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WebGPU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intro / helper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4700270" cy="711200"/>
          </a:xfrm>
        </p:spPr>
        <p:txBody>
          <a:bodyPr>
            <a:normAutofit/>
          </a:bodyPr>
          <a:p>
            <a:r>
              <a:rPr lang="en-US" altLang="zh-CN" sz="3200"/>
              <a:t>RenderPipeline </a:t>
            </a:r>
            <a:r>
              <a:rPr lang="zh-CN" altLang="en-US" sz="3200"/>
              <a:t>执行</a:t>
            </a:r>
            <a:r>
              <a:rPr lang="zh-CN" altLang="en-US" sz="3200"/>
              <a:t>流程</a:t>
            </a:r>
            <a:endParaRPr lang="zh-CN" alt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648970" y="2395220"/>
            <a:ext cx="1748790" cy="627380"/>
            <a:chOff x="2260" y="4714"/>
            <a:chExt cx="2754" cy="988"/>
          </a:xfrm>
        </p:grpSpPr>
        <p:sp>
          <p:nvSpPr>
            <p:cNvPr id="5" name="矩形 4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sp>
        <p:nvSpPr>
          <p:cNvPr id="21" name="矩形 20"/>
          <p:cNvSpPr/>
          <p:nvPr/>
        </p:nvSpPr>
        <p:spPr>
          <a:xfrm>
            <a:off x="2932430" y="3669665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3169920" y="379539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cmdBuffer</a:t>
            </a:r>
            <a:endParaRPr lang="en-US" altLang="zh-CN" sz="1600" b="1"/>
          </a:p>
        </p:txBody>
      </p:sp>
      <p:sp>
        <p:nvSpPr>
          <p:cNvPr id="27" name="矩形 26"/>
          <p:cNvSpPr/>
          <p:nvPr/>
        </p:nvSpPr>
        <p:spPr>
          <a:xfrm>
            <a:off x="2938145" y="2395220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175635" y="2520950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cmdEncoder</a:t>
            </a:r>
            <a:endParaRPr lang="en-US" altLang="zh-CN" sz="1600" b="1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397760" y="2708910"/>
            <a:ext cx="540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686935" y="2708910"/>
            <a:ext cx="588645" cy="10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5275580" y="2406015"/>
            <a:ext cx="1983746" cy="627380"/>
            <a:chOff x="2260" y="4714"/>
            <a:chExt cx="2754" cy="988"/>
          </a:xfrm>
        </p:grpSpPr>
        <p:sp>
          <p:nvSpPr>
            <p:cNvPr id="33" name="矩形 32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405" y="4933"/>
              <a:ext cx="2510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renderPassEncoder</a:t>
              </a:r>
              <a:endParaRPr lang="en-US" altLang="zh-CN" sz="1600" b="1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937115" y="3669665"/>
            <a:ext cx="1748790" cy="627380"/>
            <a:chOff x="2260" y="4714"/>
            <a:chExt cx="2754" cy="988"/>
          </a:xfrm>
        </p:grpSpPr>
        <p:sp>
          <p:nvSpPr>
            <p:cNvPr id="36" name="矩形 35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722870" y="3669665"/>
            <a:ext cx="1748790" cy="627380"/>
            <a:chOff x="10000" y="4714"/>
            <a:chExt cx="2754" cy="988"/>
          </a:xfrm>
        </p:grpSpPr>
        <p:sp>
          <p:nvSpPr>
            <p:cNvPr id="39" name="矩形 38"/>
            <p:cNvSpPr/>
            <p:nvPr/>
          </p:nvSpPr>
          <p:spPr>
            <a:xfrm>
              <a:off x="1000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134" y="4912"/>
              <a:ext cx="2518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renderPipeline</a:t>
              </a:r>
              <a:endParaRPr lang="en-US" altLang="zh-CN" sz="1600" b="1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>
            <a:off x="9471660" y="3983355"/>
            <a:ext cx="4654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278755" y="3669665"/>
            <a:ext cx="1982470" cy="627380"/>
            <a:chOff x="2260" y="4714"/>
            <a:chExt cx="2754" cy="988"/>
          </a:xfrm>
        </p:grpSpPr>
        <p:sp>
          <p:nvSpPr>
            <p:cNvPr id="43" name="矩形 42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451" y="4912"/>
              <a:ext cx="2445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 b="1">
                  <a:solidFill>
                    <a:schemeClr val="accent1"/>
                  </a:solidFill>
                </a:rPr>
                <a:t>使用</a:t>
              </a:r>
              <a:r>
                <a:rPr lang="en-US" altLang="zh-CN" sz="1600" b="1"/>
                <a:t>rpipeline</a:t>
              </a:r>
              <a:endParaRPr lang="en-US" altLang="zh-CN" sz="1600" b="1"/>
            </a:p>
          </p:txBody>
        </p:sp>
      </p:grpSp>
      <p:cxnSp>
        <p:nvCxnSpPr>
          <p:cNvPr id="45" name="直接箭头连接符 44"/>
          <p:cNvCxnSpPr/>
          <p:nvPr/>
        </p:nvCxnSpPr>
        <p:spPr>
          <a:xfrm flipH="1">
            <a:off x="7261225" y="3983355"/>
            <a:ext cx="46164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265545" y="3033395"/>
            <a:ext cx="3175" cy="636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3806825" y="3022600"/>
            <a:ext cx="5715" cy="647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38810" y="4915535"/>
            <a:ext cx="1748790" cy="627380"/>
            <a:chOff x="2260" y="4714"/>
            <a:chExt cx="2754" cy="988"/>
          </a:xfrm>
        </p:grpSpPr>
        <p:sp>
          <p:nvSpPr>
            <p:cNvPr id="49" name="矩形 48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429" y="4912"/>
              <a:ext cx="2350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deviceQueue</a:t>
              </a:r>
              <a:endParaRPr lang="en-US" altLang="zh-CN" sz="1600" b="1"/>
            </a:p>
          </p:txBody>
        </p:sp>
      </p:grpSp>
      <p:sp>
        <p:nvSpPr>
          <p:cNvPr id="52" name="矩形 51"/>
          <p:cNvSpPr/>
          <p:nvPr/>
        </p:nvSpPr>
        <p:spPr>
          <a:xfrm>
            <a:off x="2927985" y="4915535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53" name="文本框 52"/>
          <p:cNvSpPr txBox="1"/>
          <p:nvPr/>
        </p:nvSpPr>
        <p:spPr>
          <a:xfrm>
            <a:off x="3165475" y="504126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submit cmds</a:t>
            </a:r>
            <a:endParaRPr lang="en-US" altLang="zh-CN" sz="1600" b="1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2387600" y="5229225"/>
            <a:ext cx="5403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3802380" y="4297045"/>
            <a:ext cx="4445" cy="6184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4700270" cy="711200"/>
          </a:xfrm>
        </p:spPr>
        <p:txBody>
          <a:bodyPr>
            <a:normAutofit/>
          </a:bodyPr>
          <a:p>
            <a:r>
              <a:rPr lang="en-US" altLang="zh-CN" sz="3200"/>
              <a:t>RenderPipeline</a:t>
            </a:r>
            <a:r>
              <a:rPr lang="zh-CN" altLang="en-US" sz="3200"/>
              <a:t>创建过程</a:t>
            </a:r>
            <a:endParaRPr lang="en-US" altLang="zh-CN" sz="3200"/>
          </a:p>
        </p:txBody>
      </p:sp>
      <p:grpSp>
        <p:nvGrpSpPr>
          <p:cNvPr id="6" name="组合 5"/>
          <p:cNvGrpSpPr/>
          <p:nvPr/>
        </p:nvGrpSpPr>
        <p:grpSpPr>
          <a:xfrm>
            <a:off x="1296035" y="5806440"/>
            <a:ext cx="1748790" cy="627380"/>
            <a:chOff x="2260" y="4714"/>
            <a:chExt cx="2754" cy="988"/>
          </a:xfrm>
        </p:grpSpPr>
        <p:sp>
          <p:nvSpPr>
            <p:cNvPr id="5" name="矩形 4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3585210" y="5806440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650615" y="5932170"/>
            <a:ext cx="164465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renderPipeline</a:t>
            </a:r>
            <a:endParaRPr lang="en-US" altLang="zh-CN" sz="1600" b="1"/>
          </a:p>
        </p:txBody>
      </p:sp>
      <p:sp>
        <p:nvSpPr>
          <p:cNvPr id="17" name="矩形 16"/>
          <p:cNvSpPr/>
          <p:nvPr/>
        </p:nvSpPr>
        <p:spPr>
          <a:xfrm>
            <a:off x="5782310" y="149796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6019800" y="158305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shdModule</a:t>
            </a:r>
            <a:endParaRPr lang="en-US" altLang="zh-CN" sz="1600" b="1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044825" y="6120130"/>
            <a:ext cx="54038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455795" y="5375275"/>
            <a:ext cx="3810" cy="43116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99050" y="869315"/>
            <a:ext cx="249745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renderPipelineDescriptor</a:t>
            </a:r>
            <a:endParaRPr lang="en-US" altLang="zh-CN" sz="1600" b="1"/>
          </a:p>
        </p:txBody>
      </p:sp>
      <p:sp>
        <p:nvSpPr>
          <p:cNvPr id="11" name="矩形 10"/>
          <p:cNvSpPr/>
          <p:nvPr/>
        </p:nvSpPr>
        <p:spPr>
          <a:xfrm>
            <a:off x="795020" y="1194435"/>
            <a:ext cx="11173460" cy="418084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732405" y="13589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2836545" y="14979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PipelineLayout</a:t>
            </a:r>
            <a:endParaRPr lang="en-US" altLang="zh-CN" sz="1600" b="1"/>
          </a:p>
        </p:txBody>
      </p:sp>
      <p:sp>
        <p:nvSpPr>
          <p:cNvPr id="15" name="矩形 14"/>
          <p:cNvSpPr/>
          <p:nvPr/>
        </p:nvSpPr>
        <p:spPr>
          <a:xfrm>
            <a:off x="2732405" y="2226945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2836545" y="2366010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VtxState</a:t>
            </a:r>
            <a:endParaRPr lang="en-US" altLang="zh-CN" sz="1600" b="1"/>
          </a:p>
        </p:txBody>
      </p:sp>
      <p:sp>
        <p:nvSpPr>
          <p:cNvPr id="19" name="矩形 18"/>
          <p:cNvSpPr/>
          <p:nvPr/>
        </p:nvSpPr>
        <p:spPr>
          <a:xfrm>
            <a:off x="5784215" y="212153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5782310" y="2206625"/>
            <a:ext cx="175006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bufs:vtxBufLayout</a:t>
            </a:r>
            <a:endParaRPr lang="en-US" altLang="zh-CN" sz="1600" b="1"/>
          </a:p>
        </p:txBody>
      </p:sp>
      <p:sp>
        <p:nvSpPr>
          <p:cNvPr id="24" name="矩形 23"/>
          <p:cNvSpPr/>
          <p:nvPr/>
        </p:nvSpPr>
        <p:spPr>
          <a:xfrm>
            <a:off x="7852410" y="212153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7973060" y="2206625"/>
            <a:ext cx="152082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vtxAttribute</a:t>
            </a:r>
            <a:endParaRPr lang="en-US" altLang="zh-CN" sz="1600" b="1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7533005" y="2366010"/>
            <a:ext cx="319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16145" y="2366010"/>
            <a:ext cx="1068070" cy="17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4716145" y="1742440"/>
            <a:ext cx="1066165" cy="798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732405" y="308356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2836545" y="322262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FragState</a:t>
            </a:r>
            <a:endParaRPr lang="en-US" altLang="zh-CN" sz="1600" b="1"/>
          </a:p>
        </p:txBody>
      </p:sp>
      <p:sp>
        <p:nvSpPr>
          <p:cNvPr id="62" name="矩形 61"/>
          <p:cNvSpPr/>
          <p:nvPr/>
        </p:nvSpPr>
        <p:spPr>
          <a:xfrm>
            <a:off x="5782310" y="2745105"/>
            <a:ext cx="17487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3" name="文本框 62"/>
          <p:cNvSpPr txBox="1"/>
          <p:nvPr/>
        </p:nvSpPr>
        <p:spPr>
          <a:xfrm>
            <a:off x="6019800" y="2830195"/>
            <a:ext cx="127698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shdModule</a:t>
            </a:r>
            <a:endParaRPr lang="en-US" altLang="zh-CN" sz="1600" b="1"/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4716145" y="2989580"/>
            <a:ext cx="1066165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782310" y="3391535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6" name="文本框 65"/>
          <p:cNvSpPr txBox="1"/>
          <p:nvPr/>
        </p:nvSpPr>
        <p:spPr>
          <a:xfrm>
            <a:off x="5826760" y="3476625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colorTargetStates</a:t>
            </a:r>
            <a:endParaRPr lang="en-US" altLang="zh-CN" sz="1600" b="1"/>
          </a:p>
        </p:txBody>
      </p:sp>
      <p:cxnSp>
        <p:nvCxnSpPr>
          <p:cNvPr id="67" name="直接箭头连接符 66"/>
          <p:cNvCxnSpPr/>
          <p:nvPr/>
        </p:nvCxnSpPr>
        <p:spPr>
          <a:xfrm flipH="1" flipV="1">
            <a:off x="4716145" y="3397250"/>
            <a:ext cx="1066165" cy="23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853045" y="3391535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7897495" y="3476625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blendState</a:t>
            </a:r>
            <a:endParaRPr lang="en-US" altLang="zh-CN" sz="1600" b="1"/>
          </a:p>
        </p:txBody>
      </p:sp>
      <p:cxnSp>
        <p:nvCxnSpPr>
          <p:cNvPr id="70" name="直接箭头连接符 69"/>
          <p:cNvCxnSpPr>
            <a:stCxn id="68" idx="1"/>
            <a:endCxn id="66" idx="3"/>
          </p:cNvCxnSpPr>
          <p:nvPr/>
        </p:nvCxnSpPr>
        <p:spPr>
          <a:xfrm flipH="1" flipV="1">
            <a:off x="7520940" y="3631565"/>
            <a:ext cx="33210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32405" y="387985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2" name="文本框 71"/>
          <p:cNvSpPr txBox="1"/>
          <p:nvPr/>
        </p:nvSpPr>
        <p:spPr>
          <a:xfrm>
            <a:off x="2836545" y="401891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PrimitiveState</a:t>
            </a:r>
            <a:endParaRPr lang="en-US" altLang="zh-CN" sz="1600" b="1"/>
          </a:p>
        </p:txBody>
      </p:sp>
      <p:sp>
        <p:nvSpPr>
          <p:cNvPr id="73" name="矩形 72"/>
          <p:cNvSpPr/>
          <p:nvPr/>
        </p:nvSpPr>
        <p:spPr>
          <a:xfrm>
            <a:off x="2732405" y="4651375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4" name="文本框 73"/>
          <p:cNvSpPr txBox="1"/>
          <p:nvPr/>
        </p:nvSpPr>
        <p:spPr>
          <a:xfrm>
            <a:off x="2836545" y="4790440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depthStencilState</a:t>
            </a:r>
            <a:endParaRPr lang="en-US" altLang="zh-CN" sz="1600" b="1"/>
          </a:p>
        </p:txBody>
      </p:sp>
      <p:sp>
        <p:nvSpPr>
          <p:cNvPr id="75" name="矩形 74"/>
          <p:cNvSpPr/>
          <p:nvPr/>
        </p:nvSpPr>
        <p:spPr>
          <a:xfrm>
            <a:off x="5772785" y="4720590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6" name="文本框 75"/>
          <p:cNvSpPr txBox="1"/>
          <p:nvPr/>
        </p:nvSpPr>
        <p:spPr>
          <a:xfrm>
            <a:off x="5817235" y="4805680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stencilFaceState</a:t>
            </a:r>
            <a:endParaRPr lang="en-US" altLang="zh-CN" sz="1600" b="1"/>
          </a:p>
        </p:txBody>
      </p:sp>
      <p:cxnSp>
        <p:nvCxnSpPr>
          <p:cNvPr id="77" name="直接箭头连接符 76"/>
          <p:cNvCxnSpPr>
            <a:stCxn id="75" idx="1"/>
            <a:endCxn id="73" idx="3"/>
          </p:cNvCxnSpPr>
          <p:nvPr/>
        </p:nvCxnSpPr>
        <p:spPr>
          <a:xfrm flipH="1">
            <a:off x="4716145" y="4965065"/>
            <a:ext cx="1056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795020" y="1672590"/>
            <a:ext cx="1937385" cy="161226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5" idx="1"/>
            <a:endCxn id="11" idx="1"/>
          </p:cNvCxnSpPr>
          <p:nvPr/>
        </p:nvCxnSpPr>
        <p:spPr>
          <a:xfrm flipH="1">
            <a:off x="795020" y="2540635"/>
            <a:ext cx="1937385" cy="744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1"/>
            <a:endCxn id="11" idx="1"/>
          </p:cNvCxnSpPr>
          <p:nvPr/>
        </p:nvCxnSpPr>
        <p:spPr>
          <a:xfrm flipH="1" flipV="1">
            <a:off x="795020" y="3284855"/>
            <a:ext cx="1937385" cy="11239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3" idx="1"/>
            <a:endCxn id="11" idx="1"/>
          </p:cNvCxnSpPr>
          <p:nvPr/>
        </p:nvCxnSpPr>
        <p:spPr>
          <a:xfrm flipH="1" flipV="1">
            <a:off x="795020" y="3284855"/>
            <a:ext cx="1937385" cy="168021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1"/>
            <a:endCxn id="11" idx="1"/>
          </p:cNvCxnSpPr>
          <p:nvPr/>
        </p:nvCxnSpPr>
        <p:spPr>
          <a:xfrm flipH="1" flipV="1">
            <a:off x="795020" y="3284855"/>
            <a:ext cx="1937385" cy="9086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8196580" cy="711200"/>
          </a:xfrm>
        </p:spPr>
        <p:txBody>
          <a:bodyPr>
            <a:normAutofit/>
          </a:bodyPr>
          <a:p>
            <a:r>
              <a:rPr lang="en-US" sz="3200"/>
              <a:t>Base Material Rendering/Computing System</a:t>
            </a:r>
            <a:endParaRPr lang="en-US" sz="3200"/>
          </a:p>
        </p:txBody>
      </p:sp>
      <p:grpSp>
        <p:nvGrpSpPr>
          <p:cNvPr id="6" name="组合 5"/>
          <p:cNvGrpSpPr/>
          <p:nvPr/>
        </p:nvGrpSpPr>
        <p:grpSpPr>
          <a:xfrm>
            <a:off x="1296035" y="5806440"/>
            <a:ext cx="1748790" cy="627380"/>
            <a:chOff x="2260" y="4714"/>
            <a:chExt cx="2754" cy="988"/>
          </a:xfrm>
        </p:grpSpPr>
        <p:sp>
          <p:nvSpPr>
            <p:cNvPr id="5" name="矩形 4"/>
            <p:cNvSpPr/>
            <p:nvPr/>
          </p:nvSpPr>
          <p:spPr>
            <a:xfrm>
              <a:off x="2260" y="4714"/>
              <a:ext cx="2754" cy="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634" y="4912"/>
              <a:ext cx="2011" cy="4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 b="1"/>
                <a:t>device</a:t>
              </a:r>
              <a:endParaRPr lang="en-US" altLang="zh-CN" sz="1600" b="1"/>
            </a:p>
          </p:txBody>
        </p:sp>
      </p:grpSp>
      <p:sp>
        <p:nvSpPr>
          <p:cNvPr id="27" name="矩形 26"/>
          <p:cNvSpPr/>
          <p:nvPr/>
        </p:nvSpPr>
        <p:spPr>
          <a:xfrm>
            <a:off x="3585210" y="5806440"/>
            <a:ext cx="174879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28" name="文本框 27"/>
          <p:cNvSpPr txBox="1"/>
          <p:nvPr/>
        </p:nvSpPr>
        <p:spPr>
          <a:xfrm>
            <a:off x="3650615" y="5932170"/>
            <a:ext cx="164465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renderPipeline</a:t>
            </a:r>
            <a:endParaRPr lang="en-US" altLang="zh-CN" sz="1600" b="1"/>
          </a:p>
        </p:txBody>
      </p:sp>
      <p:cxnSp>
        <p:nvCxnSpPr>
          <p:cNvPr id="29" name="直接箭头连接符 28"/>
          <p:cNvCxnSpPr>
            <a:stCxn id="71" idx="3"/>
          </p:cNvCxnSpPr>
          <p:nvPr/>
        </p:nvCxnSpPr>
        <p:spPr>
          <a:xfrm>
            <a:off x="6301105" y="2993390"/>
            <a:ext cx="73850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455795" y="5375275"/>
            <a:ext cx="3810" cy="43116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9601200" y="1175385"/>
            <a:ext cx="1066165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1508760" y="1532890"/>
            <a:ext cx="2167890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553210" y="1617980"/>
            <a:ext cx="202755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rendering/computing</a:t>
            </a:r>
            <a:endParaRPr lang="en-US" altLang="zh-CN" sz="1600" b="1"/>
          </a:p>
        </p:txBody>
      </p:sp>
      <p:cxnSp>
        <p:nvCxnSpPr>
          <p:cNvPr id="70" name="直接箭头连接符 69"/>
          <p:cNvCxnSpPr/>
          <p:nvPr/>
        </p:nvCxnSpPr>
        <p:spPr>
          <a:xfrm flipH="1" flipV="1">
            <a:off x="8905240" y="1095375"/>
            <a:ext cx="332105" cy="4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317365" y="26797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2" name="文本框 71"/>
          <p:cNvSpPr txBox="1"/>
          <p:nvPr/>
        </p:nvSpPr>
        <p:spPr>
          <a:xfrm>
            <a:off x="4421505" y="28187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b="1"/>
              <a:t>若干</a:t>
            </a:r>
            <a:r>
              <a:rPr lang="en-US" altLang="zh-CN" sz="1600" b="1"/>
              <a:t>PassNode</a:t>
            </a:r>
            <a:endParaRPr lang="en-US" altLang="zh-CN" sz="1600" b="1"/>
          </a:p>
        </p:txBody>
      </p:sp>
      <p:sp>
        <p:nvSpPr>
          <p:cNvPr id="73" name="矩形 72"/>
          <p:cNvSpPr/>
          <p:nvPr/>
        </p:nvSpPr>
        <p:spPr>
          <a:xfrm>
            <a:off x="2732405" y="4651375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4" name="文本框 73"/>
          <p:cNvSpPr txBox="1"/>
          <p:nvPr/>
        </p:nvSpPr>
        <p:spPr>
          <a:xfrm>
            <a:off x="2836545" y="4790440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depthStencilState</a:t>
            </a:r>
            <a:endParaRPr lang="en-US" altLang="zh-CN" sz="1600" b="1"/>
          </a:p>
        </p:txBody>
      </p:sp>
      <p:sp>
        <p:nvSpPr>
          <p:cNvPr id="75" name="矩形 74"/>
          <p:cNvSpPr/>
          <p:nvPr/>
        </p:nvSpPr>
        <p:spPr>
          <a:xfrm>
            <a:off x="5772785" y="4720590"/>
            <a:ext cx="1748155" cy="4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6" name="文本框 75"/>
          <p:cNvSpPr txBox="1"/>
          <p:nvPr/>
        </p:nvSpPr>
        <p:spPr>
          <a:xfrm>
            <a:off x="5817235" y="4805680"/>
            <a:ext cx="169418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stencilFaceState</a:t>
            </a:r>
            <a:endParaRPr lang="en-US" altLang="zh-CN" sz="1600" b="1"/>
          </a:p>
        </p:txBody>
      </p:sp>
      <p:cxnSp>
        <p:nvCxnSpPr>
          <p:cNvPr id="77" name="直接箭头连接符 76"/>
          <p:cNvCxnSpPr>
            <a:stCxn id="75" idx="1"/>
            <a:endCxn id="73" idx="3"/>
          </p:cNvCxnSpPr>
          <p:nvPr/>
        </p:nvCxnSpPr>
        <p:spPr>
          <a:xfrm flipH="1">
            <a:off x="4716145" y="4965065"/>
            <a:ext cx="10566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95120" y="26797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1699260" y="28187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b="1"/>
              <a:t>若干</a:t>
            </a:r>
            <a:r>
              <a:rPr lang="en-US" altLang="zh-CN" sz="1600" b="1"/>
              <a:t>Material</a:t>
            </a:r>
            <a:endParaRPr lang="en-US" altLang="zh-CN" sz="1600" b="1"/>
          </a:p>
        </p:txBody>
      </p:sp>
      <p:cxnSp>
        <p:nvCxnSpPr>
          <p:cNvPr id="8" name="直接箭头连接符 7"/>
          <p:cNvCxnSpPr>
            <a:stCxn id="3" idx="3"/>
            <a:endCxn id="71" idx="1"/>
          </p:cNvCxnSpPr>
          <p:nvPr/>
        </p:nvCxnSpPr>
        <p:spPr>
          <a:xfrm>
            <a:off x="3578860" y="2993390"/>
            <a:ext cx="7385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039610" y="2679700"/>
            <a:ext cx="1983740" cy="6273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7143750" y="2818765"/>
            <a:ext cx="180784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sz="1600" b="1"/>
              <a:t>渲染管理系统</a:t>
            </a:r>
            <a:endParaRPr lang="zh-CN" sz="1600" b="1"/>
          </a:p>
        </p:txBody>
      </p:sp>
      <p:cxnSp>
        <p:nvCxnSpPr>
          <p:cNvPr id="20" name="直接箭头连接符 19"/>
          <p:cNvCxnSpPr>
            <a:stCxn id="68" idx="2"/>
            <a:endCxn id="3" idx="0"/>
          </p:cNvCxnSpPr>
          <p:nvPr/>
        </p:nvCxnSpPr>
        <p:spPr>
          <a:xfrm flipH="1">
            <a:off x="2586990" y="2021205"/>
            <a:ext cx="5715" cy="658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099050" y="869315"/>
            <a:ext cx="2497455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 b="1"/>
              <a:t>Renderer&amp;Computer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75" y="163195"/>
            <a:ext cx="8196580" cy="711200"/>
          </a:xfrm>
        </p:spPr>
        <p:txBody>
          <a:bodyPr>
            <a:normAutofit/>
          </a:bodyPr>
          <a:p>
            <a:r>
              <a:rPr lang="en-US" sz="3200"/>
              <a:t>MRCS(Mixed Rendering/Computing System)</a:t>
            </a:r>
            <a:endParaRPr lang="en-US" sz="3200"/>
          </a:p>
        </p:txBody>
      </p:sp>
      <p:sp>
        <p:nvSpPr>
          <p:cNvPr id="10" name="椭圆 9"/>
          <p:cNvSpPr/>
          <p:nvPr/>
        </p:nvSpPr>
        <p:spPr>
          <a:xfrm>
            <a:off x="3070225" y="660400"/>
            <a:ext cx="6229350" cy="6131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68153" y="1795780"/>
            <a:ext cx="3833495" cy="38608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/>
        </p:nvSpPr>
        <p:spPr>
          <a:xfrm>
            <a:off x="4135120" y="2863215"/>
            <a:ext cx="4098290" cy="1779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渲染器</a:t>
            </a:r>
            <a:endParaRPr lang="en-US" sz="3200"/>
          </a:p>
          <a:p>
            <a:pPr algn="ctr"/>
            <a:r>
              <a:rPr lang="en-US" sz="3200"/>
              <a:t>/</a:t>
            </a:r>
            <a:endParaRPr lang="en-US" sz="3200"/>
          </a:p>
          <a:p>
            <a:pPr algn="ctr"/>
            <a:r>
              <a:rPr lang="zh-CN" altLang="en-US" sz="3200"/>
              <a:t>计算器</a:t>
            </a:r>
            <a:endParaRPr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1503045" y="2893695"/>
            <a:ext cx="2093595" cy="21088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/>
        </p:nvSpPr>
        <p:spPr>
          <a:xfrm>
            <a:off x="1412875" y="3656330"/>
            <a:ext cx="2183765" cy="69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通用渲染</a:t>
            </a:r>
            <a:endParaRPr lang="zh-CN" altLang="en-US" sz="3200"/>
          </a:p>
        </p:txBody>
      </p:sp>
      <p:sp>
        <p:nvSpPr>
          <p:cNvPr id="23" name="右箭头 22"/>
          <p:cNvSpPr/>
          <p:nvPr/>
        </p:nvSpPr>
        <p:spPr>
          <a:xfrm rot="18780000">
            <a:off x="7439025" y="1979930"/>
            <a:ext cx="694690" cy="560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722870" y="165100"/>
            <a:ext cx="2093595" cy="21088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/>
        </p:nvSpPr>
        <p:spPr>
          <a:xfrm>
            <a:off x="7690485" y="927735"/>
            <a:ext cx="2183765" cy="69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通用计算</a:t>
            </a:r>
            <a:endParaRPr lang="zh-CN" altLang="en-US" sz="3200"/>
          </a:p>
        </p:txBody>
      </p:sp>
      <p:sp>
        <p:nvSpPr>
          <p:cNvPr id="19" name="椭圆 18"/>
          <p:cNvSpPr/>
          <p:nvPr/>
        </p:nvSpPr>
        <p:spPr>
          <a:xfrm>
            <a:off x="8352155" y="4458970"/>
            <a:ext cx="2093595" cy="21088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/>
        </p:nvSpPr>
        <p:spPr>
          <a:xfrm>
            <a:off x="8303260" y="5221605"/>
            <a:ext cx="2183765" cy="695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/>
              <a:t>光追渲染</a:t>
            </a:r>
            <a:endParaRPr lang="zh-CN" altLang="en-US" sz="3200"/>
          </a:p>
        </p:txBody>
      </p:sp>
      <p:sp>
        <p:nvSpPr>
          <p:cNvPr id="24" name="右箭头 23"/>
          <p:cNvSpPr/>
          <p:nvPr/>
        </p:nvSpPr>
        <p:spPr>
          <a:xfrm rot="10560000">
            <a:off x="3614420" y="3519170"/>
            <a:ext cx="694690" cy="560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 rot="1860000">
            <a:off x="7716520" y="4542790"/>
            <a:ext cx="751840" cy="56070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/>
        </p:nvSpPr>
        <p:spPr>
          <a:xfrm>
            <a:off x="5600700" y="1964690"/>
            <a:ext cx="1167130" cy="468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>
                <a:solidFill>
                  <a:schemeClr val="accent4">
                    <a:lumMod val="50000"/>
                  </a:schemeClr>
                </a:solidFill>
              </a:rPr>
              <a:t>core</a:t>
            </a:r>
            <a:endParaRPr lang="en-US" altLang="zh-CN" sz="3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813300" y="2354580"/>
            <a:ext cx="2743200" cy="2743200"/>
          </a:xfrm>
          <a:prstGeom prst="ellipse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Q3NWUyMzY0ZmQ3NmNkNDlmNWNjYjBiMzg2ZWI4MDk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WPS 演示</Application>
  <PresentationFormat>宽屏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WebGPU</vt:lpstr>
      <vt:lpstr>RenderPipeline 执行流程</vt:lpstr>
      <vt:lpstr>RenderPipeline创建过程</vt:lpstr>
      <vt:lpstr>RenderPipeline创建过程</vt:lpstr>
      <vt:lpstr>Mixed Rendering/Computing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luoyl</dc:creator>
  <cp:lastModifiedBy>千上</cp:lastModifiedBy>
  <cp:revision>65</cp:revision>
  <dcterms:created xsi:type="dcterms:W3CDTF">2023-10-12T02:00:00Z</dcterms:created>
  <dcterms:modified xsi:type="dcterms:W3CDTF">2023-11-09T04:57:25Z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C7F132EF1F2145C3B9ADD4C8634F546C_12</vt:lpwstr>
  </property>
  <property fmtid="{D5CDD505-2E9C-101B-9397-08002B2CF9AE}" pid="3" name="KSOProductBuildVer">
    <vt:lpwstr>2052-12.1.0.15712</vt:lpwstr>
  </property>
</Properties>
</file>