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2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WebGPU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intro / helper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575" y="163195"/>
            <a:ext cx="4700270" cy="711200"/>
          </a:xfrm>
        </p:spPr>
        <p:txBody>
          <a:bodyPr>
            <a:normAutofit/>
          </a:bodyPr>
          <a:p>
            <a:r>
              <a:rPr lang="en-US" altLang="zh-CN" sz="3200"/>
              <a:t>RenderPipeline </a:t>
            </a:r>
            <a:r>
              <a:rPr lang="zh-CN" altLang="en-US" sz="3200"/>
              <a:t>执行</a:t>
            </a:r>
            <a:r>
              <a:rPr lang="zh-CN" altLang="en-US" sz="3200"/>
              <a:t>流程</a:t>
            </a:r>
            <a:endParaRPr lang="zh-CN" altLang="en-US" sz="3200"/>
          </a:p>
        </p:txBody>
      </p:sp>
      <p:grpSp>
        <p:nvGrpSpPr>
          <p:cNvPr id="6" name="组合 5"/>
          <p:cNvGrpSpPr/>
          <p:nvPr/>
        </p:nvGrpSpPr>
        <p:grpSpPr>
          <a:xfrm>
            <a:off x="648970" y="2395220"/>
            <a:ext cx="1748790" cy="627380"/>
            <a:chOff x="2260" y="4714"/>
            <a:chExt cx="2754" cy="988"/>
          </a:xfrm>
        </p:grpSpPr>
        <p:sp>
          <p:nvSpPr>
            <p:cNvPr id="5" name="矩形 4"/>
            <p:cNvSpPr/>
            <p:nvPr/>
          </p:nvSpPr>
          <p:spPr>
            <a:xfrm>
              <a:off x="2260" y="4714"/>
              <a:ext cx="2754" cy="9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634" y="4912"/>
              <a:ext cx="2011" cy="4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600" b="1"/>
                <a:t>device</a:t>
              </a:r>
              <a:endParaRPr lang="en-US" altLang="zh-CN" sz="1600" b="1"/>
            </a:p>
          </p:txBody>
        </p:sp>
      </p:grpSp>
      <p:sp>
        <p:nvSpPr>
          <p:cNvPr id="21" name="矩形 20"/>
          <p:cNvSpPr/>
          <p:nvPr/>
        </p:nvSpPr>
        <p:spPr>
          <a:xfrm>
            <a:off x="2932430" y="3669665"/>
            <a:ext cx="1748790" cy="6273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22" name="文本框 21"/>
          <p:cNvSpPr txBox="1"/>
          <p:nvPr/>
        </p:nvSpPr>
        <p:spPr>
          <a:xfrm>
            <a:off x="3169920" y="3795395"/>
            <a:ext cx="1276985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cmdBuffer</a:t>
            </a:r>
            <a:endParaRPr lang="en-US" altLang="zh-CN" sz="1600" b="1"/>
          </a:p>
        </p:txBody>
      </p:sp>
      <p:sp>
        <p:nvSpPr>
          <p:cNvPr id="27" name="矩形 26"/>
          <p:cNvSpPr/>
          <p:nvPr/>
        </p:nvSpPr>
        <p:spPr>
          <a:xfrm>
            <a:off x="2938145" y="2395220"/>
            <a:ext cx="1748790" cy="6273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28" name="文本框 27"/>
          <p:cNvSpPr txBox="1"/>
          <p:nvPr/>
        </p:nvSpPr>
        <p:spPr>
          <a:xfrm>
            <a:off x="3175635" y="2520950"/>
            <a:ext cx="1276985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cmdEncoder</a:t>
            </a:r>
            <a:endParaRPr lang="en-US" altLang="zh-CN" sz="1600" b="1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397760" y="2708910"/>
            <a:ext cx="5403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686935" y="2708910"/>
            <a:ext cx="588645" cy="10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5275580" y="2406015"/>
            <a:ext cx="1983746" cy="627380"/>
            <a:chOff x="2260" y="4714"/>
            <a:chExt cx="2754" cy="988"/>
          </a:xfrm>
        </p:grpSpPr>
        <p:sp>
          <p:nvSpPr>
            <p:cNvPr id="33" name="矩形 32"/>
            <p:cNvSpPr/>
            <p:nvPr/>
          </p:nvSpPr>
          <p:spPr>
            <a:xfrm>
              <a:off x="2260" y="4714"/>
              <a:ext cx="2754" cy="9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405" y="4933"/>
              <a:ext cx="2510" cy="4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600" b="1"/>
                <a:t>renderPassEncoder</a:t>
              </a:r>
              <a:endParaRPr lang="en-US" altLang="zh-CN" sz="1600" b="1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937115" y="3669665"/>
            <a:ext cx="1748790" cy="627380"/>
            <a:chOff x="2260" y="4714"/>
            <a:chExt cx="2754" cy="988"/>
          </a:xfrm>
        </p:grpSpPr>
        <p:sp>
          <p:nvSpPr>
            <p:cNvPr id="36" name="矩形 35"/>
            <p:cNvSpPr/>
            <p:nvPr/>
          </p:nvSpPr>
          <p:spPr>
            <a:xfrm>
              <a:off x="2260" y="4714"/>
              <a:ext cx="2754" cy="9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634" y="4912"/>
              <a:ext cx="2011" cy="4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600" b="1"/>
                <a:t>device</a:t>
              </a:r>
              <a:endParaRPr lang="en-US" altLang="zh-CN" sz="1600" b="1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722870" y="3669665"/>
            <a:ext cx="1748790" cy="627380"/>
            <a:chOff x="10000" y="4714"/>
            <a:chExt cx="2754" cy="988"/>
          </a:xfrm>
        </p:grpSpPr>
        <p:sp>
          <p:nvSpPr>
            <p:cNvPr id="39" name="矩形 38"/>
            <p:cNvSpPr/>
            <p:nvPr/>
          </p:nvSpPr>
          <p:spPr>
            <a:xfrm>
              <a:off x="10000" y="4714"/>
              <a:ext cx="2754" cy="9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0134" y="4912"/>
              <a:ext cx="2518" cy="4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600" b="1"/>
                <a:t>renderPipeline</a:t>
              </a:r>
              <a:endParaRPr lang="en-US" altLang="zh-CN" sz="1600" b="1"/>
            </a:p>
          </p:txBody>
        </p:sp>
      </p:grpSp>
      <p:cxnSp>
        <p:nvCxnSpPr>
          <p:cNvPr id="41" name="直接箭头连接符 40"/>
          <p:cNvCxnSpPr/>
          <p:nvPr/>
        </p:nvCxnSpPr>
        <p:spPr>
          <a:xfrm flipH="1">
            <a:off x="9471660" y="3983355"/>
            <a:ext cx="4654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5278755" y="3669665"/>
            <a:ext cx="1982470" cy="627380"/>
            <a:chOff x="2260" y="4714"/>
            <a:chExt cx="2754" cy="988"/>
          </a:xfrm>
        </p:grpSpPr>
        <p:sp>
          <p:nvSpPr>
            <p:cNvPr id="43" name="矩形 42"/>
            <p:cNvSpPr/>
            <p:nvPr/>
          </p:nvSpPr>
          <p:spPr>
            <a:xfrm>
              <a:off x="2260" y="4714"/>
              <a:ext cx="2754" cy="9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451" y="4912"/>
              <a:ext cx="2445" cy="4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 sz="1600" b="1">
                  <a:solidFill>
                    <a:schemeClr val="accent1"/>
                  </a:solidFill>
                </a:rPr>
                <a:t>使用</a:t>
              </a:r>
              <a:r>
                <a:rPr lang="en-US" altLang="zh-CN" sz="1600" b="1"/>
                <a:t>rpipeline</a:t>
              </a:r>
              <a:endParaRPr lang="en-US" altLang="zh-CN" sz="1600" b="1"/>
            </a:p>
          </p:txBody>
        </p:sp>
      </p:grpSp>
      <p:cxnSp>
        <p:nvCxnSpPr>
          <p:cNvPr id="45" name="直接箭头连接符 44"/>
          <p:cNvCxnSpPr/>
          <p:nvPr/>
        </p:nvCxnSpPr>
        <p:spPr>
          <a:xfrm flipH="1">
            <a:off x="7261225" y="3983355"/>
            <a:ext cx="461645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6265545" y="3033395"/>
            <a:ext cx="3175" cy="636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>
            <a:off x="3806825" y="3022600"/>
            <a:ext cx="5715" cy="647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638810" y="4915535"/>
            <a:ext cx="1748790" cy="627380"/>
            <a:chOff x="2260" y="4714"/>
            <a:chExt cx="2754" cy="988"/>
          </a:xfrm>
        </p:grpSpPr>
        <p:sp>
          <p:nvSpPr>
            <p:cNvPr id="49" name="矩形 48"/>
            <p:cNvSpPr/>
            <p:nvPr/>
          </p:nvSpPr>
          <p:spPr>
            <a:xfrm>
              <a:off x="2260" y="4714"/>
              <a:ext cx="2754" cy="9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429" y="4912"/>
              <a:ext cx="2350" cy="4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600" b="1"/>
                <a:t>deviceQueue</a:t>
              </a:r>
              <a:endParaRPr lang="en-US" altLang="zh-CN" sz="1600" b="1"/>
            </a:p>
          </p:txBody>
        </p:sp>
      </p:grpSp>
      <p:sp>
        <p:nvSpPr>
          <p:cNvPr id="52" name="矩形 51"/>
          <p:cNvSpPr/>
          <p:nvPr/>
        </p:nvSpPr>
        <p:spPr>
          <a:xfrm>
            <a:off x="2927985" y="4915535"/>
            <a:ext cx="1748790" cy="6273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53" name="文本框 52"/>
          <p:cNvSpPr txBox="1"/>
          <p:nvPr/>
        </p:nvSpPr>
        <p:spPr>
          <a:xfrm>
            <a:off x="3165475" y="5041265"/>
            <a:ext cx="1276985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submit cmds</a:t>
            </a:r>
            <a:endParaRPr lang="en-US" altLang="zh-CN" sz="1600" b="1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2387600" y="5229225"/>
            <a:ext cx="5403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3802380" y="4297045"/>
            <a:ext cx="4445" cy="61849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575" y="163195"/>
            <a:ext cx="4700270" cy="711200"/>
          </a:xfrm>
        </p:spPr>
        <p:txBody>
          <a:bodyPr>
            <a:normAutofit/>
          </a:bodyPr>
          <a:p>
            <a:r>
              <a:rPr lang="en-US" altLang="zh-CN" sz="3200"/>
              <a:t>RenderPipeline</a:t>
            </a:r>
            <a:r>
              <a:rPr lang="zh-CN" altLang="en-US" sz="3200"/>
              <a:t>创建过程</a:t>
            </a:r>
            <a:endParaRPr lang="en-US" altLang="zh-CN" sz="3200"/>
          </a:p>
        </p:txBody>
      </p:sp>
      <p:grpSp>
        <p:nvGrpSpPr>
          <p:cNvPr id="6" name="组合 5"/>
          <p:cNvGrpSpPr/>
          <p:nvPr/>
        </p:nvGrpSpPr>
        <p:grpSpPr>
          <a:xfrm>
            <a:off x="1296035" y="5806440"/>
            <a:ext cx="1748790" cy="627380"/>
            <a:chOff x="2260" y="4714"/>
            <a:chExt cx="2754" cy="988"/>
          </a:xfrm>
        </p:grpSpPr>
        <p:sp>
          <p:nvSpPr>
            <p:cNvPr id="5" name="矩形 4"/>
            <p:cNvSpPr/>
            <p:nvPr/>
          </p:nvSpPr>
          <p:spPr>
            <a:xfrm>
              <a:off x="2260" y="4714"/>
              <a:ext cx="2754" cy="9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634" y="4912"/>
              <a:ext cx="2011" cy="4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600" b="1"/>
                <a:t>device</a:t>
              </a:r>
              <a:endParaRPr lang="en-US" altLang="zh-CN" sz="1600" b="1"/>
            </a:p>
          </p:txBody>
        </p:sp>
      </p:grpSp>
      <p:sp>
        <p:nvSpPr>
          <p:cNvPr id="27" name="矩形 26"/>
          <p:cNvSpPr/>
          <p:nvPr/>
        </p:nvSpPr>
        <p:spPr>
          <a:xfrm>
            <a:off x="3585210" y="5806440"/>
            <a:ext cx="1748790" cy="627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28" name="文本框 27"/>
          <p:cNvSpPr txBox="1"/>
          <p:nvPr/>
        </p:nvSpPr>
        <p:spPr>
          <a:xfrm>
            <a:off x="3650615" y="5932170"/>
            <a:ext cx="1644650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renderPipeline</a:t>
            </a:r>
            <a:endParaRPr lang="en-US" altLang="zh-CN" sz="1600" b="1"/>
          </a:p>
        </p:txBody>
      </p:sp>
      <p:sp>
        <p:nvSpPr>
          <p:cNvPr id="17" name="矩形 16"/>
          <p:cNvSpPr/>
          <p:nvPr/>
        </p:nvSpPr>
        <p:spPr>
          <a:xfrm>
            <a:off x="5782310" y="1497965"/>
            <a:ext cx="1748790" cy="488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18" name="文本框 17"/>
          <p:cNvSpPr txBox="1"/>
          <p:nvPr/>
        </p:nvSpPr>
        <p:spPr>
          <a:xfrm>
            <a:off x="6019800" y="1583055"/>
            <a:ext cx="1276985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shdModule</a:t>
            </a:r>
            <a:endParaRPr lang="en-US" altLang="zh-CN" sz="1600" b="1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3044825" y="6120130"/>
            <a:ext cx="540385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4455795" y="5375275"/>
            <a:ext cx="3810" cy="43116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099050" y="869315"/>
            <a:ext cx="2497455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renderPipelineDescriptor</a:t>
            </a:r>
            <a:endParaRPr lang="en-US" altLang="zh-CN" sz="1600" b="1"/>
          </a:p>
        </p:txBody>
      </p:sp>
      <p:sp>
        <p:nvSpPr>
          <p:cNvPr id="11" name="矩形 10"/>
          <p:cNvSpPr/>
          <p:nvPr/>
        </p:nvSpPr>
        <p:spPr>
          <a:xfrm>
            <a:off x="795020" y="1194435"/>
            <a:ext cx="11173460" cy="418084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732405" y="1358900"/>
            <a:ext cx="1983740" cy="6273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2836545" y="1497965"/>
            <a:ext cx="1807845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PipelineLayout</a:t>
            </a:r>
            <a:endParaRPr lang="en-US" altLang="zh-CN" sz="1600" b="1"/>
          </a:p>
        </p:txBody>
      </p:sp>
      <p:sp>
        <p:nvSpPr>
          <p:cNvPr id="15" name="矩形 14"/>
          <p:cNvSpPr/>
          <p:nvPr/>
        </p:nvSpPr>
        <p:spPr>
          <a:xfrm>
            <a:off x="2732405" y="2226945"/>
            <a:ext cx="1983740" cy="6273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16" name="文本框 15"/>
          <p:cNvSpPr txBox="1"/>
          <p:nvPr/>
        </p:nvSpPr>
        <p:spPr>
          <a:xfrm>
            <a:off x="2836545" y="2366010"/>
            <a:ext cx="1807845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VtxState</a:t>
            </a:r>
            <a:endParaRPr lang="en-US" altLang="zh-CN" sz="1600" b="1"/>
          </a:p>
        </p:txBody>
      </p:sp>
      <p:sp>
        <p:nvSpPr>
          <p:cNvPr id="19" name="矩形 18"/>
          <p:cNvSpPr/>
          <p:nvPr/>
        </p:nvSpPr>
        <p:spPr>
          <a:xfrm>
            <a:off x="5784215" y="2121535"/>
            <a:ext cx="1748790" cy="488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23" name="文本框 22"/>
          <p:cNvSpPr txBox="1"/>
          <p:nvPr/>
        </p:nvSpPr>
        <p:spPr>
          <a:xfrm>
            <a:off x="5782310" y="2206625"/>
            <a:ext cx="1750060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bufs:vtxBufLayout</a:t>
            </a:r>
            <a:endParaRPr lang="en-US" altLang="zh-CN" sz="1600" b="1"/>
          </a:p>
        </p:txBody>
      </p:sp>
      <p:sp>
        <p:nvSpPr>
          <p:cNvPr id="24" name="矩形 23"/>
          <p:cNvSpPr/>
          <p:nvPr/>
        </p:nvSpPr>
        <p:spPr>
          <a:xfrm>
            <a:off x="7852410" y="2121535"/>
            <a:ext cx="1748790" cy="488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25" name="文本框 24"/>
          <p:cNvSpPr txBox="1"/>
          <p:nvPr/>
        </p:nvSpPr>
        <p:spPr>
          <a:xfrm>
            <a:off x="7973060" y="2206625"/>
            <a:ext cx="1520825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vtxAttribute</a:t>
            </a:r>
            <a:endParaRPr lang="en-US" altLang="zh-CN" sz="1600" b="1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7533005" y="2366010"/>
            <a:ext cx="3194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4716145" y="2366010"/>
            <a:ext cx="1068070" cy="174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4716145" y="1742440"/>
            <a:ext cx="1066165" cy="798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732405" y="3083560"/>
            <a:ext cx="1983740" cy="6273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61" name="文本框 60"/>
          <p:cNvSpPr txBox="1"/>
          <p:nvPr/>
        </p:nvSpPr>
        <p:spPr>
          <a:xfrm>
            <a:off x="2836545" y="3222625"/>
            <a:ext cx="1807845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FragState</a:t>
            </a:r>
            <a:endParaRPr lang="en-US" altLang="zh-CN" sz="1600" b="1"/>
          </a:p>
        </p:txBody>
      </p:sp>
      <p:sp>
        <p:nvSpPr>
          <p:cNvPr id="62" name="矩形 61"/>
          <p:cNvSpPr/>
          <p:nvPr/>
        </p:nvSpPr>
        <p:spPr>
          <a:xfrm>
            <a:off x="5782310" y="2745105"/>
            <a:ext cx="1748790" cy="488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63" name="文本框 62"/>
          <p:cNvSpPr txBox="1"/>
          <p:nvPr/>
        </p:nvSpPr>
        <p:spPr>
          <a:xfrm>
            <a:off x="6019800" y="2830195"/>
            <a:ext cx="1276985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shdModule</a:t>
            </a:r>
            <a:endParaRPr lang="en-US" altLang="zh-CN" sz="1600" b="1"/>
          </a:p>
        </p:txBody>
      </p:sp>
      <p:cxnSp>
        <p:nvCxnSpPr>
          <p:cNvPr id="64" name="直接箭头连接符 63"/>
          <p:cNvCxnSpPr/>
          <p:nvPr/>
        </p:nvCxnSpPr>
        <p:spPr>
          <a:xfrm flipH="1">
            <a:off x="4716145" y="2989580"/>
            <a:ext cx="1066165" cy="407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5782310" y="3391535"/>
            <a:ext cx="1748155" cy="488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66" name="文本框 65"/>
          <p:cNvSpPr txBox="1"/>
          <p:nvPr/>
        </p:nvSpPr>
        <p:spPr>
          <a:xfrm>
            <a:off x="5826760" y="3476625"/>
            <a:ext cx="1694180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colorTargetStates</a:t>
            </a:r>
            <a:endParaRPr lang="en-US" altLang="zh-CN" sz="1600" b="1"/>
          </a:p>
        </p:txBody>
      </p:sp>
      <p:cxnSp>
        <p:nvCxnSpPr>
          <p:cNvPr id="67" name="直接箭头连接符 66"/>
          <p:cNvCxnSpPr/>
          <p:nvPr/>
        </p:nvCxnSpPr>
        <p:spPr>
          <a:xfrm flipH="1" flipV="1">
            <a:off x="4716145" y="3397250"/>
            <a:ext cx="1066165" cy="238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7853045" y="3391535"/>
            <a:ext cx="1748155" cy="488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69" name="文本框 68"/>
          <p:cNvSpPr txBox="1"/>
          <p:nvPr/>
        </p:nvSpPr>
        <p:spPr>
          <a:xfrm>
            <a:off x="7897495" y="3476625"/>
            <a:ext cx="1694180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blendState</a:t>
            </a:r>
            <a:endParaRPr lang="en-US" altLang="zh-CN" sz="1600" b="1"/>
          </a:p>
        </p:txBody>
      </p:sp>
      <p:cxnSp>
        <p:nvCxnSpPr>
          <p:cNvPr id="70" name="直接箭头连接符 69"/>
          <p:cNvCxnSpPr>
            <a:stCxn id="68" idx="1"/>
            <a:endCxn id="66" idx="3"/>
          </p:cNvCxnSpPr>
          <p:nvPr/>
        </p:nvCxnSpPr>
        <p:spPr>
          <a:xfrm flipH="1" flipV="1">
            <a:off x="7520940" y="3631565"/>
            <a:ext cx="332105" cy="4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2732405" y="3879850"/>
            <a:ext cx="1983740" cy="6273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72" name="文本框 71"/>
          <p:cNvSpPr txBox="1"/>
          <p:nvPr/>
        </p:nvSpPr>
        <p:spPr>
          <a:xfrm>
            <a:off x="2836545" y="4018915"/>
            <a:ext cx="1807845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PrimitiveState</a:t>
            </a:r>
            <a:endParaRPr lang="en-US" altLang="zh-CN" sz="1600" b="1"/>
          </a:p>
        </p:txBody>
      </p:sp>
      <p:sp>
        <p:nvSpPr>
          <p:cNvPr id="73" name="矩形 72"/>
          <p:cNvSpPr/>
          <p:nvPr/>
        </p:nvSpPr>
        <p:spPr>
          <a:xfrm>
            <a:off x="2732405" y="4651375"/>
            <a:ext cx="1983740" cy="6273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74" name="文本框 73"/>
          <p:cNvSpPr txBox="1"/>
          <p:nvPr/>
        </p:nvSpPr>
        <p:spPr>
          <a:xfrm>
            <a:off x="2836545" y="4790440"/>
            <a:ext cx="1807845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depthStencilState</a:t>
            </a:r>
            <a:endParaRPr lang="en-US" altLang="zh-CN" sz="1600" b="1"/>
          </a:p>
        </p:txBody>
      </p:sp>
      <p:sp>
        <p:nvSpPr>
          <p:cNvPr id="75" name="矩形 74"/>
          <p:cNvSpPr/>
          <p:nvPr/>
        </p:nvSpPr>
        <p:spPr>
          <a:xfrm>
            <a:off x="5772785" y="4720590"/>
            <a:ext cx="1748155" cy="488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76" name="文本框 75"/>
          <p:cNvSpPr txBox="1"/>
          <p:nvPr/>
        </p:nvSpPr>
        <p:spPr>
          <a:xfrm>
            <a:off x="5817235" y="4805680"/>
            <a:ext cx="1694180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stencilFaceState</a:t>
            </a:r>
            <a:endParaRPr lang="en-US" altLang="zh-CN" sz="1600" b="1"/>
          </a:p>
        </p:txBody>
      </p:sp>
      <p:cxnSp>
        <p:nvCxnSpPr>
          <p:cNvPr id="77" name="直接箭头连接符 76"/>
          <p:cNvCxnSpPr>
            <a:stCxn id="75" idx="1"/>
            <a:endCxn id="73" idx="3"/>
          </p:cNvCxnSpPr>
          <p:nvPr/>
        </p:nvCxnSpPr>
        <p:spPr>
          <a:xfrm flipH="1">
            <a:off x="4716145" y="4965065"/>
            <a:ext cx="10566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>
            <a:off x="795020" y="1672590"/>
            <a:ext cx="1937385" cy="161226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5" idx="1"/>
            <a:endCxn id="11" idx="1"/>
          </p:cNvCxnSpPr>
          <p:nvPr/>
        </p:nvCxnSpPr>
        <p:spPr>
          <a:xfrm flipH="1">
            <a:off x="795020" y="2540635"/>
            <a:ext cx="1937385" cy="74422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0" idx="1"/>
            <a:endCxn id="11" idx="1"/>
          </p:cNvCxnSpPr>
          <p:nvPr/>
        </p:nvCxnSpPr>
        <p:spPr>
          <a:xfrm flipH="1" flipV="1">
            <a:off x="795020" y="3284855"/>
            <a:ext cx="1937385" cy="11239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3" idx="1"/>
            <a:endCxn id="11" idx="1"/>
          </p:cNvCxnSpPr>
          <p:nvPr/>
        </p:nvCxnSpPr>
        <p:spPr>
          <a:xfrm flipH="1" flipV="1">
            <a:off x="795020" y="3284855"/>
            <a:ext cx="1937385" cy="168021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1" idx="1"/>
            <a:endCxn id="11" idx="1"/>
          </p:cNvCxnSpPr>
          <p:nvPr/>
        </p:nvCxnSpPr>
        <p:spPr>
          <a:xfrm flipH="1" flipV="1">
            <a:off x="795020" y="3284855"/>
            <a:ext cx="1937385" cy="90868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575" y="163195"/>
            <a:ext cx="8196580" cy="711200"/>
          </a:xfrm>
        </p:spPr>
        <p:txBody>
          <a:bodyPr>
            <a:normAutofit/>
          </a:bodyPr>
          <a:p>
            <a:r>
              <a:rPr lang="en-US" sz="3200"/>
              <a:t>Base Material Rendering/Computing System</a:t>
            </a:r>
            <a:endParaRPr lang="en-US" sz="3200"/>
          </a:p>
        </p:txBody>
      </p:sp>
      <p:grpSp>
        <p:nvGrpSpPr>
          <p:cNvPr id="6" name="组合 5"/>
          <p:cNvGrpSpPr/>
          <p:nvPr/>
        </p:nvGrpSpPr>
        <p:grpSpPr>
          <a:xfrm>
            <a:off x="1296035" y="5806440"/>
            <a:ext cx="1748790" cy="627380"/>
            <a:chOff x="2260" y="4714"/>
            <a:chExt cx="2754" cy="988"/>
          </a:xfrm>
        </p:grpSpPr>
        <p:sp>
          <p:nvSpPr>
            <p:cNvPr id="5" name="矩形 4"/>
            <p:cNvSpPr/>
            <p:nvPr/>
          </p:nvSpPr>
          <p:spPr>
            <a:xfrm>
              <a:off x="2260" y="4714"/>
              <a:ext cx="2754" cy="9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634" y="4912"/>
              <a:ext cx="2011" cy="4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600" b="1"/>
                <a:t>device</a:t>
              </a:r>
              <a:endParaRPr lang="en-US" altLang="zh-CN" sz="1600" b="1"/>
            </a:p>
          </p:txBody>
        </p:sp>
      </p:grpSp>
      <p:sp>
        <p:nvSpPr>
          <p:cNvPr id="27" name="矩形 26"/>
          <p:cNvSpPr/>
          <p:nvPr/>
        </p:nvSpPr>
        <p:spPr>
          <a:xfrm>
            <a:off x="3585210" y="5806440"/>
            <a:ext cx="1748790" cy="627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28" name="文本框 27"/>
          <p:cNvSpPr txBox="1"/>
          <p:nvPr/>
        </p:nvSpPr>
        <p:spPr>
          <a:xfrm>
            <a:off x="3650615" y="5932170"/>
            <a:ext cx="1644650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renderPipeline</a:t>
            </a:r>
            <a:endParaRPr lang="en-US" altLang="zh-CN" sz="1600" b="1"/>
          </a:p>
        </p:txBody>
      </p:sp>
      <p:cxnSp>
        <p:nvCxnSpPr>
          <p:cNvPr id="29" name="直接箭头连接符 28"/>
          <p:cNvCxnSpPr>
            <a:stCxn id="71" idx="3"/>
          </p:cNvCxnSpPr>
          <p:nvPr/>
        </p:nvCxnSpPr>
        <p:spPr>
          <a:xfrm>
            <a:off x="6301105" y="2993390"/>
            <a:ext cx="738505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4455795" y="5375275"/>
            <a:ext cx="3810" cy="43116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9601200" y="1175385"/>
            <a:ext cx="1066165" cy="407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508760" y="1532890"/>
            <a:ext cx="2167890" cy="488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69" name="文本框 68"/>
          <p:cNvSpPr txBox="1"/>
          <p:nvPr/>
        </p:nvSpPr>
        <p:spPr>
          <a:xfrm>
            <a:off x="1553210" y="1617980"/>
            <a:ext cx="2027555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rendering/computing</a:t>
            </a:r>
            <a:endParaRPr lang="en-US" altLang="zh-CN" sz="1600" b="1"/>
          </a:p>
        </p:txBody>
      </p:sp>
      <p:cxnSp>
        <p:nvCxnSpPr>
          <p:cNvPr id="70" name="直接箭头连接符 69"/>
          <p:cNvCxnSpPr/>
          <p:nvPr/>
        </p:nvCxnSpPr>
        <p:spPr>
          <a:xfrm flipH="1" flipV="1">
            <a:off x="8905240" y="1095375"/>
            <a:ext cx="332105" cy="4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4317365" y="2679700"/>
            <a:ext cx="1983740" cy="6273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72" name="文本框 71"/>
          <p:cNvSpPr txBox="1"/>
          <p:nvPr/>
        </p:nvSpPr>
        <p:spPr>
          <a:xfrm>
            <a:off x="4421505" y="2818765"/>
            <a:ext cx="1807845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600" b="1"/>
              <a:t>若干</a:t>
            </a:r>
            <a:r>
              <a:rPr lang="en-US" altLang="zh-CN" sz="1600" b="1"/>
              <a:t>PassNode</a:t>
            </a:r>
            <a:endParaRPr lang="en-US" altLang="zh-CN" sz="1600" b="1"/>
          </a:p>
        </p:txBody>
      </p:sp>
      <p:sp>
        <p:nvSpPr>
          <p:cNvPr id="73" name="矩形 72"/>
          <p:cNvSpPr/>
          <p:nvPr/>
        </p:nvSpPr>
        <p:spPr>
          <a:xfrm>
            <a:off x="2732405" y="4651375"/>
            <a:ext cx="1983740" cy="6273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74" name="文本框 73"/>
          <p:cNvSpPr txBox="1"/>
          <p:nvPr/>
        </p:nvSpPr>
        <p:spPr>
          <a:xfrm>
            <a:off x="2836545" y="4790440"/>
            <a:ext cx="1807845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depthStencilState</a:t>
            </a:r>
            <a:endParaRPr lang="en-US" altLang="zh-CN" sz="1600" b="1"/>
          </a:p>
        </p:txBody>
      </p:sp>
      <p:sp>
        <p:nvSpPr>
          <p:cNvPr id="75" name="矩形 74"/>
          <p:cNvSpPr/>
          <p:nvPr/>
        </p:nvSpPr>
        <p:spPr>
          <a:xfrm>
            <a:off x="5772785" y="4720590"/>
            <a:ext cx="1748155" cy="488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76" name="文本框 75"/>
          <p:cNvSpPr txBox="1"/>
          <p:nvPr/>
        </p:nvSpPr>
        <p:spPr>
          <a:xfrm>
            <a:off x="5817235" y="4805680"/>
            <a:ext cx="1694180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stencilFaceState</a:t>
            </a:r>
            <a:endParaRPr lang="en-US" altLang="zh-CN" sz="1600" b="1"/>
          </a:p>
        </p:txBody>
      </p:sp>
      <p:cxnSp>
        <p:nvCxnSpPr>
          <p:cNvPr id="77" name="直接箭头连接符 76"/>
          <p:cNvCxnSpPr>
            <a:stCxn id="75" idx="1"/>
            <a:endCxn id="73" idx="3"/>
          </p:cNvCxnSpPr>
          <p:nvPr/>
        </p:nvCxnSpPr>
        <p:spPr>
          <a:xfrm flipH="1">
            <a:off x="4716145" y="4965065"/>
            <a:ext cx="10566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595120" y="2679700"/>
            <a:ext cx="1983740" cy="6273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1699260" y="2818765"/>
            <a:ext cx="1807845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600" b="1"/>
              <a:t>若干</a:t>
            </a:r>
            <a:r>
              <a:rPr lang="en-US" altLang="zh-CN" sz="1600" b="1"/>
              <a:t>Material</a:t>
            </a:r>
            <a:endParaRPr lang="en-US" altLang="zh-CN" sz="1600" b="1"/>
          </a:p>
        </p:txBody>
      </p:sp>
      <p:cxnSp>
        <p:nvCxnSpPr>
          <p:cNvPr id="8" name="直接箭头连接符 7"/>
          <p:cNvCxnSpPr>
            <a:stCxn id="3" idx="3"/>
            <a:endCxn id="71" idx="1"/>
          </p:cNvCxnSpPr>
          <p:nvPr/>
        </p:nvCxnSpPr>
        <p:spPr>
          <a:xfrm>
            <a:off x="3578860" y="2993390"/>
            <a:ext cx="7385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039610" y="2679700"/>
            <a:ext cx="1983740" cy="6273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12" name="文本框 11"/>
          <p:cNvSpPr txBox="1"/>
          <p:nvPr/>
        </p:nvSpPr>
        <p:spPr>
          <a:xfrm>
            <a:off x="7143750" y="2818765"/>
            <a:ext cx="1807845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sz="1600" b="1"/>
              <a:t>渲染管理系统</a:t>
            </a:r>
            <a:endParaRPr lang="zh-CN" sz="1600" b="1"/>
          </a:p>
        </p:txBody>
      </p:sp>
      <p:cxnSp>
        <p:nvCxnSpPr>
          <p:cNvPr id="20" name="直接箭头连接符 19"/>
          <p:cNvCxnSpPr>
            <a:stCxn id="68" idx="2"/>
            <a:endCxn id="3" idx="0"/>
          </p:cNvCxnSpPr>
          <p:nvPr/>
        </p:nvCxnSpPr>
        <p:spPr>
          <a:xfrm flipH="1">
            <a:off x="2586990" y="2021205"/>
            <a:ext cx="5715" cy="658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5099050" y="869315"/>
            <a:ext cx="2497455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Renderer&amp;Computer</a:t>
            </a:r>
            <a:endParaRPr lang="en-US" altLang="zh-CN" sz="16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575" y="163195"/>
            <a:ext cx="5050155" cy="497205"/>
          </a:xfrm>
        </p:spPr>
        <p:txBody>
          <a:bodyPr>
            <a:normAutofit/>
          </a:bodyPr>
          <a:p>
            <a:r>
              <a:rPr lang="en-US" sz="2000"/>
              <a:t>MRCS(Mixed Rendering/Computing System)</a:t>
            </a:r>
            <a:endParaRPr lang="en-US" sz="2000"/>
          </a:p>
        </p:txBody>
      </p:sp>
      <p:sp>
        <p:nvSpPr>
          <p:cNvPr id="10" name="椭圆 9"/>
          <p:cNvSpPr/>
          <p:nvPr/>
        </p:nvSpPr>
        <p:spPr>
          <a:xfrm>
            <a:off x="3110865" y="723900"/>
            <a:ext cx="6089650" cy="599376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268153" y="1795780"/>
            <a:ext cx="3833495" cy="3860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/>
        </p:nvSpPr>
        <p:spPr>
          <a:xfrm>
            <a:off x="4135120" y="2863215"/>
            <a:ext cx="4098290" cy="1779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/>
              <a:t>渲染器</a:t>
            </a:r>
            <a:endParaRPr lang="en-US" sz="3200"/>
          </a:p>
          <a:p>
            <a:pPr algn="ctr"/>
            <a:r>
              <a:rPr lang="en-US" sz="3200"/>
              <a:t>/</a:t>
            </a:r>
            <a:endParaRPr lang="en-US" sz="3200"/>
          </a:p>
          <a:p>
            <a:pPr algn="ctr"/>
            <a:r>
              <a:rPr lang="zh-CN" altLang="en-US" sz="3200"/>
              <a:t>计算器</a:t>
            </a:r>
            <a:endParaRPr lang="zh-CN" altLang="en-US" sz="3200"/>
          </a:p>
        </p:txBody>
      </p:sp>
      <p:sp>
        <p:nvSpPr>
          <p:cNvPr id="14" name="椭圆 13"/>
          <p:cNvSpPr/>
          <p:nvPr/>
        </p:nvSpPr>
        <p:spPr>
          <a:xfrm>
            <a:off x="1503045" y="2893695"/>
            <a:ext cx="2093595" cy="210883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/>
        </p:nvSpPr>
        <p:spPr>
          <a:xfrm>
            <a:off x="1412875" y="3656330"/>
            <a:ext cx="2183765" cy="695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/>
              <a:t>通用渲染</a:t>
            </a:r>
            <a:endParaRPr lang="zh-CN" altLang="en-US" sz="3200"/>
          </a:p>
        </p:txBody>
      </p:sp>
      <p:sp>
        <p:nvSpPr>
          <p:cNvPr id="23" name="右箭头 22"/>
          <p:cNvSpPr/>
          <p:nvPr/>
        </p:nvSpPr>
        <p:spPr>
          <a:xfrm rot="18780000">
            <a:off x="7439025" y="1979930"/>
            <a:ext cx="694690" cy="56070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722870" y="165100"/>
            <a:ext cx="2093595" cy="210883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/>
        </p:nvSpPr>
        <p:spPr>
          <a:xfrm>
            <a:off x="7690485" y="927735"/>
            <a:ext cx="2183765" cy="695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/>
              <a:t>通用计算</a:t>
            </a:r>
            <a:endParaRPr lang="zh-CN" altLang="en-US" sz="3200"/>
          </a:p>
        </p:txBody>
      </p:sp>
      <p:sp>
        <p:nvSpPr>
          <p:cNvPr id="19" name="椭圆 18"/>
          <p:cNvSpPr/>
          <p:nvPr/>
        </p:nvSpPr>
        <p:spPr>
          <a:xfrm>
            <a:off x="8352155" y="4458970"/>
            <a:ext cx="2093595" cy="210883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标题 1"/>
          <p:cNvSpPr>
            <a:spLocks noGrp="1"/>
          </p:cNvSpPr>
          <p:nvPr/>
        </p:nvSpPr>
        <p:spPr>
          <a:xfrm>
            <a:off x="8303260" y="5221605"/>
            <a:ext cx="2183765" cy="695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/>
              <a:t>光追渲染</a:t>
            </a:r>
            <a:endParaRPr lang="zh-CN" altLang="en-US" sz="3200"/>
          </a:p>
        </p:txBody>
      </p:sp>
      <p:sp>
        <p:nvSpPr>
          <p:cNvPr id="24" name="右箭头 23"/>
          <p:cNvSpPr/>
          <p:nvPr/>
        </p:nvSpPr>
        <p:spPr>
          <a:xfrm rot="10560000">
            <a:off x="3614420" y="3519170"/>
            <a:ext cx="694690" cy="56070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1860000">
            <a:off x="7716520" y="4542790"/>
            <a:ext cx="751840" cy="56070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标题 1"/>
          <p:cNvSpPr>
            <a:spLocks noGrp="1"/>
          </p:cNvSpPr>
          <p:nvPr/>
        </p:nvSpPr>
        <p:spPr>
          <a:xfrm>
            <a:off x="5600700" y="1964690"/>
            <a:ext cx="1167130" cy="468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>
                <a:solidFill>
                  <a:schemeClr val="accent4">
                    <a:lumMod val="50000"/>
                  </a:schemeClr>
                </a:solidFill>
              </a:rPr>
              <a:t>core</a:t>
            </a:r>
            <a:endParaRPr lang="en-US" altLang="zh-CN" sz="32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813300" y="2354580"/>
            <a:ext cx="2743200" cy="2743200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686685" y="1104265"/>
            <a:ext cx="1330960" cy="134048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2713038" y="1582103"/>
            <a:ext cx="1278255" cy="384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/>
              <a:t>展示系统</a:t>
            </a:r>
            <a:endParaRPr lang="zh-CN" altLang="en-US" sz="2000"/>
          </a:p>
        </p:txBody>
      </p:sp>
      <p:sp>
        <p:nvSpPr>
          <p:cNvPr id="5" name="椭圆 4"/>
          <p:cNvSpPr/>
          <p:nvPr/>
        </p:nvSpPr>
        <p:spPr>
          <a:xfrm>
            <a:off x="2804160" y="5276215"/>
            <a:ext cx="1330960" cy="134048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2830513" y="5754053"/>
            <a:ext cx="1278255" cy="384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/>
              <a:t>材质编辑</a:t>
            </a:r>
            <a:endParaRPr lang="zh-CN" altLang="en-US" sz="2000"/>
          </a:p>
        </p:txBody>
      </p:sp>
      <p:sp>
        <p:nvSpPr>
          <p:cNvPr id="7" name="椭圆 6"/>
          <p:cNvSpPr/>
          <p:nvPr/>
        </p:nvSpPr>
        <p:spPr>
          <a:xfrm>
            <a:off x="8642985" y="2537460"/>
            <a:ext cx="1330960" cy="134048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8669338" y="3015298"/>
            <a:ext cx="1278255" cy="384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/>
              <a:t>几何设计</a:t>
            </a:r>
            <a:endParaRPr lang="zh-CN" altLang="en-US" sz="2000"/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3882390" y="2188210"/>
            <a:ext cx="718185" cy="56134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6972300" y="5451475"/>
            <a:ext cx="1330960" cy="134048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标题 1"/>
          <p:cNvSpPr>
            <a:spLocks noGrp="1"/>
          </p:cNvSpPr>
          <p:nvPr/>
        </p:nvSpPr>
        <p:spPr>
          <a:xfrm>
            <a:off x="6998653" y="5929313"/>
            <a:ext cx="1278255" cy="384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/>
              <a:t>游戏系统</a:t>
            </a:r>
            <a:endParaRPr lang="zh-CN" altLang="en-US" sz="2000"/>
          </a:p>
        </p:txBody>
      </p:sp>
      <p:sp>
        <p:nvSpPr>
          <p:cNvPr id="27" name="椭圆 26"/>
          <p:cNvSpPr/>
          <p:nvPr/>
        </p:nvSpPr>
        <p:spPr>
          <a:xfrm>
            <a:off x="5939155" y="66040"/>
            <a:ext cx="1330960" cy="134048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标题 1"/>
          <p:cNvSpPr>
            <a:spLocks noGrp="1"/>
          </p:cNvSpPr>
          <p:nvPr/>
        </p:nvSpPr>
        <p:spPr>
          <a:xfrm>
            <a:off x="5965508" y="543878"/>
            <a:ext cx="1278255" cy="384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/>
              <a:t>仿真模拟</a:t>
            </a:r>
            <a:endParaRPr lang="zh-CN" altLang="en-US" sz="2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MDQ3NWUyMzY0ZmQ3NmNkNDlmNWNjYjBiMzg2ZWI4MDk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WPS 演示</Application>
  <PresentationFormat>宽屏</PresentationFormat>
  <Paragraphs>100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WebGPU</vt:lpstr>
      <vt:lpstr>RenderPipeline 执行流程</vt:lpstr>
      <vt:lpstr>RenderPipeline创建过程</vt:lpstr>
      <vt:lpstr>Base Material Rendering/Computing System</vt:lpstr>
      <vt:lpstr>MRCS(Mixed Rendering/Computing System)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luoyl</dc:creator>
  <cp:lastModifiedBy>千上</cp:lastModifiedBy>
  <cp:revision>75</cp:revision>
  <dcterms:created xsi:type="dcterms:W3CDTF">2023-10-12T02:00:00Z</dcterms:created>
  <dcterms:modified xsi:type="dcterms:W3CDTF">2023-11-09T06:12:18Z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C7F132EF1F2145C3B9ADD4C8634F546C_12</vt:lpwstr>
  </property>
  <property fmtid="{D5CDD505-2E9C-101B-9397-08002B2CF9AE}" pid="3" name="KSOProductBuildVer">
    <vt:lpwstr>2052-12.1.0.15712</vt:lpwstr>
  </property>
</Properties>
</file>