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155CC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155CC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155CC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155CC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84479" y="1104900"/>
            <a:ext cx="3932903" cy="24907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2674" y="390025"/>
            <a:ext cx="6895030" cy="584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155CC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7475" y="1120636"/>
            <a:ext cx="4615815" cy="1529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www.linkedin.com/in/roryjgraves/" TargetMode="External"/><Relationship Id="rId4" Type="http://schemas.openxmlformats.org/officeDocument/2006/relationships/hyperlink" Target="mailto:rory.graves@fieldmark.co.uk" TargetMode="External"/><Relationship Id="rId5" Type="http://schemas.openxmlformats.org/officeDocument/2006/relationships/hyperlink" Target="https://www.linkedin.com/in/kannupriyakalra/" TargetMode="External"/><Relationship Id="rId6" Type="http://schemas.openxmlformats.org/officeDocument/2006/relationships/hyperlink" Target="mailto:kannupriyakalra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50" y="415919"/>
            <a:ext cx="23876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315">
                <a:solidFill>
                  <a:srgbClr val="A61B00"/>
                </a:solidFill>
                <a:latin typeface="Cambria"/>
                <a:cs typeface="Cambria"/>
              </a:rPr>
              <a:t>GSOC</a:t>
            </a:r>
            <a:r>
              <a:rPr dirty="0" sz="3500" spc="160">
                <a:solidFill>
                  <a:srgbClr val="A61B00"/>
                </a:solidFill>
                <a:latin typeface="Cambria"/>
                <a:cs typeface="Cambria"/>
              </a:rPr>
              <a:t> </a:t>
            </a:r>
            <a:r>
              <a:rPr dirty="0" sz="3500" spc="-95">
                <a:solidFill>
                  <a:srgbClr val="A61B00"/>
                </a:solidFill>
                <a:latin typeface="Cambria"/>
                <a:cs typeface="Cambria"/>
              </a:rPr>
              <a:t>2025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3750" y="1482720"/>
            <a:ext cx="312991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95" b="1">
                <a:solidFill>
                  <a:srgbClr val="A61B00"/>
                </a:solidFill>
                <a:latin typeface="Cambria"/>
                <a:cs typeface="Cambria"/>
              </a:rPr>
              <a:t>Lightning</a:t>
            </a:r>
            <a:r>
              <a:rPr dirty="0" sz="3500" spc="175" b="1">
                <a:solidFill>
                  <a:srgbClr val="A61B00"/>
                </a:solidFill>
                <a:latin typeface="Cambria"/>
                <a:cs typeface="Cambria"/>
              </a:rPr>
              <a:t> </a:t>
            </a:r>
            <a:r>
              <a:rPr dirty="0" sz="3500" spc="-20" b="1">
                <a:solidFill>
                  <a:srgbClr val="A61B00"/>
                </a:solidFill>
                <a:latin typeface="Cambria"/>
                <a:cs typeface="Cambria"/>
              </a:rPr>
              <a:t>Talk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1449" y="3578780"/>
            <a:ext cx="28879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Palatino Linotype"/>
                <a:cs typeface="Palatino Linotype"/>
              </a:rPr>
              <a:t>presented</a:t>
            </a:r>
            <a:r>
              <a:rPr dirty="0" sz="1500" spc="90" b="1">
                <a:latin typeface="Palatino Linotype"/>
                <a:cs typeface="Palatino Linotype"/>
              </a:rPr>
              <a:t> </a:t>
            </a:r>
            <a:r>
              <a:rPr dirty="0" sz="1500" b="1">
                <a:latin typeface="Palatino Linotype"/>
                <a:cs typeface="Palatino Linotype"/>
              </a:rPr>
              <a:t>by</a:t>
            </a:r>
            <a:r>
              <a:rPr dirty="0" sz="1500" spc="95" b="1">
                <a:latin typeface="Palatino Linotype"/>
                <a:cs typeface="Palatino Linotype"/>
              </a:rPr>
              <a:t> </a:t>
            </a:r>
            <a:r>
              <a:rPr dirty="0" sz="1500" b="1">
                <a:latin typeface="Palatino Linotype"/>
                <a:cs typeface="Palatino Linotype"/>
              </a:rPr>
              <a:t>Elvan</a:t>
            </a:r>
            <a:r>
              <a:rPr dirty="0" sz="1500" spc="95" b="1">
                <a:latin typeface="Palatino Linotype"/>
                <a:cs typeface="Palatino Linotype"/>
              </a:rPr>
              <a:t> </a:t>
            </a:r>
            <a:r>
              <a:rPr dirty="0" sz="1500" spc="-10" b="1">
                <a:latin typeface="Palatino Linotype"/>
                <a:cs typeface="Palatino Linotype"/>
              </a:rPr>
              <a:t>Konukseven</a:t>
            </a:r>
            <a:endParaRPr sz="1500">
              <a:latin typeface="Palatino Linotype"/>
              <a:cs typeface="Palatino Linotyp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5775" y="3746237"/>
            <a:ext cx="3299527" cy="139726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674" y="4149100"/>
            <a:ext cx="3636926" cy="7413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16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BE9000"/>
                </a:solidFill>
                <a:latin typeface="Cambria"/>
                <a:cs typeface="Cambria"/>
              </a:rPr>
              <a:t>About</a:t>
            </a:r>
            <a:r>
              <a:rPr dirty="0" sz="2700" spc="220">
                <a:solidFill>
                  <a:srgbClr val="BE9000"/>
                </a:solidFill>
                <a:latin typeface="Cambria"/>
                <a:cs typeface="Cambria"/>
              </a:rPr>
              <a:t> </a:t>
            </a:r>
            <a:r>
              <a:rPr dirty="0" sz="2700" spc="-25">
                <a:solidFill>
                  <a:srgbClr val="BE9000"/>
                </a:solidFill>
                <a:latin typeface="Cambria"/>
                <a:cs typeface="Cambria"/>
              </a:rPr>
              <a:t>me</a:t>
            </a:r>
            <a:endParaRPr sz="27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1600" y="641501"/>
            <a:ext cx="2276399" cy="22763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28138" y="1429713"/>
            <a:ext cx="5379085" cy="157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4170" marR="5080" indent="-332105">
              <a:lnSpc>
                <a:spcPct val="100000"/>
              </a:lnSpc>
              <a:spcBef>
                <a:spcPts val="100"/>
              </a:spcBef>
              <a:buChar char="-"/>
              <a:tabLst>
                <a:tab pos="344170" algn="l"/>
              </a:tabLst>
            </a:pPr>
            <a:r>
              <a:rPr dirty="0" sz="1700" b="1">
                <a:latin typeface="Palatino Linotype"/>
                <a:cs typeface="Palatino Linotype"/>
              </a:rPr>
              <a:t>First</a:t>
            </a:r>
            <a:r>
              <a:rPr dirty="0" sz="1700" spc="120" b="1">
                <a:latin typeface="Palatino Linotype"/>
                <a:cs typeface="Palatino Linotype"/>
              </a:rPr>
              <a:t> </a:t>
            </a:r>
            <a:r>
              <a:rPr dirty="0" sz="1700" b="1">
                <a:latin typeface="Palatino Linotype"/>
                <a:cs typeface="Palatino Linotype"/>
              </a:rPr>
              <a:t>year</a:t>
            </a:r>
            <a:r>
              <a:rPr dirty="0" sz="1700" spc="120" b="1">
                <a:latin typeface="Palatino Linotype"/>
                <a:cs typeface="Palatino Linotype"/>
              </a:rPr>
              <a:t> </a:t>
            </a:r>
            <a:r>
              <a:rPr dirty="0" sz="1700" b="1">
                <a:latin typeface="Palatino Linotype"/>
                <a:cs typeface="Palatino Linotype"/>
              </a:rPr>
              <a:t>Computer</a:t>
            </a:r>
            <a:r>
              <a:rPr dirty="0" sz="1700" spc="125" b="1">
                <a:latin typeface="Palatino Linotype"/>
                <a:cs typeface="Palatino Linotype"/>
              </a:rPr>
              <a:t> </a:t>
            </a:r>
            <a:r>
              <a:rPr dirty="0" sz="1700" spc="50" b="1">
                <a:latin typeface="Palatino Linotype"/>
                <a:cs typeface="Palatino Linotype"/>
              </a:rPr>
              <a:t>Science</a:t>
            </a:r>
            <a:r>
              <a:rPr dirty="0" sz="1700" spc="120" b="1">
                <a:latin typeface="Palatino Linotype"/>
                <a:cs typeface="Palatino Linotype"/>
              </a:rPr>
              <a:t> </a:t>
            </a:r>
            <a:r>
              <a:rPr dirty="0" sz="1700" b="1">
                <a:latin typeface="Palatino Linotype"/>
                <a:cs typeface="Palatino Linotype"/>
              </a:rPr>
              <a:t>MSc</a:t>
            </a:r>
            <a:r>
              <a:rPr dirty="0" sz="1700" spc="125" b="1">
                <a:latin typeface="Palatino Linotype"/>
                <a:cs typeface="Palatino Linotype"/>
              </a:rPr>
              <a:t> </a:t>
            </a:r>
            <a:r>
              <a:rPr dirty="0" sz="1700" spc="45" b="1">
                <a:latin typeface="Palatino Linotype"/>
                <a:cs typeface="Palatino Linotype"/>
              </a:rPr>
              <a:t>student</a:t>
            </a:r>
            <a:r>
              <a:rPr dirty="0" sz="1700" spc="120" b="1">
                <a:latin typeface="Palatino Linotype"/>
                <a:cs typeface="Palatino Linotype"/>
              </a:rPr>
              <a:t> </a:t>
            </a:r>
            <a:r>
              <a:rPr dirty="0" sz="1700" spc="70" b="1">
                <a:latin typeface="Palatino Linotype"/>
                <a:cs typeface="Palatino Linotype"/>
              </a:rPr>
              <a:t>at</a:t>
            </a:r>
            <a:r>
              <a:rPr dirty="0" sz="1700" spc="125" b="1">
                <a:latin typeface="Palatino Linotype"/>
                <a:cs typeface="Palatino Linotype"/>
              </a:rPr>
              <a:t> </a:t>
            </a:r>
            <a:r>
              <a:rPr dirty="0" sz="1700" spc="-25" b="1">
                <a:latin typeface="Palatino Linotype"/>
                <a:cs typeface="Palatino Linotype"/>
              </a:rPr>
              <a:t>ETH </a:t>
            </a:r>
            <a:r>
              <a:rPr dirty="0" sz="1700" spc="-10" b="1">
                <a:latin typeface="Palatino Linotype"/>
                <a:cs typeface="Palatino Linotype"/>
              </a:rPr>
              <a:t>Zurich.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785"/>
              </a:spcBef>
              <a:buFont typeface="Palatino Linotype"/>
              <a:buChar char="-"/>
            </a:pPr>
            <a:endParaRPr sz="1700">
              <a:latin typeface="Palatino Linotype"/>
              <a:cs typeface="Palatino Linotype"/>
            </a:endParaRPr>
          </a:p>
          <a:p>
            <a:pPr marL="344170" marR="964565" indent="-332105">
              <a:lnSpc>
                <a:spcPct val="100000"/>
              </a:lnSpc>
              <a:buChar char="-"/>
              <a:tabLst>
                <a:tab pos="344170" algn="l"/>
              </a:tabLst>
            </a:pPr>
            <a:r>
              <a:rPr dirty="0" sz="1700" b="1">
                <a:latin typeface="Palatino Linotype"/>
                <a:cs typeface="Palatino Linotype"/>
              </a:rPr>
              <a:t>Got</a:t>
            </a:r>
            <a:r>
              <a:rPr dirty="0" sz="1700" spc="150" b="1">
                <a:latin typeface="Palatino Linotype"/>
                <a:cs typeface="Palatino Linotype"/>
              </a:rPr>
              <a:t> </a:t>
            </a:r>
            <a:r>
              <a:rPr dirty="0" sz="1700" b="1">
                <a:latin typeface="Palatino Linotype"/>
                <a:cs typeface="Palatino Linotype"/>
              </a:rPr>
              <a:t>introduced</a:t>
            </a:r>
            <a:r>
              <a:rPr dirty="0" sz="1700" spc="150" b="1">
                <a:latin typeface="Palatino Linotype"/>
                <a:cs typeface="Palatino Linotype"/>
              </a:rPr>
              <a:t> </a:t>
            </a:r>
            <a:r>
              <a:rPr dirty="0" sz="1700" spc="65" b="1">
                <a:latin typeface="Palatino Linotype"/>
                <a:cs typeface="Palatino Linotype"/>
              </a:rPr>
              <a:t>to</a:t>
            </a:r>
            <a:r>
              <a:rPr dirty="0" sz="1700" spc="150" b="1">
                <a:latin typeface="Palatino Linotype"/>
                <a:cs typeface="Palatino Linotype"/>
              </a:rPr>
              <a:t> </a:t>
            </a:r>
            <a:r>
              <a:rPr dirty="0" sz="1700" b="1">
                <a:latin typeface="Palatino Linotype"/>
                <a:cs typeface="Palatino Linotype"/>
              </a:rPr>
              <a:t>Scala</a:t>
            </a:r>
            <a:r>
              <a:rPr dirty="0" sz="1700" spc="155" b="1">
                <a:latin typeface="Palatino Linotype"/>
                <a:cs typeface="Palatino Linotype"/>
              </a:rPr>
              <a:t> </a:t>
            </a:r>
            <a:r>
              <a:rPr dirty="0" sz="1700" b="1">
                <a:latin typeface="Palatino Linotype"/>
                <a:cs typeface="Palatino Linotype"/>
              </a:rPr>
              <a:t>through</a:t>
            </a:r>
            <a:r>
              <a:rPr dirty="0" sz="1700" spc="150" b="1">
                <a:latin typeface="Palatino Linotype"/>
                <a:cs typeface="Palatino Linotype"/>
              </a:rPr>
              <a:t> </a:t>
            </a:r>
            <a:r>
              <a:rPr dirty="0" sz="1700" spc="-10" b="1">
                <a:latin typeface="Palatino Linotype"/>
                <a:cs typeface="Palatino Linotype"/>
              </a:rPr>
              <a:t>Martin </a:t>
            </a:r>
            <a:r>
              <a:rPr dirty="0" sz="1700" b="1">
                <a:latin typeface="Palatino Linotype"/>
                <a:cs typeface="Palatino Linotype"/>
              </a:rPr>
              <a:t>Odersky’s</a:t>
            </a:r>
            <a:r>
              <a:rPr dirty="0" sz="1700" spc="-15" b="1">
                <a:latin typeface="Palatino Linotype"/>
                <a:cs typeface="Palatino Linotype"/>
              </a:rPr>
              <a:t> </a:t>
            </a:r>
            <a:r>
              <a:rPr dirty="0" sz="1700" spc="60" b="1">
                <a:latin typeface="Palatino Linotype"/>
                <a:cs typeface="Palatino Linotype"/>
              </a:rPr>
              <a:t>course</a:t>
            </a:r>
            <a:r>
              <a:rPr dirty="0" sz="1700" spc="-10" b="1">
                <a:latin typeface="Palatino Linotype"/>
                <a:cs typeface="Palatino Linotype"/>
              </a:rPr>
              <a:t> </a:t>
            </a:r>
            <a:r>
              <a:rPr dirty="0" sz="1700" spc="70" b="1">
                <a:latin typeface="Palatino Linotype"/>
                <a:cs typeface="Palatino Linotype"/>
              </a:rPr>
              <a:t>at</a:t>
            </a:r>
            <a:r>
              <a:rPr dirty="0" sz="1700" spc="-10" b="1">
                <a:latin typeface="Palatino Linotype"/>
                <a:cs typeface="Palatino Linotype"/>
              </a:rPr>
              <a:t> </a:t>
            </a:r>
            <a:r>
              <a:rPr dirty="0" sz="1700" spc="-20" b="1">
                <a:latin typeface="Palatino Linotype"/>
                <a:cs typeface="Palatino Linotype"/>
              </a:rPr>
              <a:t>EPFL.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8138" y="3502353"/>
            <a:ext cx="516128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4170" marR="5080" indent="-332105">
              <a:lnSpc>
                <a:spcPct val="100000"/>
              </a:lnSpc>
              <a:spcBef>
                <a:spcPts val="100"/>
              </a:spcBef>
              <a:tabLst>
                <a:tab pos="344170" algn="l"/>
              </a:tabLst>
            </a:pPr>
            <a:r>
              <a:rPr dirty="0" sz="1700" spc="185" b="1">
                <a:latin typeface="Palatino Linotype"/>
                <a:cs typeface="Palatino Linotype"/>
              </a:rPr>
              <a:t>-</a:t>
            </a:r>
            <a:r>
              <a:rPr dirty="0" sz="1700" b="1">
                <a:latin typeface="Palatino Linotype"/>
                <a:cs typeface="Palatino Linotype"/>
              </a:rPr>
              <a:t>	Currently</a:t>
            </a:r>
            <a:r>
              <a:rPr dirty="0" sz="1700" spc="190" b="1">
                <a:latin typeface="Palatino Linotype"/>
                <a:cs typeface="Palatino Linotype"/>
              </a:rPr>
              <a:t> </a:t>
            </a:r>
            <a:r>
              <a:rPr dirty="0" sz="1700" b="1">
                <a:latin typeface="Palatino Linotype"/>
                <a:cs typeface="Palatino Linotype"/>
              </a:rPr>
              <a:t>contributing</a:t>
            </a:r>
            <a:r>
              <a:rPr dirty="0" sz="1700" spc="204" b="1">
                <a:latin typeface="Palatino Linotype"/>
                <a:cs typeface="Palatino Linotype"/>
              </a:rPr>
              <a:t> </a:t>
            </a:r>
            <a:r>
              <a:rPr dirty="0" sz="1700" spc="65" b="1">
                <a:latin typeface="Palatino Linotype"/>
                <a:cs typeface="Palatino Linotype"/>
              </a:rPr>
              <a:t>to</a:t>
            </a:r>
            <a:r>
              <a:rPr dirty="0" sz="1700" spc="200" b="1">
                <a:latin typeface="Palatino Linotype"/>
                <a:cs typeface="Palatino Linotype"/>
              </a:rPr>
              <a:t> </a:t>
            </a:r>
            <a:r>
              <a:rPr dirty="0" sz="1700" spc="65" b="1">
                <a:latin typeface="Palatino Linotype"/>
                <a:cs typeface="Palatino Linotype"/>
              </a:rPr>
              <a:t>the</a:t>
            </a:r>
            <a:r>
              <a:rPr dirty="0" sz="1700" spc="204" b="1">
                <a:latin typeface="Palatino Linotype"/>
                <a:cs typeface="Palatino Linotype"/>
              </a:rPr>
              <a:t> </a:t>
            </a:r>
            <a:r>
              <a:rPr dirty="0" sz="1700" b="1">
                <a:latin typeface="Palatino Linotype"/>
                <a:cs typeface="Palatino Linotype"/>
              </a:rPr>
              <a:t>agentic</a:t>
            </a:r>
            <a:r>
              <a:rPr dirty="0" sz="1700" spc="200" b="1">
                <a:latin typeface="Palatino Linotype"/>
                <a:cs typeface="Palatino Linotype"/>
              </a:rPr>
              <a:t> </a:t>
            </a:r>
            <a:r>
              <a:rPr dirty="0" sz="1700" b="1">
                <a:latin typeface="Palatino Linotype"/>
                <a:cs typeface="Palatino Linotype"/>
              </a:rPr>
              <a:t>toolkit</a:t>
            </a:r>
            <a:r>
              <a:rPr dirty="0" sz="1700" spc="204" b="1">
                <a:latin typeface="Palatino Linotype"/>
                <a:cs typeface="Palatino Linotype"/>
              </a:rPr>
              <a:t> </a:t>
            </a:r>
            <a:r>
              <a:rPr dirty="0" sz="1700" spc="-25" b="1">
                <a:latin typeface="Palatino Linotype"/>
                <a:cs typeface="Palatino Linotype"/>
              </a:rPr>
              <a:t>of </a:t>
            </a:r>
            <a:r>
              <a:rPr dirty="0" sz="1700" spc="-10" b="1">
                <a:latin typeface="Palatino Linotype"/>
                <a:cs typeface="Palatino Linotype"/>
              </a:rPr>
              <a:t>LLM4S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34474" y="3168875"/>
            <a:ext cx="2349500" cy="752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Cambria"/>
                <a:cs typeface="Cambria"/>
              </a:rPr>
              <a:t>Elvan</a:t>
            </a:r>
            <a:r>
              <a:rPr dirty="0" sz="2100" spc="210" b="1">
                <a:latin typeface="Cambria"/>
                <a:cs typeface="Cambria"/>
              </a:rPr>
              <a:t> </a:t>
            </a:r>
            <a:r>
              <a:rPr dirty="0" sz="2100" spc="-10" b="1">
                <a:latin typeface="Cambria"/>
                <a:cs typeface="Cambria"/>
              </a:rPr>
              <a:t>Konukseven</a:t>
            </a:r>
            <a:endParaRPr sz="21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1400"/>
              </a:spcBef>
            </a:pPr>
            <a:r>
              <a:rPr dirty="0" sz="1500" spc="-10" b="1">
                <a:latin typeface="Palatino Linotype"/>
                <a:cs typeface="Palatino Linotype"/>
              </a:rPr>
              <a:t>Switzerland</a:t>
            </a:r>
            <a:endParaRPr sz="1500">
              <a:latin typeface="Palatino Linotype"/>
              <a:cs typeface="Palatino Linotyp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7149" y="3693521"/>
            <a:ext cx="237194" cy="223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024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dirty="0" sz="2500" spc="-55"/>
              <a:t>My</a:t>
            </a:r>
            <a:r>
              <a:rPr dirty="0" sz="2500" spc="-15"/>
              <a:t> </a:t>
            </a:r>
            <a:r>
              <a:rPr dirty="0" sz="2500"/>
              <a:t>work</a:t>
            </a:r>
            <a:r>
              <a:rPr dirty="0" sz="2500" spc="-15"/>
              <a:t> </a:t>
            </a:r>
            <a:r>
              <a:rPr dirty="0" sz="2500" spc="60"/>
              <a:t>so</a:t>
            </a:r>
            <a:r>
              <a:rPr dirty="0" sz="2500" spc="-15"/>
              <a:t> </a:t>
            </a:r>
            <a:r>
              <a:rPr dirty="0" sz="2500" spc="30"/>
              <a:t>far</a:t>
            </a:r>
            <a:endParaRPr sz="2500"/>
          </a:p>
        </p:txBody>
      </p:sp>
      <p:sp>
        <p:nvSpPr>
          <p:cNvPr id="3" name="object 3" descr=""/>
          <p:cNvSpPr txBox="1"/>
          <p:nvPr/>
        </p:nvSpPr>
        <p:spPr>
          <a:xfrm>
            <a:off x="442299" y="1398147"/>
            <a:ext cx="7303770" cy="266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45">
                <a:latin typeface="Georgia"/>
                <a:cs typeface="Georgia"/>
              </a:rPr>
              <a:t>11</a:t>
            </a:r>
            <a:r>
              <a:rPr dirty="0" sz="1900" spc="65">
                <a:latin typeface="Georgia"/>
                <a:cs typeface="Georgia"/>
              </a:rPr>
              <a:t> merged </a:t>
            </a:r>
            <a:r>
              <a:rPr dirty="0" sz="1900">
                <a:latin typeface="Georgia"/>
                <a:cs typeface="Georgia"/>
              </a:rPr>
              <a:t>PR’s</a:t>
            </a:r>
            <a:r>
              <a:rPr dirty="0" sz="1900" spc="60">
                <a:latin typeface="Georgia"/>
                <a:cs typeface="Georgia"/>
              </a:rPr>
              <a:t>  </a:t>
            </a:r>
            <a:r>
              <a:rPr dirty="0" sz="1900">
                <a:latin typeface="Georgia"/>
                <a:cs typeface="Georgia"/>
              </a:rPr>
              <a:t>&amp;</a:t>
            </a:r>
            <a:r>
              <a:rPr dirty="0" sz="1900" spc="65">
                <a:latin typeface="Georgia"/>
                <a:cs typeface="Georgia"/>
              </a:rPr>
              <a:t>  </a:t>
            </a:r>
            <a:r>
              <a:rPr dirty="0" sz="1900">
                <a:latin typeface="Georgia"/>
                <a:cs typeface="Georgia"/>
              </a:rPr>
              <a:t>3</a:t>
            </a:r>
            <a:r>
              <a:rPr dirty="0" sz="1900" spc="70">
                <a:latin typeface="Georgia"/>
                <a:cs typeface="Georgia"/>
              </a:rPr>
              <a:t> </a:t>
            </a:r>
            <a:r>
              <a:rPr dirty="0" sz="1900">
                <a:latin typeface="Georgia"/>
                <a:cs typeface="Georgia"/>
              </a:rPr>
              <a:t>fundamental</a:t>
            </a:r>
            <a:r>
              <a:rPr dirty="0" sz="1900" spc="65">
                <a:latin typeface="Georgia"/>
                <a:cs typeface="Georgia"/>
              </a:rPr>
              <a:t> features </a:t>
            </a:r>
            <a:r>
              <a:rPr dirty="0" sz="1900" spc="50">
                <a:latin typeface="Georgia"/>
                <a:cs typeface="Georgia"/>
              </a:rPr>
              <a:t>implemented</a:t>
            </a:r>
            <a:r>
              <a:rPr dirty="0" sz="1900" spc="65">
                <a:latin typeface="Georgia"/>
                <a:cs typeface="Georgia"/>
              </a:rPr>
              <a:t> </a:t>
            </a:r>
            <a:r>
              <a:rPr dirty="0" sz="1900" spc="-50">
                <a:latin typeface="Georgia"/>
                <a:cs typeface="Georgia"/>
              </a:rPr>
              <a:t>: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900">
              <a:latin typeface="Georgia"/>
              <a:cs typeface="Georgia"/>
            </a:endParaRPr>
          </a:p>
          <a:p>
            <a:pPr marL="469265" indent="-3384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dirty="0" sz="1800">
                <a:latin typeface="Georgia"/>
                <a:cs typeface="Georgia"/>
              </a:rPr>
              <a:t>Implemented</a:t>
            </a:r>
            <a:r>
              <a:rPr dirty="0" sz="1800" spc="114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</a:t>
            </a:r>
            <a:r>
              <a:rPr dirty="0" sz="1800" spc="12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MCP</a:t>
            </a:r>
            <a:r>
              <a:rPr dirty="0" sz="1800" spc="120">
                <a:latin typeface="Georgia"/>
                <a:cs typeface="Georgia"/>
              </a:rPr>
              <a:t> </a:t>
            </a:r>
            <a:r>
              <a:rPr dirty="0" sz="1800" spc="75">
                <a:latin typeface="Georgia"/>
                <a:cs typeface="Georgia"/>
              </a:rPr>
              <a:t>connector</a:t>
            </a:r>
            <a:r>
              <a:rPr dirty="0" sz="1800" spc="114">
                <a:latin typeface="Georgia"/>
                <a:cs typeface="Georgia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Georgia"/>
                <a:cs typeface="Georgia"/>
              </a:rPr>
              <a:t>for</a:t>
            </a:r>
            <a:r>
              <a:rPr dirty="0" sz="1800" spc="114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LLM-</a:t>
            </a:r>
            <a:r>
              <a:rPr dirty="0" sz="1800" spc="75">
                <a:latin typeface="Georgia"/>
                <a:cs typeface="Georgia"/>
              </a:rPr>
              <a:t>tool</a:t>
            </a:r>
            <a:r>
              <a:rPr dirty="0" sz="1800" spc="120">
                <a:latin typeface="Georgia"/>
                <a:cs typeface="Georgia"/>
              </a:rPr>
              <a:t> </a:t>
            </a:r>
            <a:r>
              <a:rPr dirty="0" sz="1800" spc="45">
                <a:latin typeface="Georgia"/>
                <a:cs typeface="Georgia"/>
              </a:rPr>
              <a:t>interactions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Georgia"/>
              <a:buChar char="-"/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Georgia"/>
              <a:buChar char="-"/>
            </a:pPr>
            <a:endParaRPr sz="1800">
              <a:latin typeface="Georgia"/>
              <a:cs typeface="Georgia"/>
            </a:endParaRPr>
          </a:p>
          <a:p>
            <a:pPr marL="469265" indent="-3384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dirty="0" sz="1800">
                <a:latin typeface="Georgia"/>
                <a:cs typeface="Georgia"/>
              </a:rPr>
              <a:t>Built</a:t>
            </a:r>
            <a:r>
              <a:rPr dirty="0" sz="1800" spc="1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an</a:t>
            </a:r>
            <a:r>
              <a:rPr dirty="0" sz="1800" spc="1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Assistant</a:t>
            </a:r>
            <a:r>
              <a:rPr dirty="0" sz="1800" spc="114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Agent</a:t>
            </a:r>
            <a:r>
              <a:rPr dirty="0" sz="1800" spc="110">
                <a:latin typeface="Georgia"/>
                <a:cs typeface="Georgia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Georgia"/>
                <a:cs typeface="Georgia"/>
              </a:rPr>
              <a:t>built</a:t>
            </a:r>
            <a:r>
              <a:rPr dirty="0" sz="1800" spc="1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in</a:t>
            </a:r>
            <a:r>
              <a:rPr dirty="0" sz="1800" spc="114">
                <a:latin typeface="Georgia"/>
                <a:cs typeface="Georgia"/>
              </a:rPr>
              <a:t> </a:t>
            </a:r>
            <a:r>
              <a:rPr dirty="0" sz="1800" spc="50">
                <a:latin typeface="Georgia"/>
                <a:cs typeface="Georgia"/>
              </a:rPr>
              <a:t>assistant</a:t>
            </a:r>
            <a:r>
              <a:rPr dirty="0" sz="1800" spc="110">
                <a:latin typeface="Georgia"/>
                <a:cs typeface="Georgia"/>
              </a:rPr>
              <a:t> </a:t>
            </a:r>
            <a:r>
              <a:rPr dirty="0" sz="1800" spc="50">
                <a:latin typeface="Georgia"/>
                <a:cs typeface="Georgia"/>
              </a:rPr>
              <a:t>for</a:t>
            </a:r>
            <a:r>
              <a:rPr dirty="0" sz="1800" spc="114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LLM4S</a:t>
            </a:r>
            <a:r>
              <a:rPr dirty="0" sz="1800" spc="110">
                <a:latin typeface="Georgia"/>
                <a:cs typeface="Georgia"/>
              </a:rPr>
              <a:t> </a:t>
            </a:r>
            <a:r>
              <a:rPr dirty="0" sz="1800" spc="55">
                <a:latin typeface="Georgia"/>
                <a:cs typeface="Georgia"/>
              </a:rPr>
              <a:t>users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Georgia"/>
              <a:buChar char="-"/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Georgia"/>
              <a:buChar char="-"/>
            </a:pPr>
            <a:endParaRPr sz="1800">
              <a:latin typeface="Georgia"/>
              <a:cs typeface="Georgia"/>
            </a:endParaRPr>
          </a:p>
          <a:p>
            <a:pPr marL="469265" indent="-33845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dirty="0" sz="1800">
                <a:latin typeface="Georgia"/>
                <a:cs typeface="Georgia"/>
              </a:rPr>
              <a:t>Worked</a:t>
            </a:r>
            <a:r>
              <a:rPr dirty="0" sz="1800" spc="150">
                <a:latin typeface="Georgia"/>
                <a:cs typeface="Georgia"/>
              </a:rPr>
              <a:t> </a:t>
            </a:r>
            <a:r>
              <a:rPr dirty="0" sz="1800" spc="50">
                <a:latin typeface="Georgia"/>
                <a:cs typeface="Georgia"/>
              </a:rPr>
              <a:t>on</a:t>
            </a:r>
            <a:r>
              <a:rPr dirty="0" sz="1800" spc="155">
                <a:latin typeface="Georgia"/>
                <a:cs typeface="Georgia"/>
              </a:rPr>
              <a:t> </a:t>
            </a:r>
            <a:r>
              <a:rPr dirty="0" sz="1800" spc="65">
                <a:latin typeface="Georgia"/>
                <a:cs typeface="Georgia"/>
              </a:rPr>
              <a:t>Context</a:t>
            </a:r>
            <a:r>
              <a:rPr dirty="0" sz="1800" spc="15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Management</a:t>
            </a:r>
            <a:r>
              <a:rPr dirty="0" sz="1800" spc="150">
                <a:latin typeface="Georgia"/>
                <a:cs typeface="Georgia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70">
                <a:latin typeface="Georgia"/>
                <a:cs typeface="Georgia"/>
              </a:rPr>
              <a:t>to</a:t>
            </a:r>
            <a:r>
              <a:rPr dirty="0" sz="1800" spc="155">
                <a:latin typeface="Georgia"/>
                <a:cs typeface="Georgia"/>
              </a:rPr>
              <a:t> </a:t>
            </a:r>
            <a:r>
              <a:rPr dirty="0" sz="1800" spc="65">
                <a:latin typeface="Georgia"/>
                <a:cs typeface="Georgia"/>
              </a:rPr>
              <a:t>extend</a:t>
            </a:r>
            <a:r>
              <a:rPr dirty="0" sz="1800" spc="15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agent’s</a:t>
            </a:r>
            <a:r>
              <a:rPr dirty="0" sz="1800" spc="155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capability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850" y="477389"/>
            <a:ext cx="360172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37761C"/>
                </a:solidFill>
              </a:rPr>
              <a:t>Model</a:t>
            </a:r>
            <a:r>
              <a:rPr dirty="0" sz="2500" spc="-55">
                <a:solidFill>
                  <a:srgbClr val="37761C"/>
                </a:solidFill>
              </a:rPr>
              <a:t> </a:t>
            </a:r>
            <a:r>
              <a:rPr dirty="0" sz="2500" spc="70">
                <a:solidFill>
                  <a:srgbClr val="37761C"/>
                </a:solidFill>
              </a:rPr>
              <a:t>Context</a:t>
            </a:r>
            <a:r>
              <a:rPr dirty="0" sz="2500" spc="-50">
                <a:solidFill>
                  <a:srgbClr val="37761C"/>
                </a:solidFill>
              </a:rPr>
              <a:t> </a:t>
            </a:r>
            <a:r>
              <a:rPr dirty="0" sz="2500" spc="60">
                <a:solidFill>
                  <a:srgbClr val="37761C"/>
                </a:solidFill>
              </a:rPr>
              <a:t>Protocol</a:t>
            </a:r>
            <a:endParaRPr sz="2500"/>
          </a:p>
        </p:txBody>
      </p:sp>
      <p:sp>
        <p:nvSpPr>
          <p:cNvPr id="3" name="object 3" descr=""/>
          <p:cNvSpPr txBox="1"/>
          <p:nvPr/>
        </p:nvSpPr>
        <p:spPr>
          <a:xfrm>
            <a:off x="397099" y="1219070"/>
            <a:ext cx="487235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Calibri"/>
                <a:cs typeface="Calibri"/>
              </a:rPr>
              <a:t>MCP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extends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LLM4S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agent's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possible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toolset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allows </a:t>
            </a:r>
            <a:r>
              <a:rPr dirty="0" sz="1700">
                <a:latin typeface="Calibri"/>
                <a:cs typeface="Calibri"/>
              </a:rPr>
              <a:t>developers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seamlessly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connect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any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MCP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server.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532619" y="2571743"/>
            <a:ext cx="2469515" cy="2400300"/>
          </a:xfrm>
          <a:custGeom>
            <a:avLst/>
            <a:gdLst/>
            <a:ahLst/>
            <a:cxnLst/>
            <a:rect l="l" t="t" r="r" b="b"/>
            <a:pathLst>
              <a:path w="2469515" h="2400300">
                <a:moveTo>
                  <a:pt x="2468999" y="2400300"/>
                </a:moveTo>
                <a:lnTo>
                  <a:pt x="0" y="2400300"/>
                </a:lnTo>
                <a:lnTo>
                  <a:pt x="2468999" y="0"/>
                </a:lnTo>
                <a:lnTo>
                  <a:pt x="2468999" y="2400300"/>
                </a:lnTo>
                <a:close/>
              </a:path>
            </a:pathLst>
          </a:custGeom>
          <a:solidFill>
            <a:srgbClr val="3776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75" y="1981463"/>
            <a:ext cx="4223926" cy="280711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915450" y="582656"/>
            <a:ext cx="2872105" cy="4206240"/>
          </a:xfrm>
          <a:prstGeom prst="rect">
            <a:avLst/>
          </a:prstGeom>
          <a:ln w="19049">
            <a:solidFill>
              <a:srgbClr val="3E3E3E"/>
            </a:solidFill>
          </a:ln>
        </p:spPr>
        <p:txBody>
          <a:bodyPr wrap="square" lIns="0" tIns="1949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35"/>
              </a:spcBef>
            </a:pPr>
            <a:endParaRPr sz="3500">
              <a:latin typeface="Times New Roman"/>
              <a:cs typeface="Times New Roman"/>
            </a:endParaRPr>
          </a:p>
          <a:p>
            <a:pPr marL="314325" marR="563880">
              <a:lnSpc>
                <a:spcPct val="100000"/>
              </a:lnSpc>
            </a:pPr>
            <a:r>
              <a:rPr dirty="0" sz="3500">
                <a:latin typeface="Calibri"/>
                <a:cs typeface="Calibri"/>
              </a:rPr>
              <a:t>Plug</a:t>
            </a:r>
            <a:r>
              <a:rPr dirty="0" sz="3500" spc="-85">
                <a:latin typeface="Calibri"/>
                <a:cs typeface="Calibri"/>
              </a:rPr>
              <a:t> </a:t>
            </a:r>
            <a:r>
              <a:rPr dirty="0" sz="3500" spc="-20">
                <a:latin typeface="Calibri"/>
                <a:cs typeface="Calibri"/>
              </a:rPr>
              <a:t>into </a:t>
            </a:r>
            <a:r>
              <a:rPr dirty="0" sz="3500">
                <a:latin typeface="Calibri"/>
                <a:cs typeface="Calibri"/>
              </a:rPr>
              <a:t>any</a:t>
            </a:r>
            <a:r>
              <a:rPr dirty="0" sz="3500" spc="-95">
                <a:latin typeface="Calibri"/>
                <a:cs typeface="Calibri"/>
              </a:rPr>
              <a:t> </a:t>
            </a:r>
            <a:r>
              <a:rPr dirty="0" sz="3500" spc="-20">
                <a:solidFill>
                  <a:srgbClr val="37761C"/>
                </a:solidFill>
                <a:latin typeface="Calibri"/>
                <a:cs typeface="Calibri"/>
              </a:rPr>
              <a:t>tool</a:t>
            </a:r>
            <a:r>
              <a:rPr dirty="0" sz="3500" spc="-20">
                <a:latin typeface="Calibri"/>
                <a:cs typeface="Calibri"/>
              </a:rPr>
              <a:t>, </a:t>
            </a:r>
            <a:r>
              <a:rPr dirty="0" sz="3500" spc="-25">
                <a:latin typeface="Calibri"/>
                <a:cs typeface="Calibri"/>
              </a:rPr>
              <a:t>effortlessly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37761C"/>
                </a:solidFill>
              </a:rPr>
              <a:t>One</a:t>
            </a:r>
            <a:r>
              <a:rPr dirty="0" sz="2500" spc="30">
                <a:solidFill>
                  <a:srgbClr val="37761C"/>
                </a:solidFill>
              </a:rPr>
              <a:t> </a:t>
            </a:r>
            <a:r>
              <a:rPr dirty="0" sz="2500" spc="55">
                <a:solidFill>
                  <a:srgbClr val="37761C"/>
                </a:solidFill>
              </a:rPr>
              <a:t>Protocol.</a:t>
            </a:r>
            <a:r>
              <a:rPr dirty="0" sz="2500" spc="35">
                <a:solidFill>
                  <a:srgbClr val="37761C"/>
                </a:solidFill>
              </a:rPr>
              <a:t> </a:t>
            </a:r>
            <a:r>
              <a:rPr dirty="0" sz="2500">
                <a:solidFill>
                  <a:srgbClr val="37761C"/>
                </a:solidFill>
              </a:rPr>
              <a:t>Every</a:t>
            </a:r>
            <a:r>
              <a:rPr dirty="0" sz="2500" spc="35">
                <a:solidFill>
                  <a:srgbClr val="37761C"/>
                </a:solidFill>
              </a:rPr>
              <a:t> </a:t>
            </a:r>
            <a:r>
              <a:rPr dirty="0" sz="2500" spc="-20">
                <a:solidFill>
                  <a:srgbClr val="37761C"/>
                </a:solidFill>
              </a:rPr>
              <a:t>Tool.</a:t>
            </a:r>
            <a:r>
              <a:rPr dirty="0" sz="2500" spc="30">
                <a:solidFill>
                  <a:srgbClr val="37761C"/>
                </a:solidFill>
              </a:rPr>
              <a:t> </a:t>
            </a:r>
            <a:r>
              <a:rPr dirty="0" sz="2500">
                <a:solidFill>
                  <a:srgbClr val="37761C"/>
                </a:solidFill>
              </a:rPr>
              <a:t>Powered</a:t>
            </a:r>
            <a:r>
              <a:rPr dirty="0" sz="2500" spc="35">
                <a:solidFill>
                  <a:srgbClr val="37761C"/>
                </a:solidFill>
              </a:rPr>
              <a:t> </a:t>
            </a:r>
            <a:r>
              <a:rPr dirty="0" sz="2500">
                <a:solidFill>
                  <a:srgbClr val="37761C"/>
                </a:solidFill>
              </a:rPr>
              <a:t>by</a:t>
            </a:r>
            <a:r>
              <a:rPr dirty="0" sz="2500" spc="35">
                <a:solidFill>
                  <a:srgbClr val="37761C"/>
                </a:solidFill>
              </a:rPr>
              <a:t> </a:t>
            </a:r>
            <a:r>
              <a:rPr dirty="0" sz="2500" spc="-10">
                <a:solidFill>
                  <a:srgbClr val="37761C"/>
                </a:solidFill>
              </a:rPr>
              <a:t>LLM4S.</a:t>
            </a:r>
            <a:endParaRPr sz="2500"/>
          </a:p>
        </p:txBody>
      </p:sp>
      <p:sp>
        <p:nvSpPr>
          <p:cNvPr id="3" name="object 3" descr=""/>
          <p:cNvSpPr txBox="1"/>
          <p:nvPr/>
        </p:nvSpPr>
        <p:spPr>
          <a:xfrm>
            <a:off x="434950" y="1174077"/>
            <a:ext cx="8164830" cy="155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4655">
              <a:lnSpc>
                <a:spcPct val="114999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One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Protocol,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Any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Tool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–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MCP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unifies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every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tool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—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DBs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cloud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future </a:t>
            </a:r>
            <a:r>
              <a:rPr dirty="0" sz="1400">
                <a:latin typeface="Arial MT"/>
                <a:cs typeface="Arial MT"/>
              </a:rPr>
              <a:t>systems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—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single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your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agent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already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understands.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400" b="1">
                <a:latin typeface="Arial"/>
                <a:cs typeface="Arial"/>
              </a:rPr>
              <a:t>Agent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Loop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Ready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–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LLM4S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agent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loop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handles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messages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tool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calls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natively;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MCP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just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drops </a:t>
            </a:r>
            <a:r>
              <a:rPr dirty="0" sz="1400">
                <a:latin typeface="Arial MT"/>
                <a:cs typeface="Arial MT"/>
              </a:rPr>
              <a:t>new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capabilities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straight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flow,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code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changes.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1400" b="1">
                <a:latin typeface="Arial"/>
                <a:cs typeface="Arial"/>
              </a:rPr>
              <a:t>Scalable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by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Design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–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swap,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upgrade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tools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without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touching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→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growth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without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friction.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9825" y="2782774"/>
            <a:ext cx="4511225" cy="22626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5700" y="1026325"/>
            <a:ext cx="5846077" cy="37479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solidFill>
                  <a:srgbClr val="990000"/>
                </a:solidFill>
              </a:rPr>
              <a:t>The</a:t>
            </a:r>
            <a:r>
              <a:rPr dirty="0" sz="2500" spc="145">
                <a:solidFill>
                  <a:srgbClr val="990000"/>
                </a:solidFill>
              </a:rPr>
              <a:t> </a:t>
            </a:r>
            <a:r>
              <a:rPr dirty="0" sz="2500">
                <a:solidFill>
                  <a:srgbClr val="990000"/>
                </a:solidFill>
              </a:rPr>
              <a:t>Assistant</a:t>
            </a:r>
            <a:r>
              <a:rPr dirty="0" sz="2500" spc="150">
                <a:solidFill>
                  <a:srgbClr val="990000"/>
                </a:solidFill>
              </a:rPr>
              <a:t> </a:t>
            </a:r>
            <a:r>
              <a:rPr dirty="0" sz="2500" spc="-20">
                <a:solidFill>
                  <a:srgbClr val="990000"/>
                </a:solidFill>
              </a:rPr>
              <a:t>Agent</a:t>
            </a:r>
            <a:endParaRPr sz="2500"/>
          </a:p>
        </p:txBody>
      </p:sp>
      <p:sp>
        <p:nvSpPr>
          <p:cNvPr id="4" name="object 4" descr=""/>
          <p:cNvSpPr txBox="1"/>
          <p:nvPr/>
        </p:nvSpPr>
        <p:spPr>
          <a:xfrm>
            <a:off x="299005" y="1850681"/>
            <a:ext cx="274193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2434" indent="-38608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32434" algn="l"/>
              </a:tabLst>
            </a:pPr>
            <a:r>
              <a:rPr dirty="0" sz="1800" spc="10" b="1">
                <a:solidFill>
                  <a:srgbClr val="990000"/>
                </a:solidFill>
                <a:latin typeface="Palatino Linotype"/>
                <a:cs typeface="Palatino Linotype"/>
              </a:rPr>
              <a:t>Interactive</a:t>
            </a:r>
            <a:r>
              <a:rPr dirty="0" sz="1800" spc="400" b="1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20" b="1">
                <a:solidFill>
                  <a:srgbClr val="990000"/>
                </a:solidFill>
                <a:latin typeface="Palatino Linotype"/>
                <a:cs typeface="Palatino Linotype"/>
              </a:rPr>
              <a:t>Loop</a:t>
            </a:r>
            <a:endParaRPr sz="1800">
              <a:latin typeface="Palatino Linotype"/>
              <a:cs typeface="Palatino Linotype"/>
            </a:endParaRPr>
          </a:p>
          <a:p>
            <a:pPr marL="432434" indent="-418465">
              <a:lnSpc>
                <a:spcPct val="100000"/>
              </a:lnSpc>
              <a:spcBef>
                <a:spcPts val="2160"/>
              </a:spcBef>
              <a:buAutoNum type="arabicParenR"/>
              <a:tabLst>
                <a:tab pos="432434" algn="l"/>
              </a:tabLst>
            </a:pPr>
            <a:r>
              <a:rPr dirty="0" sz="1800" b="1">
                <a:solidFill>
                  <a:srgbClr val="990000"/>
                </a:solidFill>
                <a:latin typeface="Palatino Linotype"/>
                <a:cs typeface="Palatino Linotype"/>
              </a:rPr>
              <a:t>Session</a:t>
            </a:r>
            <a:r>
              <a:rPr dirty="0" sz="1800" spc="145" b="1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10" b="1">
                <a:solidFill>
                  <a:srgbClr val="990000"/>
                </a:solidFill>
                <a:latin typeface="Palatino Linotype"/>
                <a:cs typeface="Palatino Linotype"/>
              </a:rPr>
              <a:t>Management</a:t>
            </a:r>
            <a:endParaRPr sz="1800">
              <a:latin typeface="Palatino Linotype"/>
              <a:cs typeface="Palatino Linotype"/>
            </a:endParaRPr>
          </a:p>
          <a:p>
            <a:pPr marL="432434" indent="-419734">
              <a:lnSpc>
                <a:spcPct val="100000"/>
              </a:lnSpc>
              <a:spcBef>
                <a:spcPts val="2160"/>
              </a:spcBef>
              <a:buAutoNum type="arabicParenR"/>
              <a:tabLst>
                <a:tab pos="432434" algn="l"/>
              </a:tabLst>
            </a:pPr>
            <a:r>
              <a:rPr dirty="0" sz="1800" b="1">
                <a:solidFill>
                  <a:srgbClr val="990000"/>
                </a:solidFill>
                <a:latin typeface="Palatino Linotype"/>
                <a:cs typeface="Palatino Linotype"/>
              </a:rPr>
              <a:t>User</a:t>
            </a:r>
            <a:r>
              <a:rPr dirty="0" sz="1800" spc="200" b="1">
                <a:solidFill>
                  <a:srgbClr val="99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40" b="1">
                <a:solidFill>
                  <a:srgbClr val="990000"/>
                </a:solidFill>
                <a:latin typeface="Palatino Linotype"/>
                <a:cs typeface="Palatino Linotype"/>
              </a:rPr>
              <a:t>Experience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 sz="2500" spc="70">
                <a:solidFill>
                  <a:srgbClr val="BE9000"/>
                </a:solidFill>
              </a:rPr>
              <a:t>Context</a:t>
            </a:r>
            <a:r>
              <a:rPr dirty="0" sz="2500" spc="35">
                <a:solidFill>
                  <a:srgbClr val="BE9000"/>
                </a:solidFill>
              </a:rPr>
              <a:t> </a:t>
            </a:r>
            <a:r>
              <a:rPr dirty="0" sz="2500" spc="-10">
                <a:solidFill>
                  <a:srgbClr val="BE9000"/>
                </a:solidFill>
              </a:rPr>
              <a:t>Management</a:t>
            </a:r>
            <a:endParaRPr sz="2500"/>
          </a:p>
        </p:txBody>
      </p:sp>
      <p:sp>
        <p:nvSpPr>
          <p:cNvPr id="3" name="object 3" descr=""/>
          <p:cNvSpPr txBox="1"/>
          <p:nvPr/>
        </p:nvSpPr>
        <p:spPr>
          <a:xfrm>
            <a:off x="513390" y="1063010"/>
            <a:ext cx="4796790" cy="359791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385445" indent="-345440">
              <a:lnSpc>
                <a:spcPct val="100000"/>
              </a:lnSpc>
              <a:spcBef>
                <a:spcPts val="384"/>
              </a:spcBef>
              <a:buClr>
                <a:srgbClr val="1F2328"/>
              </a:buClr>
              <a:buSzPct val="93103"/>
              <a:buFont typeface="Georgia"/>
              <a:buAutoNum type="arabicParenR"/>
              <a:tabLst>
                <a:tab pos="385445" algn="l"/>
              </a:tabLst>
            </a:pPr>
            <a:r>
              <a:rPr dirty="0" sz="1450" spc="-10" b="1">
                <a:solidFill>
                  <a:srgbClr val="BE9000"/>
                </a:solidFill>
                <a:latin typeface="Cambria"/>
                <a:cs typeface="Cambria"/>
              </a:rPr>
              <a:t>Token-</a:t>
            </a:r>
            <a:r>
              <a:rPr dirty="0" sz="1450" b="1">
                <a:solidFill>
                  <a:srgbClr val="BE9000"/>
                </a:solidFill>
                <a:latin typeface="Cambria"/>
                <a:cs typeface="Cambria"/>
              </a:rPr>
              <a:t>aware</a:t>
            </a:r>
            <a:r>
              <a:rPr dirty="0" sz="1450" spc="175" b="1">
                <a:solidFill>
                  <a:srgbClr val="BE9000"/>
                </a:solidFill>
                <a:latin typeface="Cambria"/>
                <a:cs typeface="Cambria"/>
              </a:rPr>
              <a:t> </a:t>
            </a:r>
            <a:r>
              <a:rPr dirty="0" sz="1450" spc="-10" b="1">
                <a:solidFill>
                  <a:srgbClr val="BE9000"/>
                </a:solidFill>
                <a:latin typeface="Cambria"/>
                <a:cs typeface="Cambria"/>
              </a:rPr>
              <a:t>window:</a:t>
            </a:r>
            <a:endParaRPr sz="1450">
              <a:latin typeface="Cambria"/>
              <a:cs typeface="Cambria"/>
            </a:endParaRPr>
          </a:p>
          <a:p>
            <a:pPr marL="385445">
              <a:lnSpc>
                <a:spcPct val="100000"/>
              </a:lnSpc>
              <a:spcBef>
                <a:spcPts val="265"/>
              </a:spcBef>
            </a:pP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Keep</a:t>
            </a:r>
            <a:r>
              <a:rPr dirty="0" sz="1350" spc="12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only</a:t>
            </a:r>
            <a:r>
              <a:rPr dirty="0" sz="1350" spc="12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as</a:t>
            </a:r>
            <a:r>
              <a:rPr dirty="0" sz="1350" spc="12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much</a:t>
            </a:r>
            <a:r>
              <a:rPr dirty="0" sz="1350" spc="12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50">
                <a:solidFill>
                  <a:srgbClr val="1F2328"/>
                </a:solidFill>
                <a:latin typeface="Georgia"/>
                <a:cs typeface="Georgia"/>
              </a:rPr>
              <a:t>chat</a:t>
            </a:r>
            <a:r>
              <a:rPr dirty="0" sz="1350" spc="12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45">
                <a:solidFill>
                  <a:srgbClr val="1F2328"/>
                </a:solidFill>
                <a:latin typeface="Georgia"/>
                <a:cs typeface="Georgia"/>
              </a:rPr>
              <a:t>history</a:t>
            </a:r>
            <a:r>
              <a:rPr dirty="0" sz="1350" spc="12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as</a:t>
            </a:r>
            <a:r>
              <a:rPr dirty="0" sz="1350" spc="12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fits</a:t>
            </a:r>
            <a:r>
              <a:rPr dirty="0" sz="1350" spc="12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a</a:t>
            </a:r>
            <a:r>
              <a:rPr dirty="0" sz="1350" spc="12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token</a:t>
            </a:r>
            <a:r>
              <a:rPr dirty="0" sz="1350" spc="12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-20">
                <a:solidFill>
                  <a:srgbClr val="1F2328"/>
                </a:solidFill>
                <a:latin typeface="Georgia"/>
                <a:cs typeface="Georgia"/>
              </a:rPr>
              <a:t>cap.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350">
              <a:latin typeface="Georgia"/>
              <a:cs typeface="Georgia"/>
            </a:endParaRPr>
          </a:p>
          <a:p>
            <a:pPr marL="385445" indent="-372110">
              <a:lnSpc>
                <a:spcPct val="100000"/>
              </a:lnSpc>
              <a:buClr>
                <a:srgbClr val="1F2328"/>
              </a:buClr>
              <a:buFont typeface="Georgia"/>
              <a:buAutoNum type="arabicParenR" startAt="2"/>
              <a:tabLst>
                <a:tab pos="385445" algn="l"/>
              </a:tabLst>
            </a:pPr>
            <a:r>
              <a:rPr dirty="0" sz="1350" b="1">
                <a:solidFill>
                  <a:srgbClr val="BE9000"/>
                </a:solidFill>
                <a:latin typeface="Cambria"/>
                <a:cs typeface="Cambria"/>
              </a:rPr>
              <a:t>Rolling</a:t>
            </a:r>
            <a:r>
              <a:rPr dirty="0" sz="1350" spc="265" b="1">
                <a:solidFill>
                  <a:srgbClr val="BE9000"/>
                </a:solidFill>
                <a:latin typeface="Cambria"/>
                <a:cs typeface="Cambria"/>
              </a:rPr>
              <a:t> </a:t>
            </a:r>
            <a:r>
              <a:rPr dirty="0" sz="1350" b="1">
                <a:solidFill>
                  <a:srgbClr val="BE9000"/>
                </a:solidFill>
                <a:latin typeface="Cambria"/>
                <a:cs typeface="Cambria"/>
              </a:rPr>
              <a:t>structured</a:t>
            </a:r>
            <a:r>
              <a:rPr dirty="0" sz="1350" spc="270" b="1">
                <a:solidFill>
                  <a:srgbClr val="BE9000"/>
                </a:solidFill>
                <a:latin typeface="Cambria"/>
                <a:cs typeface="Cambria"/>
              </a:rPr>
              <a:t> </a:t>
            </a:r>
            <a:r>
              <a:rPr dirty="0" sz="1350" spc="-10" b="1">
                <a:solidFill>
                  <a:srgbClr val="BE9000"/>
                </a:solidFill>
                <a:latin typeface="Cambria"/>
                <a:cs typeface="Cambria"/>
              </a:rPr>
              <a:t>summary:</a:t>
            </a:r>
            <a:endParaRPr sz="1350">
              <a:latin typeface="Cambria"/>
              <a:cs typeface="Cambria"/>
            </a:endParaRPr>
          </a:p>
          <a:p>
            <a:pPr marL="385445" marR="5080">
              <a:lnSpc>
                <a:spcPct val="114999"/>
              </a:lnSpc>
            </a:pP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A</a:t>
            </a:r>
            <a:r>
              <a:rPr dirty="0" sz="1350" spc="13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tiny</a:t>
            </a:r>
            <a:r>
              <a:rPr dirty="0" sz="1350" spc="13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50">
                <a:solidFill>
                  <a:srgbClr val="1F2328"/>
                </a:solidFill>
                <a:latin typeface="Georgia"/>
                <a:cs typeface="Georgia"/>
              </a:rPr>
              <a:t>state</a:t>
            </a:r>
            <a:r>
              <a:rPr dirty="0" sz="1350" spc="13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that</a:t>
            </a:r>
            <a:r>
              <a:rPr dirty="0" sz="1350" spc="13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50">
                <a:solidFill>
                  <a:srgbClr val="1F2328"/>
                </a:solidFill>
                <a:latin typeface="Georgia"/>
                <a:cs typeface="Georgia"/>
              </a:rPr>
              <a:t>captures</a:t>
            </a:r>
            <a:r>
              <a:rPr dirty="0" sz="1350" spc="13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key</a:t>
            </a:r>
            <a:r>
              <a:rPr dirty="0" sz="1350" spc="13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facts.</a:t>
            </a:r>
            <a:r>
              <a:rPr dirty="0" sz="1350" spc="13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This</a:t>
            </a:r>
            <a:r>
              <a:rPr dirty="0" sz="1350" spc="13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lets</a:t>
            </a:r>
            <a:r>
              <a:rPr dirty="0" sz="1350" spc="13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you</a:t>
            </a:r>
            <a:r>
              <a:rPr dirty="0" sz="1350" spc="13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1F2328"/>
                </a:solidFill>
                <a:latin typeface="Georgia"/>
                <a:cs typeface="Georgia"/>
              </a:rPr>
              <a:t>safely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drop</a:t>
            </a:r>
            <a:r>
              <a:rPr dirty="0" sz="1350" spc="14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old</a:t>
            </a:r>
            <a:r>
              <a:rPr dirty="0" sz="1350" spc="15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turns</a:t>
            </a:r>
            <a:r>
              <a:rPr dirty="0" sz="1350" spc="14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50">
                <a:solidFill>
                  <a:srgbClr val="1F2328"/>
                </a:solidFill>
                <a:latin typeface="Georgia"/>
                <a:cs typeface="Georgia"/>
              </a:rPr>
              <a:t>without</a:t>
            </a:r>
            <a:r>
              <a:rPr dirty="0" sz="1350" spc="15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losing</a:t>
            </a:r>
            <a:r>
              <a:rPr dirty="0" sz="1350" spc="15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1F2328"/>
                </a:solidFill>
                <a:latin typeface="Georgia"/>
                <a:cs typeface="Georgia"/>
              </a:rPr>
              <a:t>context.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350">
              <a:latin typeface="Georgia"/>
              <a:cs typeface="Georgia"/>
            </a:endParaRPr>
          </a:p>
          <a:p>
            <a:pPr marL="385445" indent="-372745">
              <a:lnSpc>
                <a:spcPct val="100000"/>
              </a:lnSpc>
              <a:buClr>
                <a:srgbClr val="1F2328"/>
              </a:buClr>
              <a:buFont typeface="Georgia"/>
              <a:buAutoNum type="arabicParenR" startAt="3"/>
              <a:tabLst>
                <a:tab pos="385445" algn="l"/>
              </a:tabLst>
            </a:pPr>
            <a:r>
              <a:rPr dirty="0" sz="1350" spc="10" b="1">
                <a:solidFill>
                  <a:srgbClr val="BE9000"/>
                </a:solidFill>
                <a:latin typeface="Cambria"/>
                <a:cs typeface="Cambria"/>
              </a:rPr>
              <a:t>Deterministic</a:t>
            </a:r>
            <a:r>
              <a:rPr dirty="0" sz="1350" spc="260" b="1">
                <a:solidFill>
                  <a:srgbClr val="BE9000"/>
                </a:solidFill>
                <a:latin typeface="Cambria"/>
                <a:cs typeface="Cambria"/>
              </a:rPr>
              <a:t> </a:t>
            </a:r>
            <a:r>
              <a:rPr dirty="0" sz="1350" spc="10" b="1">
                <a:solidFill>
                  <a:srgbClr val="BE9000"/>
                </a:solidFill>
                <a:latin typeface="Cambria"/>
                <a:cs typeface="Cambria"/>
              </a:rPr>
              <a:t>compression</a:t>
            </a:r>
            <a:r>
              <a:rPr dirty="0" sz="1350" spc="265" b="1">
                <a:solidFill>
                  <a:srgbClr val="BE9000"/>
                </a:solidFill>
                <a:latin typeface="Cambria"/>
                <a:cs typeface="Cambria"/>
              </a:rPr>
              <a:t> </a:t>
            </a:r>
            <a:r>
              <a:rPr dirty="0" sz="1350" spc="-10" b="1">
                <a:solidFill>
                  <a:srgbClr val="BE9000"/>
                </a:solidFill>
                <a:latin typeface="Cambria"/>
                <a:cs typeface="Cambria"/>
              </a:rPr>
              <a:t>first:</a:t>
            </a:r>
            <a:endParaRPr sz="1350">
              <a:latin typeface="Cambria"/>
              <a:cs typeface="Cambria"/>
            </a:endParaRPr>
          </a:p>
          <a:p>
            <a:pPr marL="385445" marR="135255">
              <a:lnSpc>
                <a:spcPct val="114999"/>
              </a:lnSpc>
            </a:pP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Before</a:t>
            </a:r>
            <a:r>
              <a:rPr dirty="0" sz="1350" spc="16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adding</a:t>
            </a:r>
            <a:r>
              <a:rPr dirty="0" sz="1350" spc="17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tool</a:t>
            </a:r>
            <a:r>
              <a:rPr dirty="0" sz="1350" spc="16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outputs</a:t>
            </a:r>
            <a:r>
              <a:rPr dirty="0" sz="1350" spc="17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55">
                <a:solidFill>
                  <a:srgbClr val="1F2328"/>
                </a:solidFill>
                <a:latin typeface="Georgia"/>
                <a:cs typeface="Georgia"/>
              </a:rPr>
              <a:t>to</a:t>
            </a:r>
            <a:r>
              <a:rPr dirty="0" sz="1350" spc="16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55">
                <a:solidFill>
                  <a:srgbClr val="1F2328"/>
                </a:solidFill>
                <a:latin typeface="Georgia"/>
                <a:cs typeface="Georgia"/>
              </a:rPr>
              <a:t>the</a:t>
            </a:r>
            <a:r>
              <a:rPr dirty="0" sz="1350" spc="17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prompt,</a:t>
            </a:r>
            <a:r>
              <a:rPr dirty="0" sz="1350" spc="17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run</a:t>
            </a:r>
            <a:r>
              <a:rPr dirty="0" sz="1350" spc="16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a</a:t>
            </a:r>
            <a:r>
              <a:rPr dirty="0" sz="1350" spc="17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1F2328"/>
                </a:solidFill>
                <a:latin typeface="Georgia"/>
                <a:cs typeface="Georgia"/>
              </a:rPr>
              <a:t>filter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that</a:t>
            </a:r>
            <a:r>
              <a:rPr dirty="0" sz="1350" spc="15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keeps</a:t>
            </a:r>
            <a:r>
              <a:rPr dirty="0" sz="1350" spc="15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only</a:t>
            </a:r>
            <a:r>
              <a:rPr dirty="0" sz="1350" spc="15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signal</a:t>
            </a:r>
            <a:r>
              <a:rPr dirty="0" sz="1350" spc="15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(code,</a:t>
            </a:r>
            <a:r>
              <a:rPr dirty="0" sz="1350" spc="15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tables,</a:t>
            </a:r>
            <a:r>
              <a:rPr dirty="0" sz="1350" spc="15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IDs,</a:t>
            </a:r>
            <a:r>
              <a:rPr dirty="0" sz="1350" spc="16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errors)</a:t>
            </a:r>
            <a:r>
              <a:rPr dirty="0" sz="1350" spc="15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-25">
                <a:solidFill>
                  <a:srgbClr val="1F2328"/>
                </a:solidFill>
                <a:latin typeface="Georgia"/>
                <a:cs typeface="Georgia"/>
              </a:rPr>
              <a:t>and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strips</a:t>
            </a:r>
            <a:r>
              <a:rPr dirty="0" sz="1350" spc="204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noise</a:t>
            </a:r>
            <a:r>
              <a:rPr dirty="0" sz="1350" spc="21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(boilerplate,</a:t>
            </a:r>
            <a:r>
              <a:rPr dirty="0" sz="1350" spc="204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ads,</a:t>
            </a:r>
            <a:r>
              <a:rPr dirty="0" sz="1350" spc="21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1F2328"/>
                </a:solidFill>
                <a:latin typeface="Georgia"/>
                <a:cs typeface="Georgia"/>
              </a:rPr>
              <a:t>duplicates).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350">
              <a:latin typeface="Georgia"/>
              <a:cs typeface="Georgia"/>
            </a:endParaRPr>
          </a:p>
          <a:p>
            <a:pPr marL="385445" indent="-371475">
              <a:lnSpc>
                <a:spcPct val="100000"/>
              </a:lnSpc>
              <a:buClr>
                <a:srgbClr val="1F2328"/>
              </a:buClr>
              <a:buFont typeface="Georgia"/>
              <a:buAutoNum type="arabicParenR" startAt="4"/>
              <a:tabLst>
                <a:tab pos="385445" algn="l"/>
              </a:tabLst>
            </a:pPr>
            <a:r>
              <a:rPr dirty="0" sz="1350" b="1">
                <a:solidFill>
                  <a:srgbClr val="BE9000"/>
                </a:solidFill>
                <a:latin typeface="Cambria"/>
                <a:cs typeface="Cambria"/>
              </a:rPr>
              <a:t>Backup</a:t>
            </a:r>
            <a:r>
              <a:rPr dirty="0" sz="1350" spc="105" b="1">
                <a:solidFill>
                  <a:srgbClr val="BE9000"/>
                </a:solidFill>
                <a:latin typeface="Cambria"/>
                <a:cs typeface="Cambria"/>
              </a:rPr>
              <a:t> </a:t>
            </a:r>
            <a:r>
              <a:rPr dirty="0" sz="1350" spc="100" b="1">
                <a:solidFill>
                  <a:srgbClr val="BE9000"/>
                </a:solidFill>
                <a:latin typeface="Cambria"/>
                <a:cs typeface="Cambria"/>
              </a:rPr>
              <a:t>LLM</a:t>
            </a:r>
            <a:r>
              <a:rPr dirty="0" sz="1350" spc="110" b="1">
                <a:solidFill>
                  <a:srgbClr val="BE9000"/>
                </a:solidFill>
                <a:latin typeface="Cambria"/>
                <a:cs typeface="Cambria"/>
              </a:rPr>
              <a:t> </a:t>
            </a:r>
            <a:r>
              <a:rPr dirty="0" sz="1350" spc="-10" b="1">
                <a:solidFill>
                  <a:srgbClr val="BE9000"/>
                </a:solidFill>
                <a:latin typeface="Cambria"/>
                <a:cs typeface="Cambria"/>
              </a:rPr>
              <a:t>compressor</a:t>
            </a:r>
            <a:endParaRPr sz="1350">
              <a:latin typeface="Cambria"/>
              <a:cs typeface="Cambria"/>
            </a:endParaRPr>
          </a:p>
          <a:p>
            <a:pPr marL="385445" marR="194945">
              <a:lnSpc>
                <a:spcPct val="114999"/>
              </a:lnSpc>
            </a:pPr>
            <a:r>
              <a:rPr dirty="0" sz="1350" spc="10">
                <a:solidFill>
                  <a:srgbClr val="1F2328"/>
                </a:solidFill>
                <a:latin typeface="Georgia"/>
                <a:cs typeface="Georgia"/>
              </a:rPr>
              <a:t>Use</a:t>
            </a:r>
            <a:r>
              <a:rPr dirty="0" sz="1350" spc="9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10">
                <a:solidFill>
                  <a:srgbClr val="1F2328"/>
                </a:solidFill>
                <a:latin typeface="Georgia"/>
                <a:cs typeface="Georgia"/>
              </a:rPr>
              <a:t>a</a:t>
            </a:r>
            <a:r>
              <a:rPr dirty="0" sz="1350" spc="10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50">
                <a:solidFill>
                  <a:srgbClr val="1F2328"/>
                </a:solidFill>
                <a:latin typeface="Georgia"/>
                <a:cs typeface="Georgia"/>
              </a:rPr>
              <a:t>second</a:t>
            </a:r>
            <a:r>
              <a:rPr dirty="0" sz="1350" spc="10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10">
                <a:solidFill>
                  <a:srgbClr val="1F2328"/>
                </a:solidFill>
                <a:latin typeface="Georgia"/>
                <a:cs typeface="Georgia"/>
              </a:rPr>
              <a:t>LLM</a:t>
            </a:r>
            <a:r>
              <a:rPr dirty="0" sz="1350" spc="10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55">
                <a:solidFill>
                  <a:srgbClr val="1F2328"/>
                </a:solidFill>
                <a:latin typeface="Georgia"/>
                <a:cs typeface="Georgia"/>
              </a:rPr>
              <a:t>to</a:t>
            </a:r>
            <a:r>
              <a:rPr dirty="0" sz="1350" spc="9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10">
                <a:solidFill>
                  <a:srgbClr val="1F2328"/>
                </a:solidFill>
                <a:latin typeface="Georgia"/>
                <a:cs typeface="Georgia"/>
              </a:rPr>
              <a:t>compress</a:t>
            </a:r>
            <a:r>
              <a:rPr dirty="0" sz="1350" spc="10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55">
                <a:solidFill>
                  <a:srgbClr val="1F2328"/>
                </a:solidFill>
                <a:latin typeface="Georgia"/>
                <a:cs typeface="Georgia"/>
              </a:rPr>
              <a:t>the</a:t>
            </a:r>
            <a:r>
              <a:rPr dirty="0" sz="1350" spc="10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10">
                <a:solidFill>
                  <a:srgbClr val="1F2328"/>
                </a:solidFill>
                <a:latin typeface="Georgia"/>
                <a:cs typeface="Georgia"/>
              </a:rPr>
              <a:t>largest</a:t>
            </a:r>
            <a:r>
              <a:rPr dirty="0" sz="1350" spc="10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35">
                <a:solidFill>
                  <a:srgbClr val="1F2328"/>
                </a:solidFill>
                <a:latin typeface="Georgia"/>
                <a:cs typeface="Georgia"/>
              </a:rPr>
              <a:t>offenders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with</a:t>
            </a:r>
            <a:r>
              <a:rPr dirty="0" sz="1350" spc="275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strict,</a:t>
            </a:r>
            <a:r>
              <a:rPr dirty="0" sz="1350" spc="28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>
                <a:solidFill>
                  <a:srgbClr val="1F2328"/>
                </a:solidFill>
                <a:latin typeface="Georgia"/>
                <a:cs typeface="Georgia"/>
              </a:rPr>
              <a:t>factual</a:t>
            </a:r>
            <a:r>
              <a:rPr dirty="0" sz="1350" spc="280">
                <a:solidFill>
                  <a:srgbClr val="1F2328"/>
                </a:solidFill>
                <a:latin typeface="Georgia"/>
                <a:cs typeface="Georgia"/>
              </a:rPr>
              <a:t> </a:t>
            </a:r>
            <a:r>
              <a:rPr dirty="0" sz="1350" spc="-10">
                <a:solidFill>
                  <a:srgbClr val="1F2328"/>
                </a:solidFill>
                <a:latin typeface="Georgia"/>
                <a:cs typeface="Georgia"/>
              </a:rPr>
              <a:t>instructions.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7800" y="925407"/>
            <a:ext cx="3283799" cy="38357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190" rIns="0" bIns="0" rtlCol="0" vert="horz">
            <a:spAutoFit/>
          </a:bodyPr>
          <a:lstStyle/>
          <a:p>
            <a:pPr marL="3535045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My</a:t>
            </a:r>
            <a:r>
              <a:rPr dirty="0" spc="-70"/>
              <a:t> </a:t>
            </a:r>
            <a:r>
              <a:rPr dirty="0" spc="45"/>
              <a:t>mentors: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"/>
            <a:ext cx="3332869" cy="283258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/>
              <a:t>Rory</a:t>
            </a:r>
            <a:r>
              <a:rPr dirty="0" spc="95"/>
              <a:t> </a:t>
            </a:r>
            <a:r>
              <a:rPr dirty="0" spc="-10"/>
              <a:t>Graves</a:t>
            </a:r>
          </a:p>
          <a:p>
            <a:pPr marL="12700" marR="5080">
              <a:lnSpc>
                <a:spcPts val="1400"/>
              </a:lnSpc>
              <a:spcBef>
                <a:spcPts val="260"/>
              </a:spcBef>
            </a:pPr>
            <a:r>
              <a:rPr dirty="0"/>
              <a:t>A</a:t>
            </a:r>
            <a:r>
              <a:rPr dirty="0" spc="120"/>
              <a:t> </a:t>
            </a:r>
            <a:r>
              <a:rPr dirty="0"/>
              <a:t>Scala</a:t>
            </a:r>
            <a:r>
              <a:rPr dirty="0" spc="120"/>
              <a:t> </a:t>
            </a:r>
            <a:r>
              <a:rPr dirty="0"/>
              <a:t>advocate</a:t>
            </a:r>
            <a:r>
              <a:rPr dirty="0" spc="125"/>
              <a:t> </a:t>
            </a:r>
            <a:r>
              <a:rPr dirty="0"/>
              <a:t>and</a:t>
            </a:r>
            <a:r>
              <a:rPr dirty="0" spc="120"/>
              <a:t> </a:t>
            </a:r>
            <a:r>
              <a:rPr dirty="0" spc="45"/>
              <a:t>software</a:t>
            </a:r>
            <a:r>
              <a:rPr dirty="0" spc="120"/>
              <a:t> </a:t>
            </a:r>
            <a:r>
              <a:rPr dirty="0" spc="50"/>
              <a:t>engineer</a:t>
            </a:r>
            <a:r>
              <a:rPr dirty="0" spc="125"/>
              <a:t> </a:t>
            </a:r>
            <a:r>
              <a:rPr dirty="0"/>
              <a:t>with</a:t>
            </a:r>
            <a:r>
              <a:rPr dirty="0" spc="120"/>
              <a:t> </a:t>
            </a:r>
            <a:r>
              <a:rPr dirty="0" spc="-20"/>
              <a:t>30+</a:t>
            </a:r>
            <a:r>
              <a:rPr dirty="0" spc="125"/>
              <a:t> </a:t>
            </a:r>
            <a:r>
              <a:rPr dirty="0"/>
              <a:t>years</a:t>
            </a:r>
            <a:r>
              <a:rPr dirty="0" spc="120"/>
              <a:t> </a:t>
            </a:r>
            <a:r>
              <a:rPr dirty="0" spc="-25"/>
              <a:t>of </a:t>
            </a:r>
            <a:r>
              <a:rPr dirty="0" spc="50"/>
              <a:t>experience</a:t>
            </a:r>
            <a:r>
              <a:rPr dirty="0" spc="125"/>
              <a:t> </a:t>
            </a:r>
            <a:r>
              <a:rPr dirty="0" spc="20"/>
              <a:t>across</a:t>
            </a:r>
            <a:r>
              <a:rPr dirty="0" spc="125"/>
              <a:t> </a:t>
            </a:r>
            <a:r>
              <a:rPr dirty="0" spc="20"/>
              <a:t>diverse</a:t>
            </a:r>
            <a:r>
              <a:rPr dirty="0" spc="130"/>
              <a:t> </a:t>
            </a:r>
            <a:r>
              <a:rPr dirty="0" spc="20"/>
              <a:t>systems.</a:t>
            </a:r>
            <a:r>
              <a:rPr dirty="0" spc="125"/>
              <a:t> </a:t>
            </a:r>
            <a:r>
              <a:rPr dirty="0" spc="20"/>
              <a:t>He</a:t>
            </a:r>
            <a:r>
              <a:rPr dirty="0" spc="130"/>
              <a:t> </a:t>
            </a:r>
            <a:r>
              <a:rPr dirty="0" spc="20"/>
              <a:t>has</a:t>
            </a:r>
            <a:r>
              <a:rPr dirty="0" spc="125"/>
              <a:t> </a:t>
            </a:r>
            <a:r>
              <a:rPr dirty="0" spc="20"/>
              <a:t>contributed</a:t>
            </a:r>
            <a:r>
              <a:rPr dirty="0" spc="130"/>
              <a:t> </a:t>
            </a:r>
            <a:r>
              <a:rPr dirty="0" spc="30"/>
              <a:t>to </a:t>
            </a:r>
            <a:r>
              <a:rPr dirty="0" spc="20"/>
              <a:t>Scala</a:t>
            </a:r>
            <a:r>
              <a:rPr dirty="0" spc="135"/>
              <a:t> </a:t>
            </a:r>
            <a:r>
              <a:rPr dirty="0" spc="20"/>
              <a:t>compiler</a:t>
            </a:r>
            <a:r>
              <a:rPr dirty="0" spc="135"/>
              <a:t> </a:t>
            </a:r>
            <a:r>
              <a:rPr dirty="0" spc="20"/>
              <a:t>optimizations</a:t>
            </a:r>
            <a:r>
              <a:rPr dirty="0" spc="140"/>
              <a:t> </a:t>
            </a:r>
            <a:r>
              <a:rPr dirty="0" spc="20"/>
              <a:t>and</a:t>
            </a:r>
            <a:r>
              <a:rPr dirty="0" spc="135"/>
              <a:t> </a:t>
            </a:r>
            <a:r>
              <a:rPr dirty="0" spc="20"/>
              <a:t>supports</a:t>
            </a:r>
            <a:r>
              <a:rPr dirty="0" spc="140"/>
              <a:t> </a:t>
            </a:r>
            <a:r>
              <a:rPr dirty="0" spc="20"/>
              <a:t>AI/ML</a:t>
            </a:r>
            <a:r>
              <a:rPr dirty="0" spc="135"/>
              <a:t> </a:t>
            </a:r>
            <a:r>
              <a:rPr dirty="0" spc="-10"/>
              <a:t>research </a:t>
            </a:r>
            <a:r>
              <a:rPr dirty="0" spc="10"/>
              <a:t>while</a:t>
            </a:r>
            <a:r>
              <a:rPr dirty="0" spc="160"/>
              <a:t> </a:t>
            </a:r>
            <a:r>
              <a:rPr dirty="0" spc="10"/>
              <a:t>mentoring</a:t>
            </a:r>
            <a:r>
              <a:rPr dirty="0" spc="160"/>
              <a:t> </a:t>
            </a:r>
            <a:r>
              <a:rPr dirty="0" spc="10"/>
              <a:t>developers.</a:t>
            </a:r>
            <a:r>
              <a:rPr dirty="0" spc="165"/>
              <a:t> </a:t>
            </a:r>
            <a:r>
              <a:rPr dirty="0" spc="10"/>
              <a:t>Beyond</a:t>
            </a:r>
            <a:r>
              <a:rPr dirty="0" spc="160"/>
              <a:t> </a:t>
            </a:r>
            <a:r>
              <a:rPr dirty="0" spc="10"/>
              <a:t>tech,</a:t>
            </a:r>
            <a:r>
              <a:rPr dirty="0" spc="165"/>
              <a:t> </a:t>
            </a:r>
            <a:r>
              <a:rPr dirty="0" spc="10"/>
              <a:t>he</a:t>
            </a:r>
            <a:r>
              <a:rPr dirty="0" spc="160"/>
              <a:t> </a:t>
            </a:r>
            <a:r>
              <a:rPr dirty="0" spc="10"/>
              <a:t>is</a:t>
            </a:r>
            <a:r>
              <a:rPr dirty="0" spc="165"/>
              <a:t> </a:t>
            </a:r>
            <a:r>
              <a:rPr dirty="0" spc="10"/>
              <a:t>a</a:t>
            </a:r>
            <a:r>
              <a:rPr dirty="0" spc="160"/>
              <a:t> </a:t>
            </a:r>
            <a:r>
              <a:rPr dirty="0" spc="-10"/>
              <a:t>martial </a:t>
            </a:r>
            <a:r>
              <a:rPr dirty="0"/>
              <a:t>artist,</a:t>
            </a:r>
            <a:r>
              <a:rPr dirty="0" spc="204"/>
              <a:t> </a:t>
            </a:r>
            <a:r>
              <a:rPr dirty="0"/>
              <a:t>windmill</a:t>
            </a:r>
            <a:r>
              <a:rPr dirty="0" spc="210"/>
              <a:t> </a:t>
            </a:r>
            <a:r>
              <a:rPr dirty="0"/>
              <a:t>tour</a:t>
            </a:r>
            <a:r>
              <a:rPr dirty="0" spc="204"/>
              <a:t> </a:t>
            </a:r>
            <a:r>
              <a:rPr dirty="0"/>
              <a:t>guide,</a:t>
            </a:r>
            <a:r>
              <a:rPr dirty="0" spc="210"/>
              <a:t> </a:t>
            </a:r>
            <a:r>
              <a:rPr dirty="0"/>
              <a:t>and</a:t>
            </a:r>
            <a:r>
              <a:rPr dirty="0" spc="204"/>
              <a:t> </a:t>
            </a:r>
            <a:r>
              <a:rPr dirty="0"/>
              <a:t>public</a:t>
            </a:r>
            <a:r>
              <a:rPr dirty="0" spc="210"/>
              <a:t> </a:t>
            </a:r>
            <a:r>
              <a:rPr dirty="0"/>
              <a:t>speaking</a:t>
            </a:r>
            <a:r>
              <a:rPr dirty="0" spc="210"/>
              <a:t> </a:t>
            </a:r>
            <a:r>
              <a:rPr dirty="0" spc="-10"/>
              <a:t>mentor.</a:t>
            </a:r>
          </a:p>
          <a:p>
            <a:pPr marL="12700">
              <a:lnSpc>
                <a:spcPts val="1385"/>
              </a:lnSpc>
            </a:pPr>
            <a:r>
              <a:rPr dirty="0"/>
              <a:t>LinkedIn:</a:t>
            </a:r>
            <a:r>
              <a:rPr dirty="0" spc="265"/>
              <a:t>   </a:t>
            </a:r>
            <a:r>
              <a:rPr dirty="0" u="heavy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https://www.linkedin.com/in/roryjgraves/</a:t>
            </a:r>
          </a:p>
          <a:p>
            <a:pPr marL="12700">
              <a:lnSpc>
                <a:spcPts val="1545"/>
              </a:lnSpc>
            </a:pPr>
            <a:r>
              <a:rPr dirty="0" spc="-10">
                <a:hlinkClick r:id="rId4"/>
              </a:rPr>
              <a:t>rory.graves@fieldmark.co.uk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797475" y="3144508"/>
            <a:ext cx="4590415" cy="1707514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00">
                <a:latin typeface="Georgia"/>
                <a:cs typeface="Georgia"/>
              </a:rPr>
              <a:t>Kannupriya</a:t>
            </a:r>
            <a:r>
              <a:rPr dirty="0" sz="1300" spc="280">
                <a:latin typeface="Georgia"/>
                <a:cs typeface="Georgia"/>
              </a:rPr>
              <a:t> </a:t>
            </a:r>
            <a:r>
              <a:rPr dirty="0" sz="1300" spc="-20">
                <a:latin typeface="Georgia"/>
                <a:cs typeface="Georgia"/>
              </a:rPr>
              <a:t>Kalra</a:t>
            </a:r>
            <a:endParaRPr sz="1300">
              <a:latin typeface="Georgia"/>
              <a:cs typeface="Georgia"/>
            </a:endParaRPr>
          </a:p>
          <a:p>
            <a:pPr marL="12700" marR="67945">
              <a:lnSpc>
                <a:spcPts val="1400"/>
              </a:lnSpc>
              <a:spcBef>
                <a:spcPts val="265"/>
              </a:spcBef>
            </a:pPr>
            <a:r>
              <a:rPr dirty="0" sz="1300" spc="20">
                <a:latin typeface="Georgia"/>
                <a:cs typeface="Georgia"/>
              </a:rPr>
              <a:t>Backend</a:t>
            </a:r>
            <a:r>
              <a:rPr dirty="0" sz="1300" spc="135">
                <a:latin typeface="Georgia"/>
                <a:cs typeface="Georgia"/>
              </a:rPr>
              <a:t> </a:t>
            </a:r>
            <a:r>
              <a:rPr dirty="0" sz="1300" spc="50">
                <a:latin typeface="Georgia"/>
                <a:cs typeface="Georgia"/>
              </a:rPr>
              <a:t>engineer</a:t>
            </a:r>
            <a:r>
              <a:rPr dirty="0" sz="1300" spc="135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and</a:t>
            </a:r>
            <a:r>
              <a:rPr dirty="0" sz="1300" spc="135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community</a:t>
            </a:r>
            <a:r>
              <a:rPr dirty="0" sz="1300" spc="140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leader</a:t>
            </a:r>
            <a:r>
              <a:rPr dirty="0" sz="1300" spc="135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specializing</a:t>
            </a:r>
            <a:r>
              <a:rPr dirty="0" sz="1300" spc="135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in </a:t>
            </a:r>
            <a:r>
              <a:rPr dirty="0" sz="1300" spc="60">
                <a:latin typeface="Georgia"/>
                <a:cs typeface="Georgia"/>
              </a:rPr>
              <a:t>type-</a:t>
            </a:r>
            <a:r>
              <a:rPr dirty="0" sz="1300">
                <a:latin typeface="Georgia"/>
                <a:cs typeface="Georgia"/>
              </a:rPr>
              <a:t>safe,</a:t>
            </a:r>
            <a:r>
              <a:rPr dirty="0" sz="1300" spc="155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functional</a:t>
            </a:r>
            <a:r>
              <a:rPr dirty="0" sz="1300" spc="160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AI</a:t>
            </a:r>
            <a:r>
              <a:rPr dirty="0" sz="1300" spc="160">
                <a:latin typeface="Georgia"/>
                <a:cs typeface="Georgia"/>
              </a:rPr>
              <a:t> </a:t>
            </a:r>
            <a:r>
              <a:rPr dirty="0" sz="1300">
                <a:latin typeface="Georgia"/>
                <a:cs typeface="Georgia"/>
              </a:rPr>
              <a:t>development.</a:t>
            </a:r>
            <a:r>
              <a:rPr dirty="0" sz="1300" spc="160">
                <a:latin typeface="Georgia"/>
                <a:cs typeface="Georgia"/>
              </a:rPr>
              <a:t>  </a:t>
            </a:r>
            <a:r>
              <a:rPr dirty="0" sz="1300">
                <a:latin typeface="Georgia"/>
                <a:cs typeface="Georgia"/>
              </a:rPr>
              <a:t>With</a:t>
            </a:r>
            <a:r>
              <a:rPr dirty="0" sz="1300" spc="165">
                <a:latin typeface="Georgia"/>
                <a:cs typeface="Georgia"/>
              </a:rPr>
              <a:t> </a:t>
            </a:r>
            <a:r>
              <a:rPr dirty="0" sz="1300" spc="-60">
                <a:latin typeface="Georgia"/>
                <a:cs typeface="Georgia"/>
              </a:rPr>
              <a:t>10+</a:t>
            </a:r>
            <a:r>
              <a:rPr dirty="0" sz="1300" spc="160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years’ </a:t>
            </a:r>
            <a:r>
              <a:rPr dirty="0" sz="1300" spc="20">
                <a:latin typeface="Georgia"/>
                <a:cs typeface="Georgia"/>
              </a:rPr>
              <a:t>experience,</a:t>
            </a:r>
            <a:r>
              <a:rPr dirty="0" sz="1300" spc="125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she’s</a:t>
            </a:r>
            <a:r>
              <a:rPr dirty="0" sz="1300" spc="130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led</a:t>
            </a:r>
            <a:r>
              <a:rPr dirty="0" sz="1300" spc="130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engineering</a:t>
            </a:r>
            <a:r>
              <a:rPr dirty="0" sz="1300" spc="130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at</a:t>
            </a:r>
            <a:r>
              <a:rPr dirty="0" sz="1300" spc="125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Sky,</a:t>
            </a:r>
            <a:r>
              <a:rPr dirty="0" sz="1300" spc="130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mentored</a:t>
            </a:r>
            <a:r>
              <a:rPr dirty="0" sz="1300" spc="130">
                <a:latin typeface="Georgia"/>
                <a:cs typeface="Georgia"/>
              </a:rPr>
              <a:t> </a:t>
            </a:r>
            <a:r>
              <a:rPr dirty="0" sz="1300" spc="-10">
                <a:latin typeface="Georgia"/>
                <a:cs typeface="Georgia"/>
              </a:rPr>
              <a:t>Google </a:t>
            </a:r>
            <a:r>
              <a:rPr dirty="0" sz="1300" spc="20">
                <a:latin typeface="Georgia"/>
                <a:cs typeface="Georgia"/>
              </a:rPr>
              <a:t>Summer</a:t>
            </a:r>
            <a:r>
              <a:rPr dirty="0" sz="1300" spc="95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of</a:t>
            </a:r>
            <a:r>
              <a:rPr dirty="0" sz="1300" spc="95">
                <a:latin typeface="Georgia"/>
                <a:cs typeface="Georgia"/>
              </a:rPr>
              <a:t> </a:t>
            </a:r>
            <a:r>
              <a:rPr dirty="0" sz="1300" spc="50">
                <a:latin typeface="Georgia"/>
                <a:cs typeface="Georgia"/>
              </a:rPr>
              <a:t>Code</a:t>
            </a:r>
            <a:r>
              <a:rPr dirty="0" sz="1300" spc="100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contributors,</a:t>
            </a:r>
            <a:r>
              <a:rPr dirty="0" sz="1300" spc="95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and</a:t>
            </a:r>
            <a:r>
              <a:rPr dirty="0" sz="1300" spc="100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spoken</a:t>
            </a:r>
            <a:r>
              <a:rPr dirty="0" sz="1300" spc="95">
                <a:latin typeface="Georgia"/>
                <a:cs typeface="Georgia"/>
              </a:rPr>
              <a:t> </a:t>
            </a:r>
            <a:r>
              <a:rPr dirty="0" sz="1300" spc="20">
                <a:latin typeface="Georgia"/>
                <a:cs typeface="Georgia"/>
              </a:rPr>
              <a:t>at</a:t>
            </a:r>
            <a:r>
              <a:rPr dirty="0" sz="1300" spc="100">
                <a:latin typeface="Georgia"/>
                <a:cs typeface="Georgia"/>
              </a:rPr>
              <a:t> </a:t>
            </a:r>
            <a:r>
              <a:rPr dirty="0" sz="1300" spc="45">
                <a:latin typeface="Georgia"/>
                <a:cs typeface="Georgia"/>
              </a:rPr>
              <a:t>conferences </a:t>
            </a:r>
            <a:r>
              <a:rPr dirty="0" sz="1300" spc="10">
                <a:latin typeface="Georgia"/>
                <a:cs typeface="Georgia"/>
              </a:rPr>
              <a:t>worldwide,</a:t>
            </a:r>
            <a:r>
              <a:rPr dirty="0" sz="1300" spc="220">
                <a:latin typeface="Georgia"/>
                <a:cs typeface="Georgia"/>
              </a:rPr>
              <a:t> </a:t>
            </a:r>
            <a:r>
              <a:rPr dirty="0" sz="1300" spc="10">
                <a:latin typeface="Georgia"/>
                <a:cs typeface="Georgia"/>
              </a:rPr>
              <a:t>shaping</a:t>
            </a:r>
            <a:r>
              <a:rPr dirty="0" sz="1300" spc="225">
                <a:latin typeface="Georgia"/>
                <a:cs typeface="Georgia"/>
              </a:rPr>
              <a:t> </a:t>
            </a:r>
            <a:r>
              <a:rPr dirty="0" sz="1300" spc="10">
                <a:latin typeface="Georgia"/>
                <a:cs typeface="Georgia"/>
              </a:rPr>
              <a:t>how</a:t>
            </a:r>
            <a:r>
              <a:rPr dirty="0" sz="1300" spc="225">
                <a:latin typeface="Georgia"/>
                <a:cs typeface="Georgia"/>
              </a:rPr>
              <a:t> </a:t>
            </a:r>
            <a:r>
              <a:rPr dirty="0" sz="1300" spc="10">
                <a:latin typeface="Georgia"/>
                <a:cs typeface="Georgia"/>
              </a:rPr>
              <a:t>typed</a:t>
            </a:r>
            <a:r>
              <a:rPr dirty="0" sz="1300" spc="225">
                <a:latin typeface="Georgia"/>
                <a:cs typeface="Georgia"/>
              </a:rPr>
              <a:t> </a:t>
            </a:r>
            <a:r>
              <a:rPr dirty="0" sz="1300" spc="10">
                <a:latin typeface="Georgia"/>
                <a:cs typeface="Georgia"/>
              </a:rPr>
              <a:t>languages</a:t>
            </a:r>
            <a:r>
              <a:rPr dirty="0" sz="1300" spc="225">
                <a:latin typeface="Georgia"/>
                <a:cs typeface="Georgia"/>
              </a:rPr>
              <a:t> </a:t>
            </a:r>
            <a:r>
              <a:rPr dirty="0" sz="1300" spc="10">
                <a:latin typeface="Georgia"/>
                <a:cs typeface="Georgia"/>
              </a:rPr>
              <a:t>integrate</a:t>
            </a:r>
            <a:r>
              <a:rPr dirty="0" sz="1300" spc="225">
                <a:latin typeface="Georgia"/>
                <a:cs typeface="Georgia"/>
              </a:rPr>
              <a:t> </a:t>
            </a:r>
            <a:r>
              <a:rPr dirty="0" sz="1300" spc="-20">
                <a:latin typeface="Georgia"/>
                <a:cs typeface="Georgia"/>
              </a:rPr>
              <a:t>with </a:t>
            </a:r>
            <a:r>
              <a:rPr dirty="0" sz="1300">
                <a:latin typeface="Georgia"/>
                <a:cs typeface="Georgia"/>
              </a:rPr>
              <a:t>modern</a:t>
            </a:r>
            <a:r>
              <a:rPr dirty="0" sz="1300" spc="250">
                <a:latin typeface="Georgia"/>
                <a:cs typeface="Georgia"/>
              </a:rPr>
              <a:t> </a:t>
            </a:r>
            <a:r>
              <a:rPr dirty="0" sz="1300" spc="-25">
                <a:latin typeface="Georgia"/>
                <a:cs typeface="Georgia"/>
              </a:rPr>
              <a:t>AI.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ts val="1390"/>
              </a:lnSpc>
            </a:pPr>
            <a:r>
              <a:rPr dirty="0" sz="1300">
                <a:latin typeface="Georgia"/>
                <a:cs typeface="Georgia"/>
              </a:rPr>
              <a:t>LinkedIn:</a:t>
            </a:r>
            <a:r>
              <a:rPr dirty="0" sz="1300" spc="295">
                <a:latin typeface="Georgia"/>
                <a:cs typeface="Georgia"/>
              </a:rPr>
              <a:t>   </a:t>
            </a:r>
            <a:r>
              <a:rPr dirty="0" u="heavy" sz="13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eorgia"/>
                <a:cs typeface="Georgia"/>
                <a:hlinkClick r:id="rId5"/>
              </a:rPr>
              <a:t>https://www.linkedin.com/in/kannupriyakalra/</a:t>
            </a:r>
            <a:endParaRPr sz="1300">
              <a:latin typeface="Georgia"/>
              <a:cs typeface="Georgia"/>
            </a:endParaRPr>
          </a:p>
          <a:p>
            <a:pPr marL="12700">
              <a:lnSpc>
                <a:spcPts val="1545"/>
              </a:lnSpc>
            </a:pPr>
            <a:r>
              <a:rPr dirty="0" sz="1300" spc="-10">
                <a:latin typeface="Georgia"/>
                <a:cs typeface="Georgia"/>
                <a:hlinkClick r:id="rId6"/>
              </a:rPr>
              <a:t>kannupriyakalra@gmail.com</a:t>
            </a:r>
            <a:endParaRPr sz="1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gsoc-lightning-talk</dc:title>
  <dcterms:created xsi:type="dcterms:W3CDTF">2025-10-27T10:20:11Z</dcterms:created>
  <dcterms:modified xsi:type="dcterms:W3CDTF">2025-10-27T10:20:11Z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2025-10-27T00:00:00Z</vt:filetime>
  </property>
  <property fmtid="{D5CDD505-2E9C-101B-9397-08002B2CF9AE}" pid="3" name="Creator">
    <vt:lpwstr>Google</vt:lpwstr>
  </property>
  <property fmtid="{D5CDD505-2E9C-101B-9397-08002B2CF9AE}" pid="4" name="LastSaved">
    <vt:filetime>2025-10-27T00:00:00Z</vt:filetime>
  </property>
</Properties>
</file>