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318" r:id="rId2"/>
    <p:sldId id="310" r:id="rId3"/>
    <p:sldId id="334" r:id="rId4"/>
    <p:sldId id="347" r:id="rId5"/>
    <p:sldId id="332" r:id="rId6"/>
    <p:sldId id="364" r:id="rId7"/>
    <p:sldId id="317" r:id="rId8"/>
    <p:sldId id="348" r:id="rId9"/>
    <p:sldId id="454" r:id="rId10"/>
    <p:sldId id="414" r:id="rId11"/>
    <p:sldId id="411" r:id="rId12"/>
    <p:sldId id="412" r:id="rId13"/>
    <p:sldId id="413" r:id="rId14"/>
    <p:sldId id="415" r:id="rId15"/>
    <p:sldId id="416" r:id="rId16"/>
    <p:sldId id="417" r:id="rId17"/>
    <p:sldId id="418" r:id="rId18"/>
    <p:sldId id="391" r:id="rId19"/>
    <p:sldId id="419" r:id="rId20"/>
    <p:sldId id="420" r:id="rId21"/>
    <p:sldId id="421" r:id="rId22"/>
    <p:sldId id="422" r:id="rId23"/>
    <p:sldId id="423" r:id="rId24"/>
    <p:sldId id="424" r:id="rId25"/>
    <p:sldId id="392" r:id="rId26"/>
    <p:sldId id="393" r:id="rId27"/>
    <p:sldId id="394" r:id="rId28"/>
    <p:sldId id="410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34" r:id="rId53"/>
    <p:sldId id="449" r:id="rId54"/>
    <p:sldId id="450" r:id="rId55"/>
    <p:sldId id="451" r:id="rId56"/>
    <p:sldId id="452" r:id="rId57"/>
    <p:sldId id="453" r:id="rId58"/>
    <p:sldId id="395" r:id="rId59"/>
    <p:sldId id="346" r:id="rId60"/>
    <p:sldId id="359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350" r:id="rId69"/>
    <p:sldId id="407" r:id="rId70"/>
    <p:sldId id="404" r:id="rId71"/>
    <p:sldId id="403" r:id="rId72"/>
    <p:sldId id="408" r:id="rId73"/>
    <p:sldId id="405" r:id="rId74"/>
    <p:sldId id="406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koll, Jon-Cody" initials="JS" lastIdx="16" clrIdx="0">
    <p:extLst>
      <p:ext uri="{19B8F6BF-5375-455C-9EA6-DF929625EA0E}">
        <p15:presenceInfo xmlns:p15="http://schemas.microsoft.com/office/powerpoint/2012/main" userId="Sokoll, Jon-Co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14F"/>
    <a:srgbClr val="8CD17D"/>
    <a:srgbClr val="B6992D"/>
    <a:srgbClr val="F1CE63"/>
    <a:srgbClr val="80C23F"/>
    <a:srgbClr val="EA2766"/>
    <a:srgbClr val="F8DA4D"/>
    <a:srgbClr val="48CEC8"/>
    <a:srgbClr val="52D0CA"/>
    <a:srgbClr val="42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86991" autoAdjust="0"/>
  </p:normalViewPr>
  <p:slideViewPr>
    <p:cSldViewPr snapToGrid="0" snapToObjects="1">
      <p:cViewPr>
        <p:scale>
          <a:sx n="152" d="100"/>
          <a:sy n="152" d="100"/>
        </p:scale>
        <p:origin x="10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F13E-F6D8-4D26-BFC1-0A21FD494D2B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CF04-72EA-4CAA-B92D-F754AEF2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we predicted 7 to be SPAM! Only 4 of those were actually SPAM. One was not SPAM.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8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7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64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1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2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6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4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1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2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2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6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3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8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56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2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https://translatingnerd.com/2018/02/08/searching-for-lost-nuclear-bombs-bayes-rule-in-action/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3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Game of </a:t>
            </a:r>
            <a:r>
              <a:rPr lang="en-US"/>
              <a:t>Thrones</a:t>
            </a:r>
            <a:r>
              <a:rPr lang="en-US" baseline="0"/>
              <a:t> example!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threshold is 0, then all are predicted to be SPAM. But only 4 were actually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move from 0.00 to</a:t>
            </a:r>
            <a:r>
              <a:rPr lang="en-US" baseline="0" dirty="0"/>
              <a:t> 0.05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0096"/>
            <a:ext cx="9144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45" y="1657031"/>
            <a:ext cx="7952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cs typeface="Times New Roman"/>
              </a:rPr>
              <a:t>CLASSIFICATION</a:t>
            </a:r>
            <a:endParaRPr lang="en-US" sz="8800" b="1" i="1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045" y="652444"/>
            <a:ext cx="421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C23F"/>
                </a:solidFill>
              </a:rPr>
              <a:t>MACHINE LEARNING GUILD</a:t>
            </a:r>
          </a:p>
        </p:txBody>
      </p:sp>
    </p:spTree>
    <p:extLst>
      <p:ext uri="{BB962C8B-B14F-4D97-AF65-F5344CB8AC3E}">
        <p14:creationId xmlns:p14="http://schemas.microsoft.com/office/powerpoint/2010/main" val="180942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9045" y="4522839"/>
            <a:ext cx="1220090" cy="44245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000942-41C5-0440-889B-E58E97034DDA}"/>
              </a:ext>
            </a:extLst>
          </p:cNvPr>
          <p:cNvSpPr txBox="1"/>
          <p:nvPr/>
        </p:nvSpPr>
        <p:spPr>
          <a:xfrm>
            <a:off x="7043056" y="3427436"/>
            <a:ext cx="12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I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F4218-4F76-CA41-A0F9-58DCD7C28066}"/>
              </a:ext>
            </a:extLst>
          </p:cNvPr>
          <p:cNvSpPr txBox="1"/>
          <p:nvPr/>
        </p:nvSpPr>
        <p:spPr>
          <a:xfrm>
            <a:off x="7103324" y="3818540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116722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09596" y="5683045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7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284" y="5653548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7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284" y="5653548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44528" y="5260258"/>
            <a:ext cx="639097" cy="501445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9596" y="5683045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9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96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84207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5023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32667" y="5663380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6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7" y="5663380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8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7" y="5663380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84207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5023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932667" y="5663380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29947" y="5260258"/>
            <a:ext cx="639097" cy="501445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7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344591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10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 GUILD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529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AGENDA: </a:t>
            </a:r>
            <a:r>
              <a:rPr lang="en-US" sz="4000" b="1" i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76957" y="2226373"/>
            <a:ext cx="1579" cy="3642016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77854" y="2413923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INTROS, SETUP, &amp; 101</a:t>
            </a:r>
            <a:endParaRPr lang="en-US" i="1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2432289" y="2956911"/>
            <a:ext cx="867356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endParaRPr lang="en-US" sz="1100" dirty="0">
              <a:solidFill>
                <a:srgbClr val="000000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29190"/>
              </p:ext>
            </p:extLst>
          </p:nvPr>
        </p:nvGraphicFramePr>
        <p:xfrm>
          <a:off x="775217" y="2224774"/>
          <a:ext cx="701740" cy="3643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740">
                  <a:extLst>
                    <a:ext uri="{9D8B030D-6E8A-4147-A177-3AD203B41FA5}">
                      <a16:colId xmlns:a16="http://schemas.microsoft.com/office/drawing/2014/main" val="3699133937"/>
                    </a:ext>
                  </a:extLst>
                </a:gridCol>
              </a:tblGrid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MON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80299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TUE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24201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57540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THUR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943749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FRI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11269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74233" y="3162239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&amp; BOOSTING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577854" y="3910555"/>
            <a:ext cx="53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CLUSTERING, CLASSIFICATION, DECISION TREES &amp; SVM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77854" y="4658386"/>
            <a:ext cx="592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SERIES, NEURAL NETWORKS, &amp; NLP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577854" y="5406217"/>
            <a:ext cx="62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PLOTLY DASH &amp; CAPSTONE PITCHES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057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3526970"/>
            <a:ext cx="886307" cy="396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9045" y="3429001"/>
            <a:ext cx="3147213" cy="537734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420" y="471948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420" y="471948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1815241" y="1638258"/>
            <a:ext cx="727939" cy="3133763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4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19981" y="463099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468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19981" y="463099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468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1797928" y="1620946"/>
            <a:ext cx="762565" cy="3133763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2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8609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RECEIVING OPERATOR CHARACTERISTIC</a:t>
            </a:r>
          </a:p>
          <a:p>
            <a:r>
              <a:rPr lang="en-US" sz="4000" b="1" dirty="0"/>
              <a:t>(ROC) CURVE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4" y="2689758"/>
            <a:ext cx="7869317" cy="3567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34545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425990"/>
            <a:ext cx="7605419" cy="34902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9835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91" y="4805622"/>
            <a:ext cx="3718882" cy="128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9045" y="4631764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5366" y="5097568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5180" y="5092371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7870305-9864-6B4A-9BC6-CBC35EFE3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05744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4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E57257E-CE70-E94E-8D2E-92C565998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80018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5" y="4805622"/>
            <a:ext cx="3718882" cy="128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9045" y="4631764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5366" y="50975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5180" y="5092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3489" y="2757604"/>
            <a:ext cx="282164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641596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3756037-33A4-2448-AE6D-86B14548F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80062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EBE8BCD-91FF-8047-9E92-0CBBF00706D6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92801"/>
              </p:ext>
            </p:extLst>
          </p:nvPr>
        </p:nvGraphicFramePr>
        <p:xfrm>
          <a:off x="775217" y="2224774"/>
          <a:ext cx="701740" cy="4148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740">
                  <a:extLst>
                    <a:ext uri="{9D8B030D-6E8A-4147-A177-3AD203B41FA5}">
                      <a16:colId xmlns:a16="http://schemas.microsoft.com/office/drawing/2014/main" val="3699133937"/>
                    </a:ext>
                  </a:extLst>
                </a:gridCol>
              </a:tblGrid>
              <a:tr h="4148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8029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900"/>
              </p:ext>
            </p:extLst>
          </p:nvPr>
        </p:nvGraphicFramePr>
        <p:xfrm>
          <a:off x="1476956" y="2224774"/>
          <a:ext cx="798157" cy="4148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157">
                  <a:extLst>
                    <a:ext uri="{9D8B030D-6E8A-4147-A177-3AD203B41FA5}">
                      <a16:colId xmlns:a16="http://schemas.microsoft.com/office/drawing/2014/main" val="3699133937"/>
                    </a:ext>
                  </a:extLst>
                </a:gridCol>
              </a:tblGrid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8:00 AM 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8:30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80299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8:30 AM - 9:15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24201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9:15 AM - 9:30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57540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9:30 AM - 10:30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943749"/>
                  </a:ext>
                </a:extLst>
              </a:tr>
              <a:tr h="553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10:30 AM - 12:30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35721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12:30 PM - 1:30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4836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1:30 PM 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2:00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6995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2:00 PM -3:00</a:t>
                      </a: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 PM</a:t>
                      </a: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811867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3:00 PM -</a:t>
                      </a: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 4:00</a:t>
                      </a: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444254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4:00 PM - 5:00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62744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10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 GUILD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AGENDA: TODAY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478539" y="2226373"/>
            <a:ext cx="0" cy="414713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888949" y="2951156"/>
            <a:ext cx="867356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76981" y="5582116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BAYES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76981" y="5951448"/>
            <a:ext cx="4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TREES, RANDOM FOREST, KNN, SVM</a:t>
            </a:r>
            <a:endParaRPr lang="en-US" i="1" dirty="0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2272741" y="2226368"/>
            <a:ext cx="1582" cy="414713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76191" y="5217699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F939B-2A3C-46AF-BD2A-2DC9D665E9E1}"/>
              </a:ext>
            </a:extLst>
          </p:cNvPr>
          <p:cNvSpPr txBox="1"/>
          <p:nvPr/>
        </p:nvSpPr>
        <p:spPr>
          <a:xfrm>
            <a:off x="2376981" y="4792810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CLASSIFICATION MODELS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3CB9BF-E3DB-B947-9B9C-8A0C79969710}"/>
              </a:ext>
            </a:extLst>
          </p:cNvPr>
          <p:cNvSpPr txBox="1"/>
          <p:nvPr/>
        </p:nvSpPr>
        <p:spPr>
          <a:xfrm>
            <a:off x="2376981" y="2278058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CLUSTERING TECHNIQUES</a:t>
            </a:r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0272F-1FC8-254E-8B44-63E6701DE01A}"/>
              </a:ext>
            </a:extLst>
          </p:cNvPr>
          <p:cNvSpPr txBox="1"/>
          <p:nvPr/>
        </p:nvSpPr>
        <p:spPr>
          <a:xfrm>
            <a:off x="2376981" y="2660903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</a:t>
            </a:r>
            <a:endParaRPr 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5ABED0-7BE5-E846-8888-022B7D0F3D08}"/>
              </a:ext>
            </a:extLst>
          </p:cNvPr>
          <p:cNvSpPr txBox="1"/>
          <p:nvPr/>
        </p:nvSpPr>
        <p:spPr>
          <a:xfrm>
            <a:off x="2376981" y="3055062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</a:t>
            </a:r>
            <a:endParaRPr 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0DA09B-C077-8447-B7AA-C2D8257CEEDF}"/>
              </a:ext>
            </a:extLst>
          </p:cNvPr>
          <p:cNvSpPr txBox="1"/>
          <p:nvPr/>
        </p:nvSpPr>
        <p:spPr>
          <a:xfrm>
            <a:off x="2376191" y="3472437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CLUSTERING TECHNIQUES</a:t>
            </a:r>
            <a:endParaRPr lang="en-US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ECA31-D14C-4946-AA79-B925E87E53F5}"/>
              </a:ext>
            </a:extLst>
          </p:cNvPr>
          <p:cNvSpPr txBox="1"/>
          <p:nvPr/>
        </p:nvSpPr>
        <p:spPr>
          <a:xfrm>
            <a:off x="2376981" y="3952065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CLUSTERING EXERCISE</a:t>
            </a:r>
            <a:endParaRPr 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2B2EA0-C471-D14D-AD03-B5DED7FBC36A}"/>
              </a:ext>
            </a:extLst>
          </p:cNvPr>
          <p:cNvSpPr txBox="1"/>
          <p:nvPr/>
        </p:nvSpPr>
        <p:spPr>
          <a:xfrm>
            <a:off x="2376191" y="4377593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912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34FC1CE-BF2E-684C-A04A-622206CD2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29803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7D33278-C3C7-824A-B186-AFC6AB41F55C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95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9831251-5402-284C-8753-E59A5CF52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32605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8901CAB6-B470-0D4E-AC3A-8BCFE7438517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80FC6C2-5B2E-0647-8C3F-CC357D243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8267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4A4D0536-00E9-CE45-8BCD-986F3BC1FF03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88E66C8-3970-D24D-9B29-FD866A8B8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7060C5-7EA5-0B46-9F77-F8CF4DE31712}"/>
              </a:ext>
            </a:extLst>
          </p:cNvPr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9B6F5-648B-E642-BBA1-339DD4EC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53765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3A5C8DF9-55FE-4545-BB04-B25ADE33C6AD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0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BC60C-9B52-394D-88E7-61EEB350FD10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A9D7D06-9B3D-BF47-92E9-2CA23065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52274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802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477E2-ED25-A24A-9D17-04625C6EC028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E86FD5-2350-A847-A04D-1341855E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14770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244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94687" y="342953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94687" y="393183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94687" y="414138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6E908-E1EE-4243-9D08-F5DEEA01A856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AAA483A-FE74-5645-96D4-AE742AC06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7214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25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94687" y="4417979"/>
            <a:ext cx="633734" cy="267568"/>
          </a:xfrm>
          <a:prstGeom prst="rect">
            <a:avLst/>
          </a:prstGeom>
          <a:noFill/>
          <a:ln w="1905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6B031-A2C2-1344-A69F-1BD8DD155FD8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0355782-7A7A-7A4E-9A95-A1FAFF698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418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122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8981192-0AED-7E43-86C4-5FC37C55C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19231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3323" y="2481619"/>
            <a:ext cx="633734" cy="35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92763" y="2113733"/>
            <a:ext cx="771753" cy="307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94687" y="413805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94687" y="387048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94687" y="339614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92237" y="2689769"/>
            <a:ext cx="1211084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90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07538" y="4405622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4B1AE1D-FC0B-264B-80B8-1442EE694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5219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26B8D477-D0D9-8646-9866-9428C6070BE0}"/>
              </a:ext>
            </a:extLst>
          </p:cNvPr>
          <p:cNvSpPr/>
          <p:nvPr/>
        </p:nvSpPr>
        <p:spPr>
          <a:xfrm>
            <a:off x="2493323" y="2481619"/>
            <a:ext cx="633734" cy="35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145997-5DB6-2949-B7CC-F1A1BE43DBA2}"/>
              </a:ext>
            </a:extLst>
          </p:cNvPr>
          <p:cNvSpPr/>
          <p:nvPr/>
        </p:nvSpPr>
        <p:spPr>
          <a:xfrm>
            <a:off x="3692763" y="2113733"/>
            <a:ext cx="771753" cy="307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0386E5-4DAC-9A4D-942A-37C641CD5F11}"/>
              </a:ext>
            </a:extLst>
          </p:cNvPr>
          <p:cNvCxnSpPr>
            <a:cxnSpLocks/>
          </p:cNvCxnSpPr>
          <p:nvPr/>
        </p:nvCxnSpPr>
        <p:spPr>
          <a:xfrm flipV="1">
            <a:off x="2408945" y="2757604"/>
            <a:ext cx="842813" cy="1638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8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828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CLASSIFICATION?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6129" y="3071813"/>
            <a:ext cx="5343525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6632" y="3400161"/>
            <a:ext cx="136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Supervised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9261" y="4462514"/>
            <a:ext cx="164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Unsupervised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0229" y="2631969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Categorical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458" y="263673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89898" y="34155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37197" y="34155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7930" y="44779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37196" y="44779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32745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2419390" y="2757604"/>
            <a:ext cx="2171841" cy="124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07538" y="4405622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7538" y="413805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07538" y="387048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07538" y="339614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E9494A8-D660-2949-876F-16722CCBD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86410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4EB83632-99A0-1045-8AB4-6122F3CA52A1}"/>
              </a:ext>
            </a:extLst>
          </p:cNvPr>
          <p:cNvSpPr/>
          <p:nvPr/>
        </p:nvSpPr>
        <p:spPr>
          <a:xfrm>
            <a:off x="2493323" y="2481619"/>
            <a:ext cx="633734" cy="35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4DF7A-E315-AC46-9DC0-CD2C5AF702F7}"/>
              </a:ext>
            </a:extLst>
          </p:cNvPr>
          <p:cNvSpPr/>
          <p:nvPr/>
        </p:nvSpPr>
        <p:spPr>
          <a:xfrm>
            <a:off x="3059029" y="2113733"/>
            <a:ext cx="771753" cy="307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6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46B40-F128-ED40-8680-F1AAAB01D72B}"/>
              </a:ext>
            </a:extLst>
          </p:cNvPr>
          <p:cNvCxnSpPr>
            <a:cxnSpLocks/>
          </p:cNvCxnSpPr>
          <p:nvPr/>
        </p:nvCxnSpPr>
        <p:spPr>
          <a:xfrm flipV="1">
            <a:off x="2419390" y="3026229"/>
            <a:ext cx="974684" cy="979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9E81466-71DE-9D47-BF10-AB3950CD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62983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E888DA0D-54EA-6043-A8B0-A1074F90E120}"/>
              </a:ext>
            </a:extLst>
          </p:cNvPr>
          <p:cNvSpPr/>
          <p:nvPr/>
        </p:nvSpPr>
        <p:spPr>
          <a:xfrm>
            <a:off x="2494305" y="2798091"/>
            <a:ext cx="633734" cy="35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518CB9-DB5D-B040-86D7-4A7D75EC3514}"/>
              </a:ext>
            </a:extLst>
          </p:cNvPr>
          <p:cNvSpPr/>
          <p:nvPr/>
        </p:nvSpPr>
        <p:spPr>
          <a:xfrm>
            <a:off x="3059029" y="2113733"/>
            <a:ext cx="771753" cy="307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2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833AB4-D6A0-8C4F-86F5-CFF22CC4068E}"/>
              </a:ext>
            </a:extLst>
          </p:cNvPr>
          <p:cNvCxnSpPr>
            <a:cxnSpLocks/>
          </p:cNvCxnSpPr>
          <p:nvPr/>
        </p:nvCxnSpPr>
        <p:spPr>
          <a:xfrm flipV="1">
            <a:off x="2419390" y="3026229"/>
            <a:ext cx="974684" cy="979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E782E98-1A8E-994C-BEEB-938E1D644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5165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280E155E-0D63-1C4D-846A-8C387E29B307}"/>
              </a:ext>
            </a:extLst>
          </p:cNvPr>
          <p:cNvSpPr/>
          <p:nvPr/>
        </p:nvSpPr>
        <p:spPr>
          <a:xfrm>
            <a:off x="2494305" y="2798091"/>
            <a:ext cx="633734" cy="35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62AAA3-85EE-B444-B79E-B02A01911952}"/>
              </a:ext>
            </a:extLst>
          </p:cNvPr>
          <p:cNvSpPr/>
          <p:nvPr/>
        </p:nvSpPr>
        <p:spPr>
          <a:xfrm>
            <a:off x="3059029" y="2113733"/>
            <a:ext cx="771753" cy="307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4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8615B7-E5EE-F146-8F74-2CE06674F9DF}"/>
              </a:ext>
            </a:extLst>
          </p:cNvPr>
          <p:cNvCxnSpPr>
            <a:cxnSpLocks/>
          </p:cNvCxnSpPr>
          <p:nvPr/>
        </p:nvCxnSpPr>
        <p:spPr>
          <a:xfrm flipV="1">
            <a:off x="2419390" y="3037114"/>
            <a:ext cx="1411392" cy="968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FBE7B06-0FF8-EC48-9AF6-9DBA7912E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49604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?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46DE1BC3-FC75-5749-BC31-F87E40FE2A53}"/>
              </a:ext>
            </a:extLst>
          </p:cNvPr>
          <p:cNvSpPr/>
          <p:nvPr/>
        </p:nvSpPr>
        <p:spPr>
          <a:xfrm>
            <a:off x="2494305" y="2798091"/>
            <a:ext cx="633734" cy="35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83C26C-FFF5-E249-8823-7FBAC84AEF72}"/>
              </a:ext>
            </a:extLst>
          </p:cNvPr>
          <p:cNvSpPr/>
          <p:nvPr/>
        </p:nvSpPr>
        <p:spPr>
          <a:xfrm>
            <a:off x="3719436" y="2138352"/>
            <a:ext cx="771753" cy="307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4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90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1458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8E7B59-280D-0248-A8C3-FDD316EFD9F5}"/>
              </a:ext>
            </a:extLst>
          </p:cNvPr>
          <p:cNvCxnSpPr>
            <a:cxnSpLocks/>
          </p:cNvCxnSpPr>
          <p:nvPr/>
        </p:nvCxnSpPr>
        <p:spPr>
          <a:xfrm flipV="1">
            <a:off x="2419390" y="3037114"/>
            <a:ext cx="1411392" cy="968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3AA1CAE-6F51-D643-84A7-0EA3378F3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51442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67057083-E9CD-054D-9FBE-1C5D8140368C}"/>
              </a:ext>
            </a:extLst>
          </p:cNvPr>
          <p:cNvSpPr/>
          <p:nvPr/>
        </p:nvSpPr>
        <p:spPr>
          <a:xfrm>
            <a:off x="2494305" y="2798091"/>
            <a:ext cx="633734" cy="35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4D952-21B7-B640-8E64-3FB27F916131}"/>
              </a:ext>
            </a:extLst>
          </p:cNvPr>
          <p:cNvSpPr/>
          <p:nvPr/>
        </p:nvSpPr>
        <p:spPr>
          <a:xfrm>
            <a:off x="3719436" y="2138352"/>
            <a:ext cx="771753" cy="307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7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8BBCEA9-52E5-9E47-99F2-3FE006546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64397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2D64BF8-C73B-924A-A5BD-01CC0B500C65}"/>
              </a:ext>
            </a:extLst>
          </p:cNvPr>
          <p:cNvSpPr/>
          <p:nvPr/>
        </p:nvSpPr>
        <p:spPr>
          <a:xfrm>
            <a:off x="2494305" y="2798091"/>
            <a:ext cx="633734" cy="35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0ADA5-B9E9-D542-8EFA-497932A32410}"/>
              </a:ext>
            </a:extLst>
          </p:cNvPr>
          <p:cNvSpPr/>
          <p:nvPr/>
        </p:nvSpPr>
        <p:spPr>
          <a:xfrm>
            <a:off x="3719436" y="2138352"/>
            <a:ext cx="771753" cy="307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5D23EA-DF92-F644-88A2-0C4671523F8F}"/>
              </a:ext>
            </a:extLst>
          </p:cNvPr>
          <p:cNvCxnSpPr>
            <a:cxnSpLocks/>
          </p:cNvCxnSpPr>
          <p:nvPr/>
        </p:nvCxnSpPr>
        <p:spPr>
          <a:xfrm flipV="1">
            <a:off x="2419390" y="3037114"/>
            <a:ext cx="1532124" cy="968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64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FD0988D-81EF-474F-9767-BF34E67B7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09265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4 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C5054DCC-FE04-4A44-B782-FC6752287E3D}"/>
              </a:ext>
            </a:extLst>
          </p:cNvPr>
          <p:cNvSpPr/>
          <p:nvPr/>
        </p:nvSpPr>
        <p:spPr>
          <a:xfrm>
            <a:off x="2494305" y="2798091"/>
            <a:ext cx="633734" cy="35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AF24C7-5BDA-4C44-AFD3-8C7D85690492}"/>
              </a:ext>
            </a:extLst>
          </p:cNvPr>
          <p:cNvSpPr/>
          <p:nvPr/>
        </p:nvSpPr>
        <p:spPr>
          <a:xfrm>
            <a:off x="3719436" y="2138352"/>
            <a:ext cx="771753" cy="3070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79D810-B0B1-6140-8309-B2BF72E9F2F6}"/>
              </a:ext>
            </a:extLst>
          </p:cNvPr>
          <p:cNvCxnSpPr>
            <a:cxnSpLocks/>
          </p:cNvCxnSpPr>
          <p:nvPr/>
        </p:nvCxnSpPr>
        <p:spPr>
          <a:xfrm flipV="1">
            <a:off x="2419390" y="3037114"/>
            <a:ext cx="1532124" cy="754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48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62006" y="2525880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2114026" y="2641696"/>
            <a:ext cx="1896955" cy="2819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33" y="5885694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0.75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406663" y="2507912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AD17F79-3581-A348-A51C-5CA97A5B0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03844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4 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33" y="5885694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0.75</a:t>
            </a:r>
            <a:endParaRPr lang="en-US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1295DA-68C3-1A4C-BC34-CDD9691F278F}"/>
              </a:ext>
            </a:extLst>
          </p:cNvPr>
          <p:cNvCxnSpPr>
            <a:cxnSpLocks/>
          </p:cNvCxnSpPr>
          <p:nvPr/>
        </p:nvCxnSpPr>
        <p:spPr>
          <a:xfrm flipV="1">
            <a:off x="2114026" y="2641696"/>
            <a:ext cx="1896955" cy="2819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CB1CFE8-52BF-1940-A6AB-E05B68042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37105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4 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860988" y="2525880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06663" y="2507912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757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CLASSIFICATION!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6129" y="3071813"/>
            <a:ext cx="5343525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6632" y="3400161"/>
            <a:ext cx="136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Supervised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9261" y="4462514"/>
            <a:ext cx="164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Unsupervised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0229" y="2631969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Categorical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458" y="263673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0673" y="341555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1268" y="341555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39480" y="4477903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4433" y="4477903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Dimension Reduction</a:t>
            </a:r>
          </a:p>
        </p:txBody>
      </p:sp>
      <p:sp>
        <p:nvSpPr>
          <p:cNvPr id="3" name="Oval 2"/>
          <p:cNvSpPr/>
          <p:nvPr/>
        </p:nvSpPr>
        <p:spPr>
          <a:xfrm>
            <a:off x="2989179" y="3158519"/>
            <a:ext cx="1824370" cy="89453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9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99993" y="4323135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=4/4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C80DBB-1194-8D48-AEC1-01079B27E713}"/>
              </a:ext>
            </a:extLst>
          </p:cNvPr>
          <p:cNvCxnSpPr>
            <a:cxnSpLocks/>
          </p:cNvCxnSpPr>
          <p:nvPr/>
        </p:nvCxnSpPr>
        <p:spPr>
          <a:xfrm flipV="1">
            <a:off x="1551886" y="3002423"/>
            <a:ext cx="2459095" cy="2515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9A99CDC-6A9C-B34C-9CF5-0BF38233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13223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4 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DC7AF819-1682-BF48-840E-AD705554EEBC}"/>
              </a:ext>
            </a:extLst>
          </p:cNvPr>
          <p:cNvSpPr/>
          <p:nvPr/>
        </p:nvSpPr>
        <p:spPr>
          <a:xfrm>
            <a:off x="3860988" y="2886607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1C600-6955-AB49-A643-8976770A2A57}"/>
              </a:ext>
            </a:extLst>
          </p:cNvPr>
          <p:cNvSpPr/>
          <p:nvPr/>
        </p:nvSpPr>
        <p:spPr>
          <a:xfrm>
            <a:off x="4406663" y="2868639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3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99993" y="4323135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=4/4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7127425" y="2657281"/>
            <a:ext cx="197608" cy="1555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657E10A-34E0-7649-A554-0B66273B5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06789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</a:t>
                      </a: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4 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837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179480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9045" y="556701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22778" y="5567017"/>
            <a:ext cx="1195811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28421" y="2900516"/>
            <a:ext cx="4023218" cy="278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68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3923841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9045" y="577349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22778" y="5773491"/>
            <a:ext cx="1195811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9" idx="3"/>
          </p:cNvCxnSpPr>
          <p:nvPr/>
        </p:nvCxnSpPr>
        <p:spPr>
          <a:xfrm flipV="1">
            <a:off x="2418589" y="2900517"/>
            <a:ext cx="3274288" cy="3006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94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367803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124562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124562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3529781"/>
            <a:ext cx="1392570" cy="126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31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31864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340866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340866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4267200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11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294061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567002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567002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4851048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20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294061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783306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783306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5519349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38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910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VS ROC?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45" y="2499011"/>
            <a:ext cx="78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in your groups: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051" y="2978162"/>
            <a:ext cx="795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"/>
            </a:pPr>
            <a:r>
              <a:rPr lang="en-US" dirty="0"/>
              <a:t>What information do you take away from each of these evaluation techniques? </a:t>
            </a:r>
          </a:p>
          <a:p>
            <a:pPr marL="342900" indent="-342900">
              <a:buFont typeface="Wingdings" charset="2"/>
              <a:buChar char=""/>
            </a:pPr>
            <a:r>
              <a:rPr lang="en-US" dirty="0"/>
              <a:t>What decisions can be made from each tool?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7564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41092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WHEN… CLASSIFICATION?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45" y="2620024"/>
            <a:ext cx="78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in your groups: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051" y="3099175"/>
            <a:ext cx="795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"/>
            </a:pPr>
            <a:r>
              <a:rPr lang="en-US" dirty="0"/>
              <a:t>What are some examples of classifications we encounter in our lives?</a:t>
            </a:r>
          </a:p>
          <a:p>
            <a:pPr marL="342900" indent="-342900">
              <a:buFont typeface="Wingdings" charset="2"/>
              <a:buChar char=""/>
            </a:pPr>
            <a:r>
              <a:rPr lang="en-US" dirty="0"/>
              <a:t>How might we measure the success of a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905942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67736"/>
            <a:ext cx="7952104" cy="34217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18442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544934"/>
            <a:ext cx="8080774" cy="3249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59969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6" y="2261140"/>
            <a:ext cx="7952104" cy="3059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798838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662080"/>
            <a:ext cx="7952104" cy="31064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45572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4" y="2436911"/>
            <a:ext cx="7952105" cy="3476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5275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602050"/>
            <a:ext cx="7952104" cy="3326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54297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5" y="2407754"/>
            <a:ext cx="7952104" cy="3731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907085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8587473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361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DECISION TREES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33006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the purest split (using </a:t>
            </a:r>
            <a:r>
              <a:rPr lang="en-US" sz="2400" dirty="0" err="1"/>
              <a:t>gini</a:t>
            </a:r>
            <a:r>
              <a:rPr lang="en-US" sz="2400" dirty="0"/>
              <a:t> index)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the next purest split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Continue until max depth is reached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Tuning: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min_sample_leaf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Image result for decision t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9" y="2596600"/>
            <a:ext cx="4068540" cy="15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670C7B-9548-48E5-A86C-20A1C367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84" y="4375756"/>
            <a:ext cx="1914218" cy="6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7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361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DECISION TREES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7952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Easy to interpret and make for straightforward visualizations.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internal workings are capable of being observed and thus make it possible to reproduce 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handle both numerical and categorical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well on large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 extremely fast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Purest split at each step might lead to local maximum not global maximum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Prone to overfitting, leads to high variance from sample to sample</a:t>
            </a:r>
          </a:p>
        </p:txBody>
      </p:sp>
    </p:spTree>
    <p:extLst>
      <p:ext uri="{BB962C8B-B14F-4D97-AF65-F5344CB8AC3E}">
        <p14:creationId xmlns:p14="http://schemas.microsoft.com/office/powerpoint/2010/main" val="264285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944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WHICH… CLASSIFICATION?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9046" y="2451652"/>
            <a:ext cx="7952104" cy="39093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89046" y="4406348"/>
            <a:ext cx="79521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4" idx="2"/>
          </p:cNvCxnSpPr>
          <p:nvPr/>
        </p:nvCxnSpPr>
        <p:spPr>
          <a:xfrm>
            <a:off x="4565098" y="2451652"/>
            <a:ext cx="0" cy="39093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35" y="3352440"/>
            <a:ext cx="3508475" cy="625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56307" y="2640356"/>
            <a:ext cx="1841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NAÏVE BAYES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4655" y="2640356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KNN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5216" y="4603759"/>
            <a:ext cx="302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LOGISTIC REGRESSION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9804" y="4603759"/>
            <a:ext cx="224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DECISION TREES</a:t>
            </a:r>
          </a:p>
        </p:txBody>
      </p:sp>
      <p:pic>
        <p:nvPicPr>
          <p:cNvPr id="1026" name="Picture 2" descr="Image result for logis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06" y="5145309"/>
            <a:ext cx="2037768" cy="11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 nearest neighb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90" y="3242206"/>
            <a:ext cx="1130221" cy="1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ecision tre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96" y="5078676"/>
            <a:ext cx="3004211" cy="11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649752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7139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KNN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9045" y="2107543"/>
            <a:ext cx="33006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Pick a value for 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colors of k nearest neighbors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Assign the most common color to the gray dot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Tuning: </a:t>
            </a:r>
            <a:r>
              <a:rPr lang="en-US" sz="2400" dirty="0" err="1"/>
              <a:t>k_neighbors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36" y="2572323"/>
            <a:ext cx="4557155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183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KNN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7952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learn complex topics by local approximation (simple methods)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assumptions or cost of learning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 not handle categorical values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Can’t be interpreted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51542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737358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4272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7562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HOW… MEASURE PERFORMANCE?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6" y="2261140"/>
            <a:ext cx="7628281" cy="35740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348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7562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HOW… MEASURE PERFORMANCE?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6" y="2261140"/>
            <a:ext cx="7628281" cy="35740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832C2-2327-D54F-BE92-D270FA090E97}"/>
              </a:ext>
            </a:extLst>
          </p:cNvPr>
          <p:cNvSpPr txBox="1"/>
          <p:nvPr/>
        </p:nvSpPr>
        <p:spPr>
          <a:xfrm>
            <a:off x="7707085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B1B21-016D-A24B-AB60-939D974BA0B9}"/>
              </a:ext>
            </a:extLst>
          </p:cNvPr>
          <p:cNvSpPr txBox="1"/>
          <p:nvPr/>
        </p:nvSpPr>
        <p:spPr>
          <a:xfrm>
            <a:off x="6923313" y="34600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BDE62-4772-5040-B924-A985D52279FC}"/>
              </a:ext>
            </a:extLst>
          </p:cNvPr>
          <p:cNvSpPr txBox="1"/>
          <p:nvPr/>
        </p:nvSpPr>
        <p:spPr>
          <a:xfrm>
            <a:off x="6000752" y="41574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791AE-4564-0A40-9FA4-75301211ED94}"/>
              </a:ext>
            </a:extLst>
          </p:cNvPr>
          <p:cNvSpPr txBox="1"/>
          <p:nvPr/>
        </p:nvSpPr>
        <p:spPr>
          <a:xfrm>
            <a:off x="6655451" y="4843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105</a:t>
            </a:r>
          </a:p>
        </p:txBody>
      </p:sp>
    </p:spTree>
    <p:extLst>
      <p:ext uri="{BB962C8B-B14F-4D97-AF65-F5344CB8AC3E}">
        <p14:creationId xmlns:p14="http://schemas.microsoft.com/office/powerpoint/2010/main" val="90405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28591</TotalTime>
  <Words>1444</Words>
  <Application>Microsoft Macintosh PowerPoint</Application>
  <PresentationFormat>On-screen Show (4:3)</PresentationFormat>
  <Paragraphs>615</Paragraphs>
  <Slides>74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Raveret</dc:creator>
  <cp:lastModifiedBy>Nguyen, John</cp:lastModifiedBy>
  <cp:revision>257</cp:revision>
  <dcterms:created xsi:type="dcterms:W3CDTF">2016-10-29T15:35:35Z</dcterms:created>
  <dcterms:modified xsi:type="dcterms:W3CDTF">2019-09-24T17:33:21Z</dcterms:modified>
</cp:coreProperties>
</file>