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45" r:id="rId2"/>
    <p:sldId id="346" r:id="rId3"/>
    <p:sldId id="336" r:id="rId4"/>
    <p:sldId id="317" r:id="rId5"/>
    <p:sldId id="334" r:id="rId6"/>
    <p:sldId id="284" r:id="rId7"/>
    <p:sldId id="335" r:id="rId8"/>
    <p:sldId id="338" r:id="rId9"/>
    <p:sldId id="339" r:id="rId10"/>
    <p:sldId id="313" r:id="rId11"/>
    <p:sldId id="344" r:id="rId12"/>
    <p:sldId id="281" r:id="rId13"/>
    <p:sldId id="340" r:id="rId14"/>
    <p:sldId id="343" r:id="rId15"/>
    <p:sldId id="342" r:id="rId16"/>
    <p:sldId id="341" r:id="rId17"/>
    <p:sldId id="357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time_continue=130&amp;v=tXlM99xPQC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MACHINE LEARNING OVERVIEW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C23F"/>
                </a:solidFill>
              </a:rPr>
              <a:t>MACHINE LEARNING GUILD</a:t>
            </a:r>
          </a:p>
        </p:txBody>
      </p:sp>
    </p:spTree>
    <p:extLst>
      <p:ext uri="{BB962C8B-B14F-4D97-AF65-F5344CB8AC3E}">
        <p14:creationId xmlns:p14="http://schemas.microsoft.com/office/powerpoint/2010/main" val="292099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675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WHAT IS THE DATA SCIENCE WORKFLOW?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82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45" y="2023409"/>
            <a:ext cx="79521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¨"/>
            </a:pPr>
            <a:r>
              <a:rPr lang="en-US" sz="2000" dirty="0">
                <a:solidFill>
                  <a:prstClr val="black"/>
                </a:solidFill>
              </a:rPr>
              <a:t>Define the problem / question</a:t>
            </a:r>
          </a:p>
          <a:p>
            <a:pPr marL="342900" indent="-342900">
              <a:buFont typeface="Wingdings" panose="05000000000000000000" pitchFamily="2" charset="2"/>
              <a:buChar char="¨"/>
            </a:pPr>
            <a:r>
              <a:rPr lang="en-US" sz="2000" dirty="0">
                <a:solidFill>
                  <a:prstClr val="black"/>
                </a:solidFill>
              </a:rPr>
              <a:t>Identify and collect data</a:t>
            </a:r>
          </a:p>
          <a:p>
            <a:pPr marL="342900" indent="-342900">
              <a:buFont typeface="Wingdings" panose="05000000000000000000" pitchFamily="2" charset="2"/>
              <a:buChar char="¨"/>
            </a:pPr>
            <a:r>
              <a:rPr lang="en-US" sz="2000" dirty="0">
                <a:solidFill>
                  <a:prstClr val="black"/>
                </a:solidFill>
              </a:rPr>
              <a:t>Explore and prepare data</a:t>
            </a:r>
          </a:p>
          <a:p>
            <a:pPr marL="342900" indent="-342900">
              <a:buFont typeface="Wingdings" panose="05000000000000000000" pitchFamily="2" charset="2"/>
              <a:buChar char="¨"/>
            </a:pPr>
            <a:r>
              <a:rPr lang="en-US" sz="2000" dirty="0">
                <a:solidFill>
                  <a:prstClr val="black"/>
                </a:solidFill>
              </a:rPr>
              <a:t>Build and evaluate model</a:t>
            </a:r>
          </a:p>
          <a:p>
            <a:pPr marL="342900" indent="-342900">
              <a:buFont typeface="Wingdings" panose="05000000000000000000" pitchFamily="2" charset="2"/>
              <a:buChar char="¨"/>
            </a:pPr>
            <a:r>
              <a:rPr lang="en-US" sz="2000" dirty="0">
                <a:solidFill>
                  <a:prstClr val="black"/>
                </a:solidFill>
              </a:rPr>
              <a:t>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1" y="4170429"/>
            <a:ext cx="5746314" cy="21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2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389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WHY PYTHON?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9045" y="2023409"/>
            <a:ext cx="7952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"/>
            </a:pPr>
            <a:r>
              <a:rPr lang="en-US" sz="2000" dirty="0"/>
              <a:t>Created for simplicity and readability</a:t>
            </a:r>
          </a:p>
          <a:p>
            <a:pPr marL="342900" indent="-342900">
              <a:buFont typeface="Wingdings" panose="05000000000000000000" pitchFamily="2" charset="2"/>
              <a:buChar char=""/>
            </a:pPr>
            <a:r>
              <a:rPr lang="en-US" sz="2000" dirty="0"/>
              <a:t>Rapid prototyping, ease of production</a:t>
            </a:r>
          </a:p>
          <a:p>
            <a:pPr marL="342900" indent="-342900">
              <a:buFont typeface="Wingdings" panose="05000000000000000000" pitchFamily="2" charset="2"/>
              <a:buChar char=""/>
            </a:pPr>
            <a:r>
              <a:rPr lang="en-US" sz="2000" dirty="0"/>
              <a:t>Open source, importable libraries</a:t>
            </a:r>
          </a:p>
          <a:p>
            <a:pPr marL="342900" indent="-342900">
              <a:buFont typeface="Wingdings" panose="05000000000000000000" pitchFamily="2" charset="2"/>
              <a:buChar char=""/>
            </a:pPr>
            <a:r>
              <a:rPr lang="en-US" sz="2000" dirty="0"/>
              <a:t>Broad range of applications</a:t>
            </a:r>
          </a:p>
          <a:p>
            <a:pPr marL="342900" indent="-342900">
              <a:buFont typeface="Wingdings" panose="05000000000000000000" pitchFamily="2" charset="2"/>
              <a:buChar char=""/>
            </a:pPr>
            <a:r>
              <a:rPr lang="en-US" sz="2000" dirty="0"/>
              <a:t>Fast growing community</a:t>
            </a:r>
          </a:p>
          <a:p>
            <a:pPr marL="342900" indent="-342900">
              <a:buFont typeface="Wingdings" panose="05000000000000000000" pitchFamily="2" charset="2"/>
              <a:buChar char=""/>
            </a:pPr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54168" y="3458694"/>
            <a:ext cx="2871216" cy="1722120"/>
          </a:xfrm>
          <a:prstGeom prst="wedgeRoundRectCallout">
            <a:avLst>
              <a:gd name="adj1" fmla="val 22077"/>
              <a:gd name="adj2" fmla="val 63576"/>
              <a:gd name="adj3" fmla="val 16667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62956" y="3750623"/>
            <a:ext cx="2453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Founded by </a:t>
            </a:r>
          </a:p>
          <a:p>
            <a:pPr algn="ctr"/>
            <a:r>
              <a:rPr lang="en-US" sz="2000" dirty="0"/>
              <a:t>Guido van Rossum </a:t>
            </a:r>
          </a:p>
          <a:p>
            <a:pPr algn="ctr"/>
            <a:r>
              <a:rPr lang="en-US" sz="2000" dirty="0"/>
              <a:t>in 1991</a:t>
            </a:r>
          </a:p>
        </p:txBody>
      </p:sp>
    </p:spTree>
    <p:extLst>
      <p:ext uri="{BB962C8B-B14F-4D97-AF65-F5344CB8AC3E}">
        <p14:creationId xmlns:p14="http://schemas.microsoft.com/office/powerpoint/2010/main" val="330525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045" y="2023409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1487" y="2023409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53930" y="2023407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9045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Querying / </a:t>
            </a:r>
          </a:p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1487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Manipulation / Modeling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3930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Exploration / Visualization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044" y="5668504"/>
            <a:ext cx="248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Database Queries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Web Scraping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API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1486" y="5668503"/>
            <a:ext cx="2487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Munging and wrangling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Merging and enhancing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Building Models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3624" y="5662731"/>
            <a:ext cx="2487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Exploratory analysis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Plotting and graphing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Dashboard creation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66" y="3958765"/>
            <a:ext cx="2360463" cy="491764"/>
          </a:xfrm>
          <a:prstGeom prst="rect">
            <a:avLst/>
          </a:prstGeom>
        </p:spPr>
      </p:pic>
      <p:pic>
        <p:nvPicPr>
          <p:cNvPr id="1026" name="Picture 2" descr="Image result for python sci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03" y="4556787"/>
            <a:ext cx="2037914" cy="7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94" y="3004818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3" y="4241525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7" y="3141519"/>
            <a:ext cx="2005711" cy="10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plotli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71" y="4158474"/>
            <a:ext cx="2149555" cy="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30" y="3004818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okeh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90" y="4756680"/>
            <a:ext cx="1751738" cy="769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559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045" y="2023409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9045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Querying / </a:t>
            </a:r>
          </a:p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044" y="5668504"/>
            <a:ext cx="248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Database Queries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Web Scraping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API Calls</a:t>
            </a:r>
          </a:p>
        </p:txBody>
      </p:sp>
      <p:pic>
        <p:nvPicPr>
          <p:cNvPr id="22" name="Picture 4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3" y="4241525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7" y="3141519"/>
            <a:ext cx="2005711" cy="10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59" y="1772131"/>
            <a:ext cx="2957535" cy="181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675" y="4653767"/>
            <a:ext cx="3132502" cy="1982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196" y="3841500"/>
            <a:ext cx="693460" cy="4407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09442" y="1725783"/>
            <a:ext cx="1276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Regular </a:t>
            </a:r>
          </a:p>
          <a:p>
            <a:pPr algn="ctr"/>
            <a:r>
              <a:rPr lang="en-US" dirty="0"/>
              <a:t>Expressions</a:t>
            </a:r>
          </a:p>
        </p:txBody>
      </p:sp>
      <p:sp>
        <p:nvSpPr>
          <p:cNvPr id="20" name="Cloud Callout 19"/>
          <p:cNvSpPr/>
          <p:nvPr/>
        </p:nvSpPr>
        <p:spPr>
          <a:xfrm>
            <a:off x="7285694" y="1516026"/>
            <a:ext cx="1614466" cy="1065847"/>
          </a:xfrm>
          <a:prstGeom prst="cloudCallout">
            <a:avLst>
              <a:gd name="adj1" fmla="val -56033"/>
              <a:gd name="adj2" fmla="val 4076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TOOLS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9046" y="2023409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9046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Manipulation / Modeling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045" y="5668503"/>
            <a:ext cx="2487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Munging and wrangling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Merging and enhancing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Building Models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5" y="3958765"/>
            <a:ext cx="2360463" cy="491764"/>
          </a:xfrm>
          <a:prstGeom prst="rect">
            <a:avLst/>
          </a:prstGeom>
        </p:spPr>
      </p:pic>
      <p:pic>
        <p:nvPicPr>
          <p:cNvPr id="1026" name="Picture 2" descr="Image result for python sci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2" y="4556787"/>
            <a:ext cx="2037914" cy="7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3" y="3004818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575" y="2361982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TOOLS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9046" y="2023409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9046" y="2126728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Manipulation / Modeling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045" y="5668503"/>
            <a:ext cx="2487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Munging and wrangling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Merging and enhancing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Building Models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5" y="3958765"/>
            <a:ext cx="2360463" cy="491764"/>
          </a:xfrm>
          <a:prstGeom prst="rect">
            <a:avLst/>
          </a:prstGeom>
        </p:spPr>
      </p:pic>
      <p:pic>
        <p:nvPicPr>
          <p:cNvPr id="1026" name="Picture 2" descr="Image result for python sci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2" y="4556787"/>
            <a:ext cx="2037914" cy="7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3" y="3004818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39" y="1535897"/>
            <a:ext cx="2949196" cy="1920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337" y="4330019"/>
            <a:ext cx="3683812" cy="2089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8766" y="3581770"/>
            <a:ext cx="394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KNN vs.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1938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TOOLS DO DATA SCIENTISTS USE?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TOOLS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287" y="2096870"/>
            <a:ext cx="2487219" cy="4613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8287" y="2200191"/>
            <a:ext cx="24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Exploration / Visualization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981" y="5736194"/>
            <a:ext cx="2487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Exploratory analysis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Plotting and graphing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Dashboard creation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32" name="Picture 8" descr="Image result for matplotli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8" y="4231937"/>
            <a:ext cx="2149555" cy="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7" y="3078281"/>
            <a:ext cx="2531806" cy="10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okeh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7" y="4830143"/>
            <a:ext cx="1751738" cy="769995"/>
          </a:xfrm>
          <a:prstGeom prst="rect">
            <a:avLst/>
          </a:prstGeom>
          <a:noFill/>
        </p:spPr>
      </p:pic>
      <p:pic>
        <p:nvPicPr>
          <p:cNvPr id="19" name="Picture 6" descr="Image result for charts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55" y="2677258"/>
            <a:ext cx="3179922" cy="22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d3plu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39" y="2423253"/>
            <a:ext cx="1196005" cy="138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flask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0" y="5303825"/>
            <a:ext cx="2252500" cy="125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d3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42" y="1568809"/>
            <a:ext cx="1378159" cy="137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jango pytho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4823905"/>
            <a:ext cx="2979547" cy="178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V="1">
            <a:off x="3140093" y="4737547"/>
            <a:ext cx="5894179" cy="62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5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72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BACKGROUND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ALPHA GO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6" y="2124143"/>
            <a:ext cx="7952104" cy="44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49532"/>
            <a:ext cx="9144000" cy="6998971"/>
          </a:xfrm>
          <a:prstGeom prst="rect">
            <a:avLst/>
          </a:prstGeom>
          <a:solidFill>
            <a:srgbClr val="EA27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ML 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8624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01" y="1315523"/>
            <a:ext cx="6731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WHAT IS MACHINE LEARNING?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801" y="2118581"/>
            <a:ext cx="7952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application of statistical algorithms to create artificial intelligence which can understand data about the world.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800" y="3159370"/>
            <a:ext cx="795210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24292E"/>
                </a:solidFill>
              </a:rPr>
              <a:t>In 1959, Arthur Samuel defined Machine Learning as</a:t>
            </a:r>
            <a:r>
              <a:rPr lang="en-US" dirty="0">
                <a:solidFill>
                  <a:srgbClr val="24292E"/>
                </a:solidFill>
              </a:rPr>
              <a:t>:</a:t>
            </a:r>
          </a:p>
          <a:p>
            <a:endParaRPr lang="en-US" dirty="0">
              <a:solidFill>
                <a:srgbClr val="24292E"/>
              </a:solidFill>
            </a:endParaRPr>
          </a:p>
          <a:p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</a:rPr>
              <a:t> “a field of study that gives computers the ability to learn without being explicitly programmed”</a:t>
            </a:r>
            <a:endParaRPr lang="en-US" sz="3200" b="1" i="1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045" y="5851589"/>
            <a:ext cx="795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 </a:t>
            </a:r>
            <a:endParaRPr lang="en-US" sz="2400" i="1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00" y="5528423"/>
            <a:ext cx="7952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Today, Data Scientists and others apply ML algorithms to a myriad of client problems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2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A DATA SCIENTIST?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589045" y="2132337"/>
            <a:ext cx="3681530" cy="2166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dirty="0"/>
              <a:t>Data Scientists apply machine learning and visualization techniques to generate new insights that increase efficiencies / give businesses a competitive advantage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045" y="1315523"/>
            <a:ext cx="3764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OUR DEFINITION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627" y="2280151"/>
            <a:ext cx="4010211" cy="35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2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A DATA SCIENTIST?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063084" y="2648411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Oval 10"/>
          <p:cNvSpPr/>
          <p:nvPr/>
        </p:nvSpPr>
        <p:spPr bwMode="auto">
          <a:xfrm>
            <a:off x="2413934" y="2999261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2798761" y="3384088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2316383" y="3685565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Programming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75038" y="2625550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Oval 14"/>
          <p:cNvSpPr/>
          <p:nvPr/>
        </p:nvSpPr>
        <p:spPr bwMode="auto">
          <a:xfrm>
            <a:off x="4525888" y="2976400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4910715" y="3361227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4453667" y="3660842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23364" y="1081009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Oval 18"/>
          <p:cNvSpPr/>
          <p:nvPr/>
        </p:nvSpPr>
        <p:spPr bwMode="auto">
          <a:xfrm>
            <a:off x="3474214" y="1431859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0" name="Oval 19"/>
          <p:cNvSpPr/>
          <p:nvPr/>
        </p:nvSpPr>
        <p:spPr bwMode="auto">
          <a:xfrm>
            <a:off x="3859041" y="1816686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3363632" y="1986965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Business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97547" y="1077791"/>
            <a:ext cx="2468880" cy="2468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9" name="Oval 28"/>
          <p:cNvSpPr/>
          <p:nvPr/>
        </p:nvSpPr>
        <p:spPr bwMode="auto">
          <a:xfrm>
            <a:off x="1448397" y="1428641"/>
            <a:ext cx="1767181" cy="1767181"/>
          </a:xfrm>
          <a:prstGeom prst="ellipse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0" name="Oval 29"/>
          <p:cNvSpPr/>
          <p:nvPr/>
        </p:nvSpPr>
        <p:spPr bwMode="auto">
          <a:xfrm>
            <a:off x="1833224" y="1813468"/>
            <a:ext cx="997527" cy="997527"/>
          </a:xfrm>
          <a:prstGeom prst="ellipse">
            <a:avLst/>
          </a:prstGeom>
          <a:solidFill>
            <a:schemeClr val="accent3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2" name="Oval 31"/>
          <p:cNvSpPr/>
          <p:nvPr/>
        </p:nvSpPr>
        <p:spPr bwMode="auto">
          <a:xfrm>
            <a:off x="3180867" y="4353448"/>
            <a:ext cx="2468880" cy="2468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3" name="Oval 32"/>
          <p:cNvSpPr/>
          <p:nvPr/>
        </p:nvSpPr>
        <p:spPr bwMode="auto">
          <a:xfrm>
            <a:off x="3531717" y="4704298"/>
            <a:ext cx="1767181" cy="1767181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4" name="Oval 33"/>
          <p:cNvSpPr/>
          <p:nvPr/>
        </p:nvSpPr>
        <p:spPr bwMode="auto">
          <a:xfrm>
            <a:off x="3916544" y="5089125"/>
            <a:ext cx="997527" cy="997527"/>
          </a:xfrm>
          <a:prstGeom prst="ellipse">
            <a:avLst/>
          </a:prstGeom>
          <a:solidFill>
            <a:schemeClr val="accent4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5" name="Subtitle 2"/>
          <p:cNvSpPr txBox="1">
            <a:spLocks/>
          </p:cNvSpPr>
          <p:nvPr/>
        </p:nvSpPr>
        <p:spPr bwMode="auto">
          <a:xfrm>
            <a:off x="3422239" y="5231634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Machine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Learning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149182" y="1081009"/>
            <a:ext cx="2468880" cy="24688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9" name="Oval 38"/>
          <p:cNvSpPr/>
          <p:nvPr/>
        </p:nvSpPr>
        <p:spPr bwMode="auto">
          <a:xfrm>
            <a:off x="5500032" y="1431859"/>
            <a:ext cx="1767181" cy="1767181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0" name="Oval 39"/>
          <p:cNvSpPr/>
          <p:nvPr/>
        </p:nvSpPr>
        <p:spPr bwMode="auto">
          <a:xfrm>
            <a:off x="5884859" y="1816686"/>
            <a:ext cx="997527" cy="997527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1356552" y="1961553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Data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Warehousing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5389450" y="2118403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Visualization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2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A DATA SCIENTIST?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063084" y="2648411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Oval 10"/>
          <p:cNvSpPr/>
          <p:nvPr/>
        </p:nvSpPr>
        <p:spPr bwMode="auto">
          <a:xfrm>
            <a:off x="2413934" y="2999261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2798761" y="3384088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2316383" y="3685565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Programming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75038" y="2625550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Oval 14"/>
          <p:cNvSpPr/>
          <p:nvPr/>
        </p:nvSpPr>
        <p:spPr bwMode="auto">
          <a:xfrm>
            <a:off x="4525888" y="2976400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4910715" y="3361227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4453667" y="3660842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23364" y="1081009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Oval 18"/>
          <p:cNvSpPr/>
          <p:nvPr/>
        </p:nvSpPr>
        <p:spPr bwMode="auto">
          <a:xfrm>
            <a:off x="3474214" y="1431859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0" name="Oval 19"/>
          <p:cNvSpPr/>
          <p:nvPr/>
        </p:nvSpPr>
        <p:spPr bwMode="auto">
          <a:xfrm>
            <a:off x="3859041" y="1816686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3363632" y="1986965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Business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97547" y="1077791"/>
            <a:ext cx="2468880" cy="2468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9" name="Oval 28"/>
          <p:cNvSpPr/>
          <p:nvPr/>
        </p:nvSpPr>
        <p:spPr bwMode="auto">
          <a:xfrm>
            <a:off x="1448397" y="1428641"/>
            <a:ext cx="1767181" cy="1767181"/>
          </a:xfrm>
          <a:prstGeom prst="ellipse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0" name="Oval 29"/>
          <p:cNvSpPr/>
          <p:nvPr/>
        </p:nvSpPr>
        <p:spPr bwMode="auto">
          <a:xfrm>
            <a:off x="1833224" y="1813468"/>
            <a:ext cx="997527" cy="997527"/>
          </a:xfrm>
          <a:prstGeom prst="ellipse">
            <a:avLst/>
          </a:prstGeom>
          <a:solidFill>
            <a:schemeClr val="accent3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2" name="Oval 31"/>
          <p:cNvSpPr/>
          <p:nvPr/>
        </p:nvSpPr>
        <p:spPr bwMode="auto">
          <a:xfrm>
            <a:off x="3180867" y="4353448"/>
            <a:ext cx="2468880" cy="2468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3" name="Oval 32"/>
          <p:cNvSpPr/>
          <p:nvPr/>
        </p:nvSpPr>
        <p:spPr bwMode="auto">
          <a:xfrm>
            <a:off x="3531717" y="4704298"/>
            <a:ext cx="1767181" cy="1767181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4" name="Oval 33"/>
          <p:cNvSpPr/>
          <p:nvPr/>
        </p:nvSpPr>
        <p:spPr bwMode="auto">
          <a:xfrm>
            <a:off x="3916544" y="5089125"/>
            <a:ext cx="997527" cy="997527"/>
          </a:xfrm>
          <a:prstGeom prst="ellipse">
            <a:avLst/>
          </a:prstGeom>
          <a:solidFill>
            <a:schemeClr val="accent4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5" name="Subtitle 2"/>
          <p:cNvSpPr txBox="1">
            <a:spLocks/>
          </p:cNvSpPr>
          <p:nvPr/>
        </p:nvSpPr>
        <p:spPr bwMode="auto">
          <a:xfrm>
            <a:off x="3422239" y="5231634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Machine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Learning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149182" y="1081009"/>
            <a:ext cx="2468880" cy="24688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9" name="Oval 38"/>
          <p:cNvSpPr/>
          <p:nvPr/>
        </p:nvSpPr>
        <p:spPr bwMode="auto">
          <a:xfrm>
            <a:off x="5500032" y="1431859"/>
            <a:ext cx="1767181" cy="1767181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0" name="Oval 39"/>
          <p:cNvSpPr/>
          <p:nvPr/>
        </p:nvSpPr>
        <p:spPr bwMode="auto">
          <a:xfrm>
            <a:off x="5884859" y="1816686"/>
            <a:ext cx="997527" cy="997527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1356552" y="1961553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Data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Warehousing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5389450" y="2118403"/>
            <a:ext cx="1988343" cy="421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Visualization</a:t>
            </a: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614490" y="3064177"/>
            <a:ext cx="914400" cy="9144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8338" y="1032775"/>
            <a:ext cx="914400" cy="914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23667" y="4717263"/>
            <a:ext cx="914400" cy="914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35534" y="3940134"/>
            <a:ext cx="914400" cy="914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61191" y="749737"/>
            <a:ext cx="914400" cy="9144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06870" y="3011229"/>
            <a:ext cx="914400" cy="9144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5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WHO DO DATA SCIENTISTS WORK WITH?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045" y="1315523"/>
            <a:ext cx="1441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1" y="2268370"/>
            <a:ext cx="8029128" cy="2847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5184308"/>
            <a:ext cx="2048909" cy="1201085"/>
          </a:xfrm>
          <a:prstGeom prst="rect">
            <a:avLst/>
          </a:prstGeom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73" y="5345291"/>
            <a:ext cx="758143" cy="5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66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DO DATA SCIENTISTS ADD VALUE?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045" y="1315523"/>
            <a:ext cx="2674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VALUE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9045" y="2023409"/>
            <a:ext cx="7952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sz="2000" dirty="0"/>
              <a:t>Predicting the bad</a:t>
            </a:r>
          </a:p>
          <a:p>
            <a:pPr marL="342900" indent="-342900">
              <a:buFont typeface="Wingdings" charset="2"/>
              <a:buChar char=""/>
            </a:pPr>
            <a:r>
              <a:rPr lang="en-US" sz="2000" dirty="0"/>
              <a:t>Identifying the good</a:t>
            </a:r>
          </a:p>
          <a:p>
            <a:pPr marL="342900" indent="-342900">
              <a:buFont typeface="Wingdings" charset="2"/>
              <a:buChar char=""/>
            </a:pPr>
            <a:r>
              <a:rPr lang="en-US" sz="2000" dirty="0"/>
              <a:t>Automating existing processes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70291" y="3506753"/>
            <a:ext cx="4286295" cy="1731263"/>
          </a:xfrm>
          <a:prstGeom prst="wedgeRoundRectCallout">
            <a:avLst>
              <a:gd name="adj1" fmla="val 20068"/>
              <a:gd name="adj2" fmla="val 68707"/>
              <a:gd name="adj3" fmla="val 16667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0291" y="3789768"/>
            <a:ext cx="440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“Every good data analysis starts with a bad data analysis.”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– Hadley Wickham</a:t>
            </a:r>
          </a:p>
        </p:txBody>
      </p:sp>
    </p:spTree>
    <p:extLst>
      <p:ext uri="{BB962C8B-B14F-4D97-AF65-F5344CB8AC3E}">
        <p14:creationId xmlns:p14="http://schemas.microsoft.com/office/powerpoint/2010/main" val="14983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66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DO DATA SCIENTISTS ADD VALUE?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045" y="1315523"/>
            <a:ext cx="759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PREDICTING NEONATAL INFECTION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6" y="2473452"/>
            <a:ext cx="8305800" cy="3581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9135" y="4378452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algn="l" eaLnBrk="0" hangingPunct="0">
              <a:buSzPct val="69000"/>
            </a:pPr>
            <a:r>
              <a:rPr lang="en-US" sz="2000" b="1" kern="0" dirty="0"/>
              <a:t>Data: </a:t>
            </a:r>
            <a:r>
              <a:rPr lang="en-US" sz="2000" kern="0" dirty="0"/>
              <a:t>16 vital signs such as heart rate, respiration rate, blood pressure, etc…</a:t>
            </a:r>
          </a:p>
          <a:p>
            <a:pPr algn="l" eaLnBrk="0" hangingPunct="0">
              <a:buSzPct val="69000"/>
              <a:buFont typeface="Lucida Grande"/>
              <a:buNone/>
            </a:pPr>
            <a:endParaRPr lang="en-US" sz="20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0" hangingPunct="0">
              <a:buSzPct val="69000"/>
              <a:buFont typeface="Lucida Grande"/>
              <a:buNone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Impact: </a:t>
            </a: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able to predict the onset of infection 24 hours before the traditional symptoms of infection appear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936" y="6080410"/>
            <a:ext cx="716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dirty="0"/>
              <a:t>Image</a:t>
            </a:r>
            <a:r>
              <a:rPr lang="en-US" sz="1000" dirty="0"/>
              <a:t>: http://www.babycaretips4u.com/wp-content/uploads/2014/03/premature-baby.jpg</a:t>
            </a:r>
          </a:p>
          <a:p>
            <a:pPr algn="l"/>
            <a:r>
              <a:rPr lang="en-US" sz="1000" b="1" dirty="0"/>
              <a:t>Case Study</a:t>
            </a:r>
            <a:r>
              <a:rPr lang="en-US" sz="1000" dirty="0"/>
              <a:t>: http://www.amazon.com/Big-Data-Revolution-Transform-Think/dp/0544002695</a:t>
            </a:r>
          </a:p>
        </p:txBody>
      </p:sp>
      <p:pic>
        <p:nvPicPr>
          <p:cNvPr id="15" name="Picture 6" descr="http://www.babycaretips4u.com/wp-content/uploads/2014/03/premature-ba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16" y="2473452"/>
            <a:ext cx="2433133" cy="17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 bwMode="auto">
          <a:xfrm>
            <a:off x="719135" y="2397253"/>
            <a:ext cx="538905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Children born prematurely are at high risk of developing infections, many of which are not detected until after the baby is sick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Detect subtle patterns in the data that predicts infection before it occurs</a:t>
            </a:r>
          </a:p>
        </p:txBody>
      </p:sp>
    </p:spTree>
    <p:extLst>
      <p:ext uri="{BB962C8B-B14F-4D97-AF65-F5344CB8AC3E}">
        <p14:creationId xmlns:p14="http://schemas.microsoft.com/office/powerpoint/2010/main" val="71355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4466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DO DATA SCIENTISTS ADD VALUE?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045" y="1315523"/>
            <a:ext cx="8125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AUTOMATING GOVT PAPER-PUSHING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 bwMode="auto">
          <a:xfrm>
            <a:off x="589045" y="2558796"/>
            <a:ext cx="6477000" cy="3581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444" y="5225796"/>
            <a:ext cx="7799705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buFont typeface="Lucida Grande"/>
              <a:buNone/>
            </a:pPr>
            <a:r>
              <a:rPr lang="en-US" sz="2000" b="1" kern="0" dirty="0"/>
              <a:t>Impact: </a:t>
            </a:r>
            <a:r>
              <a:rPr lang="en-US" sz="2000" kern="0" dirty="0"/>
              <a:t>Able to fully automate 20% of the simplest claims. Rating accuracy of the algorithm is higher than the average claims examiner.</a:t>
            </a:r>
          </a:p>
        </p:txBody>
      </p:sp>
      <p:pic>
        <p:nvPicPr>
          <p:cNvPr id="19" name="Picture 4" descr="http://honda.house.gov/sites/honda.house.gov/files/wysiwyg_uploaded/SS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08" y="2634996"/>
            <a:ext cx="1782532" cy="178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 bwMode="auto">
          <a:xfrm>
            <a:off x="741445" y="2482597"/>
            <a:ext cx="5647163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Processing disability claims at the Social Security Administration is a time-intensive process, with many claims taking over 2 years to adjudicate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Automate the approval of a subset of the “simplest” disability claims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Data: </a:t>
            </a:r>
            <a:r>
              <a:rPr lang="en-US" kern="0" dirty="0"/>
              <a:t>Free text in the claims form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445" y="6140196"/>
            <a:ext cx="91199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000" b="1" dirty="0"/>
              <a:t>Case Study: </a:t>
            </a:r>
            <a:r>
              <a:rPr lang="en-US" sz="1000" dirty="0"/>
              <a:t>http://datamininglab.com/images/case-studies/ERI_Text_Mining_SSA_Claims_for_Disability_Approval.pdf</a:t>
            </a:r>
          </a:p>
        </p:txBody>
      </p:sp>
    </p:spTree>
    <p:extLst>
      <p:ext uri="{BB962C8B-B14F-4D97-AF65-F5344CB8AC3E}">
        <p14:creationId xmlns:p14="http://schemas.microsoft.com/office/powerpoint/2010/main" val="289554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609</Words>
  <Application>Microsoft Macintosh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Grande</vt:lpstr>
      <vt:lpstr>News706 BT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Tripathi, Vivek</cp:lastModifiedBy>
  <cp:revision>97</cp:revision>
  <dcterms:created xsi:type="dcterms:W3CDTF">2016-10-29T15:35:35Z</dcterms:created>
  <dcterms:modified xsi:type="dcterms:W3CDTF">2019-11-17T17:01:51Z</dcterms:modified>
</cp:coreProperties>
</file>