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318" r:id="rId2"/>
    <p:sldId id="310" r:id="rId3"/>
    <p:sldId id="334" r:id="rId4"/>
    <p:sldId id="347" r:id="rId5"/>
    <p:sldId id="332" r:id="rId6"/>
    <p:sldId id="364" r:id="rId7"/>
    <p:sldId id="317" r:id="rId8"/>
    <p:sldId id="348" r:id="rId9"/>
    <p:sldId id="454" r:id="rId10"/>
    <p:sldId id="414" r:id="rId11"/>
    <p:sldId id="411" r:id="rId12"/>
    <p:sldId id="412" r:id="rId13"/>
    <p:sldId id="413" r:id="rId14"/>
    <p:sldId id="415" r:id="rId15"/>
    <p:sldId id="416" r:id="rId16"/>
    <p:sldId id="417" r:id="rId17"/>
    <p:sldId id="418" r:id="rId18"/>
    <p:sldId id="391" r:id="rId19"/>
    <p:sldId id="419" r:id="rId20"/>
    <p:sldId id="420" r:id="rId21"/>
    <p:sldId id="421" r:id="rId22"/>
    <p:sldId id="422" r:id="rId23"/>
    <p:sldId id="423" r:id="rId24"/>
    <p:sldId id="424" r:id="rId25"/>
    <p:sldId id="392" r:id="rId26"/>
    <p:sldId id="393" r:id="rId27"/>
    <p:sldId id="394" r:id="rId28"/>
    <p:sldId id="410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3" r:id="rId38"/>
    <p:sldId id="435" r:id="rId39"/>
    <p:sldId id="436" r:id="rId40"/>
    <p:sldId id="437" r:id="rId41"/>
    <p:sldId id="438" r:id="rId42"/>
    <p:sldId id="439" r:id="rId43"/>
    <p:sldId id="440" r:id="rId44"/>
    <p:sldId id="441" r:id="rId45"/>
    <p:sldId id="442" r:id="rId46"/>
    <p:sldId id="443" r:id="rId47"/>
    <p:sldId id="444" r:id="rId48"/>
    <p:sldId id="445" r:id="rId49"/>
    <p:sldId id="446" r:id="rId50"/>
    <p:sldId id="447" r:id="rId51"/>
    <p:sldId id="448" r:id="rId52"/>
    <p:sldId id="434" r:id="rId53"/>
    <p:sldId id="449" r:id="rId54"/>
    <p:sldId id="450" r:id="rId55"/>
    <p:sldId id="451" r:id="rId56"/>
    <p:sldId id="452" r:id="rId57"/>
    <p:sldId id="453" r:id="rId58"/>
    <p:sldId id="395" r:id="rId59"/>
    <p:sldId id="346" r:id="rId60"/>
    <p:sldId id="359" r:id="rId61"/>
    <p:sldId id="396" r:id="rId62"/>
    <p:sldId id="397" r:id="rId63"/>
    <p:sldId id="398" r:id="rId64"/>
    <p:sldId id="399" r:id="rId65"/>
    <p:sldId id="400" r:id="rId66"/>
    <p:sldId id="401" r:id="rId67"/>
    <p:sldId id="402" r:id="rId68"/>
    <p:sldId id="350" r:id="rId69"/>
    <p:sldId id="407" r:id="rId70"/>
    <p:sldId id="404" r:id="rId71"/>
    <p:sldId id="403" r:id="rId72"/>
    <p:sldId id="408" r:id="rId73"/>
    <p:sldId id="405" r:id="rId74"/>
    <p:sldId id="406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koll, Jon-Cody" initials="JS" lastIdx="16" clrIdx="0">
    <p:extLst>
      <p:ext uri="{19B8F6BF-5375-455C-9EA6-DF929625EA0E}">
        <p15:presenceInfo xmlns:p15="http://schemas.microsoft.com/office/powerpoint/2012/main" userId="Sokoll, Jon-Co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A14F"/>
    <a:srgbClr val="8CD17D"/>
    <a:srgbClr val="B6992D"/>
    <a:srgbClr val="F1CE63"/>
    <a:srgbClr val="80C23F"/>
    <a:srgbClr val="EA2766"/>
    <a:srgbClr val="F8DA4D"/>
    <a:srgbClr val="48CEC8"/>
    <a:srgbClr val="52D0CA"/>
    <a:srgbClr val="42C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86991" autoAdjust="0"/>
  </p:normalViewPr>
  <p:slideViewPr>
    <p:cSldViewPr snapToGrid="0" snapToObjects="1">
      <p:cViewPr varScale="1">
        <p:scale>
          <a:sx n="118" d="100"/>
          <a:sy n="118" d="100"/>
        </p:scale>
        <p:origin x="20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BF13E-F6D8-4D26-BFC1-0A21FD494D2B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CCF04-72EA-4CAA-B92D-F754AEF2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42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</a:t>
            </a:r>
            <a:r>
              <a:rPr lang="en-US" baseline="0" dirty="0"/>
              <a:t> to be SPAM if above 0.05. I got 7 as SPAM and 1 as 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87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</a:t>
            </a:r>
            <a:r>
              <a:rPr lang="en-US" baseline="0" dirty="0"/>
              <a:t> to be SPAM if above 0.05. I got 7 as SPAM and 1 as 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70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fact, we predicted 7 to be SPAM! Only 4 of those were actually SPAM. One was not SPAM.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48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63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47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64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56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11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22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6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94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11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12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72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50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36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736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00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8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85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6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81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564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65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7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520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https://translatingnerd.com/2018/02/08/searching-for-lost-nuclear-bombs-bayes-rule-in-action/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739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Game of </a:t>
            </a:r>
            <a:r>
              <a:rPr lang="en-US"/>
              <a:t>Thrones</a:t>
            </a:r>
            <a:r>
              <a:rPr lang="en-US" baseline="0"/>
              <a:t> example!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7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</a:t>
            </a:r>
            <a:r>
              <a:rPr lang="en-US" baseline="0" dirty="0"/>
              <a:t> threshold is 0, then all are predicted to be SPAM. But only 4 were actually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58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move from 0.00 to</a:t>
            </a:r>
            <a:r>
              <a:rPr lang="en-US" baseline="0" dirty="0"/>
              <a:t> 0.05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44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</a:t>
            </a:r>
            <a:r>
              <a:rPr lang="en-US" baseline="0" dirty="0"/>
              <a:t> to be SPAM if above 0.05. I got 7 as SPAM and 1 as 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</a:t>
            </a:r>
            <a:r>
              <a:rPr lang="en-US" baseline="0" dirty="0"/>
              <a:t> to be SPAM if above 0.05. I got 7 as SPAM and 1 as 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5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</a:t>
            </a:r>
            <a:r>
              <a:rPr lang="en-US" baseline="0" dirty="0"/>
              <a:t> to be SPAM if above 0.05. I got 7 as SPAM and 1 as 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95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</a:t>
            </a:r>
            <a:r>
              <a:rPr lang="en-US" baseline="0" dirty="0"/>
              <a:t> to be SPAM if above 0.05. I got 7 as SPAM and 1 as 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9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8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4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7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4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9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3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7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278C9-BB4A-EF4E-899A-11AFB524916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6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0096"/>
            <a:ext cx="914400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9045" y="1657031"/>
            <a:ext cx="79521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cs typeface="Times New Roman"/>
              </a:rPr>
              <a:t>CLASSIFICATION</a:t>
            </a:r>
            <a:endParaRPr lang="en-US" sz="8800" b="1" i="1" dirty="0">
              <a:solidFill>
                <a:schemeClr val="bg1"/>
              </a:solidFill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045" y="652444"/>
            <a:ext cx="4212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0C23F"/>
                </a:solidFill>
              </a:rPr>
              <a:t>MACHINE LEARNING GUILD</a:t>
            </a:r>
          </a:p>
        </p:txBody>
      </p:sp>
    </p:spTree>
    <p:extLst>
      <p:ext uri="{BB962C8B-B14F-4D97-AF65-F5344CB8AC3E}">
        <p14:creationId xmlns:p14="http://schemas.microsoft.com/office/powerpoint/2010/main" val="180942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89045" y="4522839"/>
            <a:ext cx="1220090" cy="44245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5135" y="4729316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000942-41C5-0440-889B-E58E97034DDA}"/>
              </a:ext>
            </a:extLst>
          </p:cNvPr>
          <p:cNvSpPr txBox="1"/>
          <p:nvPr/>
        </p:nvSpPr>
        <p:spPr>
          <a:xfrm>
            <a:off x="7043056" y="3427436"/>
            <a:ext cx="126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 I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3F4218-4F76-CA41-A0F9-58DCD7C28066}"/>
              </a:ext>
            </a:extLst>
          </p:cNvPr>
          <p:cNvSpPr txBox="1"/>
          <p:nvPr/>
        </p:nvSpPr>
        <p:spPr>
          <a:xfrm>
            <a:off x="7103324" y="3818540"/>
            <a:ext cx="131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 II Error</a:t>
            </a:r>
          </a:p>
        </p:txBody>
      </p:sp>
    </p:spTree>
    <p:extLst>
      <p:ext uri="{BB962C8B-B14F-4D97-AF65-F5344CB8AC3E}">
        <p14:creationId xmlns:p14="http://schemas.microsoft.com/office/powerpoint/2010/main" val="116722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655359" y="2903119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4207" y="3414106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09596" y="5683045"/>
            <a:ext cx="7177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5135" y="4729316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77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655359" y="2903119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4207" y="3414106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6284" y="5653548"/>
            <a:ext cx="505395" cy="0"/>
          </a:xfrm>
          <a:prstGeom prst="line">
            <a:avLst/>
          </a:prstGeom>
          <a:ln>
            <a:solidFill>
              <a:srgbClr val="59A1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72495" y="2795109"/>
            <a:ext cx="2391582" cy="1295110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5135" y="4729316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87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655359" y="2903119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4207" y="3414106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6284" y="5653548"/>
            <a:ext cx="505395" cy="0"/>
          </a:xfrm>
          <a:prstGeom prst="line">
            <a:avLst/>
          </a:prstGeom>
          <a:ln>
            <a:solidFill>
              <a:srgbClr val="59A1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72495" y="2795109"/>
            <a:ext cx="2391582" cy="1295110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44528" y="5260258"/>
            <a:ext cx="639097" cy="501445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09596" y="5683045"/>
            <a:ext cx="7177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5135" y="4729316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29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81884" y="4719483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96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81884" y="4719483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84207" y="2903119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75023" y="3414106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932667" y="5663380"/>
            <a:ext cx="7177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268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81884" y="4719483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72495" y="2795109"/>
            <a:ext cx="2391582" cy="1295110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820697" y="5663380"/>
            <a:ext cx="505395" cy="0"/>
          </a:xfrm>
          <a:prstGeom prst="line">
            <a:avLst/>
          </a:prstGeom>
          <a:ln>
            <a:solidFill>
              <a:srgbClr val="59A1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83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81884" y="4719483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72495" y="2795109"/>
            <a:ext cx="2391582" cy="1295110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820697" y="5663380"/>
            <a:ext cx="505395" cy="0"/>
          </a:xfrm>
          <a:prstGeom prst="line">
            <a:avLst/>
          </a:prstGeom>
          <a:ln>
            <a:solidFill>
              <a:srgbClr val="59A1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81884" y="4719483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84207" y="2903119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75023" y="3414106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932667" y="5663380"/>
            <a:ext cx="7177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29947" y="5260258"/>
            <a:ext cx="639097" cy="501445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95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08472" y="2576051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76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08472" y="2576051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84207" y="3445915"/>
            <a:ext cx="93406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4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C2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3107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MACHINE LEARNING GUILD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3529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AGENDA: </a:t>
            </a:r>
            <a:r>
              <a:rPr lang="en-US" sz="4000" b="1" i="1" dirty="0">
                <a:solidFill>
                  <a:schemeClr val="bg1"/>
                </a:solidFill>
              </a:rPr>
              <a:t>WEEK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476957" y="2226373"/>
            <a:ext cx="1579" cy="3642016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77854" y="2413923"/>
            <a:ext cx="405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INTROS, SETUP, &amp; 101</a:t>
            </a:r>
            <a:endParaRPr lang="en-US" i="1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2432289" y="2956911"/>
            <a:ext cx="867356" cy="1692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endParaRPr lang="en-US" sz="1100" dirty="0">
              <a:solidFill>
                <a:srgbClr val="000000"/>
              </a:solidFill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529190"/>
              </p:ext>
            </p:extLst>
          </p:nvPr>
        </p:nvGraphicFramePr>
        <p:xfrm>
          <a:off x="775217" y="2224774"/>
          <a:ext cx="701740" cy="3643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740">
                  <a:extLst>
                    <a:ext uri="{9D8B030D-6E8A-4147-A177-3AD203B41FA5}">
                      <a16:colId xmlns:a16="http://schemas.microsoft.com/office/drawing/2014/main" val="3699133937"/>
                    </a:ext>
                  </a:extLst>
                </a:gridCol>
              </a:tblGrid>
              <a:tr h="7287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i="1" dirty="0">
                          <a:solidFill>
                            <a:schemeClr val="tx1"/>
                          </a:solidFill>
                        </a:rPr>
                        <a:t>MON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180299"/>
                  </a:ext>
                </a:extLst>
              </a:tr>
              <a:tr h="7287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i="1" dirty="0">
                          <a:solidFill>
                            <a:schemeClr val="tx1"/>
                          </a:solidFill>
                        </a:rPr>
                        <a:t>TUE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024201"/>
                  </a:ext>
                </a:extLst>
              </a:tr>
              <a:tr h="7287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i="1" dirty="0">
                          <a:solidFill>
                            <a:schemeClr val="tx1"/>
                          </a:solidFill>
                        </a:rPr>
                        <a:t>WED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357540"/>
                  </a:ext>
                </a:extLst>
              </a:tr>
              <a:tr h="7287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i="1" dirty="0">
                          <a:solidFill>
                            <a:schemeClr val="tx1"/>
                          </a:solidFill>
                        </a:rPr>
                        <a:t>THUR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943749"/>
                  </a:ext>
                </a:extLst>
              </a:tr>
              <a:tr h="7287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i="1" dirty="0">
                          <a:solidFill>
                            <a:schemeClr val="tx1"/>
                          </a:solidFill>
                        </a:rPr>
                        <a:t>FRI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112696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574233" y="3162239"/>
            <a:ext cx="405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&amp; BOOSTING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1577854" y="3910555"/>
            <a:ext cx="538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CLUSTERING, CLASSIFICATION, DECISION TREES &amp; SVM</a:t>
            </a:r>
            <a:endParaRPr lang="en-US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77854" y="4658386"/>
            <a:ext cx="592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SERIES, NEURAL NETWORKS, &amp; NLP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1577854" y="5406217"/>
            <a:ext cx="622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PLOTLY DASH &amp; CAPSTONE PITCHES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20577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08472" y="2576051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84207" y="3526970"/>
            <a:ext cx="886307" cy="396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9045" y="3429001"/>
            <a:ext cx="3147213" cy="537734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7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8420" y="4719484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84207" y="2949095"/>
            <a:ext cx="93406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4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8420" y="4719484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84207" y="2949095"/>
            <a:ext cx="93406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1815241" y="1638258"/>
            <a:ext cx="727939" cy="3133763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4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19981" y="4630994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94687" y="2949095"/>
            <a:ext cx="93406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55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19981" y="4630994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94687" y="2949095"/>
            <a:ext cx="93406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1797928" y="1620946"/>
            <a:ext cx="762565" cy="3133763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21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86090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RECEIVING OPERATOR CHARACTERISTIC</a:t>
            </a:r>
          </a:p>
          <a:p>
            <a:r>
              <a:rPr lang="en-US" sz="4000" b="1" dirty="0"/>
              <a:t>(ROC) CURVE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4" y="2689758"/>
            <a:ext cx="7869317" cy="35676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34545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425990"/>
            <a:ext cx="7605419" cy="34902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59835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91" y="4805622"/>
            <a:ext cx="3718882" cy="12878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89045" y="4631764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35366" y="5097568"/>
            <a:ext cx="250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85180" y="5092371"/>
            <a:ext cx="250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7870305-9864-6B4A-9BC6-CBC35EFE3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05744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946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E57257E-CE70-E94E-8D2E-92C565998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80018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4 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4 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 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5" y="4805622"/>
            <a:ext cx="3718882" cy="12878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89045" y="4631764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35366" y="50975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85180" y="509237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13489" y="2757604"/>
            <a:ext cx="282164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20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641596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3756037-33A4-2448-AE6D-86B14548F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80062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EEBE8BCD-91FF-8047-9E92-0CBBF00706D6}"/>
              </a:ext>
            </a:extLst>
          </p:cNvPr>
          <p:cNvSpPr/>
          <p:nvPr/>
        </p:nvSpPr>
        <p:spPr>
          <a:xfrm>
            <a:off x="609749" y="534977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7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C2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92801"/>
              </p:ext>
            </p:extLst>
          </p:nvPr>
        </p:nvGraphicFramePr>
        <p:xfrm>
          <a:off x="775217" y="2224774"/>
          <a:ext cx="701740" cy="4148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740">
                  <a:extLst>
                    <a:ext uri="{9D8B030D-6E8A-4147-A177-3AD203B41FA5}">
                      <a16:colId xmlns:a16="http://schemas.microsoft.com/office/drawing/2014/main" val="3699133937"/>
                    </a:ext>
                  </a:extLst>
                </a:gridCol>
              </a:tblGrid>
              <a:tr h="41487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i="1" dirty="0">
                          <a:solidFill>
                            <a:schemeClr val="tx1"/>
                          </a:solidFill>
                        </a:rPr>
                        <a:t>WED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18029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900"/>
              </p:ext>
            </p:extLst>
          </p:nvPr>
        </p:nvGraphicFramePr>
        <p:xfrm>
          <a:off x="1476956" y="2224774"/>
          <a:ext cx="798157" cy="41487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8157">
                  <a:extLst>
                    <a:ext uri="{9D8B030D-6E8A-4147-A177-3AD203B41FA5}">
                      <a16:colId xmlns:a16="http://schemas.microsoft.com/office/drawing/2014/main" val="3699133937"/>
                    </a:ext>
                  </a:extLst>
                </a:gridCol>
              </a:tblGrid>
              <a:tr h="399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8:00 AM -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8:30 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180299"/>
                  </a:ext>
                </a:extLst>
              </a:tr>
              <a:tr h="399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8:30 AM - 9:15 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024201"/>
                  </a:ext>
                </a:extLst>
              </a:tr>
              <a:tr h="399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9:15 AM - 9:30 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357540"/>
                  </a:ext>
                </a:extLst>
              </a:tr>
              <a:tr h="399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9:30 AM - 10:30 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943749"/>
                  </a:ext>
                </a:extLst>
              </a:tr>
              <a:tr h="553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10:30 AM - 12:30 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735721"/>
                  </a:ext>
                </a:extLst>
              </a:tr>
              <a:tr h="399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12:30 PM - 1:30 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274836"/>
                  </a:ext>
                </a:extLst>
              </a:tr>
              <a:tr h="399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1:30 PM -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2:00 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36995"/>
                  </a:ext>
                </a:extLst>
              </a:tr>
              <a:tr h="399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2:00 PM -3:00</a:t>
                      </a:r>
                      <a:r>
                        <a:rPr lang="en-US" sz="1000" b="1" i="1" baseline="0" dirty="0">
                          <a:solidFill>
                            <a:schemeClr val="tx1"/>
                          </a:solidFill>
                        </a:rPr>
                        <a:t> PM</a:t>
                      </a: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811867"/>
                  </a:ext>
                </a:extLst>
              </a:tr>
              <a:tr h="399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3:00 PM -</a:t>
                      </a:r>
                      <a:r>
                        <a:rPr lang="en-US" sz="1000" b="1" i="1" baseline="0" dirty="0">
                          <a:solidFill>
                            <a:schemeClr val="tx1"/>
                          </a:solidFill>
                        </a:rPr>
                        <a:t> 4:00</a:t>
                      </a: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 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444254"/>
                  </a:ext>
                </a:extLst>
              </a:tr>
              <a:tr h="399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4:00 PM - 5:00 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627444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3107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MACHINE LEARNING GUILD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3716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AGENDA: TODAY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1478539" y="2226373"/>
            <a:ext cx="0" cy="4147133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 rot="16200000">
            <a:off x="3888949" y="2951156"/>
            <a:ext cx="867356" cy="1692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76981" y="5582116"/>
            <a:ext cx="405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BAYES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376981" y="5951448"/>
            <a:ext cx="4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TREES, RANDOM FOREST, KNN, SVM</a:t>
            </a:r>
            <a:endParaRPr lang="en-US" i="1" dirty="0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 flipH="1">
            <a:off x="2272741" y="2226368"/>
            <a:ext cx="1582" cy="4147133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76191" y="5217699"/>
            <a:ext cx="405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  <a:endParaRPr lang="en-US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9F939B-2A3C-46AF-BD2A-2DC9D665E9E1}"/>
              </a:ext>
            </a:extLst>
          </p:cNvPr>
          <p:cNvSpPr txBox="1"/>
          <p:nvPr/>
        </p:nvSpPr>
        <p:spPr>
          <a:xfrm>
            <a:off x="2376981" y="4792810"/>
            <a:ext cx="444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TO CLASSIFICATION MODELS</a:t>
            </a:r>
            <a:endParaRPr 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3CB9BF-E3DB-B947-9B9C-8A0C79969710}"/>
              </a:ext>
            </a:extLst>
          </p:cNvPr>
          <p:cNvSpPr txBox="1"/>
          <p:nvPr/>
        </p:nvSpPr>
        <p:spPr>
          <a:xfrm>
            <a:off x="2376981" y="2278058"/>
            <a:ext cx="444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TO CLUSTERING TECHNIQUES</a:t>
            </a:r>
            <a:endParaRPr lang="en-US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B0272F-1FC8-254E-8B44-63E6701DE01A}"/>
              </a:ext>
            </a:extLst>
          </p:cNvPr>
          <p:cNvSpPr txBox="1"/>
          <p:nvPr/>
        </p:nvSpPr>
        <p:spPr>
          <a:xfrm>
            <a:off x="2376981" y="2660903"/>
            <a:ext cx="444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K-MEANS</a:t>
            </a:r>
            <a:endParaRPr lang="en-US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5ABED0-7BE5-E846-8888-022B7D0F3D08}"/>
              </a:ext>
            </a:extLst>
          </p:cNvPr>
          <p:cNvSpPr txBox="1"/>
          <p:nvPr/>
        </p:nvSpPr>
        <p:spPr>
          <a:xfrm>
            <a:off x="2376981" y="3055062"/>
            <a:ext cx="444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</a:t>
            </a:r>
            <a:endParaRPr lang="en-US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0DA09B-C077-8447-B7AA-C2D8257CEEDF}"/>
              </a:ext>
            </a:extLst>
          </p:cNvPr>
          <p:cNvSpPr txBox="1"/>
          <p:nvPr/>
        </p:nvSpPr>
        <p:spPr>
          <a:xfrm>
            <a:off x="2376191" y="3472437"/>
            <a:ext cx="444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CLUSTERING TECHNIQUES</a:t>
            </a:r>
            <a:endParaRPr lang="en-US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8ECA31-D14C-4946-AA79-B925E87E53F5}"/>
              </a:ext>
            </a:extLst>
          </p:cNvPr>
          <p:cNvSpPr txBox="1"/>
          <p:nvPr/>
        </p:nvSpPr>
        <p:spPr>
          <a:xfrm>
            <a:off x="2376981" y="3952065"/>
            <a:ext cx="444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CLUSTERING EXERCISE</a:t>
            </a:r>
            <a:endParaRPr lang="en-US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2B2EA0-C471-D14D-AD03-B5DED7FBC36A}"/>
              </a:ext>
            </a:extLst>
          </p:cNvPr>
          <p:cNvSpPr txBox="1"/>
          <p:nvPr/>
        </p:nvSpPr>
        <p:spPr>
          <a:xfrm>
            <a:off x="2376191" y="4377593"/>
            <a:ext cx="444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LUNCH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69127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34FC1CE-BF2E-684C-A04A-622206CD2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429803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D7D33278-C3C7-824A-B186-AFC6AB41F55C}"/>
              </a:ext>
            </a:extLst>
          </p:cNvPr>
          <p:cNvSpPr/>
          <p:nvPr/>
        </p:nvSpPr>
        <p:spPr>
          <a:xfrm>
            <a:off x="609749" y="534977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95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94687" y="2676333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9831251-5402-284C-8753-E59A5CF52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132605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8901CAB6-B470-0D4E-AC3A-8BCFE7438517}"/>
              </a:ext>
            </a:extLst>
          </p:cNvPr>
          <p:cNvSpPr/>
          <p:nvPr/>
        </p:nvSpPr>
        <p:spPr>
          <a:xfrm>
            <a:off x="609749" y="534977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8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94687" y="2676333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94687" y="294390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80FC6C2-5B2E-0647-8C3F-CC357D243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8267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4A4D0536-00E9-CE45-8BCD-986F3BC1FF03}"/>
              </a:ext>
            </a:extLst>
          </p:cNvPr>
          <p:cNvSpPr/>
          <p:nvPr/>
        </p:nvSpPr>
        <p:spPr>
          <a:xfrm>
            <a:off x="609749" y="534977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6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88E66C8-3970-D24D-9B29-FD866A8B8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B7060C5-7EA5-0B46-9F77-F8CF4DE31712}"/>
              </a:ext>
            </a:extLst>
          </p:cNvPr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94687" y="2676333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94687" y="294390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94687" y="321146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19B6F5-648B-E642-BBA1-339DD4EC9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53765"/>
              </p:ext>
            </p:extLst>
          </p:nvPr>
        </p:nvGraphicFramePr>
        <p:xfrm>
          <a:off x="2566762" y="2113733"/>
          <a:ext cx="2173880" cy="1323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81">
                  <a:extLst>
                    <a:ext uri="{9D8B030D-6E8A-4147-A177-3AD203B41FA5}">
                      <a16:colId xmlns:a16="http://schemas.microsoft.com/office/drawing/2014/main" val="2929398014"/>
                    </a:ext>
                  </a:extLst>
                </a:gridCol>
                <a:gridCol w="663371">
                  <a:extLst>
                    <a:ext uri="{9D8B030D-6E8A-4147-A177-3AD203B41FA5}">
                      <a16:colId xmlns:a16="http://schemas.microsoft.com/office/drawing/2014/main" val="35593778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11626555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94489815"/>
                    </a:ext>
                  </a:extLst>
                </a:gridCol>
              </a:tblGrid>
              <a:tr h="2870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Predicted: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78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HAM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8504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Actual: SPAM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00594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6804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3A5C8DF9-55FE-4545-BB04-B25ADE33C6AD}"/>
              </a:ext>
            </a:extLst>
          </p:cNvPr>
          <p:cNvSpPr/>
          <p:nvPr/>
        </p:nvSpPr>
        <p:spPr>
          <a:xfrm>
            <a:off x="609749" y="534977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0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94687" y="2676333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94687" y="294390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94687" y="321146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94687" y="3664268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BBC60C-9B52-394D-88E7-61EEB350FD10}"/>
              </a:ext>
            </a:extLst>
          </p:cNvPr>
          <p:cNvSpPr/>
          <p:nvPr/>
        </p:nvSpPr>
        <p:spPr>
          <a:xfrm>
            <a:off x="609749" y="534977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02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94687" y="2676333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94687" y="294390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94687" y="321146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94687" y="3664268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8477E2-ED25-A24A-9D17-04625C6EC028}"/>
              </a:ext>
            </a:extLst>
          </p:cNvPr>
          <p:cNvSpPr/>
          <p:nvPr/>
        </p:nvSpPr>
        <p:spPr>
          <a:xfrm>
            <a:off x="609749" y="534977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44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94687" y="2676333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94687" y="294390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94687" y="321146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94687" y="3664268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694687" y="342953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94687" y="3931836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94687" y="414138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E6E908-E1EE-4243-9D08-F5DEEA01A856}"/>
              </a:ext>
            </a:extLst>
          </p:cNvPr>
          <p:cNvSpPr/>
          <p:nvPr/>
        </p:nvSpPr>
        <p:spPr>
          <a:xfrm>
            <a:off x="609749" y="534977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25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694687" y="4417979"/>
            <a:ext cx="633734" cy="267568"/>
          </a:xfrm>
          <a:prstGeom prst="rect">
            <a:avLst/>
          </a:prstGeom>
          <a:noFill/>
          <a:ln w="1905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43734" y="3201827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6B031-A2C2-1344-A69F-1BD8DD155FD8}"/>
              </a:ext>
            </a:extLst>
          </p:cNvPr>
          <p:cNvSpPr/>
          <p:nvPr/>
        </p:nvSpPr>
        <p:spPr>
          <a:xfrm>
            <a:off x="609749" y="534977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22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81679" y="2695137"/>
            <a:ext cx="633734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20438" y="2427569"/>
            <a:ext cx="633734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94687" y="413805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94687" y="3870486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94687" y="3396148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481679" y="2861187"/>
            <a:ext cx="1211084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90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81679" y="2695137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9029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419390" y="2890684"/>
            <a:ext cx="797337" cy="1445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07538" y="4405622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5378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66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3828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CLASSIFICATION?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36129" y="3071813"/>
            <a:ext cx="5343525" cy="220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96632" y="3400161"/>
            <a:ext cx="1360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Supervised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39261" y="4462514"/>
            <a:ext cx="164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Unsupervised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60229" y="2631969"/>
            <a:ext cx="1366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Categorical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2458" y="2636730"/>
            <a:ext cx="1398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Continuous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89898" y="341555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37197" y="341555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47930" y="447790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37196" y="447790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7327456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81679" y="2695137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9029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endCxn id="22" idx="1"/>
          </p:cNvCxnSpPr>
          <p:nvPr/>
        </p:nvCxnSpPr>
        <p:spPr>
          <a:xfrm flipV="1">
            <a:off x="2635045" y="2830626"/>
            <a:ext cx="1527243" cy="944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07538" y="4405622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07538" y="413805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07538" y="3870486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07538" y="3396148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26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11176" y="2980230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9029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419390" y="3201676"/>
            <a:ext cx="797337" cy="573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7372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11176" y="2980230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9029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419390" y="3201676"/>
            <a:ext cx="797337" cy="573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58834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11176" y="2980230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60993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11176" y="3200188"/>
            <a:ext cx="1181587" cy="903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74684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11176" y="2980230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60993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11176" y="3200188"/>
            <a:ext cx="1181587" cy="903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14580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11176" y="2980230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60993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11176" y="3200188"/>
            <a:ext cx="1181587" cy="329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79382" y="311401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79382" y="291936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79382" y="2685937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79382" y="365627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77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11176" y="2980230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60993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11176" y="3200188"/>
            <a:ext cx="1181587" cy="329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79382" y="311401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79382" y="291936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79382" y="2685937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79382" y="365627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64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11176" y="2980230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60993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11176" y="3200188"/>
            <a:ext cx="1181587" cy="329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79382" y="311401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79382" y="291936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79382" y="2685937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79382" y="365627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162288" y="29193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176485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2288" y="29193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207123" y="2712837"/>
            <a:ext cx="316867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96722" y="2715458"/>
            <a:ext cx="438301" cy="249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163097" y="2993714"/>
            <a:ext cx="1812934" cy="2443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20233" y="5885694"/>
            <a:ext cx="192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=3/4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0.75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79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2288" y="29193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494503" y="3246309"/>
            <a:ext cx="2039717" cy="2190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20233" y="5885694"/>
            <a:ext cx="192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=3/4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0.75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207123" y="2958639"/>
            <a:ext cx="316867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596722" y="2961260"/>
            <a:ext cx="438301" cy="249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7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66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3757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CLASSIFICATION!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36129" y="3071813"/>
            <a:ext cx="5343525" cy="220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96632" y="3400161"/>
            <a:ext cx="1360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Supervised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39261" y="4462514"/>
            <a:ext cx="164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Unsupervised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60229" y="2631969"/>
            <a:ext cx="1366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Categorical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2458" y="2636730"/>
            <a:ext cx="1398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Continuous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40673" y="3415550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91268" y="3415550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39480" y="4477903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94433" y="4477903"/>
            <a:ext cx="219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Dimension Reduction</a:t>
            </a:r>
          </a:p>
        </p:txBody>
      </p:sp>
      <p:sp>
        <p:nvSpPr>
          <p:cNvPr id="3" name="Oval 2"/>
          <p:cNvSpPr/>
          <p:nvPr/>
        </p:nvSpPr>
        <p:spPr>
          <a:xfrm>
            <a:off x="2989179" y="3158519"/>
            <a:ext cx="1824370" cy="894531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591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2288" y="29193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494503" y="3246309"/>
            <a:ext cx="2039717" cy="2190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207123" y="2958639"/>
            <a:ext cx="316867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596722" y="2961260"/>
            <a:ext cx="438301" cy="249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699993" y="4323135"/>
            <a:ext cx="192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=4/4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50037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2288" y="29193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99993" y="4323135"/>
            <a:ext cx="192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=4/4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1</a:t>
            </a:r>
            <a:endParaRPr lang="en-US" b="1" dirty="0"/>
          </a:p>
        </p:txBody>
      </p:sp>
      <p:sp>
        <p:nvSpPr>
          <p:cNvPr id="2" name="Oval 1"/>
          <p:cNvSpPr/>
          <p:nvPr/>
        </p:nvSpPr>
        <p:spPr>
          <a:xfrm>
            <a:off x="7127425" y="2657281"/>
            <a:ext cx="197608" cy="1555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37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179480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9045" y="5567017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222778" y="5567017"/>
            <a:ext cx="1195811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328421" y="2900516"/>
            <a:ext cx="4023218" cy="2782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1689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3923841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9045" y="577349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222778" y="5773491"/>
            <a:ext cx="1195811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29" idx="3"/>
          </p:cNvCxnSpPr>
          <p:nvPr/>
        </p:nvCxnSpPr>
        <p:spPr>
          <a:xfrm flipV="1">
            <a:off x="2418589" y="2900517"/>
            <a:ext cx="3274288" cy="3006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9946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2751" y="3678035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18589" y="5124562"/>
            <a:ext cx="50159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20182" y="5124562"/>
            <a:ext cx="132795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00307" y="3529781"/>
            <a:ext cx="1392570" cy="1268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311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2751" y="31864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18589" y="5340866"/>
            <a:ext cx="50159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20182" y="5340866"/>
            <a:ext cx="132795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00307" y="4267200"/>
            <a:ext cx="625654" cy="531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118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2751" y="2940615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18589" y="5567002"/>
            <a:ext cx="50159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20182" y="5567002"/>
            <a:ext cx="132795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00307" y="4851048"/>
            <a:ext cx="625654" cy="531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3204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2751" y="2940615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18589" y="5783306"/>
            <a:ext cx="50159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20182" y="5783306"/>
            <a:ext cx="132795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00307" y="5519349"/>
            <a:ext cx="625654" cy="531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5386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910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VS ROC? 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9045" y="2499011"/>
            <a:ext cx="785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Discuss in your groups: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8051" y="2978162"/>
            <a:ext cx="7952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"/>
            </a:pPr>
            <a:r>
              <a:rPr lang="en-US" dirty="0"/>
              <a:t>What information do you take away from each of these evaluation techniques? </a:t>
            </a:r>
          </a:p>
          <a:p>
            <a:pPr marL="342900" indent="-342900">
              <a:buFont typeface="Wingdings" charset="2"/>
              <a:buChar char=""/>
            </a:pPr>
            <a:r>
              <a:rPr lang="en-US" dirty="0"/>
              <a:t>What decisions can be made from each tool?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475642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0418"/>
            <a:ext cx="9144000" cy="6998971"/>
          </a:xfrm>
          <a:prstGeom prst="rect">
            <a:avLst/>
          </a:prstGeom>
          <a:solidFill>
            <a:srgbClr val="F8DA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1923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410924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5801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WHEN… CLASSIFICATION? 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9045" y="2620024"/>
            <a:ext cx="785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Discuss in your groups: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8051" y="3099175"/>
            <a:ext cx="7952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"/>
            </a:pPr>
            <a:r>
              <a:rPr lang="en-US" dirty="0"/>
              <a:t>What are some examples of classifications we encounter in our lives?</a:t>
            </a:r>
          </a:p>
          <a:p>
            <a:pPr marL="342900" indent="-342900">
              <a:buFont typeface="Wingdings" charset="2"/>
              <a:buChar char=""/>
            </a:pPr>
            <a:r>
              <a:rPr lang="en-US" dirty="0"/>
              <a:t>How might we measure the success of a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39059422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67736"/>
            <a:ext cx="7952104" cy="342177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184426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2544934"/>
            <a:ext cx="8080774" cy="32499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0599690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6" y="2261140"/>
            <a:ext cx="7952104" cy="30590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798838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662080"/>
            <a:ext cx="7952104" cy="31064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455728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4" y="2436911"/>
            <a:ext cx="7952105" cy="34763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652750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602050"/>
            <a:ext cx="7952104" cy="33264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542976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45" y="2407754"/>
            <a:ext cx="7952104" cy="37312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907085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0418"/>
            <a:ext cx="9144000" cy="6998971"/>
          </a:xfrm>
          <a:prstGeom prst="rect">
            <a:avLst/>
          </a:prstGeom>
          <a:solidFill>
            <a:srgbClr val="F8DA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1923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28587473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3615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DECISION TREES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045" y="2107543"/>
            <a:ext cx="330069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Find the purest split (using </a:t>
            </a:r>
            <a:r>
              <a:rPr lang="en-US" sz="2400" dirty="0" err="1"/>
              <a:t>gini</a:t>
            </a:r>
            <a:r>
              <a:rPr lang="en-US" sz="2400" dirty="0"/>
              <a:t> index)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Find the next purest split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Continue until max depth is reached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/>
              <a:t>Tuning: </a:t>
            </a:r>
            <a:r>
              <a:rPr lang="en-US" sz="2400" dirty="0" err="1"/>
              <a:t>max_depth</a:t>
            </a:r>
            <a:r>
              <a:rPr lang="en-US" sz="2400" dirty="0"/>
              <a:t>, </a:t>
            </a:r>
            <a:r>
              <a:rPr lang="en-US" sz="2400" dirty="0" err="1"/>
              <a:t>min_sample_leaf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 descr="Image result for decision tre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609" y="2596600"/>
            <a:ext cx="4068540" cy="158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670C7B-9548-48E5-A86C-20A1C3677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884" y="4375756"/>
            <a:ext cx="1914218" cy="60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973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3615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DECISION TREES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045" y="2107543"/>
            <a:ext cx="79521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Advantages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Easy to interpret and make for straightforward visualizations.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internal workings are capable of being observed and thus make it possible to reproduce work.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handle both numerical and categorical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Perform well on large datasets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Are extremely fast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Disadvantages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Purest split at each step might lead to local maximum not global maximum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Prone to overfitting, leads to high variance from sample to sample</a:t>
            </a:r>
          </a:p>
        </p:txBody>
      </p:sp>
    </p:spTree>
    <p:extLst>
      <p:ext uri="{BB962C8B-B14F-4D97-AF65-F5344CB8AC3E}">
        <p14:creationId xmlns:p14="http://schemas.microsoft.com/office/powerpoint/2010/main" val="264285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944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WHICH… CLASSIFICATION? 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9046" y="2451652"/>
            <a:ext cx="7952104" cy="390939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>
            <a:off x="589046" y="4406348"/>
            <a:ext cx="795210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0"/>
            <a:endCxn id="4" idx="2"/>
          </p:cNvCxnSpPr>
          <p:nvPr/>
        </p:nvCxnSpPr>
        <p:spPr>
          <a:xfrm>
            <a:off x="4565098" y="2451652"/>
            <a:ext cx="0" cy="39093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35" y="3352440"/>
            <a:ext cx="3508475" cy="6256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56307" y="2640356"/>
            <a:ext cx="1841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NAÏVE BAYES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74655" y="2640356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KNN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5216" y="4603759"/>
            <a:ext cx="302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LOGISTIC REGRESSION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29804" y="4603759"/>
            <a:ext cx="2246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DECISION TREES</a:t>
            </a:r>
          </a:p>
        </p:txBody>
      </p:sp>
      <p:pic>
        <p:nvPicPr>
          <p:cNvPr id="1026" name="Picture 2" descr="Image result for logistic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06" y="5145309"/>
            <a:ext cx="2037768" cy="115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k nearest neighbo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190" y="3242206"/>
            <a:ext cx="1130221" cy="103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ecision tre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096" y="5078676"/>
            <a:ext cx="3004211" cy="117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649752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0418"/>
            <a:ext cx="9144000" cy="6998971"/>
          </a:xfrm>
          <a:prstGeom prst="rect">
            <a:avLst/>
          </a:prstGeom>
          <a:solidFill>
            <a:srgbClr val="F8DA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1923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271395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1141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KNN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9045" y="2107543"/>
            <a:ext cx="330069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Pick a value for 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Find colors of k nearest neighbors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Assign the most common color to the gray dot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/>
              <a:t>Tuning: </a:t>
            </a:r>
            <a:r>
              <a:rPr lang="en-US" sz="2400" dirty="0" err="1"/>
              <a:t>k_neighbors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736" y="2572323"/>
            <a:ext cx="4557155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183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1141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KNN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045" y="2107543"/>
            <a:ext cx="79521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Advantages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learn complex topics by local approximation (simple methods)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assumptions or cost of learning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Disadvantages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Does not handle categorical values well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Can’t be interpreted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3515424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0418"/>
            <a:ext cx="9144000" cy="6998971"/>
          </a:xfrm>
          <a:prstGeom prst="rect">
            <a:avLst/>
          </a:prstGeom>
          <a:solidFill>
            <a:srgbClr val="F8DA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1923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27373586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0418"/>
            <a:ext cx="9144000" cy="69989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1208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4272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7562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HOW… MEASURE PERFORMANCE?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6" y="2261140"/>
            <a:ext cx="7628281" cy="35740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3486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7562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HOW… MEASURE PERFORMANCE?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6" y="2261140"/>
            <a:ext cx="7628281" cy="35740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2832C2-2327-D54F-BE92-D270FA090E97}"/>
              </a:ext>
            </a:extLst>
          </p:cNvPr>
          <p:cNvSpPr txBox="1"/>
          <p:nvPr/>
        </p:nvSpPr>
        <p:spPr>
          <a:xfrm>
            <a:off x="7707085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FB1B21-016D-A24B-AB60-939D974BA0B9}"/>
              </a:ext>
            </a:extLst>
          </p:cNvPr>
          <p:cNvSpPr txBox="1"/>
          <p:nvPr/>
        </p:nvSpPr>
        <p:spPr>
          <a:xfrm>
            <a:off x="6923313" y="346009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165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6BDE62-4772-5040-B924-A985D52279FC}"/>
              </a:ext>
            </a:extLst>
          </p:cNvPr>
          <p:cNvSpPr txBox="1"/>
          <p:nvPr/>
        </p:nvSpPr>
        <p:spPr>
          <a:xfrm>
            <a:off x="6000752" y="41574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E791AE-4564-0A40-9FA4-75301211ED94}"/>
              </a:ext>
            </a:extLst>
          </p:cNvPr>
          <p:cNvSpPr txBox="1"/>
          <p:nvPr/>
        </p:nvSpPr>
        <p:spPr>
          <a:xfrm>
            <a:off x="6655451" y="48437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105</a:t>
            </a:r>
          </a:p>
        </p:txBody>
      </p:sp>
    </p:spTree>
    <p:extLst>
      <p:ext uri="{BB962C8B-B14F-4D97-AF65-F5344CB8AC3E}">
        <p14:creationId xmlns:p14="http://schemas.microsoft.com/office/powerpoint/2010/main" val="90405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27197</TotalTime>
  <Words>1294</Words>
  <Application>Microsoft Macintosh PowerPoint</Application>
  <PresentationFormat>On-screen Show (4:3)</PresentationFormat>
  <Paragraphs>501</Paragraphs>
  <Slides>74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Raveret</dc:creator>
  <cp:lastModifiedBy>Nguyen, John</cp:lastModifiedBy>
  <cp:revision>247</cp:revision>
  <dcterms:created xsi:type="dcterms:W3CDTF">2016-10-29T15:35:35Z</dcterms:created>
  <dcterms:modified xsi:type="dcterms:W3CDTF">2019-09-23T18:19:40Z</dcterms:modified>
</cp:coreProperties>
</file>