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318" r:id="rId2"/>
    <p:sldId id="347" r:id="rId3"/>
    <p:sldId id="332" r:id="rId4"/>
    <p:sldId id="364" r:id="rId5"/>
    <p:sldId id="317" r:id="rId6"/>
    <p:sldId id="348" r:id="rId7"/>
    <p:sldId id="368" r:id="rId8"/>
    <p:sldId id="352" r:id="rId9"/>
    <p:sldId id="356" r:id="rId10"/>
    <p:sldId id="353" r:id="rId11"/>
    <p:sldId id="354" r:id="rId12"/>
    <p:sldId id="355" r:id="rId13"/>
    <p:sldId id="346" r:id="rId14"/>
    <p:sldId id="388" r:id="rId15"/>
    <p:sldId id="350" r:id="rId16"/>
    <p:sldId id="367" r:id="rId17"/>
    <p:sldId id="389" r:id="rId18"/>
    <p:sldId id="366" r:id="rId19"/>
    <p:sldId id="398" r:id="rId20"/>
    <p:sldId id="399" r:id="rId21"/>
    <p:sldId id="400" r:id="rId22"/>
    <p:sldId id="401" r:id="rId23"/>
    <p:sldId id="402" r:id="rId24"/>
    <p:sldId id="403" r:id="rId25"/>
    <p:sldId id="405" r:id="rId26"/>
    <p:sldId id="360" r:id="rId27"/>
    <p:sldId id="351" r:id="rId28"/>
    <p:sldId id="371" r:id="rId29"/>
    <p:sldId id="363" r:id="rId30"/>
    <p:sldId id="390" r:id="rId31"/>
    <p:sldId id="391" r:id="rId32"/>
    <p:sldId id="392" r:id="rId33"/>
    <p:sldId id="372" r:id="rId34"/>
    <p:sldId id="362" r:id="rId35"/>
    <p:sldId id="406" r:id="rId36"/>
    <p:sldId id="370" r:id="rId37"/>
    <p:sldId id="358" r:id="rId38"/>
    <p:sldId id="374" r:id="rId39"/>
    <p:sldId id="414" r:id="rId40"/>
    <p:sldId id="415" r:id="rId41"/>
    <p:sldId id="375" r:id="rId42"/>
    <p:sldId id="379" r:id="rId43"/>
    <p:sldId id="812" r:id="rId44"/>
    <p:sldId id="378" r:id="rId45"/>
    <p:sldId id="407" r:id="rId46"/>
    <p:sldId id="408" r:id="rId47"/>
    <p:sldId id="380" r:id="rId48"/>
    <p:sldId id="813" r:id="rId49"/>
    <p:sldId id="381" r:id="rId50"/>
    <p:sldId id="377" r:id="rId51"/>
    <p:sldId id="376" r:id="rId52"/>
    <p:sldId id="410" r:id="rId53"/>
    <p:sldId id="409" r:id="rId54"/>
    <p:sldId id="411" r:id="rId55"/>
    <p:sldId id="394" r:id="rId56"/>
    <p:sldId id="412" r:id="rId57"/>
    <p:sldId id="396" r:id="rId58"/>
    <p:sldId id="384" r:id="rId59"/>
    <p:sldId id="385" r:id="rId60"/>
    <p:sldId id="386"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koll, Jon-Cody" initials="JS" lastIdx="16" clrIdx="0">
    <p:extLst>
      <p:ext uri="{19B8F6BF-5375-455C-9EA6-DF929625EA0E}">
        <p15:presenceInfo xmlns:p15="http://schemas.microsoft.com/office/powerpoint/2012/main" userId="Sokoll, Jon-Co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A14F"/>
    <a:srgbClr val="8CD17D"/>
    <a:srgbClr val="B6992D"/>
    <a:srgbClr val="F1CE63"/>
    <a:srgbClr val="80C23F"/>
    <a:srgbClr val="EA2766"/>
    <a:srgbClr val="F8DA4D"/>
    <a:srgbClr val="48CEC8"/>
    <a:srgbClr val="52D0CA"/>
    <a:srgbClr val="42C0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1" autoAdjust="0"/>
    <p:restoredTop sz="81558" autoAdjust="0"/>
  </p:normalViewPr>
  <p:slideViewPr>
    <p:cSldViewPr snapToGrid="0" snapToObjects="1">
      <p:cViewPr varScale="1">
        <p:scale>
          <a:sx n="105" d="100"/>
          <a:sy n="105" d="100"/>
        </p:scale>
        <p:origin x="195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BF13E-F6D8-4D26-BFC1-0A21FD494D2B}" type="datetimeFigureOut">
              <a:rPr lang="en-US" smtClean="0"/>
              <a:t>9/23/19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4CCF04-72EA-4CAA-B92D-F754AEF2EFAC}" type="slidenum">
              <a:rPr lang="en-US" smtClean="0"/>
              <a:t>‹#›</a:t>
            </a:fld>
            <a:endParaRPr lang="en-US"/>
          </a:p>
        </p:txBody>
      </p:sp>
    </p:spTree>
    <p:extLst>
      <p:ext uri="{BB962C8B-B14F-4D97-AF65-F5344CB8AC3E}">
        <p14:creationId xmlns:p14="http://schemas.microsoft.com/office/powerpoint/2010/main" val="424536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36</a:t>
            </a:fld>
            <a:endParaRPr lang="en-US"/>
          </a:p>
        </p:txBody>
      </p:sp>
    </p:spTree>
    <p:extLst>
      <p:ext uri="{BB962C8B-B14F-4D97-AF65-F5344CB8AC3E}">
        <p14:creationId xmlns:p14="http://schemas.microsoft.com/office/powerpoint/2010/main" val="1782227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47</a:t>
            </a:fld>
            <a:endParaRPr lang="en-US"/>
          </a:p>
        </p:txBody>
      </p:sp>
    </p:spTree>
    <p:extLst>
      <p:ext uri="{BB962C8B-B14F-4D97-AF65-F5344CB8AC3E}">
        <p14:creationId xmlns:p14="http://schemas.microsoft.com/office/powerpoint/2010/main" val="3974690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48</a:t>
            </a:fld>
            <a:endParaRPr lang="en-US"/>
          </a:p>
        </p:txBody>
      </p:sp>
    </p:spTree>
    <p:extLst>
      <p:ext uri="{BB962C8B-B14F-4D97-AF65-F5344CB8AC3E}">
        <p14:creationId xmlns:p14="http://schemas.microsoft.com/office/powerpoint/2010/main" val="1386103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49</a:t>
            </a:fld>
            <a:endParaRPr lang="en-US"/>
          </a:p>
        </p:txBody>
      </p:sp>
    </p:spTree>
    <p:extLst>
      <p:ext uri="{BB962C8B-B14F-4D97-AF65-F5344CB8AC3E}">
        <p14:creationId xmlns:p14="http://schemas.microsoft.com/office/powerpoint/2010/main" val="81806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60</a:t>
            </a:fld>
            <a:endParaRPr lang="en-US"/>
          </a:p>
        </p:txBody>
      </p:sp>
    </p:spTree>
    <p:extLst>
      <p:ext uri="{BB962C8B-B14F-4D97-AF65-F5344CB8AC3E}">
        <p14:creationId xmlns:p14="http://schemas.microsoft.com/office/powerpoint/2010/main" val="1133400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Possibilities:  Full sun plants with more bacteria are taller while plants with more bacteria are shorter</a:t>
            </a:r>
          </a:p>
          <a:p>
            <a:r>
              <a:rPr lang="en-US" dirty="0"/>
              <a:t>OR Plants with more bacteria are taller in both partial and full sun but by different magnitudes</a:t>
            </a:r>
          </a:p>
        </p:txBody>
      </p:sp>
      <p:sp>
        <p:nvSpPr>
          <p:cNvPr id="4" name="Slide Number Placeholder 3"/>
          <p:cNvSpPr>
            <a:spLocks noGrp="1"/>
          </p:cNvSpPr>
          <p:nvPr>
            <p:ph type="sldNum" sz="quarter" idx="5"/>
          </p:nvPr>
        </p:nvSpPr>
        <p:spPr/>
        <p:txBody>
          <a:bodyPr/>
          <a:lstStyle/>
          <a:p>
            <a:fld id="{654CCF04-72EA-4CAA-B92D-F754AEF2EFAC}" type="slidenum">
              <a:rPr lang="en-US" smtClean="0"/>
              <a:t>39</a:t>
            </a:fld>
            <a:endParaRPr lang="en-US"/>
          </a:p>
        </p:txBody>
      </p:sp>
    </p:spTree>
    <p:extLst>
      <p:ext uri="{BB962C8B-B14F-4D97-AF65-F5344CB8AC3E}">
        <p14:creationId xmlns:p14="http://schemas.microsoft.com/office/powerpoint/2010/main" val="256159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Possibilities:  Full sun plants with more bacteria are taller while plants with more bacteria are shorter</a:t>
            </a:r>
          </a:p>
          <a:p>
            <a:r>
              <a:rPr lang="en-US" dirty="0"/>
              <a:t>OR Plants with more bacteria are taller in both partial and full sun but by different magnitudes</a:t>
            </a:r>
          </a:p>
        </p:txBody>
      </p:sp>
      <p:sp>
        <p:nvSpPr>
          <p:cNvPr id="4" name="Slide Number Placeholder 3"/>
          <p:cNvSpPr>
            <a:spLocks noGrp="1"/>
          </p:cNvSpPr>
          <p:nvPr>
            <p:ph type="sldNum" sz="quarter" idx="5"/>
          </p:nvPr>
        </p:nvSpPr>
        <p:spPr/>
        <p:txBody>
          <a:bodyPr/>
          <a:lstStyle/>
          <a:p>
            <a:fld id="{654CCF04-72EA-4CAA-B92D-F754AEF2EFAC}" type="slidenum">
              <a:rPr lang="en-US" smtClean="0"/>
              <a:t>40</a:t>
            </a:fld>
            <a:endParaRPr lang="en-US"/>
          </a:p>
        </p:txBody>
      </p:sp>
    </p:spTree>
    <p:extLst>
      <p:ext uri="{BB962C8B-B14F-4D97-AF65-F5344CB8AC3E}">
        <p14:creationId xmlns:p14="http://schemas.microsoft.com/office/powerpoint/2010/main" val="4165240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41</a:t>
            </a:fld>
            <a:endParaRPr lang="en-US"/>
          </a:p>
        </p:txBody>
      </p:sp>
    </p:spTree>
    <p:extLst>
      <p:ext uri="{BB962C8B-B14F-4D97-AF65-F5344CB8AC3E}">
        <p14:creationId xmlns:p14="http://schemas.microsoft.com/office/powerpoint/2010/main" val="232874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42</a:t>
            </a:fld>
            <a:endParaRPr lang="en-US"/>
          </a:p>
        </p:txBody>
      </p:sp>
    </p:spTree>
    <p:extLst>
      <p:ext uri="{BB962C8B-B14F-4D97-AF65-F5344CB8AC3E}">
        <p14:creationId xmlns:p14="http://schemas.microsoft.com/office/powerpoint/2010/main" val="154847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want to increase bias to end up with more generalizable models (lower variance)</a:t>
            </a:r>
          </a:p>
        </p:txBody>
      </p:sp>
      <p:sp>
        <p:nvSpPr>
          <p:cNvPr id="4" name="Slide Number Placeholder 3"/>
          <p:cNvSpPr>
            <a:spLocks noGrp="1"/>
          </p:cNvSpPr>
          <p:nvPr>
            <p:ph type="sldNum" sz="quarter" idx="10"/>
          </p:nvPr>
        </p:nvSpPr>
        <p:spPr/>
        <p:txBody>
          <a:bodyPr/>
          <a:lstStyle/>
          <a:p>
            <a:fld id="{654CCF04-72EA-4CAA-B92D-F754AEF2EFAC}" type="slidenum">
              <a:rPr lang="en-US" smtClean="0"/>
              <a:t>43</a:t>
            </a:fld>
            <a:endParaRPr lang="en-US"/>
          </a:p>
        </p:txBody>
      </p:sp>
    </p:spTree>
    <p:extLst>
      <p:ext uri="{BB962C8B-B14F-4D97-AF65-F5344CB8AC3E}">
        <p14:creationId xmlns:p14="http://schemas.microsoft.com/office/powerpoint/2010/main" val="1666778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44</a:t>
            </a:fld>
            <a:endParaRPr lang="en-US"/>
          </a:p>
        </p:txBody>
      </p:sp>
    </p:spTree>
    <p:extLst>
      <p:ext uri="{BB962C8B-B14F-4D97-AF65-F5344CB8AC3E}">
        <p14:creationId xmlns:p14="http://schemas.microsoft.com/office/powerpoint/2010/main" val="3048344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codingstartups.com</a:t>
            </a:r>
            <a:r>
              <a:rPr lang="en-US" dirty="0"/>
              <a:t>/practical-machine-learning-ridge-regression-vs-lasso/</a:t>
            </a:r>
          </a:p>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45</a:t>
            </a:fld>
            <a:endParaRPr lang="en-US"/>
          </a:p>
        </p:txBody>
      </p:sp>
    </p:spTree>
    <p:extLst>
      <p:ext uri="{BB962C8B-B14F-4D97-AF65-F5344CB8AC3E}">
        <p14:creationId xmlns:p14="http://schemas.microsoft.com/office/powerpoint/2010/main" val="1634388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4CCF04-72EA-4CAA-B92D-F754AEF2EFAC}" type="slidenum">
              <a:rPr lang="en-US" smtClean="0"/>
              <a:t>46</a:t>
            </a:fld>
            <a:endParaRPr lang="en-US"/>
          </a:p>
        </p:txBody>
      </p:sp>
    </p:spTree>
    <p:extLst>
      <p:ext uri="{BB962C8B-B14F-4D97-AF65-F5344CB8AC3E}">
        <p14:creationId xmlns:p14="http://schemas.microsoft.com/office/powerpoint/2010/main" val="3928303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4278C9-BB4A-EF4E-899A-11AFB5249162}" type="datetimeFigureOut">
              <a:rPr lang="en-US" smtClean="0"/>
              <a:t>9/23/19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9388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4278C9-BB4A-EF4E-899A-11AFB5249162}" type="datetimeFigureOut">
              <a:rPr lang="en-US" smtClean="0"/>
              <a:t>9/23/19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36041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4278C9-BB4A-EF4E-899A-11AFB5249162}" type="datetimeFigureOut">
              <a:rPr lang="en-US" smtClean="0"/>
              <a:t>9/23/19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96964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4278C9-BB4A-EF4E-899A-11AFB5249162}" type="datetimeFigureOut">
              <a:rPr lang="en-US" smtClean="0"/>
              <a:t>9/23/19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92227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278C9-BB4A-EF4E-899A-11AFB5249162}" type="datetimeFigureOut">
              <a:rPr lang="en-US" smtClean="0"/>
              <a:t>9/23/19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196404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4278C9-BB4A-EF4E-899A-11AFB5249162}" type="datetimeFigureOut">
              <a:rPr lang="en-US" smtClean="0"/>
              <a:t>9/23/19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25679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4278C9-BB4A-EF4E-899A-11AFB5249162}" type="datetimeFigureOut">
              <a:rPr lang="en-US" smtClean="0"/>
              <a:t>9/23/19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19876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4278C9-BB4A-EF4E-899A-11AFB5249162}" type="datetimeFigureOut">
              <a:rPr lang="en-US" smtClean="0"/>
              <a:t>9/23/19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253297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278C9-BB4A-EF4E-899A-11AFB5249162}" type="datetimeFigureOut">
              <a:rPr lang="en-US" smtClean="0"/>
              <a:t>9/23/19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196093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278C9-BB4A-EF4E-899A-11AFB5249162}" type="datetimeFigureOut">
              <a:rPr lang="en-US" smtClean="0"/>
              <a:t>9/23/19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103170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4278C9-BB4A-EF4E-899A-11AFB5249162}" type="datetimeFigureOut">
              <a:rPr lang="en-US" smtClean="0"/>
              <a:t>9/23/19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58D0E-3425-954F-B795-37A3A2927A8C}" type="slidenum">
              <a:rPr lang="en-US" smtClean="0"/>
              <a:t>‹#›</a:t>
            </a:fld>
            <a:endParaRPr lang="en-US"/>
          </a:p>
        </p:txBody>
      </p:sp>
    </p:spTree>
    <p:extLst>
      <p:ext uri="{BB962C8B-B14F-4D97-AF65-F5344CB8AC3E}">
        <p14:creationId xmlns:p14="http://schemas.microsoft.com/office/powerpoint/2010/main" val="61697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278C9-BB4A-EF4E-899A-11AFB5249162}" type="datetimeFigureOut">
              <a:rPr lang="en-US" smtClean="0"/>
              <a:t>9/23/19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58D0E-3425-954F-B795-37A3A2927A8C}" type="slidenum">
              <a:rPr lang="en-US" smtClean="0"/>
              <a:t>‹#›</a:t>
            </a:fld>
            <a:endParaRPr lang="en-US"/>
          </a:p>
        </p:txBody>
      </p:sp>
    </p:spTree>
    <p:extLst>
      <p:ext uri="{BB962C8B-B14F-4D97-AF65-F5344CB8AC3E}">
        <p14:creationId xmlns:p14="http://schemas.microsoft.com/office/powerpoint/2010/main" val="3427566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tif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cikit-learn.org/stable/modules/generated/sklearn.feature_selection.f_regression.html" TargetMode="Externa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beta.vu.nl/nl/Images/werkstuk-fonti_tcm235-836234.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0.png"/></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20096"/>
            <a:ext cx="9144001" cy="6858000"/>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89045" y="1657031"/>
            <a:ext cx="7952104" cy="1446550"/>
          </a:xfrm>
          <a:prstGeom prst="rect">
            <a:avLst/>
          </a:prstGeom>
          <a:noFill/>
        </p:spPr>
        <p:txBody>
          <a:bodyPr wrap="square" rtlCol="0">
            <a:spAutoFit/>
          </a:bodyPr>
          <a:lstStyle/>
          <a:p>
            <a:r>
              <a:rPr lang="en-US" sz="8800" b="1" dirty="0">
                <a:solidFill>
                  <a:schemeClr val="bg1"/>
                </a:solidFill>
                <a:cs typeface="Times New Roman"/>
              </a:rPr>
              <a:t>REGRESSION</a:t>
            </a:r>
            <a:endParaRPr lang="en-US" sz="8800" b="1" i="1" dirty="0">
              <a:solidFill>
                <a:schemeClr val="bg1"/>
              </a:solidFill>
              <a:cs typeface="Times New Roman"/>
            </a:endParaRPr>
          </a:p>
        </p:txBody>
      </p:sp>
      <p:sp>
        <p:nvSpPr>
          <p:cNvPr id="12" name="TextBox 11"/>
          <p:cNvSpPr txBox="1"/>
          <p:nvPr/>
        </p:nvSpPr>
        <p:spPr>
          <a:xfrm>
            <a:off x="589045" y="652444"/>
            <a:ext cx="4212709" cy="400110"/>
          </a:xfrm>
          <a:prstGeom prst="rect">
            <a:avLst/>
          </a:prstGeom>
          <a:noFill/>
        </p:spPr>
        <p:txBody>
          <a:bodyPr wrap="square" rtlCol="0">
            <a:spAutoFit/>
          </a:bodyPr>
          <a:lstStyle/>
          <a:p>
            <a:r>
              <a:rPr lang="en-US" sz="2000" b="1" dirty="0">
                <a:solidFill>
                  <a:srgbClr val="80C23F"/>
                </a:solidFill>
              </a:rPr>
              <a:t>MACHINE LEARNING GUILD</a:t>
            </a:r>
          </a:p>
        </p:txBody>
      </p:sp>
    </p:spTree>
    <p:extLst>
      <p:ext uri="{BB962C8B-B14F-4D97-AF65-F5344CB8AC3E}">
        <p14:creationId xmlns:p14="http://schemas.microsoft.com/office/powerpoint/2010/main" val="180942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106141" cy="707886"/>
          </a:xfrm>
          <a:prstGeom prst="rect">
            <a:avLst/>
          </a:prstGeom>
          <a:noFill/>
        </p:spPr>
        <p:txBody>
          <a:bodyPr wrap="none" rtlCol="0">
            <a:spAutoFit/>
          </a:bodyPr>
          <a:lstStyle/>
          <a:p>
            <a:r>
              <a:rPr lang="en-US" sz="4000" b="1" dirty="0"/>
              <a:t>HOW… COEFFICIENTS?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Step 2:</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2115054" y="2701156"/>
            <a:ext cx="4900085" cy="3093988"/>
          </a:xfrm>
          <a:prstGeom prst="rect">
            <a:avLst/>
          </a:prstGeom>
        </p:spPr>
      </p:pic>
    </p:spTree>
    <p:extLst>
      <p:ext uri="{BB962C8B-B14F-4D97-AF65-F5344CB8AC3E}">
        <p14:creationId xmlns:p14="http://schemas.microsoft.com/office/powerpoint/2010/main" val="3785850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106141" cy="707886"/>
          </a:xfrm>
          <a:prstGeom prst="rect">
            <a:avLst/>
          </a:prstGeom>
          <a:noFill/>
        </p:spPr>
        <p:txBody>
          <a:bodyPr wrap="none" rtlCol="0">
            <a:spAutoFit/>
          </a:bodyPr>
          <a:lstStyle/>
          <a:p>
            <a:r>
              <a:rPr lang="en-US" sz="4000" b="1" dirty="0"/>
              <a:t>HOW… COEFFICIENTS?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Step 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2179830" y="2907643"/>
            <a:ext cx="4770533" cy="2370025"/>
          </a:xfrm>
          <a:prstGeom prst="rect">
            <a:avLst/>
          </a:prstGeom>
        </p:spPr>
      </p:pic>
    </p:spTree>
    <p:extLst>
      <p:ext uri="{BB962C8B-B14F-4D97-AF65-F5344CB8AC3E}">
        <p14:creationId xmlns:p14="http://schemas.microsoft.com/office/powerpoint/2010/main" val="250119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106141" cy="707886"/>
          </a:xfrm>
          <a:prstGeom prst="rect">
            <a:avLst/>
          </a:prstGeom>
          <a:noFill/>
        </p:spPr>
        <p:txBody>
          <a:bodyPr wrap="none" rtlCol="0">
            <a:spAutoFit/>
          </a:bodyPr>
          <a:lstStyle/>
          <a:p>
            <a:r>
              <a:rPr lang="en-US" sz="4000" b="1" dirty="0"/>
              <a:t>HOW… COEFFICIENTS?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Step 4:</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p:cNvPicPr>
            <a:picLocks noChangeAspect="1"/>
          </p:cNvPicPr>
          <p:nvPr/>
        </p:nvPicPr>
        <p:blipFill>
          <a:blip r:embed="rId2"/>
          <a:stretch>
            <a:fillRect/>
          </a:stretch>
        </p:blipFill>
        <p:spPr>
          <a:xfrm>
            <a:off x="2250821" y="2912287"/>
            <a:ext cx="4534293" cy="2057578"/>
          </a:xfrm>
          <a:prstGeom prst="rect">
            <a:avLst/>
          </a:prstGeom>
        </p:spPr>
      </p:pic>
    </p:spTree>
    <p:extLst>
      <p:ext uri="{BB962C8B-B14F-4D97-AF65-F5344CB8AC3E}">
        <p14:creationId xmlns:p14="http://schemas.microsoft.com/office/powerpoint/2010/main" val="2424208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0418"/>
            <a:ext cx="9144000" cy="6998971"/>
          </a:xfrm>
          <a:prstGeom prst="rect">
            <a:avLst/>
          </a:prstGeom>
          <a:solidFill>
            <a:srgbClr val="F8DA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9045" y="625755"/>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1923347" cy="707886"/>
          </a:xfrm>
          <a:prstGeom prst="rect">
            <a:avLst/>
          </a:prstGeom>
          <a:noFill/>
        </p:spPr>
        <p:txBody>
          <a:bodyPr wrap="none" rtlCol="0">
            <a:spAutoFit/>
          </a:bodyPr>
          <a:lstStyle/>
          <a:p>
            <a:r>
              <a:rPr lang="en-US" sz="4000" b="1" dirty="0">
                <a:solidFill>
                  <a:schemeClr val="bg1"/>
                </a:solidFill>
              </a:rPr>
              <a:t>CODING</a:t>
            </a:r>
          </a:p>
        </p:txBody>
      </p:sp>
    </p:spTree>
    <p:extLst>
      <p:ext uri="{BB962C8B-B14F-4D97-AF65-F5344CB8AC3E}">
        <p14:creationId xmlns:p14="http://schemas.microsoft.com/office/powerpoint/2010/main" val="410924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375400" cy="707886"/>
          </a:xfrm>
          <a:prstGeom prst="rect">
            <a:avLst/>
          </a:prstGeom>
          <a:noFill/>
        </p:spPr>
        <p:txBody>
          <a:bodyPr wrap="none" rtlCol="0">
            <a:spAutoFit/>
          </a:bodyPr>
          <a:lstStyle/>
          <a:p>
            <a:r>
              <a:rPr lang="en-US" sz="4000" b="1" dirty="0"/>
              <a:t>HOW… INTERPRET RESULTS?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For the purposes of regression, we will focus on two evaluation metrics:</a:t>
            </a:r>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Box 12"/>
          <p:cNvSpPr txBox="1"/>
          <p:nvPr/>
        </p:nvSpPr>
        <p:spPr>
          <a:xfrm>
            <a:off x="3041282" y="2611089"/>
            <a:ext cx="1476686" cy="707886"/>
          </a:xfrm>
          <a:prstGeom prst="rect">
            <a:avLst/>
          </a:prstGeom>
          <a:noFill/>
        </p:spPr>
        <p:txBody>
          <a:bodyPr wrap="none" rtlCol="0">
            <a:spAutoFit/>
          </a:bodyPr>
          <a:lstStyle/>
          <a:p>
            <a:r>
              <a:rPr lang="en-US" sz="4000" b="1" dirty="0"/>
              <a:t>WHY?</a:t>
            </a:r>
          </a:p>
        </p:txBody>
      </p:sp>
      <p:sp>
        <p:nvSpPr>
          <p:cNvPr id="14" name="TextBox 13"/>
          <p:cNvSpPr txBox="1"/>
          <p:nvPr/>
        </p:nvSpPr>
        <p:spPr>
          <a:xfrm>
            <a:off x="5916586" y="2593702"/>
            <a:ext cx="1734770" cy="707886"/>
          </a:xfrm>
          <a:prstGeom prst="rect">
            <a:avLst/>
          </a:prstGeom>
          <a:noFill/>
        </p:spPr>
        <p:txBody>
          <a:bodyPr wrap="none" rtlCol="0">
            <a:spAutoFit/>
          </a:bodyPr>
          <a:lstStyle/>
          <a:p>
            <a:r>
              <a:rPr lang="en-US" sz="4000" b="1" dirty="0"/>
              <a:t>WHAT?</a:t>
            </a:r>
          </a:p>
        </p:txBody>
      </p:sp>
      <p:sp>
        <p:nvSpPr>
          <p:cNvPr id="15" name="TextBox 14"/>
          <p:cNvSpPr txBox="1"/>
          <p:nvPr/>
        </p:nvSpPr>
        <p:spPr>
          <a:xfrm>
            <a:off x="774950" y="3348677"/>
            <a:ext cx="1700274" cy="523220"/>
          </a:xfrm>
          <a:prstGeom prst="rect">
            <a:avLst/>
          </a:prstGeom>
          <a:noFill/>
        </p:spPr>
        <p:txBody>
          <a:bodyPr wrap="none" rtlCol="0">
            <a:spAutoFit/>
          </a:bodyPr>
          <a:lstStyle/>
          <a:p>
            <a:r>
              <a:rPr lang="en-US" sz="2800" b="1" dirty="0"/>
              <a:t>R-squared</a:t>
            </a:r>
          </a:p>
        </p:txBody>
      </p:sp>
      <p:sp>
        <p:nvSpPr>
          <p:cNvPr id="16" name="TextBox 15"/>
          <p:cNvSpPr txBox="1"/>
          <p:nvPr/>
        </p:nvSpPr>
        <p:spPr>
          <a:xfrm>
            <a:off x="2711529" y="3348676"/>
            <a:ext cx="2184400" cy="646333"/>
          </a:xfrm>
          <a:prstGeom prst="rect">
            <a:avLst/>
          </a:prstGeom>
          <a:noFill/>
        </p:spPr>
        <p:txBody>
          <a:bodyPr wrap="square" rtlCol="0">
            <a:spAutoFit/>
          </a:bodyPr>
          <a:lstStyle/>
          <a:p>
            <a:pPr algn="ctr"/>
            <a:r>
              <a:rPr lang="en-US" dirty="0"/>
              <a:t>Assess the relative fit of the model</a:t>
            </a:r>
          </a:p>
        </p:txBody>
      </p:sp>
      <p:sp>
        <p:nvSpPr>
          <p:cNvPr id="20" name="TextBox 19"/>
          <p:cNvSpPr txBox="1"/>
          <p:nvPr/>
        </p:nvSpPr>
        <p:spPr>
          <a:xfrm>
            <a:off x="5486645" y="3348678"/>
            <a:ext cx="2594653" cy="646331"/>
          </a:xfrm>
          <a:prstGeom prst="rect">
            <a:avLst/>
          </a:prstGeom>
          <a:noFill/>
        </p:spPr>
        <p:txBody>
          <a:bodyPr wrap="square" rtlCol="0">
            <a:spAutoFit/>
          </a:bodyPr>
          <a:lstStyle/>
          <a:p>
            <a:pPr algn="ctr"/>
            <a:r>
              <a:rPr lang="en-US" dirty="0"/>
              <a:t>The percent of variance explained by the model</a:t>
            </a:r>
          </a:p>
        </p:txBody>
      </p:sp>
      <p:sp>
        <p:nvSpPr>
          <p:cNvPr id="21" name="TextBox 20"/>
          <p:cNvSpPr txBox="1"/>
          <p:nvPr/>
        </p:nvSpPr>
        <p:spPr>
          <a:xfrm>
            <a:off x="774950" y="5432251"/>
            <a:ext cx="1045479" cy="523220"/>
          </a:xfrm>
          <a:prstGeom prst="rect">
            <a:avLst/>
          </a:prstGeom>
          <a:noFill/>
        </p:spPr>
        <p:txBody>
          <a:bodyPr wrap="none" rtlCol="0">
            <a:spAutoFit/>
          </a:bodyPr>
          <a:lstStyle/>
          <a:p>
            <a:r>
              <a:rPr lang="en-US" sz="2800" b="1" dirty="0"/>
              <a:t>RMSE</a:t>
            </a:r>
          </a:p>
        </p:txBody>
      </p:sp>
      <p:sp>
        <p:nvSpPr>
          <p:cNvPr id="22" name="TextBox 21"/>
          <p:cNvSpPr txBox="1"/>
          <p:nvPr/>
        </p:nvSpPr>
        <p:spPr>
          <a:xfrm>
            <a:off x="2714703" y="5432251"/>
            <a:ext cx="2184400" cy="923330"/>
          </a:xfrm>
          <a:prstGeom prst="rect">
            <a:avLst/>
          </a:prstGeom>
          <a:noFill/>
        </p:spPr>
        <p:txBody>
          <a:bodyPr wrap="square" rtlCol="0">
            <a:spAutoFit/>
          </a:bodyPr>
          <a:lstStyle/>
          <a:p>
            <a:pPr algn="ctr"/>
            <a:r>
              <a:rPr lang="en-US" dirty="0"/>
              <a:t>Assess the absolute fit (accuracy) of the model</a:t>
            </a:r>
          </a:p>
        </p:txBody>
      </p:sp>
      <p:sp>
        <p:nvSpPr>
          <p:cNvPr id="23" name="TextBox 22"/>
          <p:cNvSpPr txBox="1"/>
          <p:nvPr/>
        </p:nvSpPr>
        <p:spPr>
          <a:xfrm>
            <a:off x="5486645" y="5432251"/>
            <a:ext cx="2717555" cy="923330"/>
          </a:xfrm>
          <a:prstGeom prst="rect">
            <a:avLst/>
          </a:prstGeom>
          <a:noFill/>
        </p:spPr>
        <p:txBody>
          <a:bodyPr wrap="square" rtlCol="0">
            <a:spAutoFit/>
          </a:bodyPr>
          <a:lstStyle/>
          <a:p>
            <a:pPr algn="ctr"/>
            <a:r>
              <a:rPr lang="en-US" dirty="0"/>
              <a:t>The standard deviation of difference between actual and predicted values </a:t>
            </a:r>
          </a:p>
        </p:txBody>
      </p:sp>
      <p:sp>
        <p:nvSpPr>
          <p:cNvPr id="17" name="TextBox 16"/>
          <p:cNvSpPr txBox="1"/>
          <p:nvPr/>
        </p:nvSpPr>
        <p:spPr>
          <a:xfrm>
            <a:off x="774950" y="4216695"/>
            <a:ext cx="1700274" cy="954107"/>
          </a:xfrm>
          <a:prstGeom prst="rect">
            <a:avLst/>
          </a:prstGeom>
          <a:noFill/>
        </p:spPr>
        <p:txBody>
          <a:bodyPr wrap="none" rtlCol="0">
            <a:spAutoFit/>
          </a:bodyPr>
          <a:lstStyle/>
          <a:p>
            <a:r>
              <a:rPr lang="en-US" sz="2800" b="1" dirty="0"/>
              <a:t>Adjusted</a:t>
            </a:r>
          </a:p>
          <a:p>
            <a:r>
              <a:rPr lang="en-US" sz="2800" b="1" dirty="0"/>
              <a:t>R-squared</a:t>
            </a:r>
          </a:p>
        </p:txBody>
      </p:sp>
      <p:sp>
        <p:nvSpPr>
          <p:cNvPr id="18" name="TextBox 17"/>
          <p:cNvSpPr txBox="1"/>
          <p:nvPr/>
        </p:nvSpPr>
        <p:spPr>
          <a:xfrm>
            <a:off x="2711528" y="4216694"/>
            <a:ext cx="2409523" cy="923330"/>
          </a:xfrm>
          <a:prstGeom prst="rect">
            <a:avLst/>
          </a:prstGeom>
          <a:noFill/>
        </p:spPr>
        <p:txBody>
          <a:bodyPr wrap="square" rtlCol="0">
            <a:spAutoFit/>
          </a:bodyPr>
          <a:lstStyle/>
          <a:p>
            <a:pPr algn="ctr"/>
            <a:r>
              <a:rPr lang="en-US" dirty="0"/>
              <a:t>Assess the relative fit of the model with regards to feature important</a:t>
            </a:r>
          </a:p>
        </p:txBody>
      </p:sp>
      <p:sp>
        <p:nvSpPr>
          <p:cNvPr id="25" name="TextBox 24"/>
          <p:cNvSpPr txBox="1"/>
          <p:nvPr/>
        </p:nvSpPr>
        <p:spPr>
          <a:xfrm>
            <a:off x="5486645" y="4216696"/>
            <a:ext cx="3392312" cy="923330"/>
          </a:xfrm>
          <a:prstGeom prst="rect">
            <a:avLst/>
          </a:prstGeom>
          <a:noFill/>
        </p:spPr>
        <p:txBody>
          <a:bodyPr wrap="square" rtlCol="0">
            <a:spAutoFit/>
          </a:bodyPr>
          <a:lstStyle/>
          <a:p>
            <a:pPr algn="ctr"/>
            <a:r>
              <a:rPr lang="en-US" dirty="0"/>
              <a:t>The percent of variance explained by the model with a penalty for including useless features</a:t>
            </a:r>
          </a:p>
        </p:txBody>
      </p:sp>
    </p:spTree>
    <p:extLst>
      <p:ext uri="{BB962C8B-B14F-4D97-AF65-F5344CB8AC3E}">
        <p14:creationId xmlns:p14="http://schemas.microsoft.com/office/powerpoint/2010/main" val="139912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189177" cy="707886"/>
          </a:xfrm>
          <a:prstGeom prst="rect">
            <a:avLst/>
          </a:prstGeom>
          <a:noFill/>
        </p:spPr>
        <p:txBody>
          <a:bodyPr wrap="none" rtlCol="0">
            <a:spAutoFit/>
          </a:bodyPr>
          <a:lstStyle/>
          <a:p>
            <a:r>
              <a:rPr lang="en-US" sz="4000" b="1" dirty="0"/>
              <a:t>HOW…MODEL ERROR?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3416320"/>
          </a:xfrm>
          <a:prstGeom prst="rect">
            <a:avLst/>
          </a:prstGeom>
          <a:noFill/>
        </p:spPr>
        <p:txBody>
          <a:bodyPr wrap="square" rtlCol="0">
            <a:spAutoFit/>
          </a:bodyPr>
          <a:lstStyle/>
          <a:p>
            <a:r>
              <a:rPr lang="en-US" dirty="0"/>
              <a:t>We estimate their value by finding a line that minimizes the sum of squared residuals.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p:txBody>
      </p:sp>
      <p:pic>
        <p:nvPicPr>
          <p:cNvPr id="4" name="Picture 3"/>
          <p:cNvPicPr>
            <a:picLocks noChangeAspect="1"/>
          </p:cNvPicPr>
          <p:nvPr/>
        </p:nvPicPr>
        <p:blipFill>
          <a:blip r:embed="rId2"/>
          <a:stretch>
            <a:fillRect/>
          </a:stretch>
        </p:blipFill>
        <p:spPr>
          <a:xfrm>
            <a:off x="439328" y="3262919"/>
            <a:ext cx="5806943" cy="2027096"/>
          </a:xfrm>
          <a:prstGeom prst="rect">
            <a:avLst/>
          </a:prstGeom>
        </p:spPr>
      </p:pic>
      <p:pic>
        <p:nvPicPr>
          <p:cNvPr id="7" name="Picture 6"/>
          <p:cNvPicPr>
            <a:picLocks noChangeAspect="1"/>
          </p:cNvPicPr>
          <p:nvPr/>
        </p:nvPicPr>
        <p:blipFill>
          <a:blip r:embed="rId3"/>
          <a:stretch>
            <a:fillRect/>
          </a:stretch>
        </p:blipFill>
        <p:spPr>
          <a:xfrm>
            <a:off x="291735" y="3197604"/>
            <a:ext cx="3228699" cy="2088126"/>
          </a:xfrm>
          <a:prstGeom prst="rect">
            <a:avLst/>
          </a:prstGeom>
        </p:spPr>
      </p:pic>
      <p:pic>
        <p:nvPicPr>
          <p:cNvPr id="13" name="Picture 12"/>
          <p:cNvPicPr>
            <a:picLocks noChangeAspect="1"/>
          </p:cNvPicPr>
          <p:nvPr/>
        </p:nvPicPr>
        <p:blipFill>
          <a:blip r:embed="rId4"/>
          <a:stretch>
            <a:fillRect/>
          </a:stretch>
        </p:blipFill>
        <p:spPr>
          <a:xfrm>
            <a:off x="6158847" y="4392293"/>
            <a:ext cx="2191595" cy="2087233"/>
          </a:xfrm>
          <a:prstGeom prst="rect">
            <a:avLst/>
          </a:prstGeom>
        </p:spPr>
      </p:pic>
      <p:pic>
        <p:nvPicPr>
          <p:cNvPr id="14" name="Picture 13"/>
          <p:cNvPicPr>
            <a:picLocks noChangeAspect="1"/>
          </p:cNvPicPr>
          <p:nvPr/>
        </p:nvPicPr>
        <p:blipFill>
          <a:blip r:embed="rId5"/>
          <a:stretch>
            <a:fillRect/>
          </a:stretch>
        </p:blipFill>
        <p:spPr>
          <a:xfrm>
            <a:off x="6581407" y="2563596"/>
            <a:ext cx="1539373" cy="1539373"/>
          </a:xfrm>
          <a:prstGeom prst="rect">
            <a:avLst/>
          </a:prstGeom>
        </p:spPr>
      </p:pic>
    </p:spTree>
    <p:extLst>
      <p:ext uri="{BB962C8B-B14F-4D97-AF65-F5344CB8AC3E}">
        <p14:creationId xmlns:p14="http://schemas.microsoft.com/office/powerpoint/2010/main" val="305399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375400" cy="707886"/>
          </a:xfrm>
          <a:prstGeom prst="rect">
            <a:avLst/>
          </a:prstGeom>
          <a:noFill/>
        </p:spPr>
        <p:txBody>
          <a:bodyPr wrap="none" rtlCol="0">
            <a:spAutoFit/>
          </a:bodyPr>
          <a:lstStyle/>
          <a:p>
            <a:r>
              <a:rPr lang="en-US" sz="4000" b="1" dirty="0"/>
              <a:t>HOW… INTERPRET RESULTS?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What percent of the variance in the response does the model explain?</a:t>
            </a:r>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5" name="TextBox 14"/>
          <p:cNvSpPr txBox="1"/>
          <p:nvPr/>
        </p:nvSpPr>
        <p:spPr>
          <a:xfrm>
            <a:off x="892547" y="2886044"/>
            <a:ext cx="1700274" cy="523220"/>
          </a:xfrm>
          <a:prstGeom prst="rect">
            <a:avLst/>
          </a:prstGeom>
          <a:noFill/>
        </p:spPr>
        <p:txBody>
          <a:bodyPr wrap="none" rtlCol="0">
            <a:spAutoFit/>
          </a:bodyPr>
          <a:lstStyle/>
          <a:p>
            <a:r>
              <a:rPr lang="en-US" sz="2800" b="1" dirty="0"/>
              <a:t>R-squared</a:t>
            </a:r>
          </a:p>
        </p:txBody>
      </p:sp>
      <p:pic>
        <p:nvPicPr>
          <p:cNvPr id="7" name="Picture 6"/>
          <p:cNvPicPr>
            <a:picLocks noChangeAspect="1"/>
          </p:cNvPicPr>
          <p:nvPr/>
        </p:nvPicPr>
        <p:blipFill>
          <a:blip r:embed="rId2"/>
          <a:stretch>
            <a:fillRect/>
          </a:stretch>
        </p:blipFill>
        <p:spPr>
          <a:xfrm>
            <a:off x="3261753" y="4956487"/>
            <a:ext cx="2812611" cy="656276"/>
          </a:xfrm>
          <a:prstGeom prst="rect">
            <a:avLst/>
          </a:prstGeom>
        </p:spPr>
      </p:pic>
      <p:pic>
        <p:nvPicPr>
          <p:cNvPr id="8" name="Picture 7"/>
          <p:cNvPicPr>
            <a:picLocks noChangeAspect="1"/>
          </p:cNvPicPr>
          <p:nvPr/>
        </p:nvPicPr>
        <p:blipFill>
          <a:blip r:embed="rId3"/>
          <a:stretch>
            <a:fillRect/>
          </a:stretch>
        </p:blipFill>
        <p:spPr>
          <a:xfrm>
            <a:off x="5998164" y="4960314"/>
            <a:ext cx="2657249" cy="652449"/>
          </a:xfrm>
          <a:prstGeom prst="rect">
            <a:avLst/>
          </a:prstGeom>
        </p:spPr>
      </p:pic>
      <p:pic>
        <p:nvPicPr>
          <p:cNvPr id="9" name="Picture 8"/>
          <p:cNvPicPr>
            <a:picLocks noChangeAspect="1"/>
          </p:cNvPicPr>
          <p:nvPr/>
        </p:nvPicPr>
        <p:blipFill>
          <a:blip r:embed="rId4"/>
          <a:stretch>
            <a:fillRect/>
          </a:stretch>
        </p:blipFill>
        <p:spPr>
          <a:xfrm>
            <a:off x="589045" y="3629051"/>
            <a:ext cx="2446477" cy="878222"/>
          </a:xfrm>
          <a:prstGeom prst="rect">
            <a:avLst/>
          </a:prstGeom>
        </p:spPr>
      </p:pic>
      <p:pic>
        <p:nvPicPr>
          <p:cNvPr id="10" name="Picture 9"/>
          <p:cNvPicPr>
            <a:picLocks noChangeAspect="1"/>
          </p:cNvPicPr>
          <p:nvPr/>
        </p:nvPicPr>
        <p:blipFill>
          <a:blip r:embed="rId5"/>
          <a:stretch>
            <a:fillRect/>
          </a:stretch>
        </p:blipFill>
        <p:spPr>
          <a:xfrm>
            <a:off x="4058759" y="2886044"/>
            <a:ext cx="3817951" cy="1912786"/>
          </a:xfrm>
          <a:prstGeom prst="rect">
            <a:avLst/>
          </a:prstGeom>
        </p:spPr>
      </p:pic>
      <p:sp>
        <p:nvSpPr>
          <p:cNvPr id="4" name="TextBox 3">
            <a:extLst>
              <a:ext uri="{FF2B5EF4-FFF2-40B4-BE49-F238E27FC236}">
                <a16:creationId xmlns:a16="http://schemas.microsoft.com/office/drawing/2014/main" id="{2B56668E-9CC7-1241-A4F2-4F24D5A81CC1}"/>
              </a:ext>
            </a:extLst>
          </p:cNvPr>
          <p:cNvSpPr txBox="1"/>
          <p:nvPr/>
        </p:nvSpPr>
        <p:spPr>
          <a:xfrm>
            <a:off x="961624" y="5748366"/>
            <a:ext cx="7727563" cy="923330"/>
          </a:xfrm>
          <a:prstGeom prst="rect">
            <a:avLst/>
          </a:prstGeom>
          <a:noFill/>
        </p:spPr>
        <p:txBody>
          <a:bodyPr wrap="square" rtlCol="0">
            <a:spAutoFit/>
          </a:bodyPr>
          <a:lstStyle/>
          <a:p>
            <a:r>
              <a:rPr lang="en-US" b="1" dirty="0">
                <a:solidFill>
                  <a:srgbClr val="59A14F"/>
                </a:solidFill>
              </a:rPr>
              <a:t>Note: </a:t>
            </a:r>
            <a:r>
              <a:rPr lang="en-US" dirty="0"/>
              <a:t>For each sum of squares, there is an associated ‘degrees of freedom’ or </a:t>
            </a:r>
            <a:r>
              <a:rPr lang="en-US" i="1" dirty="0" err="1"/>
              <a:t>df</a:t>
            </a:r>
            <a:r>
              <a:rPr lang="en-US" dirty="0"/>
              <a:t>.  For </a:t>
            </a:r>
            <a:r>
              <a:rPr lang="en-US" i="1" dirty="0" err="1"/>
              <a:t>SS</a:t>
            </a:r>
            <a:r>
              <a:rPr lang="en-US" i="1" baseline="-25000" dirty="0" err="1"/>
              <a:t>tot</a:t>
            </a:r>
            <a:r>
              <a:rPr lang="en-US" baseline="-25000" dirty="0"/>
              <a:t>,  </a:t>
            </a:r>
            <a:r>
              <a:rPr lang="en-US" i="1" dirty="0" err="1"/>
              <a:t>df</a:t>
            </a:r>
            <a:r>
              <a:rPr lang="en-US" dirty="0"/>
              <a:t> = </a:t>
            </a:r>
            <a:r>
              <a:rPr lang="en-US" i="1" dirty="0"/>
              <a:t>n</a:t>
            </a:r>
            <a:r>
              <a:rPr lang="en-US" dirty="0"/>
              <a:t>-1, and for </a:t>
            </a:r>
            <a:r>
              <a:rPr lang="en-US" i="1" dirty="0" err="1"/>
              <a:t>SS</a:t>
            </a:r>
            <a:r>
              <a:rPr lang="en-US" i="1" baseline="-25000" dirty="0" err="1"/>
              <a:t>res</a:t>
            </a:r>
            <a:r>
              <a:rPr lang="en-US" baseline="-25000" dirty="0"/>
              <a:t>, </a:t>
            </a:r>
            <a:r>
              <a:rPr lang="en-US" i="1" dirty="0" err="1"/>
              <a:t>df</a:t>
            </a:r>
            <a:r>
              <a:rPr lang="en-US" i="1" dirty="0"/>
              <a:t> </a:t>
            </a:r>
            <a:r>
              <a:rPr lang="en-US" dirty="0"/>
              <a:t>= </a:t>
            </a:r>
            <a:r>
              <a:rPr lang="en-US" i="1" dirty="0"/>
              <a:t>n </a:t>
            </a:r>
            <a:r>
              <a:rPr lang="en-US" dirty="0"/>
              <a:t>– (</a:t>
            </a:r>
            <a:r>
              <a:rPr lang="en-US" i="1" dirty="0"/>
              <a:t>k</a:t>
            </a:r>
            <a:r>
              <a:rPr lang="en-US" dirty="0"/>
              <a:t> + 1), where k is the number of predictors. </a:t>
            </a:r>
          </a:p>
        </p:txBody>
      </p:sp>
    </p:spTree>
    <p:extLst>
      <p:ext uri="{BB962C8B-B14F-4D97-AF65-F5344CB8AC3E}">
        <p14:creationId xmlns:p14="http://schemas.microsoft.com/office/powerpoint/2010/main" val="425528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375400" cy="707886"/>
          </a:xfrm>
          <a:prstGeom prst="rect">
            <a:avLst/>
          </a:prstGeom>
          <a:noFill/>
        </p:spPr>
        <p:txBody>
          <a:bodyPr wrap="none" rtlCol="0">
            <a:spAutoFit/>
          </a:bodyPr>
          <a:lstStyle/>
          <a:p>
            <a:r>
              <a:rPr lang="en-US" sz="4000" b="1" dirty="0"/>
              <a:t>HOW… INTERPRET RESULTS?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What percent of the variance in the response does the model explain?</a:t>
            </a:r>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5" name="TextBox 14"/>
          <p:cNvSpPr txBox="1"/>
          <p:nvPr/>
        </p:nvSpPr>
        <p:spPr>
          <a:xfrm>
            <a:off x="844106" y="2584597"/>
            <a:ext cx="1700274" cy="954107"/>
          </a:xfrm>
          <a:prstGeom prst="rect">
            <a:avLst/>
          </a:prstGeom>
          <a:noFill/>
        </p:spPr>
        <p:txBody>
          <a:bodyPr wrap="none" rtlCol="0">
            <a:spAutoFit/>
          </a:bodyPr>
          <a:lstStyle/>
          <a:p>
            <a:r>
              <a:rPr lang="en-US" sz="2800" b="1" dirty="0"/>
              <a:t>Adjusted</a:t>
            </a:r>
          </a:p>
          <a:p>
            <a:r>
              <a:rPr lang="en-US" sz="2800" b="1" dirty="0"/>
              <a:t>R-squared</a:t>
            </a:r>
          </a:p>
        </p:txBody>
      </p:sp>
      <p:pic>
        <p:nvPicPr>
          <p:cNvPr id="12" name="Picture 11"/>
          <p:cNvPicPr>
            <a:picLocks noChangeAspect="1"/>
          </p:cNvPicPr>
          <p:nvPr/>
        </p:nvPicPr>
        <p:blipFill>
          <a:blip r:embed="rId2"/>
          <a:stretch>
            <a:fillRect/>
          </a:stretch>
        </p:blipFill>
        <p:spPr>
          <a:xfrm>
            <a:off x="2626007" y="3538704"/>
            <a:ext cx="3783922" cy="1207634"/>
          </a:xfrm>
          <a:prstGeom prst="rect">
            <a:avLst/>
          </a:prstGeom>
        </p:spPr>
      </p:pic>
      <p:sp>
        <p:nvSpPr>
          <p:cNvPr id="7" name="TextBox 6">
            <a:extLst>
              <a:ext uri="{FF2B5EF4-FFF2-40B4-BE49-F238E27FC236}">
                <a16:creationId xmlns:a16="http://schemas.microsoft.com/office/drawing/2014/main" id="{680E37E9-C3D1-1449-8E7C-5F40EF9656B7}"/>
              </a:ext>
            </a:extLst>
          </p:cNvPr>
          <p:cNvSpPr txBox="1"/>
          <p:nvPr/>
        </p:nvSpPr>
        <p:spPr>
          <a:xfrm>
            <a:off x="674390" y="5200697"/>
            <a:ext cx="7952104" cy="1200329"/>
          </a:xfrm>
          <a:prstGeom prst="rect">
            <a:avLst/>
          </a:prstGeom>
          <a:noFill/>
        </p:spPr>
        <p:txBody>
          <a:bodyPr wrap="square" rtlCol="0">
            <a:spAutoFit/>
          </a:bodyPr>
          <a:lstStyle/>
          <a:p>
            <a:r>
              <a:rPr lang="en-US" b="1">
                <a:solidFill>
                  <a:srgbClr val="59A14F"/>
                </a:solidFill>
              </a:rPr>
              <a:t>Note:  </a:t>
            </a:r>
            <a:r>
              <a:rPr lang="en-US" dirty="0"/>
              <a:t>The adjusted coefficient of determination is “adjusted” because each sum of squares is divided by it’s respective degrees of freedom.  The adjusted value can actually become smaller with the addition of a new variable because any decrease in model error can be offset by a smaller degree of freedom (n-k-1).</a:t>
            </a:r>
          </a:p>
        </p:txBody>
      </p:sp>
    </p:spTree>
    <p:extLst>
      <p:ext uri="{BB962C8B-B14F-4D97-AF65-F5344CB8AC3E}">
        <p14:creationId xmlns:p14="http://schemas.microsoft.com/office/powerpoint/2010/main" val="153929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375400" cy="707886"/>
          </a:xfrm>
          <a:prstGeom prst="rect">
            <a:avLst/>
          </a:prstGeom>
          <a:noFill/>
        </p:spPr>
        <p:txBody>
          <a:bodyPr wrap="none" rtlCol="0">
            <a:spAutoFit/>
          </a:bodyPr>
          <a:lstStyle/>
          <a:p>
            <a:r>
              <a:rPr lang="en-US" sz="4000" b="1" dirty="0"/>
              <a:t>HOW… INTERPRET RESULTS?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What is the standard deviation between the predicted and observed values?</a:t>
            </a:r>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1" name="TextBox 20"/>
          <p:cNvSpPr txBox="1"/>
          <p:nvPr/>
        </p:nvSpPr>
        <p:spPr>
          <a:xfrm>
            <a:off x="1879901" y="3038853"/>
            <a:ext cx="1045479" cy="523220"/>
          </a:xfrm>
          <a:prstGeom prst="rect">
            <a:avLst/>
          </a:prstGeom>
          <a:noFill/>
        </p:spPr>
        <p:txBody>
          <a:bodyPr wrap="none" rtlCol="0">
            <a:spAutoFit/>
          </a:bodyPr>
          <a:lstStyle/>
          <a:p>
            <a:r>
              <a:rPr lang="en-US" sz="2800" b="1" dirty="0"/>
              <a:t>RMSE</a:t>
            </a:r>
          </a:p>
        </p:txBody>
      </p:sp>
      <p:pic>
        <p:nvPicPr>
          <p:cNvPr id="4" name="Picture 3"/>
          <p:cNvPicPr>
            <a:picLocks noChangeAspect="1"/>
          </p:cNvPicPr>
          <p:nvPr/>
        </p:nvPicPr>
        <p:blipFill>
          <a:blip r:embed="rId2"/>
          <a:stretch>
            <a:fillRect/>
          </a:stretch>
        </p:blipFill>
        <p:spPr>
          <a:xfrm>
            <a:off x="841375" y="3755719"/>
            <a:ext cx="3080782" cy="802389"/>
          </a:xfrm>
          <a:prstGeom prst="rect">
            <a:avLst/>
          </a:prstGeom>
        </p:spPr>
      </p:pic>
      <p:pic>
        <p:nvPicPr>
          <p:cNvPr id="8" name="Picture 7"/>
          <p:cNvPicPr>
            <a:picLocks noChangeAspect="1"/>
          </p:cNvPicPr>
          <p:nvPr/>
        </p:nvPicPr>
        <p:blipFill>
          <a:blip r:embed="rId3"/>
          <a:stretch>
            <a:fillRect/>
          </a:stretch>
        </p:blipFill>
        <p:spPr>
          <a:xfrm>
            <a:off x="5053124" y="4558108"/>
            <a:ext cx="2657249" cy="652449"/>
          </a:xfrm>
          <a:prstGeom prst="rect">
            <a:avLst/>
          </a:prstGeom>
        </p:spPr>
      </p:pic>
      <p:pic>
        <p:nvPicPr>
          <p:cNvPr id="10" name="Picture 9"/>
          <p:cNvPicPr>
            <a:picLocks noChangeAspect="1"/>
          </p:cNvPicPr>
          <p:nvPr/>
        </p:nvPicPr>
        <p:blipFill>
          <a:blip r:embed="rId4"/>
          <a:stretch>
            <a:fillRect/>
          </a:stretch>
        </p:blipFill>
        <p:spPr>
          <a:xfrm>
            <a:off x="5612063" y="2886975"/>
            <a:ext cx="1539373" cy="1539373"/>
          </a:xfrm>
          <a:prstGeom prst="rect">
            <a:avLst/>
          </a:prstGeom>
        </p:spPr>
      </p:pic>
    </p:spTree>
    <p:extLst>
      <p:ext uri="{BB962C8B-B14F-4D97-AF65-F5344CB8AC3E}">
        <p14:creationId xmlns:p14="http://schemas.microsoft.com/office/powerpoint/2010/main" val="101008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497146" cy="707886"/>
          </a:xfrm>
          <a:prstGeom prst="rect">
            <a:avLst/>
          </a:prstGeom>
          <a:noFill/>
        </p:spPr>
        <p:txBody>
          <a:bodyPr wrap="none" rtlCol="0">
            <a:spAutoFit/>
          </a:bodyPr>
          <a:lstStyle/>
          <a:p>
            <a:r>
              <a:rPr lang="en-US" sz="4000" b="1" dirty="0">
                <a:solidFill>
                  <a:srgbClr val="59A14F"/>
                </a:solidFill>
              </a:rPr>
              <a:t>WHAT… ASSUMPTIONS?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636174" y="1949794"/>
            <a:ext cx="7857846" cy="7017306"/>
          </a:xfrm>
          <a:prstGeom prst="rect">
            <a:avLst/>
          </a:prstGeom>
          <a:noFill/>
        </p:spPr>
        <p:txBody>
          <a:bodyPr wrap="square" rtlCol="0">
            <a:spAutoFit/>
          </a:bodyPr>
          <a:lstStyle/>
          <a:p>
            <a:endParaRPr lang="en-US" b="1" i="1" dirty="0"/>
          </a:p>
          <a:p>
            <a:pPr marL="342900" indent="-342900">
              <a:buAutoNum type="arabicParenR"/>
            </a:pPr>
            <a:r>
              <a:rPr lang="en-US" sz="2800" b="1" dirty="0"/>
              <a:t>Linearity </a:t>
            </a:r>
          </a:p>
          <a:p>
            <a:pPr marL="342900" indent="-342900">
              <a:buAutoNum type="arabicParenR"/>
            </a:pPr>
            <a:endParaRPr lang="en-US" sz="2800" b="1" dirty="0"/>
          </a:p>
          <a:p>
            <a:pPr marL="342900" indent="-342900">
              <a:buAutoNum type="arabicParenR"/>
            </a:pPr>
            <a:r>
              <a:rPr lang="en-US" sz="2800" b="1" dirty="0"/>
              <a:t>Independence of error terms</a:t>
            </a:r>
          </a:p>
          <a:p>
            <a:pPr marL="342900" indent="-342900">
              <a:buAutoNum type="arabicParenR"/>
            </a:pPr>
            <a:endParaRPr lang="en-US" sz="2800" b="1" dirty="0"/>
          </a:p>
          <a:p>
            <a:pPr marL="342900" indent="-342900">
              <a:buAutoNum type="arabicParenR"/>
            </a:pPr>
            <a:r>
              <a:rPr lang="en-US" sz="2800" b="1" dirty="0"/>
              <a:t>Equal variance of error terms</a:t>
            </a:r>
          </a:p>
          <a:p>
            <a:pPr marL="342900" indent="-342900">
              <a:buAutoNum type="arabicParenR"/>
            </a:pPr>
            <a:endParaRPr lang="en-US" sz="2800" b="1" dirty="0"/>
          </a:p>
          <a:p>
            <a:pPr marL="342900" indent="-342900">
              <a:buAutoNum type="arabicParenR"/>
            </a:pPr>
            <a:r>
              <a:rPr lang="en-US" sz="2800" b="1" dirty="0"/>
              <a:t>Normality of error terms</a:t>
            </a:r>
          </a:p>
          <a:p>
            <a:pPr marL="342900" indent="-342900">
              <a:buAutoNum type="arabicParenR"/>
            </a:pPr>
            <a:endParaRPr lang="en-US" sz="2800" b="1" dirty="0"/>
          </a:p>
          <a:p>
            <a:pPr marL="342900" indent="-342900">
              <a:buAutoNum type="arabicParenR"/>
            </a:pPr>
            <a:r>
              <a:rPr lang="en-US" sz="2800" b="1" dirty="0"/>
              <a:t>No outliers</a:t>
            </a:r>
          </a:p>
          <a:p>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3393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4768100" cy="707886"/>
          </a:xfrm>
          <a:prstGeom prst="rect">
            <a:avLst/>
          </a:prstGeom>
          <a:noFill/>
        </p:spPr>
        <p:txBody>
          <a:bodyPr wrap="none" rtlCol="0">
            <a:spAutoFit/>
          </a:bodyPr>
          <a:lstStyle/>
          <a:p>
            <a:r>
              <a:rPr lang="en-US" sz="4000" b="1" dirty="0"/>
              <a:t>LINEAR REGRESSION?</a:t>
            </a:r>
          </a:p>
        </p:txBody>
      </p:sp>
      <p:sp>
        <p:nvSpPr>
          <p:cNvPr id="27" name="Rectangle 26"/>
          <p:cNvSpPr/>
          <p:nvPr/>
        </p:nvSpPr>
        <p:spPr>
          <a:xfrm>
            <a:off x="2636129" y="3071813"/>
            <a:ext cx="5343525" cy="22002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296632" y="3400161"/>
            <a:ext cx="1360309" cy="400110"/>
          </a:xfrm>
          <a:prstGeom prst="rect">
            <a:avLst/>
          </a:prstGeom>
          <a:noFill/>
        </p:spPr>
        <p:txBody>
          <a:bodyPr wrap="none" rtlCol="0">
            <a:spAutoFit/>
          </a:bodyPr>
          <a:lstStyle/>
          <a:p>
            <a:r>
              <a:rPr lang="en-US" sz="2000" b="1" dirty="0"/>
              <a:t>Supervised</a:t>
            </a:r>
          </a:p>
        </p:txBody>
      </p:sp>
      <p:sp>
        <p:nvSpPr>
          <p:cNvPr id="29" name="TextBox 28"/>
          <p:cNvSpPr txBox="1"/>
          <p:nvPr/>
        </p:nvSpPr>
        <p:spPr>
          <a:xfrm>
            <a:off x="1039261" y="4462514"/>
            <a:ext cx="1645643" cy="400110"/>
          </a:xfrm>
          <a:prstGeom prst="rect">
            <a:avLst/>
          </a:prstGeom>
          <a:noFill/>
        </p:spPr>
        <p:txBody>
          <a:bodyPr wrap="none" rtlCol="0">
            <a:spAutoFit/>
          </a:bodyPr>
          <a:lstStyle/>
          <a:p>
            <a:r>
              <a:rPr lang="en-US" sz="2000" b="1" dirty="0"/>
              <a:t>Unsupervised</a:t>
            </a:r>
          </a:p>
        </p:txBody>
      </p:sp>
      <p:sp>
        <p:nvSpPr>
          <p:cNvPr id="30" name="TextBox 29"/>
          <p:cNvSpPr txBox="1"/>
          <p:nvPr/>
        </p:nvSpPr>
        <p:spPr>
          <a:xfrm>
            <a:off x="3260229" y="2631969"/>
            <a:ext cx="1366208" cy="400110"/>
          </a:xfrm>
          <a:prstGeom prst="rect">
            <a:avLst/>
          </a:prstGeom>
          <a:noFill/>
        </p:spPr>
        <p:txBody>
          <a:bodyPr wrap="none" rtlCol="0">
            <a:spAutoFit/>
          </a:bodyPr>
          <a:lstStyle/>
          <a:p>
            <a:r>
              <a:rPr lang="en-US" sz="2000" b="1" dirty="0"/>
              <a:t>Categorical</a:t>
            </a:r>
          </a:p>
        </p:txBody>
      </p:sp>
      <p:sp>
        <p:nvSpPr>
          <p:cNvPr id="31" name="TextBox 30"/>
          <p:cNvSpPr txBox="1"/>
          <p:nvPr/>
        </p:nvSpPr>
        <p:spPr>
          <a:xfrm>
            <a:off x="5762458" y="2636730"/>
            <a:ext cx="1398973" cy="400110"/>
          </a:xfrm>
          <a:prstGeom prst="rect">
            <a:avLst/>
          </a:prstGeom>
          <a:noFill/>
        </p:spPr>
        <p:txBody>
          <a:bodyPr wrap="none" rtlCol="0">
            <a:spAutoFit/>
          </a:bodyPr>
          <a:lstStyle/>
          <a:p>
            <a:r>
              <a:rPr lang="en-US" sz="2000" b="1" dirty="0"/>
              <a:t>Continuous</a:t>
            </a:r>
          </a:p>
        </p:txBody>
      </p:sp>
      <p:sp>
        <p:nvSpPr>
          <p:cNvPr id="32" name="TextBox 31"/>
          <p:cNvSpPr txBox="1"/>
          <p:nvPr/>
        </p:nvSpPr>
        <p:spPr>
          <a:xfrm>
            <a:off x="3689898" y="3415550"/>
            <a:ext cx="506870" cy="369332"/>
          </a:xfrm>
          <a:prstGeom prst="rect">
            <a:avLst/>
          </a:prstGeom>
          <a:noFill/>
        </p:spPr>
        <p:txBody>
          <a:bodyPr wrap="none" rtlCol="0">
            <a:spAutoFit/>
          </a:bodyPr>
          <a:lstStyle/>
          <a:p>
            <a:pPr algn="ctr"/>
            <a:r>
              <a:rPr lang="en-US" dirty="0"/>
              <a:t>???</a:t>
            </a:r>
          </a:p>
        </p:txBody>
      </p:sp>
      <p:sp>
        <p:nvSpPr>
          <p:cNvPr id="33" name="TextBox 32"/>
          <p:cNvSpPr txBox="1"/>
          <p:nvPr/>
        </p:nvSpPr>
        <p:spPr>
          <a:xfrm>
            <a:off x="6237197" y="3415550"/>
            <a:ext cx="506870" cy="369332"/>
          </a:xfrm>
          <a:prstGeom prst="rect">
            <a:avLst/>
          </a:prstGeom>
          <a:noFill/>
        </p:spPr>
        <p:txBody>
          <a:bodyPr wrap="none" rtlCol="0">
            <a:spAutoFit/>
          </a:bodyPr>
          <a:lstStyle/>
          <a:p>
            <a:pPr algn="ctr"/>
            <a:r>
              <a:rPr lang="en-US" dirty="0"/>
              <a:t>???</a:t>
            </a:r>
          </a:p>
        </p:txBody>
      </p:sp>
      <p:sp>
        <p:nvSpPr>
          <p:cNvPr id="34" name="TextBox 33"/>
          <p:cNvSpPr txBox="1"/>
          <p:nvPr/>
        </p:nvSpPr>
        <p:spPr>
          <a:xfrm>
            <a:off x="3647930" y="4477903"/>
            <a:ext cx="506870" cy="369332"/>
          </a:xfrm>
          <a:prstGeom prst="rect">
            <a:avLst/>
          </a:prstGeom>
          <a:noFill/>
        </p:spPr>
        <p:txBody>
          <a:bodyPr wrap="none" rtlCol="0">
            <a:spAutoFit/>
          </a:bodyPr>
          <a:lstStyle/>
          <a:p>
            <a:pPr algn="ctr"/>
            <a:r>
              <a:rPr lang="en-US" dirty="0"/>
              <a:t>???</a:t>
            </a:r>
          </a:p>
        </p:txBody>
      </p:sp>
      <p:sp>
        <p:nvSpPr>
          <p:cNvPr id="35" name="TextBox 34"/>
          <p:cNvSpPr txBox="1"/>
          <p:nvPr/>
        </p:nvSpPr>
        <p:spPr>
          <a:xfrm>
            <a:off x="6237196" y="4477903"/>
            <a:ext cx="506870" cy="369332"/>
          </a:xfrm>
          <a:prstGeom prst="rect">
            <a:avLst/>
          </a:prstGeom>
          <a:noFill/>
        </p:spPr>
        <p:txBody>
          <a:bodyPr wrap="none" rtlCol="0">
            <a:spAutoFit/>
          </a:bodyPr>
          <a:lstStyle/>
          <a:p>
            <a:pPr algn="ctr"/>
            <a:r>
              <a:rPr lang="en-US" dirty="0"/>
              <a:t>???</a:t>
            </a:r>
          </a:p>
        </p:txBody>
      </p:sp>
    </p:spTree>
    <p:extLst>
      <p:ext uri="{BB962C8B-B14F-4D97-AF65-F5344CB8AC3E}">
        <p14:creationId xmlns:p14="http://schemas.microsoft.com/office/powerpoint/2010/main" val="2732745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7618560" cy="707886"/>
          </a:xfrm>
          <a:prstGeom prst="rect">
            <a:avLst/>
          </a:prstGeom>
          <a:noFill/>
        </p:spPr>
        <p:txBody>
          <a:bodyPr wrap="none" rtlCol="0">
            <a:spAutoFit/>
          </a:bodyPr>
          <a:lstStyle/>
          <a:p>
            <a:r>
              <a:rPr lang="en-US" sz="4000" b="1" dirty="0">
                <a:solidFill>
                  <a:srgbClr val="59A14F"/>
                </a:solidFill>
              </a:rPr>
              <a:t>HOW… CHECKING ASSUMPTIONS?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636174" y="1949794"/>
            <a:ext cx="7857846" cy="4001095"/>
          </a:xfrm>
          <a:prstGeom prst="rect">
            <a:avLst/>
          </a:prstGeom>
          <a:noFill/>
        </p:spPr>
        <p:txBody>
          <a:bodyPr wrap="square" rtlCol="0">
            <a:spAutoFit/>
          </a:bodyPr>
          <a:lstStyle/>
          <a:p>
            <a:endParaRPr lang="en-US" b="1" i="1" dirty="0"/>
          </a:p>
          <a:p>
            <a:pPr marL="342900" indent="-342900">
              <a:buAutoNum type="arabicParenR"/>
            </a:pPr>
            <a:r>
              <a:rPr lang="en-US" sz="2800" b="1" dirty="0"/>
              <a:t>Linearity </a:t>
            </a:r>
          </a:p>
          <a:p>
            <a:pPr marL="342900" indent="-342900">
              <a:buAutoNum type="arabicParenR"/>
            </a:pPr>
            <a:endParaRPr lang="en-US" sz="2800" b="1" dirty="0"/>
          </a:p>
          <a:p>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B7535DF3-DB7C-D040-91AC-78C002585340}"/>
              </a:ext>
            </a:extLst>
          </p:cNvPr>
          <p:cNvPicPr>
            <a:picLocks noChangeAspect="1"/>
          </p:cNvPicPr>
          <p:nvPr/>
        </p:nvPicPr>
        <p:blipFill>
          <a:blip r:embed="rId2"/>
          <a:stretch>
            <a:fillRect/>
          </a:stretch>
        </p:blipFill>
        <p:spPr>
          <a:xfrm>
            <a:off x="1694687" y="2895411"/>
            <a:ext cx="5651500" cy="3009900"/>
          </a:xfrm>
          <a:prstGeom prst="rect">
            <a:avLst/>
          </a:prstGeom>
        </p:spPr>
      </p:pic>
    </p:spTree>
    <p:extLst>
      <p:ext uri="{BB962C8B-B14F-4D97-AF65-F5344CB8AC3E}">
        <p14:creationId xmlns:p14="http://schemas.microsoft.com/office/powerpoint/2010/main" val="2038462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7618560" cy="707886"/>
          </a:xfrm>
          <a:prstGeom prst="rect">
            <a:avLst/>
          </a:prstGeom>
          <a:noFill/>
        </p:spPr>
        <p:txBody>
          <a:bodyPr wrap="none" rtlCol="0">
            <a:spAutoFit/>
          </a:bodyPr>
          <a:lstStyle/>
          <a:p>
            <a:r>
              <a:rPr lang="en-US" sz="4000" b="1" dirty="0">
                <a:solidFill>
                  <a:srgbClr val="59A14F"/>
                </a:solidFill>
              </a:rPr>
              <a:t>HOW… CHECKING ASSUMPTIONS?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636174" y="1949794"/>
            <a:ext cx="7857846" cy="4001095"/>
          </a:xfrm>
          <a:prstGeom prst="rect">
            <a:avLst/>
          </a:prstGeom>
          <a:noFill/>
        </p:spPr>
        <p:txBody>
          <a:bodyPr wrap="square" rtlCol="0">
            <a:spAutoFit/>
          </a:bodyPr>
          <a:lstStyle/>
          <a:p>
            <a:endParaRPr lang="en-US" b="1" i="1" dirty="0"/>
          </a:p>
          <a:p>
            <a:r>
              <a:rPr lang="en-US" sz="2800" b="1" dirty="0"/>
              <a:t>2) Independence of error terms </a:t>
            </a:r>
          </a:p>
          <a:p>
            <a:pPr marL="342900" indent="-342900">
              <a:buAutoNum type="arabicParenR"/>
            </a:pPr>
            <a:endParaRPr lang="en-US" sz="2800" b="1" dirty="0"/>
          </a:p>
          <a:p>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a:extLst>
              <a:ext uri="{FF2B5EF4-FFF2-40B4-BE49-F238E27FC236}">
                <a16:creationId xmlns:a16="http://schemas.microsoft.com/office/drawing/2014/main" id="{0AAE2612-3DC8-914D-8AE4-BE1340402DCB}"/>
              </a:ext>
            </a:extLst>
          </p:cNvPr>
          <p:cNvPicPr>
            <a:picLocks noChangeAspect="1"/>
          </p:cNvPicPr>
          <p:nvPr/>
        </p:nvPicPr>
        <p:blipFill>
          <a:blip r:embed="rId2"/>
          <a:stretch>
            <a:fillRect/>
          </a:stretch>
        </p:blipFill>
        <p:spPr>
          <a:xfrm>
            <a:off x="1010920" y="3182112"/>
            <a:ext cx="6756400" cy="2590800"/>
          </a:xfrm>
          <a:prstGeom prst="rect">
            <a:avLst/>
          </a:prstGeom>
        </p:spPr>
      </p:pic>
    </p:spTree>
    <p:extLst>
      <p:ext uri="{BB962C8B-B14F-4D97-AF65-F5344CB8AC3E}">
        <p14:creationId xmlns:p14="http://schemas.microsoft.com/office/powerpoint/2010/main" val="3477835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7618560" cy="707886"/>
          </a:xfrm>
          <a:prstGeom prst="rect">
            <a:avLst/>
          </a:prstGeom>
          <a:noFill/>
        </p:spPr>
        <p:txBody>
          <a:bodyPr wrap="none" rtlCol="0">
            <a:spAutoFit/>
          </a:bodyPr>
          <a:lstStyle/>
          <a:p>
            <a:r>
              <a:rPr lang="en-US" sz="4000" b="1" dirty="0">
                <a:solidFill>
                  <a:srgbClr val="59A14F"/>
                </a:solidFill>
              </a:rPr>
              <a:t>HOW… CHECKING ASSUMPTIONS?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636174" y="1949794"/>
            <a:ext cx="7857846" cy="4001095"/>
          </a:xfrm>
          <a:prstGeom prst="rect">
            <a:avLst/>
          </a:prstGeom>
          <a:noFill/>
        </p:spPr>
        <p:txBody>
          <a:bodyPr wrap="square" rtlCol="0">
            <a:spAutoFit/>
          </a:bodyPr>
          <a:lstStyle/>
          <a:p>
            <a:endParaRPr lang="en-US" b="1" i="1" dirty="0"/>
          </a:p>
          <a:p>
            <a:r>
              <a:rPr lang="en-US" sz="2800" b="1" dirty="0"/>
              <a:t>3) Equal Variance of error terms</a:t>
            </a:r>
          </a:p>
          <a:p>
            <a:pPr marL="342900" indent="-342900">
              <a:buAutoNum type="arabicParenR"/>
            </a:pPr>
            <a:endParaRPr lang="en-US" sz="2800" b="1" dirty="0"/>
          </a:p>
          <a:p>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33404C71-58E9-E549-AB38-E77975E79E5C}"/>
              </a:ext>
            </a:extLst>
          </p:cNvPr>
          <p:cNvPicPr>
            <a:picLocks noChangeAspect="1"/>
          </p:cNvPicPr>
          <p:nvPr/>
        </p:nvPicPr>
        <p:blipFill>
          <a:blip r:embed="rId2"/>
          <a:stretch>
            <a:fillRect/>
          </a:stretch>
        </p:blipFill>
        <p:spPr>
          <a:xfrm>
            <a:off x="2742789" y="2895411"/>
            <a:ext cx="3343402" cy="3402317"/>
          </a:xfrm>
          <a:prstGeom prst="rect">
            <a:avLst/>
          </a:prstGeom>
        </p:spPr>
      </p:pic>
    </p:spTree>
    <p:extLst>
      <p:ext uri="{BB962C8B-B14F-4D97-AF65-F5344CB8AC3E}">
        <p14:creationId xmlns:p14="http://schemas.microsoft.com/office/powerpoint/2010/main" val="337011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7618560" cy="707886"/>
          </a:xfrm>
          <a:prstGeom prst="rect">
            <a:avLst/>
          </a:prstGeom>
          <a:noFill/>
        </p:spPr>
        <p:txBody>
          <a:bodyPr wrap="none" rtlCol="0">
            <a:spAutoFit/>
          </a:bodyPr>
          <a:lstStyle/>
          <a:p>
            <a:r>
              <a:rPr lang="en-US" sz="4000" b="1" dirty="0">
                <a:solidFill>
                  <a:srgbClr val="59A14F"/>
                </a:solidFill>
              </a:rPr>
              <a:t>HOW… CHECKING ASSUMPTIONS?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636174" y="1949794"/>
            <a:ext cx="7857846" cy="4001095"/>
          </a:xfrm>
          <a:prstGeom prst="rect">
            <a:avLst/>
          </a:prstGeom>
          <a:noFill/>
        </p:spPr>
        <p:txBody>
          <a:bodyPr wrap="square" rtlCol="0">
            <a:spAutoFit/>
          </a:bodyPr>
          <a:lstStyle/>
          <a:p>
            <a:endParaRPr lang="en-US" b="1" i="1" dirty="0"/>
          </a:p>
          <a:p>
            <a:r>
              <a:rPr lang="en-US" sz="2800" b="1" dirty="0"/>
              <a:t>4) Normality of error terms</a:t>
            </a:r>
          </a:p>
          <a:p>
            <a:pPr marL="342900" indent="-342900">
              <a:buAutoNum type="arabicParenR"/>
            </a:pPr>
            <a:endParaRPr lang="en-US" sz="2800" b="1" dirty="0"/>
          </a:p>
          <a:p>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3" name="Picture 12">
            <a:extLst>
              <a:ext uri="{FF2B5EF4-FFF2-40B4-BE49-F238E27FC236}">
                <a16:creationId xmlns:a16="http://schemas.microsoft.com/office/drawing/2014/main" id="{B4100DFD-EED8-4A44-9980-86BF09F95AF5}"/>
              </a:ext>
            </a:extLst>
          </p:cNvPr>
          <p:cNvPicPr>
            <a:picLocks noChangeAspect="1"/>
          </p:cNvPicPr>
          <p:nvPr/>
        </p:nvPicPr>
        <p:blipFill>
          <a:blip r:embed="rId2"/>
          <a:stretch>
            <a:fillRect/>
          </a:stretch>
        </p:blipFill>
        <p:spPr>
          <a:xfrm>
            <a:off x="6123073" y="2023409"/>
            <a:ext cx="2227740" cy="2237301"/>
          </a:xfrm>
          <a:prstGeom prst="rect">
            <a:avLst/>
          </a:prstGeom>
        </p:spPr>
      </p:pic>
      <p:pic>
        <p:nvPicPr>
          <p:cNvPr id="15" name="Picture 14">
            <a:extLst>
              <a:ext uri="{FF2B5EF4-FFF2-40B4-BE49-F238E27FC236}">
                <a16:creationId xmlns:a16="http://schemas.microsoft.com/office/drawing/2014/main" id="{2B7CC726-27D1-4747-B7C3-8DE334840CC4}"/>
              </a:ext>
            </a:extLst>
          </p:cNvPr>
          <p:cNvPicPr>
            <a:picLocks noChangeAspect="1"/>
          </p:cNvPicPr>
          <p:nvPr/>
        </p:nvPicPr>
        <p:blipFill>
          <a:blip r:embed="rId3"/>
          <a:stretch>
            <a:fillRect/>
          </a:stretch>
        </p:blipFill>
        <p:spPr>
          <a:xfrm>
            <a:off x="307975" y="4186178"/>
            <a:ext cx="6484919" cy="2398982"/>
          </a:xfrm>
          <a:prstGeom prst="rect">
            <a:avLst/>
          </a:prstGeom>
        </p:spPr>
      </p:pic>
    </p:spTree>
    <p:extLst>
      <p:ext uri="{BB962C8B-B14F-4D97-AF65-F5344CB8AC3E}">
        <p14:creationId xmlns:p14="http://schemas.microsoft.com/office/powerpoint/2010/main" val="599093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7618560" cy="707886"/>
          </a:xfrm>
          <a:prstGeom prst="rect">
            <a:avLst/>
          </a:prstGeom>
          <a:noFill/>
        </p:spPr>
        <p:txBody>
          <a:bodyPr wrap="none" rtlCol="0">
            <a:spAutoFit/>
          </a:bodyPr>
          <a:lstStyle/>
          <a:p>
            <a:r>
              <a:rPr lang="en-US" sz="4000" b="1" dirty="0">
                <a:solidFill>
                  <a:srgbClr val="59A14F"/>
                </a:solidFill>
              </a:rPr>
              <a:t>HOW… CHECKING ASSUMPTIONS?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636174" y="1949794"/>
            <a:ext cx="7857846" cy="4001095"/>
          </a:xfrm>
          <a:prstGeom prst="rect">
            <a:avLst/>
          </a:prstGeom>
          <a:noFill/>
        </p:spPr>
        <p:txBody>
          <a:bodyPr wrap="square" rtlCol="0">
            <a:spAutoFit/>
          </a:bodyPr>
          <a:lstStyle/>
          <a:p>
            <a:endParaRPr lang="en-US" b="1" i="1" dirty="0"/>
          </a:p>
          <a:p>
            <a:r>
              <a:rPr lang="en-US" sz="2800" b="1" dirty="0"/>
              <a:t>5) No outliers</a:t>
            </a:r>
          </a:p>
          <a:p>
            <a:pPr marL="342900" indent="-342900">
              <a:buAutoNum type="arabicParenR"/>
            </a:pPr>
            <a:endParaRPr lang="en-US" sz="2800" b="1" dirty="0"/>
          </a:p>
          <a:p>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544383E8-3CBC-5145-9F0A-B4EBF05AA202}"/>
              </a:ext>
            </a:extLst>
          </p:cNvPr>
          <p:cNvPicPr>
            <a:picLocks noChangeAspect="1"/>
          </p:cNvPicPr>
          <p:nvPr/>
        </p:nvPicPr>
        <p:blipFill>
          <a:blip r:embed="rId2"/>
          <a:stretch>
            <a:fillRect/>
          </a:stretch>
        </p:blipFill>
        <p:spPr>
          <a:xfrm>
            <a:off x="5469128" y="2210128"/>
            <a:ext cx="2645368" cy="4375032"/>
          </a:xfrm>
          <a:prstGeom prst="rect">
            <a:avLst/>
          </a:prstGeom>
        </p:spPr>
      </p:pic>
      <p:pic>
        <p:nvPicPr>
          <p:cNvPr id="9" name="Picture 8">
            <a:extLst>
              <a:ext uri="{FF2B5EF4-FFF2-40B4-BE49-F238E27FC236}">
                <a16:creationId xmlns:a16="http://schemas.microsoft.com/office/drawing/2014/main" id="{7C97669F-84A0-604C-8155-DA5AD0E03019}"/>
              </a:ext>
            </a:extLst>
          </p:cNvPr>
          <p:cNvPicPr>
            <a:picLocks noChangeAspect="1"/>
          </p:cNvPicPr>
          <p:nvPr/>
        </p:nvPicPr>
        <p:blipFill>
          <a:blip r:embed="rId3"/>
          <a:stretch>
            <a:fillRect/>
          </a:stretch>
        </p:blipFill>
        <p:spPr>
          <a:xfrm>
            <a:off x="790702" y="3102244"/>
            <a:ext cx="4051300" cy="2590800"/>
          </a:xfrm>
          <a:prstGeom prst="rect">
            <a:avLst/>
          </a:prstGeom>
        </p:spPr>
      </p:pic>
    </p:spTree>
    <p:extLst>
      <p:ext uri="{BB962C8B-B14F-4D97-AF65-F5344CB8AC3E}">
        <p14:creationId xmlns:p14="http://schemas.microsoft.com/office/powerpoint/2010/main" val="4124000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241908"/>
            <a:ext cx="6728189" cy="707886"/>
          </a:xfrm>
          <a:prstGeom prst="rect">
            <a:avLst/>
          </a:prstGeom>
          <a:noFill/>
        </p:spPr>
        <p:txBody>
          <a:bodyPr wrap="none" rtlCol="0">
            <a:spAutoFit/>
          </a:bodyPr>
          <a:lstStyle/>
          <a:p>
            <a:r>
              <a:rPr lang="en-US" sz="4000" b="1" dirty="0">
                <a:solidFill>
                  <a:srgbClr val="59A14F"/>
                </a:solidFill>
              </a:rPr>
              <a:t>HOW…REMEDIAL MEASURES?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636174" y="1949794"/>
            <a:ext cx="8263986" cy="8186857"/>
          </a:xfrm>
          <a:prstGeom prst="rect">
            <a:avLst/>
          </a:prstGeom>
          <a:noFill/>
        </p:spPr>
        <p:txBody>
          <a:bodyPr wrap="square" rtlCol="0">
            <a:spAutoFit/>
          </a:bodyPr>
          <a:lstStyle/>
          <a:p>
            <a:r>
              <a:rPr lang="en-US" dirty="0"/>
              <a:t>Diagnosing broken assumptions is often straightforward with various plots or hypothesis tests.  Correcting issues with the model specification can be tricky.  Here are some things to try:</a:t>
            </a:r>
          </a:p>
          <a:p>
            <a:endParaRPr lang="en-US" sz="2400" dirty="0"/>
          </a:p>
          <a:p>
            <a:pPr marL="342900" indent="-342900">
              <a:buAutoNum type="arabicParenR"/>
            </a:pPr>
            <a:r>
              <a:rPr lang="en-US" sz="1600" dirty="0"/>
              <a:t>Nonlinearity - Try a polynomial model or a non-linear regression (or some other machine learning techniques!)</a:t>
            </a:r>
          </a:p>
          <a:p>
            <a:pPr marL="342900" indent="-342900">
              <a:buAutoNum type="arabicParenR"/>
            </a:pPr>
            <a:endParaRPr lang="en-US" sz="1600" dirty="0"/>
          </a:p>
          <a:p>
            <a:pPr marL="342900" indent="-342900">
              <a:buAutoNum type="arabicParenR" startAt="2"/>
            </a:pPr>
            <a:r>
              <a:rPr lang="en-US" sz="1600" dirty="0"/>
              <a:t>Dependent error terms – Will likely require a different model specification (autoregression)</a:t>
            </a:r>
          </a:p>
          <a:p>
            <a:pPr marL="342900" indent="-342900">
              <a:buAutoNum type="arabicParenR" startAt="2"/>
            </a:pPr>
            <a:endParaRPr lang="en-US" sz="1600" i="1" dirty="0"/>
          </a:p>
          <a:p>
            <a:pPr marL="342900" indent="-342900">
              <a:buFontTx/>
              <a:buAutoNum type="arabicParenR" startAt="2"/>
            </a:pPr>
            <a:r>
              <a:rPr lang="en-US" sz="1600" dirty="0"/>
              <a:t>Heteroskedastic error terms - Try a transformation on the predictors or the target variable; </a:t>
            </a:r>
            <a:r>
              <a:rPr lang="en-US" sz="1600" i="1" dirty="0"/>
              <a:t>weighted least squares</a:t>
            </a:r>
          </a:p>
          <a:p>
            <a:pPr marL="342900" indent="-342900">
              <a:buFontTx/>
              <a:buAutoNum type="arabicParenR" startAt="2"/>
            </a:pPr>
            <a:endParaRPr lang="en-US" sz="1600" i="1" dirty="0"/>
          </a:p>
          <a:p>
            <a:pPr marL="342900" indent="-342900">
              <a:buFontTx/>
              <a:buAutoNum type="arabicParenR" startAt="2"/>
            </a:pPr>
            <a:r>
              <a:rPr lang="en-US" sz="1600" dirty="0"/>
              <a:t>Nonnormality of error terms – Try a transformation on the predictors or the target variable – a transformation that alleviated issue #3 may also help with non-normality simultaneously</a:t>
            </a:r>
          </a:p>
          <a:p>
            <a:pPr marL="342900" indent="-342900">
              <a:buFontTx/>
              <a:buAutoNum type="arabicParenR" startAt="2"/>
            </a:pPr>
            <a:endParaRPr lang="en-US" sz="1600" dirty="0"/>
          </a:p>
          <a:p>
            <a:pPr marL="342900" indent="-342900">
              <a:buFontTx/>
              <a:buAutoNum type="arabicParenR" startAt="2"/>
            </a:pPr>
            <a:r>
              <a:rPr lang="en-US" sz="1600" dirty="0"/>
              <a:t>Outliers – Outliers generally shouldn’t be removed unless they are measurement or entry errors.  Weighting can be used to reduce their effect on the model.  </a:t>
            </a:r>
          </a:p>
          <a:p>
            <a:pPr marL="342900" indent="-342900">
              <a:buAutoNum type="arabicParenR" startAt="2"/>
            </a:pPr>
            <a:endParaRPr lang="en-US" dirty="0"/>
          </a:p>
          <a:p>
            <a:pPr marL="342900" indent="-342900">
              <a:buAutoNum type="arabicParenR" startAt="2"/>
            </a:pPr>
            <a:endParaRPr lang="en-US" i="1" dirty="0"/>
          </a:p>
          <a:p>
            <a:endParaRPr lang="en-US" sz="2400" dirty="0"/>
          </a:p>
          <a:p>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63074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0418"/>
            <a:ext cx="9144000" cy="6998971"/>
          </a:xfrm>
          <a:prstGeom prst="rect">
            <a:avLst/>
          </a:prstGeom>
          <a:solidFill>
            <a:srgbClr val="F8DA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9045" y="625755"/>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1923347" cy="707886"/>
          </a:xfrm>
          <a:prstGeom prst="rect">
            <a:avLst/>
          </a:prstGeom>
          <a:noFill/>
        </p:spPr>
        <p:txBody>
          <a:bodyPr wrap="none" rtlCol="0">
            <a:spAutoFit/>
          </a:bodyPr>
          <a:lstStyle/>
          <a:p>
            <a:r>
              <a:rPr lang="en-US" sz="4000" b="1" dirty="0">
                <a:solidFill>
                  <a:schemeClr val="bg1"/>
                </a:solidFill>
              </a:rPr>
              <a:t>CODING</a:t>
            </a:r>
          </a:p>
        </p:txBody>
      </p:sp>
    </p:spTree>
    <p:extLst>
      <p:ext uri="{BB962C8B-B14F-4D97-AF65-F5344CB8AC3E}">
        <p14:creationId xmlns:p14="http://schemas.microsoft.com/office/powerpoint/2010/main" val="351889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196294" cy="707886"/>
          </a:xfrm>
          <a:prstGeom prst="rect">
            <a:avLst/>
          </a:prstGeom>
          <a:noFill/>
        </p:spPr>
        <p:txBody>
          <a:bodyPr wrap="none" rtlCol="0">
            <a:spAutoFit/>
          </a:bodyPr>
          <a:lstStyle/>
          <a:p>
            <a:r>
              <a:rPr lang="en-US" sz="4000" b="1" dirty="0"/>
              <a:t>HOW… CATEGORICAL?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89045" y="2107543"/>
            <a:ext cx="7857846" cy="369332"/>
          </a:xfrm>
          <a:prstGeom prst="rect">
            <a:avLst/>
          </a:prstGeom>
          <a:noFill/>
        </p:spPr>
        <p:txBody>
          <a:bodyPr wrap="square" rtlCol="0">
            <a:spAutoFit/>
          </a:bodyPr>
          <a:lstStyle/>
          <a:p>
            <a:r>
              <a:rPr lang="en-US" dirty="0"/>
              <a:t>Discuss in your groups: </a:t>
            </a:r>
          </a:p>
        </p:txBody>
      </p:sp>
      <p:sp>
        <p:nvSpPr>
          <p:cNvPr id="12" name="TextBox 11"/>
          <p:cNvSpPr txBox="1"/>
          <p:nvPr/>
        </p:nvSpPr>
        <p:spPr>
          <a:xfrm>
            <a:off x="1158051" y="2732459"/>
            <a:ext cx="7952104" cy="1200329"/>
          </a:xfrm>
          <a:prstGeom prst="rect">
            <a:avLst/>
          </a:prstGeom>
          <a:noFill/>
        </p:spPr>
        <p:txBody>
          <a:bodyPr wrap="square" rtlCol="0">
            <a:spAutoFit/>
          </a:bodyPr>
          <a:lstStyle/>
          <a:p>
            <a:pPr marL="342900" indent="-342900">
              <a:buFont typeface="Wingdings" charset="2"/>
              <a:buChar char=""/>
            </a:pPr>
            <a:r>
              <a:rPr lang="en-US" dirty="0"/>
              <a:t>How do you deal with categorical variables with a regression?</a:t>
            </a:r>
          </a:p>
          <a:p>
            <a:pPr marL="342900" indent="-342900">
              <a:buFont typeface="Wingdings" charset="2"/>
              <a:buChar char=""/>
            </a:pPr>
            <a:r>
              <a:rPr lang="en-US" dirty="0"/>
              <a:t>What should you do with your Region variable? (1, 2, 3, 4)</a:t>
            </a:r>
          </a:p>
          <a:p>
            <a:pPr marL="342900" indent="-342900">
              <a:buFont typeface="Wingdings" charset="2"/>
              <a:buChar char=""/>
            </a:pPr>
            <a:r>
              <a:rPr lang="en-US" dirty="0"/>
              <a:t>What should you do with a star rating? (1, 2, 3, 4, 5)</a:t>
            </a:r>
          </a:p>
          <a:p>
            <a:pPr marL="342900" indent="-342900">
              <a:buFont typeface="Wingdings" charset="2"/>
              <a:buChar char=""/>
            </a:pPr>
            <a:endParaRPr lang="en-US" dirty="0"/>
          </a:p>
        </p:txBody>
      </p:sp>
    </p:spTree>
    <p:extLst>
      <p:ext uri="{BB962C8B-B14F-4D97-AF65-F5344CB8AC3E}">
        <p14:creationId xmlns:p14="http://schemas.microsoft.com/office/powerpoint/2010/main" val="635836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196294" cy="707886"/>
          </a:xfrm>
          <a:prstGeom prst="rect">
            <a:avLst/>
          </a:prstGeom>
          <a:noFill/>
        </p:spPr>
        <p:txBody>
          <a:bodyPr wrap="none" rtlCol="0">
            <a:spAutoFit/>
          </a:bodyPr>
          <a:lstStyle/>
          <a:p>
            <a:r>
              <a:rPr lang="en-US" sz="4000" b="1" dirty="0"/>
              <a:t>HOW… CATEGORICAL?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4524315"/>
          </a:xfrm>
          <a:prstGeom prst="rect">
            <a:avLst/>
          </a:prstGeom>
          <a:noFill/>
        </p:spPr>
        <p:txBody>
          <a:bodyPr wrap="square" rtlCol="0">
            <a:spAutoFit/>
          </a:bodyPr>
          <a:lstStyle/>
          <a:p>
            <a:r>
              <a:rPr lang="en-US" dirty="0"/>
              <a:t>Since all input variables for a regression must be numeric, we convert all </a:t>
            </a:r>
            <a:r>
              <a:rPr lang="en-US" b="1" i="1" dirty="0"/>
              <a:t>k </a:t>
            </a:r>
            <a:r>
              <a:rPr lang="en-US" dirty="0"/>
              <a:t>categorical variables to </a:t>
            </a:r>
            <a:r>
              <a:rPr lang="en-US" b="1" i="1" dirty="0"/>
              <a:t>k-1 </a:t>
            </a:r>
            <a:r>
              <a:rPr lang="en-US" dirty="0"/>
              <a:t>binary or “dummy” variables.</a:t>
            </a:r>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Leaving out one reference variable is important to avoid multicollinearity. This reference variable becomes the baseline for all other factor levels. </a:t>
            </a:r>
          </a:p>
          <a:p>
            <a:endParaRPr lang="en-US" dirty="0"/>
          </a:p>
          <a:p>
            <a:r>
              <a:rPr lang="en-US" dirty="0"/>
              <a:t>That works for nominal data, how should we treat ordinal data?   [1,2,3,4,5]</a:t>
            </a:r>
          </a:p>
        </p:txBody>
      </p:sp>
      <p:pic>
        <p:nvPicPr>
          <p:cNvPr id="7" name="Picture 6"/>
          <p:cNvPicPr>
            <a:picLocks noChangeAspect="1"/>
          </p:cNvPicPr>
          <p:nvPr/>
        </p:nvPicPr>
        <p:blipFill>
          <a:blip r:embed="rId2"/>
          <a:stretch>
            <a:fillRect/>
          </a:stretch>
        </p:blipFill>
        <p:spPr>
          <a:xfrm>
            <a:off x="1694687" y="3182033"/>
            <a:ext cx="5425910" cy="1821338"/>
          </a:xfrm>
          <a:prstGeom prst="rect">
            <a:avLst/>
          </a:prstGeom>
        </p:spPr>
      </p:pic>
    </p:spTree>
    <p:extLst>
      <p:ext uri="{BB962C8B-B14F-4D97-AF65-F5344CB8AC3E}">
        <p14:creationId xmlns:p14="http://schemas.microsoft.com/office/powerpoint/2010/main" val="267935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0418"/>
            <a:ext cx="9144000" cy="6998971"/>
          </a:xfrm>
          <a:prstGeom prst="rect">
            <a:avLst/>
          </a:prstGeom>
          <a:solidFill>
            <a:srgbClr val="F8DA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9045" y="625755"/>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1923347" cy="707886"/>
          </a:xfrm>
          <a:prstGeom prst="rect">
            <a:avLst/>
          </a:prstGeom>
          <a:noFill/>
        </p:spPr>
        <p:txBody>
          <a:bodyPr wrap="none" rtlCol="0">
            <a:spAutoFit/>
          </a:bodyPr>
          <a:lstStyle/>
          <a:p>
            <a:r>
              <a:rPr lang="en-US" sz="4000" b="1" dirty="0">
                <a:solidFill>
                  <a:schemeClr val="bg1"/>
                </a:solidFill>
              </a:rPr>
              <a:t>CODING</a:t>
            </a:r>
          </a:p>
        </p:txBody>
      </p:sp>
    </p:spTree>
    <p:extLst>
      <p:ext uri="{BB962C8B-B14F-4D97-AF65-F5344CB8AC3E}">
        <p14:creationId xmlns:p14="http://schemas.microsoft.com/office/powerpoint/2010/main" val="3568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4697568" cy="707886"/>
          </a:xfrm>
          <a:prstGeom prst="rect">
            <a:avLst/>
          </a:prstGeom>
          <a:noFill/>
        </p:spPr>
        <p:txBody>
          <a:bodyPr wrap="none" rtlCol="0">
            <a:spAutoFit/>
          </a:bodyPr>
          <a:lstStyle/>
          <a:p>
            <a:r>
              <a:rPr lang="en-US" sz="4000" b="1" dirty="0"/>
              <a:t>LINEAR REGRESSION!</a:t>
            </a:r>
          </a:p>
        </p:txBody>
      </p:sp>
      <p:sp>
        <p:nvSpPr>
          <p:cNvPr id="27" name="Rectangle 26"/>
          <p:cNvSpPr/>
          <p:nvPr/>
        </p:nvSpPr>
        <p:spPr>
          <a:xfrm>
            <a:off x="2636129" y="3071813"/>
            <a:ext cx="5343525" cy="22002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296632" y="3400161"/>
            <a:ext cx="1360309" cy="400110"/>
          </a:xfrm>
          <a:prstGeom prst="rect">
            <a:avLst/>
          </a:prstGeom>
          <a:noFill/>
        </p:spPr>
        <p:txBody>
          <a:bodyPr wrap="none" rtlCol="0">
            <a:spAutoFit/>
          </a:bodyPr>
          <a:lstStyle/>
          <a:p>
            <a:r>
              <a:rPr lang="en-US" sz="2000" b="1" dirty="0"/>
              <a:t>Supervised</a:t>
            </a:r>
          </a:p>
        </p:txBody>
      </p:sp>
      <p:sp>
        <p:nvSpPr>
          <p:cNvPr id="29" name="TextBox 28"/>
          <p:cNvSpPr txBox="1"/>
          <p:nvPr/>
        </p:nvSpPr>
        <p:spPr>
          <a:xfrm>
            <a:off x="1039261" y="4462514"/>
            <a:ext cx="1645643" cy="400110"/>
          </a:xfrm>
          <a:prstGeom prst="rect">
            <a:avLst/>
          </a:prstGeom>
          <a:noFill/>
        </p:spPr>
        <p:txBody>
          <a:bodyPr wrap="none" rtlCol="0">
            <a:spAutoFit/>
          </a:bodyPr>
          <a:lstStyle/>
          <a:p>
            <a:r>
              <a:rPr lang="en-US" sz="2000" b="1" dirty="0"/>
              <a:t>Unsupervised</a:t>
            </a:r>
          </a:p>
        </p:txBody>
      </p:sp>
      <p:sp>
        <p:nvSpPr>
          <p:cNvPr id="30" name="TextBox 29"/>
          <p:cNvSpPr txBox="1"/>
          <p:nvPr/>
        </p:nvSpPr>
        <p:spPr>
          <a:xfrm>
            <a:off x="3260229" y="2631969"/>
            <a:ext cx="1366208" cy="400110"/>
          </a:xfrm>
          <a:prstGeom prst="rect">
            <a:avLst/>
          </a:prstGeom>
          <a:noFill/>
        </p:spPr>
        <p:txBody>
          <a:bodyPr wrap="none" rtlCol="0">
            <a:spAutoFit/>
          </a:bodyPr>
          <a:lstStyle/>
          <a:p>
            <a:r>
              <a:rPr lang="en-US" sz="2000" b="1" dirty="0"/>
              <a:t>Categorical</a:t>
            </a:r>
          </a:p>
        </p:txBody>
      </p:sp>
      <p:sp>
        <p:nvSpPr>
          <p:cNvPr id="31" name="TextBox 30"/>
          <p:cNvSpPr txBox="1"/>
          <p:nvPr/>
        </p:nvSpPr>
        <p:spPr>
          <a:xfrm>
            <a:off x="5762458" y="2636730"/>
            <a:ext cx="1398973" cy="400110"/>
          </a:xfrm>
          <a:prstGeom prst="rect">
            <a:avLst/>
          </a:prstGeom>
          <a:noFill/>
        </p:spPr>
        <p:txBody>
          <a:bodyPr wrap="none" rtlCol="0">
            <a:spAutoFit/>
          </a:bodyPr>
          <a:lstStyle/>
          <a:p>
            <a:r>
              <a:rPr lang="en-US" sz="2000" b="1" dirty="0"/>
              <a:t>Continuous</a:t>
            </a:r>
          </a:p>
        </p:txBody>
      </p:sp>
      <p:sp>
        <p:nvSpPr>
          <p:cNvPr id="32" name="TextBox 31"/>
          <p:cNvSpPr txBox="1"/>
          <p:nvPr/>
        </p:nvSpPr>
        <p:spPr>
          <a:xfrm>
            <a:off x="3240673" y="3415550"/>
            <a:ext cx="1405321" cy="369332"/>
          </a:xfrm>
          <a:prstGeom prst="rect">
            <a:avLst/>
          </a:prstGeom>
          <a:noFill/>
        </p:spPr>
        <p:txBody>
          <a:bodyPr wrap="none" rtlCol="0">
            <a:spAutoFit/>
          </a:bodyPr>
          <a:lstStyle/>
          <a:p>
            <a:r>
              <a:rPr lang="en-US" dirty="0"/>
              <a:t>Classification</a:t>
            </a:r>
          </a:p>
        </p:txBody>
      </p:sp>
      <p:sp>
        <p:nvSpPr>
          <p:cNvPr id="33" name="TextBox 32"/>
          <p:cNvSpPr txBox="1"/>
          <p:nvPr/>
        </p:nvSpPr>
        <p:spPr>
          <a:xfrm>
            <a:off x="5891268" y="3415550"/>
            <a:ext cx="1198726" cy="369332"/>
          </a:xfrm>
          <a:prstGeom prst="rect">
            <a:avLst/>
          </a:prstGeom>
          <a:noFill/>
        </p:spPr>
        <p:txBody>
          <a:bodyPr wrap="none" rtlCol="0">
            <a:spAutoFit/>
          </a:bodyPr>
          <a:lstStyle/>
          <a:p>
            <a:r>
              <a:rPr lang="en-US" dirty="0"/>
              <a:t>Regression</a:t>
            </a:r>
          </a:p>
        </p:txBody>
      </p:sp>
      <p:sp>
        <p:nvSpPr>
          <p:cNvPr id="34" name="TextBox 33"/>
          <p:cNvSpPr txBox="1"/>
          <p:nvPr/>
        </p:nvSpPr>
        <p:spPr>
          <a:xfrm>
            <a:off x="3339480" y="4477903"/>
            <a:ext cx="1123769" cy="369332"/>
          </a:xfrm>
          <a:prstGeom prst="rect">
            <a:avLst/>
          </a:prstGeom>
          <a:noFill/>
        </p:spPr>
        <p:txBody>
          <a:bodyPr wrap="none" rtlCol="0">
            <a:spAutoFit/>
          </a:bodyPr>
          <a:lstStyle/>
          <a:p>
            <a:r>
              <a:rPr lang="en-US" dirty="0"/>
              <a:t>Clustering</a:t>
            </a:r>
          </a:p>
        </p:txBody>
      </p:sp>
      <p:sp>
        <p:nvSpPr>
          <p:cNvPr id="35" name="TextBox 34"/>
          <p:cNvSpPr txBox="1"/>
          <p:nvPr/>
        </p:nvSpPr>
        <p:spPr>
          <a:xfrm>
            <a:off x="5394433" y="4477903"/>
            <a:ext cx="2192395" cy="369332"/>
          </a:xfrm>
          <a:prstGeom prst="rect">
            <a:avLst/>
          </a:prstGeom>
          <a:noFill/>
        </p:spPr>
        <p:txBody>
          <a:bodyPr wrap="none" rtlCol="0">
            <a:spAutoFit/>
          </a:bodyPr>
          <a:lstStyle/>
          <a:p>
            <a:pPr algn="ctr"/>
            <a:r>
              <a:rPr lang="en-US" dirty="0"/>
              <a:t>Dimension Reduction</a:t>
            </a:r>
          </a:p>
        </p:txBody>
      </p:sp>
      <p:sp>
        <p:nvSpPr>
          <p:cNvPr id="3" name="Oval 2"/>
          <p:cNvSpPr/>
          <p:nvPr/>
        </p:nvSpPr>
        <p:spPr>
          <a:xfrm>
            <a:off x="5517101" y="3158519"/>
            <a:ext cx="1824370" cy="89453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05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4459747" cy="707886"/>
          </a:xfrm>
          <a:prstGeom prst="rect">
            <a:avLst/>
          </a:prstGeom>
          <a:noFill/>
        </p:spPr>
        <p:txBody>
          <a:bodyPr wrap="none" rtlCol="0">
            <a:spAutoFit/>
          </a:bodyPr>
          <a:lstStyle/>
          <a:p>
            <a:r>
              <a:rPr lang="en-US" sz="4000" b="1" dirty="0"/>
              <a:t>HOW… VARIABLES?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3416320"/>
          </a:xfrm>
          <a:prstGeom prst="rect">
            <a:avLst/>
          </a:prstGeom>
          <a:noFill/>
        </p:spPr>
        <p:txBody>
          <a:bodyPr wrap="square" rtlCol="0">
            <a:spAutoFit/>
          </a:bodyPr>
          <a:lstStyle/>
          <a:p>
            <a:r>
              <a:rPr lang="en-US" dirty="0"/>
              <a:t>Motivation: You have a lot of predictors but not enough data to estimate all of them in a meaningful way.</a:t>
            </a:r>
          </a:p>
          <a:p>
            <a:r>
              <a:rPr lang="en-US" dirty="0"/>
              <a:t>What methods are there for selecting your variables? </a:t>
            </a:r>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841203" y="3316606"/>
            <a:ext cx="2812024" cy="2697714"/>
          </a:xfrm>
          <a:prstGeom prst="rect">
            <a:avLst/>
          </a:prstGeom>
        </p:spPr>
      </p:pic>
      <p:sp>
        <p:nvSpPr>
          <p:cNvPr id="12" name="TextBox 11"/>
          <p:cNvSpPr txBox="1"/>
          <p:nvPr/>
        </p:nvSpPr>
        <p:spPr>
          <a:xfrm>
            <a:off x="4565097" y="3316606"/>
            <a:ext cx="3333750" cy="1477328"/>
          </a:xfrm>
          <a:prstGeom prst="rect">
            <a:avLst/>
          </a:prstGeom>
          <a:noFill/>
        </p:spPr>
        <p:txBody>
          <a:bodyPr wrap="square" rtlCol="0">
            <a:spAutoFit/>
          </a:bodyPr>
          <a:lstStyle/>
          <a:p>
            <a:pPr marL="342900" indent="-342900">
              <a:buAutoNum type="arabicParenR"/>
            </a:pPr>
            <a:r>
              <a:rPr lang="en-US" dirty="0"/>
              <a:t>Forward Selection</a:t>
            </a:r>
          </a:p>
          <a:p>
            <a:pPr marL="342900" indent="-342900">
              <a:buAutoNum type="arabicParenR"/>
            </a:pPr>
            <a:endParaRPr lang="en-US" dirty="0"/>
          </a:p>
          <a:p>
            <a:pPr marL="342900" indent="-342900">
              <a:buAutoNum type="arabicParenR"/>
            </a:pPr>
            <a:r>
              <a:rPr lang="en-US" dirty="0"/>
              <a:t>Backward Selection</a:t>
            </a:r>
          </a:p>
          <a:p>
            <a:pPr marL="342900" indent="-342900">
              <a:buAutoNum type="arabicParenR"/>
            </a:pPr>
            <a:endParaRPr lang="en-US" dirty="0"/>
          </a:p>
          <a:p>
            <a:pPr marL="342900" indent="-342900">
              <a:buAutoNum type="arabicParenR"/>
            </a:pPr>
            <a:r>
              <a:rPr lang="en-US" dirty="0"/>
              <a:t>Best Subsets</a:t>
            </a:r>
          </a:p>
        </p:txBody>
      </p:sp>
      <p:sp>
        <p:nvSpPr>
          <p:cNvPr id="4" name="Right Brace 3"/>
          <p:cNvSpPr/>
          <p:nvPr/>
        </p:nvSpPr>
        <p:spPr>
          <a:xfrm>
            <a:off x="6944810" y="3316606"/>
            <a:ext cx="544010" cy="905140"/>
          </a:xfrm>
          <a:prstGeom prst="rightBrace">
            <a:avLst/>
          </a:pr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662987" y="3584510"/>
            <a:ext cx="1197167" cy="369332"/>
          </a:xfrm>
          <a:prstGeom prst="rect">
            <a:avLst/>
          </a:prstGeom>
          <a:noFill/>
        </p:spPr>
        <p:txBody>
          <a:bodyPr wrap="square" rtlCol="0">
            <a:spAutoFit/>
          </a:bodyPr>
          <a:lstStyle/>
          <a:p>
            <a:r>
              <a:rPr lang="en-US" dirty="0"/>
              <a:t>Stepwise</a:t>
            </a:r>
          </a:p>
        </p:txBody>
      </p:sp>
    </p:spTree>
    <p:extLst>
      <p:ext uri="{BB962C8B-B14F-4D97-AF65-F5344CB8AC3E}">
        <p14:creationId xmlns:p14="http://schemas.microsoft.com/office/powerpoint/2010/main" val="4140599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4459747" cy="707886"/>
          </a:xfrm>
          <a:prstGeom prst="rect">
            <a:avLst/>
          </a:prstGeom>
          <a:noFill/>
        </p:spPr>
        <p:txBody>
          <a:bodyPr wrap="none" rtlCol="0">
            <a:spAutoFit/>
          </a:bodyPr>
          <a:lstStyle/>
          <a:p>
            <a:r>
              <a:rPr lang="en-US" sz="4000" b="1" dirty="0"/>
              <a:t>HOW… VARIABLES?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What methods are there for selecting your variables? </a:t>
            </a:r>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TextBox 11"/>
          <p:cNvSpPr txBox="1"/>
          <p:nvPr/>
        </p:nvSpPr>
        <p:spPr>
          <a:xfrm>
            <a:off x="4459445" y="2845846"/>
            <a:ext cx="3333750" cy="1477328"/>
          </a:xfrm>
          <a:prstGeom prst="rect">
            <a:avLst/>
          </a:prstGeom>
          <a:noFill/>
        </p:spPr>
        <p:txBody>
          <a:bodyPr wrap="square" rtlCol="0">
            <a:spAutoFit/>
          </a:bodyPr>
          <a:lstStyle/>
          <a:p>
            <a:pPr marL="342900" indent="-342900">
              <a:buAutoNum type="arabicParenR"/>
            </a:pPr>
            <a:r>
              <a:rPr lang="en-US" b="1" dirty="0"/>
              <a:t>Forward Selection</a:t>
            </a:r>
          </a:p>
          <a:p>
            <a:pPr marL="342900" indent="-342900">
              <a:buAutoNum type="arabicParenR"/>
            </a:pPr>
            <a:endParaRPr lang="en-US" dirty="0"/>
          </a:p>
          <a:p>
            <a:pPr marL="342900" indent="-342900">
              <a:buAutoNum type="arabicParenR"/>
            </a:pPr>
            <a:r>
              <a:rPr lang="en-US" dirty="0"/>
              <a:t>Backward Selection</a:t>
            </a:r>
          </a:p>
          <a:p>
            <a:pPr marL="342900" indent="-342900">
              <a:buAutoNum type="arabicParenR"/>
            </a:pPr>
            <a:endParaRPr lang="en-US" dirty="0"/>
          </a:p>
          <a:p>
            <a:pPr marL="342900" indent="-342900">
              <a:buAutoNum type="arabicParenR"/>
            </a:pPr>
            <a:r>
              <a:rPr lang="en-US" dirty="0"/>
              <a:t>Best Subsets</a:t>
            </a:r>
          </a:p>
        </p:txBody>
      </p:sp>
      <p:sp>
        <p:nvSpPr>
          <p:cNvPr id="4" name="Right Brace 3"/>
          <p:cNvSpPr/>
          <p:nvPr/>
        </p:nvSpPr>
        <p:spPr>
          <a:xfrm>
            <a:off x="6944810" y="2845846"/>
            <a:ext cx="544010" cy="905140"/>
          </a:xfrm>
          <a:prstGeom prst="rightBrace">
            <a:avLst/>
          </a:pr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662987" y="3113750"/>
            <a:ext cx="1197167" cy="369332"/>
          </a:xfrm>
          <a:prstGeom prst="rect">
            <a:avLst/>
          </a:prstGeom>
          <a:noFill/>
        </p:spPr>
        <p:txBody>
          <a:bodyPr wrap="square" rtlCol="0">
            <a:spAutoFit/>
          </a:bodyPr>
          <a:lstStyle/>
          <a:p>
            <a:r>
              <a:rPr lang="en-US" dirty="0"/>
              <a:t>Stepwise</a:t>
            </a:r>
          </a:p>
        </p:txBody>
      </p:sp>
      <p:pic>
        <p:nvPicPr>
          <p:cNvPr id="8" name="Picture 7"/>
          <p:cNvPicPr>
            <a:picLocks noChangeAspect="1"/>
          </p:cNvPicPr>
          <p:nvPr/>
        </p:nvPicPr>
        <p:blipFill>
          <a:blip r:embed="rId2"/>
          <a:stretch>
            <a:fillRect/>
          </a:stretch>
        </p:blipFill>
        <p:spPr>
          <a:xfrm>
            <a:off x="589045" y="2654967"/>
            <a:ext cx="3696233" cy="1595892"/>
          </a:xfrm>
          <a:prstGeom prst="rect">
            <a:avLst/>
          </a:prstGeom>
        </p:spPr>
      </p:pic>
      <p:sp>
        <p:nvSpPr>
          <p:cNvPr id="7" name="TextBox 6">
            <a:extLst>
              <a:ext uri="{FF2B5EF4-FFF2-40B4-BE49-F238E27FC236}">
                <a16:creationId xmlns:a16="http://schemas.microsoft.com/office/drawing/2014/main" id="{DF1D811E-A44A-1648-B58B-BE490B610451}"/>
              </a:ext>
            </a:extLst>
          </p:cNvPr>
          <p:cNvSpPr txBox="1"/>
          <p:nvPr/>
        </p:nvSpPr>
        <p:spPr>
          <a:xfrm>
            <a:off x="307975" y="4448918"/>
            <a:ext cx="8607552" cy="2308324"/>
          </a:xfrm>
          <a:prstGeom prst="rect">
            <a:avLst/>
          </a:prstGeom>
          <a:noFill/>
        </p:spPr>
        <p:txBody>
          <a:bodyPr wrap="square" rtlCol="0">
            <a:spAutoFit/>
          </a:bodyPr>
          <a:lstStyle/>
          <a:p>
            <a:pPr marL="342900" indent="-342900">
              <a:buAutoNum type="arabicParenR"/>
            </a:pPr>
            <a:r>
              <a:rPr lang="en-US" dirty="0"/>
              <a:t>Run regression models including each predictor by itself and choose the predictor with highest </a:t>
            </a:r>
            <a:r>
              <a:rPr lang="en-US" b="1" dirty="0">
                <a:solidFill>
                  <a:srgbClr val="59A14F"/>
                </a:solidFill>
              </a:rPr>
              <a:t>t-score</a:t>
            </a:r>
            <a:r>
              <a:rPr lang="en-US" dirty="0"/>
              <a:t> or lowest </a:t>
            </a:r>
            <a:r>
              <a:rPr lang="en-US" b="1" dirty="0">
                <a:solidFill>
                  <a:srgbClr val="59A14F"/>
                </a:solidFill>
              </a:rPr>
              <a:t>p-value</a:t>
            </a:r>
            <a:r>
              <a:rPr lang="en-US" dirty="0"/>
              <a:t> to be added to model (as long as the </a:t>
            </a:r>
            <a:r>
              <a:rPr lang="en-US" b="1" dirty="0">
                <a:solidFill>
                  <a:srgbClr val="59A14F"/>
                </a:solidFill>
              </a:rPr>
              <a:t>t-score</a:t>
            </a:r>
            <a:r>
              <a:rPr lang="en-US" dirty="0">
                <a:solidFill>
                  <a:srgbClr val="59A14F"/>
                </a:solidFill>
              </a:rPr>
              <a:t> </a:t>
            </a:r>
            <a:r>
              <a:rPr lang="en-US" dirty="0"/>
              <a:t>or </a:t>
            </a:r>
            <a:r>
              <a:rPr lang="en-US" b="1" dirty="0">
                <a:solidFill>
                  <a:srgbClr val="59A14F"/>
                </a:solidFill>
              </a:rPr>
              <a:t>p-value </a:t>
            </a:r>
            <a:r>
              <a:rPr lang="en-US" dirty="0"/>
              <a:t>meets some predetermined criterion)</a:t>
            </a:r>
          </a:p>
          <a:p>
            <a:pPr marL="342900" indent="-342900">
              <a:buAutoNum type="arabicParenR"/>
            </a:pPr>
            <a:r>
              <a:rPr lang="en-US" dirty="0"/>
              <a:t>Repeat but run new models with the previously selected variables included.  The algorithm stops when no more candidates meet the criterion.</a:t>
            </a:r>
          </a:p>
          <a:p>
            <a:pPr marL="342900" indent="-342900">
              <a:buAutoNum type="arabicParenR"/>
            </a:pPr>
            <a:endParaRPr lang="en-US" dirty="0"/>
          </a:p>
          <a:p>
            <a:r>
              <a:rPr lang="en-US" dirty="0"/>
              <a:t>*In backward selection, you start with all predictors in the model and systematically remove features that don’t meet </a:t>
            </a:r>
            <a:r>
              <a:rPr lang="en-US" b="1" dirty="0">
                <a:solidFill>
                  <a:srgbClr val="59A14F"/>
                </a:solidFill>
              </a:rPr>
              <a:t>t-score</a:t>
            </a:r>
            <a:r>
              <a:rPr lang="en-US" dirty="0"/>
              <a:t>/</a:t>
            </a:r>
            <a:r>
              <a:rPr lang="en-US" b="1" dirty="0">
                <a:solidFill>
                  <a:srgbClr val="59A14F"/>
                </a:solidFill>
              </a:rPr>
              <a:t>p-value</a:t>
            </a:r>
            <a:r>
              <a:rPr lang="en-US" dirty="0"/>
              <a:t> criterion</a:t>
            </a:r>
          </a:p>
        </p:txBody>
      </p:sp>
      <p:pic>
        <p:nvPicPr>
          <p:cNvPr id="10" name="Picture 9">
            <a:extLst>
              <a:ext uri="{FF2B5EF4-FFF2-40B4-BE49-F238E27FC236}">
                <a16:creationId xmlns:a16="http://schemas.microsoft.com/office/drawing/2014/main" id="{253C6958-D34E-E54A-A55E-8E154E7781B7}"/>
              </a:ext>
            </a:extLst>
          </p:cNvPr>
          <p:cNvPicPr>
            <a:picLocks noChangeAspect="1"/>
          </p:cNvPicPr>
          <p:nvPr/>
        </p:nvPicPr>
        <p:blipFill>
          <a:blip r:embed="rId3"/>
          <a:stretch>
            <a:fillRect/>
          </a:stretch>
        </p:blipFill>
        <p:spPr>
          <a:xfrm>
            <a:off x="6383377" y="1520603"/>
            <a:ext cx="1666875" cy="956092"/>
          </a:xfrm>
          <a:prstGeom prst="rect">
            <a:avLst/>
          </a:prstGeom>
          <a:ln>
            <a:solidFill>
              <a:schemeClr val="tx1"/>
            </a:solidFill>
          </a:ln>
        </p:spPr>
      </p:pic>
      <p:sp>
        <p:nvSpPr>
          <p:cNvPr id="14" name="TextBox 13">
            <a:extLst>
              <a:ext uri="{FF2B5EF4-FFF2-40B4-BE49-F238E27FC236}">
                <a16:creationId xmlns:a16="http://schemas.microsoft.com/office/drawing/2014/main" id="{020C8DC0-2197-2D4C-83D2-5C4598CAE1F9}"/>
              </a:ext>
            </a:extLst>
          </p:cNvPr>
          <p:cNvSpPr txBox="1"/>
          <p:nvPr/>
        </p:nvSpPr>
        <p:spPr>
          <a:xfrm>
            <a:off x="6721075" y="1150403"/>
            <a:ext cx="1883824" cy="400110"/>
          </a:xfrm>
          <a:prstGeom prst="rect">
            <a:avLst/>
          </a:prstGeom>
          <a:noFill/>
        </p:spPr>
        <p:txBody>
          <a:bodyPr wrap="square" rtlCol="0">
            <a:spAutoFit/>
          </a:bodyPr>
          <a:lstStyle/>
          <a:p>
            <a:r>
              <a:rPr lang="en-US" sz="2000" b="1" dirty="0">
                <a:solidFill>
                  <a:srgbClr val="59A14F"/>
                </a:solidFill>
              </a:rPr>
              <a:t>t-score</a:t>
            </a:r>
          </a:p>
        </p:txBody>
      </p:sp>
    </p:spTree>
    <p:extLst>
      <p:ext uri="{BB962C8B-B14F-4D97-AF65-F5344CB8AC3E}">
        <p14:creationId xmlns:p14="http://schemas.microsoft.com/office/powerpoint/2010/main" val="3505288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4459747" cy="707886"/>
          </a:xfrm>
          <a:prstGeom prst="rect">
            <a:avLst/>
          </a:prstGeom>
          <a:noFill/>
        </p:spPr>
        <p:txBody>
          <a:bodyPr wrap="none" rtlCol="0">
            <a:spAutoFit/>
          </a:bodyPr>
          <a:lstStyle/>
          <a:p>
            <a:r>
              <a:rPr lang="en-US" sz="4000" b="1" dirty="0"/>
              <a:t>HOW… VARIABLES?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What methods are there for selecting your variables? </a:t>
            </a:r>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TextBox 11"/>
          <p:cNvSpPr txBox="1"/>
          <p:nvPr/>
        </p:nvSpPr>
        <p:spPr>
          <a:xfrm>
            <a:off x="4368666" y="2528927"/>
            <a:ext cx="3333750" cy="1477328"/>
          </a:xfrm>
          <a:prstGeom prst="rect">
            <a:avLst/>
          </a:prstGeom>
          <a:noFill/>
        </p:spPr>
        <p:txBody>
          <a:bodyPr wrap="square" rtlCol="0">
            <a:spAutoFit/>
          </a:bodyPr>
          <a:lstStyle/>
          <a:p>
            <a:pPr marL="342900" indent="-342900">
              <a:buAutoNum type="arabicParenR"/>
            </a:pPr>
            <a:r>
              <a:rPr lang="en-US" dirty="0"/>
              <a:t>Forward Selection</a:t>
            </a:r>
          </a:p>
          <a:p>
            <a:pPr marL="342900" indent="-342900">
              <a:buAutoNum type="arabicParenR"/>
            </a:pPr>
            <a:endParaRPr lang="en-US" dirty="0"/>
          </a:p>
          <a:p>
            <a:pPr marL="342900" indent="-342900">
              <a:buAutoNum type="arabicParenR"/>
            </a:pPr>
            <a:r>
              <a:rPr lang="en-US" dirty="0"/>
              <a:t>Backward Selection</a:t>
            </a:r>
          </a:p>
          <a:p>
            <a:pPr marL="342900" indent="-342900">
              <a:buAutoNum type="arabicParenR"/>
            </a:pPr>
            <a:endParaRPr lang="en-US" dirty="0"/>
          </a:p>
          <a:p>
            <a:pPr marL="342900" indent="-342900">
              <a:buAutoNum type="arabicParenR"/>
            </a:pPr>
            <a:r>
              <a:rPr lang="en-US" b="1" dirty="0"/>
              <a:t>Best Subsets</a:t>
            </a:r>
          </a:p>
        </p:txBody>
      </p:sp>
      <p:sp>
        <p:nvSpPr>
          <p:cNvPr id="4" name="Right Brace 3"/>
          <p:cNvSpPr/>
          <p:nvPr/>
        </p:nvSpPr>
        <p:spPr>
          <a:xfrm>
            <a:off x="6847274" y="2556625"/>
            <a:ext cx="544010" cy="905140"/>
          </a:xfrm>
          <a:prstGeom prst="rightBrace">
            <a:avLst/>
          </a:pr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7621961" y="2824529"/>
            <a:ext cx="1197167" cy="369332"/>
          </a:xfrm>
          <a:prstGeom prst="rect">
            <a:avLst/>
          </a:prstGeom>
          <a:noFill/>
        </p:spPr>
        <p:txBody>
          <a:bodyPr wrap="square" rtlCol="0">
            <a:spAutoFit/>
          </a:bodyPr>
          <a:lstStyle/>
          <a:p>
            <a:r>
              <a:rPr lang="en-US" dirty="0"/>
              <a:t>Stepwise</a:t>
            </a:r>
          </a:p>
        </p:txBody>
      </p:sp>
      <p:pic>
        <p:nvPicPr>
          <p:cNvPr id="7" name="Picture 6"/>
          <p:cNvPicPr>
            <a:picLocks noChangeAspect="1"/>
          </p:cNvPicPr>
          <p:nvPr/>
        </p:nvPicPr>
        <p:blipFill>
          <a:blip r:embed="rId2"/>
          <a:stretch>
            <a:fillRect/>
          </a:stretch>
        </p:blipFill>
        <p:spPr>
          <a:xfrm>
            <a:off x="460375" y="2435879"/>
            <a:ext cx="3734124" cy="3238781"/>
          </a:xfrm>
          <a:prstGeom prst="rect">
            <a:avLst/>
          </a:prstGeom>
        </p:spPr>
      </p:pic>
      <p:sp>
        <p:nvSpPr>
          <p:cNvPr id="9" name="TextBox 8">
            <a:extLst>
              <a:ext uri="{FF2B5EF4-FFF2-40B4-BE49-F238E27FC236}">
                <a16:creationId xmlns:a16="http://schemas.microsoft.com/office/drawing/2014/main" id="{E8BB60FB-836D-794B-B47E-8495BD08E1DD}"/>
              </a:ext>
            </a:extLst>
          </p:cNvPr>
          <p:cNvSpPr txBox="1"/>
          <p:nvPr/>
        </p:nvSpPr>
        <p:spPr>
          <a:xfrm>
            <a:off x="4718304" y="4230624"/>
            <a:ext cx="3728587" cy="1477328"/>
          </a:xfrm>
          <a:prstGeom prst="rect">
            <a:avLst/>
          </a:prstGeom>
          <a:noFill/>
        </p:spPr>
        <p:txBody>
          <a:bodyPr wrap="square" rtlCol="0">
            <a:spAutoFit/>
          </a:bodyPr>
          <a:lstStyle/>
          <a:p>
            <a:r>
              <a:rPr lang="en-US" dirty="0"/>
              <a:t>Algorithms that search for the best subsets of predictors that meet pre-specified criteria. </a:t>
            </a:r>
          </a:p>
          <a:p>
            <a:endParaRPr lang="en-US" dirty="0"/>
          </a:p>
          <a:p>
            <a:r>
              <a:rPr lang="en-US" dirty="0"/>
              <a:t>*The criteria used here is Mallows’ </a:t>
            </a:r>
            <a:r>
              <a:rPr lang="en-US" i="1" dirty="0" err="1"/>
              <a:t>C</a:t>
            </a:r>
            <a:r>
              <a:rPr lang="en-US" i="1" baseline="-25000" dirty="0" err="1"/>
              <a:t>p</a:t>
            </a:r>
            <a:endParaRPr lang="en-US" i="1" dirty="0"/>
          </a:p>
        </p:txBody>
      </p:sp>
      <p:pic>
        <p:nvPicPr>
          <p:cNvPr id="14" name="Picture 13">
            <a:extLst>
              <a:ext uri="{FF2B5EF4-FFF2-40B4-BE49-F238E27FC236}">
                <a16:creationId xmlns:a16="http://schemas.microsoft.com/office/drawing/2014/main" id="{A0987F04-2D64-1641-BDB3-C7D5F117E6CF}"/>
              </a:ext>
            </a:extLst>
          </p:cNvPr>
          <p:cNvPicPr>
            <a:picLocks noChangeAspect="1"/>
          </p:cNvPicPr>
          <p:nvPr/>
        </p:nvPicPr>
        <p:blipFill rotWithShape="1">
          <a:blip r:embed="rId3"/>
          <a:srcRect t="10369"/>
          <a:stretch/>
        </p:blipFill>
        <p:spPr>
          <a:xfrm>
            <a:off x="5147497" y="5752992"/>
            <a:ext cx="2870200" cy="557774"/>
          </a:xfrm>
          <a:prstGeom prst="rect">
            <a:avLst/>
          </a:prstGeom>
        </p:spPr>
      </p:pic>
    </p:spTree>
    <p:extLst>
      <p:ext uri="{BB962C8B-B14F-4D97-AF65-F5344CB8AC3E}">
        <p14:creationId xmlns:p14="http://schemas.microsoft.com/office/powerpoint/2010/main" val="4416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4459747" cy="707886"/>
          </a:xfrm>
          <a:prstGeom prst="rect">
            <a:avLst/>
          </a:prstGeom>
          <a:noFill/>
        </p:spPr>
        <p:txBody>
          <a:bodyPr wrap="none" rtlCol="0">
            <a:spAutoFit/>
          </a:bodyPr>
          <a:lstStyle/>
          <a:p>
            <a:r>
              <a:rPr lang="en-US" sz="4000" b="1" dirty="0"/>
              <a:t>HOW… VARIABLES?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3139321"/>
          </a:xfrm>
          <a:prstGeom prst="rect">
            <a:avLst/>
          </a:prstGeom>
          <a:noFill/>
        </p:spPr>
        <p:txBody>
          <a:bodyPr wrap="square" rtlCol="0">
            <a:spAutoFit/>
          </a:bodyPr>
          <a:lstStyle/>
          <a:p>
            <a:r>
              <a:rPr lang="en-US" dirty="0"/>
              <a:t>For the purposes of regression, we will focus on one measure of variable significance:</a:t>
            </a:r>
            <a:endParaRPr lang="en-US" b="1"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TextBox 11"/>
          <p:cNvSpPr txBox="1"/>
          <p:nvPr/>
        </p:nvSpPr>
        <p:spPr>
          <a:xfrm>
            <a:off x="774950" y="4448360"/>
            <a:ext cx="1291892" cy="523220"/>
          </a:xfrm>
          <a:prstGeom prst="rect">
            <a:avLst/>
          </a:prstGeom>
          <a:noFill/>
        </p:spPr>
        <p:txBody>
          <a:bodyPr wrap="none" rtlCol="0">
            <a:spAutoFit/>
          </a:bodyPr>
          <a:lstStyle/>
          <a:p>
            <a:r>
              <a:rPr lang="en-US" sz="2800" b="1" dirty="0"/>
              <a:t>p-value</a:t>
            </a:r>
          </a:p>
        </p:txBody>
      </p:sp>
      <p:sp>
        <p:nvSpPr>
          <p:cNvPr id="13" name="TextBox 12"/>
          <p:cNvSpPr txBox="1"/>
          <p:nvPr/>
        </p:nvSpPr>
        <p:spPr>
          <a:xfrm>
            <a:off x="3041282" y="3245073"/>
            <a:ext cx="1476686" cy="707886"/>
          </a:xfrm>
          <a:prstGeom prst="rect">
            <a:avLst/>
          </a:prstGeom>
          <a:noFill/>
        </p:spPr>
        <p:txBody>
          <a:bodyPr wrap="none" rtlCol="0">
            <a:spAutoFit/>
          </a:bodyPr>
          <a:lstStyle/>
          <a:p>
            <a:r>
              <a:rPr lang="en-US" sz="4000" b="1" dirty="0"/>
              <a:t>WHY?</a:t>
            </a:r>
          </a:p>
        </p:txBody>
      </p:sp>
      <p:sp>
        <p:nvSpPr>
          <p:cNvPr id="14" name="TextBox 13"/>
          <p:cNvSpPr txBox="1"/>
          <p:nvPr/>
        </p:nvSpPr>
        <p:spPr>
          <a:xfrm>
            <a:off x="5916586" y="3227686"/>
            <a:ext cx="1734770" cy="707886"/>
          </a:xfrm>
          <a:prstGeom prst="rect">
            <a:avLst/>
          </a:prstGeom>
          <a:noFill/>
        </p:spPr>
        <p:txBody>
          <a:bodyPr wrap="none" rtlCol="0">
            <a:spAutoFit/>
          </a:bodyPr>
          <a:lstStyle/>
          <a:p>
            <a:r>
              <a:rPr lang="en-US" sz="4000" b="1" dirty="0"/>
              <a:t>WHAT?</a:t>
            </a:r>
          </a:p>
        </p:txBody>
      </p:sp>
      <p:sp>
        <p:nvSpPr>
          <p:cNvPr id="8" name="TextBox 7"/>
          <p:cNvSpPr txBox="1"/>
          <p:nvPr/>
        </p:nvSpPr>
        <p:spPr>
          <a:xfrm>
            <a:off x="2675689" y="4133557"/>
            <a:ext cx="2445363" cy="1477328"/>
          </a:xfrm>
          <a:prstGeom prst="rect">
            <a:avLst/>
          </a:prstGeom>
          <a:noFill/>
        </p:spPr>
        <p:txBody>
          <a:bodyPr wrap="square" rtlCol="0">
            <a:spAutoFit/>
          </a:bodyPr>
          <a:lstStyle/>
          <a:p>
            <a:pPr algn="ctr"/>
            <a:r>
              <a:rPr lang="en-US" dirty="0"/>
              <a:t>Assess the influence </a:t>
            </a:r>
          </a:p>
          <a:p>
            <a:pPr algn="ctr"/>
            <a:r>
              <a:rPr lang="en-US" dirty="0"/>
              <a:t>of each input variable or the overall significance of a regression model </a:t>
            </a:r>
          </a:p>
        </p:txBody>
      </p:sp>
      <p:sp>
        <p:nvSpPr>
          <p:cNvPr id="17" name="TextBox 16"/>
          <p:cNvSpPr txBox="1"/>
          <p:nvPr/>
        </p:nvSpPr>
        <p:spPr>
          <a:xfrm>
            <a:off x="5486645" y="4133557"/>
            <a:ext cx="2594653" cy="1200329"/>
          </a:xfrm>
          <a:prstGeom prst="rect">
            <a:avLst/>
          </a:prstGeom>
          <a:noFill/>
        </p:spPr>
        <p:txBody>
          <a:bodyPr wrap="square" rtlCol="0">
            <a:spAutoFit/>
          </a:bodyPr>
          <a:lstStyle/>
          <a:p>
            <a:pPr algn="ctr"/>
            <a:r>
              <a:rPr lang="en-US" dirty="0"/>
              <a:t>The probability of getting the observed outcome if the null hypothesis is true (p &lt; 0.05 ~ significant)</a:t>
            </a:r>
          </a:p>
        </p:txBody>
      </p:sp>
    </p:spTree>
    <p:extLst>
      <p:ext uri="{BB962C8B-B14F-4D97-AF65-F5344CB8AC3E}">
        <p14:creationId xmlns:p14="http://schemas.microsoft.com/office/powerpoint/2010/main" val="489182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4459747" cy="707886"/>
          </a:xfrm>
          <a:prstGeom prst="rect">
            <a:avLst/>
          </a:prstGeom>
          <a:noFill/>
        </p:spPr>
        <p:txBody>
          <a:bodyPr wrap="none" rtlCol="0">
            <a:spAutoFit/>
          </a:bodyPr>
          <a:lstStyle/>
          <a:p>
            <a:r>
              <a:rPr lang="en-US" sz="4000" b="1" dirty="0"/>
              <a:t>HOW… VARIABLES?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1898537"/>
            <a:ext cx="7857846" cy="7017306"/>
          </a:xfrm>
          <a:prstGeom prst="rect">
            <a:avLst/>
          </a:prstGeom>
          <a:noFill/>
        </p:spPr>
        <p:txBody>
          <a:bodyPr wrap="square" rtlCol="0">
            <a:spAutoFit/>
          </a:bodyPr>
          <a:lstStyle/>
          <a:p>
            <a:r>
              <a:rPr lang="en-US" dirty="0"/>
              <a:t>What is the probability of getting the observed outcome if null is true?</a:t>
            </a:r>
            <a:endParaRPr lang="en-US" b="1" i="1" dirty="0"/>
          </a:p>
          <a:p>
            <a:endParaRPr lang="en-US" dirty="0"/>
          </a:p>
          <a:p>
            <a:r>
              <a:rPr lang="en-US" dirty="0"/>
              <a:t>Two types of p-values for regression:</a:t>
            </a:r>
          </a:p>
          <a:p>
            <a:endParaRPr lang="en-US" dirty="0"/>
          </a:p>
          <a:p>
            <a:pPr marL="342900" indent="-342900">
              <a:buAutoNum type="arabicParenR"/>
            </a:pPr>
            <a:r>
              <a:rPr lang="en-US" dirty="0"/>
              <a:t>P-value for predictors </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endParaRPr lang="en-US" dirty="0"/>
          </a:p>
          <a:p>
            <a:endParaRPr lang="en-US" dirty="0"/>
          </a:p>
          <a:p>
            <a:endParaRPr lang="en-US" dirty="0"/>
          </a:p>
          <a:p>
            <a:r>
              <a:rPr lang="en-US" dirty="0"/>
              <a:t>2) </a:t>
            </a:r>
            <a:r>
              <a:rPr lang="en-US" b="1" dirty="0">
                <a:solidFill>
                  <a:srgbClr val="59A14F"/>
                </a:solidFill>
              </a:rPr>
              <a:t>WHITEBOARD -</a:t>
            </a:r>
            <a:r>
              <a:rPr lang="en-US" dirty="0"/>
              <a:t> P-value for overall model  - F statistic, null hypothesis is that all beta parameters are 0, alternative hypothesis that at least one beta parameter does not equal 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4F7FD46-7C72-404E-AE82-D50A364027B7}"/>
              </a:ext>
            </a:extLst>
          </p:cNvPr>
          <p:cNvPicPr>
            <a:picLocks noChangeAspect="1"/>
          </p:cNvPicPr>
          <p:nvPr/>
        </p:nvPicPr>
        <p:blipFill>
          <a:blip r:embed="rId2"/>
          <a:stretch>
            <a:fillRect/>
          </a:stretch>
        </p:blipFill>
        <p:spPr>
          <a:xfrm>
            <a:off x="3532788" y="2939691"/>
            <a:ext cx="4355436" cy="2740040"/>
          </a:xfrm>
          <a:prstGeom prst="rect">
            <a:avLst/>
          </a:prstGeom>
        </p:spPr>
      </p:pic>
    </p:spTree>
    <p:extLst>
      <p:ext uri="{BB962C8B-B14F-4D97-AF65-F5344CB8AC3E}">
        <p14:creationId xmlns:p14="http://schemas.microsoft.com/office/powerpoint/2010/main" val="1019670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4459747" cy="707886"/>
          </a:xfrm>
          <a:prstGeom prst="rect">
            <a:avLst/>
          </a:prstGeom>
          <a:noFill/>
        </p:spPr>
        <p:txBody>
          <a:bodyPr wrap="none" rtlCol="0">
            <a:spAutoFit/>
          </a:bodyPr>
          <a:lstStyle/>
          <a:p>
            <a:r>
              <a:rPr lang="en-US" sz="4000" b="1" dirty="0"/>
              <a:t>HOW… VARIABLES?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215991"/>
          </a:xfrm>
          <a:prstGeom prst="rect">
            <a:avLst/>
          </a:prstGeom>
          <a:noFill/>
        </p:spPr>
        <p:txBody>
          <a:bodyPr wrap="square" rtlCol="0">
            <a:spAutoFit/>
          </a:bodyPr>
          <a:lstStyle/>
          <a:p>
            <a:r>
              <a:rPr lang="en-US" dirty="0"/>
              <a:t>Calculating p-values with </a:t>
            </a:r>
            <a:r>
              <a:rPr lang="en-US" dirty="0" err="1"/>
              <a:t>sklearn</a:t>
            </a:r>
            <a:r>
              <a:rPr lang="en-US" dirty="0"/>
              <a:t> </a:t>
            </a:r>
            <a:r>
              <a:rPr lang="en-US" dirty="0" err="1"/>
              <a:t>LinearRegression</a:t>
            </a:r>
            <a:r>
              <a:rPr lang="en-US" dirty="0"/>
              <a:t>() is a bit of work, but you can explore this on your own with the following link:</a:t>
            </a:r>
          </a:p>
          <a:p>
            <a:endParaRPr lang="en-US" dirty="0"/>
          </a:p>
          <a:p>
            <a:r>
              <a:rPr lang="en-US" sz="1200" dirty="0">
                <a:hlinkClick r:id="rId2"/>
              </a:rPr>
              <a:t>http://scikit-learn.org/stable/modules/generated/sklearn.feature_selection.f_regression.html</a:t>
            </a:r>
            <a:endParaRPr lang="en-US" sz="1200" dirty="0"/>
          </a:p>
          <a:p>
            <a:endParaRPr lang="en-US" dirty="0"/>
          </a:p>
          <a:p>
            <a:r>
              <a:rPr lang="en-US" dirty="0"/>
              <a:t>Here’s an example of input and output from R:</a:t>
            </a:r>
          </a:p>
          <a:p>
            <a:endParaRPr lang="en-US" dirty="0"/>
          </a:p>
          <a:p>
            <a:endParaRPr lang="en-US" dirty="0"/>
          </a:p>
        </p:txBody>
      </p:sp>
      <p:grpSp>
        <p:nvGrpSpPr>
          <p:cNvPr id="10" name="Group 9">
            <a:extLst>
              <a:ext uri="{FF2B5EF4-FFF2-40B4-BE49-F238E27FC236}">
                <a16:creationId xmlns:a16="http://schemas.microsoft.com/office/drawing/2014/main" id="{D2A22A1C-911C-0E4E-B9C8-D76F2429EF2B}"/>
              </a:ext>
            </a:extLst>
          </p:cNvPr>
          <p:cNvGrpSpPr/>
          <p:nvPr/>
        </p:nvGrpSpPr>
        <p:grpSpPr>
          <a:xfrm>
            <a:off x="4181856" y="3816452"/>
            <a:ext cx="4864608" cy="2860810"/>
            <a:chOff x="2292096" y="3784338"/>
            <a:chExt cx="4864608" cy="2860810"/>
          </a:xfrm>
        </p:grpSpPr>
        <p:pic>
          <p:nvPicPr>
            <p:cNvPr id="7" name="Picture 6">
              <a:extLst>
                <a:ext uri="{FF2B5EF4-FFF2-40B4-BE49-F238E27FC236}">
                  <a16:creationId xmlns:a16="http://schemas.microsoft.com/office/drawing/2014/main" id="{B9C712DC-29EF-1F47-B73C-FE94867BE0FD}"/>
                </a:ext>
              </a:extLst>
            </p:cNvPr>
            <p:cNvPicPr>
              <a:picLocks noChangeAspect="1"/>
            </p:cNvPicPr>
            <p:nvPr/>
          </p:nvPicPr>
          <p:blipFill rotWithShape="1">
            <a:blip r:embed="rId3"/>
            <a:srcRect l="1238"/>
            <a:stretch/>
          </p:blipFill>
          <p:spPr>
            <a:xfrm>
              <a:off x="2292096" y="3784338"/>
              <a:ext cx="4864608" cy="2860810"/>
            </a:xfrm>
            <a:prstGeom prst="rect">
              <a:avLst/>
            </a:prstGeom>
          </p:spPr>
        </p:pic>
        <p:sp>
          <p:nvSpPr>
            <p:cNvPr id="9" name="Oval 8">
              <a:extLst>
                <a:ext uri="{FF2B5EF4-FFF2-40B4-BE49-F238E27FC236}">
                  <a16:creationId xmlns:a16="http://schemas.microsoft.com/office/drawing/2014/main" id="{069E00A6-861B-6045-A378-510C4181B515}"/>
                </a:ext>
              </a:extLst>
            </p:cNvPr>
            <p:cNvSpPr/>
            <p:nvPr/>
          </p:nvSpPr>
          <p:spPr>
            <a:xfrm>
              <a:off x="5205984" y="4840224"/>
              <a:ext cx="1109472" cy="975360"/>
            </a:xfrm>
            <a:prstGeom prst="ellipse">
              <a:avLst/>
            </a:prstGeom>
            <a:noFill/>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Oval 12">
              <a:extLst>
                <a:ext uri="{FF2B5EF4-FFF2-40B4-BE49-F238E27FC236}">
                  <a16:creationId xmlns:a16="http://schemas.microsoft.com/office/drawing/2014/main" id="{A202CA8A-948D-424E-B615-38715D631A78}"/>
                </a:ext>
              </a:extLst>
            </p:cNvPr>
            <p:cNvSpPr/>
            <p:nvPr/>
          </p:nvSpPr>
          <p:spPr>
            <a:xfrm>
              <a:off x="5693664" y="6242304"/>
              <a:ext cx="804672" cy="402844"/>
            </a:xfrm>
            <a:prstGeom prst="ellipse">
              <a:avLst/>
            </a:prstGeom>
            <a:noFill/>
            <a:ln>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C7EFE92E-B74F-3A4B-85DF-1BA5EAFC6A6C}"/>
              </a:ext>
            </a:extLst>
          </p:cNvPr>
          <p:cNvPicPr>
            <a:picLocks noChangeAspect="1"/>
          </p:cNvPicPr>
          <p:nvPr/>
        </p:nvPicPr>
        <p:blipFill>
          <a:blip r:embed="rId4"/>
          <a:stretch>
            <a:fillRect/>
          </a:stretch>
        </p:blipFill>
        <p:spPr>
          <a:xfrm>
            <a:off x="420399" y="4413337"/>
            <a:ext cx="3406338" cy="814805"/>
          </a:xfrm>
          <a:prstGeom prst="rect">
            <a:avLst/>
          </a:prstGeom>
        </p:spPr>
      </p:pic>
    </p:spTree>
    <p:extLst>
      <p:ext uri="{BB962C8B-B14F-4D97-AF65-F5344CB8AC3E}">
        <p14:creationId xmlns:p14="http://schemas.microsoft.com/office/powerpoint/2010/main" val="1087725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0418"/>
            <a:ext cx="9144000" cy="6998971"/>
          </a:xfrm>
          <a:prstGeom prst="rect">
            <a:avLst/>
          </a:prstGeom>
          <a:solidFill>
            <a:srgbClr val="F8DA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9045" y="625755"/>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1923347" cy="707886"/>
          </a:xfrm>
          <a:prstGeom prst="rect">
            <a:avLst/>
          </a:prstGeom>
          <a:noFill/>
        </p:spPr>
        <p:txBody>
          <a:bodyPr wrap="none" rtlCol="0">
            <a:spAutoFit/>
          </a:bodyPr>
          <a:lstStyle/>
          <a:p>
            <a:r>
              <a:rPr lang="en-US" sz="4000" b="1" dirty="0">
                <a:solidFill>
                  <a:schemeClr val="bg1"/>
                </a:solidFill>
              </a:rPr>
              <a:t>CODING</a:t>
            </a:r>
          </a:p>
        </p:txBody>
      </p:sp>
    </p:spTree>
    <p:extLst>
      <p:ext uri="{BB962C8B-B14F-4D97-AF65-F5344CB8AC3E}">
        <p14:creationId xmlns:p14="http://schemas.microsoft.com/office/powerpoint/2010/main" val="465326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976444" cy="707886"/>
          </a:xfrm>
          <a:prstGeom prst="rect">
            <a:avLst/>
          </a:prstGeom>
          <a:noFill/>
        </p:spPr>
        <p:txBody>
          <a:bodyPr wrap="none" rtlCol="0">
            <a:spAutoFit/>
          </a:bodyPr>
          <a:lstStyle/>
          <a:p>
            <a:r>
              <a:rPr lang="en-US" sz="4000" b="1" dirty="0"/>
              <a:t>HOW… MODEL TRAINING?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930864" y="2468764"/>
            <a:ext cx="7268466" cy="3297036"/>
          </a:xfrm>
          <a:prstGeom prst="rect">
            <a:avLst/>
          </a:prstGeom>
        </p:spPr>
      </p:pic>
    </p:spTree>
    <p:extLst>
      <p:ext uri="{BB962C8B-B14F-4D97-AF65-F5344CB8AC3E}">
        <p14:creationId xmlns:p14="http://schemas.microsoft.com/office/powerpoint/2010/main" val="979259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243056" cy="707886"/>
          </a:xfrm>
          <a:prstGeom prst="rect">
            <a:avLst/>
          </a:prstGeom>
          <a:noFill/>
        </p:spPr>
        <p:txBody>
          <a:bodyPr wrap="none" rtlCol="0">
            <a:spAutoFit/>
          </a:bodyPr>
          <a:lstStyle/>
          <a:p>
            <a:r>
              <a:rPr lang="en-US" sz="4000" b="1" dirty="0"/>
              <a:t>HOW… CROSS VALIDATION?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Image result for cross 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4" y="2773394"/>
            <a:ext cx="7127875" cy="215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703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307671" cy="707886"/>
          </a:xfrm>
          <a:prstGeom prst="rect">
            <a:avLst/>
          </a:prstGeom>
          <a:noFill/>
        </p:spPr>
        <p:txBody>
          <a:bodyPr wrap="none" rtlCol="0">
            <a:spAutoFit/>
          </a:bodyPr>
          <a:lstStyle/>
          <a:p>
            <a:r>
              <a:rPr lang="en-US" sz="4000" b="1" dirty="0"/>
              <a:t>HOW… INTERACTIONS?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B022B7-D428-A843-B6C8-2817F4207BA1}"/>
                  </a:ext>
                </a:extLst>
              </p:cNvPr>
              <p:cNvSpPr txBox="1"/>
              <p:nvPr/>
            </p:nvSpPr>
            <p:spPr>
              <a:xfrm>
                <a:off x="719328" y="2121408"/>
                <a:ext cx="7363968" cy="4247317"/>
              </a:xfrm>
              <a:prstGeom prst="rect">
                <a:avLst/>
              </a:prstGeom>
              <a:noFill/>
            </p:spPr>
            <p:txBody>
              <a:bodyPr wrap="square" rtlCol="0">
                <a:spAutoFit/>
              </a:bodyPr>
              <a:lstStyle/>
              <a:p>
                <a:pPr marL="285750" indent="-285750">
                  <a:buFont typeface="Arial" panose="020B0604020202020204" pitchFamily="34" charset="0"/>
                  <a:buChar char="•"/>
                </a:pPr>
                <a:r>
                  <a:rPr lang="en-US" dirty="0"/>
                  <a:t>Suppose you are interested in modeling the </a:t>
                </a:r>
                <a:r>
                  <a:rPr lang="en-US" i="1" dirty="0"/>
                  <a:t>height</a:t>
                </a:r>
                <a:r>
                  <a:rPr lang="en-US" dirty="0"/>
                  <a:t> of a plant based on 1) the amount of </a:t>
                </a:r>
                <a:r>
                  <a:rPr lang="en-US" i="1" dirty="0"/>
                  <a:t>bacteria</a:t>
                </a:r>
                <a:r>
                  <a:rPr lang="en-US" dirty="0"/>
                  <a:t> in the soil and 2) whether the plant is in full or partial </a:t>
                </a:r>
                <a:r>
                  <a:rPr lang="en-US" i="1" dirty="0"/>
                  <a:t>sun</a:t>
                </a:r>
                <a:r>
                  <a:rPr lang="en-US" dirty="0"/>
                  <a:t> (binary variable)</a:t>
                </a:r>
              </a:p>
              <a:p>
                <a:pPr marL="285750" indent="-285750">
                  <a:buFont typeface="Arial" panose="020B0604020202020204" pitchFamily="34" charset="0"/>
                  <a:buChar char="•"/>
                </a:pPr>
                <a:r>
                  <a:rPr lang="en-US" dirty="0"/>
                  <a:t>We believe </a:t>
                </a:r>
                <a:r>
                  <a:rPr lang="en-US" i="1" dirty="0"/>
                  <a:t>bacteria</a:t>
                </a:r>
                <a:r>
                  <a:rPr lang="en-US" dirty="0"/>
                  <a:t> and </a:t>
                </a:r>
                <a:r>
                  <a:rPr lang="en-US" i="1" dirty="0"/>
                  <a:t>sun</a:t>
                </a:r>
                <a:r>
                  <a:rPr lang="en-US" dirty="0"/>
                  <a:t> are both linearly related to plant </a:t>
                </a:r>
                <a:r>
                  <a:rPr lang="en-US" i="1" dirty="0"/>
                  <a:t>height</a:t>
                </a:r>
              </a:p>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𝐵𝑎𝑐𝑡𝑒𝑟𝑖𝑎</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𝑆𝑢𝑛</m:t>
                      </m:r>
                    </m:oMath>
                  </m:oMathPara>
                </a14:m>
                <a:endParaRPr lang="en-US" dirty="0"/>
              </a:p>
              <a:p>
                <a:endParaRPr lang="en-US" dirty="0"/>
              </a:p>
              <a:p>
                <a:pPr marL="285750" indent="-285750">
                  <a:buFont typeface="Arial" panose="020B0604020202020204" pitchFamily="34" charset="0"/>
                  <a:buChar char="•"/>
                </a:pPr>
                <a:r>
                  <a:rPr lang="en-US" dirty="0"/>
                  <a:t>What if the relationship between </a:t>
                </a:r>
                <a:r>
                  <a:rPr lang="en-US" i="1" dirty="0"/>
                  <a:t>height</a:t>
                </a:r>
                <a:r>
                  <a:rPr lang="en-US" dirty="0"/>
                  <a:t> and </a:t>
                </a:r>
                <a:r>
                  <a:rPr lang="en-US" i="1" dirty="0"/>
                  <a:t>bacteria</a:t>
                </a:r>
                <a:r>
                  <a:rPr lang="en-US" dirty="0"/>
                  <a:t> in different in full </a:t>
                </a:r>
                <a:r>
                  <a:rPr lang="en-US" i="1" dirty="0"/>
                  <a:t>sun</a:t>
                </a:r>
                <a:r>
                  <a:rPr lang="en-US" dirty="0"/>
                  <a:t> than in partial </a:t>
                </a:r>
                <a:r>
                  <a:rPr lang="en-US" i="1" dirty="0"/>
                  <a:t>sun</a:t>
                </a:r>
                <a:r>
                  <a:rPr lang="en-US" dirty="0"/>
                  <a:t>?  We can model this with an interaction term.</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𝐵𝑎𝑐𝑡𝑒𝑟𝑖𝑎</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𝑆𝑢𝑛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𝑆𝑢𝑛</m:t>
                      </m:r>
                      <m:r>
                        <a:rPr lang="en-US" b="0" i="1" smtClean="0">
                          <a:latin typeface="Cambria Math" panose="02040503050406030204" pitchFamily="18" charset="0"/>
                        </a:rPr>
                        <m:t>∗</m:t>
                      </m:r>
                      <m:r>
                        <a:rPr lang="en-US" b="0" i="1" smtClean="0">
                          <a:latin typeface="Cambria Math" panose="02040503050406030204" pitchFamily="18" charset="0"/>
                        </a:rPr>
                        <m:t>𝐵𝑎𝑐𝑡𝑒𝑟𝑖𝑎</m:t>
                      </m:r>
                    </m:oMath>
                  </m:oMathPara>
                </a14:m>
                <a:endParaRPr lang="en-US" dirty="0"/>
              </a:p>
              <a:p>
                <a:endParaRPr lang="en-US" dirty="0"/>
              </a:p>
              <a:p>
                <a:pPr marL="285750" indent="-285750">
                  <a:buFont typeface="Arial" panose="020B0604020202020204" pitchFamily="34" charset="0"/>
                  <a:buChar char="•"/>
                </a:pPr>
                <a:r>
                  <a:rPr lang="en-US" dirty="0"/>
                  <a:t>Interaction effect: The effect of one predictor variable on the response is different at different values of the other predictor</a:t>
                </a:r>
              </a:p>
              <a:p>
                <a:pPr marL="285750" indent="-285750">
                  <a:buFont typeface="Arial" panose="020B0604020202020204" pitchFamily="34" charset="0"/>
                  <a:buChar char="•"/>
                </a:pPr>
                <a:endParaRPr lang="en-US" dirty="0"/>
              </a:p>
            </p:txBody>
          </p:sp>
        </mc:Choice>
        <mc:Fallback xmlns="">
          <p:sp>
            <p:nvSpPr>
              <p:cNvPr id="8" name="TextBox 7">
                <a:extLst>
                  <a:ext uri="{FF2B5EF4-FFF2-40B4-BE49-F238E27FC236}">
                    <a16:creationId xmlns:a16="http://schemas.microsoft.com/office/drawing/2014/main" id="{FBB022B7-D428-A843-B6C8-2817F4207BA1}"/>
                  </a:ext>
                </a:extLst>
              </p:cNvPr>
              <p:cNvSpPr txBox="1">
                <a:spLocks noRot="1" noChangeAspect="1" noMove="1" noResize="1" noEditPoints="1" noAdjustHandles="1" noChangeArrowheads="1" noChangeShapeType="1" noTextEdit="1"/>
              </p:cNvSpPr>
              <p:nvPr/>
            </p:nvSpPr>
            <p:spPr>
              <a:xfrm>
                <a:off x="719328" y="2121408"/>
                <a:ext cx="7363968" cy="4247317"/>
              </a:xfrm>
              <a:prstGeom prst="rect">
                <a:avLst/>
              </a:prstGeom>
              <a:blipFill>
                <a:blip r:embed="rId3"/>
                <a:stretch>
                  <a:fillRect l="-517" t="-299"/>
                </a:stretch>
              </a:blipFill>
            </p:spPr>
            <p:txBody>
              <a:bodyPr/>
              <a:lstStyle/>
              <a:p>
                <a:r>
                  <a:rPr lang="en-US">
                    <a:noFill/>
                  </a:rPr>
                  <a:t> </a:t>
                </a:r>
              </a:p>
            </p:txBody>
          </p:sp>
        </mc:Fallback>
      </mc:AlternateContent>
    </p:spTree>
    <p:extLst>
      <p:ext uri="{BB962C8B-B14F-4D97-AF65-F5344CB8AC3E}">
        <p14:creationId xmlns:p14="http://schemas.microsoft.com/office/powerpoint/2010/main" val="167740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091779" cy="707886"/>
          </a:xfrm>
          <a:prstGeom prst="rect">
            <a:avLst/>
          </a:prstGeom>
          <a:noFill/>
        </p:spPr>
        <p:txBody>
          <a:bodyPr wrap="none" rtlCol="0">
            <a:spAutoFit/>
          </a:bodyPr>
          <a:lstStyle/>
          <a:p>
            <a:r>
              <a:rPr lang="en-US" sz="4000" b="1" dirty="0"/>
              <a:t>WHEN… REGRESSION?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589045" y="2107543"/>
            <a:ext cx="7857846" cy="369332"/>
          </a:xfrm>
          <a:prstGeom prst="rect">
            <a:avLst/>
          </a:prstGeom>
          <a:noFill/>
        </p:spPr>
        <p:txBody>
          <a:bodyPr wrap="square" rtlCol="0">
            <a:spAutoFit/>
          </a:bodyPr>
          <a:lstStyle/>
          <a:p>
            <a:r>
              <a:rPr lang="en-US" dirty="0"/>
              <a:t>Discuss in your groups: </a:t>
            </a:r>
          </a:p>
        </p:txBody>
      </p:sp>
      <p:sp>
        <p:nvSpPr>
          <p:cNvPr id="12" name="TextBox 11"/>
          <p:cNvSpPr txBox="1"/>
          <p:nvPr/>
        </p:nvSpPr>
        <p:spPr>
          <a:xfrm>
            <a:off x="1158051" y="2732459"/>
            <a:ext cx="7952104" cy="1200329"/>
          </a:xfrm>
          <a:prstGeom prst="rect">
            <a:avLst/>
          </a:prstGeom>
          <a:noFill/>
        </p:spPr>
        <p:txBody>
          <a:bodyPr wrap="square" rtlCol="0">
            <a:spAutoFit/>
          </a:bodyPr>
          <a:lstStyle/>
          <a:p>
            <a:pPr marL="342900" indent="-342900">
              <a:buFont typeface="Wingdings" charset="2"/>
              <a:buChar char=""/>
            </a:pPr>
            <a:r>
              <a:rPr lang="en-US" dirty="0"/>
              <a:t>What is a linear regression? Come to consensus on a definition.</a:t>
            </a:r>
          </a:p>
          <a:p>
            <a:pPr marL="342900" indent="-342900">
              <a:buFont typeface="Wingdings" charset="2"/>
              <a:buChar char=""/>
            </a:pPr>
            <a:r>
              <a:rPr lang="en-US" dirty="0"/>
              <a:t>Have you implemented a linear regression for a client or in practice?</a:t>
            </a:r>
          </a:p>
          <a:p>
            <a:pPr marL="342900" indent="-342900">
              <a:buFont typeface="Wingdings" charset="2"/>
              <a:buChar char=""/>
            </a:pPr>
            <a:r>
              <a:rPr lang="en-US" dirty="0"/>
              <a:t>What is beneficial about linear regression?</a:t>
            </a:r>
          </a:p>
          <a:p>
            <a:pPr marL="342900" indent="-342900">
              <a:buFont typeface="Wingdings" charset="2"/>
              <a:buChar char=""/>
            </a:pPr>
            <a:r>
              <a:rPr lang="en-US" dirty="0"/>
              <a:t>What limitations are there to linear regressions?</a:t>
            </a:r>
          </a:p>
        </p:txBody>
      </p:sp>
    </p:spTree>
    <p:extLst>
      <p:ext uri="{BB962C8B-B14F-4D97-AF65-F5344CB8AC3E}">
        <p14:creationId xmlns:p14="http://schemas.microsoft.com/office/powerpoint/2010/main" val="3905942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055741"/>
            <a:ext cx="5307671" cy="707886"/>
          </a:xfrm>
          <a:prstGeom prst="rect">
            <a:avLst/>
          </a:prstGeom>
          <a:noFill/>
        </p:spPr>
        <p:txBody>
          <a:bodyPr wrap="none" rtlCol="0">
            <a:spAutoFit/>
          </a:bodyPr>
          <a:lstStyle/>
          <a:p>
            <a:r>
              <a:rPr lang="en-US" sz="4000" b="1" dirty="0"/>
              <a:t>HOW… INTERACTIONS?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B022B7-D428-A843-B6C8-2817F4207BA1}"/>
                  </a:ext>
                </a:extLst>
              </p:cNvPr>
              <p:cNvSpPr txBox="1"/>
              <p:nvPr/>
            </p:nvSpPr>
            <p:spPr>
              <a:xfrm>
                <a:off x="352761" y="1409684"/>
                <a:ext cx="8424672" cy="6740307"/>
              </a:xfrm>
              <a:prstGeom prst="rect">
                <a:avLst/>
              </a:prstGeom>
              <a:noFill/>
            </p:spPr>
            <p:txBody>
              <a:bodyPr wrap="square" rtlCol="0">
                <a:spAutoFit/>
              </a:bodyPr>
              <a:lstStyle/>
              <a:p>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𝐵𝑎𝑐𝑡𝑒𝑟𝑖𝑎</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𝑆𝑢𝑛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𝑆𝑢𝑛</m:t>
                      </m:r>
                      <m:r>
                        <a:rPr lang="en-US" b="0" i="1" smtClean="0">
                          <a:latin typeface="Cambria Math" panose="02040503050406030204" pitchFamily="18" charset="0"/>
                        </a:rPr>
                        <m:t>∗</m:t>
                      </m:r>
                      <m:r>
                        <a:rPr lang="en-US" b="0" i="1" smtClean="0">
                          <a:latin typeface="Cambria Math" panose="02040503050406030204" pitchFamily="18" charset="0"/>
                        </a:rPr>
                        <m:t>𝐵𝑎𝑐𝑡𝑒𝑟𝑖𝑎</m:t>
                      </m:r>
                    </m:oMath>
                  </m:oMathPara>
                </a14:m>
                <a:endParaRPr lang="en-US" dirty="0"/>
              </a:p>
              <a:p>
                <a:endParaRPr lang="en-US" dirty="0"/>
              </a:p>
              <a:p>
                <a:pPr marL="285750" indent="-285750">
                  <a:buFont typeface="Arial" panose="020B0604020202020204" pitchFamily="34" charset="0"/>
                  <a:buChar char="•"/>
                </a:pPr>
                <a:r>
                  <a:rPr lang="en-US" dirty="0"/>
                  <a:t>Interpretation changes: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is no longer the unique effect of </a:t>
                </a:r>
                <a:r>
                  <a:rPr lang="en-US" i="1" dirty="0"/>
                  <a:t>bacteria</a:t>
                </a:r>
                <a:r>
                  <a:rPr lang="en-US" dirty="0"/>
                  <a:t> on </a:t>
                </a:r>
                <a:r>
                  <a:rPr lang="en-US" i="1" dirty="0"/>
                  <a:t>height</a:t>
                </a:r>
                <a:r>
                  <a:rPr lang="en-US" dirty="0"/>
                  <a:t>, this effect now also depends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3</m:t>
                        </m:r>
                      </m:sub>
                    </m:sSub>
                  </m:oMath>
                </a14:m>
                <a:r>
                  <a:rPr lang="en-US" i="1" dirty="0"/>
                  <a:t> </a:t>
                </a:r>
                <a:r>
                  <a:rPr lang="en-US" dirty="0"/>
                  <a:t>and the value of </a:t>
                </a:r>
                <a:r>
                  <a:rPr lang="en-US" i="1" dirty="0"/>
                  <a:t>Sun</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Effect of </a:t>
                </a:r>
                <a:r>
                  <a:rPr lang="en-US" i="1" dirty="0"/>
                  <a:t>height </a:t>
                </a:r>
                <a:r>
                  <a:rPr lang="en-US" dirty="0"/>
                  <a:t>on</a:t>
                </a:r>
                <a:r>
                  <a:rPr lang="en-US" i="1" dirty="0"/>
                  <a:t> bacteria </a:t>
                </a:r>
                <a:r>
                  <a:rPr lang="en-US" dirty="0"/>
                  <a:t>when </a:t>
                </a:r>
                <a:r>
                  <a:rPr lang="en-US" i="1" dirty="0"/>
                  <a:t>Sun = 0: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𝛽</m:t>
                        </m:r>
                      </m:e>
                      <m:sub>
                        <m:r>
                          <a:rPr lang="en-US" i="1">
                            <a:latin typeface="Cambria Math" panose="02040503050406030204" pitchFamily="18" charset="0"/>
                          </a:rPr>
                          <m:t>1</m:t>
                        </m:r>
                      </m:sub>
                    </m:sSub>
                  </m:oMath>
                </a14:m>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Effect of </a:t>
                </a:r>
                <a:r>
                  <a:rPr lang="en-US" i="1" dirty="0"/>
                  <a:t>height </a:t>
                </a:r>
                <a:r>
                  <a:rPr lang="en-US" dirty="0"/>
                  <a:t>on</a:t>
                </a:r>
                <a:r>
                  <a:rPr lang="en-US" i="1" dirty="0"/>
                  <a:t> bacteria </a:t>
                </a:r>
                <a:r>
                  <a:rPr lang="en-US" dirty="0"/>
                  <a:t>when </a:t>
                </a:r>
                <a:r>
                  <a:rPr lang="en-US" i="1" dirty="0"/>
                  <a:t>Sun = 1: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𝛽</m:t>
                        </m:r>
                      </m:e>
                      <m:sub>
                        <m:r>
                          <a:rPr lang="en-US" i="1">
                            <a:latin typeface="Cambria Math" panose="02040503050406030204" pitchFamily="18" charset="0"/>
                          </a:rPr>
                          <m:t>1</m:t>
                        </m:r>
                        <m:r>
                          <a:rPr lang="en-US" b="0" i="1" smtClean="0">
                            <a:latin typeface="Cambria Math" panose="02040503050406030204" pitchFamily="18" charset="0"/>
                          </a:rPr>
                          <m:t> </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3</m:t>
                        </m:r>
                      </m:sub>
                    </m:sSub>
                  </m:oMath>
                </a14:m>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Structural Collinearity?: When you include the interaction of </a:t>
                </a:r>
                <a:r>
                  <a:rPr lang="en-US" i="1" dirty="0"/>
                  <a:t>Sun</a:t>
                </a:r>
                <a:r>
                  <a:rPr lang="en-US" dirty="0"/>
                  <a:t> and </a:t>
                </a:r>
                <a:r>
                  <a:rPr lang="en-US" i="1" dirty="0"/>
                  <a:t>Bacteria</a:t>
                </a:r>
                <a:r>
                  <a:rPr lang="en-US" dirty="0"/>
                  <a:t>, it will be correlated with both </a:t>
                </a:r>
                <a:r>
                  <a:rPr lang="en-US" i="1" dirty="0"/>
                  <a:t>Bacteria</a:t>
                </a:r>
                <a:r>
                  <a:rPr lang="en-US" dirty="0"/>
                  <a:t> and </a:t>
                </a:r>
                <a:r>
                  <a:rPr lang="en-US" i="1" dirty="0"/>
                  <a:t>Sun</a:t>
                </a:r>
                <a:r>
                  <a:rPr lang="en-US" dirty="0"/>
                  <a:t>.  It is good practice to center the predictors before including them in the model (if </a:t>
                </a:r>
                <a:r>
                  <a:rPr lang="en-US" i="1" dirty="0"/>
                  <a:t>Bacteria</a:t>
                </a:r>
                <a:r>
                  <a:rPr lang="en-US" dirty="0"/>
                  <a:t> is very big in magnitude, </a:t>
                </a:r>
                <a:r>
                  <a:rPr lang="en-US" i="1" dirty="0"/>
                  <a:t>Bacteria</a:t>
                </a:r>
                <a:r>
                  <a:rPr lang="en-US" dirty="0"/>
                  <a:t>*</a:t>
                </a:r>
                <a:r>
                  <a:rPr lang="en-US" i="1" dirty="0"/>
                  <a:t>Sun</a:t>
                </a:r>
                <a:r>
                  <a:rPr lang="en-US" dirty="0"/>
                  <a:t> will tend to be big – centering the variables should reduce this magnitude and thus the correlation.)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Correlation won’t affect the model results – when an interaction is added, you are testing for change in model fit with and without the interaction (p-value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3</m:t>
                        </m:r>
                      </m:sub>
                    </m:sSub>
                  </m:oMath>
                </a14:m>
                <a:r>
                  <a:rPr lang="en-US" dirty="0"/>
                  <a:t> will be the same)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p:txBody>
          </p:sp>
        </mc:Choice>
        <mc:Fallback xmlns="">
          <p:sp>
            <p:nvSpPr>
              <p:cNvPr id="8" name="TextBox 7">
                <a:extLst>
                  <a:ext uri="{FF2B5EF4-FFF2-40B4-BE49-F238E27FC236}">
                    <a16:creationId xmlns:a16="http://schemas.microsoft.com/office/drawing/2014/main" id="{FBB022B7-D428-A843-B6C8-2817F4207BA1}"/>
                  </a:ext>
                </a:extLst>
              </p:cNvPr>
              <p:cNvSpPr txBox="1">
                <a:spLocks noRot="1" noChangeAspect="1" noMove="1" noResize="1" noEditPoints="1" noAdjustHandles="1" noChangeArrowheads="1" noChangeShapeType="1" noTextEdit="1"/>
              </p:cNvSpPr>
              <p:nvPr/>
            </p:nvSpPr>
            <p:spPr>
              <a:xfrm>
                <a:off x="352761" y="1409684"/>
                <a:ext cx="8424672" cy="6740307"/>
              </a:xfrm>
              <a:prstGeom prst="rect">
                <a:avLst/>
              </a:prstGeom>
              <a:blipFill>
                <a:blip r:embed="rId3"/>
                <a:stretch>
                  <a:fillRect l="-452" r="-904"/>
                </a:stretch>
              </a:blipFill>
            </p:spPr>
            <p:txBody>
              <a:bodyPr/>
              <a:lstStyle/>
              <a:p>
                <a:r>
                  <a:rPr lang="en-US">
                    <a:noFill/>
                  </a:rPr>
                  <a:t> </a:t>
                </a:r>
              </a:p>
            </p:txBody>
          </p:sp>
        </mc:Fallback>
      </mc:AlternateContent>
    </p:spTree>
    <p:extLst>
      <p:ext uri="{BB962C8B-B14F-4D97-AF65-F5344CB8AC3E}">
        <p14:creationId xmlns:p14="http://schemas.microsoft.com/office/powerpoint/2010/main" val="59004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0418"/>
            <a:ext cx="9144000" cy="6998971"/>
          </a:xfrm>
          <a:prstGeom prst="rect">
            <a:avLst/>
          </a:prstGeom>
          <a:solidFill>
            <a:srgbClr val="F8DA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9045" y="625755"/>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1923347" cy="707886"/>
          </a:xfrm>
          <a:prstGeom prst="rect">
            <a:avLst/>
          </a:prstGeom>
          <a:noFill/>
        </p:spPr>
        <p:txBody>
          <a:bodyPr wrap="none" rtlCol="0">
            <a:spAutoFit/>
          </a:bodyPr>
          <a:lstStyle/>
          <a:p>
            <a:r>
              <a:rPr lang="en-US" sz="4000" b="1" dirty="0">
                <a:solidFill>
                  <a:schemeClr val="bg1"/>
                </a:solidFill>
              </a:rPr>
              <a:t>CODING</a:t>
            </a:r>
          </a:p>
        </p:txBody>
      </p:sp>
    </p:spTree>
    <p:extLst>
      <p:ext uri="{BB962C8B-B14F-4D97-AF65-F5344CB8AC3E}">
        <p14:creationId xmlns:p14="http://schemas.microsoft.com/office/powerpoint/2010/main" val="3365293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063070" cy="707886"/>
          </a:xfrm>
          <a:prstGeom prst="rect">
            <a:avLst/>
          </a:prstGeom>
          <a:noFill/>
        </p:spPr>
        <p:txBody>
          <a:bodyPr wrap="none" rtlCol="0">
            <a:spAutoFit/>
          </a:bodyPr>
          <a:lstStyle/>
          <a:p>
            <a:r>
              <a:rPr lang="en-US" sz="4000" b="1" dirty="0"/>
              <a:t>WHAT… REGULARIZATION?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589045" y="1937974"/>
            <a:ext cx="7857846" cy="646331"/>
          </a:xfrm>
          <a:prstGeom prst="rect">
            <a:avLst/>
          </a:prstGeom>
          <a:noFill/>
        </p:spPr>
        <p:txBody>
          <a:bodyPr wrap="square" rtlCol="0">
            <a:spAutoFit/>
          </a:bodyPr>
          <a:lstStyle/>
          <a:p>
            <a:r>
              <a:rPr lang="en-US" dirty="0"/>
              <a:t>Process of introducing additional information in order to solve an ill-posed problem or to prevent overfitting</a:t>
            </a:r>
          </a:p>
        </p:txBody>
      </p:sp>
      <p:pic>
        <p:nvPicPr>
          <p:cNvPr id="4098" name="Picture 2" descr="https://upload.wikimedia.org/wikipedia/commons/thumb/0/02/Regularization.svg/354px-Regulariza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387" y="2584305"/>
            <a:ext cx="2629973" cy="253339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B06CACF-3906-0345-9134-323BD1179611}"/>
              </a:ext>
            </a:extLst>
          </p:cNvPr>
          <p:cNvSpPr txBox="1"/>
          <p:nvPr/>
        </p:nvSpPr>
        <p:spPr>
          <a:xfrm>
            <a:off x="589044" y="4970543"/>
            <a:ext cx="7857847" cy="1754326"/>
          </a:xfrm>
          <a:prstGeom prst="rect">
            <a:avLst/>
          </a:prstGeom>
          <a:noFill/>
        </p:spPr>
        <p:txBody>
          <a:bodyPr wrap="square" rtlCol="0">
            <a:spAutoFit/>
          </a:bodyPr>
          <a:lstStyle/>
          <a:p>
            <a:r>
              <a:rPr lang="en-US" b="1" dirty="0"/>
              <a:t>Overfitting: </a:t>
            </a:r>
            <a:r>
              <a:rPr lang="en-US" dirty="0"/>
              <a:t>Having many features may seem like a perfect way for improving the accuracy of our trained model– because the model that will be trained will be more flexible and will take into account more parameters. On the other hand, we need to be extremely careful about </a:t>
            </a:r>
            <a:r>
              <a:rPr lang="en-US" b="1" dirty="0"/>
              <a:t>overfitting</a:t>
            </a:r>
            <a:r>
              <a:rPr lang="en-US" dirty="0"/>
              <a:t> the data. Every dataset has noisy samples. A model with many features (complex) might end up memorizing the noise instead of learning the trend of the data.</a:t>
            </a:r>
          </a:p>
        </p:txBody>
      </p:sp>
    </p:spTree>
    <p:extLst>
      <p:ext uri="{BB962C8B-B14F-4D97-AF65-F5344CB8AC3E}">
        <p14:creationId xmlns:p14="http://schemas.microsoft.com/office/powerpoint/2010/main" val="766755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063070" cy="707886"/>
          </a:xfrm>
          <a:prstGeom prst="rect">
            <a:avLst/>
          </a:prstGeom>
          <a:noFill/>
        </p:spPr>
        <p:txBody>
          <a:bodyPr wrap="none" rtlCol="0">
            <a:spAutoFit/>
          </a:bodyPr>
          <a:lstStyle/>
          <a:p>
            <a:r>
              <a:rPr lang="en-US" sz="4000" b="1" dirty="0"/>
              <a:t>WHAT… REGULARIZATION?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id="{CC3A0BB8-2444-B544-925A-F676DEB9CB0E}"/>
              </a:ext>
            </a:extLst>
          </p:cNvPr>
          <p:cNvGrpSpPr/>
          <p:nvPr/>
        </p:nvGrpSpPr>
        <p:grpSpPr>
          <a:xfrm>
            <a:off x="1078947" y="2261140"/>
            <a:ext cx="6972300" cy="4161545"/>
            <a:chOff x="998220" y="1389626"/>
            <a:chExt cx="6972300" cy="4161545"/>
          </a:xfrm>
        </p:grpSpPr>
        <p:sp>
          <p:nvSpPr>
            <p:cNvPr id="13" name="Rounded Rectangle 13">
              <a:extLst>
                <a:ext uri="{FF2B5EF4-FFF2-40B4-BE49-F238E27FC236}">
                  <a16:creationId xmlns:a16="http://schemas.microsoft.com/office/drawing/2014/main" id="{814691A9-C0E6-274A-A433-117A91D70ADB}"/>
                </a:ext>
              </a:extLst>
            </p:cNvPr>
            <p:cNvSpPr/>
            <p:nvPr/>
          </p:nvSpPr>
          <p:spPr bwMode="gray">
            <a:xfrm>
              <a:off x="2918460" y="1389626"/>
              <a:ext cx="2626506" cy="678581"/>
            </a:xfrm>
            <a:prstGeom prst="roundRect">
              <a:avLst/>
            </a:prstGeom>
            <a:solidFill>
              <a:schemeClr val="accent1">
                <a:lumMod val="75000"/>
              </a:schemeClr>
            </a:solidFill>
            <a:ln w="19050" algn="ctr">
              <a:solidFill>
                <a:schemeClr val="bg1"/>
              </a:solidFill>
              <a:miter lim="800000"/>
              <a:headEnd/>
              <a:tailEnd/>
            </a:ln>
          </p:spPr>
          <p:txBody>
            <a:bodyPr wrap="square" lIns="66675" tIns="66675" rIns="66675" bIns="66675" rtlCol="0" anchor="ctr"/>
            <a:lstStyle/>
            <a:p>
              <a:pPr algn="ctr">
                <a:lnSpc>
                  <a:spcPct val="106000"/>
                </a:lnSpc>
                <a:buFont typeface="Wingdings 2" pitchFamily="18" charset="2"/>
                <a:buNone/>
              </a:pPr>
              <a:r>
                <a:rPr lang="en-US" sz="2250" b="1" dirty="0">
                  <a:solidFill>
                    <a:prstClr val="white"/>
                  </a:solidFill>
                </a:rPr>
                <a:t>Bias vs. Variance: The Tradeoff</a:t>
              </a:r>
            </a:p>
          </p:txBody>
        </p:sp>
        <p:pic>
          <p:nvPicPr>
            <p:cNvPr id="14" name="Picture 13" descr="Polynomial model for data, simple and complex case">
              <a:extLst>
                <a:ext uri="{FF2B5EF4-FFF2-40B4-BE49-F238E27FC236}">
                  <a16:creationId xmlns:a16="http://schemas.microsoft.com/office/drawing/2014/main" id="{4C064E3A-E380-B84A-AF64-9AA315ECE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179" y="3532914"/>
              <a:ext cx="6060152" cy="201825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BDFB7AD3-EEB3-6443-A598-9D0EF43F792D}"/>
                </a:ext>
              </a:extLst>
            </p:cNvPr>
            <p:cNvGrpSpPr/>
            <p:nvPr/>
          </p:nvGrpSpPr>
          <p:grpSpPr>
            <a:xfrm>
              <a:off x="998220" y="2152651"/>
              <a:ext cx="6972300" cy="1318260"/>
              <a:chOff x="1188880" y="1918631"/>
              <a:chExt cx="6672079" cy="1803583"/>
            </a:xfrm>
          </p:grpSpPr>
          <p:sp>
            <p:nvSpPr>
              <p:cNvPr id="16" name="Rounded Rectangle 11">
                <a:extLst>
                  <a:ext uri="{FF2B5EF4-FFF2-40B4-BE49-F238E27FC236}">
                    <a16:creationId xmlns:a16="http://schemas.microsoft.com/office/drawing/2014/main" id="{003D07EE-DC39-B144-BF94-48A006A40F95}"/>
                  </a:ext>
                </a:extLst>
              </p:cNvPr>
              <p:cNvSpPr/>
              <p:nvPr/>
            </p:nvSpPr>
            <p:spPr bwMode="gray">
              <a:xfrm>
                <a:off x="1188880" y="1949336"/>
                <a:ext cx="3219348" cy="1772878"/>
              </a:xfrm>
              <a:prstGeom prst="roundRect">
                <a:avLst/>
              </a:prstGeom>
              <a:solidFill>
                <a:schemeClr val="accent1"/>
              </a:solidFill>
              <a:ln w="19050" algn="ctr">
                <a:noFill/>
                <a:miter lim="800000"/>
                <a:headEnd/>
                <a:tailEnd/>
              </a:ln>
            </p:spPr>
            <p:txBody>
              <a:bodyPr wrap="square" lIns="66675" tIns="66675" rIns="66675" bIns="66675" rtlCol="0" anchor="t"/>
              <a:lstStyle/>
              <a:p>
                <a:r>
                  <a:rPr lang="en-US" sz="1200" b="1" dirty="0"/>
                  <a:t>Simple models </a:t>
                </a:r>
                <a:r>
                  <a:rPr lang="en-US" sz="1200" dirty="0"/>
                  <a:t>(few parameters) have higher bias, but lower variance</a:t>
                </a:r>
              </a:p>
              <a:p>
                <a:endParaRPr lang="en-US" sz="1200" dirty="0">
                  <a:solidFill>
                    <a:srgbClr val="FFFFFF"/>
                  </a:solidFill>
                </a:endParaRPr>
              </a:p>
              <a:p>
                <a:endParaRPr lang="en-US" sz="1200" dirty="0">
                  <a:solidFill>
                    <a:srgbClr val="FFFFFF"/>
                  </a:solidFill>
                </a:endParaRPr>
              </a:p>
              <a:p>
                <a:r>
                  <a:rPr lang="en-US" sz="1200" b="1" dirty="0"/>
                  <a:t>Result: </a:t>
                </a:r>
                <a:r>
                  <a:rPr lang="en-US" sz="1200" b="1" u="sng" dirty="0"/>
                  <a:t>Underfitting</a:t>
                </a:r>
                <a:endParaRPr lang="en-US" sz="1200" b="1" dirty="0"/>
              </a:p>
            </p:txBody>
          </p:sp>
          <p:sp>
            <p:nvSpPr>
              <p:cNvPr id="17" name="Rounded Rectangle 16">
                <a:extLst>
                  <a:ext uri="{FF2B5EF4-FFF2-40B4-BE49-F238E27FC236}">
                    <a16:creationId xmlns:a16="http://schemas.microsoft.com/office/drawing/2014/main" id="{AE2D69DE-961F-1A4F-9156-393FC6CCEFAA}"/>
                  </a:ext>
                </a:extLst>
              </p:cNvPr>
              <p:cNvSpPr/>
              <p:nvPr/>
            </p:nvSpPr>
            <p:spPr bwMode="gray">
              <a:xfrm>
                <a:off x="4641611" y="1918631"/>
                <a:ext cx="3219348" cy="1772880"/>
              </a:xfrm>
              <a:prstGeom prst="roundRect">
                <a:avLst/>
              </a:prstGeom>
              <a:solidFill>
                <a:schemeClr val="accent1"/>
              </a:solidFill>
              <a:ln w="19050" algn="ctr">
                <a:noFill/>
                <a:miter lim="800000"/>
                <a:headEnd/>
                <a:tailEnd/>
              </a:ln>
            </p:spPr>
            <p:txBody>
              <a:bodyPr wrap="square" lIns="66675" tIns="66675" rIns="66675" bIns="66675" rtlCol="0" anchor="t"/>
              <a:lstStyle/>
              <a:p>
                <a:r>
                  <a:rPr lang="en-US" sz="1200" b="1" dirty="0"/>
                  <a:t>Complex models </a:t>
                </a:r>
                <a:r>
                  <a:rPr lang="en-US" sz="1200" dirty="0"/>
                  <a:t>(many parameters) usually have lower bias, but higher variance. </a:t>
                </a:r>
              </a:p>
              <a:p>
                <a:endParaRPr lang="en-US" sz="1200" dirty="0"/>
              </a:p>
              <a:p>
                <a:r>
                  <a:rPr lang="en-US" sz="1200" b="1" dirty="0"/>
                  <a:t>Result:  </a:t>
                </a:r>
                <a:r>
                  <a:rPr lang="en-US" sz="1200" b="1" u="sng" dirty="0"/>
                  <a:t>Overfitting</a:t>
                </a:r>
              </a:p>
            </p:txBody>
          </p:sp>
        </p:grpSp>
      </p:grpSp>
    </p:spTree>
    <p:extLst>
      <p:ext uri="{BB962C8B-B14F-4D97-AF65-F5344CB8AC3E}">
        <p14:creationId xmlns:p14="http://schemas.microsoft.com/office/powerpoint/2010/main" val="2965440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063070" cy="707886"/>
          </a:xfrm>
          <a:prstGeom prst="rect">
            <a:avLst/>
          </a:prstGeom>
          <a:noFill/>
        </p:spPr>
        <p:txBody>
          <a:bodyPr wrap="none" rtlCol="0">
            <a:spAutoFit/>
          </a:bodyPr>
          <a:lstStyle/>
          <a:p>
            <a:r>
              <a:rPr lang="en-US" sz="4000" b="1" dirty="0"/>
              <a:t>WHAT… REGULARIZATION?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2850859" y="3468257"/>
            <a:ext cx="3099381" cy="803935"/>
          </a:xfrm>
          <a:prstGeom prst="rect">
            <a:avLst/>
          </a:prstGeom>
        </p:spPr>
      </p:pic>
      <p:sp>
        <p:nvSpPr>
          <p:cNvPr id="12" name="TextBox 11"/>
          <p:cNvSpPr txBox="1"/>
          <p:nvPr/>
        </p:nvSpPr>
        <p:spPr>
          <a:xfrm>
            <a:off x="589045" y="2107543"/>
            <a:ext cx="7857846" cy="923330"/>
          </a:xfrm>
          <a:prstGeom prst="rect">
            <a:avLst/>
          </a:prstGeom>
          <a:noFill/>
        </p:spPr>
        <p:txBody>
          <a:bodyPr wrap="square" rtlCol="0">
            <a:spAutoFit/>
          </a:bodyPr>
          <a:lstStyle/>
          <a:p>
            <a:r>
              <a:rPr lang="en-US" dirty="0"/>
              <a:t>“Imposing a penalty on complexity” </a:t>
            </a:r>
            <a:endParaRPr lang="en-US" b="1" i="1" dirty="0"/>
          </a:p>
          <a:p>
            <a:endParaRPr lang="en-US" dirty="0"/>
          </a:p>
          <a:p>
            <a:endParaRPr lang="en-US" dirty="0"/>
          </a:p>
        </p:txBody>
      </p:sp>
      <p:sp>
        <p:nvSpPr>
          <p:cNvPr id="9" name="TextBox 8"/>
          <p:cNvSpPr txBox="1"/>
          <p:nvPr/>
        </p:nvSpPr>
        <p:spPr>
          <a:xfrm>
            <a:off x="1968916" y="5368754"/>
            <a:ext cx="1661224" cy="369332"/>
          </a:xfrm>
          <a:prstGeom prst="rect">
            <a:avLst/>
          </a:prstGeom>
          <a:noFill/>
        </p:spPr>
        <p:txBody>
          <a:bodyPr wrap="none" rtlCol="0">
            <a:spAutoFit/>
          </a:bodyPr>
          <a:lstStyle/>
          <a:p>
            <a:r>
              <a:rPr lang="en-US" dirty="0"/>
              <a:t>Minimizing RSS </a:t>
            </a:r>
          </a:p>
        </p:txBody>
      </p:sp>
      <p:pic>
        <p:nvPicPr>
          <p:cNvPr id="14" name="Picture 13"/>
          <p:cNvPicPr>
            <a:picLocks noChangeAspect="1"/>
          </p:cNvPicPr>
          <p:nvPr/>
        </p:nvPicPr>
        <p:blipFill>
          <a:blip r:embed="rId4"/>
          <a:stretch>
            <a:fillRect/>
          </a:stretch>
        </p:blipFill>
        <p:spPr>
          <a:xfrm>
            <a:off x="460375" y="2826609"/>
            <a:ext cx="2191595" cy="2087233"/>
          </a:xfrm>
          <a:prstGeom prst="rect">
            <a:avLst/>
          </a:prstGeom>
        </p:spPr>
      </p:pic>
      <p:cxnSp>
        <p:nvCxnSpPr>
          <p:cNvPr id="13" name="Straight Arrow Connector 12"/>
          <p:cNvCxnSpPr>
            <a:stCxn id="9" idx="0"/>
          </p:cNvCxnSpPr>
          <p:nvPr/>
        </p:nvCxnSpPr>
        <p:spPr>
          <a:xfrm flipV="1">
            <a:off x="2799528" y="4272192"/>
            <a:ext cx="1143822" cy="109656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9" idx="0"/>
          </p:cNvCxnSpPr>
          <p:nvPr/>
        </p:nvCxnSpPr>
        <p:spPr>
          <a:xfrm flipH="1" flipV="1">
            <a:off x="2552701" y="4838700"/>
            <a:ext cx="246827" cy="53005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26" name="Picture 25"/>
          <p:cNvPicPr>
            <a:picLocks noChangeAspect="1"/>
          </p:cNvPicPr>
          <p:nvPr/>
        </p:nvPicPr>
        <p:blipFill>
          <a:blip r:embed="rId4"/>
          <a:stretch>
            <a:fillRect/>
          </a:stretch>
        </p:blipFill>
        <p:spPr>
          <a:xfrm>
            <a:off x="6078910" y="2826607"/>
            <a:ext cx="2191595" cy="2087233"/>
          </a:xfrm>
          <a:prstGeom prst="rect">
            <a:avLst/>
          </a:prstGeom>
        </p:spPr>
      </p:pic>
      <p:sp>
        <p:nvSpPr>
          <p:cNvPr id="24" name="Oval 23"/>
          <p:cNvSpPr/>
          <p:nvPr/>
        </p:nvSpPr>
        <p:spPr>
          <a:xfrm>
            <a:off x="7296150" y="3667125"/>
            <a:ext cx="76200" cy="123825"/>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902525" y="3941677"/>
            <a:ext cx="1145976" cy="116205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6867525" y="4114800"/>
            <a:ext cx="45719" cy="47625"/>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417686" y="5374310"/>
            <a:ext cx="1788438" cy="369332"/>
          </a:xfrm>
          <a:prstGeom prst="rect">
            <a:avLst/>
          </a:prstGeom>
          <a:noFill/>
        </p:spPr>
        <p:txBody>
          <a:bodyPr wrap="none" rtlCol="0">
            <a:spAutoFit/>
          </a:bodyPr>
          <a:lstStyle/>
          <a:p>
            <a:r>
              <a:rPr lang="en-US" dirty="0"/>
              <a:t>Minimizing Betas</a:t>
            </a:r>
          </a:p>
        </p:txBody>
      </p:sp>
      <p:cxnSp>
        <p:nvCxnSpPr>
          <p:cNvPr id="31" name="Straight Arrow Connector 30"/>
          <p:cNvCxnSpPr/>
          <p:nvPr/>
        </p:nvCxnSpPr>
        <p:spPr>
          <a:xfrm flipV="1">
            <a:off x="5239678" y="4709576"/>
            <a:ext cx="1142831" cy="66952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5239679" y="4060624"/>
            <a:ext cx="180046" cy="131847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0611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284541" cy="707886"/>
          </a:xfrm>
          <a:prstGeom prst="rect">
            <a:avLst/>
          </a:prstGeom>
          <a:noFill/>
        </p:spPr>
        <p:txBody>
          <a:bodyPr wrap="none" rtlCol="0">
            <a:spAutoFit/>
          </a:bodyPr>
          <a:lstStyle/>
          <a:p>
            <a:r>
              <a:rPr lang="en-US" sz="4000" b="1" dirty="0"/>
              <a:t>HOW… RIDGE REGRESSION?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589045" y="2107543"/>
                <a:ext cx="7857846" cy="5063181"/>
              </a:xfrm>
              <a:prstGeom prst="rect">
                <a:avLst/>
              </a:prstGeom>
              <a:noFill/>
            </p:spPr>
            <p:txBody>
              <a:bodyPr wrap="square" rtlCol="0">
                <a:spAutoFit/>
              </a:bodyPr>
              <a:lstStyle/>
              <a:p>
                <a:pPr marL="285750" indent="-285750">
                  <a:buFont typeface="Arial" panose="020B0604020202020204" pitchFamily="34" charset="0"/>
                  <a:buChar char="•"/>
                </a:pPr>
                <a:r>
                  <a:rPr lang="en-US" dirty="0"/>
                  <a:t>Allows biased estimators of the betas to decrease the variance (and more generalizable)</a:t>
                </a:r>
              </a:p>
              <a:p>
                <a:pPr marL="285750" indent="-285750">
                  <a:buFont typeface="Arial" panose="020B0604020202020204" pitchFamily="34" charset="0"/>
                  <a:buChar char="•"/>
                </a:pPr>
                <a:r>
                  <a:rPr lang="en-US" dirty="0"/>
                  <a:t>Achieves this by restricting the magnitude of the sum of the squared beta estimators </a:t>
                </a:r>
              </a:p>
              <a:p>
                <a:pPr marL="285750" indent="-285750">
                  <a:buFont typeface="Arial" panose="020B0604020202020204" pitchFamily="34" charset="0"/>
                  <a:buChar char="•"/>
                </a:pPr>
                <a:r>
                  <a:rPr lang="en-US" b="1" i="1" dirty="0"/>
                  <a:t>Reduces model complexity and multicollinearity </a:t>
                </a:r>
              </a:p>
              <a:p>
                <a:pPr marL="285750" indent="-285750">
                  <a:buFont typeface="Arial" panose="020B0604020202020204" pitchFamily="34" charset="0"/>
                  <a:buChar char="•"/>
                </a:pPr>
                <a:r>
                  <a:rPr lang="en-US" dirty="0"/>
                  <a:t>Estimates are obtained through penalized least squares</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b="0" i="1" smtClean="0">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b="0" i="1" smtClean="0">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𝑘</m:t>
                                      </m:r>
                                      <m:r>
                                        <a:rPr lang="en-US" i="1">
                                          <a:latin typeface="Cambria Math" panose="02040503050406030204" pitchFamily="18" charset="0"/>
                                        </a:rPr>
                                        <m:t>+1</m:t>
                                      </m:r>
                                    </m:sub>
                                  </m:sSub>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𝑖𝑘</m:t>
                                      </m:r>
                                    </m:sub>
                                  </m:sSub>
                                </m:e>
                              </m:d>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𝑐</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0</m:t>
                              </m:r>
                            </m:sub>
                            <m:sup>
                              <m:r>
                                <a:rPr lang="en-US" i="1">
                                  <a:latin typeface="Cambria Math" panose="02040503050406030204" pitchFamily="18" charset="0"/>
                                </a:rPr>
                                <m:t>𝑘</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e>
                                <m:sup>
                                  <m:r>
                                    <a:rPr lang="en-US" i="1">
                                      <a:latin typeface="Cambria Math" panose="02040503050406030204" pitchFamily="18" charset="0"/>
                                    </a:rPr>
                                    <m:t>2</m:t>
                                  </m:r>
                                </m:sup>
                              </m:sSup>
                            </m:e>
                          </m:nary>
                        </m:e>
                      </m:nary>
                    </m:oMath>
                  </m:oMathPara>
                </a14:m>
                <a:endParaRPr lang="en-US" dirty="0"/>
              </a:p>
              <a:p>
                <a:endParaRPr lang="en-US" dirty="0"/>
              </a:p>
              <a:p>
                <a:pPr marL="285750" indent="-285750">
                  <a:buFont typeface="Arial" panose="020B0604020202020204" pitchFamily="34" charset="0"/>
                  <a:buChar char="•"/>
                </a:pPr>
                <a:r>
                  <a:rPr lang="en-US" dirty="0"/>
                  <a:t>In the above, large beta estimates (“shrinkage estimators”) lead to large penalties on the cost function, thus the “best” estimates will tend to be smaller</a:t>
                </a:r>
              </a:p>
              <a:p>
                <a:pPr marL="285750" indent="-285750">
                  <a:buFont typeface="Arial" panose="020B0604020202020204" pitchFamily="34" charset="0"/>
                  <a:buChar char="•"/>
                </a:pPr>
                <a:r>
                  <a:rPr lang="en-US" dirty="0"/>
                  <a:t>Essentially Ridge regression minimizes the impact of less relevant features in the dataset (less likely to model the noise and overfit)</a:t>
                </a:r>
              </a:p>
              <a:p>
                <a:endParaRPr lang="en-US" dirty="0"/>
              </a:p>
              <a:p>
                <a:endParaRPr lang="en-US" dirty="0"/>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89045" y="2107543"/>
                <a:ext cx="7857846" cy="5063181"/>
              </a:xfrm>
              <a:prstGeom prst="rect">
                <a:avLst/>
              </a:prstGeom>
              <a:blipFill>
                <a:blip r:embed="rId3"/>
                <a:stretch>
                  <a:fillRect l="-323" t="-500" r="-323"/>
                </a:stretch>
              </a:blipFill>
            </p:spPr>
            <p:txBody>
              <a:bodyPr/>
              <a:lstStyle/>
              <a:p>
                <a:r>
                  <a:rPr lang="en-US">
                    <a:noFill/>
                  </a:rPr>
                  <a:t> </a:t>
                </a:r>
              </a:p>
            </p:txBody>
          </p:sp>
        </mc:Fallback>
      </mc:AlternateContent>
      <p:sp>
        <p:nvSpPr>
          <p:cNvPr id="24" name="Oval 23"/>
          <p:cNvSpPr/>
          <p:nvPr/>
        </p:nvSpPr>
        <p:spPr>
          <a:xfrm>
            <a:off x="7296150" y="3667125"/>
            <a:ext cx="76200" cy="123825"/>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547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3504614" cy="707886"/>
          </a:xfrm>
          <a:prstGeom prst="rect">
            <a:avLst/>
          </a:prstGeom>
          <a:noFill/>
        </p:spPr>
        <p:txBody>
          <a:bodyPr wrap="none" rtlCol="0">
            <a:spAutoFit/>
          </a:bodyPr>
          <a:lstStyle/>
          <a:p>
            <a:r>
              <a:rPr lang="en-US" sz="4000" b="1" dirty="0"/>
              <a:t>HOW… LASSO?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12" name="TextBox 11"/>
              <p:cNvSpPr txBox="1"/>
              <p:nvPr/>
            </p:nvSpPr>
            <p:spPr>
              <a:xfrm>
                <a:off x="589045" y="2107543"/>
                <a:ext cx="7857846" cy="3955185"/>
              </a:xfrm>
              <a:prstGeom prst="rect">
                <a:avLst/>
              </a:prstGeom>
              <a:noFill/>
            </p:spPr>
            <p:txBody>
              <a:bodyPr wrap="square" rtlCol="0">
                <a:spAutoFit/>
              </a:bodyPr>
              <a:lstStyle/>
              <a:p>
                <a:pPr marL="285750" indent="-285750">
                  <a:buFont typeface="Arial" panose="020B0604020202020204" pitchFamily="34" charset="0"/>
                  <a:buChar char="•"/>
                </a:pPr>
                <a:r>
                  <a:rPr lang="en-US" dirty="0"/>
                  <a:t>“Least Absolute Shrinkage and Selection Operator”</a:t>
                </a:r>
              </a:p>
              <a:p>
                <a:pPr marL="285750" indent="-285750">
                  <a:buFont typeface="Arial" panose="020B0604020202020204" pitchFamily="34" charset="0"/>
                  <a:buChar char="•"/>
                </a:pPr>
                <a:r>
                  <a:rPr lang="en-US" dirty="0"/>
                  <a:t>It is a method of both shrinkage and selection because (unlike Ridge Regression) it allows for beta estimates of 0</a:t>
                </a:r>
              </a:p>
              <a:p>
                <a:pPr marL="285750" indent="-285750">
                  <a:buFont typeface="Arial" panose="020B0604020202020204" pitchFamily="34" charset="0"/>
                  <a:buChar char="•"/>
                </a:pPr>
                <a:r>
                  <a:rPr lang="en-US" dirty="0"/>
                  <a:t>The predictor selection that occurs with LASSO can help make models more interpretable.</a:t>
                </a:r>
              </a:p>
              <a:p>
                <a:pPr marL="285750" indent="-285750">
                  <a:buFont typeface="Arial" panose="020B0604020202020204" pitchFamily="34" charset="0"/>
                  <a:buChar char="•"/>
                </a:pPr>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𝑘</m:t>
                                      </m:r>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𝑖𝑘</m:t>
                                      </m:r>
                                    </m:sub>
                                  </m:sSub>
                                </m:e>
                              </m:d>
                              <m:r>
                                <a:rPr lang="en-US" i="1">
                                  <a:latin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𝑐</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𝑘</m:t>
                              </m:r>
                            </m:sup>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e>
                              </m:d>
                            </m:e>
                          </m:nary>
                        </m:e>
                      </m:nary>
                    </m:oMath>
                  </m:oMathPara>
                </a14:m>
                <a:endParaRPr lang="en-US" dirty="0"/>
              </a:p>
              <a:p>
                <a:endParaRPr lang="en-US" dirty="0"/>
              </a:p>
              <a:p>
                <a:pPr marL="285750" indent="-285750">
                  <a:buFont typeface="Arial" panose="020B0604020202020204" pitchFamily="34" charset="0"/>
                  <a:buChar char="•"/>
                </a:pPr>
                <a:r>
                  <a:rPr lang="en-US" dirty="0"/>
                  <a:t>Lasso is also commonly used when sparsity is an issue with the predictors</a:t>
                </a:r>
              </a:p>
              <a:p>
                <a:endParaRPr lang="en-US" dirty="0"/>
              </a:p>
              <a:p>
                <a:endParaRPr lang="en-US" dirty="0"/>
              </a:p>
              <a:p>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89045" y="2107543"/>
                <a:ext cx="7857846" cy="3955185"/>
              </a:xfrm>
              <a:prstGeom prst="rect">
                <a:avLst/>
              </a:prstGeom>
              <a:blipFill>
                <a:blip r:embed="rId3"/>
                <a:stretch>
                  <a:fillRect l="-323" t="-641"/>
                </a:stretch>
              </a:blipFill>
            </p:spPr>
            <p:txBody>
              <a:bodyPr/>
              <a:lstStyle/>
              <a:p>
                <a:r>
                  <a:rPr lang="en-US">
                    <a:noFill/>
                  </a:rPr>
                  <a:t> </a:t>
                </a:r>
              </a:p>
            </p:txBody>
          </p:sp>
        </mc:Fallback>
      </mc:AlternateContent>
      <p:sp>
        <p:nvSpPr>
          <p:cNvPr id="24" name="Oval 23"/>
          <p:cNvSpPr/>
          <p:nvPr/>
        </p:nvSpPr>
        <p:spPr>
          <a:xfrm>
            <a:off x="7296150" y="3667125"/>
            <a:ext cx="76200" cy="123825"/>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607C8E-1E28-CA41-9730-598597D05D71}"/>
              </a:ext>
            </a:extLst>
          </p:cNvPr>
          <p:cNvSpPr txBox="1"/>
          <p:nvPr/>
        </p:nvSpPr>
        <p:spPr>
          <a:xfrm>
            <a:off x="890016" y="5449824"/>
            <a:ext cx="7010400" cy="923330"/>
          </a:xfrm>
          <a:prstGeom prst="rect">
            <a:avLst/>
          </a:prstGeom>
          <a:noFill/>
        </p:spPr>
        <p:txBody>
          <a:bodyPr wrap="square" rtlCol="0">
            <a:spAutoFit/>
          </a:bodyPr>
          <a:lstStyle/>
          <a:p>
            <a:r>
              <a:rPr lang="en-US" dirty="0"/>
              <a:t>Note: It is common practice to </a:t>
            </a:r>
            <a:r>
              <a:rPr lang="en-US" b="1" dirty="0"/>
              <a:t>center your predictors </a:t>
            </a:r>
            <a:r>
              <a:rPr lang="en-US" dirty="0"/>
              <a:t>before performing Lasso or Ridge Regression because predictors with very high values will results in betas of high magnitude</a:t>
            </a:r>
          </a:p>
        </p:txBody>
      </p:sp>
    </p:spTree>
    <p:extLst>
      <p:ext uri="{BB962C8B-B14F-4D97-AF65-F5344CB8AC3E}">
        <p14:creationId xmlns:p14="http://schemas.microsoft.com/office/powerpoint/2010/main" val="909109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878853" cy="707886"/>
          </a:xfrm>
          <a:prstGeom prst="rect">
            <a:avLst/>
          </a:prstGeom>
          <a:noFill/>
        </p:spPr>
        <p:txBody>
          <a:bodyPr wrap="none" rtlCol="0">
            <a:spAutoFit/>
          </a:bodyPr>
          <a:lstStyle/>
          <a:p>
            <a:r>
              <a:rPr lang="en-US" sz="4000" b="1" dirty="0"/>
              <a:t>HOW… REGULARIZATION?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589045" y="2107543"/>
            <a:ext cx="7857846" cy="923330"/>
          </a:xfrm>
          <a:prstGeom prst="rect">
            <a:avLst/>
          </a:prstGeom>
          <a:noFill/>
        </p:spPr>
        <p:txBody>
          <a:bodyPr wrap="square" rtlCol="0">
            <a:spAutoFit/>
          </a:bodyPr>
          <a:lstStyle/>
          <a:p>
            <a:r>
              <a:rPr lang="en-US" dirty="0"/>
              <a:t>“Imposing a penalty on complexity” </a:t>
            </a:r>
            <a:endParaRPr lang="en-US" b="1" i="1" dirty="0"/>
          </a:p>
          <a:p>
            <a:endParaRPr lang="en-US" dirty="0"/>
          </a:p>
          <a:p>
            <a:endParaRPr lang="en-US" dirty="0"/>
          </a:p>
        </p:txBody>
      </p:sp>
      <p:pic>
        <p:nvPicPr>
          <p:cNvPr id="4" name="Picture 3"/>
          <p:cNvPicPr>
            <a:picLocks noChangeAspect="1"/>
          </p:cNvPicPr>
          <p:nvPr/>
        </p:nvPicPr>
        <p:blipFill>
          <a:blip r:embed="rId3"/>
          <a:stretch>
            <a:fillRect/>
          </a:stretch>
        </p:blipFill>
        <p:spPr>
          <a:xfrm>
            <a:off x="1833021" y="2899125"/>
            <a:ext cx="5186904" cy="3074711"/>
          </a:xfrm>
          <a:prstGeom prst="rect">
            <a:avLst/>
          </a:prstGeom>
        </p:spPr>
      </p:pic>
      <p:sp>
        <p:nvSpPr>
          <p:cNvPr id="8" name="TextBox 7"/>
          <p:cNvSpPr txBox="1"/>
          <p:nvPr/>
        </p:nvSpPr>
        <p:spPr>
          <a:xfrm>
            <a:off x="2641945" y="2746505"/>
            <a:ext cx="752129" cy="400110"/>
          </a:xfrm>
          <a:prstGeom prst="rect">
            <a:avLst/>
          </a:prstGeom>
          <a:noFill/>
        </p:spPr>
        <p:txBody>
          <a:bodyPr wrap="none" rtlCol="0">
            <a:spAutoFit/>
          </a:bodyPr>
          <a:lstStyle/>
          <a:p>
            <a:r>
              <a:rPr lang="en-US" sz="2000" dirty="0"/>
              <a:t>Lasso</a:t>
            </a:r>
          </a:p>
        </p:txBody>
      </p:sp>
      <p:sp>
        <p:nvSpPr>
          <p:cNvPr id="28" name="TextBox 27"/>
          <p:cNvSpPr txBox="1"/>
          <p:nvPr/>
        </p:nvSpPr>
        <p:spPr>
          <a:xfrm>
            <a:off x="5370774" y="2746505"/>
            <a:ext cx="764440" cy="400110"/>
          </a:xfrm>
          <a:prstGeom prst="rect">
            <a:avLst/>
          </a:prstGeom>
          <a:noFill/>
        </p:spPr>
        <p:txBody>
          <a:bodyPr wrap="none" rtlCol="0">
            <a:spAutoFit/>
          </a:bodyPr>
          <a:lstStyle/>
          <a:p>
            <a:r>
              <a:rPr lang="en-US" sz="2000" dirty="0"/>
              <a:t>Ridge</a:t>
            </a:r>
          </a:p>
        </p:txBody>
      </p:sp>
    </p:spTree>
    <p:extLst>
      <p:ext uri="{BB962C8B-B14F-4D97-AF65-F5344CB8AC3E}">
        <p14:creationId xmlns:p14="http://schemas.microsoft.com/office/powerpoint/2010/main" val="1223560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6493444" cy="707886"/>
          </a:xfrm>
          <a:prstGeom prst="rect">
            <a:avLst/>
          </a:prstGeom>
          <a:noFill/>
        </p:spPr>
        <p:txBody>
          <a:bodyPr wrap="none" rtlCol="0">
            <a:spAutoFit/>
          </a:bodyPr>
          <a:lstStyle/>
          <a:p>
            <a:r>
              <a:rPr lang="en-US" sz="4000" b="1" dirty="0"/>
              <a:t>Lasso vs. Stepwise Selection?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589045" y="2107543"/>
            <a:ext cx="785784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Stepwise selection is okay when you assume that your predictors are not highly correlated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Lasso when you have sparsity in your predictors and would like to benefit from both feature selection and regularization.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you have groups of correlated predictors in the dataset, Lasso tends to select one variable from each group, ignoring other correlated variables. This is not optimal but may be preferable to Stepwise Regression techniques that result in all variables from a correlated group being excluded from the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above issue can be resolved using an Elastic Net, which is a combination of Ridge and Lasso – see </a:t>
            </a:r>
            <a:r>
              <a:rPr lang="en-US" dirty="0">
                <a:hlinkClick r:id="rId3"/>
              </a:rPr>
              <a:t>https://beta.vu.nl/nl/Images/werkstuk-fonti_tcm235-836234.pdf</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174960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0418"/>
            <a:ext cx="9144000" cy="6998971"/>
          </a:xfrm>
          <a:prstGeom prst="rect">
            <a:avLst/>
          </a:prstGeom>
          <a:solidFill>
            <a:srgbClr val="F8DA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9045" y="625755"/>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1923347" cy="707886"/>
          </a:xfrm>
          <a:prstGeom prst="rect">
            <a:avLst/>
          </a:prstGeom>
          <a:noFill/>
        </p:spPr>
        <p:txBody>
          <a:bodyPr wrap="none" rtlCol="0">
            <a:spAutoFit/>
          </a:bodyPr>
          <a:lstStyle/>
          <a:p>
            <a:r>
              <a:rPr lang="en-US" sz="4000" b="1" dirty="0">
                <a:solidFill>
                  <a:schemeClr val="bg1"/>
                </a:solidFill>
              </a:rPr>
              <a:t>CODING</a:t>
            </a:r>
          </a:p>
        </p:txBody>
      </p:sp>
    </p:spTree>
    <p:extLst>
      <p:ext uri="{BB962C8B-B14F-4D97-AF65-F5344CB8AC3E}">
        <p14:creationId xmlns:p14="http://schemas.microsoft.com/office/powerpoint/2010/main" val="336728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027658" cy="707886"/>
          </a:xfrm>
          <a:prstGeom prst="rect">
            <a:avLst/>
          </a:prstGeom>
          <a:noFill/>
        </p:spPr>
        <p:txBody>
          <a:bodyPr wrap="none" rtlCol="0">
            <a:spAutoFit/>
          </a:bodyPr>
          <a:lstStyle/>
          <a:p>
            <a:r>
              <a:rPr lang="en-US" sz="4000" b="1" dirty="0"/>
              <a:t>WHAT… REGRESSION?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3693319"/>
          </a:xfrm>
          <a:prstGeom prst="rect">
            <a:avLst/>
          </a:prstGeom>
          <a:noFill/>
        </p:spPr>
        <p:txBody>
          <a:bodyPr wrap="square" rtlCol="0">
            <a:spAutoFit/>
          </a:bodyPr>
          <a:lstStyle/>
          <a:p>
            <a:r>
              <a:rPr lang="en-US" dirty="0"/>
              <a:t>A functional relationship between input &amp; response variables. </a:t>
            </a:r>
          </a:p>
          <a:p>
            <a:endParaRPr lang="en-US" dirty="0"/>
          </a:p>
          <a:p>
            <a:r>
              <a:rPr lang="en-US" dirty="0"/>
              <a:t>Think: a series of averages. Holding all else equal, an increase in the input variable averages a certain increase in the response variable. </a:t>
            </a:r>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Widely used</a:t>
            </a:r>
          </a:p>
          <a:p>
            <a:pPr marL="285750" indent="-285750">
              <a:buFont typeface="Arial" panose="020B0604020202020204" pitchFamily="34" charset="0"/>
              <a:buChar char="•"/>
            </a:pPr>
            <a:r>
              <a:rPr lang="en-US" dirty="0"/>
              <a:t>Low operational costs</a:t>
            </a:r>
          </a:p>
          <a:p>
            <a:pPr marL="285750" indent="-285750">
              <a:buFont typeface="Arial" panose="020B0604020202020204" pitchFamily="34" charset="0"/>
              <a:buChar char="•"/>
            </a:pPr>
            <a:r>
              <a:rPr lang="en-US" dirty="0"/>
              <a:t>Low tuning input</a:t>
            </a:r>
          </a:p>
          <a:p>
            <a:pPr marL="285750" indent="-285750">
              <a:buFont typeface="Arial" panose="020B0604020202020204" pitchFamily="34" charset="0"/>
              <a:buChar char="•"/>
            </a:pPr>
            <a:r>
              <a:rPr lang="en-US" dirty="0"/>
              <a:t>Highly interpretable</a:t>
            </a:r>
          </a:p>
        </p:txBody>
      </p:sp>
      <p:sp>
        <p:nvSpPr>
          <p:cNvPr id="13" name="TextBox 12"/>
          <p:cNvSpPr txBox="1"/>
          <p:nvPr/>
        </p:nvSpPr>
        <p:spPr>
          <a:xfrm>
            <a:off x="589045" y="3815703"/>
            <a:ext cx="4654159" cy="707886"/>
          </a:xfrm>
          <a:prstGeom prst="rect">
            <a:avLst/>
          </a:prstGeom>
          <a:noFill/>
        </p:spPr>
        <p:txBody>
          <a:bodyPr wrap="none" rtlCol="0">
            <a:spAutoFit/>
          </a:bodyPr>
          <a:lstStyle/>
          <a:p>
            <a:r>
              <a:rPr lang="en-US" sz="4000" b="1" dirty="0"/>
              <a:t>WHY… REGRESSION?</a:t>
            </a:r>
          </a:p>
        </p:txBody>
      </p:sp>
    </p:spTree>
    <p:extLst>
      <p:ext uri="{BB962C8B-B14F-4D97-AF65-F5344CB8AC3E}">
        <p14:creationId xmlns:p14="http://schemas.microsoft.com/office/powerpoint/2010/main" val="11649752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5148269" cy="707886"/>
          </a:xfrm>
          <a:prstGeom prst="rect">
            <a:avLst/>
          </a:prstGeom>
          <a:noFill/>
        </p:spPr>
        <p:txBody>
          <a:bodyPr wrap="none" rtlCol="0">
            <a:spAutoFit/>
          </a:bodyPr>
          <a:lstStyle/>
          <a:p>
            <a:r>
              <a:rPr lang="en-US" sz="4000" b="1" dirty="0"/>
              <a:t>LOGISTIC REGRESSION?</a:t>
            </a:r>
          </a:p>
        </p:txBody>
      </p:sp>
      <p:sp>
        <p:nvSpPr>
          <p:cNvPr id="27" name="Rectangle 26"/>
          <p:cNvSpPr/>
          <p:nvPr/>
        </p:nvSpPr>
        <p:spPr>
          <a:xfrm>
            <a:off x="2636129" y="3071813"/>
            <a:ext cx="5343525" cy="22002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296632" y="3400161"/>
            <a:ext cx="1360309" cy="400110"/>
          </a:xfrm>
          <a:prstGeom prst="rect">
            <a:avLst/>
          </a:prstGeom>
          <a:noFill/>
        </p:spPr>
        <p:txBody>
          <a:bodyPr wrap="none" rtlCol="0">
            <a:spAutoFit/>
          </a:bodyPr>
          <a:lstStyle/>
          <a:p>
            <a:r>
              <a:rPr lang="en-US" sz="2000" b="1" dirty="0"/>
              <a:t>Supervised</a:t>
            </a:r>
          </a:p>
        </p:txBody>
      </p:sp>
      <p:sp>
        <p:nvSpPr>
          <p:cNvPr id="29" name="TextBox 28"/>
          <p:cNvSpPr txBox="1"/>
          <p:nvPr/>
        </p:nvSpPr>
        <p:spPr>
          <a:xfrm>
            <a:off x="1039261" y="4462514"/>
            <a:ext cx="1645643" cy="400110"/>
          </a:xfrm>
          <a:prstGeom prst="rect">
            <a:avLst/>
          </a:prstGeom>
          <a:noFill/>
        </p:spPr>
        <p:txBody>
          <a:bodyPr wrap="none" rtlCol="0">
            <a:spAutoFit/>
          </a:bodyPr>
          <a:lstStyle/>
          <a:p>
            <a:r>
              <a:rPr lang="en-US" sz="2000" b="1" dirty="0"/>
              <a:t>Unsupervised</a:t>
            </a:r>
          </a:p>
        </p:txBody>
      </p:sp>
      <p:sp>
        <p:nvSpPr>
          <p:cNvPr id="30" name="TextBox 29"/>
          <p:cNvSpPr txBox="1"/>
          <p:nvPr/>
        </p:nvSpPr>
        <p:spPr>
          <a:xfrm>
            <a:off x="3260229" y="2631969"/>
            <a:ext cx="1366208" cy="400110"/>
          </a:xfrm>
          <a:prstGeom prst="rect">
            <a:avLst/>
          </a:prstGeom>
          <a:noFill/>
        </p:spPr>
        <p:txBody>
          <a:bodyPr wrap="none" rtlCol="0">
            <a:spAutoFit/>
          </a:bodyPr>
          <a:lstStyle/>
          <a:p>
            <a:r>
              <a:rPr lang="en-US" sz="2000" b="1" dirty="0"/>
              <a:t>Categorical</a:t>
            </a:r>
          </a:p>
        </p:txBody>
      </p:sp>
      <p:sp>
        <p:nvSpPr>
          <p:cNvPr id="31" name="TextBox 30"/>
          <p:cNvSpPr txBox="1"/>
          <p:nvPr/>
        </p:nvSpPr>
        <p:spPr>
          <a:xfrm>
            <a:off x="5762458" y="2636730"/>
            <a:ext cx="1398973" cy="400110"/>
          </a:xfrm>
          <a:prstGeom prst="rect">
            <a:avLst/>
          </a:prstGeom>
          <a:noFill/>
        </p:spPr>
        <p:txBody>
          <a:bodyPr wrap="none" rtlCol="0">
            <a:spAutoFit/>
          </a:bodyPr>
          <a:lstStyle/>
          <a:p>
            <a:r>
              <a:rPr lang="en-US" sz="2000" b="1" dirty="0"/>
              <a:t>Continuous</a:t>
            </a:r>
          </a:p>
        </p:txBody>
      </p:sp>
      <p:sp>
        <p:nvSpPr>
          <p:cNvPr id="32" name="TextBox 31"/>
          <p:cNvSpPr txBox="1"/>
          <p:nvPr/>
        </p:nvSpPr>
        <p:spPr>
          <a:xfrm>
            <a:off x="3689898" y="3415550"/>
            <a:ext cx="506870" cy="369332"/>
          </a:xfrm>
          <a:prstGeom prst="rect">
            <a:avLst/>
          </a:prstGeom>
          <a:noFill/>
        </p:spPr>
        <p:txBody>
          <a:bodyPr wrap="none" rtlCol="0">
            <a:spAutoFit/>
          </a:bodyPr>
          <a:lstStyle/>
          <a:p>
            <a:pPr algn="ctr"/>
            <a:r>
              <a:rPr lang="en-US" dirty="0"/>
              <a:t>???</a:t>
            </a:r>
          </a:p>
        </p:txBody>
      </p:sp>
      <p:sp>
        <p:nvSpPr>
          <p:cNvPr id="33" name="TextBox 32"/>
          <p:cNvSpPr txBox="1"/>
          <p:nvPr/>
        </p:nvSpPr>
        <p:spPr>
          <a:xfrm>
            <a:off x="6237197" y="3415550"/>
            <a:ext cx="506870" cy="369332"/>
          </a:xfrm>
          <a:prstGeom prst="rect">
            <a:avLst/>
          </a:prstGeom>
          <a:noFill/>
        </p:spPr>
        <p:txBody>
          <a:bodyPr wrap="none" rtlCol="0">
            <a:spAutoFit/>
          </a:bodyPr>
          <a:lstStyle/>
          <a:p>
            <a:pPr algn="ctr"/>
            <a:r>
              <a:rPr lang="en-US" dirty="0"/>
              <a:t>???</a:t>
            </a:r>
          </a:p>
        </p:txBody>
      </p:sp>
      <p:sp>
        <p:nvSpPr>
          <p:cNvPr id="34" name="TextBox 33"/>
          <p:cNvSpPr txBox="1"/>
          <p:nvPr/>
        </p:nvSpPr>
        <p:spPr>
          <a:xfrm>
            <a:off x="3647930" y="4477903"/>
            <a:ext cx="506870" cy="369332"/>
          </a:xfrm>
          <a:prstGeom prst="rect">
            <a:avLst/>
          </a:prstGeom>
          <a:noFill/>
        </p:spPr>
        <p:txBody>
          <a:bodyPr wrap="none" rtlCol="0">
            <a:spAutoFit/>
          </a:bodyPr>
          <a:lstStyle/>
          <a:p>
            <a:pPr algn="ctr"/>
            <a:r>
              <a:rPr lang="en-US" dirty="0"/>
              <a:t>???</a:t>
            </a:r>
          </a:p>
        </p:txBody>
      </p:sp>
      <p:sp>
        <p:nvSpPr>
          <p:cNvPr id="35" name="TextBox 34"/>
          <p:cNvSpPr txBox="1"/>
          <p:nvPr/>
        </p:nvSpPr>
        <p:spPr>
          <a:xfrm>
            <a:off x="6237196" y="4477903"/>
            <a:ext cx="506870" cy="369332"/>
          </a:xfrm>
          <a:prstGeom prst="rect">
            <a:avLst/>
          </a:prstGeom>
          <a:noFill/>
        </p:spPr>
        <p:txBody>
          <a:bodyPr wrap="none" rtlCol="0">
            <a:spAutoFit/>
          </a:bodyPr>
          <a:lstStyle/>
          <a:p>
            <a:pPr algn="ctr"/>
            <a:r>
              <a:rPr lang="en-US" dirty="0"/>
              <a:t>???</a:t>
            </a:r>
          </a:p>
        </p:txBody>
      </p:sp>
    </p:spTree>
    <p:extLst>
      <p:ext uri="{BB962C8B-B14F-4D97-AF65-F5344CB8AC3E}">
        <p14:creationId xmlns:p14="http://schemas.microsoft.com/office/powerpoint/2010/main" val="3150933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5077737" cy="707886"/>
          </a:xfrm>
          <a:prstGeom prst="rect">
            <a:avLst/>
          </a:prstGeom>
          <a:noFill/>
        </p:spPr>
        <p:txBody>
          <a:bodyPr wrap="none" rtlCol="0">
            <a:spAutoFit/>
          </a:bodyPr>
          <a:lstStyle/>
          <a:p>
            <a:r>
              <a:rPr lang="en-US" sz="4000" b="1" dirty="0"/>
              <a:t>LOGISTIC REGRESSION!</a:t>
            </a:r>
          </a:p>
        </p:txBody>
      </p:sp>
      <p:sp>
        <p:nvSpPr>
          <p:cNvPr id="27" name="Rectangle 26"/>
          <p:cNvSpPr/>
          <p:nvPr/>
        </p:nvSpPr>
        <p:spPr>
          <a:xfrm>
            <a:off x="2636129" y="3071813"/>
            <a:ext cx="5343525" cy="22002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1296632" y="3400161"/>
            <a:ext cx="1360309" cy="400110"/>
          </a:xfrm>
          <a:prstGeom prst="rect">
            <a:avLst/>
          </a:prstGeom>
          <a:noFill/>
        </p:spPr>
        <p:txBody>
          <a:bodyPr wrap="none" rtlCol="0">
            <a:spAutoFit/>
          </a:bodyPr>
          <a:lstStyle/>
          <a:p>
            <a:r>
              <a:rPr lang="en-US" sz="2000" b="1" dirty="0"/>
              <a:t>Supervised</a:t>
            </a:r>
          </a:p>
        </p:txBody>
      </p:sp>
      <p:sp>
        <p:nvSpPr>
          <p:cNvPr id="29" name="TextBox 28"/>
          <p:cNvSpPr txBox="1"/>
          <p:nvPr/>
        </p:nvSpPr>
        <p:spPr>
          <a:xfrm>
            <a:off x="1039261" y="4462514"/>
            <a:ext cx="1645643" cy="400110"/>
          </a:xfrm>
          <a:prstGeom prst="rect">
            <a:avLst/>
          </a:prstGeom>
          <a:noFill/>
        </p:spPr>
        <p:txBody>
          <a:bodyPr wrap="none" rtlCol="0">
            <a:spAutoFit/>
          </a:bodyPr>
          <a:lstStyle/>
          <a:p>
            <a:r>
              <a:rPr lang="en-US" sz="2000" b="1" dirty="0"/>
              <a:t>Unsupervised</a:t>
            </a:r>
          </a:p>
        </p:txBody>
      </p:sp>
      <p:sp>
        <p:nvSpPr>
          <p:cNvPr id="30" name="TextBox 29"/>
          <p:cNvSpPr txBox="1"/>
          <p:nvPr/>
        </p:nvSpPr>
        <p:spPr>
          <a:xfrm>
            <a:off x="3260229" y="2631969"/>
            <a:ext cx="1366208" cy="400110"/>
          </a:xfrm>
          <a:prstGeom prst="rect">
            <a:avLst/>
          </a:prstGeom>
          <a:noFill/>
        </p:spPr>
        <p:txBody>
          <a:bodyPr wrap="none" rtlCol="0">
            <a:spAutoFit/>
          </a:bodyPr>
          <a:lstStyle/>
          <a:p>
            <a:r>
              <a:rPr lang="en-US" sz="2000" b="1" dirty="0"/>
              <a:t>Categorical</a:t>
            </a:r>
          </a:p>
        </p:txBody>
      </p:sp>
      <p:sp>
        <p:nvSpPr>
          <p:cNvPr id="31" name="TextBox 30"/>
          <p:cNvSpPr txBox="1"/>
          <p:nvPr/>
        </p:nvSpPr>
        <p:spPr>
          <a:xfrm>
            <a:off x="5762458" y="2636730"/>
            <a:ext cx="1398973" cy="400110"/>
          </a:xfrm>
          <a:prstGeom prst="rect">
            <a:avLst/>
          </a:prstGeom>
          <a:noFill/>
        </p:spPr>
        <p:txBody>
          <a:bodyPr wrap="none" rtlCol="0">
            <a:spAutoFit/>
          </a:bodyPr>
          <a:lstStyle/>
          <a:p>
            <a:r>
              <a:rPr lang="en-US" sz="2000" b="1" dirty="0"/>
              <a:t>Continuous</a:t>
            </a:r>
          </a:p>
        </p:txBody>
      </p:sp>
      <p:sp>
        <p:nvSpPr>
          <p:cNvPr id="32" name="TextBox 31"/>
          <p:cNvSpPr txBox="1"/>
          <p:nvPr/>
        </p:nvSpPr>
        <p:spPr>
          <a:xfrm>
            <a:off x="3240673" y="3415550"/>
            <a:ext cx="1405321" cy="369332"/>
          </a:xfrm>
          <a:prstGeom prst="rect">
            <a:avLst/>
          </a:prstGeom>
          <a:noFill/>
        </p:spPr>
        <p:txBody>
          <a:bodyPr wrap="none" rtlCol="0">
            <a:spAutoFit/>
          </a:bodyPr>
          <a:lstStyle/>
          <a:p>
            <a:r>
              <a:rPr lang="en-US" dirty="0"/>
              <a:t>Classification</a:t>
            </a:r>
          </a:p>
        </p:txBody>
      </p:sp>
      <p:sp>
        <p:nvSpPr>
          <p:cNvPr id="33" name="TextBox 32"/>
          <p:cNvSpPr txBox="1"/>
          <p:nvPr/>
        </p:nvSpPr>
        <p:spPr>
          <a:xfrm>
            <a:off x="5891268" y="3415550"/>
            <a:ext cx="1198726" cy="369332"/>
          </a:xfrm>
          <a:prstGeom prst="rect">
            <a:avLst/>
          </a:prstGeom>
          <a:noFill/>
        </p:spPr>
        <p:txBody>
          <a:bodyPr wrap="none" rtlCol="0">
            <a:spAutoFit/>
          </a:bodyPr>
          <a:lstStyle/>
          <a:p>
            <a:r>
              <a:rPr lang="en-US" dirty="0"/>
              <a:t>Regression</a:t>
            </a:r>
          </a:p>
        </p:txBody>
      </p:sp>
      <p:sp>
        <p:nvSpPr>
          <p:cNvPr id="34" name="TextBox 33"/>
          <p:cNvSpPr txBox="1"/>
          <p:nvPr/>
        </p:nvSpPr>
        <p:spPr>
          <a:xfrm>
            <a:off x="3339480" y="4477903"/>
            <a:ext cx="1123769" cy="369332"/>
          </a:xfrm>
          <a:prstGeom prst="rect">
            <a:avLst/>
          </a:prstGeom>
          <a:noFill/>
        </p:spPr>
        <p:txBody>
          <a:bodyPr wrap="none" rtlCol="0">
            <a:spAutoFit/>
          </a:bodyPr>
          <a:lstStyle/>
          <a:p>
            <a:r>
              <a:rPr lang="en-US" dirty="0"/>
              <a:t>Clustering</a:t>
            </a:r>
          </a:p>
        </p:txBody>
      </p:sp>
      <p:sp>
        <p:nvSpPr>
          <p:cNvPr id="35" name="TextBox 34"/>
          <p:cNvSpPr txBox="1"/>
          <p:nvPr/>
        </p:nvSpPr>
        <p:spPr>
          <a:xfrm>
            <a:off x="5394433" y="4477903"/>
            <a:ext cx="2192395" cy="369332"/>
          </a:xfrm>
          <a:prstGeom prst="rect">
            <a:avLst/>
          </a:prstGeom>
          <a:noFill/>
        </p:spPr>
        <p:txBody>
          <a:bodyPr wrap="none" rtlCol="0">
            <a:spAutoFit/>
          </a:bodyPr>
          <a:lstStyle/>
          <a:p>
            <a:pPr algn="ctr"/>
            <a:r>
              <a:rPr lang="en-US" dirty="0"/>
              <a:t>Dimension Reduction</a:t>
            </a:r>
          </a:p>
        </p:txBody>
      </p:sp>
      <p:sp>
        <p:nvSpPr>
          <p:cNvPr id="16" name="Oval 15">
            <a:extLst>
              <a:ext uri="{FF2B5EF4-FFF2-40B4-BE49-F238E27FC236}">
                <a16:creationId xmlns:a16="http://schemas.microsoft.com/office/drawing/2014/main" id="{F7C08E07-20F0-F34F-B84B-DACCA5B43E2F}"/>
              </a:ext>
            </a:extLst>
          </p:cNvPr>
          <p:cNvSpPr/>
          <p:nvPr/>
        </p:nvSpPr>
        <p:spPr>
          <a:xfrm>
            <a:off x="2989179" y="3185952"/>
            <a:ext cx="1824370" cy="89453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4F4D9A1-ED12-514F-BD13-90E780428DCE}"/>
              </a:ext>
            </a:extLst>
          </p:cNvPr>
          <p:cNvSpPr/>
          <p:nvPr/>
        </p:nvSpPr>
        <p:spPr>
          <a:xfrm>
            <a:off x="5549759" y="3158519"/>
            <a:ext cx="1824370" cy="89453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Left Arrow 3">
            <a:extLst>
              <a:ext uri="{FF2B5EF4-FFF2-40B4-BE49-F238E27FC236}">
                <a16:creationId xmlns:a16="http://schemas.microsoft.com/office/drawing/2014/main" id="{A5977CFD-E3AD-794F-934F-EFCC1BAD03D9}"/>
              </a:ext>
            </a:extLst>
          </p:cNvPr>
          <p:cNvSpPr/>
          <p:nvPr/>
        </p:nvSpPr>
        <p:spPr>
          <a:xfrm>
            <a:off x="4935246" y="3506594"/>
            <a:ext cx="494342" cy="178843"/>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142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077791"/>
            <a:ext cx="5077737" cy="707886"/>
          </a:xfrm>
          <a:prstGeom prst="rect">
            <a:avLst/>
          </a:prstGeom>
          <a:noFill/>
        </p:spPr>
        <p:txBody>
          <a:bodyPr wrap="none" rtlCol="0">
            <a:spAutoFit/>
          </a:bodyPr>
          <a:lstStyle/>
          <a:p>
            <a:r>
              <a:rPr lang="en-US" sz="4000" b="1" dirty="0">
                <a:solidFill>
                  <a:srgbClr val="59A14F"/>
                </a:solidFill>
              </a:rPr>
              <a:t>LOGISTIC REGRESSION!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3DA172C-E62B-2F44-8534-27D97CC73B4C}"/>
                  </a:ext>
                </a:extLst>
              </p:cNvPr>
              <p:cNvSpPr txBox="1"/>
              <p:nvPr/>
            </p:nvSpPr>
            <p:spPr>
              <a:xfrm>
                <a:off x="589045" y="1560476"/>
                <a:ext cx="8408651" cy="5142242"/>
              </a:xfrm>
              <a:prstGeom prst="rect">
                <a:avLst/>
              </a:prstGeom>
              <a:noFill/>
            </p:spPr>
            <p:txBody>
              <a:bodyPr wrap="square" rtlCol="0">
                <a:spAutoFit/>
              </a:bodyPr>
              <a:lstStyle/>
              <a:p>
                <a:pPr marL="285750" indent="-285750">
                  <a:buFont typeface="Arial" panose="020B0604020202020204" pitchFamily="34" charset="0"/>
                  <a:buChar char="•"/>
                </a:pPr>
                <a:r>
                  <a:rPr lang="en-US" sz="2200" b="1" i="1" dirty="0"/>
                  <a:t>Generalized Linear Model</a:t>
                </a:r>
              </a:p>
              <a:p>
                <a:pPr marL="285750" indent="-285750">
                  <a:buFont typeface="Arial" panose="020B0604020202020204" pitchFamily="34" charset="0"/>
                  <a:buChar char="•"/>
                </a:pPr>
                <a:r>
                  <a:rPr lang="en-US" sz="2200" dirty="0"/>
                  <a:t>Still describing the relationship between the mean of a response variable and independent variables, but the relationship is more complicated than </a:t>
                </a:r>
              </a:p>
              <a:p>
                <a:pPr marL="285750" indent="-285750">
                  <a:buFont typeface="Arial" panose="020B0604020202020204" pitchFamily="34" charset="0"/>
                  <a:buChar char="•"/>
                </a:pPr>
                <a:endParaRPr lang="en-US" sz="2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𝑌</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𝛽</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0" smtClean="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𝛽</m:t>
                          </m:r>
                        </m:e>
                        <m:sub>
                          <m:r>
                            <a:rPr lang="en-US" sz="2200" b="0" i="1" smtClean="0">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b="0" i="1" smtClean="0">
                              <a:latin typeface="Cambria Math" panose="02040503050406030204" pitchFamily="18" charset="0"/>
                            </a:rPr>
                            <m:t>𝑘</m:t>
                          </m:r>
                        </m:sub>
                      </m:sSub>
                    </m:oMath>
                  </m:oMathPara>
                </a14:m>
                <a:endParaRPr lang="en-US" sz="2200" dirty="0"/>
              </a:p>
              <a:p>
                <a:endParaRPr lang="en-US" sz="2200" dirty="0"/>
              </a:p>
              <a:p>
                <a:pPr marL="285750" indent="-285750">
                  <a:buFont typeface="Arial" panose="020B0604020202020204" pitchFamily="34" charset="0"/>
                  <a:buChar char="•"/>
                </a:pPr>
                <a:r>
                  <a:rPr lang="en-US" sz="2200" dirty="0"/>
                  <a:t>Response is binary, </a:t>
                </a:r>
                <a14:m>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=1</m:t>
                        </m:r>
                      </m:e>
                    </m:d>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oMath>
                </a14:m>
                <a:endParaRPr lang="en-US" sz="2200" dirty="0"/>
              </a:p>
              <a:p>
                <a:pPr marL="285750" indent="-285750">
                  <a:buFont typeface="Arial" panose="020B0604020202020204" pitchFamily="34" charset="0"/>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𝜋</m:t>
                        </m:r>
                      </m:e>
                      <m:sub>
                        <m:r>
                          <a:rPr lang="en-US" sz="2200" i="1">
                            <a:latin typeface="Cambria Math" panose="02040503050406030204" pitchFamily="18" charset="0"/>
                          </a:rPr>
                          <m:t>𝑖</m:t>
                        </m:r>
                      </m:sub>
                    </m:sSub>
                  </m:oMath>
                </a14:m>
                <a:r>
                  <a:rPr lang="en-US" sz="2200" dirty="0"/>
                  <a:t> is assumed to be related to the X’s by </a:t>
                </a:r>
              </a:p>
              <a:p>
                <a:pPr marL="285750" indent="-285750">
                  <a:buFont typeface="Arial" panose="020B0604020202020204" pitchFamily="34" charset="0"/>
                  <a:buChar char="•"/>
                </a:pPr>
                <a:endParaRPr lang="en-US" sz="2200" dirty="0"/>
              </a:p>
              <a:p>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log</m:t>
                          </m:r>
                        </m:fName>
                        <m:e>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𝜋</m:t>
                                      </m:r>
                                    </m:e>
                                    <m:sub>
                                      <m:r>
                                        <a:rPr lang="en-US" sz="2200" i="1">
                                          <a:latin typeface="Cambria Math" panose="02040503050406030204" pitchFamily="18" charset="0"/>
                                        </a:rPr>
                                        <m:t>𝑖</m:t>
                                      </m:r>
                                    </m:sub>
                                  </m:sSub>
                                </m:num>
                                <m:den>
                                  <m:r>
                                    <a:rPr lang="en-US" sz="2200" b="0" i="1" smtClean="0">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𝜋</m:t>
                                      </m:r>
                                    </m:e>
                                    <m:sub>
                                      <m:r>
                                        <a:rPr lang="en-US" sz="2200" i="1">
                                          <a:latin typeface="Cambria Math" panose="02040503050406030204" pitchFamily="18" charset="0"/>
                                        </a:rPr>
                                        <m:t>𝑖</m:t>
                                      </m:r>
                                    </m:sub>
                                  </m:sSub>
                                </m:den>
                              </m:f>
                            </m:e>
                          </m:d>
                        </m:e>
                      </m:func>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0</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1</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1</m:t>
                          </m:r>
                        </m:sub>
                      </m:sSub>
                      <m:r>
                        <a:rPr lang="en-US" sz="2200">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𝛽</m:t>
                          </m:r>
                        </m:e>
                        <m:sub>
                          <m:r>
                            <a:rPr lang="en-US" sz="2200" i="1">
                              <a:latin typeface="Cambria Math" panose="02040503050406030204" pitchFamily="18" charset="0"/>
                            </a:rPr>
                            <m:t>𝑘</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𝑋</m:t>
                          </m:r>
                        </m:e>
                        <m:sub>
                          <m:r>
                            <a:rPr lang="en-US" sz="2200" i="1">
                              <a:latin typeface="Cambria Math" panose="02040503050406030204" pitchFamily="18" charset="0"/>
                            </a:rPr>
                            <m:t>𝑘</m:t>
                          </m:r>
                        </m:sub>
                      </m:sSub>
                    </m:oMath>
                  </m:oMathPara>
                </a14:m>
                <a:endParaRPr lang="en-US" sz="2200" dirty="0"/>
              </a:p>
              <a:p>
                <a:endParaRPr lang="en-US" sz="2200" dirty="0"/>
              </a:p>
              <a:p>
                <a:pPr marL="285750" indent="-285750">
                  <a:buFont typeface="Arial" panose="020B0604020202020204" pitchFamily="34" charset="0"/>
                  <a:buChar char="•"/>
                </a:pPr>
                <a:r>
                  <a:rPr lang="en-US" sz="2200" dirty="0"/>
                  <a:t>Left side (logit) is the log of the odds of success for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𝑖</m:t>
                        </m:r>
                      </m:sub>
                    </m:sSub>
                  </m:oMath>
                </a14:m>
                <a:r>
                  <a:rPr lang="en-US" sz="2200" dirty="0"/>
                  <a:t> - the model assumes the logit is a linear function of the predictors</a:t>
                </a:r>
              </a:p>
            </p:txBody>
          </p:sp>
        </mc:Choice>
        <mc:Fallback xmlns="">
          <p:sp>
            <p:nvSpPr>
              <p:cNvPr id="3" name="TextBox 2">
                <a:extLst>
                  <a:ext uri="{FF2B5EF4-FFF2-40B4-BE49-F238E27FC236}">
                    <a16:creationId xmlns:a16="http://schemas.microsoft.com/office/drawing/2014/main" id="{D3DA172C-E62B-2F44-8534-27D97CC73B4C}"/>
                  </a:ext>
                </a:extLst>
              </p:cNvPr>
              <p:cNvSpPr txBox="1">
                <a:spLocks noRot="1" noChangeAspect="1" noMove="1" noResize="1" noEditPoints="1" noAdjustHandles="1" noChangeArrowheads="1" noChangeShapeType="1" noTextEdit="1"/>
              </p:cNvSpPr>
              <p:nvPr/>
            </p:nvSpPr>
            <p:spPr>
              <a:xfrm>
                <a:off x="589045" y="1560476"/>
                <a:ext cx="8408651" cy="5142242"/>
              </a:xfrm>
              <a:prstGeom prst="rect">
                <a:avLst/>
              </a:prstGeom>
              <a:blipFill>
                <a:blip r:embed="rId2"/>
                <a:stretch>
                  <a:fillRect l="-870" t="-829" b="-3436"/>
                </a:stretch>
              </a:blipFill>
            </p:spPr>
            <p:txBody>
              <a:bodyPr/>
              <a:lstStyle/>
              <a:p>
                <a:r>
                  <a:rPr lang="en-US">
                    <a:noFill/>
                  </a:rPr>
                  <a:t> </a:t>
                </a:r>
              </a:p>
            </p:txBody>
          </p:sp>
        </mc:Fallback>
      </mc:AlternateContent>
    </p:spTree>
    <p:extLst>
      <p:ext uri="{BB962C8B-B14F-4D97-AF65-F5344CB8AC3E}">
        <p14:creationId xmlns:p14="http://schemas.microsoft.com/office/powerpoint/2010/main" val="110419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5077737" cy="707886"/>
          </a:xfrm>
          <a:prstGeom prst="rect">
            <a:avLst/>
          </a:prstGeom>
          <a:noFill/>
        </p:spPr>
        <p:txBody>
          <a:bodyPr wrap="none" rtlCol="0">
            <a:spAutoFit/>
          </a:bodyPr>
          <a:lstStyle/>
          <a:p>
            <a:r>
              <a:rPr lang="en-US" sz="4000" b="1" dirty="0"/>
              <a:t>LOGISTIC REGRESSION!</a:t>
            </a:r>
          </a:p>
        </p:txBody>
      </p:sp>
      <p:pic>
        <p:nvPicPr>
          <p:cNvPr id="8" name="Picture 7"/>
          <p:cNvPicPr>
            <a:picLocks noChangeAspect="1"/>
          </p:cNvPicPr>
          <p:nvPr/>
        </p:nvPicPr>
        <p:blipFill>
          <a:blip r:embed="rId2"/>
          <a:stretch>
            <a:fillRect/>
          </a:stretch>
        </p:blipFill>
        <p:spPr>
          <a:xfrm>
            <a:off x="188248" y="3111564"/>
            <a:ext cx="5233982" cy="1016638"/>
          </a:xfrm>
          <a:prstGeom prst="rect">
            <a:avLst/>
          </a:prstGeom>
        </p:spPr>
      </p:pic>
      <p:grpSp>
        <p:nvGrpSpPr>
          <p:cNvPr id="15" name="Group 14">
            <a:extLst>
              <a:ext uri="{FF2B5EF4-FFF2-40B4-BE49-F238E27FC236}">
                <a16:creationId xmlns:a16="http://schemas.microsoft.com/office/drawing/2014/main" id="{86088BF8-B322-5A4B-97E3-D3A6B9F3754D}"/>
              </a:ext>
            </a:extLst>
          </p:cNvPr>
          <p:cNvGrpSpPr/>
          <p:nvPr/>
        </p:nvGrpSpPr>
        <p:grpSpPr>
          <a:xfrm>
            <a:off x="1160237" y="3143846"/>
            <a:ext cx="7492903" cy="3133402"/>
            <a:chOff x="1306541" y="2593173"/>
            <a:chExt cx="7492903" cy="3133402"/>
          </a:xfrm>
        </p:grpSpPr>
        <p:pic>
          <p:nvPicPr>
            <p:cNvPr id="4" name="Picture 3"/>
            <p:cNvPicPr>
              <a:picLocks noChangeAspect="1"/>
            </p:cNvPicPr>
            <p:nvPr/>
          </p:nvPicPr>
          <p:blipFill rotWithShape="1">
            <a:blip r:embed="rId3"/>
            <a:srcRect l="19636"/>
            <a:stretch/>
          </p:blipFill>
          <p:spPr>
            <a:xfrm>
              <a:off x="2951543" y="4988807"/>
              <a:ext cx="1784073" cy="599996"/>
            </a:xfrm>
            <a:prstGeom prst="rect">
              <a:avLst/>
            </a:prstGeom>
          </p:spPr>
        </p:pic>
        <p:pic>
          <p:nvPicPr>
            <p:cNvPr id="3" name="Picture 2"/>
            <p:cNvPicPr>
              <a:picLocks noChangeAspect="1"/>
            </p:cNvPicPr>
            <p:nvPr/>
          </p:nvPicPr>
          <p:blipFill>
            <a:blip r:embed="rId4"/>
            <a:stretch>
              <a:fillRect/>
            </a:stretch>
          </p:blipFill>
          <p:spPr>
            <a:xfrm>
              <a:off x="5864359" y="2593173"/>
              <a:ext cx="2935085" cy="3133402"/>
            </a:xfrm>
            <a:prstGeom prst="rect">
              <a:avLst/>
            </a:prstGeom>
          </p:spPr>
        </p:pic>
        <p:pic>
          <p:nvPicPr>
            <p:cNvPr id="9" name="Picture 8"/>
            <p:cNvPicPr>
              <a:picLocks noChangeAspect="1"/>
            </p:cNvPicPr>
            <p:nvPr/>
          </p:nvPicPr>
          <p:blipFill>
            <a:blip r:embed="rId5"/>
            <a:stretch>
              <a:fillRect/>
            </a:stretch>
          </p:blipFill>
          <p:spPr>
            <a:xfrm>
              <a:off x="1392564" y="3710255"/>
              <a:ext cx="2126164" cy="899238"/>
            </a:xfrm>
            <a:prstGeom prst="rect">
              <a:avLst/>
            </a:prstGeom>
          </p:spPr>
        </p:pic>
        <p:sp>
          <p:nvSpPr>
            <p:cNvPr id="7" name="TextBox 6"/>
            <p:cNvSpPr txBox="1"/>
            <p:nvPr/>
          </p:nvSpPr>
          <p:spPr>
            <a:xfrm>
              <a:off x="1306541" y="4988807"/>
              <a:ext cx="1645002" cy="461665"/>
            </a:xfrm>
            <a:prstGeom prst="rect">
              <a:avLst/>
            </a:prstGeom>
            <a:noFill/>
          </p:spPr>
          <p:txBody>
            <a:bodyPr wrap="none" rtlCol="0">
              <a:spAutoFit/>
            </a:bodyPr>
            <a:lstStyle/>
            <a:p>
              <a:r>
                <a:rPr lang="en-US" sz="2400" i="1" dirty="0"/>
                <a:t>Log(            )</a:t>
              </a:r>
            </a:p>
          </p:txBody>
        </p:sp>
        <p:pic>
          <p:nvPicPr>
            <p:cNvPr id="10" name="Picture 9"/>
            <p:cNvPicPr>
              <a:picLocks noChangeAspect="1"/>
            </p:cNvPicPr>
            <p:nvPr/>
          </p:nvPicPr>
          <p:blipFill>
            <a:blip r:embed="rId6"/>
            <a:stretch>
              <a:fillRect/>
            </a:stretch>
          </p:blipFill>
          <p:spPr>
            <a:xfrm>
              <a:off x="1935510" y="5054580"/>
              <a:ext cx="803726" cy="372742"/>
            </a:xfrm>
            <a:prstGeom prst="rect">
              <a:avLst/>
            </a:prstGeom>
          </p:spPr>
        </p:pic>
        <p:pic>
          <p:nvPicPr>
            <p:cNvPr id="12" name="Picture 11"/>
            <p:cNvPicPr>
              <a:picLocks noChangeAspect="1"/>
            </p:cNvPicPr>
            <p:nvPr/>
          </p:nvPicPr>
          <p:blipFill>
            <a:blip r:embed="rId7"/>
            <a:stretch>
              <a:fillRect/>
            </a:stretch>
          </p:blipFill>
          <p:spPr>
            <a:xfrm>
              <a:off x="3655264" y="3777802"/>
              <a:ext cx="930579" cy="426048"/>
            </a:xfrm>
            <a:prstGeom prst="rect">
              <a:avLst/>
            </a:prstGeom>
          </p:spPr>
        </p:pic>
        <p:pic>
          <p:nvPicPr>
            <p:cNvPr id="13" name="Picture 12"/>
            <p:cNvPicPr>
              <a:picLocks noChangeAspect="1"/>
            </p:cNvPicPr>
            <p:nvPr/>
          </p:nvPicPr>
          <p:blipFill>
            <a:blip r:embed="rId8"/>
            <a:stretch>
              <a:fillRect/>
            </a:stretch>
          </p:blipFill>
          <p:spPr>
            <a:xfrm>
              <a:off x="3363093" y="3932937"/>
              <a:ext cx="292171" cy="332012"/>
            </a:xfrm>
            <a:prstGeom prst="rect">
              <a:avLst/>
            </a:prstGeom>
          </p:spPr>
        </p:pic>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7369C95-D96C-9248-82A7-361170B9D005}"/>
                  </a:ext>
                </a:extLst>
              </p:cNvPr>
              <p:cNvSpPr txBox="1"/>
              <p:nvPr/>
            </p:nvSpPr>
            <p:spPr>
              <a:xfrm>
                <a:off x="768096" y="2145792"/>
                <a:ext cx="7424928"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Assume we have a binary response variable that takes on the values of 1 and 0 with respective probabilities of </a:t>
                </a:r>
                <a14:m>
                  <m:oMath xmlns:m="http://schemas.openxmlformats.org/officeDocument/2006/math">
                    <m:r>
                      <a:rPr lang="en-US" b="0" i="1" smtClean="0">
                        <a:latin typeface="Cambria Math" panose="02040503050406030204" pitchFamily="18" charset="0"/>
                      </a:rPr>
                      <m:t>𝜋</m:t>
                    </m:r>
                  </m:oMath>
                </a14:m>
                <a:r>
                  <a:rPr lang="en-US" dirty="0"/>
                  <a:t> and 1- </a:t>
                </a:r>
                <a14:m>
                  <m:oMath xmlns:m="http://schemas.openxmlformats.org/officeDocument/2006/math">
                    <m:r>
                      <a:rPr lang="en-US" i="1">
                        <a:latin typeface="Cambria Math" panose="02040503050406030204" pitchFamily="18" charset="0"/>
                      </a:rPr>
                      <m:t>𝜋</m:t>
                    </m:r>
                  </m:oMath>
                </a14:m>
                <a:r>
                  <a:rPr lang="en-US" dirty="0"/>
                  <a:t> </a:t>
                </a:r>
              </a:p>
              <a:p>
                <a:pPr marL="285750" indent="-285750">
                  <a:buFont typeface="Arial" panose="020B0604020202020204" pitchFamily="34" charset="0"/>
                  <a:buChar char="•"/>
                </a:pPr>
                <a:endParaRPr lang="en-US" dirty="0"/>
              </a:p>
            </p:txBody>
          </p:sp>
        </mc:Choice>
        <mc:Fallback xmlns="">
          <p:sp>
            <p:nvSpPr>
              <p:cNvPr id="14" name="TextBox 13">
                <a:extLst>
                  <a:ext uri="{FF2B5EF4-FFF2-40B4-BE49-F238E27FC236}">
                    <a16:creationId xmlns:a16="http://schemas.microsoft.com/office/drawing/2014/main" id="{47369C95-D96C-9248-82A7-361170B9D005}"/>
                  </a:ext>
                </a:extLst>
              </p:cNvPr>
              <p:cNvSpPr txBox="1">
                <a:spLocks noRot="1" noChangeAspect="1" noMove="1" noResize="1" noEditPoints="1" noAdjustHandles="1" noChangeArrowheads="1" noChangeShapeType="1" noTextEdit="1"/>
              </p:cNvSpPr>
              <p:nvPr/>
            </p:nvSpPr>
            <p:spPr>
              <a:xfrm>
                <a:off x="768096" y="2145792"/>
                <a:ext cx="7424928" cy="923330"/>
              </a:xfrm>
              <a:prstGeom prst="rect">
                <a:avLst/>
              </a:prstGeom>
              <a:blipFill>
                <a:blip r:embed="rId9"/>
                <a:stretch>
                  <a:fillRect l="-513" t="-1351"/>
                </a:stretch>
              </a:blipFill>
            </p:spPr>
            <p:txBody>
              <a:bodyPr/>
              <a:lstStyle/>
              <a:p>
                <a:r>
                  <a:rPr lang="en-US">
                    <a:noFill/>
                  </a:rPr>
                  <a:t> </a:t>
                </a:r>
              </a:p>
            </p:txBody>
          </p:sp>
        </mc:Fallback>
      </mc:AlternateContent>
    </p:spTree>
    <p:extLst>
      <p:ext uri="{BB962C8B-B14F-4D97-AF65-F5344CB8AC3E}">
        <p14:creationId xmlns:p14="http://schemas.microsoft.com/office/powerpoint/2010/main" val="1413696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077791"/>
            <a:ext cx="8122993" cy="707886"/>
          </a:xfrm>
          <a:prstGeom prst="rect">
            <a:avLst/>
          </a:prstGeom>
          <a:noFill/>
        </p:spPr>
        <p:txBody>
          <a:bodyPr wrap="none" rtlCol="0">
            <a:spAutoFit/>
          </a:bodyPr>
          <a:lstStyle/>
          <a:p>
            <a:r>
              <a:rPr lang="en-US" sz="4000" b="1" dirty="0">
                <a:solidFill>
                  <a:srgbClr val="59A14F"/>
                </a:solidFill>
              </a:rPr>
              <a:t>HOW…INTERPRETING COEFFICIENTS?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6DE7DBF-EFEE-A842-9CF6-5187D2BE067B}"/>
                  </a:ext>
                </a:extLst>
              </p:cNvPr>
              <p:cNvSpPr txBox="1"/>
              <p:nvPr/>
            </p:nvSpPr>
            <p:spPr>
              <a:xfrm>
                <a:off x="589045" y="1877568"/>
                <a:ext cx="7952103" cy="4401461"/>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0 </m:t>
                        </m:r>
                      </m:sub>
                    </m:sSub>
                  </m:oMath>
                </a14:m>
                <a:r>
                  <a:rPr lang="en-US" sz="2800" dirty="0"/>
                  <a:t>is the estimated </a:t>
                </a:r>
                <a:r>
                  <a:rPr lang="en-US" sz="2800" b="1" i="1" dirty="0"/>
                  <a:t>log odds </a:t>
                </a:r>
                <a:r>
                  <a:rPr lang="en-US" sz="2800" dirty="0"/>
                  <a:t>of success for </a:t>
                </a:r>
                <a:r>
                  <a:rPr lang="en-US" sz="2800" i="1" dirty="0"/>
                  <a:t>Y </a:t>
                </a:r>
                <a:r>
                  <a:rPr lang="en-US" sz="2800" dirty="0"/>
                  <a:t>when all of the </a:t>
                </a:r>
                <a14:m>
                  <m:oMath xmlns:m="http://schemas.openxmlformats.org/officeDocument/2006/math">
                    <m:sSubSup>
                      <m:sSubSupPr>
                        <m:ctrlPr>
                          <a:rPr lang="en-US" sz="2800" b="0" i="1" smtClean="0">
                            <a:latin typeface="Cambria Math" panose="02040503050406030204" pitchFamily="18" charset="0"/>
                          </a:rPr>
                        </m:ctrlPr>
                      </m:sSubSupPr>
                      <m:e>
                        <m:r>
                          <a:rPr lang="en-US" sz="2800" i="1">
                            <a:latin typeface="Cambria Math" panose="02040503050406030204" pitchFamily="18" charset="0"/>
                          </a:rPr>
                          <m:t>𝑋</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𝑠</m:t>
                    </m:r>
                  </m:oMath>
                </a14:m>
                <a:r>
                  <a:rPr lang="en-US" sz="2800" dirty="0"/>
                  <a:t> are 0</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Holding all else constant, the estimated </a:t>
                </a:r>
                <a:r>
                  <a:rPr lang="en-US" sz="2800" b="1" i="1" dirty="0"/>
                  <a:t>log odds </a:t>
                </a:r>
                <a:r>
                  <a:rPr lang="en-US" sz="2800" dirty="0"/>
                  <a:t>of success for Y increase by</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𝑏</m:t>
                        </m:r>
                      </m:e>
                      <m:sub>
                        <m:r>
                          <a:rPr lang="en-US" sz="2800" b="0" i="1" smtClean="0">
                            <a:latin typeface="Cambria Math" panose="02040503050406030204" pitchFamily="18" charset="0"/>
                          </a:rPr>
                          <m:t>𝑘</m:t>
                        </m:r>
                        <m:r>
                          <a:rPr lang="en-US" sz="2800" i="1">
                            <a:latin typeface="Cambria Math" panose="02040503050406030204" pitchFamily="18" charset="0"/>
                          </a:rPr>
                          <m:t> </m:t>
                        </m:r>
                      </m:sub>
                    </m:sSub>
                  </m:oMath>
                </a14:m>
                <a:r>
                  <a:rPr lang="en-US" sz="2800" dirty="0"/>
                  <a:t>for every one unit increase in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𝑘</m:t>
                        </m:r>
                      </m:sub>
                    </m:sSub>
                  </m:oMath>
                </a14:m>
                <a:r>
                  <a:rPr lang="en-US" sz="2800" dirty="0"/>
                  <a:t> </a:t>
                </a:r>
              </a:p>
              <a:p>
                <a:endParaRPr lang="en-US" sz="2800" i="1" dirty="0"/>
              </a:p>
              <a:p>
                <a:pPr marL="285750" indent="-285750">
                  <a:buFont typeface="Arial" panose="020B0604020202020204" pitchFamily="34" charset="0"/>
                  <a:buChar char="•"/>
                </a:pPr>
                <a:r>
                  <a:rPr lang="en-US" sz="2800" dirty="0"/>
                  <a:t>Holding all else constant, the estimated </a:t>
                </a:r>
                <a:r>
                  <a:rPr lang="en-US" sz="2800" b="1" i="1" dirty="0"/>
                  <a:t>odds</a:t>
                </a:r>
                <a:r>
                  <a:rPr lang="en-US" sz="2800" dirty="0"/>
                  <a:t> of success for </a:t>
                </a:r>
                <a:r>
                  <a:rPr lang="en-US" sz="2800" i="1" dirty="0"/>
                  <a:t>Y</a:t>
                </a:r>
                <a:r>
                  <a:rPr lang="en-US" sz="2800" dirty="0"/>
                  <a:t> are multiplied by </a:t>
                </a:r>
                <a14:m>
                  <m:oMath xmlns:m="http://schemas.openxmlformats.org/officeDocument/2006/math">
                    <m:sSub>
                      <m:sSubPr>
                        <m:ctrlPr>
                          <a:rPr lang="en-US" sz="2800" i="1" smtClean="0">
                            <a:latin typeface="Cambria Math" panose="02040503050406030204" pitchFamily="18" charset="0"/>
                          </a:rPr>
                        </m:ctrlPr>
                      </m:sSubPr>
                      <m:e>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r>
                          <a:rPr lang="en-US" sz="2800" b="0" i="1" smtClean="0">
                            <a:latin typeface="Cambria Math" panose="02040503050406030204" pitchFamily="18" charset="0"/>
                          </a:rPr>
                          <m:t>𝑏</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a14:m>
                <a:r>
                  <a:rPr lang="en-US" sz="2800" dirty="0"/>
                  <a:t> for any one unit increase in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𝑘</m:t>
                        </m:r>
                      </m:sub>
                    </m:sSub>
                  </m:oMath>
                </a14:m>
                <a:r>
                  <a:rPr lang="en-US" sz="2800" dirty="0"/>
                  <a:t> </a:t>
                </a:r>
              </a:p>
            </p:txBody>
          </p:sp>
        </mc:Choice>
        <mc:Fallback xmlns="">
          <p:sp>
            <p:nvSpPr>
              <p:cNvPr id="4" name="TextBox 3">
                <a:extLst>
                  <a:ext uri="{FF2B5EF4-FFF2-40B4-BE49-F238E27FC236}">
                    <a16:creationId xmlns:a16="http://schemas.microsoft.com/office/drawing/2014/main" id="{46DE7DBF-EFEE-A842-9CF6-5187D2BE067B}"/>
                  </a:ext>
                </a:extLst>
              </p:cNvPr>
              <p:cNvSpPr txBox="1">
                <a:spLocks noRot="1" noChangeAspect="1" noMove="1" noResize="1" noEditPoints="1" noAdjustHandles="1" noChangeArrowheads="1" noChangeShapeType="1" noTextEdit="1"/>
              </p:cNvSpPr>
              <p:nvPr/>
            </p:nvSpPr>
            <p:spPr>
              <a:xfrm>
                <a:off x="589045" y="1877568"/>
                <a:ext cx="7952103" cy="4401461"/>
              </a:xfrm>
              <a:prstGeom prst="rect">
                <a:avLst/>
              </a:prstGeom>
              <a:blipFill>
                <a:blip r:embed="rId2"/>
                <a:stretch>
                  <a:fillRect l="-1274" t="-1441" r="-1274" b="-2882"/>
                </a:stretch>
              </a:blipFill>
            </p:spPr>
            <p:txBody>
              <a:bodyPr/>
              <a:lstStyle/>
              <a:p>
                <a:r>
                  <a:rPr lang="en-US">
                    <a:noFill/>
                  </a:rPr>
                  <a:t> </a:t>
                </a:r>
              </a:p>
            </p:txBody>
          </p:sp>
        </mc:Fallback>
      </mc:AlternateContent>
    </p:spTree>
    <p:extLst>
      <p:ext uri="{BB962C8B-B14F-4D97-AF65-F5344CB8AC3E}">
        <p14:creationId xmlns:p14="http://schemas.microsoft.com/office/powerpoint/2010/main" val="18095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5077737" cy="707886"/>
          </a:xfrm>
          <a:prstGeom prst="rect">
            <a:avLst/>
          </a:prstGeom>
          <a:noFill/>
        </p:spPr>
        <p:txBody>
          <a:bodyPr wrap="none" rtlCol="0">
            <a:spAutoFit/>
          </a:bodyPr>
          <a:lstStyle/>
          <a:p>
            <a:r>
              <a:rPr lang="en-US" sz="4000" b="1" dirty="0"/>
              <a:t>LOGISTIC REGRESSION!</a:t>
            </a:r>
          </a:p>
        </p:txBody>
      </p:sp>
      <p:pic>
        <p:nvPicPr>
          <p:cNvPr id="14" name="Picture 13"/>
          <p:cNvPicPr>
            <a:picLocks noChangeAspect="1"/>
          </p:cNvPicPr>
          <p:nvPr/>
        </p:nvPicPr>
        <p:blipFill>
          <a:blip r:embed="rId2"/>
          <a:stretch>
            <a:fillRect/>
          </a:stretch>
        </p:blipFill>
        <p:spPr>
          <a:xfrm>
            <a:off x="380637" y="2459085"/>
            <a:ext cx="8382726" cy="3444538"/>
          </a:xfrm>
          <a:prstGeom prst="rect">
            <a:avLst/>
          </a:prstGeom>
        </p:spPr>
      </p:pic>
    </p:spTree>
    <p:extLst>
      <p:ext uri="{BB962C8B-B14F-4D97-AF65-F5344CB8AC3E}">
        <p14:creationId xmlns:p14="http://schemas.microsoft.com/office/powerpoint/2010/main" val="6321354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949867"/>
            <a:ext cx="8122993" cy="707886"/>
          </a:xfrm>
          <a:prstGeom prst="rect">
            <a:avLst/>
          </a:prstGeom>
          <a:noFill/>
        </p:spPr>
        <p:txBody>
          <a:bodyPr wrap="none" rtlCol="0">
            <a:spAutoFit/>
          </a:bodyPr>
          <a:lstStyle/>
          <a:p>
            <a:r>
              <a:rPr lang="en-US" sz="4000" b="1" dirty="0">
                <a:solidFill>
                  <a:srgbClr val="59A14F"/>
                </a:solidFill>
              </a:rPr>
              <a:t>HOW…INTERPRETING COEFFICIENTS?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6DE7DBF-EFEE-A842-9CF6-5187D2BE067B}"/>
                  </a:ext>
                </a:extLst>
              </p:cNvPr>
              <p:cNvSpPr txBox="1"/>
              <p:nvPr/>
            </p:nvSpPr>
            <p:spPr>
              <a:xfrm>
                <a:off x="674489" y="1785677"/>
                <a:ext cx="7952103" cy="4984506"/>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example is simplified because the predictor is a binary variable</a:t>
                </a:r>
              </a:p>
              <a:p>
                <a:pPr marL="285750" indent="-285750">
                  <a:buFont typeface="Arial" panose="020B0604020202020204" pitchFamily="34" charset="0"/>
                  <a:buChar char="•"/>
                </a:pPr>
                <a:r>
                  <a:rPr lang="en-US" sz="2400" dirty="0"/>
                  <a:t>Estimated log odds of purchase given a phone is not an iPhone (x = 0) is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oMath>
                </a14:m>
                <a:r>
                  <a:rPr lang="en-US" sz="2400" dirty="0"/>
                  <a:t>, so the odds are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sup>
                    </m:sSup>
                  </m:oMath>
                </a14:m>
                <a:endParaRPr lang="en-US" sz="2400" dirty="0"/>
              </a:p>
              <a:p>
                <a:pPr marL="285750" indent="-285750">
                  <a:buFont typeface="Arial" panose="020B0604020202020204" pitchFamily="34" charset="0"/>
                  <a:buChar char="•"/>
                </a:pPr>
                <a:r>
                  <a:rPr lang="en-US" sz="2400" dirty="0"/>
                  <a:t>Estimated log odds of purchase given a phone is an iPhone is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+0.693</m:t>
                    </m:r>
                  </m:oMath>
                </a14:m>
                <a:r>
                  <a:rPr lang="en-US" sz="2400" dirty="0"/>
                  <a:t>, so the odds are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0</m:t>
                            </m:r>
                          </m:sub>
                        </m:sSub>
                        <m:r>
                          <a:rPr lang="en-US" sz="2400" i="1">
                            <a:latin typeface="Cambria Math" panose="02040503050406030204" pitchFamily="18" charset="0"/>
                          </a:rPr>
                          <m:t>+0.693</m:t>
                        </m:r>
                      </m:sup>
                    </m:sSup>
                  </m:oMath>
                </a14:m>
                <a:endParaRPr lang="en-US" sz="2400" dirty="0"/>
              </a:p>
              <a:p>
                <a:pPr marL="285750" indent="-285750">
                  <a:buFont typeface="Arial" panose="020B0604020202020204" pitchFamily="34" charset="0"/>
                  <a:buChar char="•"/>
                </a:pPr>
                <a:r>
                  <a:rPr lang="en-US" sz="2400" dirty="0"/>
                  <a:t>Odds ratio of iPhone to not an iPhone:</a:t>
                </a:r>
              </a:p>
              <a:p>
                <a:pPr algn="ctr"/>
                <a14:m>
                  <m:oMath xmlns:m="http://schemas.openxmlformats.org/officeDocument/2006/math">
                    <m:f>
                      <m:fPr>
                        <m:ctrlPr>
                          <a:rPr lang="en-US" sz="2800" i="1" smtClean="0">
                            <a:latin typeface="Cambria Math" panose="02040503050406030204" pitchFamily="18" charset="0"/>
                          </a:rPr>
                        </m:ctrlPr>
                      </m:fPr>
                      <m:num>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𝑒</m:t>
                            </m:r>
                          </m:e>
                          <m:sup>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0</m:t>
                                </m:r>
                              </m:sub>
                            </m:sSub>
                            <m:r>
                              <a:rPr lang="en-US" sz="2800" i="1">
                                <a:latin typeface="Cambria Math" panose="02040503050406030204" pitchFamily="18" charset="0"/>
                              </a:rPr>
                              <m:t>+0.693</m:t>
                            </m:r>
                          </m:sup>
                        </m:sSup>
                      </m:num>
                      <m:den>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0</m:t>
                                </m:r>
                              </m:sub>
                            </m:sSub>
                          </m:sup>
                        </m:sSup>
                      </m:den>
                    </m:f>
                    <m:r>
                      <a:rPr lang="en-US" sz="2800" b="0" i="0"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0.693</m:t>
                        </m:r>
                      </m:sup>
                    </m:sSup>
                  </m:oMath>
                </a14:m>
                <a:r>
                  <a:rPr lang="en-US" sz="2800" dirty="0"/>
                  <a:t>  = 2</a:t>
                </a:r>
              </a:p>
              <a:p>
                <a:pPr marL="285750" indent="-285750">
                  <a:buFont typeface="Arial" panose="020B0604020202020204" pitchFamily="34" charset="0"/>
                  <a:buChar char="•"/>
                </a:pPr>
                <a:r>
                  <a:rPr lang="en-US" sz="2400" dirty="0"/>
                  <a:t>The likelihood of purchase is twice as high if the phone is an iPhone</a:t>
                </a:r>
              </a:p>
              <a:p>
                <a:pPr marL="285750" indent="-285750">
                  <a:buFont typeface="Arial" panose="020B0604020202020204" pitchFamily="34" charset="0"/>
                  <a:buChar char="•"/>
                </a:pPr>
                <a:endParaRPr lang="en-US" sz="2800" dirty="0"/>
              </a:p>
              <a:p>
                <a:endParaRPr lang="en-US" sz="2800" dirty="0"/>
              </a:p>
            </p:txBody>
          </p:sp>
        </mc:Choice>
        <mc:Fallback xmlns="">
          <p:sp>
            <p:nvSpPr>
              <p:cNvPr id="4" name="TextBox 3">
                <a:extLst>
                  <a:ext uri="{FF2B5EF4-FFF2-40B4-BE49-F238E27FC236}">
                    <a16:creationId xmlns:a16="http://schemas.microsoft.com/office/drawing/2014/main" id="{46DE7DBF-EFEE-A842-9CF6-5187D2BE067B}"/>
                  </a:ext>
                </a:extLst>
              </p:cNvPr>
              <p:cNvSpPr txBox="1">
                <a:spLocks noRot="1" noChangeAspect="1" noMove="1" noResize="1" noEditPoints="1" noAdjustHandles="1" noChangeArrowheads="1" noChangeShapeType="1" noTextEdit="1"/>
              </p:cNvSpPr>
              <p:nvPr/>
            </p:nvSpPr>
            <p:spPr>
              <a:xfrm>
                <a:off x="674489" y="1785677"/>
                <a:ext cx="7952103" cy="4984506"/>
              </a:xfrm>
              <a:prstGeom prst="rect">
                <a:avLst/>
              </a:prstGeom>
              <a:blipFill>
                <a:blip r:embed="rId2"/>
                <a:stretch>
                  <a:fillRect l="-957" t="-1018" r="-79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EEBEA27-5738-E841-A965-E8EC05FA8CFD}"/>
              </a:ext>
            </a:extLst>
          </p:cNvPr>
          <p:cNvSpPr txBox="1"/>
          <p:nvPr/>
        </p:nvSpPr>
        <p:spPr>
          <a:xfrm>
            <a:off x="4114800" y="297484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7936135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5077737" cy="707886"/>
          </a:xfrm>
          <a:prstGeom prst="rect">
            <a:avLst/>
          </a:prstGeom>
          <a:noFill/>
        </p:spPr>
        <p:txBody>
          <a:bodyPr wrap="none" rtlCol="0">
            <a:spAutoFit/>
          </a:bodyPr>
          <a:lstStyle/>
          <a:p>
            <a:r>
              <a:rPr lang="en-US" sz="4000" b="1" dirty="0"/>
              <a:t>LOGISTIC REGRESSION!</a:t>
            </a:r>
          </a:p>
        </p:txBody>
      </p:sp>
      <p:pic>
        <p:nvPicPr>
          <p:cNvPr id="3" name="Picture 2"/>
          <p:cNvPicPr>
            <a:picLocks noChangeAspect="1"/>
          </p:cNvPicPr>
          <p:nvPr/>
        </p:nvPicPr>
        <p:blipFill>
          <a:blip r:embed="rId2"/>
          <a:stretch>
            <a:fillRect/>
          </a:stretch>
        </p:blipFill>
        <p:spPr>
          <a:xfrm>
            <a:off x="2082751" y="2518315"/>
            <a:ext cx="4964692" cy="4025595"/>
          </a:xfrm>
          <a:prstGeom prst="rect">
            <a:avLst/>
          </a:prstGeom>
        </p:spPr>
      </p:pic>
      <p:sp>
        <p:nvSpPr>
          <p:cNvPr id="9" name="TextBox 8"/>
          <p:cNvSpPr txBox="1"/>
          <p:nvPr/>
        </p:nvSpPr>
        <p:spPr>
          <a:xfrm>
            <a:off x="589590" y="2230422"/>
            <a:ext cx="3732112" cy="369332"/>
          </a:xfrm>
          <a:prstGeom prst="rect">
            <a:avLst/>
          </a:prstGeom>
          <a:noFill/>
        </p:spPr>
        <p:txBody>
          <a:bodyPr wrap="none" rtlCol="0">
            <a:spAutoFit/>
          </a:bodyPr>
          <a:lstStyle/>
          <a:p>
            <a:r>
              <a:rPr lang="en-US" dirty="0"/>
              <a:t>Why is it sensible that it is this shape?</a:t>
            </a:r>
          </a:p>
        </p:txBody>
      </p:sp>
    </p:spTree>
    <p:extLst>
      <p:ext uri="{BB962C8B-B14F-4D97-AF65-F5344CB8AC3E}">
        <p14:creationId xmlns:p14="http://schemas.microsoft.com/office/powerpoint/2010/main" val="13754465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5077737" cy="707886"/>
          </a:xfrm>
          <a:prstGeom prst="rect">
            <a:avLst/>
          </a:prstGeom>
          <a:noFill/>
        </p:spPr>
        <p:txBody>
          <a:bodyPr wrap="none" rtlCol="0">
            <a:spAutoFit/>
          </a:bodyPr>
          <a:lstStyle/>
          <a:p>
            <a:r>
              <a:rPr lang="en-US" sz="4000" b="1" dirty="0"/>
              <a:t>LOGISTIC REGRESSION!</a:t>
            </a:r>
          </a:p>
        </p:txBody>
      </p:sp>
      <p:sp>
        <p:nvSpPr>
          <p:cNvPr id="9" name="TextBox 8"/>
          <p:cNvSpPr txBox="1"/>
          <p:nvPr/>
        </p:nvSpPr>
        <p:spPr>
          <a:xfrm>
            <a:off x="589590" y="2230422"/>
            <a:ext cx="2713179" cy="369332"/>
          </a:xfrm>
          <a:prstGeom prst="rect">
            <a:avLst/>
          </a:prstGeom>
          <a:noFill/>
        </p:spPr>
        <p:txBody>
          <a:bodyPr wrap="none" rtlCol="0">
            <a:spAutoFit/>
          </a:bodyPr>
          <a:lstStyle/>
          <a:p>
            <a:r>
              <a:rPr lang="en-US" dirty="0"/>
              <a:t>Changing the beta values…</a:t>
            </a:r>
          </a:p>
        </p:txBody>
      </p:sp>
      <p:pic>
        <p:nvPicPr>
          <p:cNvPr id="4" name="Picture 3"/>
          <p:cNvPicPr>
            <a:picLocks noChangeAspect="1"/>
          </p:cNvPicPr>
          <p:nvPr/>
        </p:nvPicPr>
        <p:blipFill>
          <a:blip r:embed="rId2"/>
          <a:stretch>
            <a:fillRect/>
          </a:stretch>
        </p:blipFill>
        <p:spPr>
          <a:xfrm>
            <a:off x="589591" y="2892493"/>
            <a:ext cx="3982410" cy="3099132"/>
          </a:xfrm>
          <a:prstGeom prst="rect">
            <a:avLst/>
          </a:prstGeom>
        </p:spPr>
      </p:pic>
      <p:pic>
        <p:nvPicPr>
          <p:cNvPr id="7" name="Picture 6"/>
          <p:cNvPicPr>
            <a:picLocks noChangeAspect="1"/>
          </p:cNvPicPr>
          <p:nvPr/>
        </p:nvPicPr>
        <p:blipFill>
          <a:blip r:embed="rId3"/>
          <a:stretch>
            <a:fillRect/>
          </a:stretch>
        </p:blipFill>
        <p:spPr>
          <a:xfrm>
            <a:off x="4644647" y="2809875"/>
            <a:ext cx="4101836" cy="3181750"/>
          </a:xfrm>
          <a:prstGeom prst="rect">
            <a:avLst/>
          </a:prstGeom>
        </p:spPr>
      </p:pic>
    </p:spTree>
    <p:extLst>
      <p:ext uri="{BB962C8B-B14F-4D97-AF65-F5344CB8AC3E}">
        <p14:creationId xmlns:p14="http://schemas.microsoft.com/office/powerpoint/2010/main" val="3606741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25755"/>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866601" cy="400110"/>
          </a:xfrm>
          <a:prstGeom prst="rect">
            <a:avLst/>
          </a:prstGeom>
          <a:noFill/>
        </p:spPr>
        <p:txBody>
          <a:bodyPr wrap="none" rtlCol="0">
            <a:spAutoFit/>
          </a:bodyPr>
          <a:lstStyle/>
          <a:p>
            <a:r>
              <a:rPr lang="en-US" sz="2000" b="1" dirty="0"/>
              <a:t>INTRODUCTION</a:t>
            </a:r>
          </a:p>
        </p:txBody>
      </p:sp>
      <p:sp>
        <p:nvSpPr>
          <p:cNvPr id="11" name="TextBox 10"/>
          <p:cNvSpPr txBox="1"/>
          <p:nvPr/>
        </p:nvSpPr>
        <p:spPr>
          <a:xfrm>
            <a:off x="589045" y="1315523"/>
            <a:ext cx="5077737" cy="707886"/>
          </a:xfrm>
          <a:prstGeom prst="rect">
            <a:avLst/>
          </a:prstGeom>
          <a:noFill/>
        </p:spPr>
        <p:txBody>
          <a:bodyPr wrap="none" rtlCol="0">
            <a:spAutoFit/>
          </a:bodyPr>
          <a:lstStyle/>
          <a:p>
            <a:r>
              <a:rPr lang="en-US" sz="4000" b="1" dirty="0"/>
              <a:t>LOGISTIC REGRESSION!</a:t>
            </a:r>
          </a:p>
        </p:txBody>
      </p:sp>
      <p:sp>
        <p:nvSpPr>
          <p:cNvPr id="9" name="TextBox 8"/>
          <p:cNvSpPr txBox="1"/>
          <p:nvPr/>
        </p:nvSpPr>
        <p:spPr>
          <a:xfrm>
            <a:off x="589590" y="2230422"/>
            <a:ext cx="2713179" cy="369332"/>
          </a:xfrm>
          <a:prstGeom prst="rect">
            <a:avLst/>
          </a:prstGeom>
          <a:noFill/>
        </p:spPr>
        <p:txBody>
          <a:bodyPr wrap="none" rtlCol="0">
            <a:spAutoFit/>
          </a:bodyPr>
          <a:lstStyle/>
          <a:p>
            <a:r>
              <a:rPr lang="en-US" dirty="0"/>
              <a:t>Changing the beta values…</a:t>
            </a:r>
          </a:p>
        </p:txBody>
      </p:sp>
      <p:pic>
        <p:nvPicPr>
          <p:cNvPr id="4" name="Picture 3"/>
          <p:cNvPicPr>
            <a:picLocks noChangeAspect="1"/>
          </p:cNvPicPr>
          <p:nvPr/>
        </p:nvPicPr>
        <p:blipFill>
          <a:blip r:embed="rId2"/>
          <a:stretch>
            <a:fillRect/>
          </a:stretch>
        </p:blipFill>
        <p:spPr>
          <a:xfrm>
            <a:off x="589591" y="2892493"/>
            <a:ext cx="3982410" cy="3099132"/>
          </a:xfrm>
          <a:prstGeom prst="rect">
            <a:avLst/>
          </a:prstGeom>
        </p:spPr>
      </p:pic>
      <p:pic>
        <p:nvPicPr>
          <p:cNvPr id="7" name="Picture 6"/>
          <p:cNvPicPr>
            <a:picLocks noChangeAspect="1"/>
          </p:cNvPicPr>
          <p:nvPr/>
        </p:nvPicPr>
        <p:blipFill>
          <a:blip r:embed="rId3"/>
          <a:stretch>
            <a:fillRect/>
          </a:stretch>
        </p:blipFill>
        <p:spPr>
          <a:xfrm>
            <a:off x="4644647" y="2809875"/>
            <a:ext cx="4101836" cy="3181750"/>
          </a:xfrm>
          <a:prstGeom prst="rect">
            <a:avLst/>
          </a:prstGeom>
        </p:spPr>
      </p:pic>
    </p:spTree>
    <p:extLst>
      <p:ext uri="{BB962C8B-B14F-4D97-AF65-F5344CB8AC3E}">
        <p14:creationId xmlns:p14="http://schemas.microsoft.com/office/powerpoint/2010/main" val="258100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3801041" cy="707886"/>
          </a:xfrm>
          <a:prstGeom prst="rect">
            <a:avLst/>
          </a:prstGeom>
          <a:noFill/>
        </p:spPr>
        <p:txBody>
          <a:bodyPr wrap="none" rtlCol="0">
            <a:spAutoFit/>
          </a:bodyPr>
          <a:lstStyle/>
          <a:p>
            <a:r>
              <a:rPr lang="en-US" sz="4000" b="1" dirty="0"/>
              <a:t>WHAT… MODEL?</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stretch>
            <a:fillRect/>
          </a:stretch>
        </p:blipFill>
        <p:spPr>
          <a:xfrm>
            <a:off x="1129072" y="2214010"/>
            <a:ext cx="1988992" cy="396274"/>
          </a:xfrm>
          <a:prstGeom prst="rect">
            <a:avLst/>
          </a:prstGeom>
        </p:spPr>
      </p:pic>
      <p:pic>
        <p:nvPicPr>
          <p:cNvPr id="12" name="Picture 11"/>
          <p:cNvPicPr>
            <a:picLocks noChangeAspect="1"/>
          </p:cNvPicPr>
          <p:nvPr/>
        </p:nvPicPr>
        <p:blipFill>
          <a:blip r:embed="rId3"/>
          <a:stretch>
            <a:fillRect/>
          </a:stretch>
        </p:blipFill>
        <p:spPr>
          <a:xfrm>
            <a:off x="3985114" y="3772197"/>
            <a:ext cx="4976291" cy="2004234"/>
          </a:xfrm>
          <a:prstGeom prst="rect">
            <a:avLst/>
          </a:prstGeom>
        </p:spPr>
      </p:pic>
      <p:pic>
        <p:nvPicPr>
          <p:cNvPr id="4" name="Picture 3"/>
          <p:cNvPicPr>
            <a:picLocks noChangeAspect="1"/>
          </p:cNvPicPr>
          <p:nvPr/>
        </p:nvPicPr>
        <p:blipFill>
          <a:blip r:embed="rId4"/>
          <a:stretch>
            <a:fillRect/>
          </a:stretch>
        </p:blipFill>
        <p:spPr>
          <a:xfrm>
            <a:off x="356743" y="3883950"/>
            <a:ext cx="3391194" cy="1928027"/>
          </a:xfrm>
          <a:prstGeom prst="rect">
            <a:avLst/>
          </a:prstGeom>
        </p:spPr>
      </p:pic>
      <p:sp>
        <p:nvSpPr>
          <p:cNvPr id="14" name="TextBox 13"/>
          <p:cNvSpPr txBox="1"/>
          <p:nvPr/>
        </p:nvSpPr>
        <p:spPr>
          <a:xfrm>
            <a:off x="589045" y="2945814"/>
            <a:ext cx="4528547" cy="707886"/>
          </a:xfrm>
          <a:prstGeom prst="rect">
            <a:avLst/>
          </a:prstGeom>
          <a:noFill/>
        </p:spPr>
        <p:txBody>
          <a:bodyPr wrap="none" rtlCol="0">
            <a:spAutoFit/>
          </a:bodyPr>
          <a:lstStyle/>
          <a:p>
            <a:r>
              <a:rPr lang="en-US" sz="4000" b="1" dirty="0"/>
              <a:t>WHAT… VARIABLES?</a:t>
            </a:r>
          </a:p>
        </p:txBody>
      </p:sp>
      <p:pic>
        <p:nvPicPr>
          <p:cNvPr id="15" name="Picture 14"/>
          <p:cNvPicPr>
            <a:picLocks noChangeAspect="1"/>
          </p:cNvPicPr>
          <p:nvPr/>
        </p:nvPicPr>
        <p:blipFill>
          <a:blip r:embed="rId5"/>
          <a:stretch>
            <a:fillRect/>
          </a:stretch>
        </p:blipFill>
        <p:spPr>
          <a:xfrm>
            <a:off x="4390086" y="2141906"/>
            <a:ext cx="4282811" cy="533446"/>
          </a:xfrm>
          <a:prstGeom prst="rect">
            <a:avLst/>
          </a:prstGeom>
        </p:spPr>
      </p:pic>
      <p:cxnSp>
        <p:nvCxnSpPr>
          <p:cNvPr id="16" name="Straight Arrow Connector 15"/>
          <p:cNvCxnSpPr/>
          <p:nvPr/>
        </p:nvCxnSpPr>
        <p:spPr>
          <a:xfrm>
            <a:off x="3235343" y="2412147"/>
            <a:ext cx="1037463"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235343" y="2134182"/>
            <a:ext cx="1037463" cy="253916"/>
          </a:xfrm>
          <a:prstGeom prst="rect">
            <a:avLst/>
          </a:prstGeom>
        </p:spPr>
        <p:txBody>
          <a:bodyPr wrap="none">
            <a:spAutoFit/>
          </a:bodyPr>
          <a:lstStyle/>
          <a:p>
            <a:r>
              <a:rPr lang="en-US" sz="1050" dirty="0"/>
              <a:t>multiple inputs </a:t>
            </a:r>
          </a:p>
        </p:txBody>
      </p:sp>
    </p:spTree>
    <p:extLst>
      <p:ext uri="{BB962C8B-B14F-4D97-AF65-F5344CB8AC3E}">
        <p14:creationId xmlns:p14="http://schemas.microsoft.com/office/powerpoint/2010/main" val="14348652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0418"/>
            <a:ext cx="9144000" cy="6998971"/>
          </a:xfrm>
          <a:prstGeom prst="rect">
            <a:avLst/>
          </a:prstGeom>
          <a:solidFill>
            <a:srgbClr val="F8DA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589045" y="625755"/>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1923347" cy="707886"/>
          </a:xfrm>
          <a:prstGeom prst="rect">
            <a:avLst/>
          </a:prstGeom>
          <a:noFill/>
        </p:spPr>
        <p:txBody>
          <a:bodyPr wrap="none" rtlCol="0">
            <a:spAutoFit/>
          </a:bodyPr>
          <a:lstStyle/>
          <a:p>
            <a:r>
              <a:rPr lang="en-US" sz="4000" b="1" dirty="0">
                <a:solidFill>
                  <a:schemeClr val="bg1"/>
                </a:solidFill>
              </a:rPr>
              <a:t>CODING</a:t>
            </a:r>
          </a:p>
        </p:txBody>
      </p:sp>
    </p:spTree>
    <p:extLst>
      <p:ext uri="{BB962C8B-B14F-4D97-AF65-F5344CB8AC3E}">
        <p14:creationId xmlns:p14="http://schemas.microsoft.com/office/powerpoint/2010/main" val="131146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106141" cy="707886"/>
          </a:xfrm>
          <a:prstGeom prst="rect">
            <a:avLst/>
          </a:prstGeom>
          <a:noFill/>
        </p:spPr>
        <p:txBody>
          <a:bodyPr wrap="none" rtlCol="0">
            <a:spAutoFit/>
          </a:bodyPr>
          <a:lstStyle/>
          <a:p>
            <a:r>
              <a:rPr lang="en-US" sz="4000" b="1" dirty="0"/>
              <a:t>HOW… COEFFICIENTS?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023409"/>
            <a:ext cx="7857846" cy="3416320"/>
          </a:xfrm>
          <a:prstGeom prst="rect">
            <a:avLst/>
          </a:prstGeom>
          <a:noFill/>
        </p:spPr>
        <p:txBody>
          <a:bodyPr wrap="square" rtlCol="0">
            <a:spAutoFit/>
          </a:bodyPr>
          <a:lstStyle/>
          <a:p>
            <a:r>
              <a:rPr lang="en-US" dirty="0"/>
              <a:t>We estimate their value by finding a line that minimizes the sum of squared residuals.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calculate these estimates with calculus, with a minimization equitation:</a:t>
            </a:r>
          </a:p>
        </p:txBody>
      </p:sp>
      <p:pic>
        <p:nvPicPr>
          <p:cNvPr id="4" name="Picture 3"/>
          <p:cNvPicPr>
            <a:picLocks noChangeAspect="1"/>
          </p:cNvPicPr>
          <p:nvPr/>
        </p:nvPicPr>
        <p:blipFill>
          <a:blip r:embed="rId2"/>
          <a:stretch>
            <a:fillRect/>
          </a:stretch>
        </p:blipFill>
        <p:spPr>
          <a:xfrm>
            <a:off x="1356306" y="2906786"/>
            <a:ext cx="5806943" cy="2027096"/>
          </a:xfrm>
          <a:prstGeom prst="rect">
            <a:avLst/>
          </a:prstGeom>
        </p:spPr>
      </p:pic>
      <p:pic>
        <p:nvPicPr>
          <p:cNvPr id="12" name="Picture 11"/>
          <p:cNvPicPr>
            <a:picLocks noChangeAspect="1"/>
          </p:cNvPicPr>
          <p:nvPr/>
        </p:nvPicPr>
        <p:blipFill>
          <a:blip r:embed="rId3"/>
          <a:stretch>
            <a:fillRect/>
          </a:stretch>
        </p:blipFill>
        <p:spPr>
          <a:xfrm>
            <a:off x="2718053" y="5439729"/>
            <a:ext cx="2726568" cy="556166"/>
          </a:xfrm>
          <a:prstGeom prst="rect">
            <a:avLst/>
          </a:prstGeom>
        </p:spPr>
      </p:pic>
      <p:pic>
        <p:nvPicPr>
          <p:cNvPr id="7" name="Picture 6"/>
          <p:cNvPicPr>
            <a:picLocks noChangeAspect="1"/>
          </p:cNvPicPr>
          <p:nvPr/>
        </p:nvPicPr>
        <p:blipFill>
          <a:blip r:embed="rId4"/>
          <a:stretch>
            <a:fillRect/>
          </a:stretch>
        </p:blipFill>
        <p:spPr>
          <a:xfrm>
            <a:off x="852638" y="2876271"/>
            <a:ext cx="3228699" cy="2088126"/>
          </a:xfrm>
          <a:prstGeom prst="rect">
            <a:avLst/>
          </a:prstGeom>
        </p:spPr>
      </p:pic>
    </p:spTree>
    <p:extLst>
      <p:ext uri="{BB962C8B-B14F-4D97-AF65-F5344CB8AC3E}">
        <p14:creationId xmlns:p14="http://schemas.microsoft.com/office/powerpoint/2010/main" val="125972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106141" cy="707886"/>
          </a:xfrm>
          <a:prstGeom prst="rect">
            <a:avLst/>
          </a:prstGeom>
          <a:noFill/>
        </p:spPr>
        <p:txBody>
          <a:bodyPr wrap="none" rtlCol="0">
            <a:spAutoFit/>
          </a:bodyPr>
          <a:lstStyle/>
          <a:p>
            <a:r>
              <a:rPr lang="en-US" sz="4000" b="1" dirty="0"/>
              <a:t>HOW… COEFFICIENTS?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Example: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2344589" y="3320155"/>
            <a:ext cx="3475021" cy="1813717"/>
          </a:xfrm>
          <a:prstGeom prst="rect">
            <a:avLst/>
          </a:prstGeom>
        </p:spPr>
      </p:pic>
      <p:pic>
        <p:nvPicPr>
          <p:cNvPr id="15" name="Picture 14"/>
          <p:cNvPicPr>
            <a:picLocks noChangeAspect="1"/>
          </p:cNvPicPr>
          <p:nvPr/>
        </p:nvPicPr>
        <p:blipFill>
          <a:blip r:embed="rId3"/>
          <a:stretch>
            <a:fillRect/>
          </a:stretch>
        </p:blipFill>
        <p:spPr>
          <a:xfrm>
            <a:off x="2968618" y="2550051"/>
            <a:ext cx="2726568" cy="556166"/>
          </a:xfrm>
          <a:prstGeom prst="rect">
            <a:avLst/>
          </a:prstGeom>
        </p:spPr>
      </p:pic>
    </p:spTree>
    <p:extLst>
      <p:ext uri="{BB962C8B-B14F-4D97-AF65-F5344CB8AC3E}">
        <p14:creationId xmlns:p14="http://schemas.microsoft.com/office/powerpoint/2010/main" val="329419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89045" y="637947"/>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589045" y="1077791"/>
            <a:ext cx="7952104" cy="0"/>
          </a:xfrm>
          <a:prstGeom prst="line">
            <a:avLst/>
          </a:prstGeom>
          <a:ln w="9525"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89045" y="645400"/>
            <a:ext cx="1534523" cy="400110"/>
          </a:xfrm>
          <a:prstGeom prst="rect">
            <a:avLst/>
          </a:prstGeom>
          <a:noFill/>
        </p:spPr>
        <p:txBody>
          <a:bodyPr wrap="none" rtlCol="0">
            <a:spAutoFit/>
          </a:bodyPr>
          <a:lstStyle/>
          <a:p>
            <a:r>
              <a:rPr lang="en-US" sz="2000" b="1" dirty="0"/>
              <a:t>REGRESSION</a:t>
            </a:r>
          </a:p>
        </p:txBody>
      </p:sp>
      <p:sp>
        <p:nvSpPr>
          <p:cNvPr id="11" name="TextBox 10"/>
          <p:cNvSpPr txBox="1"/>
          <p:nvPr/>
        </p:nvSpPr>
        <p:spPr>
          <a:xfrm>
            <a:off x="589045" y="1315523"/>
            <a:ext cx="5106141" cy="707886"/>
          </a:xfrm>
          <a:prstGeom prst="rect">
            <a:avLst/>
          </a:prstGeom>
          <a:noFill/>
        </p:spPr>
        <p:txBody>
          <a:bodyPr wrap="none" rtlCol="0">
            <a:spAutoFit/>
          </a:bodyPr>
          <a:lstStyle/>
          <a:p>
            <a:r>
              <a:rPr lang="en-US" sz="4000" b="1" dirty="0"/>
              <a:t>HOW… COEFFICIENTS? </a:t>
            </a:r>
          </a:p>
        </p:txBody>
      </p:sp>
      <p:sp>
        <p:nvSpPr>
          <p:cNvPr id="3" name="AutoShape 6" descr="Image result for ruby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0" descr="Image result for sas logo"/>
          <p:cNvSpPr>
            <a:spLocks noChangeAspect="1" noChangeArrowheads="1"/>
          </p:cNvSpPr>
          <p:nvPr/>
        </p:nvSpPr>
        <p:spPr bwMode="auto">
          <a:xfrm>
            <a:off x="1694687" y="-1483"/>
            <a:ext cx="1699387" cy="704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589045" y="2107543"/>
            <a:ext cx="7857846" cy="2862322"/>
          </a:xfrm>
          <a:prstGeom prst="rect">
            <a:avLst/>
          </a:prstGeom>
          <a:noFill/>
        </p:spPr>
        <p:txBody>
          <a:bodyPr wrap="square" rtlCol="0">
            <a:spAutoFit/>
          </a:bodyPr>
          <a:lstStyle/>
          <a:p>
            <a:r>
              <a:rPr lang="en-US" dirty="0"/>
              <a:t>Step 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 name="Picture 9"/>
          <p:cNvPicPr>
            <a:picLocks noChangeAspect="1"/>
          </p:cNvPicPr>
          <p:nvPr/>
        </p:nvPicPr>
        <p:blipFill>
          <a:blip r:embed="rId2"/>
          <a:stretch>
            <a:fillRect/>
          </a:stretch>
        </p:blipFill>
        <p:spPr>
          <a:xfrm>
            <a:off x="1595444" y="2708344"/>
            <a:ext cx="5845047" cy="2530059"/>
          </a:xfrm>
          <a:prstGeom prst="rect">
            <a:avLst/>
          </a:prstGeom>
        </p:spPr>
      </p:pic>
      <p:pic>
        <p:nvPicPr>
          <p:cNvPr id="12" name="Picture 11"/>
          <p:cNvPicPr>
            <a:picLocks noChangeAspect="1"/>
          </p:cNvPicPr>
          <p:nvPr/>
        </p:nvPicPr>
        <p:blipFill>
          <a:blip r:embed="rId3"/>
          <a:stretch>
            <a:fillRect/>
          </a:stretch>
        </p:blipFill>
        <p:spPr>
          <a:xfrm>
            <a:off x="1652598" y="3718191"/>
            <a:ext cx="5730737" cy="1493649"/>
          </a:xfrm>
          <a:prstGeom prst="rect">
            <a:avLst/>
          </a:prstGeom>
        </p:spPr>
      </p:pic>
      <p:pic>
        <p:nvPicPr>
          <p:cNvPr id="13" name="Picture 12"/>
          <p:cNvPicPr>
            <a:picLocks noChangeAspect="1"/>
          </p:cNvPicPr>
          <p:nvPr/>
        </p:nvPicPr>
        <p:blipFill>
          <a:blip r:embed="rId4"/>
          <a:stretch>
            <a:fillRect/>
          </a:stretch>
        </p:blipFill>
        <p:spPr>
          <a:xfrm>
            <a:off x="3037777" y="3468450"/>
            <a:ext cx="1247008" cy="741309"/>
          </a:xfrm>
          <a:prstGeom prst="rect">
            <a:avLst/>
          </a:prstGeom>
        </p:spPr>
      </p:pic>
    </p:spTree>
    <p:extLst>
      <p:ext uri="{BB962C8B-B14F-4D97-AF65-F5344CB8AC3E}">
        <p14:creationId xmlns:p14="http://schemas.microsoft.com/office/powerpoint/2010/main" val="4063962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42953</TotalTime>
  <Words>2485</Words>
  <Application>Microsoft Macintosh PowerPoint</Application>
  <PresentationFormat>On-screen Show (4:3)</PresentationFormat>
  <Paragraphs>602</Paragraphs>
  <Slides>60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Cambria Math</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Raveret</dc:creator>
  <cp:lastModifiedBy>Crouch, Rebecca (US - Arlington)</cp:lastModifiedBy>
  <cp:revision>250</cp:revision>
  <dcterms:created xsi:type="dcterms:W3CDTF">2016-10-29T15:35:35Z</dcterms:created>
  <dcterms:modified xsi:type="dcterms:W3CDTF">2019-09-23T15:52:06Z</dcterms:modified>
</cp:coreProperties>
</file>