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3" r:id="rId6"/>
    <p:sldId id="322" r:id="rId7"/>
    <p:sldId id="323" r:id="rId8"/>
    <p:sldId id="324" r:id="rId9"/>
    <p:sldId id="325" r:id="rId10"/>
    <p:sldId id="326" r:id="rId11"/>
    <p:sldId id="32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60" autoAdjust="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2304-FC22-249A-9966-F230B6E8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54475-ABAA-7E1C-E531-78E51A94C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E49AB3-238C-E442-6ADE-5F7143423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388F-E85A-DCCF-D14D-88AD19683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5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AD9A5-E279-EC89-9814-7BE67837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2563B-279D-A3D6-13A3-9BB000F80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6ADEE-F1E2-7906-E911-571440114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3BC9D-0494-DF8D-9431-AC6868E3A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5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9791-5A96-C0AE-1C06-3D7D9F36A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CE272-5602-E6C6-278B-13D12DA7A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ADFF8-D7E0-7B15-16D2-F33EE9567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C7AF-01C6-31FA-F6BA-1326FB50A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4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300C-B02B-98B7-EC6C-D075FA63F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9E89C-C323-6E49-01DA-8CF0C6CC8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04AB2-4222-C344-F5A2-F2871C21C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D4609-2471-3757-BE57-1D028A6F2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8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93EF7-0158-0348-C037-1B44B393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B33A8-7D6E-E197-9350-2D63F6FD5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2087C-B880-7D68-8389-FCBB0D85D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E47B-2E4C-1771-ED2C-65BF1FB69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7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FCFDE-52CE-8C23-65F6-E5830EA93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8035D5-AF7D-BC34-ADF5-8EBBCE075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05F8D-175D-2152-88EB-7B9C0D392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1ED30-BAF9-3491-68E1-8F8F91ED44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7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375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2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86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AF2AC4-C59A-C554-8AE3-439077DF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91" r:id="rId3"/>
    <p:sldLayoutId id="2147483678" r:id="rId4"/>
    <p:sldLayoutId id="2147483686" r:id="rId5"/>
    <p:sldLayoutId id="2147483692" r:id="rId6"/>
    <p:sldLayoutId id="2147483662" r:id="rId7"/>
    <p:sldLayoutId id="2147483689" r:id="rId8"/>
    <p:sldLayoutId id="2147483676" r:id="rId9"/>
    <p:sldLayoutId id="2147483693" r:id="rId10"/>
    <p:sldLayoutId id="2147483690" r:id="rId11"/>
    <p:sldLayoutId id="2147483660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3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70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i="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42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>
          <p15:clr>
            <a:srgbClr val="A4A3A4"/>
          </p15:clr>
        </p15:guide>
        <p15:guide id="31" pos="3840">
          <p15:clr>
            <a:srgbClr val="A4A3A4"/>
          </p15:clr>
        </p15:guide>
        <p15:guide id="32" pos="240">
          <p15:clr>
            <a:srgbClr val="547EBF"/>
          </p15:clr>
        </p15:guide>
        <p15:guide id="33" orient="horz" pos="240">
          <p15:clr>
            <a:srgbClr val="547EBF"/>
          </p15:clr>
        </p15:guide>
        <p15:guide id="34" pos="7440">
          <p15:clr>
            <a:srgbClr val="547EBF"/>
          </p15:clr>
        </p15:guide>
        <p15:guide id="35" orient="horz" pos="4080">
          <p15:clr>
            <a:srgbClr val="547EBF"/>
          </p15:clr>
        </p15:guide>
        <p15:guide id="36" pos="3960">
          <p15:clr>
            <a:srgbClr val="547EBF"/>
          </p15:clr>
        </p15:guide>
        <p15:guide id="37" pos="3720">
          <p15:clr>
            <a:srgbClr val="547EBF"/>
          </p15:clr>
        </p15:guide>
        <p15:guide id="38" pos="2112">
          <p15:clr>
            <a:srgbClr val="547EBF"/>
          </p15:clr>
        </p15:guide>
        <p15:guide id="39" pos="1848">
          <p15:clr>
            <a:srgbClr val="547EBF"/>
          </p15:clr>
        </p15:guide>
        <p15:guide id="40" pos="5568">
          <p15:clr>
            <a:srgbClr val="547EBF"/>
          </p15:clr>
        </p15:guide>
        <p15:guide id="41" pos="5832">
          <p15:clr>
            <a:srgbClr val="547EBF"/>
          </p15:clr>
        </p15:guide>
        <p15:guide id="42" pos="4968">
          <p15:clr>
            <a:srgbClr val="9FCC3B"/>
          </p15:clr>
        </p15:guide>
        <p15:guide id="43" pos="5208">
          <p15:clr>
            <a:srgbClr val="9FCC3B"/>
          </p15:clr>
        </p15:guide>
        <p15:guide id="44" pos="2712">
          <p15:clr>
            <a:srgbClr val="9FCC3B"/>
          </p15:clr>
        </p15:guide>
        <p15:guide id="45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Apache Spark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AB4A4-A946-4B1E-527F-4055B8987ACB}"/>
              </a:ext>
            </a:extLst>
          </p:cNvPr>
          <p:cNvSpPr txBox="1"/>
          <p:nvPr/>
        </p:nvSpPr>
        <p:spPr>
          <a:xfrm>
            <a:off x="3309972" y="5913105"/>
            <a:ext cx="162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Y.M.V.M. Yapa</a:t>
            </a:r>
          </a:p>
          <a:p>
            <a:r>
              <a:rPr lang="en-US" dirty="0"/>
              <a:t>229412H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Hadoop MapReduce Overview: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Component of Apache Hadoop for distributed computing.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Developed in 2004 for parallel processing on large clusters.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Tasks of MapReduce: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Handles mapping and reducing tasks.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Ideal for iterative computations on massive datasets.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Applications: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Used in data analysis, fraud detection, genetic algorithms, and more.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Adopted by Amazon, Walmart, eBay,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Linkedin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Facebook, Twitter, and Netflix.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Industry Adoption: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Widely used by e-commerce, social media, and entertainment companies.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Versatile for large-scale distributed computing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0056-32B3-8AA8-8CFA-F5345E259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683AB-A4B6-F323-F009-D39A3061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Spark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A8E58-4597-9E96-D98F-3BFE9D3C03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Apache Spark Overview: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Open-source, distributed computing system.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Developed for faster and more flexible big data processing.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In-Memory Processing: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Utilizes in-memory processing, enhancing speed for iterative algorithms.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Reduces the need for frequent data storage and retrieval.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Versatility in Applications: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Suitable for batch processing, streaming analytics, machine learning, and graph processing.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Enables a unified platform for diverse data processing tasks.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Resilient Distributed Datasets (RDDs):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Core data structure for fault-tolerant parallel processing.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Facilitates efficient data sharing across nodes in a cluster.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Ease of Use and Compatibility: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Supports multiple programming languages, including Java, Scala, and Python.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Compatible with Hadoop Distributed File System (HDFS), easing integration with existing big data ecosystems.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D6A9B5-3C01-C80F-68FA-E7766593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0C17-5DF4-57BF-1E82-D6BDE959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D691-C0A0-83FB-487F-02D368BF4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748C-2F65-1C29-791D-E5C34893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Apache Spark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0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6EBB3-C675-F6E8-3987-643A878C9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D4C61D-7DFD-F9E9-3858-F1DE40F1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Ease of 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5D912C-A7D6-89C6-A585-36BD8F709C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Programming Language Support: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Primarily Java-based, which may be challenging for developers with expertise in other languages.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Supports multiple languages, including Java, Scala, Python, and R, offering greater flexibility for developers with diverse language preferences.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Complexity of Programming Model: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Requires explicit definition of mappers and reducers, often resulting in longer code for even simple tasks.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Provides high-level APIs (e.g.,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Spark SQL), reducing the complexity of code and making it more concise and readable.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Iterative Processing: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Involves multiple Map and Reduce stages, requiring extensive disk I/O and making iterative algorithms less efficient.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Capitalizes on in-memory processing, significantly improving the speed of iterative algorithms and making them more user-friendly.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Sharing and Caching: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Relies on disk storage between stages, leading to increased I/O operations.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Utilizes Resilient Distributed Datasets (RDDs) for fault-tolerant, in-memory data sharing, minimizing the need for frequent disk I/O.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Learning Curve: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Typically has a steeper learning curve due to its low-level abstractions and verbosity.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Offers higher-level abstractions, making it more user-friendly for developers with varying levels of experience, resulting in a shorter learning curve.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045A7-AFD9-D0B9-2F72-08135EF0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44620-BBE0-262E-6C8F-9727E7B7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D212E-3A47-2ABD-455F-2CA6BC2B7AC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76809" y="2312421"/>
            <a:ext cx="6328102" cy="38389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1C290-DEDF-8DE0-603F-89F3EB41A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015" y="3270335"/>
            <a:ext cx="5044877" cy="12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2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236D3-CAB5-7D2A-EE13-C3588F54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18CAFB-B172-3FC4-8341-DBECBB60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5DD728-676E-E649-8E71-6ACB6E4AE43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works well for distributed big data processing.</a:t>
            </a:r>
          </a:p>
          <a:p>
            <a:r>
              <a:rPr lang="en-US" dirty="0"/>
              <a:t>Spark has slight win over Hadoop map reduce because it is developed to overcome some disadvantages of map reduce</a:t>
            </a:r>
          </a:p>
          <a:p>
            <a:r>
              <a:rPr lang="en-US" dirty="0"/>
              <a:t>The decision of selecting one over another might be decided by many reasons.</a:t>
            </a:r>
          </a:p>
        </p:txBody>
      </p:sp>
    </p:spTree>
    <p:extLst>
      <p:ext uri="{BB962C8B-B14F-4D97-AF65-F5344CB8AC3E}">
        <p14:creationId xmlns:p14="http://schemas.microsoft.com/office/powerpoint/2010/main" val="419213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A43F5-389E-AF29-BA6B-203374A3FC4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_Win32_SL_V17" id="{FA11C0B9-681E-43E4-B6CC-BC787D51C65C}" vid="{D48F34D0-55FB-44C4-9582-53739CEA03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{3BE6DB17-5C97-45A5-915B-C1E27833E87B}tf11158769_win32</Template>
  <TotalTime>507</TotalTime>
  <Words>553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Goudy Old Style</vt:lpstr>
      <vt:lpstr>Söhne</vt:lpstr>
      <vt:lpstr>Wingdings</vt:lpstr>
      <vt:lpstr>FrostyVTI</vt:lpstr>
      <vt:lpstr>MapReduce and  Apache Spark </vt:lpstr>
      <vt:lpstr>MapReduce</vt:lpstr>
      <vt:lpstr>Apache Spark</vt:lpstr>
      <vt:lpstr>Demo </vt:lpstr>
      <vt:lpstr>MapReduce Vs  Apache Spark </vt:lpstr>
      <vt:lpstr>Ease of Use</vt:lpstr>
      <vt:lpstr>Fast Process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and  Spark </dc:title>
  <dc:creator>vinod madubashana</dc:creator>
  <cp:lastModifiedBy>vinod madubashana</cp:lastModifiedBy>
  <cp:revision>11</cp:revision>
  <dcterms:created xsi:type="dcterms:W3CDTF">2024-03-04T10:02:59Z</dcterms:created>
  <dcterms:modified xsi:type="dcterms:W3CDTF">2024-03-04T18:31:54Z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