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660"/>
  </p:normalViewPr>
  <p:slideViewPr>
    <p:cSldViewPr snapToGrid="0">
      <p:cViewPr>
        <p:scale>
          <a:sx n="60" d="100"/>
          <a:sy n="60" d="100"/>
        </p:scale>
        <p:origin x="-1020" y="-4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3/17/2022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3/17/2022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3/17/2022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3/17/2022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3/17/2022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3/17/2022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3/17/2022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3/17/2022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3/17/2022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3/17/2022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3/17/2022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3/17/2022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zimy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zimyo.com/pric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nacknation.com/blog/positive-work-environment/" TargetMode="External"/><Relationship Id="rId2" Type="http://schemas.openxmlformats.org/officeDocument/2006/relationships/hyperlink" Target="https://snacknation.com/blog/best-hr-software/" TargetMode="External"/><Relationship Id="rId1" Type="http://schemas.openxmlformats.org/officeDocument/2006/relationships/slideLayout" Target="../slideLayouts/slideLayout2.xml"/><Relationship Id="rId6" Type="http://schemas.openxmlformats.org/officeDocument/2006/relationships/hyperlink" Target="https://www.achievers.com/blog/2018/06/address-early-signs-employee-disengagement/" TargetMode="External"/><Relationship Id="rId5" Type="http://schemas.openxmlformats.org/officeDocument/2006/relationships/hyperlink" Target="https://snacknation.com/blog/employee-tracking-software/" TargetMode="External"/><Relationship Id="rId4" Type="http://schemas.openxmlformats.org/officeDocument/2006/relationships/hyperlink" Target="http://blog.namely.com/blog/2015/12/10/onboarding-its-a-team-spor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mindtools.com/pages/article/smart-goals.ht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https://www.zimyo.co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b="1" dirty="0" smtClean="0"/>
              <a:t>Top HR software in </a:t>
            </a:r>
            <a:r>
              <a:rPr lang="en-US" b="1" dirty="0" smtClean="0"/>
              <a:t>India</a:t>
            </a:r>
            <a:endParaRPr lang="en-US" b="1"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pPr algn="r"/>
            <a:r>
              <a:rPr lang="en-US" sz="2400" dirty="0" smtClean="0">
                <a:solidFill>
                  <a:schemeClr val="tx1">
                    <a:lumMod val="85000"/>
                    <a:lumOff val="15000"/>
                  </a:schemeClr>
                </a:solidFill>
              </a:rPr>
              <a:t>-</a:t>
            </a:r>
            <a:r>
              <a:rPr lang="en-US" sz="2400" dirty="0" err="1" smtClean="0">
                <a:solidFill>
                  <a:schemeClr val="tx1">
                    <a:lumMod val="85000"/>
                    <a:lumOff val="15000"/>
                  </a:schemeClr>
                </a:solidFill>
              </a:rPr>
              <a:t>praveen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b="1" dirty="0" smtClean="0"/>
              <a:t>List Of Top HR Software In </a:t>
            </a:r>
            <a:r>
              <a:rPr lang="en-US" b="1" dirty="0" smtClean="0"/>
              <a:t>India</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fontScale="62500" lnSpcReduction="20000"/>
          </a:bodyPr>
          <a:lstStyle/>
          <a:p>
            <a:r>
              <a:rPr lang="en-US" dirty="0" smtClean="0"/>
              <a:t>According to a survey done by PWC in 2020, 74% of organizations surveyed intend to increase spending on HR tech in 2020 to address pressing talent needs. </a:t>
            </a: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1. </a:t>
            </a:r>
            <a:r>
              <a:rPr lang="en-US" sz="4000" b="1" dirty="0" err="1" smtClean="0"/>
              <a:t>Zimyo</a:t>
            </a:r>
            <a:r>
              <a:rPr lang="en-US" sz="40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fontScale="85000" lnSpcReduction="10000"/>
          </a:bodyPr>
          <a:lstStyle/>
          <a:p>
            <a:r>
              <a:rPr lang="en-US" sz="3200" dirty="0" err="1" smtClean="0"/>
              <a:t>Zimyo</a:t>
            </a:r>
            <a:r>
              <a:rPr lang="en-US" sz="3200" dirty="0" smtClean="0"/>
              <a:t> is a one-stop solution for all your HR needs. Be it to manage a disengaged workforce, resolve payroll issues, manage HR activities, or measure employees’ performance, </a:t>
            </a:r>
            <a:r>
              <a:rPr lang="en-US" sz="3200" dirty="0" err="1" smtClean="0"/>
              <a:t>Zimyo</a:t>
            </a:r>
            <a:r>
              <a:rPr lang="en-US" sz="3200" dirty="0" smtClean="0"/>
              <a:t> has got it all covered. 18+ modules are available from which you can pick and choose based on the need of the process you want to automate. All modules available can be used on the cloud or on-premise model. Companies from </a:t>
            </a:r>
            <a:r>
              <a:rPr lang="en-US" sz="3200" dirty="0" smtClean="0"/>
              <a:t> 50-10,000</a:t>
            </a:r>
            <a:r>
              <a:rPr lang="en-US" sz="3200" dirty="0" smtClean="0"/>
              <a:t>+ </a:t>
            </a:r>
            <a:r>
              <a:rPr lang="en-US" sz="3200" dirty="0" smtClean="0"/>
              <a:t> employees </a:t>
            </a:r>
            <a:r>
              <a:rPr lang="en-US" sz="3200" dirty="0" smtClean="0"/>
              <a:t>are using</a:t>
            </a:r>
            <a:r>
              <a:rPr lang="en-US" sz="3200" dirty="0" smtClean="0">
                <a:hlinkClick r:id="rId2"/>
              </a:rPr>
              <a:t> </a:t>
            </a:r>
            <a:r>
              <a:rPr lang="en-US" sz="3200" dirty="0" smtClean="0">
                <a:hlinkClick r:id="rId2"/>
              </a:rPr>
              <a:t> </a:t>
            </a:r>
            <a:r>
              <a:rPr lang="en-US" sz="3200" dirty="0" err="1" smtClean="0">
                <a:hlinkClick r:id="rId2"/>
              </a:rPr>
              <a:t>Zimyo</a:t>
            </a:r>
            <a:r>
              <a:rPr lang="en-US" sz="3200" dirty="0" smtClean="0">
                <a:hlinkClick r:id="rId2"/>
              </a:rPr>
              <a:t> </a:t>
            </a:r>
            <a:r>
              <a:rPr lang="en-US" sz="3200" dirty="0" smtClean="0">
                <a:hlinkClick r:id="rId2"/>
              </a:rPr>
              <a:t>HRMS</a:t>
            </a:r>
            <a:r>
              <a:rPr lang="en-US" sz="3200" dirty="0" smtClean="0"/>
              <a:t> </a:t>
            </a:r>
            <a:r>
              <a:rPr lang="en-US" sz="3200" dirty="0" smtClean="0"/>
              <a:t> to </a:t>
            </a:r>
            <a:r>
              <a:rPr lang="en-US" sz="3200" dirty="0" smtClean="0"/>
              <a:t>manage their workforce.</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1. </a:t>
            </a:r>
            <a:r>
              <a:rPr lang="en-US" sz="3600" b="1" dirty="0" err="1" smtClean="0"/>
              <a:t>Zimyo</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pPr>
              <a:buNone/>
            </a:pPr>
            <a:r>
              <a:rPr lang="en-US" sz="2400" b="1" dirty="0" smtClean="0"/>
              <a:t>Key Features:</a:t>
            </a:r>
            <a:endParaRPr lang="en-US" sz="2400" dirty="0" smtClean="0"/>
          </a:p>
          <a:p>
            <a:pPr>
              <a:buFont typeface="Wingdings" pitchFamily="2" charset="2"/>
              <a:buChar char="Ø"/>
            </a:pPr>
            <a:r>
              <a:rPr lang="en-US" sz="2400" dirty="0" smtClean="0"/>
              <a:t>Organizational </a:t>
            </a:r>
            <a:r>
              <a:rPr lang="en-US" sz="2400" dirty="0" smtClean="0"/>
              <a:t>Chart</a:t>
            </a:r>
          </a:p>
          <a:p>
            <a:pPr>
              <a:buFont typeface="Wingdings" pitchFamily="2" charset="2"/>
              <a:buChar char="Ø"/>
            </a:pPr>
            <a:r>
              <a:rPr lang="en-US" sz="2400" dirty="0" smtClean="0"/>
              <a:t> Roles and Permissions/User Roles</a:t>
            </a:r>
          </a:p>
          <a:p>
            <a:pPr>
              <a:buFont typeface="Wingdings" pitchFamily="2" charset="2"/>
              <a:buChar char="Ø"/>
            </a:pPr>
            <a:r>
              <a:rPr lang="en-US" sz="2400" dirty="0" smtClean="0"/>
              <a:t> Helpdesk (Raise Tickets)</a:t>
            </a:r>
          </a:p>
          <a:p>
            <a:pPr>
              <a:buFont typeface="Wingdings" pitchFamily="2" charset="2"/>
              <a:buChar char="Ø"/>
            </a:pPr>
            <a:r>
              <a:rPr lang="en-US" sz="2400" dirty="0" smtClean="0"/>
              <a:t> Structured Employee Directory</a:t>
            </a:r>
          </a:p>
          <a:p>
            <a:pPr>
              <a:buFont typeface="Wingdings" pitchFamily="2" charset="2"/>
              <a:buChar char="Ø"/>
            </a:pPr>
            <a:r>
              <a:rPr lang="en-US" sz="2400" dirty="0" smtClean="0"/>
              <a:t> Centralized Document Repository</a:t>
            </a:r>
          </a:p>
          <a:p>
            <a:pPr>
              <a:buNone/>
            </a:pPr>
            <a:endParaRPr lang="en-US" sz="2400" dirty="0" smtClean="0"/>
          </a:p>
          <a:p>
            <a:pPr>
              <a:buFont typeface="Wingdings" pitchFamily="2" charset="2"/>
              <a:buChar char="Ø"/>
            </a:pPr>
            <a:r>
              <a:rPr lang="en-US" sz="2400" dirty="0" smtClean="0"/>
              <a:t>Assets </a:t>
            </a:r>
            <a:r>
              <a:rPr lang="en-US" sz="2400" dirty="0" smtClean="0"/>
              <a:t>Management</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1. </a:t>
            </a:r>
            <a:r>
              <a:rPr lang="en-US" sz="4000" b="1" dirty="0" err="1" smtClean="0"/>
              <a:t>Zimyo</a:t>
            </a:r>
            <a:r>
              <a:rPr lang="en-US" sz="40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Starts at only Rs. 60/- per employee per month. It offers flexible payment options. The </a:t>
            </a:r>
            <a:r>
              <a:rPr lang="en-US" sz="2400" dirty="0" smtClean="0">
                <a:hlinkClick r:id="rId2"/>
              </a:rPr>
              <a:t>pricing plan</a:t>
            </a:r>
            <a:r>
              <a:rPr lang="en-US" sz="2400" dirty="0" smtClean="0"/>
              <a:t> can be customized as per the modules you require. Both annual and monthly payment options are available.</a:t>
            </a:r>
          </a:p>
          <a:p>
            <a:r>
              <a:rPr lang="en-US" sz="2400" b="1" dirty="0" smtClean="0"/>
              <a:t>Best for:</a:t>
            </a:r>
            <a:endParaRPr lang="en-US" sz="2400" dirty="0" smtClean="0"/>
          </a:p>
          <a:p>
            <a:r>
              <a:rPr lang="en-US" sz="2400" dirty="0" smtClean="0"/>
              <a:t>Startups, Small &amp; mid-size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2. </a:t>
            </a:r>
            <a:r>
              <a:rPr lang="en-US" sz="3600" b="1" dirty="0" err="1" smtClean="0"/>
              <a:t>Zoho</a:t>
            </a:r>
            <a:r>
              <a:rPr lang="en-US" sz="3600" b="1" dirty="0" smtClean="0"/>
              <a:t> </a:t>
            </a:r>
            <a:r>
              <a:rPr lang="en-US" sz="3600" b="1" dirty="0" smtClean="0"/>
              <a:t>People</a:t>
            </a:r>
            <a:r>
              <a:rPr lang="en-US" sz="40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Zoho</a:t>
            </a:r>
            <a:r>
              <a:rPr lang="en-US" sz="2400" dirty="0" smtClean="0"/>
              <a:t> People is a cloud-based platform that offers robust human resource (HR) solutions that enable HR leaders to manage their workforce, maintain employee databases, and manage benefits programs. It is a simple yet comprehensive HR software that aids the HR department to carry out complex HR tasks without any hassles.</a:t>
            </a:r>
          </a:p>
          <a:p>
            <a:r>
              <a:rPr lang="en-US" sz="2400" dirty="0" smtClean="0"/>
              <a:t/>
            </a:r>
            <a:br>
              <a:rPr lang="en-US" sz="2400" dirty="0" smtClean="0"/>
            </a:b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2. </a:t>
            </a:r>
            <a:r>
              <a:rPr lang="en-US" sz="3600" b="1" dirty="0" err="1" smtClean="0"/>
              <a:t>Zoho</a:t>
            </a:r>
            <a:r>
              <a:rPr lang="en-US" sz="3600" b="1" dirty="0" smtClean="0"/>
              <a:t> </a:t>
            </a:r>
            <a:r>
              <a:rPr lang="en-US" sz="3600" b="1" dirty="0" smtClean="0"/>
              <a:t>People</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000" b="1" dirty="0" smtClean="0"/>
              <a:t>Key Features:</a:t>
            </a:r>
            <a:endParaRPr lang="en-US" sz="2000" dirty="0" smtClean="0"/>
          </a:p>
          <a:p>
            <a:pPr>
              <a:buFont typeface="Wingdings" pitchFamily="2" charset="2"/>
              <a:buChar char="Ø"/>
            </a:pPr>
            <a:r>
              <a:rPr lang="en-US" sz="2400" dirty="0" smtClean="0"/>
              <a:t> </a:t>
            </a:r>
            <a:r>
              <a:rPr lang="en-US" sz="2000" dirty="0" smtClean="0"/>
              <a:t>HR database</a:t>
            </a:r>
          </a:p>
          <a:p>
            <a:pPr>
              <a:buFont typeface="Wingdings" pitchFamily="2" charset="2"/>
              <a:buChar char="Ø"/>
            </a:pPr>
            <a:r>
              <a:rPr lang="en-US" sz="2000" dirty="0" smtClean="0"/>
              <a:t> Core HR</a:t>
            </a:r>
          </a:p>
          <a:p>
            <a:pPr>
              <a:buFont typeface="Wingdings" pitchFamily="2" charset="2"/>
              <a:buChar char="Ø"/>
            </a:pPr>
            <a:r>
              <a:rPr lang="en-US" sz="2000" dirty="0" smtClean="0"/>
              <a:t> </a:t>
            </a:r>
            <a:r>
              <a:rPr lang="en-US" sz="2000" dirty="0" err="1" smtClean="0"/>
              <a:t>Onboarding</a:t>
            </a:r>
            <a:endParaRPr lang="en-US" sz="2000" dirty="0" smtClean="0"/>
          </a:p>
          <a:p>
            <a:pPr>
              <a:buFont typeface="Wingdings" pitchFamily="2" charset="2"/>
              <a:buChar char="Ø"/>
            </a:pPr>
            <a:r>
              <a:rPr lang="en-US" sz="2000" dirty="0" smtClean="0"/>
              <a:t> Performance Management</a:t>
            </a:r>
          </a:p>
          <a:p>
            <a:pPr>
              <a:buFont typeface="Wingdings" pitchFamily="2" charset="2"/>
              <a:buChar char="Ø"/>
            </a:pPr>
            <a:r>
              <a:rPr lang="en-US" sz="2000" dirty="0" smtClean="0"/>
              <a:t> Time and Attendance Management</a:t>
            </a:r>
          </a:p>
          <a:p>
            <a:pPr>
              <a:buFont typeface="Wingdings" pitchFamily="2" charset="2"/>
              <a:buChar char="Ø"/>
            </a:pPr>
            <a:r>
              <a:rPr lang="en-US" sz="2000" dirty="0" smtClean="0"/>
              <a:t> Case management</a:t>
            </a:r>
          </a:p>
          <a:p>
            <a:pPr>
              <a:buFont typeface="Wingdings" pitchFamily="2" charset="2"/>
              <a:buChar char="Ø"/>
            </a:pPr>
            <a:endParaRPr lang="en-US" sz="2000" dirty="0" smtClean="0"/>
          </a:p>
          <a:p>
            <a:pPr>
              <a:buFont typeface="Wingdings" pitchFamily="2" charset="2"/>
              <a:buChar char="Ø"/>
            </a:pPr>
            <a:r>
              <a:rPr lang="en-US" sz="2000" dirty="0" smtClean="0"/>
              <a:t>Customization</a:t>
            </a:r>
          </a:p>
          <a:p>
            <a:pPr>
              <a:buFont typeface="Wingdings" pitchFamily="2" charset="2"/>
              <a:buChar char="Ø"/>
            </a:pPr>
            <a:r>
              <a:rPr lang="en-US" sz="2000" dirty="0" smtClean="0"/>
              <a:t>Employee </a:t>
            </a:r>
            <a:r>
              <a:rPr lang="en-US" sz="2000" dirty="0" smtClean="0"/>
              <a:t>self-service</a:t>
            </a:r>
          </a:p>
          <a:p>
            <a:pPr>
              <a:buFont typeface="Wingdings" pitchFamily="2" charset="2"/>
              <a:buChar char="Ø"/>
            </a:pPr>
            <a:r>
              <a:rPr lang="en-US" sz="2000" dirty="0" smtClean="0"/>
              <a:t> HR documents</a:t>
            </a:r>
          </a:p>
          <a:p>
            <a:pPr>
              <a:buFont typeface="Wingdings" pitchFamily="2" charset="2"/>
              <a:buChar char="Ø"/>
            </a:pPr>
            <a:r>
              <a:rPr lang="en-US" sz="2000" dirty="0" smtClean="0"/>
              <a:t> Analytics</a:t>
            </a:r>
            <a:endParaRPr lang="en-US" sz="2000" dirty="0"/>
          </a:p>
        </p:txBody>
      </p:sp>
    </p:spTree>
    <p:extLst>
      <p:ext uri="{BB962C8B-B14F-4D97-AF65-F5344CB8AC3E}">
        <p14:creationId xmlns:p14="http://schemas.microsoft.com/office/powerpoint/2010/main" xmlns="" val="428199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2. </a:t>
            </a:r>
            <a:r>
              <a:rPr lang="en-US" sz="3600" b="1" dirty="0" err="1" smtClean="0"/>
              <a:t>Zoho</a:t>
            </a:r>
            <a:r>
              <a:rPr lang="en-US" sz="3600" b="1" dirty="0" smtClean="0"/>
              <a:t> </a:t>
            </a:r>
            <a:r>
              <a:rPr lang="en-US" sz="3600" b="1" dirty="0" smtClean="0"/>
              <a:t>People</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The minimum package costs Rs. 42 per user per month billed annually. They also offer a free plan according to which you can run basic HR functions forever free for 5 users.</a:t>
            </a:r>
          </a:p>
          <a:p>
            <a:r>
              <a:rPr lang="en-US" sz="2400" b="1" dirty="0" smtClean="0"/>
              <a:t>Best HR software in India for:</a:t>
            </a:r>
            <a:endParaRPr lang="en-US" sz="2400" dirty="0" smtClean="0"/>
          </a:p>
          <a:p>
            <a:r>
              <a:rPr lang="en-US" sz="2400" dirty="0" smtClean="0"/>
              <a:t>Medium &amp; larger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3. Bamboo HR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BambooHR</a:t>
            </a:r>
            <a:r>
              <a:rPr lang="en-US" sz="2400" dirty="0" smtClean="0"/>
              <a:t> is a smart HR management platform for the efficient management of the modern workforce. It is an all-in-one HR software that helps small and medium business owners to manage all aspects of the employee lifecycle. With </a:t>
            </a:r>
            <a:r>
              <a:rPr lang="en-US" sz="2400" dirty="0" err="1" smtClean="0"/>
              <a:t>BambooHR</a:t>
            </a:r>
            <a:r>
              <a:rPr lang="en-US" sz="2400" dirty="0" smtClean="0"/>
              <a:t> you can carry out all HR activities including recruitment, time tracking, payroll processing, benefits administration, etc. with great ease.</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3. Bamboo HR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fontScale="85000" lnSpcReduction="10000"/>
          </a:bodyPr>
          <a:lstStyle/>
          <a:p>
            <a:pPr>
              <a:buNone/>
            </a:pPr>
            <a:r>
              <a:rPr lang="en-US" sz="2400" b="1" dirty="0" smtClean="0"/>
              <a:t>Key Features:</a:t>
            </a:r>
            <a:endParaRPr lang="en-US" sz="2400" dirty="0" smtClean="0"/>
          </a:p>
          <a:p>
            <a:pPr>
              <a:buFont typeface="Wingdings" pitchFamily="2" charset="2"/>
              <a:buChar char="Ø"/>
            </a:pPr>
            <a:r>
              <a:rPr lang="en-US" sz="2400" dirty="0" smtClean="0"/>
              <a:t> Recruitment and </a:t>
            </a:r>
            <a:r>
              <a:rPr lang="en-US" sz="2400" dirty="0" err="1" smtClean="0"/>
              <a:t>onboarding</a:t>
            </a:r>
            <a:endParaRPr lang="en-US" sz="2400" dirty="0" smtClean="0"/>
          </a:p>
          <a:p>
            <a:pPr>
              <a:buFont typeface="Wingdings" pitchFamily="2" charset="2"/>
              <a:buChar char="Ø"/>
            </a:pPr>
            <a:r>
              <a:rPr lang="en-US" sz="2400" dirty="0" smtClean="0"/>
              <a:t> Absence and leave management</a:t>
            </a:r>
          </a:p>
          <a:p>
            <a:pPr>
              <a:buFont typeface="Wingdings" pitchFamily="2" charset="2"/>
              <a:buChar char="Ø"/>
            </a:pPr>
            <a:r>
              <a:rPr lang="en-US" sz="2400" dirty="0" smtClean="0"/>
              <a:t> Employee records</a:t>
            </a:r>
          </a:p>
          <a:p>
            <a:pPr>
              <a:buFont typeface="Wingdings" pitchFamily="2" charset="2"/>
              <a:buChar char="Ø"/>
            </a:pPr>
            <a:r>
              <a:rPr lang="en-US" sz="2400" dirty="0" smtClean="0"/>
              <a:t> Reporting and analytics</a:t>
            </a:r>
          </a:p>
          <a:p>
            <a:pPr>
              <a:buFont typeface="Wingdings" pitchFamily="2" charset="2"/>
              <a:buChar char="Ø"/>
            </a:pPr>
            <a:r>
              <a:rPr lang="en-US" sz="2400" dirty="0" smtClean="0"/>
              <a:t> Employee self-service</a:t>
            </a:r>
          </a:p>
          <a:p>
            <a:pPr>
              <a:buFont typeface="Wingdings" pitchFamily="2" charset="2"/>
              <a:buChar char="Ø"/>
            </a:pPr>
            <a:r>
              <a:rPr lang="en-US" sz="2400" dirty="0" smtClean="0"/>
              <a:t> Compensation</a:t>
            </a:r>
          </a:p>
          <a:p>
            <a:pPr>
              <a:buFont typeface="Wingdings" pitchFamily="2" charset="2"/>
              <a:buChar char="Ø"/>
            </a:pPr>
            <a:endParaRPr lang="en-US" sz="2400" dirty="0" smtClean="0"/>
          </a:p>
          <a:p>
            <a:pPr>
              <a:buFont typeface="Wingdings" pitchFamily="2" charset="2"/>
              <a:buChar char="Ø"/>
            </a:pPr>
            <a:r>
              <a:rPr lang="en-US" sz="2400" dirty="0" smtClean="0"/>
              <a:t>Performance </a:t>
            </a:r>
            <a:r>
              <a:rPr lang="en-US" sz="2400" dirty="0" smtClean="0"/>
              <a:t>management</a:t>
            </a:r>
          </a:p>
          <a:p>
            <a:pPr>
              <a:buFont typeface="Wingdings" pitchFamily="2" charset="2"/>
              <a:buChar char="Ø"/>
            </a:pPr>
            <a:r>
              <a:rPr lang="en-US" sz="2400" dirty="0" smtClean="0"/>
              <a:t> </a:t>
            </a:r>
            <a:r>
              <a:rPr lang="en-US" sz="2400" dirty="0" err="1" smtClean="0"/>
              <a:t>eNPS</a:t>
            </a:r>
            <a:r>
              <a:rPr lang="en-US" sz="2400" dirty="0" smtClean="0"/>
              <a:t> employee satisfaction</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3. Bamboo HR</a:t>
            </a:r>
            <a:r>
              <a:rPr lang="en-US" sz="44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Its minimum package begins at INR 454.21 per employee per month</a:t>
            </a:r>
          </a:p>
          <a:p>
            <a:r>
              <a:rPr lang="en-US" sz="2400" b="1" dirty="0" smtClean="0"/>
              <a:t>Best for:</a:t>
            </a:r>
            <a:endParaRPr lang="en-US" sz="2400" dirty="0" smtClean="0"/>
          </a:p>
          <a:p>
            <a:r>
              <a:rPr lang="en-US" sz="2400" dirty="0" smtClean="0"/>
              <a:t>Small and mid-sized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xmlns=""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4. </a:t>
            </a:r>
            <a:r>
              <a:rPr lang="en-US" sz="3200" b="1" dirty="0" err="1" smtClean="0"/>
              <a:t>ZingHR</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Since its inception in 2014, </a:t>
            </a:r>
            <a:r>
              <a:rPr lang="en-US" sz="2400" dirty="0" err="1" smtClean="0"/>
              <a:t>ZingHR</a:t>
            </a:r>
            <a:r>
              <a:rPr lang="en-US" sz="2400" dirty="0" smtClean="0"/>
              <a:t> has been empowering organizations to enhance employee experience by providing them with comprehensive HR solutions. It offers solutions such as workforce management, talent acquisition, payroll processing, learning management, performance management, etc. Today, it has emerged as one of the best human resource management platforms that focuses on giving its users an experience like never before. It is equipped with AI-enabled technology and user-friendly systems supported with over 21+ languages.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4. </a:t>
            </a:r>
            <a:r>
              <a:rPr lang="en-US" sz="3200" b="1" dirty="0" err="1" smtClean="0"/>
              <a:t>ZingHR</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pPr>
              <a:buNone/>
            </a:pPr>
            <a:r>
              <a:rPr lang="en-US" sz="2400" b="1" dirty="0" smtClean="0"/>
              <a:t>Key features:</a:t>
            </a:r>
            <a:endParaRPr lang="en-US" sz="2400" dirty="0" smtClean="0"/>
          </a:p>
          <a:p>
            <a:pPr>
              <a:buFont typeface="Wingdings" pitchFamily="2" charset="2"/>
              <a:buChar char="Ø"/>
            </a:pPr>
            <a:r>
              <a:rPr lang="en-US" sz="1600" dirty="0" smtClean="0"/>
              <a:t> </a:t>
            </a:r>
            <a:r>
              <a:rPr lang="en-US" sz="2000" dirty="0" smtClean="0"/>
              <a:t>Talent acquisition features</a:t>
            </a:r>
          </a:p>
          <a:p>
            <a:pPr>
              <a:buFont typeface="Wingdings" pitchFamily="2" charset="2"/>
              <a:buChar char="Ø"/>
            </a:pPr>
            <a:r>
              <a:rPr lang="en-US" sz="2000" dirty="0" smtClean="0"/>
              <a:t> </a:t>
            </a:r>
            <a:r>
              <a:rPr lang="en-US" sz="2000" dirty="0" err="1" smtClean="0"/>
              <a:t>Onboarding</a:t>
            </a:r>
            <a:endParaRPr lang="en-US" sz="2000" dirty="0" smtClean="0"/>
          </a:p>
          <a:p>
            <a:pPr>
              <a:buFont typeface="Wingdings" pitchFamily="2" charset="2"/>
              <a:buChar char="Ø"/>
            </a:pPr>
            <a:r>
              <a:rPr lang="en-US" sz="2000" dirty="0" smtClean="0"/>
              <a:t> E-separation</a:t>
            </a:r>
          </a:p>
          <a:p>
            <a:pPr>
              <a:buFont typeface="Wingdings" pitchFamily="2" charset="2"/>
              <a:buChar char="Ø"/>
            </a:pPr>
            <a:r>
              <a:rPr lang="en-US" sz="2000" dirty="0" smtClean="0"/>
              <a:t> Biometric attendance</a:t>
            </a:r>
          </a:p>
          <a:p>
            <a:pPr>
              <a:buFont typeface="Wingdings" pitchFamily="2" charset="2"/>
              <a:buChar char="Ø"/>
            </a:pPr>
            <a:r>
              <a:rPr lang="en-US" sz="2000" dirty="0" smtClean="0"/>
              <a:t> Virtual HR assistant (Captain </a:t>
            </a:r>
            <a:r>
              <a:rPr lang="en-US" sz="2000" dirty="0" err="1" smtClean="0"/>
              <a:t>Zingo</a:t>
            </a:r>
            <a:r>
              <a:rPr lang="en-US" sz="2000" dirty="0" smtClean="0"/>
              <a:t>)</a:t>
            </a:r>
          </a:p>
          <a:p>
            <a:pPr>
              <a:buFont typeface="Wingdings" pitchFamily="2" charset="2"/>
              <a:buChar char="Ø"/>
            </a:pPr>
            <a:r>
              <a:rPr lang="en-US" sz="2000" dirty="0" smtClean="0"/>
              <a:t> Geo tracking and geo-fencing</a:t>
            </a:r>
          </a:p>
          <a:p>
            <a:pPr>
              <a:buNone/>
            </a:pPr>
            <a:r>
              <a:rPr lang="en-US" sz="2000" dirty="0" smtClean="0"/>
              <a:t> </a:t>
            </a:r>
          </a:p>
          <a:p>
            <a:pPr>
              <a:buFont typeface="Wingdings" pitchFamily="2" charset="2"/>
              <a:buChar char="Ø"/>
            </a:pPr>
            <a:r>
              <a:rPr lang="en-US" sz="2000" dirty="0" smtClean="0"/>
              <a:t>Time, leave, and attendance tracking</a:t>
            </a:r>
          </a:p>
          <a:p>
            <a:pPr>
              <a:buFont typeface="Wingdings" pitchFamily="2" charset="2"/>
              <a:buChar char="Ø"/>
            </a:pPr>
            <a:r>
              <a:rPr lang="en-US" sz="2000" dirty="0" smtClean="0"/>
              <a:t>Travel and expense tracking</a:t>
            </a:r>
          </a:p>
          <a:p>
            <a:pPr>
              <a:buFont typeface="Wingdings" pitchFamily="2" charset="2"/>
              <a:buChar char="Ø"/>
            </a:pPr>
            <a:r>
              <a:rPr lang="en-US" sz="2000" dirty="0" smtClean="0"/>
              <a:t> Employee self-service dashboard</a:t>
            </a:r>
          </a:p>
          <a:p>
            <a:pPr>
              <a:buFont typeface="Wingdings" pitchFamily="2" charset="2"/>
              <a:buChar char="Ø"/>
            </a:pPr>
            <a:r>
              <a:rPr lang="en-US" sz="2000" dirty="0" smtClean="0"/>
              <a:t>Payroll</a:t>
            </a:r>
          </a:p>
          <a:p>
            <a:pPr>
              <a:buFont typeface="Wingdings" pitchFamily="2" charset="2"/>
              <a:buChar char="Ø"/>
            </a:pPr>
            <a:r>
              <a:rPr lang="en-US" sz="2000" dirty="0" smtClean="0"/>
              <a:t> Learning management</a:t>
            </a:r>
          </a:p>
          <a:p>
            <a:pPr>
              <a:buFont typeface="Wingdings" pitchFamily="2" charset="2"/>
              <a:buChar char="Ø"/>
            </a:pPr>
            <a:r>
              <a:rPr lang="en-US" sz="2000" dirty="0" smtClean="0"/>
              <a:t>Workforce management</a:t>
            </a:r>
            <a:endParaRPr lang="en-US" sz="2000" dirty="0"/>
          </a:p>
        </p:txBody>
      </p:sp>
    </p:spTree>
    <p:extLst>
      <p:ext uri="{BB962C8B-B14F-4D97-AF65-F5344CB8AC3E}">
        <p14:creationId xmlns:p14="http://schemas.microsoft.com/office/powerpoint/2010/main" xmlns="" val="428199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a:t>
            </a:r>
            <a:r>
              <a:rPr lang="en-US" sz="3200" b="1" dirty="0" smtClean="0"/>
              <a:t>4. </a:t>
            </a:r>
            <a:r>
              <a:rPr lang="en-US" sz="3200" b="1" dirty="0" err="1" smtClean="0"/>
              <a:t>ZingHR</a:t>
            </a:r>
            <a:r>
              <a:rPr lang="en-US" sz="44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err="1" smtClean="0"/>
              <a:t>ZingHR’s</a:t>
            </a:r>
            <a:r>
              <a:rPr lang="en-US" sz="2400" dirty="0" smtClean="0"/>
              <a:t> package starts at Rs. 7250 per month for 50 employees</a:t>
            </a:r>
          </a:p>
          <a:p>
            <a:r>
              <a:rPr lang="en-US" sz="2400" b="1" dirty="0" smtClean="0"/>
              <a:t>Best for:</a:t>
            </a:r>
          </a:p>
          <a:p>
            <a:r>
              <a:rPr lang="en-US" sz="2400" dirty="0" smtClean="0"/>
              <a:t>Small, medium, and large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5. </a:t>
            </a:r>
            <a:r>
              <a:rPr lang="en-US" sz="3200" b="1" dirty="0" err="1" smtClean="0"/>
              <a:t>Kredily</a:t>
            </a:r>
            <a:r>
              <a:rPr lang="en-US" sz="3200" b="1" dirty="0" smtClean="0"/>
              <a:t> </a:t>
            </a:r>
            <a:r>
              <a:rPr lang="en-US" sz="44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Kredily</a:t>
            </a:r>
            <a:r>
              <a:rPr lang="en-US" sz="2400" dirty="0" smtClean="0"/>
              <a:t> is a one-stop solution for all your HR and Payroll needs. Automate all HR and payroll activities, measure performance, and keep your employees engaged with this robust software. One of the best things that make </a:t>
            </a:r>
            <a:r>
              <a:rPr lang="en-US" sz="2400" dirty="0" err="1" smtClean="0"/>
              <a:t>Kredily</a:t>
            </a:r>
            <a:r>
              <a:rPr lang="en-US" sz="2400" dirty="0" smtClean="0"/>
              <a:t> stand out from the crowd is that it offers free HRM and Payroll solutions to organizations to automate their workflows.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5. </a:t>
            </a:r>
            <a:r>
              <a:rPr lang="en-US" sz="3600" b="1" dirty="0" err="1" smtClean="0"/>
              <a:t>Kredily</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fontScale="92500" lnSpcReduction="10000"/>
          </a:bodyPr>
          <a:lstStyle/>
          <a:p>
            <a:pPr>
              <a:buNone/>
            </a:pPr>
            <a:r>
              <a:rPr lang="en-US" sz="2400" b="1" dirty="0" smtClean="0"/>
              <a:t>Key Features: </a:t>
            </a:r>
            <a:endParaRPr lang="en-US" sz="2400" dirty="0" smtClean="0"/>
          </a:p>
          <a:p>
            <a:pPr>
              <a:buFont typeface="Wingdings" pitchFamily="2" charset="2"/>
              <a:buChar char="Ø"/>
            </a:pPr>
            <a:r>
              <a:rPr lang="en-US" sz="2100" dirty="0" smtClean="0"/>
              <a:t> Payroll software</a:t>
            </a:r>
          </a:p>
          <a:p>
            <a:pPr>
              <a:buFont typeface="Wingdings" pitchFamily="2" charset="2"/>
              <a:buChar char="Ø"/>
            </a:pPr>
            <a:r>
              <a:rPr lang="en-US" sz="2100" dirty="0" smtClean="0"/>
              <a:t> Leave and attendance</a:t>
            </a:r>
          </a:p>
          <a:p>
            <a:pPr>
              <a:buFont typeface="Wingdings" pitchFamily="2" charset="2"/>
              <a:buChar char="Ø"/>
            </a:pPr>
            <a:r>
              <a:rPr lang="en-US" sz="2100" dirty="0" smtClean="0"/>
              <a:t> Workforce management</a:t>
            </a:r>
          </a:p>
          <a:p>
            <a:pPr>
              <a:buFont typeface="Wingdings" pitchFamily="2" charset="2"/>
              <a:buChar char="Ø"/>
            </a:pPr>
            <a:r>
              <a:rPr lang="en-US" sz="2100" dirty="0" smtClean="0"/>
              <a:t> Employee </a:t>
            </a:r>
            <a:r>
              <a:rPr lang="en-US" sz="2100" dirty="0" err="1" smtClean="0"/>
              <a:t>onboarding</a:t>
            </a:r>
            <a:endParaRPr lang="en-US" sz="2100" dirty="0" smtClean="0"/>
          </a:p>
          <a:p>
            <a:pPr>
              <a:buFont typeface="Wingdings" pitchFamily="2" charset="2"/>
              <a:buChar char="Ø"/>
            </a:pPr>
            <a:r>
              <a:rPr lang="en-US" sz="2100" dirty="0" smtClean="0"/>
              <a:t> Greet- video conferencing</a:t>
            </a:r>
          </a:p>
          <a:p>
            <a:pPr>
              <a:buFont typeface="Wingdings" pitchFamily="2" charset="2"/>
              <a:buChar char="Ø"/>
            </a:pPr>
            <a:r>
              <a:rPr lang="en-US" sz="2100" dirty="0" smtClean="0"/>
              <a:t> Reach- chat and collaboration</a:t>
            </a:r>
          </a:p>
          <a:p>
            <a:pPr>
              <a:buFont typeface="Wingdings" pitchFamily="2" charset="2"/>
              <a:buChar char="Ø"/>
            </a:pPr>
            <a:r>
              <a:rPr lang="en-US" sz="2100" dirty="0" smtClean="0"/>
              <a:t> Bonus, Loan &amp; advances Management</a:t>
            </a:r>
          </a:p>
          <a:p>
            <a:pPr>
              <a:buFont typeface="Wingdings" pitchFamily="2" charset="2"/>
              <a:buChar char="Ø"/>
            </a:pPr>
            <a:endParaRPr lang="en-US" sz="2100" dirty="0" smtClean="0"/>
          </a:p>
          <a:p>
            <a:pPr>
              <a:buFont typeface="Wingdings" pitchFamily="2" charset="2"/>
              <a:buChar char="Ø"/>
            </a:pPr>
            <a:r>
              <a:rPr lang="en-US" sz="2100" dirty="0" smtClean="0"/>
              <a:t>Employee </a:t>
            </a:r>
            <a:r>
              <a:rPr lang="en-US" sz="2100" dirty="0" smtClean="0"/>
              <a:t>self-service Management</a:t>
            </a:r>
          </a:p>
          <a:p>
            <a:pPr>
              <a:buFont typeface="Wingdings" pitchFamily="2" charset="2"/>
              <a:buChar char="Ø"/>
            </a:pPr>
            <a:r>
              <a:rPr lang="en-US" sz="2100" dirty="0" smtClean="0"/>
              <a:t> Arrears calculation</a:t>
            </a:r>
          </a:p>
          <a:p>
            <a:pPr>
              <a:buFont typeface="Wingdings" pitchFamily="2" charset="2"/>
              <a:buChar char="Ø"/>
            </a:pPr>
            <a:r>
              <a:rPr lang="en-US" sz="2100" dirty="0" smtClean="0"/>
              <a:t> Data security</a:t>
            </a:r>
          </a:p>
          <a:p>
            <a:pPr>
              <a:buFont typeface="Wingdings" pitchFamily="2" charset="2"/>
              <a:buChar char="Ø"/>
            </a:pPr>
            <a:r>
              <a:rPr lang="en-US" sz="2100" dirty="0" smtClean="0"/>
              <a:t> Integration with biometric</a:t>
            </a:r>
          </a:p>
          <a:p>
            <a:pPr>
              <a:buFont typeface="Wingdings" pitchFamily="2" charset="2"/>
              <a:buChar char="Ø"/>
            </a:pPr>
            <a:r>
              <a:rPr lang="en-US" sz="2100" dirty="0" smtClean="0"/>
              <a:t> PF/ESIS calculation</a:t>
            </a:r>
          </a:p>
          <a:p>
            <a:pPr>
              <a:buFont typeface="Wingdings" pitchFamily="2" charset="2"/>
              <a:buChar char="Ø"/>
            </a:pPr>
            <a:r>
              <a:rPr lang="en-US" sz="2100" dirty="0" smtClean="0"/>
              <a:t> Salary Information &amp; history</a:t>
            </a:r>
          </a:p>
          <a:p>
            <a:pPr>
              <a:buFont typeface="Wingdings" pitchFamily="2" charset="2"/>
              <a:buChar char="Ø"/>
            </a:pPr>
            <a:r>
              <a:rPr lang="en-US" sz="2100" dirty="0" smtClean="0"/>
              <a:t> Full &amp; Final </a:t>
            </a:r>
            <a:r>
              <a:rPr lang="en-US" sz="2100" dirty="0" smtClean="0"/>
              <a:t>settlements</a:t>
            </a:r>
            <a:endParaRPr lang="en-US" sz="2100" dirty="0" smtClean="0"/>
          </a:p>
        </p:txBody>
      </p:sp>
    </p:spTree>
    <p:extLst>
      <p:ext uri="{BB962C8B-B14F-4D97-AF65-F5344CB8AC3E}">
        <p14:creationId xmlns:p14="http://schemas.microsoft.com/office/powerpoint/2010/main" xmlns="" val="4281994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5. </a:t>
            </a:r>
            <a:r>
              <a:rPr lang="en-US" sz="3600" b="1" dirty="0" err="1" smtClean="0"/>
              <a:t>Kredily</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err="1" smtClean="0"/>
              <a:t>Kredily’s</a:t>
            </a:r>
            <a:r>
              <a:rPr lang="en-US" sz="2400" dirty="0" smtClean="0"/>
              <a:t> minimum plans are free of cost with add </a:t>
            </a:r>
            <a:r>
              <a:rPr lang="en-US" sz="2400" dirty="0" err="1" smtClean="0"/>
              <a:t>ons</a:t>
            </a:r>
            <a:r>
              <a:rPr lang="en-US" sz="2400" dirty="0" smtClean="0"/>
              <a:t>. The professional pricing plan begins at INR 1499/month up to 25 employees and an additional INR 40/employee.</a:t>
            </a:r>
          </a:p>
          <a:p>
            <a:r>
              <a:rPr lang="en-US" sz="2400" b="1" dirty="0" smtClean="0"/>
              <a:t>Best for: </a:t>
            </a:r>
            <a:endParaRPr lang="en-US" sz="2400" dirty="0" smtClean="0"/>
          </a:p>
          <a:p>
            <a:r>
              <a:rPr lang="en-US" sz="2400" dirty="0" smtClean="0"/>
              <a:t>Small businesses (looking for free HR &amp; Payroll software), medium and large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6. Beehive </a:t>
            </a:r>
            <a:r>
              <a:rPr lang="en-US" sz="3600" b="1" dirty="0" smtClean="0"/>
              <a:t>HRMS</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Beehive HRMS is a comprehensive suite of HR solutions to optimize your HR processes. The cloud-based HR software, Beehive HRMS makes it easy for HR leaders to manage their workforce without any hassles. It makes leave and attendance tracking easy and keeps a record of all employee data. Beehive HRMS is an intelligent tool to manage recruitment, performance, payroll, and HR activities.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6. Beehive </a:t>
            </a:r>
            <a:r>
              <a:rPr lang="en-US" sz="3600" b="1" dirty="0" smtClean="0"/>
              <a:t>HRMS</a:t>
            </a:r>
            <a:r>
              <a:rPr lang="en-US" sz="44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pPr>
              <a:buNone/>
            </a:pPr>
            <a:r>
              <a:rPr lang="en-US" sz="2400" b="1" dirty="0" smtClean="0"/>
              <a:t>Key Features of Beehive HRMS: </a:t>
            </a:r>
            <a:endParaRPr lang="en-US" sz="2400" dirty="0" smtClean="0"/>
          </a:p>
          <a:p>
            <a:pPr>
              <a:buFont typeface="Wingdings" pitchFamily="2" charset="2"/>
              <a:buChar char="Ø"/>
            </a:pPr>
            <a:r>
              <a:rPr lang="en-US" sz="2400" dirty="0" smtClean="0"/>
              <a:t> HRIS</a:t>
            </a:r>
          </a:p>
          <a:p>
            <a:pPr>
              <a:buFont typeface="Wingdings" pitchFamily="2" charset="2"/>
              <a:buChar char="Ø"/>
            </a:pPr>
            <a:r>
              <a:rPr lang="en-US" sz="2400" dirty="0" smtClean="0"/>
              <a:t> Leave and Attendance</a:t>
            </a:r>
          </a:p>
          <a:p>
            <a:pPr>
              <a:buFont typeface="Wingdings" pitchFamily="2" charset="2"/>
              <a:buChar char="Ø"/>
            </a:pPr>
            <a:r>
              <a:rPr lang="en-US" sz="2400" dirty="0" smtClean="0"/>
              <a:t> Payroll</a:t>
            </a:r>
          </a:p>
          <a:p>
            <a:pPr>
              <a:buFont typeface="Wingdings" pitchFamily="2" charset="2"/>
              <a:buChar char="Ø"/>
            </a:pPr>
            <a:r>
              <a:rPr lang="en-US" sz="2400" dirty="0" smtClean="0"/>
              <a:t> Travel and expense management</a:t>
            </a:r>
          </a:p>
          <a:p>
            <a:pPr>
              <a:buFont typeface="Wingdings" pitchFamily="2" charset="2"/>
              <a:buChar char="Ø"/>
            </a:pPr>
            <a:r>
              <a:rPr lang="en-US" sz="2400" dirty="0" smtClean="0"/>
              <a:t> Recruitment and </a:t>
            </a:r>
            <a:r>
              <a:rPr lang="en-US" sz="2400" dirty="0" err="1" smtClean="0"/>
              <a:t>onboarding</a:t>
            </a:r>
            <a:endParaRPr lang="en-US" sz="2400" dirty="0" smtClean="0"/>
          </a:p>
          <a:p>
            <a:pPr>
              <a:buNone/>
            </a:pPr>
            <a:endParaRPr lang="en-US" sz="2400" dirty="0" smtClean="0"/>
          </a:p>
          <a:p>
            <a:pPr>
              <a:buFont typeface="Wingdings" pitchFamily="2" charset="2"/>
              <a:buChar char="Ø"/>
            </a:pPr>
            <a:r>
              <a:rPr lang="en-US" sz="2400" dirty="0" smtClean="0"/>
              <a:t>Performance </a:t>
            </a:r>
            <a:r>
              <a:rPr lang="en-US" sz="2400" dirty="0" smtClean="0"/>
              <a:t>and tasks</a:t>
            </a:r>
          </a:p>
          <a:p>
            <a:pPr>
              <a:buFont typeface="Wingdings" pitchFamily="2" charset="2"/>
              <a:buChar char="Ø"/>
            </a:pPr>
            <a:r>
              <a:rPr lang="en-US" sz="2400" dirty="0" smtClean="0"/>
              <a:t> Helpdesk</a:t>
            </a:r>
          </a:p>
          <a:p>
            <a:pPr>
              <a:buFont typeface="Wingdings" pitchFamily="2" charset="2"/>
              <a:buChar char="Ø"/>
            </a:pPr>
            <a:r>
              <a:rPr lang="en-US" sz="2400" dirty="0" smtClean="0"/>
              <a:t> Timesheet management</a:t>
            </a:r>
          </a:p>
          <a:p>
            <a:pPr>
              <a:buFont typeface="Wingdings" pitchFamily="2" charset="2"/>
              <a:buChar char="Ø"/>
            </a:pPr>
            <a:r>
              <a:rPr lang="en-US" sz="2400" dirty="0" smtClean="0"/>
              <a:t> </a:t>
            </a:r>
            <a:r>
              <a:rPr lang="en-US" sz="2400" dirty="0" err="1" smtClean="0"/>
              <a:t>Offboarding</a:t>
            </a:r>
            <a:r>
              <a:rPr lang="en-US" sz="2400" dirty="0" smtClean="0"/>
              <a:t>/exit</a:t>
            </a:r>
          </a:p>
          <a:p>
            <a:pPr>
              <a:buNone/>
            </a:pPr>
            <a:endParaRPr lang="en-US" sz="2400" dirty="0" smtClean="0"/>
          </a:p>
        </p:txBody>
      </p:sp>
    </p:spTree>
    <p:extLst>
      <p:ext uri="{BB962C8B-B14F-4D97-AF65-F5344CB8AC3E}">
        <p14:creationId xmlns:p14="http://schemas.microsoft.com/office/powerpoint/2010/main" xmlns="" val="428199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6. Beehive </a:t>
            </a:r>
            <a:r>
              <a:rPr lang="en-US" sz="3600" b="1" dirty="0" smtClean="0"/>
              <a:t>HRMS</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medium, and large organizations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7. </a:t>
            </a:r>
            <a:r>
              <a:rPr lang="en-US" sz="3600" b="1" dirty="0" err="1" smtClean="0"/>
              <a:t>sumHR</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When I say “all-in-one” HR software, </a:t>
            </a:r>
            <a:r>
              <a:rPr lang="en-US" sz="2400" dirty="0" err="1" smtClean="0"/>
              <a:t>sumHR</a:t>
            </a:r>
            <a:r>
              <a:rPr lang="en-US" sz="2400" dirty="0" smtClean="0"/>
              <a:t> is exactly what I am talking about.  It is a comprehensive HR software in India that helps startups and SMEs automate their core HR and payroll processes. Besides, managing HR and payroll activities, the system also helps in talent management, attendance management with biometric as well as GPS, OKRs for employee productivity and much more.</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p:txBody>
          <a:bodyPr>
            <a:normAutofit/>
          </a:bodyPr>
          <a:lstStyle/>
          <a:p>
            <a:r>
              <a:rPr lang="en-US" sz="4800" dirty="0">
                <a:solidFill>
                  <a:schemeClr val="tx2">
                    <a:lumMod val="75000"/>
                  </a:schemeClr>
                </a:solidFill>
                <a:latin typeface="+mn-lt"/>
                <a:ea typeface="+mn-ea"/>
                <a:cs typeface="+mn-cs"/>
              </a:rPr>
              <a:t>Criteria to keep in mind as we browse through the best </a:t>
            </a:r>
            <a:r>
              <a:rPr lang="en-US" dirty="0"/>
              <a:t>HR tools</a:t>
            </a:r>
            <a:endParaRPr lang="en-IN" dirty="0"/>
          </a:p>
        </p:txBody>
      </p:sp>
      <p:graphicFrame>
        <p:nvGraphicFramePr>
          <p:cNvPr id="13" name="Content Placeholder 12">
            <a:extLst>
              <a:ext uri="{FF2B5EF4-FFF2-40B4-BE49-F238E27FC236}">
                <a16:creationId xmlns:a16="http://schemas.microsoft.com/office/drawing/2014/main" xmlns="" id="{F7F452E6-2ED8-4761-9AA3-C3D385F133B1}"/>
              </a:ext>
            </a:extLst>
          </p:cNvPr>
          <p:cNvGraphicFramePr>
            <a:graphicFrameLocks noGrp="1"/>
          </p:cNvGraphicFramePr>
          <p:nvPr>
            <p:ph idx="1"/>
            <p:extLst>
              <p:ext uri="{D42A27DB-BD31-4B8C-83A1-F6EECF244321}">
                <p14:modId xmlns:p14="http://schemas.microsoft.com/office/powerpoint/2010/main" xmlns="" val="2524383703"/>
              </p:ext>
            </p:extLst>
          </p:nvPr>
        </p:nvGraphicFramePr>
        <p:xfrm>
          <a:off x="1174750" y="1868436"/>
          <a:ext cx="9988550" cy="4354563"/>
        </p:xfrm>
        <a:graphic>
          <a:graphicData uri="http://schemas.openxmlformats.org/drawingml/2006/table">
            <a:tbl>
              <a:tblPr/>
              <a:tblGrid>
                <a:gridCol w="2495550">
                  <a:extLst>
                    <a:ext uri="{9D8B030D-6E8A-4147-A177-3AD203B41FA5}">
                      <a16:colId xmlns:a16="http://schemas.microsoft.com/office/drawing/2014/main" xmlns="" val="4172129081"/>
                    </a:ext>
                  </a:extLst>
                </a:gridCol>
                <a:gridCol w="7493000">
                  <a:extLst>
                    <a:ext uri="{9D8B030D-6E8A-4147-A177-3AD203B41FA5}">
                      <a16:colId xmlns:a16="http://schemas.microsoft.com/office/drawing/2014/main" xmlns="" val="953097047"/>
                    </a:ext>
                  </a:extLst>
                </a:gridCol>
              </a:tblGrid>
              <a:tr h="492769">
                <a:tc>
                  <a:txBody>
                    <a:bodyPr/>
                    <a:lstStyle/>
                    <a:p>
                      <a:pPr algn="ctr" fontAlgn="base"/>
                      <a:r>
                        <a:rPr lang="en-IN" sz="1200" b="1">
                          <a:solidFill>
                            <a:srgbClr val="444444"/>
                          </a:solidFill>
                          <a:effectLst/>
                          <a:latin typeface="Open Sans" panose="020B0606030504020204" pitchFamily="34" charset="0"/>
                        </a:rPr>
                        <a:t>HR Tools – By Category</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a:noFill/>
                    </a:lnT>
                    <a:lnB w="6350"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IN" sz="1200" b="1">
                          <a:solidFill>
                            <a:srgbClr val="444444"/>
                          </a:solidFill>
                          <a:effectLst/>
                          <a:latin typeface="Open Sans" panose="020B0606030504020204" pitchFamily="34" charset="0"/>
                        </a:rPr>
                        <a:t>Overview</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a:noFill/>
                    </a:lnT>
                    <a:lnB w="6350"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xmlns="" val="91704728"/>
                  </a:ext>
                </a:extLst>
              </a:tr>
              <a:tr h="619828">
                <a:tc>
                  <a:txBody>
                    <a:bodyPr/>
                    <a:lstStyle/>
                    <a:p>
                      <a:pPr algn="ctr" fontAlgn="base"/>
                      <a:r>
                        <a:rPr lang="en-IN" sz="1200" b="1">
                          <a:solidFill>
                            <a:srgbClr val="676767"/>
                          </a:solidFill>
                          <a:effectLst/>
                          <a:latin typeface="Open Sans" panose="020B0606030504020204" pitchFamily="34" charset="0"/>
                        </a:rPr>
                        <a:t>Recruiting, Hiring, &amp; Onboarding</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200" b="0">
                          <a:solidFill>
                            <a:srgbClr val="676767"/>
                          </a:solidFill>
                          <a:effectLst/>
                          <a:latin typeface="inherit"/>
                        </a:rPr>
                        <a:t>Finding the right people and providing a stellar onboarding experience can be one of the biggest challenges your HR team faces. These </a:t>
                      </a:r>
                      <a:r>
                        <a:rPr lang="en-US" sz="1200" b="0" u="none" strike="noStrike">
                          <a:solidFill>
                            <a:srgbClr val="2CD5C4"/>
                          </a:solidFill>
                          <a:effectLst/>
                          <a:latin typeface="inherit"/>
                          <a:hlinkClick r:id="rId2"/>
                        </a:rPr>
                        <a:t>hr software platforms</a:t>
                      </a:r>
                      <a:r>
                        <a:rPr lang="en-US" sz="1200" b="0">
                          <a:solidFill>
                            <a:srgbClr val="676767"/>
                          </a:solidFill>
                          <a:effectLst/>
                          <a:latin typeface="inherit"/>
                        </a:rPr>
                        <a:t> help you make better hires and get them up to speed faster.</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xmlns="" val="1198134459"/>
                  </a:ext>
                </a:extLst>
              </a:tr>
              <a:tr h="685328">
                <a:tc>
                  <a:txBody>
                    <a:bodyPr/>
                    <a:lstStyle/>
                    <a:p>
                      <a:pPr algn="ctr" fontAlgn="base"/>
                      <a:r>
                        <a:rPr lang="en-IN" sz="1200" b="1">
                          <a:solidFill>
                            <a:srgbClr val="676767"/>
                          </a:solidFill>
                          <a:effectLst/>
                          <a:latin typeface="Open Sans" panose="020B0606030504020204" pitchFamily="34" charset="0"/>
                        </a:rPr>
                        <a:t>Company Culture</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200" b="0">
                          <a:solidFill>
                            <a:srgbClr val="676767"/>
                          </a:solidFill>
                          <a:effectLst/>
                          <a:latin typeface="inherit"/>
                        </a:rPr>
                        <a:t>A lot of HR managers wear multiple hats while working a job description that evolves over time. One of those hats is as the head of “company culture” where they help to promote a </a:t>
                      </a:r>
                      <a:r>
                        <a:rPr lang="en-US" sz="1200" b="0" u="none" strike="noStrike">
                          <a:solidFill>
                            <a:srgbClr val="2CD5C4"/>
                          </a:solidFill>
                          <a:effectLst/>
                          <a:latin typeface="inherit"/>
                          <a:hlinkClick r:id="rId3"/>
                        </a:rPr>
                        <a:t>positive work environment</a:t>
                      </a:r>
                      <a:r>
                        <a:rPr lang="en-US" sz="1200" b="0">
                          <a:solidFill>
                            <a:srgbClr val="676767"/>
                          </a:solidFill>
                          <a:effectLst/>
                          <a:latin typeface="inherit"/>
                        </a:rPr>
                        <a:t> for in-person, remote, and hybrid teams.</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xmlns="" val="2938477450"/>
                  </a:ext>
                </a:extLst>
              </a:tr>
              <a:tr h="492769">
                <a:tc>
                  <a:txBody>
                    <a:bodyPr/>
                    <a:lstStyle/>
                    <a:p>
                      <a:pPr algn="ctr" fontAlgn="base"/>
                      <a:r>
                        <a:rPr lang="en-IN" sz="1200" b="1">
                          <a:solidFill>
                            <a:srgbClr val="676767"/>
                          </a:solidFill>
                          <a:effectLst/>
                          <a:latin typeface="Open Sans" panose="020B0606030504020204" pitchFamily="34" charset="0"/>
                        </a:rPr>
                        <a:t>People Management</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200" b="0">
                          <a:solidFill>
                            <a:srgbClr val="676767"/>
                          </a:solidFill>
                          <a:effectLst/>
                          <a:latin typeface="inherit"/>
                        </a:rPr>
                        <a:t>So you’ve got a handle on the nuanced stuff … what about the day-to-day HR functions like </a:t>
                      </a:r>
                      <a:r>
                        <a:rPr lang="en-US" sz="1200" b="0" u="none" strike="noStrike">
                          <a:solidFill>
                            <a:srgbClr val="2CD5C4"/>
                          </a:solidFill>
                          <a:effectLst/>
                          <a:latin typeface="inherit"/>
                          <a:hlinkClick r:id="rId4"/>
                        </a:rPr>
                        <a:t>onboarding</a:t>
                      </a:r>
                      <a:r>
                        <a:rPr lang="en-US" sz="1200" b="0">
                          <a:solidFill>
                            <a:srgbClr val="676767"/>
                          </a:solidFill>
                          <a:effectLst/>
                          <a:latin typeface="inherit"/>
                        </a:rPr>
                        <a:t>, payroll, benefits administration or </a:t>
                      </a:r>
                      <a:r>
                        <a:rPr lang="en-US" sz="1200" b="0" u="none" strike="noStrike">
                          <a:solidFill>
                            <a:srgbClr val="2CD5C4"/>
                          </a:solidFill>
                          <a:effectLst/>
                          <a:latin typeface="inherit"/>
                          <a:hlinkClick r:id="rId5"/>
                        </a:rPr>
                        <a:t>employee timesheet tracking</a:t>
                      </a:r>
                      <a:r>
                        <a:rPr lang="en-US" sz="1200" b="0">
                          <a:solidFill>
                            <a:srgbClr val="676767"/>
                          </a:solidFill>
                          <a:effectLst/>
                          <a:latin typeface="inherit"/>
                        </a:rPr>
                        <a:t>?</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xmlns="" val="4036542268"/>
                  </a:ext>
                </a:extLst>
              </a:tr>
              <a:tr h="492769">
                <a:tc>
                  <a:txBody>
                    <a:bodyPr/>
                    <a:lstStyle/>
                    <a:p>
                      <a:pPr algn="ctr" fontAlgn="base"/>
                      <a:r>
                        <a:rPr lang="en-IN" sz="1200" b="1">
                          <a:solidFill>
                            <a:srgbClr val="676767"/>
                          </a:solidFill>
                          <a:effectLst/>
                          <a:latin typeface="Open Sans" panose="020B0606030504020204" pitchFamily="34" charset="0"/>
                        </a:rPr>
                        <a:t>Employee Engagement</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200" b="0" u="none" strike="noStrike" dirty="0">
                          <a:solidFill>
                            <a:srgbClr val="2CD5C4"/>
                          </a:solidFill>
                          <a:effectLst/>
                          <a:latin typeface="inherit"/>
                          <a:hlinkClick r:id="rId6"/>
                        </a:rPr>
                        <a:t>Disengaged employees</a:t>
                      </a:r>
                      <a:r>
                        <a:rPr lang="en-US" sz="1200" b="0" dirty="0">
                          <a:solidFill>
                            <a:srgbClr val="676767"/>
                          </a:solidFill>
                          <a:effectLst/>
                          <a:latin typeface="inherit"/>
                        </a:rPr>
                        <a:t> cost our economy millions every year. As an HR pro, it’s your job to help employees feel a </a:t>
                      </a:r>
                      <a:r>
                        <a:rPr lang="en-US" sz="1400" b="0" dirty="0">
                          <a:solidFill>
                            <a:srgbClr val="676767"/>
                          </a:solidFill>
                          <a:effectLst/>
                          <a:latin typeface="inherit"/>
                        </a:rPr>
                        <a:t>personal</a:t>
                      </a:r>
                      <a:r>
                        <a:rPr lang="en-US" sz="1200" b="0" dirty="0">
                          <a:solidFill>
                            <a:srgbClr val="676767"/>
                          </a:solidFill>
                          <a:effectLst/>
                          <a:latin typeface="inherit"/>
                        </a:rPr>
                        <a:t> connection to the success of the business.</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xmlns="" val="55503446"/>
                  </a:ext>
                </a:extLst>
              </a:tr>
              <a:tr h="1078331">
                <a:tc>
                  <a:txBody>
                    <a:bodyPr/>
                    <a:lstStyle/>
                    <a:p>
                      <a:pPr algn="ctr" fontAlgn="base"/>
                      <a:r>
                        <a:rPr lang="en-IN" sz="1200" b="1">
                          <a:solidFill>
                            <a:srgbClr val="676767"/>
                          </a:solidFill>
                          <a:effectLst/>
                          <a:latin typeface="Open Sans" panose="020B0606030504020204" pitchFamily="34" charset="0"/>
                        </a:rPr>
                        <a:t>Education</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tc>
                  <a:txBody>
                    <a:bodyPr/>
                    <a:lstStyle/>
                    <a:p>
                      <a:pPr algn="ctr" fontAlgn="base"/>
                      <a:r>
                        <a:rPr lang="en-US" sz="1200" b="0">
                          <a:solidFill>
                            <a:srgbClr val="676767"/>
                          </a:solidFill>
                          <a:effectLst/>
                          <a:latin typeface="inherit"/>
                        </a:rPr>
                        <a:t>With the ever changing nature of federal and state employment laws, continuing education has always come with the territory for HR practitioners. But new responsibilities mean you have to be an expert in more areas than ever before. These kinds of HR tools will provide you with information you can actually use, and help you become a smarter, more strategic HR pro.</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xmlns="" val="383549804"/>
                  </a:ext>
                </a:extLst>
              </a:tr>
              <a:tr h="492769">
                <a:tc>
                  <a:txBody>
                    <a:bodyPr/>
                    <a:lstStyle/>
                    <a:p>
                      <a:pPr algn="ctr" fontAlgn="base"/>
                      <a:r>
                        <a:rPr lang="en-IN" sz="1200" b="1">
                          <a:solidFill>
                            <a:srgbClr val="676767"/>
                          </a:solidFill>
                          <a:effectLst/>
                          <a:latin typeface="Open Sans" panose="020B0606030504020204" pitchFamily="34" charset="0"/>
                        </a:rPr>
                        <a:t>Communication &amp; Feedback</a:t>
                      </a:r>
                      <a:endParaRPr lang="en-IN" sz="1200" b="0">
                        <a:solidFill>
                          <a:srgbClr val="676767"/>
                        </a:solidFill>
                        <a:effectLst/>
                        <a:latin typeface="inherit"/>
                      </a:endParaRP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tc>
                  <a:txBody>
                    <a:bodyPr/>
                    <a:lstStyle/>
                    <a:p>
                      <a:pPr algn="ctr" fontAlgn="base"/>
                      <a:r>
                        <a:rPr lang="en-US" sz="1200" b="0" dirty="0">
                          <a:solidFill>
                            <a:srgbClr val="676767"/>
                          </a:solidFill>
                          <a:effectLst/>
                          <a:latin typeface="inherit"/>
                        </a:rPr>
                        <a:t>Frequent communication is essential to your company’s culture. As such, internal communications is increasingly falling under the purview of HR.</a:t>
                      </a:r>
                    </a:p>
                  </a:txBody>
                  <a:tcPr marL="13095" marR="13095" marT="13095" marB="13095" anchor="ctr">
                    <a:lnL w="6350" cap="flat" cmpd="sng" algn="ctr">
                      <a:solidFill>
                        <a:srgbClr val="ECECEC"/>
                      </a:solidFill>
                      <a:prstDash val="solid"/>
                      <a:round/>
                      <a:headEnd type="none" w="med" len="med"/>
                      <a:tailEnd type="none" w="med" len="med"/>
                    </a:lnL>
                    <a:lnR w="6350" cap="flat" cmpd="sng" algn="ctr">
                      <a:solidFill>
                        <a:srgbClr val="ECECEC"/>
                      </a:solidFill>
                      <a:prstDash val="solid"/>
                      <a:round/>
                      <a:headEnd type="none" w="med" len="med"/>
                      <a:tailEnd type="none" w="med" len="med"/>
                    </a:lnR>
                    <a:lnT w="6350" cap="flat" cmpd="sng" algn="ctr">
                      <a:solidFill>
                        <a:srgbClr val="ECECEC"/>
                      </a:solidFill>
                      <a:prstDash val="solid"/>
                      <a:round/>
                      <a:headEnd type="none" w="med" len="med"/>
                      <a:tailEnd type="none" w="med" len="med"/>
                    </a:lnT>
                    <a:lnB w="6350" cap="flat" cmpd="sng" algn="ctr">
                      <a:solidFill>
                        <a:srgbClr val="ECECEC"/>
                      </a:solidFill>
                      <a:prstDash val="solid"/>
                      <a:round/>
                      <a:headEnd type="none" w="med" len="med"/>
                      <a:tailEnd type="none" w="med" len="med"/>
                    </a:lnB>
                    <a:solidFill>
                      <a:srgbClr val="FCFCFC"/>
                    </a:solidFill>
                  </a:tcPr>
                </a:tc>
                <a:extLst>
                  <a:ext uri="{0D108BD9-81ED-4DB2-BD59-A6C34878D82A}">
                    <a16:rowId xmlns:a16="http://schemas.microsoft.com/office/drawing/2014/main" xmlns="" val="3919044590"/>
                  </a:ext>
                </a:extLst>
              </a:tr>
            </a:tbl>
          </a:graphicData>
        </a:graphic>
      </p:graphicFrame>
    </p:spTree>
    <p:extLst>
      <p:ext uri="{BB962C8B-B14F-4D97-AF65-F5344CB8AC3E}">
        <p14:creationId xmlns:p14="http://schemas.microsoft.com/office/powerpoint/2010/main" xmlns="" val="428199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6000" b="1" dirty="0" smtClean="0"/>
              <a:t> </a:t>
            </a:r>
            <a:r>
              <a:rPr lang="en-US" sz="3600" b="1" dirty="0" smtClean="0"/>
              <a:t>7. </a:t>
            </a:r>
            <a:r>
              <a:rPr lang="en-US" sz="3600" b="1" dirty="0" err="1" smtClean="0"/>
              <a:t>sumHR</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fontScale="92500" lnSpcReduction="10000"/>
          </a:bodyPr>
          <a:lstStyle/>
          <a:p>
            <a:r>
              <a:rPr lang="en-US" sz="2600" b="1" dirty="0" smtClean="0"/>
              <a:t>Key Features: </a:t>
            </a:r>
            <a:endParaRPr lang="en-US" sz="2600" dirty="0" smtClean="0"/>
          </a:p>
          <a:p>
            <a:pPr>
              <a:buFont typeface="Wingdings" pitchFamily="2" charset="2"/>
              <a:buChar char="Ø"/>
            </a:pPr>
            <a:r>
              <a:rPr lang="en-US" sz="2400" dirty="0" smtClean="0"/>
              <a:t> </a:t>
            </a:r>
            <a:r>
              <a:rPr lang="en-US" dirty="0" smtClean="0"/>
              <a:t>Comprehensive HRIS/employee records</a:t>
            </a:r>
          </a:p>
          <a:p>
            <a:pPr>
              <a:buFont typeface="Wingdings" pitchFamily="2" charset="2"/>
              <a:buChar char="Ø"/>
            </a:pPr>
            <a:r>
              <a:rPr lang="en-US" dirty="0" smtClean="0"/>
              <a:t> Employee </a:t>
            </a:r>
            <a:r>
              <a:rPr lang="en-US" dirty="0" err="1" smtClean="0"/>
              <a:t>onboarding</a:t>
            </a:r>
            <a:r>
              <a:rPr lang="en-US" dirty="0" smtClean="0"/>
              <a:t>, applicant tracking and exit</a:t>
            </a:r>
          </a:p>
          <a:p>
            <a:pPr>
              <a:buFont typeface="Wingdings" pitchFamily="2" charset="2"/>
              <a:buChar char="Ø"/>
            </a:pPr>
            <a:r>
              <a:rPr lang="en-US" dirty="0" smtClean="0"/>
              <a:t> HR and MIS reports</a:t>
            </a:r>
          </a:p>
          <a:p>
            <a:pPr>
              <a:buFont typeface="Wingdings" pitchFamily="2" charset="2"/>
              <a:buChar char="Ø"/>
            </a:pPr>
            <a:r>
              <a:rPr lang="en-US" dirty="0" smtClean="0"/>
              <a:t> Approval workflows</a:t>
            </a:r>
          </a:p>
          <a:p>
            <a:pPr>
              <a:buFont typeface="Wingdings" pitchFamily="2" charset="2"/>
              <a:buChar char="Ø"/>
            </a:pPr>
            <a:r>
              <a:rPr lang="en-US" dirty="0" smtClean="0"/>
              <a:t> Web attendance management</a:t>
            </a:r>
          </a:p>
          <a:p>
            <a:pPr>
              <a:buFont typeface="Wingdings" pitchFamily="2" charset="2"/>
              <a:buChar char="Ø"/>
            </a:pPr>
            <a:r>
              <a:rPr lang="en-US" dirty="0" smtClean="0"/>
              <a:t> Biometric device clock-in</a:t>
            </a:r>
          </a:p>
          <a:p>
            <a:pPr>
              <a:buFont typeface="Wingdings" pitchFamily="2" charset="2"/>
              <a:buChar char="Ø"/>
            </a:pPr>
            <a:r>
              <a:rPr lang="en-US" dirty="0" smtClean="0"/>
              <a:t> GPS clock-in</a:t>
            </a:r>
          </a:p>
          <a:p>
            <a:pPr>
              <a:buFont typeface="Wingdings" pitchFamily="2" charset="2"/>
              <a:buChar char="Ø"/>
            </a:pPr>
            <a:endParaRPr lang="en-US" dirty="0" smtClean="0"/>
          </a:p>
          <a:p>
            <a:pPr>
              <a:buFont typeface="Wingdings" pitchFamily="2" charset="2"/>
              <a:buChar char="Ø"/>
            </a:pPr>
            <a:r>
              <a:rPr lang="en-US" dirty="0" smtClean="0"/>
              <a:t> Leaves/time-off tracking</a:t>
            </a:r>
          </a:p>
          <a:p>
            <a:pPr>
              <a:buFont typeface="Wingdings" pitchFamily="2" charset="2"/>
              <a:buChar char="Ø"/>
            </a:pPr>
            <a:r>
              <a:rPr lang="en-US" dirty="0" smtClean="0"/>
              <a:t> Online payroll (India)</a:t>
            </a:r>
          </a:p>
          <a:p>
            <a:pPr>
              <a:buFont typeface="Wingdings" pitchFamily="2" charset="2"/>
              <a:buChar char="Ø"/>
            </a:pPr>
            <a:r>
              <a:rPr lang="en-US" dirty="0" smtClean="0"/>
              <a:t> Expense claims</a:t>
            </a:r>
          </a:p>
          <a:p>
            <a:pPr>
              <a:buFont typeface="Wingdings" pitchFamily="2" charset="2"/>
              <a:buChar char="Ø"/>
            </a:pPr>
            <a:r>
              <a:rPr lang="en-US" dirty="0" smtClean="0"/>
              <a:t> Finance/IT/travel helpdesk</a:t>
            </a:r>
          </a:p>
          <a:p>
            <a:pPr>
              <a:buFont typeface="Wingdings" pitchFamily="2" charset="2"/>
              <a:buChar char="Ø"/>
            </a:pPr>
            <a:r>
              <a:rPr lang="en-US" dirty="0" smtClean="0"/>
              <a:t> Performance management</a:t>
            </a:r>
          </a:p>
          <a:p>
            <a:pPr>
              <a:buFont typeface="Wingdings" pitchFamily="2" charset="2"/>
              <a:buChar char="Ø"/>
            </a:pPr>
            <a:endParaRPr lang="en-US" sz="2400" dirty="0" smtClean="0"/>
          </a:p>
          <a:p>
            <a:pPr>
              <a:buNone/>
            </a:pPr>
            <a:endParaRPr lang="en-US" sz="2400" dirty="0" smtClean="0"/>
          </a:p>
        </p:txBody>
      </p:sp>
    </p:spTree>
    <p:extLst>
      <p:ext uri="{BB962C8B-B14F-4D97-AF65-F5344CB8AC3E}">
        <p14:creationId xmlns:p14="http://schemas.microsoft.com/office/powerpoint/2010/main" xmlns="" val="428199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7. </a:t>
            </a:r>
            <a:r>
              <a:rPr lang="en-US" sz="3600" b="1" dirty="0" err="1" smtClean="0"/>
              <a:t>sumHR</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Starts at only Rs. 49/- per employee per month. They also offer bulk discounts. You can also customize your pricing plan and pay for only the modules you require.</a:t>
            </a:r>
          </a:p>
          <a:p>
            <a:r>
              <a:rPr lang="en-US" sz="2400" b="1" dirty="0" smtClean="0"/>
              <a:t>‍Best HR Software in India for:</a:t>
            </a:r>
            <a:endParaRPr lang="en-US" sz="2400" dirty="0" smtClean="0"/>
          </a:p>
          <a:p>
            <a:r>
              <a:rPr lang="en-US" sz="2400" dirty="0" smtClean="0"/>
              <a:t>Startups, Small &amp; medium organizations</a:t>
            </a:r>
          </a:p>
          <a:p>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8. </a:t>
            </a:r>
            <a:r>
              <a:rPr lang="en-US" sz="3600" b="1" dirty="0" err="1" smtClean="0"/>
              <a:t>greytHR</a:t>
            </a:r>
            <a:r>
              <a:rPr lang="en-US" sz="3600" b="1" dirty="0" smtClean="0"/>
              <a:t> </a:t>
            </a:r>
            <a:r>
              <a:rPr lang="en-US" sz="3600" b="1" dirty="0" smtClean="0"/>
              <a:t>Software</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greytHR</a:t>
            </a:r>
            <a:r>
              <a:rPr lang="en-US" sz="2400" dirty="0" smtClean="0"/>
              <a:t> is a comprehensive suite of cloud HR solutions that help small and mid-sized companies to manage all core HR functions. It offers tools for better workforce management, simpler HR processes, and professional delivery of HR services. From </a:t>
            </a:r>
            <a:r>
              <a:rPr lang="en-US" sz="2400" dirty="0" err="1" smtClean="0"/>
              <a:t>onboarding</a:t>
            </a:r>
            <a:r>
              <a:rPr lang="en-US" sz="2400" dirty="0" smtClean="0"/>
              <a:t> to payroll, </a:t>
            </a:r>
            <a:r>
              <a:rPr lang="en-US" sz="2400" dirty="0" err="1" smtClean="0"/>
              <a:t>GreytHR</a:t>
            </a:r>
            <a:r>
              <a:rPr lang="en-US" sz="2400" dirty="0" smtClean="0"/>
              <a:t> makes every HR function easier and smoother.</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8. </a:t>
            </a:r>
            <a:r>
              <a:rPr lang="en-US" sz="3600" b="1" dirty="0" err="1" smtClean="0"/>
              <a:t>greytHR</a:t>
            </a:r>
            <a:r>
              <a:rPr lang="en-US" sz="3600" b="1" dirty="0" smtClean="0"/>
              <a:t> </a:t>
            </a:r>
            <a:r>
              <a:rPr lang="en-US" sz="3600" b="1" dirty="0" smtClean="0"/>
              <a:t>Software</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sz="2400" dirty="0" smtClean="0"/>
              <a:t> </a:t>
            </a:r>
            <a:r>
              <a:rPr lang="en-US" dirty="0" smtClean="0"/>
              <a:t>Core HR</a:t>
            </a:r>
          </a:p>
          <a:p>
            <a:pPr>
              <a:buFont typeface="Wingdings" pitchFamily="2" charset="2"/>
              <a:buChar char="Ø"/>
            </a:pPr>
            <a:r>
              <a:rPr lang="en-US" dirty="0" smtClean="0"/>
              <a:t> </a:t>
            </a:r>
            <a:r>
              <a:rPr lang="en-US" dirty="0" err="1" smtClean="0"/>
              <a:t>Onboarding</a:t>
            </a:r>
            <a:r>
              <a:rPr lang="en-US" dirty="0" smtClean="0"/>
              <a:t> software</a:t>
            </a:r>
          </a:p>
          <a:p>
            <a:pPr>
              <a:buFont typeface="Wingdings" pitchFamily="2" charset="2"/>
              <a:buChar char="Ø"/>
            </a:pPr>
            <a:r>
              <a:rPr lang="en-US" dirty="0" smtClean="0"/>
              <a:t> Employee lifecycle management</a:t>
            </a:r>
          </a:p>
          <a:p>
            <a:pPr>
              <a:buFont typeface="Wingdings" pitchFamily="2" charset="2"/>
              <a:buChar char="Ø"/>
            </a:pPr>
            <a:r>
              <a:rPr lang="en-US" dirty="0" smtClean="0"/>
              <a:t> Time and attendance management</a:t>
            </a:r>
          </a:p>
          <a:p>
            <a:pPr>
              <a:buFont typeface="Wingdings" pitchFamily="2" charset="2"/>
              <a:buChar char="Ø"/>
            </a:pPr>
            <a:r>
              <a:rPr lang="en-US" dirty="0" smtClean="0"/>
              <a:t> Payroll management (for India and the Middle East)</a:t>
            </a:r>
          </a:p>
          <a:p>
            <a:pPr>
              <a:buFont typeface="Wingdings" pitchFamily="2" charset="2"/>
              <a:buChar char="Ø"/>
            </a:pPr>
            <a:endParaRPr lang="en-US" dirty="0" smtClean="0"/>
          </a:p>
          <a:p>
            <a:pPr>
              <a:buFont typeface="Wingdings" pitchFamily="2" charset="2"/>
              <a:buChar char="Ø"/>
            </a:pPr>
            <a:r>
              <a:rPr lang="en-US" dirty="0" smtClean="0"/>
              <a:t> 100% HR compliances (for India &amp; </a:t>
            </a:r>
            <a:r>
              <a:rPr lang="en-US" dirty="0" smtClean="0"/>
              <a:t>Middle East</a:t>
            </a:r>
            <a:r>
              <a:rPr lang="en-US" dirty="0" smtClean="0"/>
              <a:t>)</a:t>
            </a:r>
          </a:p>
          <a:p>
            <a:pPr>
              <a:buFont typeface="Wingdings" pitchFamily="2" charset="2"/>
              <a:buChar char="Ø"/>
            </a:pPr>
            <a:r>
              <a:rPr lang="en-US" dirty="0" smtClean="0"/>
              <a:t> Document management</a:t>
            </a:r>
          </a:p>
          <a:p>
            <a:pPr>
              <a:buFont typeface="Wingdings" pitchFamily="2" charset="2"/>
              <a:buChar char="Ø"/>
            </a:pPr>
            <a:r>
              <a:rPr lang="en-US" dirty="0" smtClean="0"/>
              <a:t> HR Reports and analytics</a:t>
            </a:r>
          </a:p>
          <a:p>
            <a:pPr>
              <a:buFont typeface="Wingdings" pitchFamily="2" charset="2"/>
              <a:buChar char="Ø"/>
            </a:pPr>
            <a:r>
              <a:rPr lang="en-US" dirty="0" smtClean="0"/>
              <a:t> Employee self-service portal and mobile app</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200" b="1" dirty="0" smtClean="0"/>
              <a:t>8. </a:t>
            </a:r>
            <a:r>
              <a:rPr lang="en-US" sz="3200" b="1" dirty="0" err="1" smtClean="0"/>
              <a:t>greytHR</a:t>
            </a:r>
            <a:r>
              <a:rPr lang="en-US" sz="3200" b="1" dirty="0" smtClean="0"/>
              <a:t> </a:t>
            </a:r>
            <a:r>
              <a:rPr lang="en-US" sz="3200" b="1" dirty="0" smtClean="0"/>
              <a:t>Software</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The </a:t>
            </a:r>
            <a:r>
              <a:rPr lang="en-US" sz="2400" dirty="0" err="1" smtClean="0"/>
              <a:t>greytHR’s</a:t>
            </a:r>
            <a:r>
              <a:rPr lang="en-US" sz="2400" dirty="0" smtClean="0"/>
              <a:t> starter or free plan offers access to only limited features. Its minimum paid package begins at Rs.1495 per month + Rs. 25 per additional employee.</a:t>
            </a:r>
          </a:p>
          <a:p>
            <a:r>
              <a:rPr lang="en-US" sz="2400" b="1" dirty="0" smtClean="0"/>
              <a:t>Best for:</a:t>
            </a:r>
            <a:endParaRPr lang="en-US" sz="2400" dirty="0" smtClean="0"/>
          </a:p>
          <a:p>
            <a:r>
              <a:rPr lang="en-US" sz="2400" dirty="0" smtClean="0"/>
              <a:t>Medium &amp; large organizations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9. </a:t>
            </a:r>
            <a:r>
              <a:rPr lang="en-US" sz="3600" b="1" dirty="0" err="1" smtClean="0"/>
              <a:t>Keka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Founded in 2014, </a:t>
            </a:r>
            <a:r>
              <a:rPr lang="en-US" sz="2400" dirty="0" err="1" smtClean="0"/>
              <a:t>Keka</a:t>
            </a:r>
            <a:r>
              <a:rPr lang="en-US" sz="2400" dirty="0" smtClean="0"/>
              <a:t> is a modern HR software in India that manages employee engagement. It offers time tracking, attendance management, leave management, and payroll management solutions. </a:t>
            </a:r>
            <a:r>
              <a:rPr lang="en-US" sz="2400" dirty="0" err="1" smtClean="0"/>
              <a:t>Keka</a:t>
            </a:r>
            <a:r>
              <a:rPr lang="en-US" sz="2400" dirty="0" smtClean="0"/>
              <a:t> enables HR leaders to make well-informed decisions and create experiences that help employees stay engaged and productive at work.</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9. </a:t>
            </a:r>
            <a:r>
              <a:rPr lang="en-US" sz="3600" b="1" dirty="0" err="1" smtClean="0"/>
              <a:t>Keka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 </a:t>
            </a:r>
            <a:endParaRPr lang="en-US" sz="2400" dirty="0" smtClean="0"/>
          </a:p>
          <a:p>
            <a:pPr>
              <a:buFont typeface="Wingdings" pitchFamily="2" charset="2"/>
              <a:buChar char="Ø"/>
            </a:pPr>
            <a:r>
              <a:rPr lang="en-US" sz="2100" dirty="0" smtClean="0"/>
              <a:t> Core HR functions</a:t>
            </a:r>
          </a:p>
          <a:p>
            <a:pPr>
              <a:buFont typeface="Wingdings" pitchFamily="2" charset="2"/>
              <a:buChar char="Ø"/>
            </a:pPr>
            <a:r>
              <a:rPr lang="en-US" sz="2100" dirty="0" smtClean="0"/>
              <a:t> Employee self-service portal</a:t>
            </a:r>
          </a:p>
          <a:p>
            <a:pPr>
              <a:buFont typeface="Wingdings" pitchFamily="2" charset="2"/>
              <a:buChar char="Ø"/>
            </a:pPr>
            <a:r>
              <a:rPr lang="en-US" sz="2100" dirty="0" smtClean="0"/>
              <a:t> Time and attendance management</a:t>
            </a:r>
          </a:p>
          <a:p>
            <a:pPr>
              <a:buFont typeface="Wingdings" pitchFamily="2" charset="2"/>
              <a:buChar char="Ø"/>
            </a:pPr>
            <a:r>
              <a:rPr lang="en-US" sz="2100" dirty="0" smtClean="0"/>
              <a:t> Payroll and expense management</a:t>
            </a:r>
          </a:p>
          <a:p>
            <a:pPr>
              <a:buFont typeface="Wingdings" pitchFamily="2" charset="2"/>
              <a:buChar char="Ø"/>
            </a:pPr>
            <a:r>
              <a:rPr lang="en-US" sz="2100" dirty="0" smtClean="0"/>
              <a:t> Performance management</a:t>
            </a:r>
          </a:p>
          <a:p>
            <a:pPr>
              <a:buFont typeface="Wingdings" pitchFamily="2" charset="2"/>
              <a:buChar char="Ø"/>
            </a:pPr>
            <a:r>
              <a:rPr lang="en-US" sz="2100" dirty="0" smtClean="0"/>
              <a:t> Hiring and applicant tracking</a:t>
            </a:r>
          </a:p>
          <a:p>
            <a:pPr>
              <a:buFont typeface="Wingdings" pitchFamily="2" charset="2"/>
              <a:buChar char="Ø"/>
            </a:pPr>
            <a:endParaRPr lang="en-US" sz="2100" dirty="0" smtClean="0"/>
          </a:p>
          <a:p>
            <a:pPr>
              <a:buFont typeface="Wingdings" pitchFamily="2" charset="2"/>
              <a:buChar char="Ø"/>
            </a:pPr>
            <a:r>
              <a:rPr lang="en-US" sz="2100" dirty="0" smtClean="0"/>
              <a:t> </a:t>
            </a:r>
            <a:r>
              <a:rPr lang="en-US" sz="2100" dirty="0" err="1" smtClean="0"/>
              <a:t>Onboa</a:t>
            </a:r>
            <a:r>
              <a:rPr lang="en-US" sz="2400" dirty="0" err="1" smtClean="0"/>
              <a:t>rding</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 9. </a:t>
            </a:r>
            <a:r>
              <a:rPr lang="en-US" sz="3600" b="1" dirty="0" err="1" smtClean="0"/>
              <a:t>Keka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err="1" smtClean="0"/>
              <a:t>Keka</a:t>
            </a:r>
            <a:r>
              <a:rPr lang="en-US" sz="2400" dirty="0" smtClean="0"/>
              <a:t> offers all essential automation features at Rs. 60 per month per employee. The basic plan starts at ₹6,999/month for 100 employees.</a:t>
            </a:r>
          </a:p>
          <a:p>
            <a:r>
              <a:rPr lang="en-US" sz="2400" b="1" dirty="0" smtClean="0"/>
              <a:t>Best for:</a:t>
            </a:r>
            <a:endParaRPr lang="en-US" sz="2400" dirty="0" smtClean="0"/>
          </a:p>
          <a:p>
            <a:r>
              <a:rPr lang="en-US" sz="2400" dirty="0" smtClean="0"/>
              <a:t>Small &amp; mid-sized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10. Darwin Box</a:t>
            </a:r>
            <a:r>
              <a:rPr lang="en-US" sz="3200" dirty="0" smtClean="0"/>
              <a:t/>
            </a:r>
            <a:br>
              <a:rPr lang="en-US" sz="3200"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Darwin Box is an end-to-end HCM platform that helps organizations automate HR processes including recruitment, </a:t>
            </a:r>
            <a:r>
              <a:rPr lang="en-US" sz="2400" dirty="0" err="1" smtClean="0"/>
              <a:t>onboarding</a:t>
            </a:r>
            <a:r>
              <a:rPr lang="en-US" sz="2400" dirty="0" smtClean="0"/>
              <a:t>, and core transactions. Besides automating core HR processes, the software also helps HR leaders manage payroll, performance, and employee engagement activities. Darwin Box is a trusted name in the HR software industry that is aimed at empowering organizations to reach their goals in real-time.</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 10. Darwin Box</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dirty="0" smtClean="0"/>
              <a:t>Core HR</a:t>
            </a:r>
          </a:p>
          <a:p>
            <a:pPr>
              <a:buFont typeface="Wingdings" pitchFamily="2" charset="2"/>
              <a:buChar char="Ø"/>
            </a:pPr>
            <a:r>
              <a:rPr lang="en-US" dirty="0" smtClean="0"/>
              <a:t> Time and attendance management</a:t>
            </a:r>
          </a:p>
          <a:p>
            <a:pPr>
              <a:buFont typeface="Wingdings" pitchFamily="2" charset="2"/>
              <a:buChar char="Ø"/>
            </a:pPr>
            <a:r>
              <a:rPr lang="en-US" dirty="0" smtClean="0"/>
              <a:t> Payroll management</a:t>
            </a:r>
          </a:p>
          <a:p>
            <a:pPr>
              <a:buFont typeface="Wingdings" pitchFamily="2" charset="2"/>
              <a:buChar char="Ø"/>
            </a:pPr>
            <a:r>
              <a:rPr lang="en-US" dirty="0" smtClean="0"/>
              <a:t> HR helpdesk</a:t>
            </a:r>
          </a:p>
          <a:p>
            <a:pPr>
              <a:buFont typeface="Wingdings" pitchFamily="2" charset="2"/>
              <a:buChar char="Ø"/>
            </a:pPr>
            <a:r>
              <a:rPr lang="en-US" dirty="0" smtClean="0"/>
              <a:t> Recruitment suite</a:t>
            </a:r>
          </a:p>
          <a:p>
            <a:pPr>
              <a:buFont typeface="Wingdings" pitchFamily="2" charset="2"/>
              <a:buChar char="Ø"/>
            </a:pPr>
            <a:r>
              <a:rPr lang="en-US" dirty="0" smtClean="0"/>
              <a:t> </a:t>
            </a:r>
            <a:r>
              <a:rPr lang="en-US" dirty="0" err="1" smtClean="0"/>
              <a:t>Onboarding</a:t>
            </a:r>
            <a:endParaRPr lang="en-US" dirty="0" smtClean="0"/>
          </a:p>
          <a:p>
            <a:pPr>
              <a:buFont typeface="Wingdings" pitchFamily="2" charset="2"/>
              <a:buChar char="Ø"/>
            </a:pPr>
            <a:r>
              <a:rPr lang="en-US" dirty="0" smtClean="0"/>
              <a:t> Employee engagement</a:t>
            </a:r>
          </a:p>
          <a:p>
            <a:pPr>
              <a:buFont typeface="Wingdings" pitchFamily="2" charset="2"/>
              <a:buChar char="Ø"/>
            </a:pPr>
            <a:r>
              <a:rPr lang="en-US" dirty="0" smtClean="0"/>
              <a:t> Performance management</a:t>
            </a:r>
          </a:p>
          <a:p>
            <a:pPr>
              <a:buFont typeface="Wingdings" pitchFamily="2" charset="2"/>
              <a:buChar char="Ø"/>
            </a:pPr>
            <a:r>
              <a:rPr lang="en-US" dirty="0" smtClean="0"/>
              <a:t> Travel and expense management</a:t>
            </a:r>
          </a:p>
          <a:p>
            <a:pPr>
              <a:buFont typeface="Wingdings" pitchFamily="2" charset="2"/>
              <a:buChar char="Ø"/>
            </a:pPr>
            <a:r>
              <a:rPr lang="en-US" dirty="0" smtClean="0"/>
              <a:t> MIS and analytics</a:t>
            </a:r>
          </a:p>
          <a:p>
            <a:pPr>
              <a:buFont typeface="Wingdings" pitchFamily="2" charset="2"/>
              <a:buChar char="Ø"/>
            </a:pPr>
            <a:r>
              <a:rPr lang="en-US" dirty="0" smtClean="0"/>
              <a:t> Remote work management</a:t>
            </a:r>
          </a:p>
          <a:p>
            <a:pPr>
              <a:buFont typeface="Wingdings" pitchFamily="2" charset="2"/>
              <a:buChar char="Ø"/>
            </a:pPr>
            <a:r>
              <a:rPr lang="en-US" dirty="0" smtClean="0"/>
              <a:t> Mobile Support</a:t>
            </a:r>
          </a:p>
          <a:p>
            <a:pPr>
              <a:buFont typeface="Wingdings" pitchFamily="2" charset="2"/>
              <a:buChar char="Ø"/>
            </a:pPr>
            <a:r>
              <a:rPr lang="en-US" dirty="0" smtClean="0"/>
              <a:t> Email Integration</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b="1" dirty="0" smtClean="0"/>
              <a:t>Benefits of using HR software</a:t>
            </a:r>
            <a:endParaRPr lang="en-US" sz="80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endParaRPr lang="en-US" dirty="0" smtClean="0"/>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10. Darwin Box</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Starts at only Rs. 49/- per employee per month. They also offer bulk discounts. You can also customize your pricing plan and pay for only the modules you require.</a:t>
            </a:r>
          </a:p>
          <a:p>
            <a:r>
              <a:rPr lang="en-US" sz="2400" b="1" dirty="0" smtClean="0"/>
              <a:t>‍Best HR Software in India for:</a:t>
            </a:r>
            <a:endParaRPr lang="en-US" sz="2400" dirty="0" smtClean="0"/>
          </a:p>
          <a:p>
            <a:r>
              <a:rPr lang="en-US" sz="2400" dirty="0" smtClean="0"/>
              <a:t>Startups, Small &amp; medium organizations</a:t>
            </a:r>
          </a:p>
          <a:p>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11. </a:t>
            </a:r>
            <a:r>
              <a:rPr lang="en-US" sz="3600" b="1" dirty="0" err="1" smtClean="0"/>
              <a:t>Freshteam</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If we talk about workforce management in growing businesses, then </a:t>
            </a:r>
            <a:r>
              <a:rPr lang="en-US" sz="2400" dirty="0" err="1" smtClean="0"/>
              <a:t>Freshteam</a:t>
            </a:r>
            <a:r>
              <a:rPr lang="en-US" sz="2400" dirty="0" smtClean="0"/>
              <a:t> can prove the ideal solution. </a:t>
            </a:r>
            <a:r>
              <a:rPr lang="en-US" sz="2400" dirty="0" err="1" smtClean="0"/>
              <a:t>Freshteam</a:t>
            </a:r>
            <a:r>
              <a:rPr lang="en-US" sz="2400" dirty="0" smtClean="0"/>
              <a:t> allows HR professionals to attract, hire, and onboard new hires without any hassles. Besides simplifying the complex HR processes, </a:t>
            </a:r>
            <a:r>
              <a:rPr lang="en-US" sz="2400" dirty="0" err="1" smtClean="0"/>
              <a:t>Freshteam</a:t>
            </a:r>
            <a:r>
              <a:rPr lang="en-US" sz="2400" dirty="0" smtClean="0"/>
              <a:t> also helps HRs to manage </a:t>
            </a:r>
            <a:r>
              <a:rPr lang="en-US" sz="2400" dirty="0" err="1" smtClean="0"/>
              <a:t>offboarding</a:t>
            </a:r>
            <a:r>
              <a:rPr lang="en-US" sz="2400" dirty="0" smtClean="0"/>
              <a:t>, employee information, time and attendance, and much more.</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11. </a:t>
            </a:r>
            <a:r>
              <a:rPr lang="en-US" sz="3600" b="1" dirty="0" err="1" smtClean="0"/>
              <a:t>Freshteam</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 </a:t>
            </a:r>
            <a:endParaRPr lang="en-US" sz="2400" dirty="0" smtClean="0"/>
          </a:p>
          <a:p>
            <a:pPr>
              <a:buFont typeface="Wingdings" pitchFamily="2" charset="2"/>
              <a:buChar char="Ø"/>
            </a:pPr>
            <a:r>
              <a:rPr lang="en-US" sz="1800" dirty="0" smtClean="0"/>
              <a:t> Employee information system</a:t>
            </a:r>
          </a:p>
          <a:p>
            <a:pPr>
              <a:buFont typeface="Wingdings" pitchFamily="2" charset="2"/>
              <a:buChar char="Ø"/>
            </a:pPr>
            <a:r>
              <a:rPr lang="en-US" sz="1800" dirty="0" smtClean="0"/>
              <a:t> User, role, and access management</a:t>
            </a:r>
          </a:p>
          <a:p>
            <a:pPr>
              <a:buFont typeface="Wingdings" pitchFamily="2" charset="2"/>
              <a:buChar char="Ø"/>
            </a:pPr>
            <a:r>
              <a:rPr lang="en-US" sz="1800" dirty="0" smtClean="0"/>
              <a:t> Time off management</a:t>
            </a:r>
          </a:p>
          <a:p>
            <a:pPr>
              <a:buFont typeface="Wingdings" pitchFamily="2" charset="2"/>
              <a:buChar char="Ø"/>
            </a:pPr>
            <a:r>
              <a:rPr lang="en-US" sz="1800" dirty="0" smtClean="0"/>
              <a:t> Recruitment and </a:t>
            </a:r>
            <a:r>
              <a:rPr lang="en-US" sz="1800" dirty="0" err="1" smtClean="0"/>
              <a:t>onboarding</a:t>
            </a:r>
            <a:endParaRPr lang="en-US" sz="1800" dirty="0" smtClean="0"/>
          </a:p>
          <a:p>
            <a:pPr>
              <a:buFont typeface="Wingdings" pitchFamily="2" charset="2"/>
              <a:buChar char="Ø"/>
            </a:pPr>
            <a:r>
              <a:rPr lang="en-US" sz="1800" dirty="0" smtClean="0"/>
              <a:t> Candidate management</a:t>
            </a:r>
          </a:p>
          <a:p>
            <a:pPr>
              <a:buFont typeface="Wingdings" pitchFamily="2" charset="2"/>
              <a:buChar char="Ø"/>
            </a:pPr>
            <a:r>
              <a:rPr lang="en-US" sz="1800" dirty="0" smtClean="0"/>
              <a:t> HR reports</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a:t>
            </a:r>
            <a:r>
              <a:rPr lang="en-US" sz="3600" b="1" dirty="0" smtClean="0"/>
              <a:t>11. </a:t>
            </a:r>
            <a:r>
              <a:rPr lang="en-US" sz="3600" b="1" dirty="0" err="1" smtClean="0"/>
              <a:t>Freshteam</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err="1" smtClean="0"/>
              <a:t>Freshteam</a:t>
            </a:r>
            <a:r>
              <a:rPr lang="en-US" sz="2400" dirty="0" smtClean="0"/>
              <a:t> pricing starts at $50.00 per month for up to 50 active users.</a:t>
            </a:r>
          </a:p>
          <a:p>
            <a:r>
              <a:rPr lang="en-US" sz="2400" dirty="0" smtClean="0"/>
              <a:t>Best for:</a:t>
            </a:r>
          </a:p>
          <a:p>
            <a:r>
              <a:rPr lang="en-US" sz="2400" dirty="0" smtClean="0"/>
              <a:t>For small, medium and large size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12. </a:t>
            </a:r>
            <a:r>
              <a:rPr lang="en-US" sz="3600" b="1" dirty="0" err="1" smtClean="0"/>
              <a:t>Qandle</a:t>
            </a:r>
            <a:r>
              <a:rPr lang="en-US" sz="48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Qandle</a:t>
            </a:r>
            <a:r>
              <a:rPr lang="en-US" sz="2400" dirty="0" smtClean="0"/>
              <a:t> is an intuitive HR software in India that helps growing organizations manage four major domains: core HR, payroll and compliance, travel and expense, and talent management. Leverage the benefits of end-to-end HR solutions and efficiently manage your workforce. They also have a fully functional mobile app to help you manage tasks on the go.</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12. </a:t>
            </a:r>
            <a:r>
              <a:rPr lang="en-US" sz="3600" b="1" dirty="0" err="1" smtClean="0"/>
              <a:t>Qandle</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sz="1800" dirty="0" smtClean="0"/>
              <a:t> Attendance and leave management</a:t>
            </a:r>
          </a:p>
          <a:p>
            <a:pPr>
              <a:buFont typeface="Wingdings" pitchFamily="2" charset="2"/>
              <a:buChar char="Ø"/>
            </a:pPr>
            <a:r>
              <a:rPr lang="en-US" sz="1800" dirty="0" smtClean="0"/>
              <a:t> Payroll</a:t>
            </a:r>
          </a:p>
          <a:p>
            <a:pPr>
              <a:buFont typeface="Wingdings" pitchFamily="2" charset="2"/>
              <a:buChar char="Ø"/>
            </a:pPr>
            <a:r>
              <a:rPr lang="en-US" sz="1800" dirty="0" smtClean="0"/>
              <a:t> Travel and expense management</a:t>
            </a:r>
          </a:p>
          <a:p>
            <a:pPr>
              <a:buFont typeface="Wingdings" pitchFamily="2" charset="2"/>
              <a:buChar char="Ø"/>
            </a:pPr>
            <a:r>
              <a:rPr lang="en-US" sz="1800" dirty="0" smtClean="0"/>
              <a:t> Employee records</a:t>
            </a:r>
          </a:p>
          <a:p>
            <a:pPr>
              <a:buFont typeface="Wingdings" pitchFamily="2" charset="2"/>
              <a:buChar char="Ø"/>
            </a:pPr>
            <a:r>
              <a:rPr lang="en-US" sz="1800" dirty="0" smtClean="0"/>
              <a:t> Employee self-service</a:t>
            </a:r>
          </a:p>
          <a:p>
            <a:pPr>
              <a:buFont typeface="Wingdings" pitchFamily="2" charset="2"/>
              <a:buChar char="Ø"/>
            </a:pPr>
            <a:r>
              <a:rPr lang="en-US" sz="1800" dirty="0" smtClean="0"/>
              <a:t> Helpdesk</a:t>
            </a:r>
          </a:p>
          <a:p>
            <a:pPr>
              <a:buFont typeface="Wingdings" pitchFamily="2" charset="2"/>
              <a:buChar char="Ø"/>
            </a:pPr>
            <a:endParaRPr lang="en-US" sz="1800" dirty="0" smtClean="0"/>
          </a:p>
          <a:p>
            <a:pPr>
              <a:buFont typeface="Wingdings" pitchFamily="2" charset="2"/>
              <a:buChar char="Ø"/>
            </a:pPr>
            <a:r>
              <a:rPr lang="en-US" sz="1800" dirty="0" smtClean="0"/>
              <a:t> Recruitment</a:t>
            </a:r>
          </a:p>
          <a:p>
            <a:pPr>
              <a:buFont typeface="Wingdings" pitchFamily="2" charset="2"/>
              <a:buChar char="Ø"/>
            </a:pPr>
            <a:r>
              <a:rPr lang="en-US" sz="1800" dirty="0" smtClean="0"/>
              <a:t> </a:t>
            </a:r>
            <a:r>
              <a:rPr lang="en-US" sz="1800" dirty="0" err="1" smtClean="0"/>
              <a:t>Onboarding</a:t>
            </a:r>
            <a:r>
              <a:rPr lang="en-US" sz="1800" dirty="0" smtClean="0"/>
              <a:t> and </a:t>
            </a:r>
            <a:r>
              <a:rPr lang="en-US" sz="1800" dirty="0" err="1" smtClean="0"/>
              <a:t>offboarding</a:t>
            </a:r>
            <a:endParaRPr lang="en-US" sz="1800" dirty="0" smtClean="0"/>
          </a:p>
          <a:p>
            <a:pPr>
              <a:buFont typeface="Wingdings" pitchFamily="2" charset="2"/>
              <a:buChar char="Ø"/>
            </a:pPr>
            <a:r>
              <a:rPr lang="en-US" sz="1800" dirty="0" smtClean="0"/>
              <a:t> Objectives and key results</a:t>
            </a:r>
          </a:p>
          <a:p>
            <a:pPr>
              <a:buFont typeface="Wingdings" pitchFamily="2" charset="2"/>
              <a:buChar char="Ø"/>
            </a:pPr>
            <a:r>
              <a:rPr lang="en-US" sz="1800" dirty="0" smtClean="0"/>
              <a:t> Learning and development</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000" b="1" dirty="0" smtClean="0"/>
              <a:t> 12. </a:t>
            </a:r>
            <a:r>
              <a:rPr lang="en-US" sz="4000" b="1" dirty="0" err="1" smtClean="0"/>
              <a:t>Qandle</a:t>
            </a:r>
            <a:r>
              <a:rPr lang="en-US" sz="40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Like other HR software, </a:t>
            </a:r>
            <a:r>
              <a:rPr lang="en-US" sz="2400" dirty="0" err="1" smtClean="0"/>
              <a:t>Qandle</a:t>
            </a:r>
            <a:r>
              <a:rPr lang="en-US" sz="2400" dirty="0" smtClean="0"/>
              <a:t> also has different pricing plans and you can choose the best plan based on your module requirements. Its minimum package starts at Rs. 2450 per month for 50 employees and an additional Rs. 49 per additional employee.</a:t>
            </a:r>
          </a:p>
          <a:p>
            <a:r>
              <a:rPr lang="en-US" sz="2400" b="1" dirty="0" smtClean="0"/>
              <a:t>Best for:</a:t>
            </a:r>
            <a:endParaRPr lang="en-US" sz="2400" dirty="0" smtClean="0"/>
          </a:p>
          <a:p>
            <a:r>
              <a:rPr lang="en-US" sz="2400" dirty="0" smtClean="0"/>
              <a:t>Small, medium, and large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13. Pocket HRMS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If you are looking for an end-to-end HR platform that can help you streamline all your HR processes, then Pocket HRMS can be the right choice for you. This </a:t>
            </a:r>
            <a:r>
              <a:rPr lang="en-US" sz="2400" dirty="0" err="1" smtClean="0"/>
              <a:t>SaaS</a:t>
            </a:r>
            <a:r>
              <a:rPr lang="en-US" sz="2400" dirty="0" smtClean="0"/>
              <a:t>-based HRMS provides flexibility and scalability to your HR professionals, which brings mobility to work.</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13. Pocket HRMS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lnSpcReduction="10000"/>
          </a:bodyPr>
          <a:lstStyle/>
          <a:p>
            <a:r>
              <a:rPr lang="en-US" sz="2400" b="1" dirty="0" smtClean="0"/>
              <a:t>Key Features: </a:t>
            </a:r>
            <a:endParaRPr lang="en-US" sz="2400" dirty="0" smtClean="0"/>
          </a:p>
          <a:p>
            <a:pPr>
              <a:buFont typeface="Wingdings" pitchFamily="2" charset="2"/>
              <a:buChar char="Ø"/>
            </a:pPr>
            <a:r>
              <a:rPr lang="en-US" dirty="0" smtClean="0"/>
              <a:t> HRMS software</a:t>
            </a:r>
          </a:p>
          <a:p>
            <a:pPr>
              <a:buFont typeface="Wingdings" pitchFamily="2" charset="2"/>
              <a:buChar char="Ø"/>
            </a:pPr>
            <a:r>
              <a:rPr lang="en-US" dirty="0" smtClean="0"/>
              <a:t> F and F settlement</a:t>
            </a:r>
          </a:p>
          <a:p>
            <a:pPr>
              <a:buFont typeface="Wingdings" pitchFamily="2" charset="2"/>
              <a:buChar char="Ø"/>
            </a:pPr>
            <a:r>
              <a:rPr lang="en-US" dirty="0" smtClean="0"/>
              <a:t> Payroll</a:t>
            </a:r>
          </a:p>
          <a:p>
            <a:pPr>
              <a:buFont typeface="Wingdings" pitchFamily="2" charset="2"/>
              <a:buChar char="Ø"/>
            </a:pPr>
            <a:r>
              <a:rPr lang="en-US" dirty="0" smtClean="0"/>
              <a:t> HR </a:t>
            </a:r>
            <a:r>
              <a:rPr lang="en-US" dirty="0" err="1" smtClean="0"/>
              <a:t>chatbot</a:t>
            </a:r>
            <a:endParaRPr lang="en-US" dirty="0" smtClean="0"/>
          </a:p>
          <a:p>
            <a:pPr>
              <a:buFont typeface="Wingdings" pitchFamily="2" charset="2"/>
              <a:buChar char="Ø"/>
            </a:pPr>
            <a:r>
              <a:rPr lang="en-US" dirty="0" smtClean="0"/>
              <a:t> Travel and expense management</a:t>
            </a:r>
          </a:p>
          <a:p>
            <a:pPr>
              <a:buFont typeface="Wingdings" pitchFamily="2" charset="2"/>
              <a:buChar char="Ø"/>
            </a:pPr>
            <a:r>
              <a:rPr lang="en-US" dirty="0" smtClean="0"/>
              <a:t> Timesheet management</a:t>
            </a:r>
          </a:p>
          <a:p>
            <a:pPr>
              <a:buFont typeface="Wingdings" pitchFamily="2" charset="2"/>
              <a:buChar char="Ø"/>
            </a:pPr>
            <a:r>
              <a:rPr lang="en-US" dirty="0" smtClean="0"/>
              <a:t> Mobile payroll app</a:t>
            </a:r>
          </a:p>
          <a:p>
            <a:pPr>
              <a:buFont typeface="Wingdings" pitchFamily="2" charset="2"/>
              <a:buChar char="Ø"/>
            </a:pPr>
            <a:endParaRPr lang="en-US" dirty="0" smtClean="0"/>
          </a:p>
          <a:p>
            <a:pPr>
              <a:buFont typeface="Wingdings" pitchFamily="2" charset="2"/>
              <a:buChar char="Ø"/>
            </a:pPr>
            <a:r>
              <a:rPr lang="en-US" dirty="0" smtClean="0"/>
              <a:t> Recruitment management</a:t>
            </a:r>
          </a:p>
          <a:p>
            <a:pPr>
              <a:buFont typeface="Wingdings" pitchFamily="2" charset="2"/>
              <a:buChar char="Ø"/>
            </a:pPr>
            <a:r>
              <a:rPr lang="en-US" dirty="0" smtClean="0"/>
              <a:t> Attendance and time-tracking</a:t>
            </a:r>
          </a:p>
          <a:p>
            <a:pPr>
              <a:buFont typeface="Wingdings" pitchFamily="2" charset="2"/>
              <a:buChar char="Ø"/>
            </a:pPr>
            <a:r>
              <a:rPr lang="en-US" dirty="0" smtClean="0"/>
              <a:t> Employee self-service</a:t>
            </a:r>
          </a:p>
          <a:p>
            <a:pPr>
              <a:buFont typeface="Wingdings" pitchFamily="2" charset="2"/>
              <a:buChar char="Ø"/>
            </a:pPr>
            <a:r>
              <a:rPr lang="en-US" dirty="0" smtClean="0"/>
              <a:t> MIS reports/</a:t>
            </a:r>
            <a:r>
              <a:rPr lang="en-US" dirty="0" err="1" smtClean="0"/>
              <a:t>naalytics</a:t>
            </a:r>
            <a:endParaRPr lang="en-US" dirty="0" smtClean="0"/>
          </a:p>
          <a:p>
            <a:pPr>
              <a:buFont typeface="Wingdings" pitchFamily="2" charset="2"/>
              <a:buChar char="Ø"/>
            </a:pPr>
            <a:r>
              <a:rPr lang="en-US" dirty="0" smtClean="0"/>
              <a:t> Training management</a:t>
            </a:r>
          </a:p>
          <a:p>
            <a:pPr>
              <a:buFont typeface="Wingdings" pitchFamily="2" charset="2"/>
              <a:buChar char="Ø"/>
            </a:pPr>
            <a:r>
              <a:rPr lang="en-US" dirty="0" smtClean="0"/>
              <a:t> Performance and goal-setting</a:t>
            </a:r>
          </a:p>
          <a:p>
            <a:pPr>
              <a:buFont typeface="Wingdings" pitchFamily="2" charset="2"/>
              <a:buChar char="Ø"/>
            </a:pPr>
            <a:r>
              <a:rPr lang="en-US" dirty="0" smtClean="0"/>
              <a:t>Biometric attendance</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13. Pocket HRMS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The minimum package starts at Rs. 2495 per month for 50 employees with Rs. 29 extra for each extra employee.</a:t>
            </a:r>
          </a:p>
          <a:p>
            <a:r>
              <a:rPr lang="en-US" sz="2400" b="1" dirty="0" smtClean="0"/>
              <a:t>Best for:</a:t>
            </a:r>
            <a:endParaRPr lang="en-US" sz="2400" dirty="0" smtClean="0"/>
          </a:p>
          <a:p>
            <a:r>
              <a:rPr lang="en-US" sz="2400" dirty="0" smtClean="0"/>
              <a:t>Small &amp; medium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1</a:t>
            </a:r>
            <a:r>
              <a:rPr lang="en-US" sz="4800" b="1" dirty="0" smtClean="0"/>
              <a:t>. Improved Efficiency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lstStyle/>
          <a:p>
            <a:r>
              <a:rPr lang="en-US" sz="3200" dirty="0" smtClean="0"/>
              <a:t>By </a:t>
            </a:r>
            <a:r>
              <a:rPr lang="en-US" sz="3200" dirty="0" smtClean="0"/>
              <a:t>automating all major HR activities such as hiring, </a:t>
            </a:r>
            <a:r>
              <a:rPr lang="en-US" sz="3200" dirty="0" err="1" smtClean="0"/>
              <a:t>onboarding</a:t>
            </a:r>
            <a:r>
              <a:rPr lang="en-US" sz="3200" dirty="0" smtClean="0"/>
              <a:t>, payroll processing, and time tracking HR software helps reduce the administrative burden on HR managers. This frees up the HR personnel for value-added projects that matter most to the business and workforce.</a:t>
            </a:r>
          </a:p>
          <a:p>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14. </a:t>
            </a:r>
            <a:r>
              <a:rPr lang="en-US" sz="3600" b="1" dirty="0" err="1" smtClean="0"/>
              <a:t>factoHR</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factoHR</a:t>
            </a:r>
            <a:r>
              <a:rPr lang="en-US" sz="2400" dirty="0" smtClean="0"/>
              <a:t> is a smart HR and payroll software that is enabling organizations to enhance their employee experiences with the help of cutting-edge tools and technology. From managing HR tasks right from hiring to exit management </a:t>
            </a:r>
            <a:r>
              <a:rPr lang="en-US" sz="2400" dirty="0" err="1" smtClean="0"/>
              <a:t>factoHR</a:t>
            </a:r>
            <a:r>
              <a:rPr lang="en-US" sz="2400" dirty="0" smtClean="0"/>
              <a:t> is your one-stop solution for managing your workforce.</a:t>
            </a:r>
          </a:p>
          <a:p>
            <a:r>
              <a:rPr lang="en-US" sz="2400" dirty="0" smtClean="0"/>
              <a:t>Besides payroll and core HR, it also offers modules for tracking time and attendance, employee </a:t>
            </a:r>
            <a:r>
              <a:rPr lang="en-US" sz="2400" dirty="0" err="1" smtClean="0"/>
              <a:t>onboarding</a:t>
            </a:r>
            <a:r>
              <a:rPr lang="en-US" sz="2400" dirty="0" smtClean="0"/>
              <a:t>, and delivering training through a learning management system.</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14. </a:t>
            </a:r>
            <a:r>
              <a:rPr lang="en-US" sz="3600" b="1" dirty="0" err="1" smtClean="0"/>
              <a:t>factoHR</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sz="1000" dirty="0" smtClean="0"/>
              <a:t> </a:t>
            </a:r>
            <a:r>
              <a:rPr lang="en-US" sz="1800" dirty="0" smtClean="0"/>
              <a:t>Payroll management</a:t>
            </a:r>
          </a:p>
          <a:p>
            <a:pPr>
              <a:buFont typeface="Wingdings" pitchFamily="2" charset="2"/>
              <a:buChar char="Ø"/>
            </a:pPr>
            <a:r>
              <a:rPr lang="en-US" sz="1800" dirty="0" smtClean="0"/>
              <a:t> Recruitment &amp; </a:t>
            </a:r>
            <a:r>
              <a:rPr lang="en-US" sz="1800" dirty="0" err="1" smtClean="0"/>
              <a:t>onboarding</a:t>
            </a:r>
            <a:endParaRPr lang="en-US" sz="1800" dirty="0" smtClean="0"/>
          </a:p>
          <a:p>
            <a:pPr>
              <a:buFont typeface="Wingdings" pitchFamily="2" charset="2"/>
              <a:buChar char="Ø"/>
            </a:pPr>
            <a:r>
              <a:rPr lang="en-US" sz="1800" dirty="0" smtClean="0"/>
              <a:t> Core HR</a:t>
            </a:r>
          </a:p>
          <a:p>
            <a:pPr>
              <a:buFont typeface="Wingdings" pitchFamily="2" charset="2"/>
              <a:buChar char="Ø"/>
            </a:pPr>
            <a:r>
              <a:rPr lang="en-US" sz="1800" dirty="0" smtClean="0"/>
              <a:t> Employee self-service</a:t>
            </a:r>
          </a:p>
          <a:p>
            <a:pPr>
              <a:buFont typeface="Wingdings" pitchFamily="2" charset="2"/>
              <a:buChar char="Ø"/>
            </a:pPr>
            <a:r>
              <a:rPr lang="en-US" sz="1800" dirty="0" smtClean="0"/>
              <a:t> Attendance &amp; leave management</a:t>
            </a:r>
          </a:p>
          <a:p>
            <a:pPr>
              <a:buFont typeface="Wingdings" pitchFamily="2" charset="2"/>
              <a:buChar char="Ø"/>
            </a:pPr>
            <a:r>
              <a:rPr lang="en-US" sz="1800" dirty="0" smtClean="0"/>
              <a:t> Travel and expense management</a:t>
            </a:r>
          </a:p>
          <a:p>
            <a:pPr>
              <a:buFont typeface="Wingdings" pitchFamily="2" charset="2"/>
              <a:buChar char="Ø"/>
            </a:pPr>
            <a:endParaRPr lang="en-US" sz="1800" dirty="0" smtClean="0"/>
          </a:p>
          <a:p>
            <a:pPr>
              <a:buFont typeface="Wingdings" pitchFamily="2" charset="2"/>
              <a:buChar char="Ø"/>
            </a:pPr>
            <a:r>
              <a:rPr lang="en-US" sz="1800" dirty="0" smtClean="0"/>
              <a:t> Performance and goal-setting</a:t>
            </a:r>
          </a:p>
          <a:p>
            <a:pPr>
              <a:buFont typeface="Wingdings" pitchFamily="2" charset="2"/>
              <a:buChar char="Ø"/>
            </a:pPr>
            <a:r>
              <a:rPr lang="en-US" sz="1800" dirty="0" smtClean="0"/>
              <a:t> Loan &amp; advance management</a:t>
            </a:r>
          </a:p>
          <a:p>
            <a:pPr>
              <a:buFont typeface="Wingdings" pitchFamily="2" charset="2"/>
              <a:buChar char="Ø"/>
            </a:pPr>
            <a:r>
              <a:rPr lang="en-US" sz="1800" dirty="0" smtClean="0"/>
              <a:t> Mobile application</a:t>
            </a:r>
          </a:p>
          <a:p>
            <a:pPr>
              <a:buFont typeface="Wingdings" pitchFamily="2" charset="2"/>
              <a:buChar char="Ø"/>
            </a:pPr>
            <a:r>
              <a:rPr lang="en-US" sz="1800" dirty="0" smtClean="0"/>
              <a:t> Training &amp; budget management</a:t>
            </a:r>
          </a:p>
          <a:p>
            <a:pPr>
              <a:buFont typeface="Wingdings" pitchFamily="2" charset="2"/>
              <a:buChar char="Ø"/>
            </a:pPr>
            <a:r>
              <a:rPr lang="en-US" sz="1800" dirty="0" smtClean="0"/>
              <a:t> Remote work features</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14. </a:t>
            </a:r>
            <a:r>
              <a:rPr lang="en-US" sz="3600" b="1" dirty="0" err="1" smtClean="0"/>
              <a:t>factoHR</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The average cost of </a:t>
            </a:r>
            <a:r>
              <a:rPr lang="en-US" sz="2400" dirty="0" err="1" smtClean="0"/>
              <a:t>factoHR’s</a:t>
            </a:r>
            <a:r>
              <a:rPr lang="en-US" sz="2400" dirty="0" smtClean="0"/>
              <a:t> base price is around Rs. 2999 per month plus an additional fee of 20 ₹ per employee per month.</a:t>
            </a:r>
          </a:p>
          <a:p>
            <a:r>
              <a:rPr lang="en-US" sz="2400" b="1" dirty="0" smtClean="0"/>
              <a:t>Best for:</a:t>
            </a:r>
            <a:endParaRPr lang="en-US" sz="2400" dirty="0" smtClean="0"/>
          </a:p>
          <a:p>
            <a:r>
              <a:rPr lang="en-US" sz="2400" dirty="0" smtClean="0"/>
              <a:t>Small, medium, and large businesses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15. </a:t>
            </a:r>
            <a:r>
              <a:rPr lang="en-US" sz="3600" b="1" dirty="0" err="1" smtClean="0"/>
              <a:t>PulseHRM</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PulseHRM</a:t>
            </a:r>
            <a:r>
              <a:rPr lang="en-US" sz="2400" dirty="0" smtClean="0"/>
              <a:t> is a comprehensive automated tool for workforce management. With this smart HR software, you can set  </a:t>
            </a:r>
            <a:r>
              <a:rPr lang="en-US" sz="2400" dirty="0" smtClean="0">
                <a:hlinkClick r:id="rId2"/>
              </a:rPr>
              <a:t>SMART goals</a:t>
            </a:r>
            <a:r>
              <a:rPr lang="en-US" sz="2400" dirty="0" smtClean="0"/>
              <a:t>, manage employee information, leave, time &amp; attendance, and process payroll. You can also evaluate employee performance, identify the improvement areas and training needs, and appreciate and recognize the right talent.</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15. </a:t>
            </a:r>
            <a:r>
              <a:rPr lang="en-US" sz="3600" b="1" dirty="0" err="1" smtClean="0"/>
              <a:t>PulseHRM</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 </a:t>
            </a:r>
            <a:endParaRPr lang="en-US" sz="2400" dirty="0" smtClean="0"/>
          </a:p>
          <a:p>
            <a:pPr>
              <a:buFont typeface="Wingdings" pitchFamily="2" charset="2"/>
              <a:buChar char="Ø"/>
            </a:pPr>
            <a:r>
              <a:rPr lang="en-US" sz="1800" dirty="0" smtClean="0"/>
              <a:t> Employee profile and </a:t>
            </a:r>
            <a:r>
              <a:rPr lang="en-US" sz="1800" dirty="0" err="1" smtClean="0"/>
              <a:t>onboarding</a:t>
            </a:r>
            <a:endParaRPr lang="en-US" sz="1800" dirty="0" smtClean="0"/>
          </a:p>
          <a:p>
            <a:pPr>
              <a:buFont typeface="Wingdings" pitchFamily="2" charset="2"/>
              <a:buChar char="Ø"/>
            </a:pPr>
            <a:r>
              <a:rPr lang="en-US" sz="1800" dirty="0" smtClean="0"/>
              <a:t> Time and attendance</a:t>
            </a:r>
          </a:p>
          <a:p>
            <a:pPr>
              <a:buFont typeface="Wingdings" pitchFamily="2" charset="2"/>
              <a:buChar char="Ø"/>
            </a:pPr>
            <a:r>
              <a:rPr lang="en-US" sz="1800" dirty="0" smtClean="0"/>
              <a:t> Leave management</a:t>
            </a:r>
          </a:p>
          <a:p>
            <a:pPr>
              <a:buFont typeface="Wingdings" pitchFamily="2" charset="2"/>
              <a:buChar char="Ø"/>
            </a:pPr>
            <a:r>
              <a:rPr lang="en-US" sz="1800" dirty="0" smtClean="0"/>
              <a:t> Payroll with statutory compliances</a:t>
            </a:r>
          </a:p>
          <a:p>
            <a:pPr>
              <a:buFont typeface="Wingdings" pitchFamily="2" charset="2"/>
              <a:buChar char="Ø"/>
            </a:pPr>
            <a:r>
              <a:rPr lang="en-US" sz="1800" dirty="0" smtClean="0"/>
              <a:t> </a:t>
            </a:r>
            <a:r>
              <a:rPr lang="en-US" sz="1800" dirty="0" err="1" smtClean="0"/>
              <a:t>Offboarding</a:t>
            </a:r>
            <a:endParaRPr lang="en-US" sz="1800" dirty="0" smtClean="0"/>
          </a:p>
          <a:p>
            <a:pPr>
              <a:buFont typeface="Wingdings" pitchFamily="2" charset="2"/>
              <a:buChar char="Ø"/>
            </a:pPr>
            <a:r>
              <a:rPr lang="en-US" sz="1800" dirty="0" smtClean="0"/>
              <a:t> Asset tracking</a:t>
            </a:r>
          </a:p>
          <a:p>
            <a:pPr>
              <a:buFont typeface="Wingdings" pitchFamily="2" charset="2"/>
              <a:buChar char="Ø"/>
            </a:pPr>
            <a:endParaRPr lang="en-US" sz="1800" dirty="0" smtClean="0"/>
          </a:p>
          <a:p>
            <a:pPr>
              <a:buFont typeface="Wingdings" pitchFamily="2" charset="2"/>
              <a:buChar char="Ø"/>
            </a:pPr>
            <a:r>
              <a:rPr lang="en-US" sz="1800" dirty="0" smtClean="0"/>
              <a:t> Training</a:t>
            </a:r>
          </a:p>
          <a:p>
            <a:pPr>
              <a:buFont typeface="Wingdings" pitchFamily="2" charset="2"/>
              <a:buChar char="Ø"/>
            </a:pPr>
            <a:r>
              <a:rPr lang="en-US" sz="1800" dirty="0" smtClean="0"/>
              <a:t> Project tracking</a:t>
            </a:r>
          </a:p>
          <a:p>
            <a:pPr>
              <a:buFont typeface="Wingdings" pitchFamily="2" charset="2"/>
              <a:buChar char="Ø"/>
            </a:pPr>
            <a:r>
              <a:rPr lang="en-US" sz="1800" dirty="0" smtClean="0"/>
              <a:t> Performance management system</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15. </a:t>
            </a:r>
            <a:r>
              <a:rPr lang="en-US" sz="3600" b="1" dirty="0" err="1" smtClean="0"/>
              <a:t>PulseHRM</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&amp; medium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16. Zeta </a:t>
            </a:r>
            <a:r>
              <a:rPr lang="en-US" sz="3200" b="1" dirty="0" smtClean="0"/>
              <a:t>HRMS</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Founded in 1998, Zeta HRMS is a trusted HR software in India that provides best-in-class service and support, thus offering the ultimate user experience. Zeta HRMS enables HR professionals to manage employee data, evaluate performance, manage leave and attendance, payroll processing, and other HR activities. Since its inception, Zeta has been catering to the needs of organizations in India, the UK, the Middle East and Kenya.</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a:t>
            </a:r>
            <a:r>
              <a:rPr lang="en-US" sz="3200" b="1" dirty="0" smtClean="0"/>
              <a:t>16. Zeta </a:t>
            </a:r>
            <a:r>
              <a:rPr lang="en-US" sz="3200" b="1" dirty="0" smtClean="0"/>
              <a:t>HRMS</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dirty="0" smtClean="0"/>
              <a:t> Payroll management</a:t>
            </a:r>
          </a:p>
          <a:p>
            <a:pPr>
              <a:buFont typeface="Wingdings" pitchFamily="2" charset="2"/>
              <a:buChar char="Ø"/>
            </a:pPr>
            <a:r>
              <a:rPr lang="en-US" dirty="0" smtClean="0"/>
              <a:t> Document management</a:t>
            </a:r>
          </a:p>
          <a:p>
            <a:pPr>
              <a:buFont typeface="Wingdings" pitchFamily="2" charset="2"/>
              <a:buChar char="Ø"/>
            </a:pPr>
            <a:r>
              <a:rPr lang="en-US" dirty="0" smtClean="0"/>
              <a:t> Employee self-service management</a:t>
            </a:r>
          </a:p>
          <a:p>
            <a:pPr>
              <a:buFont typeface="Wingdings" pitchFamily="2" charset="2"/>
              <a:buChar char="Ø"/>
            </a:pPr>
            <a:r>
              <a:rPr lang="en-US" dirty="0" smtClean="0"/>
              <a:t> Asset management</a:t>
            </a:r>
          </a:p>
          <a:p>
            <a:pPr>
              <a:buFont typeface="Wingdings" pitchFamily="2" charset="2"/>
              <a:buChar char="Ø"/>
            </a:pPr>
            <a:r>
              <a:rPr lang="en-US" dirty="0" smtClean="0"/>
              <a:t> Bonus, loan &amp; advances management</a:t>
            </a:r>
          </a:p>
          <a:p>
            <a:pPr>
              <a:buFont typeface="Wingdings" pitchFamily="2" charset="2"/>
              <a:buChar char="Ø"/>
            </a:pPr>
            <a:r>
              <a:rPr lang="en-US" dirty="0" smtClean="0"/>
              <a:t> Performance management</a:t>
            </a:r>
          </a:p>
          <a:p>
            <a:pPr>
              <a:buFont typeface="Wingdings" pitchFamily="2" charset="2"/>
              <a:buChar char="Ø"/>
            </a:pPr>
            <a:endParaRPr lang="en-US" dirty="0" smtClean="0"/>
          </a:p>
          <a:p>
            <a:pPr>
              <a:buFont typeface="Wingdings" pitchFamily="2" charset="2"/>
              <a:buChar char="Ø"/>
            </a:pPr>
            <a:r>
              <a:rPr lang="en-US" dirty="0" smtClean="0"/>
              <a:t> Recruitment management</a:t>
            </a:r>
          </a:p>
          <a:p>
            <a:pPr>
              <a:buFont typeface="Wingdings" pitchFamily="2" charset="2"/>
              <a:buChar char="Ø"/>
            </a:pPr>
            <a:r>
              <a:rPr lang="en-US" dirty="0" smtClean="0"/>
              <a:t> Time &amp; attendance management</a:t>
            </a:r>
          </a:p>
          <a:p>
            <a:pPr>
              <a:buFont typeface="Wingdings" pitchFamily="2" charset="2"/>
              <a:buChar char="Ø"/>
            </a:pPr>
            <a:r>
              <a:rPr lang="en-US" dirty="0" smtClean="0"/>
              <a:t> Training management</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16. Zeta </a:t>
            </a:r>
            <a:r>
              <a:rPr lang="en-US" sz="3200" b="1" dirty="0" smtClean="0"/>
              <a:t>HRMS</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medium and large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17. </a:t>
            </a:r>
            <a:r>
              <a:rPr lang="en-US" sz="3600" b="1" dirty="0" err="1" smtClean="0"/>
              <a:t>EazeWork</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As the name suggests, </a:t>
            </a:r>
            <a:r>
              <a:rPr lang="en-US" sz="2400" dirty="0" err="1" smtClean="0"/>
              <a:t>EazeWork</a:t>
            </a:r>
            <a:r>
              <a:rPr lang="en-US" sz="2400" dirty="0" smtClean="0"/>
              <a:t> is a comprehensive software that caters to all your HR and payroll needs. Thus making it easy and smooth for organizations to manage their workforce.</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44782" y="310352"/>
            <a:ext cx="10058400" cy="1450757"/>
          </a:xfrm>
        </p:spPr>
        <p:txBody>
          <a:bodyPr>
            <a:normAutofit fontScale="90000"/>
          </a:bodyPr>
          <a:lstStyle/>
          <a:p>
            <a:pPr algn="ct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400" b="1" dirty="0" smtClean="0"/>
              <a:t> </a:t>
            </a:r>
            <a:r>
              <a:rPr lang="en-US" sz="4400" dirty="0" smtClean="0"/>
              <a:t/>
            </a:r>
            <a:br>
              <a:rPr lang="en-US" sz="4400" dirty="0" smtClean="0"/>
            </a:br>
            <a:r>
              <a:rPr lang="en-US" sz="4800" b="1" dirty="0" smtClean="0"/>
              <a:t> </a:t>
            </a:r>
            <a:r>
              <a:rPr lang="en-US" sz="4800" b="1" dirty="0" smtClean="0"/>
              <a:t/>
            </a:r>
            <a:br>
              <a:rPr lang="en-US" sz="4800" b="1" dirty="0" smtClean="0"/>
            </a:br>
            <a:r>
              <a:rPr lang="en-US" sz="4800" b="1" dirty="0" smtClean="0"/>
              <a:t> 2. Reduced Manual Errors</a:t>
            </a:r>
            <a:endParaRPr lang="en-US" sz="4800" dirty="0"/>
          </a:p>
        </p:txBody>
      </p:sp>
      <p:sp>
        <p:nvSpPr>
          <p:cNvPr id="4" name="Content Placeholder 3"/>
          <p:cNvSpPr>
            <a:spLocks noGrp="1"/>
          </p:cNvSpPr>
          <p:nvPr>
            <p:ph idx="1"/>
          </p:nvPr>
        </p:nvSpPr>
        <p:spPr/>
        <p:txBody>
          <a:bodyPr/>
          <a:lstStyle/>
          <a:p>
            <a:r>
              <a:rPr lang="en-US" sz="3200" dirty="0" smtClean="0"/>
              <a:t>The use of HR software can reduce the odds of manual errors by half.  Manual data entry in payroll can cost an organization millions, this is why using HR software can be a great idea. HR software is generally integrated with your payroll system, thus making it easy to run payroll with accuracy.</a:t>
            </a:r>
          </a:p>
          <a:p>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3600" b="1" dirty="0" smtClean="0"/>
              <a:t> 17. </a:t>
            </a:r>
            <a:r>
              <a:rPr lang="en-US" sz="3600" b="1" dirty="0" err="1" smtClean="0"/>
              <a:t>EazeWork</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dirty="0" smtClean="0"/>
              <a:t> Multi-country payroll</a:t>
            </a:r>
          </a:p>
          <a:p>
            <a:pPr>
              <a:buFont typeface="Wingdings" pitchFamily="2" charset="2"/>
              <a:buChar char="Ø"/>
            </a:pPr>
            <a:r>
              <a:rPr lang="en-US" dirty="0" smtClean="0"/>
              <a:t> HRIS, </a:t>
            </a:r>
            <a:r>
              <a:rPr lang="en-US" dirty="0" err="1" smtClean="0"/>
              <a:t>Onboarding</a:t>
            </a:r>
            <a:r>
              <a:rPr lang="en-US" dirty="0" smtClean="0"/>
              <a:t> &amp; Separation</a:t>
            </a:r>
          </a:p>
          <a:p>
            <a:pPr>
              <a:buFont typeface="Wingdings" pitchFamily="2" charset="2"/>
              <a:buChar char="Ø"/>
            </a:pPr>
            <a:r>
              <a:rPr lang="en-US" dirty="0" smtClean="0"/>
              <a:t> Attendance &amp; leave</a:t>
            </a:r>
          </a:p>
          <a:p>
            <a:pPr>
              <a:buFont typeface="Wingdings" pitchFamily="2" charset="2"/>
              <a:buChar char="Ø"/>
            </a:pPr>
            <a:r>
              <a:rPr lang="en-US" dirty="0" smtClean="0"/>
              <a:t> Reports and analytics</a:t>
            </a:r>
          </a:p>
          <a:p>
            <a:pPr>
              <a:buFont typeface="Wingdings" pitchFamily="2" charset="2"/>
              <a:buChar char="Ø"/>
            </a:pPr>
            <a:r>
              <a:rPr lang="en-US" dirty="0" smtClean="0"/>
              <a:t> Employee self-service</a:t>
            </a:r>
          </a:p>
          <a:p>
            <a:pPr>
              <a:buFont typeface="Wingdings" pitchFamily="2" charset="2"/>
              <a:buChar char="Ø"/>
            </a:pPr>
            <a:r>
              <a:rPr lang="en-US" dirty="0" smtClean="0"/>
              <a:t> Calendars, leaves and shifts</a:t>
            </a:r>
          </a:p>
          <a:p>
            <a:pPr>
              <a:buFont typeface="Wingdings" pitchFamily="2" charset="2"/>
              <a:buChar char="Ø"/>
            </a:pPr>
            <a:endParaRPr lang="en-US" dirty="0" smtClean="0"/>
          </a:p>
          <a:p>
            <a:pPr>
              <a:buFont typeface="Wingdings" pitchFamily="2" charset="2"/>
              <a:buChar char="Ø"/>
            </a:pPr>
            <a:r>
              <a:rPr lang="en-US" dirty="0" smtClean="0"/>
              <a:t> Assignment and workflows</a:t>
            </a:r>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17. </a:t>
            </a:r>
            <a:r>
              <a:rPr lang="en-US" sz="3600" b="1" dirty="0" err="1" smtClean="0"/>
              <a:t>EazeWork</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They offer customizable payment plans, however,  the standard plan starts from INR 20/per user/ per month.</a:t>
            </a:r>
          </a:p>
          <a:p>
            <a:r>
              <a:rPr lang="en-US" sz="2400" b="1" dirty="0" smtClean="0"/>
              <a:t>Best for:</a:t>
            </a:r>
            <a:endParaRPr lang="en-US" sz="2400" dirty="0" smtClean="0"/>
          </a:p>
          <a:p>
            <a:r>
              <a:rPr lang="en-US" sz="2400" dirty="0" smtClean="0"/>
              <a:t>Startups and mid-sized companies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18. HR </a:t>
            </a:r>
            <a:r>
              <a:rPr lang="en-US" sz="3600" b="1" dirty="0" smtClean="0"/>
              <a:t>Mantra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Since 1998, HR Mantra has helped organizations simplify HR activities’ complexities through its intuitive user interface and state-of-the-art technology. With over 250 features to be integrated into your HR system, </a:t>
            </a:r>
            <a:r>
              <a:rPr lang="en-US" sz="2400" dirty="0" err="1" smtClean="0"/>
              <a:t>HRMantra</a:t>
            </a:r>
            <a:r>
              <a:rPr lang="en-US" sz="2400" dirty="0" smtClean="0"/>
              <a:t> is available on both On-Premise and Cloud models. It also offers a fully integrated Mobile App for the Self Services driven functions.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18. HR Mantra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sz="1800" dirty="0" smtClean="0"/>
              <a:t> HRIS</a:t>
            </a:r>
          </a:p>
          <a:p>
            <a:pPr>
              <a:buFont typeface="Wingdings" pitchFamily="2" charset="2"/>
              <a:buChar char="Ø"/>
            </a:pPr>
            <a:r>
              <a:rPr lang="en-US" sz="1800" dirty="0" smtClean="0"/>
              <a:t> Recruitment management</a:t>
            </a:r>
          </a:p>
          <a:p>
            <a:pPr>
              <a:buFont typeface="Wingdings" pitchFamily="2" charset="2"/>
              <a:buChar char="Ø"/>
            </a:pPr>
            <a:r>
              <a:rPr lang="en-US" sz="1800" dirty="0" smtClean="0"/>
              <a:t> Online psychometric tests</a:t>
            </a:r>
          </a:p>
          <a:p>
            <a:pPr>
              <a:buFont typeface="Wingdings" pitchFamily="2" charset="2"/>
              <a:buChar char="Ø"/>
            </a:pPr>
            <a:r>
              <a:rPr lang="en-US" sz="1800" dirty="0" smtClean="0"/>
              <a:t> Exit and full and final settlement</a:t>
            </a:r>
          </a:p>
          <a:p>
            <a:pPr>
              <a:buFont typeface="Wingdings" pitchFamily="2" charset="2"/>
              <a:buChar char="Ø"/>
            </a:pPr>
            <a:r>
              <a:rPr lang="en-US" sz="1800" dirty="0" smtClean="0"/>
              <a:t> Shift management</a:t>
            </a:r>
          </a:p>
          <a:p>
            <a:pPr>
              <a:buFont typeface="Wingdings" pitchFamily="2" charset="2"/>
              <a:buChar char="Ø"/>
            </a:pPr>
            <a:r>
              <a:rPr lang="en-US" sz="1800" dirty="0" smtClean="0"/>
              <a:t> Attendance and leave management</a:t>
            </a:r>
          </a:p>
          <a:p>
            <a:pPr>
              <a:buNone/>
            </a:pPr>
            <a:endParaRPr lang="en-US" sz="1800" dirty="0" smtClean="0"/>
          </a:p>
          <a:p>
            <a:pPr>
              <a:buFont typeface="Wingdings" pitchFamily="2" charset="2"/>
              <a:buChar char="Ø"/>
            </a:pPr>
            <a:r>
              <a:rPr lang="en-US" sz="1800" dirty="0" smtClean="0"/>
              <a:t>Payroll </a:t>
            </a:r>
            <a:r>
              <a:rPr lang="en-US" sz="1800" dirty="0" smtClean="0"/>
              <a:t>compliance</a:t>
            </a:r>
          </a:p>
          <a:p>
            <a:pPr>
              <a:buFont typeface="Wingdings" pitchFamily="2" charset="2"/>
              <a:buChar char="Ø"/>
            </a:pPr>
            <a:r>
              <a:rPr lang="en-US" sz="1800" dirty="0" smtClean="0"/>
              <a:t> Training</a:t>
            </a:r>
          </a:p>
          <a:p>
            <a:pPr>
              <a:buFont typeface="Wingdings" pitchFamily="2" charset="2"/>
              <a:buChar char="Ø"/>
            </a:pPr>
            <a:r>
              <a:rPr lang="en-US" sz="1800" dirty="0" smtClean="0"/>
              <a:t> Security features</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18. HR Mantra</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&amp; medium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19. Wallet HR</a:t>
            </a:r>
            <a:r>
              <a:rPr lang="en-US" sz="32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smtClean="0"/>
              <a:t>If you want to leverage the benefits of a smart HCM platform, then Wallet HR might be the right choice for you. It offers an end-to-end HR solution to simplify complex HR activities,. Manage the complete employee lifecycle with the help of this robust cloud-based HCM platform.</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19. Wallet HR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 </a:t>
            </a:r>
            <a:endParaRPr lang="en-US" sz="2400" dirty="0" smtClean="0"/>
          </a:p>
          <a:p>
            <a:pPr>
              <a:buFont typeface="Wingdings" pitchFamily="2" charset="2"/>
              <a:buChar char="Ø"/>
            </a:pPr>
            <a:r>
              <a:rPr lang="en-US" sz="1800" dirty="0" smtClean="0"/>
              <a:t> HR &amp; Payroll</a:t>
            </a:r>
          </a:p>
          <a:p>
            <a:pPr>
              <a:buFont typeface="Wingdings" pitchFamily="2" charset="2"/>
              <a:buChar char="Ø"/>
            </a:pPr>
            <a:r>
              <a:rPr lang="en-US" sz="1800" dirty="0" smtClean="0"/>
              <a:t> Asset management</a:t>
            </a:r>
          </a:p>
          <a:p>
            <a:pPr>
              <a:buFont typeface="Wingdings" pitchFamily="2" charset="2"/>
              <a:buChar char="Ø"/>
            </a:pPr>
            <a:r>
              <a:rPr lang="en-US" sz="1800" dirty="0" smtClean="0"/>
              <a:t> Attendance management</a:t>
            </a:r>
          </a:p>
          <a:p>
            <a:pPr>
              <a:buFont typeface="Wingdings" pitchFamily="2" charset="2"/>
              <a:buChar char="Ø"/>
            </a:pPr>
            <a:r>
              <a:rPr lang="en-US" sz="1800" dirty="0" smtClean="0"/>
              <a:t> Bonus, loan &amp; advances management</a:t>
            </a:r>
          </a:p>
          <a:p>
            <a:pPr>
              <a:buFont typeface="Wingdings" pitchFamily="2" charset="2"/>
              <a:buChar char="Ø"/>
            </a:pPr>
            <a:r>
              <a:rPr lang="en-US" sz="1800" dirty="0" smtClean="0"/>
              <a:t> Employee self-service</a:t>
            </a:r>
          </a:p>
          <a:p>
            <a:pPr>
              <a:buFont typeface="Wingdings" pitchFamily="2" charset="2"/>
              <a:buChar char="Ø"/>
            </a:pPr>
            <a:r>
              <a:rPr lang="en-US" sz="1800" dirty="0" smtClean="0"/>
              <a:t> Expense management</a:t>
            </a:r>
          </a:p>
          <a:p>
            <a:pPr>
              <a:buNone/>
            </a:pPr>
            <a:endParaRPr lang="en-US" sz="1800" dirty="0" smtClean="0"/>
          </a:p>
          <a:p>
            <a:pPr>
              <a:buFont typeface="Wingdings" pitchFamily="2" charset="2"/>
              <a:buChar char="Ø"/>
            </a:pPr>
            <a:r>
              <a:rPr lang="en-US" sz="1800" dirty="0" smtClean="0"/>
              <a:t>Help </a:t>
            </a:r>
            <a:r>
              <a:rPr lang="en-US" sz="1800" dirty="0" smtClean="0"/>
              <a:t>desk</a:t>
            </a:r>
          </a:p>
          <a:p>
            <a:pPr>
              <a:buFont typeface="Wingdings" pitchFamily="2" charset="2"/>
              <a:buChar char="Ø"/>
            </a:pPr>
            <a:r>
              <a:rPr lang="en-US" sz="1800" dirty="0" smtClean="0"/>
              <a:t> Performance management</a:t>
            </a:r>
          </a:p>
          <a:p>
            <a:pPr>
              <a:buFont typeface="Wingdings" pitchFamily="2" charset="2"/>
              <a:buChar char="Ø"/>
            </a:pPr>
            <a:r>
              <a:rPr lang="en-US" sz="1800" dirty="0" smtClean="0"/>
              <a:t> Recruitment management</a:t>
            </a:r>
          </a:p>
          <a:p>
            <a:pPr>
              <a:buFont typeface="Wingdings" pitchFamily="2" charset="2"/>
              <a:buChar char="Ø"/>
            </a:pPr>
            <a:r>
              <a:rPr lang="en-US" sz="1800" dirty="0" smtClean="0"/>
              <a:t> Reimbursement management</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19. Wallet HR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medium and large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20. </a:t>
            </a:r>
            <a:r>
              <a:rPr lang="en-US" sz="3600" b="1" dirty="0" err="1" smtClean="0"/>
              <a:t>HROne</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dirty="0" err="1" smtClean="0"/>
              <a:t>HROne</a:t>
            </a:r>
            <a:r>
              <a:rPr lang="en-US" sz="2400" dirty="0" smtClean="0"/>
              <a:t> is an extremely simple, easy-to-use HCM platform that not only automates HR processes but also helps you foster a positive work environment. With a wealth of experience in the HR software industry, </a:t>
            </a:r>
            <a:r>
              <a:rPr lang="en-US" sz="2400" dirty="0" err="1" smtClean="0"/>
              <a:t>HROne</a:t>
            </a:r>
            <a:r>
              <a:rPr lang="en-US" sz="2400" dirty="0" smtClean="0"/>
              <a:t> empowers your HR team to optimize workforce management.</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20. </a:t>
            </a:r>
            <a:r>
              <a:rPr lang="en-US" sz="3600" b="1" dirty="0" err="1" smtClean="0"/>
              <a:t>HROne</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numCol="2">
            <a:normAutofit/>
          </a:bodyPr>
          <a:lstStyle/>
          <a:p>
            <a:r>
              <a:rPr lang="en-US" sz="2400" b="1" dirty="0" smtClean="0"/>
              <a:t>Key Features:</a:t>
            </a:r>
            <a:endParaRPr lang="en-US" sz="2400" dirty="0" smtClean="0"/>
          </a:p>
          <a:p>
            <a:pPr>
              <a:buFont typeface="Wingdings" pitchFamily="2" charset="2"/>
              <a:buChar char="Ø"/>
            </a:pPr>
            <a:r>
              <a:rPr lang="en-US" sz="2400" dirty="0" smtClean="0"/>
              <a:t> </a:t>
            </a:r>
            <a:r>
              <a:rPr lang="en-US" sz="1800" dirty="0" smtClean="0"/>
              <a:t>Core HR</a:t>
            </a:r>
          </a:p>
          <a:p>
            <a:pPr>
              <a:buFont typeface="Wingdings" pitchFamily="2" charset="2"/>
              <a:buChar char="Ø"/>
            </a:pPr>
            <a:r>
              <a:rPr lang="en-US" sz="1800" dirty="0" smtClean="0"/>
              <a:t> Workforce planning</a:t>
            </a:r>
          </a:p>
          <a:p>
            <a:pPr>
              <a:buFont typeface="Wingdings" pitchFamily="2" charset="2"/>
              <a:buChar char="Ø"/>
            </a:pPr>
            <a:r>
              <a:rPr lang="en-US" sz="1800" dirty="0" smtClean="0"/>
              <a:t> Real-time leave and attendance tracking</a:t>
            </a:r>
          </a:p>
          <a:p>
            <a:pPr>
              <a:buFont typeface="Wingdings" pitchFamily="2" charset="2"/>
              <a:buChar char="Ø"/>
            </a:pPr>
            <a:r>
              <a:rPr lang="en-US" sz="1800" dirty="0" smtClean="0"/>
              <a:t> HR helpdesk</a:t>
            </a:r>
          </a:p>
          <a:p>
            <a:pPr>
              <a:buFont typeface="Wingdings" pitchFamily="2" charset="2"/>
              <a:buChar char="Ø"/>
            </a:pPr>
            <a:r>
              <a:rPr lang="en-US" sz="1800" dirty="0" smtClean="0"/>
              <a:t> Recruitment suite</a:t>
            </a:r>
          </a:p>
          <a:p>
            <a:pPr>
              <a:buFont typeface="Wingdings" pitchFamily="2" charset="2"/>
              <a:buChar char="Ø"/>
            </a:pPr>
            <a:r>
              <a:rPr lang="en-US" sz="1800" dirty="0" smtClean="0"/>
              <a:t> Payroll</a:t>
            </a:r>
          </a:p>
          <a:p>
            <a:pPr>
              <a:buNone/>
            </a:pPr>
            <a:r>
              <a:rPr lang="en-US" sz="1800" dirty="0" smtClean="0"/>
              <a:t> </a:t>
            </a:r>
            <a:endParaRPr lang="en-US" sz="1800" dirty="0" smtClean="0"/>
          </a:p>
          <a:p>
            <a:pPr>
              <a:buFont typeface="Wingdings" pitchFamily="2" charset="2"/>
              <a:buChar char="Ø"/>
            </a:pPr>
            <a:r>
              <a:rPr lang="en-US" sz="1800" dirty="0" smtClean="0"/>
              <a:t>Bonus</a:t>
            </a:r>
            <a:r>
              <a:rPr lang="en-US" sz="1800" dirty="0" smtClean="0"/>
              <a:t>, loan &amp; advances management</a:t>
            </a:r>
          </a:p>
          <a:p>
            <a:pPr>
              <a:buFont typeface="Wingdings" pitchFamily="2" charset="2"/>
              <a:buChar char="Ø"/>
            </a:pPr>
            <a:r>
              <a:rPr lang="en-US" sz="1800" dirty="0" smtClean="0"/>
              <a:t> Multi-User login &amp; role-based access</a:t>
            </a:r>
          </a:p>
          <a:p>
            <a:pPr>
              <a:buFont typeface="Wingdings" pitchFamily="2" charset="2"/>
              <a:buChar char="Ø"/>
            </a:pPr>
            <a:r>
              <a:rPr lang="en-US" sz="1800" dirty="0" smtClean="0"/>
              <a:t> Performance management</a:t>
            </a:r>
          </a:p>
          <a:p>
            <a:pPr>
              <a:buFont typeface="Wingdings" pitchFamily="2" charset="2"/>
              <a:buChar char="Ø"/>
            </a:pPr>
            <a:r>
              <a:rPr lang="en-US" sz="1800" dirty="0" smtClean="0"/>
              <a:t> Employee engagement</a:t>
            </a:r>
          </a:p>
          <a:p>
            <a:pPr>
              <a:buFont typeface="Wingdings" pitchFamily="2" charset="2"/>
              <a:buChar char="Ø"/>
            </a:pPr>
            <a:r>
              <a:rPr lang="en-US" sz="1800" dirty="0" smtClean="0"/>
              <a:t> Expense management</a:t>
            </a:r>
            <a:endParaRPr lang="en-US" sz="1800" dirty="0"/>
          </a:p>
        </p:txBody>
      </p:sp>
    </p:spTree>
    <p:extLst>
      <p:ext uri="{BB962C8B-B14F-4D97-AF65-F5344CB8AC3E}">
        <p14:creationId xmlns:p14="http://schemas.microsoft.com/office/powerpoint/2010/main" xmlns="" val="428199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3. Improved Compliances</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fontScale="92500" lnSpcReduction="20000"/>
          </a:bodyPr>
          <a:lstStyle/>
          <a:p>
            <a:r>
              <a:rPr lang="en-US" sz="3200" dirty="0" smtClean="0"/>
              <a:t>This is among one of the major benefits of using HR software. The use of HR software ensures that your organization is complying with regulations at the state and federal levels. Given the benefits of HR software, HR managers rely heavily on HR software to monitor and report on compliance. Specific compliance areas where HR software is helping organizations are GDPR compliance, right-to-work checks, and health and safety training compliance.</a:t>
            </a:r>
          </a:p>
          <a:p>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600" b="1" dirty="0" smtClean="0"/>
              <a:t>  20. </a:t>
            </a:r>
            <a:r>
              <a:rPr lang="en-US" sz="3600" b="1" dirty="0" err="1" smtClean="0"/>
              <a:t>HROne</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a:bodyPr>
          <a:lstStyle/>
          <a:p>
            <a:r>
              <a:rPr lang="en-US" sz="2400" b="1" dirty="0" smtClean="0"/>
              <a:t>Pricing:</a:t>
            </a:r>
            <a:endParaRPr lang="en-US" sz="2400" dirty="0" smtClean="0"/>
          </a:p>
          <a:p>
            <a:r>
              <a:rPr lang="en-US" sz="2400" dirty="0" smtClean="0"/>
              <a:t>Contact for details</a:t>
            </a:r>
          </a:p>
          <a:p>
            <a:r>
              <a:rPr lang="en-US" sz="2400" b="1" dirty="0" smtClean="0"/>
              <a:t>Best for:</a:t>
            </a:r>
            <a:endParaRPr lang="en-US" sz="2400" dirty="0" smtClean="0"/>
          </a:p>
          <a:p>
            <a:r>
              <a:rPr lang="en-US" sz="2400" dirty="0" smtClean="0"/>
              <a:t>Small, medium and large enterprises</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b="1" dirty="0" smtClean="0"/>
              <a:t>Wrapping Up</a:t>
            </a:r>
            <a:endParaRPr lang="en-US"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r>
              <a:rPr lang="en-IN" dirty="0" smtClean="0"/>
              <a:t>Thank you to all!!</a:t>
            </a:r>
            <a:endParaRPr lang="en-US" dirty="0" smtClean="0"/>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3200" b="1" dirty="0" smtClean="0"/>
              <a:t>Wrapping </a:t>
            </a:r>
            <a:r>
              <a:rPr lang="en-US" sz="3200" b="1" dirty="0" smtClean="0"/>
              <a:t>Up</a:t>
            </a:r>
            <a:r>
              <a:rPr lang="en-US" sz="3600" b="1" dirty="0" smtClean="0"/>
              <a:t> </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normAutofit fontScale="92500" lnSpcReduction="10000"/>
          </a:bodyPr>
          <a:lstStyle/>
          <a:p>
            <a:r>
              <a:rPr lang="en-US" sz="2400" dirty="0" smtClean="0"/>
              <a:t>Now, you know about the top HR software in India and across the globe, you can choose the right option that suits your business requirements. In 2020, we saw a mass transformation as many businesses shifted their focus to digital solutions.</a:t>
            </a:r>
          </a:p>
          <a:p>
            <a:r>
              <a:rPr lang="en-US" sz="2400" dirty="0" smtClean="0"/>
              <a:t>This enabled them to operate remotely when the pandemic hit the world in an unprecedented way. The challenges presented by the global pandemic highlighted the need for every business to adopt digital HR processes.</a:t>
            </a:r>
          </a:p>
          <a:p>
            <a:r>
              <a:rPr lang="en-US" sz="2400" dirty="0" smtClean="0"/>
              <a:t>From hiring to </a:t>
            </a:r>
            <a:r>
              <a:rPr lang="en-US" sz="2400" dirty="0" err="1" smtClean="0"/>
              <a:t>offboarding</a:t>
            </a:r>
            <a:r>
              <a:rPr lang="en-US" sz="2400" dirty="0" smtClean="0"/>
              <a:t> and managing the workforce, organizations need the right HR software for making the digital leap. So what are you waiting for? </a:t>
            </a:r>
            <a:r>
              <a:rPr lang="en-US" sz="2400" dirty="0" smtClean="0">
                <a:hlinkClick r:id="rId2"/>
              </a:rPr>
              <a:t>Schedule a demo</a:t>
            </a:r>
            <a:r>
              <a:rPr lang="en-US" sz="2400" dirty="0" smtClean="0"/>
              <a:t> with </a:t>
            </a:r>
            <a:r>
              <a:rPr lang="en-US" sz="2400" dirty="0" err="1" smtClean="0"/>
              <a:t>Zimyo</a:t>
            </a:r>
            <a:r>
              <a:rPr lang="en-US" sz="2400" dirty="0" smtClean="0"/>
              <a:t> and begin your HR digital transformation journey today!</a:t>
            </a:r>
            <a:endParaRPr lang="en-US" sz="2400" dirty="0"/>
          </a:p>
        </p:txBody>
      </p:sp>
    </p:spTree>
    <p:extLst>
      <p:ext uri="{BB962C8B-B14F-4D97-AF65-F5344CB8AC3E}">
        <p14:creationId xmlns:p14="http://schemas.microsoft.com/office/powerpoint/2010/main" xmlns="" val="428199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400" b="1" dirty="0" smtClean="0"/>
              <a:t>4. Better Decision </a:t>
            </a:r>
            <a:r>
              <a:rPr lang="en-US" sz="4400" b="1" dirty="0" smtClean="0"/>
              <a:t>Making</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lstStyle/>
          <a:p>
            <a:r>
              <a:rPr lang="en-US" sz="3200" dirty="0" smtClean="0"/>
              <a:t>HR analytics drive better decision-making. Easy access to data empowers HR teams to develop future workforce plans and predict turnover in critical roles. Organizations can leverage this data to design effective programs to improve both employees’ and company’s performance and foster a healthy work culture.</a:t>
            </a:r>
          </a:p>
          <a:p>
            <a:endParaRPr lang="en-US" dirty="0"/>
          </a:p>
        </p:txBody>
      </p:sp>
    </p:spTree>
    <p:extLst>
      <p:ext uri="{BB962C8B-B14F-4D97-AF65-F5344CB8AC3E}">
        <p14:creationId xmlns:p14="http://schemas.microsoft.com/office/powerpoint/2010/main" xmlns="" val="428199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799C3-7AB1-4D8B-B3DF-9B7538B34FB0}"/>
              </a:ext>
            </a:extLst>
          </p:cNvPr>
          <p:cNvSpPr>
            <a:spLocks noGrp="1"/>
          </p:cNvSpPr>
          <p:nvPr>
            <p:ph type="title"/>
          </p:nvPr>
        </p:nvSpPr>
        <p:spPr>
          <a:xfrm>
            <a:off x="1132907" y="797241"/>
            <a:ext cx="10058400" cy="1450757"/>
          </a:xfrm>
        </p:spPr>
        <p:txBody>
          <a:bodyPr>
            <a:normAutofit fontScale="90000"/>
          </a:bodyPr>
          <a:lstStyle/>
          <a:p>
            <a:pPr algn="ctr">
              <a:lnSpc>
                <a:spcPct val="100000"/>
              </a:lnSpc>
            </a:pP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400" b="1" dirty="0" smtClean="0"/>
              <a:t>5. Enhanced Employee </a:t>
            </a:r>
            <a:r>
              <a:rPr lang="en-US" sz="4400" b="1" dirty="0" smtClean="0"/>
              <a:t>Engagement</a:t>
            </a:r>
            <a:r>
              <a:rPr lang="en-US" sz="4800" b="1" dirty="0" smtClean="0"/>
              <a:t/>
            </a:r>
            <a:br>
              <a:rPr lang="en-US" sz="4800" b="1" dirty="0" smtClean="0"/>
            </a:br>
            <a:endParaRPr lang="en-US" sz="4800" dirty="0"/>
          </a:p>
        </p:txBody>
      </p:sp>
      <p:sp>
        <p:nvSpPr>
          <p:cNvPr id="4" name="Content Placeholder 3"/>
          <p:cNvSpPr>
            <a:spLocks noGrp="1"/>
          </p:cNvSpPr>
          <p:nvPr>
            <p:ph idx="1"/>
          </p:nvPr>
        </p:nvSpPr>
        <p:spPr/>
        <p:txBody>
          <a:bodyPr/>
          <a:lstStyle/>
          <a:p>
            <a:r>
              <a:rPr lang="en-US" sz="3200" dirty="0" smtClean="0"/>
              <a:t>Many organizations struggle with a low employee engagement issue. However, this isn’t something that can’t be improved. Organizations can boost employee engagement by taking the pulse of employees’ sentiments using sentiment analysis tools, conducting regular polls and surveys, and exchanging continuous feedback.</a:t>
            </a:r>
          </a:p>
          <a:p>
            <a:endParaRPr lang="en-US" dirty="0"/>
          </a:p>
        </p:txBody>
      </p:sp>
    </p:spTree>
    <p:extLst>
      <p:ext uri="{BB962C8B-B14F-4D97-AF65-F5344CB8AC3E}">
        <p14:creationId xmlns:p14="http://schemas.microsoft.com/office/powerpoint/2010/main" xmlns="" val="428199422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{305B79A2-622F-48DE-A81E-6A8481469BE2}tf56160789_win32</Template>
  <TotalTime>552</TotalTime>
  <Words>2401</Words>
  <Application>Microsoft Office PowerPoint</Application>
  <PresentationFormat>Custom</PresentationFormat>
  <Paragraphs>434</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1_RetrospectVTI</vt:lpstr>
      <vt:lpstr>Top HR software in India</vt:lpstr>
      <vt:lpstr>Your best quote that reflects your approach… “It’s one small step for man, one giant leap for mankind.”</vt:lpstr>
      <vt:lpstr>Criteria to keep in mind as we browse through the best HR tools</vt:lpstr>
      <vt:lpstr>Benefits of using HR software</vt:lpstr>
      <vt:lpstr>     1. Improved Efficiency  </vt:lpstr>
      <vt:lpstr>            2. Reduced Manual Errors</vt:lpstr>
      <vt:lpstr>     3. Improved Compliances </vt:lpstr>
      <vt:lpstr>     4. Better Decision Making </vt:lpstr>
      <vt:lpstr>     5. Enhanced Employee Engagement </vt:lpstr>
      <vt:lpstr>List Of Top HR Software In India</vt:lpstr>
      <vt:lpstr>      1. Zimyo  </vt:lpstr>
      <vt:lpstr>      1. Zimyo  </vt:lpstr>
      <vt:lpstr>      1. Zimyo  </vt:lpstr>
      <vt:lpstr>      2. Zoho People  </vt:lpstr>
      <vt:lpstr>      2. Zoho People </vt:lpstr>
      <vt:lpstr>      2. Zoho People </vt:lpstr>
      <vt:lpstr>      3. Bamboo HR   </vt:lpstr>
      <vt:lpstr>      3. Bamboo HR  </vt:lpstr>
      <vt:lpstr>      3. Bamboo HR  </vt:lpstr>
      <vt:lpstr>     4. ZingHR </vt:lpstr>
      <vt:lpstr>     4. ZingHR </vt:lpstr>
      <vt:lpstr>      4. ZingHR  </vt:lpstr>
      <vt:lpstr>     5. Kredily   </vt:lpstr>
      <vt:lpstr>     5. Kredily  </vt:lpstr>
      <vt:lpstr>      5. Kredily  </vt:lpstr>
      <vt:lpstr>      6. Beehive HRMS  </vt:lpstr>
      <vt:lpstr>     6. Beehive HRMS  </vt:lpstr>
      <vt:lpstr>     6. Beehive HRMS </vt:lpstr>
      <vt:lpstr>      7. sumHR </vt:lpstr>
      <vt:lpstr>      7. sumHR </vt:lpstr>
      <vt:lpstr>      7. sumHR </vt:lpstr>
      <vt:lpstr>      8. greytHR Software </vt:lpstr>
      <vt:lpstr>      8. greytHR Software </vt:lpstr>
      <vt:lpstr>      8. greytHR Software </vt:lpstr>
      <vt:lpstr>      9. Keka </vt:lpstr>
      <vt:lpstr>      9. Keka </vt:lpstr>
      <vt:lpstr>       9. Keka </vt:lpstr>
      <vt:lpstr>      10. Darwin Box </vt:lpstr>
      <vt:lpstr>       10. Darwin Box </vt:lpstr>
      <vt:lpstr>      10. Darwin Box </vt:lpstr>
      <vt:lpstr>      11. Freshteam </vt:lpstr>
      <vt:lpstr>       11. Freshteam </vt:lpstr>
      <vt:lpstr>      11. Freshteam  </vt:lpstr>
      <vt:lpstr>   12. Qandle  </vt:lpstr>
      <vt:lpstr>     12. Qandle  </vt:lpstr>
      <vt:lpstr>      12. Qandle  </vt:lpstr>
      <vt:lpstr>     13. Pocket HRMS   </vt:lpstr>
      <vt:lpstr>     13. Pocket HRMS    </vt:lpstr>
      <vt:lpstr>     13. Pocket HRMS   </vt:lpstr>
      <vt:lpstr>     14. factoHR  </vt:lpstr>
      <vt:lpstr>      14. factoHR  </vt:lpstr>
      <vt:lpstr>      14. factoHR  </vt:lpstr>
      <vt:lpstr>      15. PulseHRM </vt:lpstr>
      <vt:lpstr>      15. PulseHRM </vt:lpstr>
      <vt:lpstr>      15. PulseHRM </vt:lpstr>
      <vt:lpstr>     16. Zeta HRMS </vt:lpstr>
      <vt:lpstr>      16. Zeta HRMS </vt:lpstr>
      <vt:lpstr>     16. Zeta HRMS </vt:lpstr>
      <vt:lpstr>     17. EazeWork </vt:lpstr>
      <vt:lpstr>   17. EazeWork  </vt:lpstr>
      <vt:lpstr>      17. EazeWork  </vt:lpstr>
      <vt:lpstr>      18. HR Mantra </vt:lpstr>
      <vt:lpstr>      18. HR Mantra </vt:lpstr>
      <vt:lpstr>      18. HR Mantra </vt:lpstr>
      <vt:lpstr>     19. Wallet HR  </vt:lpstr>
      <vt:lpstr>      19. Wallet HR  </vt:lpstr>
      <vt:lpstr>      19. Wallet HR  </vt:lpstr>
      <vt:lpstr>      20. HROne  </vt:lpstr>
      <vt:lpstr>       20. HROne  </vt:lpstr>
      <vt:lpstr>       20. HROne  </vt:lpstr>
      <vt:lpstr>Wrapping Up</vt:lpstr>
      <vt:lpstr>     Wrapping Up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NAFIA</dc:creator>
  <cp:lastModifiedBy>Windows User</cp:lastModifiedBy>
  <cp:revision>7</cp:revision>
  <dcterms:created xsi:type="dcterms:W3CDTF">2022-03-16T17:09:30Z</dcterms:created>
  <dcterms:modified xsi:type="dcterms:W3CDTF">2022-03-17T02:57:24Z</dcterms:modified>
</cp:coreProperties>
</file>