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63" r:id="rId2"/>
    <p:sldMasterId id="2147484825" r:id="rId3"/>
    <p:sldMasterId id="2147484894" r:id="rId4"/>
  </p:sldMasterIdLst>
  <p:notesMasterIdLst>
    <p:notesMasterId r:id="rId19"/>
  </p:notesMasterIdLst>
  <p:handoutMasterIdLst>
    <p:handoutMasterId r:id="rId20"/>
  </p:handoutMasterIdLst>
  <p:sldIdLst>
    <p:sldId id="1313" r:id="rId5"/>
    <p:sldId id="1374" r:id="rId6"/>
    <p:sldId id="1375" r:id="rId7"/>
    <p:sldId id="1376" r:id="rId8"/>
    <p:sldId id="1379" r:id="rId9"/>
    <p:sldId id="1377" r:id="rId10"/>
    <p:sldId id="1378" r:id="rId11"/>
    <p:sldId id="1380" r:id="rId12"/>
    <p:sldId id="1381" r:id="rId13"/>
    <p:sldId id="1382" r:id="rId14"/>
    <p:sldId id="1383" r:id="rId15"/>
    <p:sldId id="1384" r:id="rId16"/>
    <p:sldId id="1385" r:id="rId17"/>
    <p:sldId id="1347" r:id="rId18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E23827"/>
    <a:srgbClr val="EEF3FA"/>
    <a:srgbClr val="EBFAFF"/>
    <a:srgbClr val="D5F4FF"/>
    <a:srgbClr val="01B59C"/>
    <a:srgbClr val="FEB834"/>
    <a:srgbClr val="004D86"/>
    <a:srgbClr val="005BA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92540" autoAdjust="0"/>
  </p:normalViewPr>
  <p:slideViewPr>
    <p:cSldViewPr snapToGrid="0" snapToObjects="1">
      <p:cViewPr varScale="1">
        <p:scale>
          <a:sx n="68" d="100"/>
          <a:sy n="68" d="100"/>
        </p:scale>
        <p:origin x="792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93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0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993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780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7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/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326062"/>
            <a:ext cx="2336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F4F4F">
                    <a:lumMod val="75000"/>
                    <a:lumOff val="25000"/>
                  </a:srgbClr>
                </a:solidFill>
                <a:latin typeface="Helvetica CE" pitchFamily="34" charset="0"/>
              </a:rPr>
              <a:t>www.yash.com</a:t>
            </a:r>
            <a:endParaRPr lang="en-US" sz="1600" b="1" dirty="0">
              <a:solidFill>
                <a:srgbClr val="A6A6A6"/>
              </a:solidFill>
              <a:latin typeface="Helvetica CE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" y="6272431"/>
            <a:ext cx="12188824" cy="47480"/>
          </a:xfrm>
          <a:prstGeom prst="rect">
            <a:avLst/>
          </a:prstGeom>
          <a:solidFill>
            <a:srgbClr val="E53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72929"/>
              </a:solidFill>
            </a:endParaRP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" y="228600"/>
            <a:ext cx="11274662" cy="715962"/>
          </a:xfrm>
          <a:prstGeom prst="rect">
            <a:avLst/>
          </a:prstGeom>
          <a:solidFill>
            <a:srgbClr val="EEF3FA"/>
          </a:solidFill>
        </p:spPr>
        <p:txBody>
          <a:bodyPr/>
          <a:lstStyle>
            <a:lvl1pPr>
              <a:defRPr sz="2800" b="1">
                <a:solidFill>
                  <a:srgbClr val="005BA1"/>
                </a:solidFill>
                <a:latin typeface="Helvetica CE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7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7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7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7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7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057027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91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11579382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2"/>
            <a:ext cx="10969943" cy="380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C4D88-057C-4FDD-8838-10D6F4E8C7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441" y="21907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09441" y="278130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609441" y="3371852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609441" y="3962400"/>
            <a:ext cx="10969943" cy="380999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99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780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827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  <a:prstGeom prst="rect">
            <a:avLst/>
          </a:prstGeo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37619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273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906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211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srgbClr val="4F4F4F"/>
                </a:solidFill>
              </a:rPr>
              <a:pPr/>
              <a:t>9/14/2022</a:t>
            </a:fld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1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499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16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366028" y="133777"/>
            <a:ext cx="11448246" cy="493459"/>
          </a:xfrm>
          <a:prstGeom prst="rect">
            <a:avLst/>
          </a:prstGeom>
        </p:spPr>
        <p:txBody>
          <a:bodyPr vert="horz" lIns="0" tIns="45718" rIns="45718" bIns="4571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980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C1993"/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4D4D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299962"/>
      </p:ext>
    </p:extLst>
  </p:cSld>
  <p:clrMapOvr>
    <a:masterClrMapping/>
  </p:clrMapOvr>
  <p:transition spd="med"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endParaRPr lang="en-US">
              <a:solidFill>
                <a:srgbClr val="4F4F4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lIns="121899" tIns="60949" rIns="121899" bIns="60949"/>
          <a:lstStyle/>
          <a:p>
            <a:fld id="{2B2FAF5C-C99A-4334-AE82-433C6C052917}" type="slidenum">
              <a:rPr lang="en-US" smtClean="0">
                <a:solidFill>
                  <a:srgbClr val="4F4F4F"/>
                </a:solidFill>
              </a:rPr>
              <a:pPr/>
              <a:t>‹#›</a:t>
            </a:fld>
            <a:endParaRPr lang="en-US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969943" cy="487362"/>
          </a:xfrm>
          <a:prstGeom prst="rect">
            <a:avLst/>
          </a:prstGeom>
        </p:spPr>
        <p:txBody>
          <a:bodyPr/>
          <a:lstStyle>
            <a:lvl1pPr algn="l">
              <a:defRPr sz="2500" b="1">
                <a:solidFill>
                  <a:srgbClr val="49A549"/>
                </a:solidFill>
                <a:latin typeface="+mj-lt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5281824" y="6400800"/>
            <a:ext cx="609441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551C"/>
                </a:solidFill>
              </a:defRPr>
            </a:lvl1pPr>
          </a:lstStyle>
          <a:p>
            <a:fld id="{0FE74F17-B9F2-4B4A-8D01-808786338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8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92663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74663" y="304800"/>
            <a:ext cx="914162" cy="304800"/>
          </a:xfrm>
          <a:prstGeom prst="rect">
            <a:avLst/>
          </a:prstGeom>
          <a:solidFill>
            <a:srgbClr val="E7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1376238" y="304802"/>
            <a:ext cx="711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E51F77A-6994-4D87-B3EF-4EDBFB93C3A5}" type="slidenum">
              <a:rPr lang="en-US" sz="1400" smtClean="0">
                <a:solidFill>
                  <a:prstClr val="white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12" name="Content Placeholder 8"/>
          <p:cNvSpPr>
            <a:spLocks noGrp="1"/>
          </p:cNvSpPr>
          <p:nvPr>
            <p:ph sz="quarter" idx="10"/>
          </p:nvPr>
        </p:nvSpPr>
        <p:spPr>
          <a:xfrm>
            <a:off x="750834" y="16002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8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sz="quarter" idx="11"/>
          </p:nvPr>
        </p:nvSpPr>
        <p:spPr>
          <a:xfrm>
            <a:off x="750834" y="22860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8"/>
          <p:cNvSpPr>
            <a:spLocks noGrp="1"/>
          </p:cNvSpPr>
          <p:nvPr>
            <p:ph sz="quarter" idx="12"/>
          </p:nvPr>
        </p:nvSpPr>
        <p:spPr>
          <a:xfrm>
            <a:off x="750834" y="29718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3"/>
          </p:nvPr>
        </p:nvSpPr>
        <p:spPr>
          <a:xfrm>
            <a:off x="750834" y="36576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8"/>
          <p:cNvSpPr>
            <a:spLocks noGrp="1"/>
          </p:cNvSpPr>
          <p:nvPr>
            <p:ph sz="quarter" idx="14"/>
          </p:nvPr>
        </p:nvSpPr>
        <p:spPr>
          <a:xfrm>
            <a:off x="750834" y="4343400"/>
            <a:ext cx="10819698" cy="4572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1pPr>
            <a:lvl2pPr marL="742950" indent="-285750">
              <a:buClr>
                <a:srgbClr val="F58345"/>
              </a:buClr>
              <a:buFont typeface="Wingdings" pitchFamily="2" charset="2"/>
              <a:buChar char="§"/>
              <a:defRPr sz="1600">
                <a:latin typeface="Helvetica CE" pitchFamily="34" charset="0"/>
              </a:defRPr>
            </a:lvl2pPr>
            <a:lvl3pPr marL="1143000" indent="-228600">
              <a:buClr>
                <a:srgbClr val="F58345"/>
              </a:buClr>
              <a:buFont typeface="Wingdings" pitchFamily="2" charset="2"/>
              <a:buChar char="§"/>
              <a:defRPr sz="1400">
                <a:latin typeface="Helvetica CE" pitchFamily="34" charset="0"/>
              </a:defRPr>
            </a:lvl3pPr>
            <a:lvl4pPr marL="1600200" indent="-228600">
              <a:buClr>
                <a:srgbClr val="F58345"/>
              </a:buClr>
              <a:buFont typeface="Wingdings" pitchFamily="2" charset="2"/>
              <a:buChar char="§"/>
              <a:defRPr sz="1200">
                <a:latin typeface="Helvetica CE" pitchFamily="34" charset="0"/>
              </a:defRPr>
            </a:lvl4pPr>
            <a:lvl5pPr marL="2057400" indent="-228600">
              <a:buClr>
                <a:srgbClr val="F58345"/>
              </a:buClr>
              <a:buFont typeface="Wingdings" pitchFamily="2" charset="2"/>
              <a:buChar char="§"/>
              <a:defRPr sz="1000">
                <a:latin typeface="Helvetica CE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71270" y="11970"/>
            <a:ext cx="11579382" cy="533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rgbClr val="0070C0"/>
                </a:solidFill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636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" y="2336292"/>
            <a:ext cx="12188952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517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r>
              <a:rPr lang="en-US" sz="12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0687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93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09493"/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09493"/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2017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048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76200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8546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349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52400"/>
            <a:ext cx="11579382" cy="533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026C490-F7F7-4435-9597-75C8D1CB95B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B2FAF5C-C99A-4334-AE82-433C6C05291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2472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56251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740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7885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79903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708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19348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031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196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2034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48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2433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46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2429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54477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97579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2016  YASH Technologies | www.yash.com | Confidential</a:t>
            </a:r>
            <a:endParaRPr lang="en-IN" sz="11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2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9914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1224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277284"/>
            <a:ext cx="9974263" cy="58208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800" baseline="0">
                <a:solidFill>
                  <a:schemeClr val="accent2"/>
                </a:solidFill>
                <a:latin typeface="Arial" panose="020B060402020202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 dirty="0"/>
              <a:t>Slide 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435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2223" y="1"/>
            <a:ext cx="12188951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2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2" y="179897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2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3"/>
            <a:ext cx="4060402" cy="278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2445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5" y="736600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447" indent="0">
              <a:buNone/>
              <a:defRPr/>
            </a:lvl2pPr>
            <a:lvl3pPr marL="1218895" indent="0">
              <a:buNone/>
              <a:defRPr/>
            </a:lvl3pPr>
            <a:lvl4pPr marL="1828343" indent="0">
              <a:buNone/>
              <a:defRPr/>
            </a:lvl4pPr>
            <a:lvl5pPr marL="24377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332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28" y="928688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5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2195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" y="2314672"/>
            <a:ext cx="12188951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6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6" y="2811496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3" y="1"/>
            <a:ext cx="12188951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0" y="215028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920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>
          <p15:clr>
            <a:srgbClr val="FBAE40"/>
          </p15:clr>
        </p15:guide>
        <p15:guide id="1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9685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28" y="831850"/>
            <a:ext cx="10969624" cy="494188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3543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28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19255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5" y="792164"/>
            <a:ext cx="5614987" cy="48847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6672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2" y="792163"/>
            <a:ext cx="5656262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6105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8" y="687394"/>
            <a:ext cx="11427724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2450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3" y="1"/>
            <a:ext cx="12188951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1" y="1372339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0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448" indent="0">
              <a:buNone/>
              <a:defRPr sz="2666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895" indent="0">
              <a:buNone/>
              <a:defRPr sz="2399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343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790" indent="0">
              <a:buNone/>
              <a:defRPr sz="2133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5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rgbClr val="4F4F4F"/>
                </a:solidFill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0" y="6489810"/>
            <a:ext cx="8125883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4F4F4F">
                    <a:lumMod val="75000"/>
                  </a:srgbClr>
                </a:solidFill>
              </a:rPr>
              <a:t>© 2016  YASH Technologies | www.yash.com | Confidential</a:t>
            </a:r>
            <a:endParaRPr lang="en-IN" sz="1100" dirty="0">
              <a:solidFill>
                <a:srgbClr val="4F4F4F">
                  <a:lumMod val="75000"/>
                </a:srgbClr>
              </a:solidFill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88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675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6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69523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37" y="1248509"/>
            <a:ext cx="11395686" cy="5416060"/>
          </a:xfrm>
          <a:prstGeom prst="rect">
            <a:avLst/>
          </a:prstGeom>
        </p:spPr>
        <p:txBody>
          <a:bodyPr>
            <a:normAutofit/>
          </a:bodyPr>
          <a:lstStyle>
            <a:lvl1pPr marL="457086" indent="-457086" algn="just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defRPr sz="1600">
                <a:latin typeface="Cambria" panose="02040503050406030204" pitchFamily="18" charset="0"/>
              </a:defRPr>
            </a:lvl1pPr>
            <a:lvl2pPr marL="990352" indent="-380905" algn="just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defRPr sz="1600">
                <a:latin typeface="Cambria" panose="02040503050406030204" pitchFamily="18" charset="0"/>
              </a:defRPr>
            </a:lvl2pPr>
            <a:lvl3pPr algn="just">
              <a:lnSpc>
                <a:spcPct val="150000"/>
              </a:lnSpc>
              <a:buClr>
                <a:srgbClr val="FF0000"/>
              </a:buClr>
              <a:defRPr sz="1600">
                <a:latin typeface="Cambria" panose="02040503050406030204" pitchFamily="18" charset="0"/>
              </a:defRPr>
            </a:lvl3pPr>
            <a:lvl4pPr marL="2133067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q"/>
              <a:defRPr sz="1600">
                <a:latin typeface="Cambria" panose="02040503050406030204" pitchFamily="18" charset="0"/>
              </a:defRPr>
            </a:lvl4pPr>
            <a:lvl5pPr marL="2742514" indent="-304724" algn="just">
              <a:lnSpc>
                <a:spcPct val="150000"/>
              </a:lnSpc>
              <a:buClr>
                <a:srgbClr val="FF0000"/>
              </a:buClr>
              <a:buFont typeface="Wingdings" panose="020B0604020202020204" pitchFamily="2" charset="2"/>
              <a:buChar char="v"/>
              <a:defRPr sz="16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itle Placeholder 2"/>
          <p:cNvSpPr>
            <a:spLocks noGrp="1"/>
          </p:cNvSpPr>
          <p:nvPr>
            <p:ph type="title"/>
          </p:nvPr>
        </p:nvSpPr>
        <p:spPr>
          <a:xfrm>
            <a:off x="711096" y="56270"/>
            <a:ext cx="10827186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22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  <a:prstGeom prst="rect">
            <a:avLst/>
          </a:prstGeo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0433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7A34CA9A-EE55-4A7C-BB60-02DE6C9E960C}" type="datetimeFigureOut">
              <a:rPr lang="en-IN" smtClean="0">
                <a:solidFill>
                  <a:srgbClr val="4F4F4F"/>
                </a:solidFill>
              </a:rPr>
              <a:pPr/>
              <a:t>14-09-2022</a:t>
            </a:fld>
            <a:endParaRPr lang="en-IN">
              <a:solidFill>
                <a:srgbClr val="4F4F4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srgbClr val="4F4F4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CD535AD5-8830-4D70-8AFC-1BDA04DD3F5F}" type="slidenum">
              <a:rPr lang="en-IN" smtClean="0">
                <a:solidFill>
                  <a:srgbClr val="4F4F4F"/>
                </a:solidFill>
              </a:rPr>
              <a:pPr/>
              <a:t>‹#›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2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4745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8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0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105324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  <p:sldLayoutId id="2147484623" r:id="rId6"/>
    <p:sldLayoutId id="2147484624" r:id="rId7"/>
    <p:sldLayoutId id="2147484626" r:id="rId8"/>
    <p:sldLayoutId id="2147484627" r:id="rId9"/>
    <p:sldLayoutId id="2147484628" r:id="rId10"/>
    <p:sldLayoutId id="2147484629" r:id="rId11"/>
    <p:sldLayoutId id="2147484630" r:id="rId12"/>
    <p:sldLayoutId id="2147484631" r:id="rId13"/>
    <p:sldLayoutId id="2147484632" r:id="rId14"/>
    <p:sldLayoutId id="2147484636" r:id="rId15"/>
    <p:sldLayoutId id="2147484638" r:id="rId16"/>
    <p:sldLayoutId id="2147484639" r:id="rId17"/>
    <p:sldLayoutId id="2147484643" r:id="rId18"/>
    <p:sldLayoutId id="2147484508" r:id="rId19"/>
    <p:sldLayoutId id="2147484512" r:id="rId20"/>
    <p:sldLayoutId id="2147484513" r:id="rId21"/>
    <p:sldLayoutId id="2147484514" r:id="rId22"/>
    <p:sldLayoutId id="2147484515" r:id="rId23"/>
    <p:sldLayoutId id="2147484517" r:id="rId24"/>
    <p:sldLayoutId id="2147484519" r:id="rId25"/>
    <p:sldLayoutId id="2147484520" r:id="rId26"/>
    <p:sldLayoutId id="2147484521" r:id="rId27"/>
    <p:sldLayoutId id="2147484565" r:id="rId28"/>
    <p:sldLayoutId id="2147484566" r:id="rId29"/>
    <p:sldLayoutId id="2147484569" r:id="rId30"/>
    <p:sldLayoutId id="2147484570" r:id="rId31"/>
    <p:sldLayoutId id="2147484571" r:id="rId32"/>
    <p:sldLayoutId id="2147484583" r:id="rId33"/>
    <p:sldLayoutId id="2147484387" r:id="rId34"/>
    <p:sldLayoutId id="2147484645" r:id="rId35"/>
    <p:sldLayoutId id="2147484646" r:id="rId36"/>
    <p:sldLayoutId id="2147484824" r:id="rId37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pic>
        <p:nvPicPr>
          <p:cNvPr id="12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3067" y="5906667"/>
            <a:ext cx="1608294" cy="11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11047469" y="147685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>
                <a:solidFill>
                  <a:srgbClr val="4F4F4F"/>
                </a:solidFill>
              </a:rPr>
              <a:pPr algn="ctr"/>
              <a:t>‹#›</a:t>
            </a:fld>
            <a:endParaRPr lang="en-IN" sz="1200" dirty="0">
              <a:solidFill>
                <a:srgbClr val="4F4F4F">
                  <a:lumMod val="75000"/>
                </a:srgbClr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/>
              <a:pPr/>
              <a:t>‹#›</a:t>
            </a:fld>
            <a:endParaRPr lang="en-IN" sz="16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0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26" r:id="rId1"/>
    <p:sldLayoutId id="2147484827" r:id="rId2"/>
    <p:sldLayoutId id="2147484828" r:id="rId3"/>
    <p:sldLayoutId id="2147484829" r:id="rId4"/>
    <p:sldLayoutId id="2147484830" r:id="rId5"/>
    <p:sldLayoutId id="2147484831" r:id="rId6"/>
    <p:sldLayoutId id="2147484832" r:id="rId7"/>
    <p:sldLayoutId id="2147484833" r:id="rId8"/>
    <p:sldLayoutId id="2147484834" r:id="rId9"/>
    <p:sldLayoutId id="2147484835" r:id="rId10"/>
    <p:sldLayoutId id="2147484836" r:id="rId11"/>
    <p:sldLayoutId id="2147484837" r:id="rId12"/>
    <p:sldLayoutId id="2147484838" r:id="rId13"/>
    <p:sldLayoutId id="214748483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1"/>
            <a:ext cx="1515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74838859-96C6-4195-B61C-5C9EE7AAD6E5}" type="slidenum">
              <a:rPr lang="en-US" sz="1600" smtClean="0">
                <a:solidFill>
                  <a:srgbClr val="4F4F4F"/>
                </a:solidFill>
              </a:rPr>
              <a:pPr algn="ctr"/>
              <a:t>‹#›</a:t>
            </a:fld>
            <a:endParaRPr lang="en-IN" sz="1600" dirty="0">
              <a:solidFill>
                <a:srgbClr val="4F4F4F">
                  <a:lumMod val="75000"/>
                </a:srgb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0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8" y="56270"/>
            <a:ext cx="10969624" cy="516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2" y="1108873"/>
            <a:ext cx="1096962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4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6" y="5816226"/>
            <a:ext cx="1870059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5" r:id="rId1"/>
    <p:sldLayoutId id="2147484896" r:id="rId2"/>
    <p:sldLayoutId id="2147484897" r:id="rId3"/>
    <p:sldLayoutId id="2147484898" r:id="rId4"/>
    <p:sldLayoutId id="2147484899" r:id="rId5"/>
    <p:sldLayoutId id="2147484900" r:id="rId6"/>
    <p:sldLayoutId id="2147484901" r:id="rId7"/>
    <p:sldLayoutId id="2147484902" r:id="rId8"/>
    <p:sldLayoutId id="2147484903" r:id="rId9"/>
    <p:sldLayoutId id="2147484904" r:id="rId10"/>
    <p:sldLayoutId id="2147484905" r:id="rId11"/>
    <p:sldLayoutId id="2147484906" r:id="rId12"/>
    <p:sldLayoutId id="2147484907" r:id="rId13"/>
    <p:sldLayoutId id="2147484909" r:id="rId14"/>
  </p:sldLayoutIdLst>
  <p:hf hdr="0" ftr="0" dt="0"/>
  <p:txStyles>
    <p:titleStyle>
      <a:lvl1pPr algn="l" defTabSz="609448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86" indent="-457086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352" indent="-380905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0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619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6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3067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514" indent="-304724" algn="l" defTabSz="609448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962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609448" rtl="0" eaLnBrk="1" latinLnBrk="0" hangingPunct="1">
        <a:spcBef>
          <a:spcPct val="20000"/>
        </a:spcBef>
        <a:buFont typeface="Arial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60944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maljawla/my.git" TargetMode="External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765661" y="1103174"/>
            <a:ext cx="5857587" cy="1918321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Training Title: GIT &amp; GitHub</a:t>
            </a:r>
          </a:p>
          <a:p>
            <a:r>
              <a:rPr lang="en-IN" dirty="0"/>
              <a:t>Trainer Name: Vimal Kumar Jawla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225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15B4-D14B-4498-A838-3C20EC8C0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https://github.com/vimaljawla/my.git</a:t>
            </a:r>
            <a:endParaRPr lang="en-US" dirty="0"/>
          </a:p>
          <a:p>
            <a:r>
              <a:rPr lang="en-US" dirty="0"/>
              <a:t>Push data to git hub </a:t>
            </a:r>
          </a:p>
          <a:p>
            <a:r>
              <a:rPr lang="en-US" dirty="0"/>
              <a:t>git push --set-upstream origin master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B5046-0594-4FE6-86EF-0FF401C6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Git with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0A8B1-6F90-4E28-98BB-3B7D8A1B6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Pull command is use to update local git repository with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pull is a combination of 2 different commands: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fetch</a:t>
            </a:r>
          </a:p>
          <a:p>
            <a:pPr marL="952347" lvl="1" indent="-342900">
              <a:buFont typeface="Arial" panose="020B0604020202020204" pitchFamily="34" charset="0"/>
              <a:buChar char="•"/>
            </a:pPr>
            <a:r>
              <a:rPr lang="en-US" dirty="0"/>
              <a:t>Merge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995E2-7194-49A6-AE1D-D5B9D2AA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Pulling Data from 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909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6D08D-5E6D-4E6C-B666-8A3ECCF1C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fetch origin  (</a:t>
            </a:r>
            <a:r>
              <a:rPr lang="en-IN" dirty="0" err="1"/>
              <a:t>github</a:t>
            </a:r>
            <a:r>
              <a:rPr lang="en-IN" dirty="0"/>
              <a:t> repository name which we have set)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IN" dirty="0" err="1"/>
              <a:t>fter</a:t>
            </a:r>
            <a:r>
              <a:rPr lang="en-IN" dirty="0"/>
              <a:t> fetching data we can check our own local status git status</a:t>
            </a:r>
          </a:p>
          <a:p>
            <a:r>
              <a:rPr lang="en-US" dirty="0"/>
              <a:t>C</a:t>
            </a:r>
            <a:r>
              <a:rPr lang="en-IN" dirty="0"/>
              <a:t>heck log of local and GitHub repository </a:t>
            </a:r>
          </a:p>
          <a:p>
            <a:r>
              <a:rPr lang="en-IN" dirty="0"/>
              <a:t>git log origin/master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6B18-6E0F-433F-8B90-A30A2FEA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Fetch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925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2FC45C-D112-462F-ADC6-1096C176B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/>
              <a:t>git diff origin/master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5AADCF-50C6-4E08-BE7F-8F88B874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difference in local/master and  origin/master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33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5613" y="6356350"/>
            <a:ext cx="2843212" cy="365125"/>
          </a:xfrm>
          <a:prstGeom prst="rect">
            <a:avLst/>
          </a:prstGeom>
        </p:spPr>
        <p:txBody>
          <a:bodyPr/>
          <a:lstStyle/>
          <a:p>
            <a:pPr defTabSz="609410"/>
            <a:fld id="{89BD4882-A028-41BE-9BC2-575D1F2BA731}" type="slidenum">
              <a:rPr lang="en-IN" smtClean="0">
                <a:solidFill>
                  <a:srgbClr val="4F4F4F"/>
                </a:solidFill>
              </a:rPr>
              <a:pPr defTabSz="609410"/>
              <a:t>14</a:t>
            </a:fld>
            <a:endParaRPr lang="en-IN">
              <a:solidFill>
                <a:srgbClr val="4F4F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7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dirty="0"/>
          </a:p>
          <a:p>
            <a:r>
              <a:rPr lang="en-US" dirty="0"/>
              <a:t>Git is a version control system.</a:t>
            </a:r>
          </a:p>
          <a:p>
            <a:r>
              <a:rPr lang="en-US" dirty="0"/>
              <a:t>Git helps you keep track of code changes.</a:t>
            </a:r>
          </a:p>
          <a:p>
            <a:r>
              <a:rPr lang="en-US" dirty="0"/>
              <a:t>Git is used to collaborate on code.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8658" y="219668"/>
            <a:ext cx="10969624" cy="516932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Git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Manage projects with Repositories</a:t>
            </a:r>
          </a:p>
          <a:p>
            <a:r>
              <a:rPr lang="en-US" dirty="0"/>
              <a:t>Clone a project to work on a local copy</a:t>
            </a:r>
          </a:p>
          <a:p>
            <a:r>
              <a:rPr lang="en-US" dirty="0"/>
              <a:t>Control and track changes with Staging and Committing</a:t>
            </a:r>
          </a:p>
          <a:p>
            <a:r>
              <a:rPr lang="en-US" dirty="0"/>
              <a:t>Branch and Merge to allow for work on different parts and versions of a project</a:t>
            </a:r>
          </a:p>
          <a:p>
            <a:r>
              <a:rPr lang="en-US" dirty="0"/>
              <a:t>Pull the latest version of the project to a local copy</a:t>
            </a:r>
          </a:p>
          <a:p>
            <a:r>
              <a:rPr lang="en-US" dirty="0"/>
              <a:t>Push local updates to the main project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Git do for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Initialize Git on a folder, making it a </a:t>
            </a:r>
            <a:r>
              <a:rPr lang="en-US" b="1" dirty="0"/>
              <a:t>Repository</a:t>
            </a:r>
            <a:endParaRPr lang="en-US" dirty="0"/>
          </a:p>
          <a:p>
            <a:r>
              <a:rPr lang="en-US" dirty="0"/>
              <a:t>Git now creates a hidden folder to keep track of changes in that folder</a:t>
            </a:r>
          </a:p>
          <a:p>
            <a:r>
              <a:rPr lang="en-US" dirty="0"/>
              <a:t>When a file is changed, added or deleted, it is considered </a:t>
            </a:r>
            <a:r>
              <a:rPr lang="en-US" b="1" dirty="0"/>
              <a:t>modified</a:t>
            </a:r>
            <a:endParaRPr lang="en-US" dirty="0"/>
          </a:p>
          <a:p>
            <a:r>
              <a:rPr lang="en-US" dirty="0"/>
              <a:t>You select the modified files you want to </a:t>
            </a:r>
            <a:r>
              <a:rPr lang="en-US" b="1" dirty="0"/>
              <a:t>Stage</a:t>
            </a:r>
            <a:endParaRPr lang="en-US" dirty="0"/>
          </a:p>
          <a:p>
            <a:r>
              <a:rPr lang="en-US" dirty="0"/>
              <a:t>The </a:t>
            </a:r>
            <a:r>
              <a:rPr lang="en-US" b="1" dirty="0"/>
              <a:t>Staged</a:t>
            </a:r>
            <a:r>
              <a:rPr lang="en-US" dirty="0"/>
              <a:t> files are </a:t>
            </a:r>
            <a:r>
              <a:rPr lang="en-US" b="1" dirty="0"/>
              <a:t>Committed</a:t>
            </a:r>
            <a:r>
              <a:rPr lang="en-US" dirty="0"/>
              <a:t>, which prompts Git to store a </a:t>
            </a:r>
            <a:r>
              <a:rPr lang="en-US" b="1" dirty="0"/>
              <a:t>permanent</a:t>
            </a:r>
            <a:r>
              <a:rPr lang="en-US" dirty="0"/>
              <a:t> snapshot of the files</a:t>
            </a:r>
          </a:p>
          <a:p>
            <a:r>
              <a:rPr lang="en-US" dirty="0"/>
              <a:t>Git allows you to see the full history of every commit.</a:t>
            </a:r>
          </a:p>
          <a:p>
            <a:r>
              <a:rPr lang="en-US" dirty="0"/>
              <a:t>You can revert back to any previous commit.</a:t>
            </a:r>
          </a:p>
          <a:p>
            <a:r>
              <a:rPr lang="en-US" dirty="0"/>
              <a:t>Git does not store a separate copy of every file in every commit, but keeps track of changes made in each commit!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Working with Git</a:t>
            </a:r>
          </a:p>
        </p:txBody>
      </p:sp>
    </p:spTree>
    <p:extLst>
      <p:ext uri="{BB962C8B-B14F-4D97-AF65-F5344CB8AC3E}">
        <p14:creationId xmlns:p14="http://schemas.microsoft.com/office/powerpoint/2010/main" val="390716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installation you have to download git from website.</a:t>
            </a:r>
          </a:p>
          <a:p>
            <a:r>
              <a:rPr lang="en-US" dirty="0"/>
              <a:t>After installation you will find the </a:t>
            </a:r>
            <a:r>
              <a:rPr lang="en-US" dirty="0" err="1"/>
              <a:t>gitbash</a:t>
            </a:r>
            <a:r>
              <a:rPr lang="en-US" dirty="0"/>
              <a:t> and 	on </a:t>
            </a:r>
            <a:r>
              <a:rPr lang="en-US" dirty="0" err="1"/>
              <a:t>gitbash</a:t>
            </a:r>
            <a:r>
              <a:rPr lang="en-US" dirty="0"/>
              <a:t> you can run following command </a:t>
            </a:r>
          </a:p>
          <a:p>
            <a:r>
              <a:rPr lang="en-US" dirty="0"/>
              <a:t>Git - - version </a:t>
            </a:r>
          </a:p>
          <a:p>
            <a:r>
              <a:rPr lang="en-US" dirty="0"/>
              <a:t>After installation we need to configure git </a:t>
            </a:r>
          </a:p>
          <a:p>
            <a:r>
              <a:rPr lang="en-US" dirty="0"/>
              <a:t>Git config –global user.name “username”</a:t>
            </a:r>
          </a:p>
          <a:p>
            <a:r>
              <a:rPr lang="en-US" dirty="0"/>
              <a:t>Git config –global </a:t>
            </a:r>
            <a:r>
              <a:rPr lang="en-US" dirty="0" err="1"/>
              <a:t>user.email</a:t>
            </a:r>
            <a:r>
              <a:rPr lang="en-US" dirty="0"/>
              <a:t> “vimal@yash.com”</a:t>
            </a:r>
          </a:p>
          <a:p>
            <a:r>
              <a:rPr lang="en-US" dirty="0"/>
              <a:t>Create a folder by </a:t>
            </a:r>
            <a:r>
              <a:rPr lang="en-US" dirty="0" err="1"/>
              <a:t>mkdir</a:t>
            </a:r>
            <a:r>
              <a:rPr lang="en-US" dirty="0"/>
              <a:t> command :-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Command</a:t>
            </a:r>
          </a:p>
        </p:txBody>
      </p:sp>
    </p:spTree>
    <p:extLst>
      <p:ext uri="{BB962C8B-B14F-4D97-AF65-F5344CB8AC3E}">
        <p14:creationId xmlns:p14="http://schemas.microsoft.com/office/powerpoint/2010/main" val="21879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navigated to the correct folder, you can initialize Git on that folder: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Now add some file to folder you have created. </a:t>
            </a:r>
          </a:p>
          <a:p>
            <a:r>
              <a:rPr lang="en-US" dirty="0"/>
              <a:t>Using ls command you can list all of file of your folder </a:t>
            </a:r>
          </a:p>
          <a:p>
            <a:endParaRPr lang="en-US" dirty="0"/>
          </a:p>
          <a:p>
            <a:r>
              <a:rPr lang="en-US" dirty="0"/>
              <a:t>Git status </a:t>
            </a:r>
          </a:p>
          <a:p>
            <a:r>
              <a:rPr lang="en-US" dirty="0"/>
              <a:t>This command is use to show tracked and untracked files.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Initialize git</a:t>
            </a:r>
          </a:p>
        </p:txBody>
      </p:sp>
    </p:spTree>
    <p:extLst>
      <p:ext uri="{BB962C8B-B14F-4D97-AF65-F5344CB8AC3E}">
        <p14:creationId xmlns:p14="http://schemas.microsoft.com/office/powerpoint/2010/main" val="305162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Git add filename</a:t>
            </a:r>
          </a:p>
          <a:p>
            <a:r>
              <a:rPr lang="en-US" dirty="0"/>
              <a:t>When we add file it shows in git status </a:t>
            </a:r>
          </a:p>
          <a:p>
            <a:r>
              <a:rPr lang="en-US" dirty="0"/>
              <a:t>For adding all files </a:t>
            </a:r>
          </a:p>
          <a:p>
            <a:r>
              <a:rPr lang="en-US" dirty="0"/>
              <a:t>Git add - -all</a:t>
            </a:r>
          </a:p>
          <a:p>
            <a:r>
              <a:rPr lang="en-US" dirty="0"/>
              <a:t>This will add all files to git repository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Adding file to repository </a:t>
            </a:r>
          </a:p>
        </p:txBody>
      </p:sp>
    </p:spTree>
    <p:extLst>
      <p:ext uri="{BB962C8B-B14F-4D97-AF65-F5344CB8AC3E}">
        <p14:creationId xmlns:p14="http://schemas.microsoft.com/office/powerpoint/2010/main" val="395429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43C5CC-C6D9-4026-9A83-EE4F3E9936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After adding files to repository its time to commit files</a:t>
            </a:r>
          </a:p>
          <a:p>
            <a:r>
              <a:rPr lang="en-IN" dirty="0"/>
              <a:t>From stage to commit we need to use commit command </a:t>
            </a:r>
          </a:p>
          <a:p>
            <a:r>
              <a:rPr lang="en-US" dirty="0"/>
              <a:t>git commit -m "First release of Hello World!“  // here msg we need to add them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96C0C-7307-4AA9-BC94-7B6476D4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0912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60432E-88FB-4639-96EC-0656699A8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git status  - -short </a:t>
            </a:r>
          </a:p>
          <a:p>
            <a:r>
              <a:rPr lang="en-US" b="1" dirty="0"/>
              <a:t>Note:</a:t>
            </a:r>
            <a:r>
              <a:rPr lang="en-US" dirty="0"/>
              <a:t> Short status flags are:</a:t>
            </a:r>
          </a:p>
          <a:p>
            <a:r>
              <a:rPr lang="en-US" dirty="0"/>
              <a:t>?? - Untracked files</a:t>
            </a:r>
          </a:p>
          <a:p>
            <a:r>
              <a:rPr lang="en-US" dirty="0"/>
              <a:t>A - Files added to stage</a:t>
            </a:r>
          </a:p>
          <a:p>
            <a:r>
              <a:rPr lang="en-US" dirty="0"/>
              <a:t>M - Modified files</a:t>
            </a:r>
          </a:p>
          <a:p>
            <a:r>
              <a:rPr lang="en-US" dirty="0"/>
              <a:t>D - Deleted files</a:t>
            </a:r>
          </a:p>
          <a:p>
            <a:r>
              <a:rPr lang="en-IN" dirty="0"/>
              <a:t>	</a:t>
            </a:r>
            <a:r>
              <a:rPr lang="en-US" dirty="0"/>
              <a:t>To view the history of commits for a repository, you can use the log command:</a:t>
            </a:r>
          </a:p>
          <a:p>
            <a:r>
              <a:rPr lang="en-US"/>
              <a:t>Git log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93DFC1-F182-41C5-B923-3474880B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Git status - - short  and git log </a:t>
            </a:r>
          </a:p>
        </p:txBody>
      </p:sp>
    </p:spTree>
    <p:extLst>
      <p:ext uri="{BB962C8B-B14F-4D97-AF65-F5344CB8AC3E}">
        <p14:creationId xmlns:p14="http://schemas.microsoft.com/office/powerpoint/2010/main" val="1000136255"/>
      </p:ext>
    </p:extLst>
  </p:cSld>
  <p:clrMapOvr>
    <a:masterClrMapping/>
  </p:clrMapOvr>
</p:sld>
</file>

<file path=ppt/theme/theme1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2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4.xml><?xml version="1.0" encoding="utf-8"?>
<a:theme xmlns:a="http://schemas.openxmlformats.org/drawingml/2006/main" name="1_PPT-Template-20-07">
  <a:themeElements>
    <a:clrScheme name="Custom 15">
      <a:dk1>
        <a:srgbClr val="4F4F4F"/>
      </a:dk1>
      <a:lt1>
        <a:sysClr val="window" lastClr="FFFFFF"/>
      </a:lt1>
      <a:dk2>
        <a:srgbClr val="005BA1"/>
      </a:dk2>
      <a:lt2>
        <a:srgbClr val="005BA1"/>
      </a:lt2>
      <a:accent1>
        <a:srgbClr val="D4342C"/>
      </a:accent1>
      <a:accent2>
        <a:srgbClr val="005BA1"/>
      </a:accent2>
      <a:accent3>
        <a:srgbClr val="005BA1"/>
      </a:accent3>
      <a:accent4>
        <a:srgbClr val="005BA1"/>
      </a:accent4>
      <a:accent5>
        <a:srgbClr val="005BA1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19312</TotalTime>
  <Words>598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</vt:lpstr>
      <vt:lpstr>Courier New</vt:lpstr>
      <vt:lpstr>Helvetica CE</vt:lpstr>
      <vt:lpstr>Tahoma</vt:lpstr>
      <vt:lpstr>Wingdings</vt:lpstr>
      <vt:lpstr>1_PPT-Template-250516</vt:lpstr>
      <vt:lpstr>2_PPT-Template-250516</vt:lpstr>
      <vt:lpstr>PPT-Template-20-07</vt:lpstr>
      <vt:lpstr>1_PPT-Template-20-07</vt:lpstr>
      <vt:lpstr>PowerPoint Presentation</vt:lpstr>
      <vt:lpstr>What is Git ?</vt:lpstr>
      <vt:lpstr>What Git do for us</vt:lpstr>
      <vt:lpstr>Working with Git</vt:lpstr>
      <vt:lpstr>Git Command</vt:lpstr>
      <vt:lpstr>Initialize git</vt:lpstr>
      <vt:lpstr> Adding file to repository </vt:lpstr>
      <vt:lpstr>Commit</vt:lpstr>
      <vt:lpstr>Git status - - short  and git log </vt:lpstr>
      <vt:lpstr>Connecting Git with GitHub</vt:lpstr>
      <vt:lpstr>Pulling Data from GitHub</vt:lpstr>
      <vt:lpstr>Git Fetch</vt:lpstr>
      <vt:lpstr>For difference in local/master and  origin/master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Vimal Jawla</cp:lastModifiedBy>
  <cp:revision>3467</cp:revision>
  <cp:lastPrinted>2016-11-27T17:58:13Z</cp:lastPrinted>
  <dcterms:created xsi:type="dcterms:W3CDTF">2016-07-13T12:11:53Z</dcterms:created>
  <dcterms:modified xsi:type="dcterms:W3CDTF">2022-09-14T08:30:31Z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</Properties>
</file>