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3"/>
  </p:notesMasterIdLst>
  <p:handoutMasterIdLst>
    <p:handoutMasterId r:id="rId74"/>
  </p:handoutMasterIdLst>
  <p:sldIdLst>
    <p:sldId id="256" r:id="rId5"/>
    <p:sldId id="259" r:id="rId6"/>
    <p:sldId id="350" r:id="rId7"/>
    <p:sldId id="353" r:id="rId8"/>
    <p:sldId id="351" r:id="rId9"/>
    <p:sldId id="352" r:id="rId10"/>
    <p:sldId id="277" r:id="rId11"/>
    <p:sldId id="275" r:id="rId12"/>
    <p:sldId id="342" r:id="rId13"/>
    <p:sldId id="278" r:id="rId14"/>
    <p:sldId id="290" r:id="rId15"/>
    <p:sldId id="274" r:id="rId16"/>
    <p:sldId id="279" r:id="rId17"/>
    <p:sldId id="280" r:id="rId18"/>
    <p:sldId id="281" r:id="rId19"/>
    <p:sldId id="276" r:id="rId20"/>
    <p:sldId id="272" r:id="rId21"/>
    <p:sldId id="286" r:id="rId22"/>
    <p:sldId id="285" r:id="rId23"/>
    <p:sldId id="282" r:id="rId24"/>
    <p:sldId id="283" r:id="rId25"/>
    <p:sldId id="287" r:id="rId26"/>
    <p:sldId id="288" r:id="rId27"/>
    <p:sldId id="291" r:id="rId28"/>
    <p:sldId id="284" r:id="rId29"/>
    <p:sldId id="292" r:id="rId30"/>
    <p:sldId id="302" r:id="rId31"/>
    <p:sldId id="301" r:id="rId32"/>
    <p:sldId id="318" r:id="rId33"/>
    <p:sldId id="319" r:id="rId34"/>
    <p:sldId id="322" r:id="rId35"/>
    <p:sldId id="321" r:id="rId36"/>
    <p:sldId id="320" r:id="rId37"/>
    <p:sldId id="323" r:id="rId38"/>
    <p:sldId id="300" r:id="rId39"/>
    <p:sldId id="304" r:id="rId40"/>
    <p:sldId id="306" r:id="rId41"/>
    <p:sldId id="307" r:id="rId42"/>
    <p:sldId id="324" r:id="rId43"/>
    <p:sldId id="325" r:id="rId44"/>
    <p:sldId id="326" r:id="rId45"/>
    <p:sldId id="327" r:id="rId46"/>
    <p:sldId id="339" r:id="rId47"/>
    <p:sldId id="340" r:id="rId48"/>
    <p:sldId id="338" r:id="rId49"/>
    <p:sldId id="343" r:id="rId50"/>
    <p:sldId id="354" r:id="rId51"/>
    <p:sldId id="341" r:id="rId52"/>
    <p:sldId id="328" r:id="rId53"/>
    <p:sldId id="329" r:id="rId54"/>
    <p:sldId id="330" r:id="rId55"/>
    <p:sldId id="331" r:id="rId56"/>
    <p:sldId id="293" r:id="rId57"/>
    <p:sldId id="295" r:id="rId58"/>
    <p:sldId id="333" r:id="rId59"/>
    <p:sldId id="299" r:id="rId60"/>
    <p:sldId id="298" r:id="rId61"/>
    <p:sldId id="310" r:id="rId62"/>
    <p:sldId id="313" r:id="rId63"/>
    <p:sldId id="315" r:id="rId64"/>
    <p:sldId id="335" r:id="rId65"/>
    <p:sldId id="316" r:id="rId66"/>
    <p:sldId id="336" r:id="rId67"/>
    <p:sldId id="344" r:id="rId68"/>
    <p:sldId id="347" r:id="rId69"/>
    <p:sldId id="348" r:id="rId70"/>
    <p:sldId id="349" r:id="rId71"/>
    <p:sldId id="34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55012-E241-456C-AE19-0C32B45F3A63}" v="1413" dt="2023-08-01T17:01:21.645"/>
    <p1510:client id="{35A42A2B-0469-4F45-8C6B-35E43B08A482}" v="259" dt="2023-08-01T03:26:58.494"/>
    <p1510:client id="{47DE55FB-1964-4243-9D87-EE8BA79B3945}" v="435" dt="2023-08-02T03:18:36.848"/>
    <p1510:client id="{54D69827-4CDA-4BC6-8EC1-69E6018390DD}" v="73" dt="2023-08-01T09:47:04.690"/>
    <p1510:client id="{5B88B64A-3170-45E4-B31D-57EB1691F120}" v="781" dt="2023-08-02T02:17:51.532"/>
    <p1510:client id="{93BEFBF2-E96A-4ABE-865A-C4854BCACA01}" v="1181" dt="2023-08-01T16:56:55.323"/>
    <p1510:client id="{E84D71AD-2C61-4E2D-8F6D-63CC9399963A}" v="3" dt="2023-08-01T17:09:36.600"/>
    <p1510:client id="{F4D5881F-B273-4B10-88F9-61C56D47697A}" v="400" dt="2023-08-02T03:06:40.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8/2/2023</a:t>
            </a:fld>
            <a:endParaRPr lang="en-US"/>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8/2/2023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a:p>
        </p:txBody>
      </p:sp>
    </p:spTree>
    <p:extLst>
      <p:ext uri="{BB962C8B-B14F-4D97-AF65-F5344CB8AC3E}">
        <p14:creationId xmlns:p14="http://schemas.microsoft.com/office/powerpoint/2010/main" val="386111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332718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166421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22417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557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6890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1042201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241456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110358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142276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92682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3B5CF7C-B333-48E1-A4A6-83A3C8B73AC0}" type="datetime1">
              <a:rPr lang="en-US" smtClean="0"/>
              <a:t>8/2/2023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1710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8/2/2023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uggingface.co/datasets/squad&#16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2493085"/>
            <a:ext cx="5467350" cy="2033753"/>
          </a:xfrm>
        </p:spPr>
        <p:txBody>
          <a:bodyPr/>
          <a:lstStyle/>
          <a:p>
            <a:pPr algn="l"/>
            <a:r>
              <a:rPr lang="en-US" sz="3600" b="1"/>
              <a:t>OPEN SOURCE LARGE                 LANGUAGE MODELS</a:t>
            </a:r>
            <a:endParaRPr lang="en-US" b="1"/>
          </a:p>
        </p:txBody>
      </p:sp>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cs typeface="Arial"/>
              </a:rPr>
              <a:t>Computational Resources</a:t>
            </a:r>
            <a:endParaRPr lang="en-US" b="1">
              <a:solidFill>
                <a:srgbClr val="262626"/>
              </a:solidFill>
              <a:cs typeface="Arial"/>
            </a:endParaRPr>
          </a:p>
        </p:txBody>
      </p:sp>
      <p:sp>
        <p:nvSpPr>
          <p:cNvPr id="3" name="Content Placeholder 2"/>
          <p:cNvSpPr>
            <a:spLocks noGrp="1"/>
          </p:cNvSpPr>
          <p:nvPr>
            <p:ph idx="1"/>
          </p:nvPr>
        </p:nvSpPr>
        <p:spPr>
          <a:xfrm>
            <a:off x="1295400" y="1318437"/>
            <a:ext cx="9601200" cy="4472763"/>
          </a:xfrm>
        </p:spPr>
        <p:txBody>
          <a:bodyPr vert="horz" lIns="91440" tIns="45720" rIns="91440" bIns="45720" rtlCol="0" anchor="t">
            <a:normAutofit/>
          </a:bodyPr>
          <a:lstStyle/>
          <a:p>
            <a:r>
              <a:rPr lang="en-US" b="1" u="sng">
                <a:solidFill>
                  <a:schemeClr val="tx1"/>
                </a:solidFill>
                <a:latin typeface="Segoe UI (Body)"/>
                <a:ea typeface="+mn-lt"/>
                <a:cs typeface="+mn-lt"/>
              </a:rPr>
              <a:t>Google Colab :</a:t>
            </a:r>
          </a:p>
          <a:p>
            <a:pPr marL="285750" indent="-285750">
              <a:buFont typeface="Wingdings" panose="05000000000000000000" pitchFamily="2" charset="2"/>
              <a:buChar char="§"/>
            </a:pPr>
            <a:r>
              <a:rPr lang="en-US" b="1">
                <a:solidFill>
                  <a:schemeClr val="tx1"/>
                </a:solidFill>
                <a:latin typeface="Segoe UI (Body)"/>
                <a:ea typeface="+mn-lt"/>
                <a:cs typeface="+mn-lt"/>
              </a:rPr>
              <a:t>CPU :</a:t>
            </a:r>
            <a:r>
              <a:rPr lang="en-US">
                <a:solidFill>
                  <a:schemeClr val="tx1"/>
                </a:solidFill>
                <a:latin typeface="Segoe UI (Body)"/>
                <a:ea typeface="+mn-lt"/>
                <a:cs typeface="+mn-lt"/>
              </a:rPr>
              <a:t> The default CPU for Colab is an </a:t>
            </a:r>
            <a:r>
              <a:rPr lang="en-US" b="1">
                <a:solidFill>
                  <a:schemeClr val="tx1"/>
                </a:solidFill>
                <a:latin typeface="Segoe UI (Body)"/>
                <a:ea typeface="+mn-lt"/>
                <a:cs typeface="+mn-lt"/>
              </a:rPr>
              <a:t>Intel Xeon CPU [2-core Xeon 2.2GHz] </a:t>
            </a:r>
            <a:r>
              <a:rPr lang="en-US">
                <a:solidFill>
                  <a:schemeClr val="tx1"/>
                </a:solidFill>
                <a:latin typeface="Segoe UI (Body)"/>
                <a:ea typeface="+mn-lt"/>
                <a:cs typeface="+mn-lt"/>
              </a:rPr>
              <a:t>with 2    vCPUs     (virtual CPUs) and 13GB of RAM.</a:t>
            </a:r>
            <a:endParaRPr lang="en-US">
              <a:solidFill>
                <a:schemeClr val="tx1"/>
              </a:solidFill>
              <a:latin typeface="Segoe UI (Body)"/>
              <a:cs typeface="Arial"/>
            </a:endParaRPr>
          </a:p>
          <a:p>
            <a:pPr marL="285750" indent="-285750">
              <a:buFont typeface="Wingdings" panose="05000000000000000000" pitchFamily="2" charset="2"/>
              <a:buChar char="§"/>
            </a:pPr>
            <a:r>
              <a:rPr lang="en-US" b="1">
                <a:solidFill>
                  <a:schemeClr val="tx1"/>
                </a:solidFill>
                <a:latin typeface="Segoe UI (Body)"/>
                <a:ea typeface="+mn-lt"/>
                <a:cs typeface="+mn-lt"/>
              </a:rPr>
              <a:t>GPU :</a:t>
            </a:r>
            <a:r>
              <a:rPr lang="en-US">
                <a:solidFill>
                  <a:schemeClr val="tx1"/>
                </a:solidFill>
                <a:latin typeface="Segoe UI (Body)"/>
                <a:ea typeface="+mn-lt"/>
                <a:cs typeface="+mn-lt"/>
              </a:rPr>
              <a:t> The default GPU for </a:t>
            </a:r>
            <a:r>
              <a:rPr lang="en-US" err="1">
                <a:solidFill>
                  <a:schemeClr val="tx1"/>
                </a:solidFill>
                <a:latin typeface="Segoe UI (Body)"/>
                <a:ea typeface="+mn-lt"/>
                <a:cs typeface="+mn-lt"/>
              </a:rPr>
              <a:t>Colab</a:t>
            </a:r>
            <a:r>
              <a:rPr lang="en-US">
                <a:solidFill>
                  <a:schemeClr val="tx1"/>
                </a:solidFill>
                <a:latin typeface="Segoe UI (Body)"/>
                <a:ea typeface="+mn-lt"/>
                <a:cs typeface="+mn-lt"/>
              </a:rPr>
              <a:t> is a </a:t>
            </a:r>
            <a:r>
              <a:rPr lang="en-US" b="1">
                <a:solidFill>
                  <a:schemeClr val="tx1"/>
                </a:solidFill>
                <a:latin typeface="Segoe UI (Body)"/>
                <a:ea typeface="+mn-lt"/>
                <a:cs typeface="+mn-lt"/>
              </a:rPr>
              <a:t>NVIDIA Tesla K80 with 12GB of VRAM</a:t>
            </a:r>
            <a:r>
              <a:rPr lang="en-US">
                <a:solidFill>
                  <a:schemeClr val="tx1"/>
                </a:solidFill>
                <a:latin typeface="Segoe UI (Body)"/>
                <a:ea typeface="+mn-lt"/>
                <a:cs typeface="+mn-lt"/>
              </a:rPr>
              <a:t> (Video Random-Access Memory).</a:t>
            </a:r>
            <a:endParaRPr lang="en-US">
              <a:solidFill>
                <a:schemeClr val="tx1"/>
              </a:solidFill>
              <a:latin typeface="Segoe UI (Body)"/>
              <a:cs typeface="Arial"/>
            </a:endParaRPr>
          </a:p>
          <a:p>
            <a:pPr marL="285750" indent="-285750">
              <a:buFont typeface="Wingdings" panose="05000000000000000000" pitchFamily="2" charset="2"/>
              <a:buChar char="§"/>
            </a:pPr>
            <a:r>
              <a:rPr lang="en-US" b="1">
                <a:solidFill>
                  <a:schemeClr val="tx1"/>
                </a:solidFill>
                <a:latin typeface="Segoe UI (Body)"/>
                <a:ea typeface="+mn-lt"/>
                <a:cs typeface="+mn-lt"/>
              </a:rPr>
              <a:t>DISK :</a:t>
            </a:r>
            <a:r>
              <a:rPr lang="en-US">
                <a:solidFill>
                  <a:schemeClr val="tx1"/>
                </a:solidFill>
                <a:latin typeface="Segoe UI (Body)"/>
                <a:ea typeface="+mn-lt"/>
                <a:cs typeface="+mn-lt"/>
              </a:rPr>
              <a:t> </a:t>
            </a:r>
            <a:r>
              <a:rPr lang="en-US" err="1">
                <a:solidFill>
                  <a:schemeClr val="tx1"/>
                </a:solidFill>
                <a:latin typeface="Segoe UI (Body)"/>
                <a:ea typeface="+mn-lt"/>
                <a:cs typeface="+mn-lt"/>
              </a:rPr>
              <a:t>Colab</a:t>
            </a:r>
            <a:r>
              <a:rPr lang="en-US">
                <a:solidFill>
                  <a:schemeClr val="tx1"/>
                </a:solidFill>
                <a:latin typeface="Segoe UI (Body)"/>
                <a:ea typeface="+mn-lt"/>
                <a:cs typeface="+mn-lt"/>
              </a:rPr>
              <a:t> has a </a:t>
            </a:r>
            <a:r>
              <a:rPr lang="en-US" b="1">
                <a:solidFill>
                  <a:schemeClr val="tx1"/>
                </a:solidFill>
                <a:latin typeface="Segoe UI (Body)"/>
                <a:ea typeface="+mn-lt"/>
                <a:cs typeface="+mn-lt"/>
              </a:rPr>
              <a:t>disk space limitation of 108 GB</a:t>
            </a:r>
            <a:r>
              <a:rPr lang="en-US">
                <a:solidFill>
                  <a:schemeClr val="tx1"/>
                </a:solidFill>
                <a:latin typeface="Segoe UI (Body)"/>
                <a:ea typeface="+mn-lt"/>
                <a:cs typeface="+mn-lt"/>
              </a:rPr>
              <a:t>, of which only </a:t>
            </a:r>
            <a:r>
              <a:rPr lang="en-US" b="1">
                <a:solidFill>
                  <a:schemeClr val="tx1"/>
                </a:solidFill>
                <a:latin typeface="Segoe UI (Body)"/>
                <a:ea typeface="+mn-lt"/>
                <a:cs typeface="+mn-lt"/>
              </a:rPr>
              <a:t>77 GB is available to the user. </a:t>
            </a:r>
            <a:endParaRPr lang="en-US" b="1">
              <a:solidFill>
                <a:schemeClr val="tx1"/>
              </a:solidFill>
              <a:latin typeface="Segoe UI (Body)"/>
              <a:cs typeface="Arial"/>
            </a:endParaRPr>
          </a:p>
          <a:p>
            <a:pPr marL="0" indent="0">
              <a:buClr>
                <a:srgbClr val="A43F27"/>
              </a:buClr>
              <a:buNone/>
            </a:pPr>
            <a:endParaRPr lang="en-US">
              <a:solidFill>
                <a:schemeClr val="tx1"/>
              </a:solidFill>
              <a:latin typeface="Segoe UI (Body)"/>
              <a:cs typeface="Arial"/>
            </a:endParaRPr>
          </a:p>
          <a:p>
            <a:pPr>
              <a:buClr>
                <a:srgbClr val="A43F27"/>
              </a:buClr>
            </a:pPr>
            <a:endParaRPr lang="en-US">
              <a:solidFill>
                <a:schemeClr val="tx1"/>
              </a:solidFill>
              <a:latin typeface="Segoe UI (Body)"/>
              <a:cs typeface="Arial"/>
            </a:endParaRPr>
          </a:p>
          <a:p>
            <a:pPr>
              <a:buClr>
                <a:srgbClr val="A43F27"/>
              </a:buClr>
            </a:pPr>
            <a:endParaRPr lang="en-US">
              <a:solidFill>
                <a:schemeClr val="tx1"/>
              </a:solidFill>
              <a:latin typeface="Segoe UI (Body)"/>
              <a:cs typeface="Arial"/>
            </a:endParaRPr>
          </a:p>
          <a:p>
            <a:pPr>
              <a:buClr>
                <a:srgbClr val="A43F27"/>
              </a:buClr>
            </a:pPr>
            <a:endParaRPr lang="en-US">
              <a:solidFill>
                <a:schemeClr val="tx1"/>
              </a:solidFill>
              <a:latin typeface="Segoe UI (Body)"/>
              <a:cs typeface="Arial"/>
            </a:endParaRPr>
          </a:p>
          <a:p>
            <a:pPr marL="0" indent="0" algn="just">
              <a:buNone/>
            </a:pPr>
            <a:endParaRPr lang="en-US">
              <a:solidFill>
                <a:schemeClr val="tx1"/>
              </a:solidFill>
              <a:latin typeface="Segoe UI (Body)"/>
            </a:endParaRPr>
          </a:p>
        </p:txBody>
      </p:sp>
    </p:spTree>
    <p:extLst>
      <p:ext uri="{BB962C8B-B14F-4D97-AF65-F5344CB8AC3E}">
        <p14:creationId xmlns:p14="http://schemas.microsoft.com/office/powerpoint/2010/main" val="288588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082-D83A-902B-31FD-62C98B7823D4}"/>
              </a:ext>
            </a:extLst>
          </p:cNvPr>
          <p:cNvSpPr>
            <a:spLocks noGrp="1"/>
          </p:cNvSpPr>
          <p:nvPr>
            <p:ph type="ctrTitle"/>
          </p:nvPr>
        </p:nvSpPr>
        <p:spPr/>
        <p:txBody>
          <a:bodyPr/>
          <a:lstStyle/>
          <a:p>
            <a:r>
              <a:rPr lang="en-US" sz="3600" b="1">
                <a:solidFill>
                  <a:schemeClr val="tx1"/>
                </a:solidFill>
                <a:cs typeface="Arial"/>
              </a:rPr>
              <a:t>Invoice Question Answering</a:t>
            </a:r>
            <a:br>
              <a:rPr lang="en-US">
                <a:solidFill>
                  <a:schemeClr val="tx1"/>
                </a:solidFill>
              </a:rPr>
            </a:br>
            <a:endParaRPr lang="en-US">
              <a:solidFill>
                <a:schemeClr val="tx1"/>
              </a:solidFill>
            </a:endParaRPr>
          </a:p>
        </p:txBody>
      </p:sp>
      <p:graphicFrame>
        <p:nvGraphicFramePr>
          <p:cNvPr id="3" name="Object 2">
            <a:extLst>
              <a:ext uri="{FF2B5EF4-FFF2-40B4-BE49-F238E27FC236}">
                <a16:creationId xmlns:a16="http://schemas.microsoft.com/office/drawing/2014/main" id="{B5481C57-CDB9-FD35-C1EB-65E8FE5532C1}"/>
              </a:ext>
            </a:extLst>
          </p:cNvPr>
          <p:cNvGraphicFramePr>
            <a:graphicFrameLocks noChangeAspect="1"/>
          </p:cNvGraphicFramePr>
          <p:nvPr>
            <p:extLst>
              <p:ext uri="{D42A27DB-BD31-4B8C-83A1-F6EECF244321}">
                <p14:modId xmlns:p14="http://schemas.microsoft.com/office/powerpoint/2010/main" val="1994372188"/>
              </p:ext>
            </p:extLst>
          </p:nvPr>
        </p:nvGraphicFramePr>
        <p:xfrm>
          <a:off x="7059613" y="606425"/>
          <a:ext cx="3829050" cy="5418138"/>
        </p:xfrm>
        <a:graphic>
          <a:graphicData uri="http://schemas.openxmlformats.org/presentationml/2006/ole">
            <mc:AlternateContent xmlns:mc="http://schemas.openxmlformats.org/markup-compatibility/2006">
              <mc:Choice xmlns:v="urn:schemas-microsoft-com:vml" Requires="v">
                <p:oleObj name="Acrobat Document" r:id="rId2" imgW="5667480" imgH="8020080" progId="AcroExch.Document.DC">
                  <p:embed/>
                </p:oleObj>
              </mc:Choice>
              <mc:Fallback>
                <p:oleObj name="Acrobat Document" r:id="rId2" imgW="5667480" imgH="8020080" progId="AcroExch.Document.DC">
                  <p:embed/>
                  <p:pic>
                    <p:nvPicPr>
                      <p:cNvPr id="3" name="Object 2">
                        <a:extLst>
                          <a:ext uri="{FF2B5EF4-FFF2-40B4-BE49-F238E27FC236}">
                            <a16:creationId xmlns:a16="http://schemas.microsoft.com/office/drawing/2014/main" id="{B5481C57-CDB9-FD35-C1EB-65E8FE5532C1}"/>
                          </a:ext>
                        </a:extLst>
                      </p:cNvPr>
                      <p:cNvPicPr/>
                      <p:nvPr/>
                    </p:nvPicPr>
                    <p:blipFill>
                      <a:blip r:embed="rId3"/>
                      <a:stretch>
                        <a:fillRect/>
                      </a:stretch>
                    </p:blipFill>
                    <p:spPr>
                      <a:xfrm>
                        <a:off x="7059613" y="606425"/>
                        <a:ext cx="3829050" cy="5418138"/>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2CD00202-7529-8394-4497-718FBDE91A0D}"/>
              </a:ext>
            </a:extLst>
          </p:cNvPr>
          <p:cNvSpPr txBox="1"/>
          <p:nvPr/>
        </p:nvSpPr>
        <p:spPr>
          <a:xfrm>
            <a:off x="7236178" y="6024386"/>
            <a:ext cx="4865511" cy="369332"/>
          </a:xfrm>
          <a:prstGeom prst="rect">
            <a:avLst/>
          </a:prstGeom>
          <a:noFill/>
        </p:spPr>
        <p:txBody>
          <a:bodyPr wrap="square" rtlCol="0">
            <a:spAutoFit/>
          </a:bodyPr>
          <a:lstStyle/>
          <a:p>
            <a:r>
              <a:rPr lang="en-US"/>
              <a:t>Double click to view the PDF</a:t>
            </a:r>
          </a:p>
        </p:txBody>
      </p:sp>
    </p:spTree>
    <p:extLst>
      <p:ext uri="{BB962C8B-B14F-4D97-AF65-F5344CB8AC3E}">
        <p14:creationId xmlns:p14="http://schemas.microsoft.com/office/powerpoint/2010/main" val="307131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C21F-4F1B-4B14-2845-A1C8139DDA47}"/>
              </a:ext>
            </a:extLst>
          </p:cNvPr>
          <p:cNvSpPr>
            <a:spLocks noGrp="1"/>
          </p:cNvSpPr>
          <p:nvPr>
            <p:ph type="title"/>
          </p:nvPr>
        </p:nvSpPr>
        <p:spPr>
          <a:xfrm>
            <a:off x="1295400" y="503853"/>
            <a:ext cx="9612405" cy="705356"/>
          </a:xfrm>
        </p:spPr>
        <p:txBody>
          <a:bodyPr/>
          <a:lstStyle/>
          <a:p>
            <a:r>
              <a:rPr lang="en-US" b="1">
                <a:cs typeface="Arial"/>
              </a:rPr>
              <a:t>Invoice Questions</a:t>
            </a:r>
            <a:endParaRPr lang="en-US" b="1"/>
          </a:p>
        </p:txBody>
      </p:sp>
      <p:graphicFrame>
        <p:nvGraphicFramePr>
          <p:cNvPr id="6" name="Content Placeholder 5">
            <a:extLst>
              <a:ext uri="{FF2B5EF4-FFF2-40B4-BE49-F238E27FC236}">
                <a16:creationId xmlns:a16="http://schemas.microsoft.com/office/drawing/2014/main" id="{732560BB-B187-EEE1-9908-A384615DC98B}"/>
              </a:ext>
            </a:extLst>
          </p:cNvPr>
          <p:cNvGraphicFramePr>
            <a:graphicFrameLocks noGrp="1"/>
          </p:cNvGraphicFramePr>
          <p:nvPr>
            <p:ph sz="half" idx="1"/>
            <p:extLst>
              <p:ext uri="{D42A27DB-BD31-4B8C-83A1-F6EECF244321}">
                <p14:modId xmlns:p14="http://schemas.microsoft.com/office/powerpoint/2010/main" val="1758918142"/>
              </p:ext>
            </p:extLst>
          </p:nvPr>
        </p:nvGraphicFramePr>
        <p:xfrm>
          <a:off x="1299882" y="1580029"/>
          <a:ext cx="9928595" cy="3960100"/>
        </p:xfrm>
        <a:graphic>
          <a:graphicData uri="http://schemas.openxmlformats.org/drawingml/2006/table">
            <a:tbl>
              <a:tblPr firstRow="1" bandRow="1">
                <a:tableStyleId>{BC89EF96-8CEA-46FF-86C4-4CE0E7609802}</a:tableStyleId>
              </a:tblPr>
              <a:tblGrid>
                <a:gridCol w="3924956">
                  <a:extLst>
                    <a:ext uri="{9D8B030D-6E8A-4147-A177-3AD203B41FA5}">
                      <a16:colId xmlns:a16="http://schemas.microsoft.com/office/drawing/2014/main" val="2544248568"/>
                    </a:ext>
                  </a:extLst>
                </a:gridCol>
                <a:gridCol w="6003639">
                  <a:extLst>
                    <a:ext uri="{9D8B030D-6E8A-4147-A177-3AD203B41FA5}">
                      <a16:colId xmlns:a16="http://schemas.microsoft.com/office/drawing/2014/main" val="1545372224"/>
                    </a:ext>
                  </a:extLst>
                </a:gridCol>
              </a:tblGrid>
              <a:tr h="526289">
                <a:tc>
                  <a:txBody>
                    <a:bodyPr/>
                    <a:lstStyle/>
                    <a:p>
                      <a:pPr algn="l" rtl="0" fontAlgn="base"/>
                      <a:r>
                        <a:rPr lang="en-US" sz="1800">
                          <a:solidFill>
                            <a:schemeClr val="tx1"/>
                          </a:solidFill>
                          <a:effectLst/>
                        </a:rPr>
                        <a:t>Questions​</a:t>
                      </a:r>
                      <a:endParaRPr lang="en-US" b="1" i="0">
                        <a:solidFill>
                          <a:schemeClr val="tx1"/>
                        </a:solidFill>
                        <a:effectLst/>
                      </a:endParaRPr>
                    </a:p>
                  </a:txBody>
                  <a:tcPr/>
                </a:tc>
                <a:tc>
                  <a:txBody>
                    <a:bodyPr/>
                    <a:lstStyle/>
                    <a:p>
                      <a:pPr algn="l" rtl="0" fontAlgn="base"/>
                      <a:r>
                        <a:rPr lang="en-US" sz="1800">
                          <a:solidFill>
                            <a:schemeClr val="tx1"/>
                          </a:solidFill>
                          <a:effectLst/>
                        </a:rPr>
                        <a:t>Actual Answers​</a:t>
                      </a:r>
                      <a:endParaRPr lang="en-US" b="1" i="0">
                        <a:solidFill>
                          <a:schemeClr val="tx1"/>
                        </a:solidFill>
                        <a:effectLst/>
                      </a:endParaRPr>
                    </a:p>
                  </a:txBody>
                  <a:tcPr/>
                </a:tc>
                <a:extLst>
                  <a:ext uri="{0D108BD9-81ED-4DB2-BD59-A6C34878D82A}">
                    <a16:rowId xmlns:a16="http://schemas.microsoft.com/office/drawing/2014/main" val="3636415420"/>
                  </a:ext>
                </a:extLst>
              </a:tr>
              <a:tr h="574784">
                <a:tc>
                  <a:txBody>
                    <a:bodyPr/>
                    <a:lstStyle/>
                    <a:p>
                      <a:pPr algn="l" rtl="0" fontAlgn="base"/>
                      <a:r>
                        <a:rPr lang="en-US" sz="1800">
                          <a:solidFill>
                            <a:schemeClr val="tx1"/>
                          </a:solidFill>
                          <a:effectLst/>
                        </a:rPr>
                        <a:t>What is the Invoice number?​</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Invoice number: INV-3337</a:t>
                      </a:r>
                      <a:endParaRPr lang="en-US" sz="1800" b="0" i="0">
                        <a:solidFill>
                          <a:schemeClr val="tx1"/>
                        </a:solidFill>
                        <a:effectLst/>
                        <a:latin typeface="Arial"/>
                      </a:endParaRPr>
                    </a:p>
                  </a:txBody>
                  <a:tcPr/>
                </a:tc>
                <a:extLst>
                  <a:ext uri="{0D108BD9-81ED-4DB2-BD59-A6C34878D82A}">
                    <a16:rowId xmlns:a16="http://schemas.microsoft.com/office/drawing/2014/main" val="2927502826"/>
                  </a:ext>
                </a:extLst>
              </a:tr>
              <a:tr h="526289">
                <a:tc>
                  <a:txBody>
                    <a:bodyPr/>
                    <a:lstStyle/>
                    <a:p>
                      <a:pPr algn="l" rtl="0" fontAlgn="base"/>
                      <a:r>
                        <a:rPr lang="en-US" sz="1800">
                          <a:solidFill>
                            <a:schemeClr val="tx1"/>
                          </a:solidFill>
                          <a:effectLst/>
                        </a:rPr>
                        <a:t>What is the Invoice date?​</a:t>
                      </a:r>
                      <a:endParaRPr lang="en-US" b="0" i="0">
                        <a:solidFill>
                          <a:schemeClr val="tx1"/>
                        </a:solidFill>
                        <a:effectLst/>
                      </a:endParaRPr>
                    </a:p>
                  </a:txBody>
                  <a:tcPr/>
                </a:tc>
                <a:tc>
                  <a:txBody>
                    <a:bodyPr/>
                    <a:lstStyle/>
                    <a:p>
                      <a:pPr algn="l" rtl="0" fontAlgn="auto"/>
                      <a:r>
                        <a:rPr lang="en-US" sz="1800" b="0" i="0" u="none" strike="noStrike" noProof="0">
                          <a:solidFill>
                            <a:schemeClr val="tx1"/>
                          </a:solidFill>
                          <a:effectLst/>
                          <a:latin typeface="Arial"/>
                        </a:rPr>
                        <a:t>Invoice date: January 25, 2016 </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3066289386"/>
                  </a:ext>
                </a:extLst>
              </a:tr>
              <a:tr h="526289">
                <a:tc>
                  <a:txBody>
                    <a:bodyPr/>
                    <a:lstStyle/>
                    <a:p>
                      <a:pPr algn="l" rtl="0" fontAlgn="base"/>
                      <a:r>
                        <a:rPr lang="en-US" sz="1800">
                          <a:solidFill>
                            <a:schemeClr val="tx1"/>
                          </a:solidFill>
                          <a:effectLst/>
                        </a:rPr>
                        <a:t>What is the total amount?​</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Total Due: $93.50</a:t>
                      </a:r>
                      <a:endParaRPr lang="en-US" sz="1800" b="0" i="0">
                        <a:solidFill>
                          <a:schemeClr val="tx1"/>
                        </a:solidFill>
                        <a:effectLst/>
                        <a:latin typeface="Arial"/>
                      </a:endParaRPr>
                    </a:p>
                  </a:txBody>
                  <a:tcPr/>
                </a:tc>
                <a:extLst>
                  <a:ext uri="{0D108BD9-81ED-4DB2-BD59-A6C34878D82A}">
                    <a16:rowId xmlns:a16="http://schemas.microsoft.com/office/drawing/2014/main" val="515382250"/>
                  </a:ext>
                </a:extLst>
              </a:tr>
              <a:tr h="526289">
                <a:tc>
                  <a:txBody>
                    <a:bodyPr/>
                    <a:lstStyle/>
                    <a:p>
                      <a:pPr algn="l" rtl="0" fontAlgn="base"/>
                      <a:r>
                        <a:rPr lang="en-US" sz="1800">
                          <a:solidFill>
                            <a:schemeClr val="tx1"/>
                          </a:solidFill>
                          <a:effectLst/>
                        </a:rPr>
                        <a:t>State the From address of Invoice?​</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From address of Invoice: DEMO - Sliced Invoices Suite 5A-1204 123 Somewhere Street Your City AZ 12345</a:t>
                      </a:r>
                      <a:endParaRPr lang="en-US" sz="1800" b="0" i="0">
                        <a:solidFill>
                          <a:schemeClr val="tx1"/>
                        </a:solidFill>
                        <a:effectLst/>
                        <a:latin typeface="Arial"/>
                      </a:endParaRPr>
                    </a:p>
                  </a:txBody>
                  <a:tcPr/>
                </a:tc>
                <a:extLst>
                  <a:ext uri="{0D108BD9-81ED-4DB2-BD59-A6C34878D82A}">
                    <a16:rowId xmlns:a16="http://schemas.microsoft.com/office/drawing/2014/main" val="4125111872"/>
                  </a:ext>
                </a:extLst>
              </a:tr>
              <a:tr h="526289">
                <a:tc>
                  <a:txBody>
                    <a:bodyPr/>
                    <a:lstStyle/>
                    <a:p>
                      <a:pPr lvl="0" algn="l">
                        <a:buNone/>
                      </a:pPr>
                      <a:r>
                        <a:rPr lang="en-US" sz="1800" b="0" i="0" u="none" strike="noStrike" noProof="0">
                          <a:solidFill>
                            <a:schemeClr val="tx1"/>
                          </a:solidFill>
                          <a:effectLst/>
                          <a:latin typeface="Arial"/>
                        </a:rPr>
                        <a:t>State the To address of Invoice? </a:t>
                      </a:r>
                      <a:endParaRPr lang="en-US">
                        <a:solidFill>
                          <a:schemeClr val="tx1"/>
                        </a:solidFill>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To address of Invoice: Test Business 123 Somewhere St Melbourne, VIC 3000</a:t>
                      </a:r>
                      <a:endParaRPr lang="en-US" sz="1800" b="0" i="0">
                        <a:solidFill>
                          <a:schemeClr val="tx1"/>
                        </a:solidFill>
                        <a:effectLst/>
                        <a:latin typeface="Arial"/>
                      </a:endParaRPr>
                    </a:p>
                  </a:txBody>
                  <a:tcPr/>
                </a:tc>
                <a:extLst>
                  <a:ext uri="{0D108BD9-81ED-4DB2-BD59-A6C34878D82A}">
                    <a16:rowId xmlns:a16="http://schemas.microsoft.com/office/drawing/2014/main" val="1589299218"/>
                  </a:ext>
                </a:extLst>
              </a:tr>
              <a:tr h="526289">
                <a:tc>
                  <a:txBody>
                    <a:bodyPr/>
                    <a:lstStyle/>
                    <a:p>
                      <a:pPr lvl="0" algn="l">
                        <a:buNone/>
                      </a:pPr>
                      <a:r>
                        <a:rPr lang="en-US" sz="1800" b="0" i="0" u="none" strike="noStrike" noProof="0">
                          <a:solidFill>
                            <a:schemeClr val="tx1"/>
                          </a:solidFill>
                          <a:effectLst/>
                          <a:latin typeface="Arial"/>
                        </a:rPr>
                        <a:t>What is the order number? </a:t>
                      </a:r>
                      <a:endParaRPr lang="en-US">
                        <a:solidFill>
                          <a:schemeClr val="tx1"/>
                        </a:solidFill>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Order number mentioned in the Invoice: 12345</a:t>
                      </a:r>
                      <a:endParaRPr lang="en-US" sz="1800" b="0" i="0">
                        <a:solidFill>
                          <a:schemeClr val="tx1"/>
                        </a:solidFill>
                        <a:effectLst/>
                        <a:latin typeface="Arial"/>
                      </a:endParaRPr>
                    </a:p>
                  </a:txBody>
                  <a:tcPr/>
                </a:tc>
                <a:extLst>
                  <a:ext uri="{0D108BD9-81ED-4DB2-BD59-A6C34878D82A}">
                    <a16:rowId xmlns:a16="http://schemas.microsoft.com/office/drawing/2014/main" val="4068754728"/>
                  </a:ext>
                </a:extLst>
              </a:tr>
            </a:tbl>
          </a:graphicData>
        </a:graphic>
      </p:graphicFrame>
    </p:spTree>
    <p:extLst>
      <p:ext uri="{BB962C8B-B14F-4D97-AF65-F5344CB8AC3E}">
        <p14:creationId xmlns:p14="http://schemas.microsoft.com/office/powerpoint/2010/main" val="6010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934727794"/>
              </p:ext>
            </p:extLst>
          </p:nvPr>
        </p:nvGraphicFramePr>
        <p:xfrm>
          <a:off x="302558" y="224118"/>
          <a:ext cx="11581828" cy="5957861"/>
        </p:xfrm>
        <a:graphic>
          <a:graphicData uri="http://schemas.openxmlformats.org/drawingml/2006/table">
            <a:tbl>
              <a:tblPr firstRow="1" bandRow="1">
                <a:tableStyleId>{BC89EF96-8CEA-46FF-86C4-4CE0E7609802}</a:tableStyleId>
              </a:tblPr>
              <a:tblGrid>
                <a:gridCol w="2941543">
                  <a:extLst>
                    <a:ext uri="{9D8B030D-6E8A-4147-A177-3AD203B41FA5}">
                      <a16:colId xmlns:a16="http://schemas.microsoft.com/office/drawing/2014/main" val="2318049074"/>
                    </a:ext>
                  </a:extLst>
                </a:gridCol>
                <a:gridCol w="2571750">
                  <a:extLst>
                    <a:ext uri="{9D8B030D-6E8A-4147-A177-3AD203B41FA5}">
                      <a16:colId xmlns:a16="http://schemas.microsoft.com/office/drawing/2014/main" val="2425983690"/>
                    </a:ext>
                  </a:extLst>
                </a:gridCol>
                <a:gridCol w="2939612">
                  <a:extLst>
                    <a:ext uri="{9D8B030D-6E8A-4147-A177-3AD203B41FA5}">
                      <a16:colId xmlns:a16="http://schemas.microsoft.com/office/drawing/2014/main" val="3931732350"/>
                    </a:ext>
                  </a:extLst>
                </a:gridCol>
                <a:gridCol w="3128923">
                  <a:extLst>
                    <a:ext uri="{9D8B030D-6E8A-4147-A177-3AD203B41FA5}">
                      <a16:colId xmlns:a16="http://schemas.microsoft.com/office/drawing/2014/main" val="143173297"/>
                    </a:ext>
                  </a:extLst>
                </a:gridCol>
              </a:tblGrid>
              <a:tr h="502708">
                <a:tc>
                  <a:txBody>
                    <a:bodyPr/>
                    <a:lstStyle/>
                    <a:p>
                      <a:pPr algn="ctr" rtl="0" fontAlgn="base">
                        <a:lnSpc>
                          <a:spcPct val="150000"/>
                        </a:lnSpc>
                      </a:pPr>
                      <a:r>
                        <a:rPr lang="en-US" sz="1800">
                          <a:solidFill>
                            <a:schemeClr val="tx1"/>
                          </a:solidFill>
                          <a:effectLst/>
                        </a:rPr>
                        <a:t>Model​</a:t>
                      </a:r>
                      <a:endParaRPr lang="en-US" b="1" i="0">
                        <a:solidFill>
                          <a:schemeClr val="tx1"/>
                        </a:solidFill>
                        <a:effectLst/>
                      </a:endParaRPr>
                    </a:p>
                  </a:txBody>
                  <a:tcPr/>
                </a:tc>
                <a:tc>
                  <a:txBody>
                    <a:bodyPr/>
                    <a:lstStyle/>
                    <a:p>
                      <a:pPr algn="ctr" rtl="0" fontAlgn="base">
                        <a:lnSpc>
                          <a:spcPct val="150000"/>
                        </a:lnSpc>
                      </a:pPr>
                      <a:r>
                        <a:rPr lang="en-US" sz="1800">
                          <a:solidFill>
                            <a:schemeClr val="tx1"/>
                          </a:solidFill>
                          <a:effectLst/>
                        </a:rPr>
                        <a:t>google/flan-t5-small​</a:t>
                      </a:r>
                      <a:endParaRPr lang="en-US" b="1" i="0">
                        <a:solidFill>
                          <a:schemeClr val="tx1"/>
                        </a:solidFill>
                        <a:effectLst/>
                      </a:endParaRPr>
                    </a:p>
                  </a:txBody>
                  <a:tcPr/>
                </a:tc>
                <a:tc>
                  <a:txBody>
                    <a:bodyPr/>
                    <a:lstStyle/>
                    <a:p>
                      <a:pPr algn="ctr" rtl="0" fontAlgn="base">
                        <a:lnSpc>
                          <a:spcPct val="150000"/>
                        </a:lnSpc>
                      </a:pPr>
                      <a:r>
                        <a:rPr lang="en-US" sz="1800">
                          <a:solidFill>
                            <a:schemeClr val="tx1"/>
                          </a:solidFill>
                          <a:effectLst/>
                        </a:rPr>
                        <a:t>google/flan-t5-base​</a:t>
                      </a:r>
                      <a:endParaRPr lang="en-US" b="1" i="0">
                        <a:solidFill>
                          <a:schemeClr val="tx1"/>
                        </a:solidFill>
                        <a:effectLst/>
                      </a:endParaRPr>
                    </a:p>
                  </a:txBody>
                  <a:tcPr/>
                </a:tc>
                <a:tc>
                  <a:txBody>
                    <a:bodyPr/>
                    <a:lstStyle/>
                    <a:p>
                      <a:pPr algn="ctr" rtl="0" fontAlgn="base">
                        <a:lnSpc>
                          <a:spcPct val="150000"/>
                        </a:lnSpc>
                      </a:pPr>
                      <a:r>
                        <a:rPr lang="en-US" sz="1800">
                          <a:solidFill>
                            <a:schemeClr val="tx1"/>
                          </a:solidFill>
                          <a:effectLst/>
                        </a:rPr>
                        <a:t>google/flan-t5-large</a:t>
                      </a:r>
                      <a:endParaRPr lang="en-US">
                        <a:solidFill>
                          <a:schemeClr val="tx1"/>
                        </a:solidFill>
                        <a:effectLst/>
                      </a:endParaRPr>
                    </a:p>
                  </a:txBody>
                  <a:tcPr/>
                </a:tc>
                <a:extLst>
                  <a:ext uri="{0D108BD9-81ED-4DB2-BD59-A6C34878D82A}">
                    <a16:rowId xmlns:a16="http://schemas.microsoft.com/office/drawing/2014/main" val="2622347783"/>
                  </a:ext>
                </a:extLst>
              </a:tr>
              <a:tr h="650652">
                <a:tc>
                  <a:txBody>
                    <a:bodyPr/>
                    <a:lstStyle/>
                    <a:p>
                      <a:pPr algn="l" rtl="0" fontAlgn="base"/>
                      <a:r>
                        <a:rPr lang="en-US" sz="1800">
                          <a:solidFill>
                            <a:schemeClr val="tx1"/>
                          </a:solidFill>
                          <a:effectLst/>
                        </a:rPr>
                        <a:t>What is the Invoice number?​</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12345</a:t>
                      </a:r>
                      <a:endParaRPr lang="en-US" sz="1800" b="0" i="0">
                        <a:solidFill>
                          <a:schemeClr val="tx1"/>
                        </a:solidFill>
                        <a:effectLst/>
                        <a:latin typeface="Calibri" panose="020F0502020204030204" pitchFamily="34" charset="0"/>
                      </a:endParaRPr>
                    </a:p>
                  </a:txBody>
                  <a:tcPr/>
                </a:tc>
                <a:tc>
                  <a:txBody>
                    <a:bodyPr/>
                    <a:lstStyle/>
                    <a:p>
                      <a:pPr algn="l" rtl="0" fontAlgn="base"/>
                      <a:r>
                        <a:rPr lang="en-US" sz="1800">
                          <a:solidFill>
                            <a:schemeClr val="tx1"/>
                          </a:solidFill>
                          <a:effectLst/>
                        </a:rPr>
                        <a:t>INV-3337​</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INV-3337 </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107869214"/>
                  </a:ext>
                </a:extLst>
              </a:tr>
              <a:tr h="513674">
                <a:tc>
                  <a:txBody>
                    <a:bodyPr/>
                    <a:lstStyle/>
                    <a:p>
                      <a:pPr algn="l" rtl="0" fontAlgn="base"/>
                      <a:r>
                        <a:rPr lang="en-US" sz="1800">
                          <a:solidFill>
                            <a:schemeClr val="tx1"/>
                          </a:solidFill>
                          <a:effectLst/>
                        </a:rPr>
                        <a:t>What is the Invoice date?​</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25-Jan-16 </a:t>
                      </a:r>
                      <a:endParaRPr lang="en-US" sz="1800" b="0" i="0">
                        <a:solidFill>
                          <a:schemeClr val="tx1"/>
                        </a:solidFill>
                        <a:effectLst/>
                        <a:latin typeface="Calibri" panose="020F0502020204030204" pitchFamily="34" charset="0"/>
                      </a:endParaRPr>
                    </a:p>
                  </a:txBody>
                  <a:tcPr/>
                </a:tc>
                <a:tc>
                  <a:txBody>
                    <a:bodyPr/>
                    <a:lstStyle/>
                    <a:p>
                      <a:pPr algn="l" rtl="0" fontAlgn="base"/>
                      <a:r>
                        <a:rPr lang="en-US" sz="1800">
                          <a:solidFill>
                            <a:schemeClr val="tx1"/>
                          </a:solidFill>
                          <a:effectLst/>
                        </a:rPr>
                        <a:t>25-Jan-16​</a:t>
                      </a:r>
                      <a:endParaRPr lang="en-US" b="0" i="0">
                        <a:solidFill>
                          <a:schemeClr val="tx1"/>
                        </a:solidFill>
                        <a:effectLst/>
                      </a:endParaRPr>
                    </a:p>
                  </a:txBody>
                  <a:tcPr anchor="ct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25-Jan-16 </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1391102488"/>
                  </a:ext>
                </a:extLst>
              </a:tr>
              <a:tr h="513674">
                <a:tc>
                  <a:txBody>
                    <a:bodyPr/>
                    <a:lstStyle/>
                    <a:p>
                      <a:pPr algn="l" rtl="0" fontAlgn="base"/>
                      <a:r>
                        <a:rPr lang="en-US" sz="1800">
                          <a:solidFill>
                            <a:schemeClr val="tx1"/>
                          </a:solidFill>
                          <a:effectLst/>
                        </a:rPr>
                        <a:t>What is the total amount?​</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Total Due</a:t>
                      </a:r>
                      <a:endParaRPr lang="en-US" sz="1800" b="0" i="0">
                        <a:solidFill>
                          <a:schemeClr val="tx1"/>
                        </a:solidFill>
                        <a:effectLst/>
                        <a:latin typeface="Arial"/>
                      </a:endParaRPr>
                    </a:p>
                  </a:txBody>
                  <a:tcPr/>
                </a:tc>
                <a:tc>
                  <a:txBody>
                    <a:bodyPr/>
                    <a:lstStyle/>
                    <a:p>
                      <a:pPr algn="l" rtl="0" fontAlgn="base"/>
                      <a:r>
                        <a:rPr lang="en-US" sz="1800">
                          <a:solidFill>
                            <a:schemeClr val="tx1"/>
                          </a:solidFill>
                          <a:effectLst/>
                        </a:rPr>
                        <a:t>$93.5​</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$93.5 </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1695380169"/>
                  </a:ext>
                </a:extLst>
              </a:tr>
              <a:tr h="1494439">
                <a:tc>
                  <a:txBody>
                    <a:bodyPr/>
                    <a:lstStyle/>
                    <a:p>
                      <a:pPr algn="l" rtl="0" fontAlgn="base"/>
                      <a:r>
                        <a:rPr lang="en-US" sz="1800">
                          <a:solidFill>
                            <a:schemeClr val="tx1"/>
                          </a:solidFill>
                          <a:effectLst/>
                        </a:rPr>
                        <a:t>State the From address of Invoice?​</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 Somewhere Street Your City AZ 12345 admin@slicedinvoices.com Order Number 12345</a:t>
                      </a:r>
                      <a:endParaRPr lang="en-US" sz="1800" b="0" i="0">
                        <a:solidFill>
                          <a:schemeClr val="tx1"/>
                        </a:solidFill>
                        <a:effectLst/>
                        <a:latin typeface="Arial"/>
                      </a:endParaRPr>
                    </a:p>
                  </a:txBody>
                  <a:tcPr/>
                </a:tc>
                <a:tc>
                  <a:txBody>
                    <a:bodyPr/>
                    <a:lstStyle/>
                    <a:p>
                      <a:pPr lvl="0" algn="l">
                        <a:buNone/>
                      </a:pPr>
                      <a:r>
                        <a:rPr lang="en-US" sz="1800" b="0" i="0" u="none" strike="noStrike" noProof="0">
                          <a:solidFill>
                            <a:schemeClr val="tx1"/>
                          </a:solidFill>
                          <a:effectLst/>
                          <a:latin typeface="Arial"/>
                        </a:rPr>
                        <a:t>DEMO - Sliced Invoices Suite 5A-1204</a:t>
                      </a:r>
                      <a:endParaRPr lang="en-US">
                        <a:solidFill>
                          <a:schemeClr val="tx1"/>
                        </a:solidFill>
                      </a:endParaRPr>
                    </a:p>
                    <a:p>
                      <a:pPr lvl="0" algn="l">
                        <a:buNone/>
                      </a:pPr>
                      <a:r>
                        <a:rPr lang="en-US" sz="1800" b="0" i="0" u="none" strike="noStrike" noProof="0">
                          <a:solidFill>
                            <a:schemeClr val="tx1"/>
                          </a:solidFill>
                          <a:effectLst/>
                          <a:latin typeface="Arial"/>
                        </a:rPr>
                        <a:t>123 Somewhere Street </a:t>
                      </a:r>
                      <a:r>
                        <a:rPr lang="en-US" sz="1800" b="0" i="0" u="none" strike="noStrike" noProof="0" err="1">
                          <a:solidFill>
                            <a:schemeClr val="tx1"/>
                          </a:solidFill>
                          <a:effectLst/>
                          <a:latin typeface="Arial"/>
                        </a:rPr>
                        <a:t>YourCity</a:t>
                      </a:r>
                      <a:r>
                        <a:rPr lang="en-US" sz="1800" b="0" i="0" u="none" strike="noStrike" noProof="0">
                          <a:solidFill>
                            <a:schemeClr val="tx1"/>
                          </a:solidFill>
                          <a:effectLst/>
                          <a:latin typeface="Arial"/>
                        </a:rPr>
                        <a:t> AZ12345 admin@slicedinvoices.com </a:t>
                      </a:r>
                      <a:endParaRPr lang="en-US">
                        <a:solidFill>
                          <a:schemeClr val="tx1"/>
                        </a:solidFill>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DEMO - Sliced Invoices Suite 5A-1204 123 Somewhere Street Your City AZ12345 admin@slicedinvoices.com </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2232385794"/>
                  </a:ext>
                </a:extLst>
              </a:tr>
              <a:tr h="1215258">
                <a:tc>
                  <a:txBody>
                    <a:bodyPr/>
                    <a:lstStyle/>
                    <a:p>
                      <a:pPr algn="l" rtl="0" fontAlgn="base"/>
                      <a:r>
                        <a:rPr lang="en-US" sz="1800">
                          <a:solidFill>
                            <a:schemeClr val="tx1"/>
                          </a:solidFill>
                          <a:effectLst/>
                        </a:rPr>
                        <a:t>State the To address of Invoice?​</a:t>
                      </a:r>
                      <a:endParaRPr lang="en-US">
                        <a:solidFill>
                          <a:schemeClr val="tx1"/>
                        </a:solidFill>
                        <a:effectLst/>
                      </a:endParaRPr>
                    </a:p>
                    <a:p>
                      <a:pPr algn="l" rtl="0" fontAlgn="base"/>
                      <a:r>
                        <a:rPr lang="en-US" sz="1800">
                          <a:solidFill>
                            <a:schemeClr val="tx1"/>
                          </a:solidFill>
                          <a:effectLst/>
                        </a:rPr>
                        <a:t>​</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 Somewhere Street Your City AZ 12345</a:t>
                      </a:r>
                      <a:endParaRPr lang="en-US" sz="1800" b="0" i="0">
                        <a:solidFill>
                          <a:schemeClr val="tx1"/>
                        </a:solidFill>
                        <a:effectLst/>
                        <a:latin typeface="Calibri" panose="020F0502020204030204" pitchFamily="34" charset="0"/>
                      </a:endParaRPr>
                    </a:p>
                    <a:p>
                      <a:pPr lvl="0" algn="l">
                        <a:buNone/>
                      </a:pPr>
                      <a:r>
                        <a:rPr lang="en-US" sz="1800" b="0" i="0" u="none" strike="noStrike" noProof="0">
                          <a:solidFill>
                            <a:schemeClr val="tx1"/>
                          </a:solidFill>
                          <a:effectLst/>
                          <a:latin typeface="Arial"/>
                        </a:rPr>
                        <a:t>admin@slicedinvoices.com </a:t>
                      </a: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 Somewhere Street Your City AZ 12345 admin@slicedinvoices.com</a:t>
                      </a:r>
                      <a:endParaRPr lang="en-US" sz="1800" b="0" i="0">
                        <a:solidFill>
                          <a:schemeClr val="tx1"/>
                        </a:solidFill>
                        <a:effectLst/>
                        <a:latin typeface="Arial"/>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Test Business 123 Somewhere St Melbourne, VIC 3000 test@test.com</a:t>
                      </a:r>
                      <a:endParaRPr lang="en-US" sz="1800" b="0" i="0">
                        <a:solidFill>
                          <a:schemeClr val="tx1"/>
                        </a:solidFill>
                        <a:effectLst/>
                        <a:latin typeface="Arial"/>
                      </a:endParaRPr>
                    </a:p>
                  </a:txBody>
                  <a:tcPr/>
                </a:tc>
                <a:extLst>
                  <a:ext uri="{0D108BD9-81ED-4DB2-BD59-A6C34878D82A}">
                    <a16:rowId xmlns:a16="http://schemas.microsoft.com/office/drawing/2014/main" val="419244487"/>
                  </a:ext>
                </a:extLst>
              </a:tr>
              <a:tr h="525517">
                <a:tc>
                  <a:txBody>
                    <a:bodyPr/>
                    <a:lstStyle/>
                    <a:p>
                      <a:pPr algn="l" rtl="0" fontAlgn="base"/>
                      <a:r>
                        <a:rPr lang="en-US" sz="1800">
                          <a:solidFill>
                            <a:schemeClr val="tx1"/>
                          </a:solidFill>
                          <a:effectLst/>
                        </a:rPr>
                        <a:t>What is the order number?​</a:t>
                      </a:r>
                      <a:endParaRPr lang="en-US" b="0" i="0">
                        <a:solidFill>
                          <a:schemeClr val="tx1"/>
                        </a:solidFill>
                        <a:effectLst/>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12345</a:t>
                      </a:r>
                      <a:endParaRPr lang="en-US" sz="1800" b="0" i="0">
                        <a:solidFill>
                          <a:schemeClr val="tx1"/>
                        </a:solidFill>
                        <a:effectLst/>
                        <a:latin typeface="Calibri" panose="020F0502020204030204" pitchFamily="34" charset="0"/>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12345</a:t>
                      </a:r>
                      <a:endParaRPr lang="en-US" sz="1800" b="0" i="0">
                        <a:solidFill>
                          <a:schemeClr val="tx1"/>
                        </a:solidFill>
                        <a:effectLst/>
                        <a:latin typeface="Arial"/>
                      </a:endParaRPr>
                    </a:p>
                  </a:txBody>
                  <a:tcPr/>
                </a:tc>
                <a:tc>
                  <a:txBody>
                    <a:bodyPr/>
                    <a:lstStyle/>
                    <a:p>
                      <a:pPr algn="l" rtl="0" fontAlgn="auto"/>
                      <a:r>
                        <a:rPr lang="en-US" sz="1800">
                          <a:solidFill>
                            <a:schemeClr val="tx1"/>
                          </a:solidFill>
                          <a:effectLst/>
                        </a:rPr>
                        <a:t>​</a:t>
                      </a:r>
                      <a:r>
                        <a:rPr lang="en-US" sz="1800" b="0" i="0" u="none" strike="noStrike" noProof="0">
                          <a:solidFill>
                            <a:schemeClr val="tx1"/>
                          </a:solidFill>
                          <a:effectLst/>
                          <a:latin typeface="Arial"/>
                        </a:rPr>
                        <a:t>12345</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3217734065"/>
                  </a:ext>
                </a:extLst>
              </a:tr>
              <a:tr h="541939">
                <a:tc>
                  <a:txBody>
                    <a:bodyPr/>
                    <a:lstStyle/>
                    <a:p>
                      <a:pPr algn="l" rtl="0" fontAlgn="base"/>
                      <a:r>
                        <a:rPr lang="en-US" sz="1800" b="1">
                          <a:solidFill>
                            <a:schemeClr val="tx1"/>
                          </a:solidFill>
                          <a:effectLst/>
                        </a:rPr>
                        <a:t>Score​</a:t>
                      </a:r>
                      <a:endParaRPr lang="en-US" b="1" i="0">
                        <a:solidFill>
                          <a:schemeClr val="tx1"/>
                        </a:solidFill>
                        <a:effectLst/>
                      </a:endParaRPr>
                    </a:p>
                  </a:txBody>
                  <a:tcPr/>
                </a:tc>
                <a:tc>
                  <a:txBody>
                    <a:bodyPr/>
                    <a:lstStyle/>
                    <a:p>
                      <a:pPr algn="l" rtl="0" fontAlgn="auto"/>
                      <a:r>
                        <a:rPr lang="en-US" sz="1800" b="1" i="0">
                          <a:solidFill>
                            <a:schemeClr val="tx1"/>
                          </a:solidFill>
                          <a:effectLst/>
                          <a:latin typeface="Segoe UI (Body)"/>
                        </a:rPr>
                        <a:t>7.16</a:t>
                      </a:r>
                    </a:p>
                  </a:txBody>
                  <a:tcPr/>
                </a:tc>
                <a:tc>
                  <a:txBody>
                    <a:bodyPr/>
                    <a:lstStyle/>
                    <a:p>
                      <a:pPr algn="l" rtl="0" fontAlgn="auto"/>
                      <a:r>
                        <a:rPr lang="en-US" sz="1800" b="1" i="0">
                          <a:solidFill>
                            <a:schemeClr val="tx1"/>
                          </a:solidFill>
                          <a:effectLst/>
                          <a:latin typeface="Segoe UI (Body)"/>
                        </a:rPr>
                        <a:t>9</a:t>
                      </a:r>
                    </a:p>
                  </a:txBody>
                  <a:tcPr/>
                </a:tc>
                <a:tc>
                  <a:txBody>
                    <a:bodyPr/>
                    <a:lstStyle/>
                    <a:p>
                      <a:pPr algn="l" rtl="0" fontAlgn="auto"/>
                      <a:r>
                        <a:rPr lang="en-US" sz="1800" b="1" i="0">
                          <a:solidFill>
                            <a:schemeClr val="tx1"/>
                          </a:solidFill>
                          <a:effectLst/>
                          <a:latin typeface="Segoe UI (Body)"/>
                        </a:rPr>
                        <a:t>9</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23210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3204800330"/>
              </p:ext>
            </p:extLst>
          </p:nvPr>
        </p:nvGraphicFramePr>
        <p:xfrm>
          <a:off x="302558" y="224118"/>
          <a:ext cx="11581831" cy="5955290"/>
        </p:xfrm>
        <a:graphic>
          <a:graphicData uri="http://schemas.openxmlformats.org/drawingml/2006/table">
            <a:tbl>
              <a:tblPr firstRow="1" bandRow="1">
                <a:tableStyleId>{BC89EF96-8CEA-46FF-86C4-4CE0E7609802}</a:tableStyleId>
              </a:tblPr>
              <a:tblGrid>
                <a:gridCol w="2381250">
                  <a:extLst>
                    <a:ext uri="{9D8B030D-6E8A-4147-A177-3AD203B41FA5}">
                      <a16:colId xmlns:a16="http://schemas.microsoft.com/office/drawing/2014/main" val="2318049074"/>
                    </a:ext>
                  </a:extLst>
                </a:gridCol>
                <a:gridCol w="2946124">
                  <a:extLst>
                    <a:ext uri="{9D8B030D-6E8A-4147-A177-3AD203B41FA5}">
                      <a16:colId xmlns:a16="http://schemas.microsoft.com/office/drawing/2014/main" val="2425983690"/>
                    </a:ext>
                  </a:extLst>
                </a:gridCol>
                <a:gridCol w="3563663">
                  <a:extLst>
                    <a:ext uri="{9D8B030D-6E8A-4147-A177-3AD203B41FA5}">
                      <a16:colId xmlns:a16="http://schemas.microsoft.com/office/drawing/2014/main" val="3931732350"/>
                    </a:ext>
                  </a:extLst>
                </a:gridCol>
                <a:gridCol w="2690794">
                  <a:extLst>
                    <a:ext uri="{9D8B030D-6E8A-4147-A177-3AD203B41FA5}">
                      <a16:colId xmlns:a16="http://schemas.microsoft.com/office/drawing/2014/main" val="143173297"/>
                    </a:ext>
                  </a:extLst>
                </a:gridCol>
              </a:tblGrid>
              <a:tr h="656896">
                <a:tc>
                  <a:txBody>
                    <a:bodyPr/>
                    <a:lstStyle/>
                    <a:p>
                      <a:pPr algn="ctr" rtl="0" fontAlgn="base">
                        <a:lnSpc>
                          <a:spcPct val="200000"/>
                        </a:lnSpc>
                      </a:pPr>
                      <a:r>
                        <a:rPr lang="en-US" sz="1800">
                          <a:solidFill>
                            <a:schemeClr val="tx1"/>
                          </a:solidFill>
                          <a:effectLst/>
                          <a:latin typeface="Segoe UI (Body)"/>
                        </a:rPr>
                        <a:t>Model​</a:t>
                      </a:r>
                      <a:endParaRPr lang="en-US" b="1" i="0">
                        <a:solidFill>
                          <a:schemeClr val="tx1"/>
                        </a:solidFill>
                        <a:effectLst/>
                        <a:latin typeface="Segoe UI (Body)"/>
                      </a:endParaRPr>
                    </a:p>
                  </a:txBody>
                  <a:tcPr/>
                </a:tc>
                <a:tc>
                  <a:txBody>
                    <a:bodyPr/>
                    <a:lstStyle/>
                    <a:p>
                      <a:pPr lvl="0" algn="ctr">
                        <a:lnSpc>
                          <a:spcPct val="100000"/>
                        </a:lnSpc>
                        <a:buNone/>
                      </a:pPr>
                      <a:r>
                        <a:rPr lang="en-US" sz="1800" b="1" i="0" u="none" strike="noStrike" noProof="0">
                          <a:solidFill>
                            <a:schemeClr val="tx1"/>
                          </a:solidFill>
                          <a:effectLst/>
                          <a:latin typeface="Segoe UI (Body)"/>
                        </a:rPr>
                        <a:t>declare-lab/flan-alpaca-base</a:t>
                      </a:r>
                      <a:r>
                        <a:rPr lang="en-US" sz="1800">
                          <a:solidFill>
                            <a:schemeClr val="tx1"/>
                          </a:solidFill>
                          <a:effectLst/>
                          <a:latin typeface="Segoe UI (Body)"/>
                        </a:rPr>
                        <a:t>​</a:t>
                      </a:r>
                      <a:endParaRPr lang="en-US" b="1" i="0">
                        <a:solidFill>
                          <a:schemeClr val="tx1"/>
                        </a:solidFill>
                        <a:effectLst/>
                        <a:latin typeface="Segoe UI (Body)"/>
                      </a:endParaRPr>
                    </a:p>
                  </a:txBody>
                  <a:tcPr/>
                </a:tc>
                <a:tc>
                  <a:txBody>
                    <a:bodyPr/>
                    <a:lstStyle/>
                    <a:p>
                      <a:pPr lvl="0" algn="ctr">
                        <a:lnSpc>
                          <a:spcPct val="200000"/>
                        </a:lnSpc>
                        <a:buNone/>
                      </a:pPr>
                      <a:r>
                        <a:rPr lang="en-US" sz="1800" b="1" i="0" u="none" strike="noStrike" noProof="0">
                          <a:solidFill>
                            <a:schemeClr val="tx1"/>
                          </a:solidFill>
                          <a:effectLst/>
                          <a:latin typeface="Segoe UI (Body)"/>
                        </a:rPr>
                        <a:t>declare-lab/flan-alpaca-large</a:t>
                      </a:r>
                      <a:endParaRPr lang="en-US" b="1">
                        <a:solidFill>
                          <a:schemeClr val="tx1"/>
                        </a:solidFill>
                        <a:latin typeface="Segoe UI (Body)"/>
                      </a:endParaRPr>
                    </a:p>
                  </a:txBody>
                  <a:tcPr/>
                </a:tc>
                <a:tc>
                  <a:txBody>
                    <a:bodyPr/>
                    <a:lstStyle/>
                    <a:p>
                      <a:pPr lvl="0" algn="ctr">
                        <a:lnSpc>
                          <a:spcPct val="100000"/>
                        </a:lnSpc>
                        <a:buNone/>
                      </a:pPr>
                      <a:r>
                        <a:rPr lang="en-US" sz="1800" b="1" i="0" u="none" strike="noStrike" kern="1200" noProof="0">
                          <a:solidFill>
                            <a:schemeClr val="tx1"/>
                          </a:solidFill>
                          <a:effectLst/>
                          <a:latin typeface="Segoe UI (Body)"/>
                          <a:ea typeface="+mn-ea"/>
                          <a:cs typeface="+mn-cs"/>
                        </a:rPr>
                        <a:t>google/long-t5-tglobal-base</a:t>
                      </a:r>
                      <a:endParaRPr lang="en-US" sz="1800" b="1" i="0" u="none" strike="noStrike" kern="1200">
                        <a:solidFill>
                          <a:schemeClr val="tx1"/>
                        </a:solidFill>
                        <a:effectLst/>
                        <a:latin typeface="Segoe UI (Body)"/>
                        <a:ea typeface="+mn-ea"/>
                        <a:cs typeface="+mn-cs"/>
                      </a:endParaRPr>
                    </a:p>
                  </a:txBody>
                  <a:tcPr/>
                </a:tc>
                <a:extLst>
                  <a:ext uri="{0D108BD9-81ED-4DB2-BD59-A6C34878D82A}">
                    <a16:rowId xmlns:a16="http://schemas.microsoft.com/office/drawing/2014/main" val="2622347783"/>
                  </a:ext>
                </a:extLst>
              </a:tr>
              <a:tr h="656896">
                <a:tc>
                  <a:txBody>
                    <a:bodyPr/>
                    <a:lstStyle/>
                    <a:p>
                      <a:pPr algn="l" rtl="0" fontAlgn="base"/>
                      <a:r>
                        <a:rPr lang="en-US" sz="1800">
                          <a:solidFill>
                            <a:schemeClr val="tx1"/>
                          </a:solidFill>
                          <a:effectLst/>
                          <a:latin typeface="Segoe UI (Body)"/>
                        </a:rPr>
                        <a:t>What is the Invoice number?​</a:t>
                      </a:r>
                      <a:endParaRPr lang="en-US">
                        <a:solidFill>
                          <a:schemeClr val="tx1"/>
                        </a:solidFill>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Invoice Number is INV-3337.</a:t>
                      </a:r>
                    </a:p>
                  </a:txBody>
                  <a:tcPr/>
                </a:tc>
                <a:tc>
                  <a:txBody>
                    <a:bodyPr/>
                    <a:lstStyle/>
                    <a:p>
                      <a:pPr algn="l" rtl="0" fontAlgn="base"/>
                      <a:r>
                        <a:rPr lang="en-US" sz="1800">
                          <a:solidFill>
                            <a:schemeClr val="tx1"/>
                          </a:solidFill>
                          <a:effectLst/>
                          <a:latin typeface="Segoe UI (Body)"/>
                        </a:rPr>
                        <a:t>​</a:t>
                      </a:r>
                      <a:r>
                        <a:rPr lang="en-US" sz="1800" b="0" i="0" u="none" strike="noStrike" noProof="0">
                          <a:solidFill>
                            <a:schemeClr val="tx1"/>
                          </a:solidFill>
                          <a:effectLst/>
                          <a:latin typeface="Segoe UI (Body)"/>
                        </a:rPr>
                        <a:t>INV-3337</a:t>
                      </a:r>
                      <a:endParaRPr lang="en-US" sz="1800"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INV-3337</a:t>
                      </a:r>
                    </a:p>
                  </a:txBody>
                  <a:tcPr/>
                </a:tc>
                <a:extLst>
                  <a:ext uri="{0D108BD9-81ED-4DB2-BD59-A6C34878D82A}">
                    <a16:rowId xmlns:a16="http://schemas.microsoft.com/office/drawing/2014/main" val="107869214"/>
                  </a:ext>
                </a:extLst>
              </a:tr>
              <a:tr h="517368">
                <a:tc>
                  <a:txBody>
                    <a:bodyPr/>
                    <a:lstStyle/>
                    <a:p>
                      <a:pPr algn="l" rtl="0" fontAlgn="base"/>
                      <a:r>
                        <a:rPr lang="en-US" sz="1800">
                          <a:solidFill>
                            <a:schemeClr val="tx1"/>
                          </a:solidFill>
                          <a:effectLst/>
                          <a:latin typeface="Segoe UI (Body)"/>
                        </a:rPr>
                        <a:t>What is the Invoice date?​</a:t>
                      </a:r>
                      <a:endParaRPr lang="en-US"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Invoice date is January 25, 2016.</a:t>
                      </a:r>
                    </a:p>
                  </a:txBody>
                  <a:tcPr/>
                </a:tc>
                <a:tc>
                  <a:txBody>
                    <a:bodyPr/>
                    <a:lstStyle/>
                    <a:p>
                      <a:pPr algn="l" rtl="0" fontAlgn="base"/>
                      <a:r>
                        <a:rPr lang="en-US" sz="1800">
                          <a:solidFill>
                            <a:schemeClr val="tx1"/>
                          </a:solidFill>
                          <a:effectLst/>
                          <a:latin typeface="Segoe UI (Body)"/>
                        </a:rPr>
                        <a:t>​</a:t>
                      </a:r>
                      <a:r>
                        <a:rPr lang="en-US" sz="1800" b="0" i="0" u="none" strike="noStrike" noProof="0">
                          <a:solidFill>
                            <a:schemeClr val="tx1"/>
                          </a:solidFill>
                          <a:effectLst/>
                          <a:latin typeface="Segoe UI (Body)"/>
                        </a:rPr>
                        <a:t>The Invoice date is January 25, 2016.</a:t>
                      </a:r>
                      <a:endParaRPr lang="en-US" sz="1800" b="0" i="0">
                        <a:solidFill>
                          <a:schemeClr val="tx1"/>
                        </a:solidFill>
                        <a:effectLst/>
                        <a:latin typeface="Segoe UI (Body)"/>
                      </a:endParaRPr>
                    </a:p>
                  </a:txBody>
                  <a:tcPr anchor="ct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Invoice Date January 25, 2016</a:t>
                      </a:r>
                    </a:p>
                  </a:txBody>
                  <a:tcPr/>
                </a:tc>
                <a:extLst>
                  <a:ext uri="{0D108BD9-81ED-4DB2-BD59-A6C34878D82A}">
                    <a16:rowId xmlns:a16="http://schemas.microsoft.com/office/drawing/2014/main" val="1391102488"/>
                  </a:ext>
                </a:extLst>
              </a:tr>
              <a:tr h="517368">
                <a:tc>
                  <a:txBody>
                    <a:bodyPr/>
                    <a:lstStyle/>
                    <a:p>
                      <a:pPr algn="l" rtl="0" fontAlgn="base"/>
                      <a:r>
                        <a:rPr lang="en-US" sz="1800">
                          <a:solidFill>
                            <a:schemeClr val="tx1"/>
                          </a:solidFill>
                          <a:effectLst/>
                          <a:latin typeface="Segoe UI (Body)"/>
                        </a:rPr>
                        <a:t>What is the total amount?​</a:t>
                      </a:r>
                      <a:endParaRPr lang="en-US"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total due is $93.50.</a:t>
                      </a:r>
                    </a:p>
                  </a:txBody>
                  <a:tcPr/>
                </a:tc>
                <a:tc>
                  <a:txBody>
                    <a:bodyPr/>
                    <a:lstStyle/>
                    <a:p>
                      <a:pPr algn="l" rtl="0" fontAlgn="base"/>
                      <a:r>
                        <a:rPr lang="en-US" sz="1800">
                          <a:solidFill>
                            <a:schemeClr val="tx1"/>
                          </a:solidFill>
                          <a:effectLst/>
                          <a:latin typeface="Segoe UI (Body)"/>
                        </a:rPr>
                        <a:t>​</a:t>
                      </a:r>
                      <a:r>
                        <a:rPr lang="en-US" sz="1800" b="0" i="0" u="none" strike="noStrike" noProof="0">
                          <a:solidFill>
                            <a:schemeClr val="tx1"/>
                          </a:solidFill>
                          <a:effectLst/>
                          <a:latin typeface="Segoe UI (Body)"/>
                        </a:rPr>
                        <a:t>Total Due $93.50</a:t>
                      </a:r>
                      <a:endParaRPr lang="en-US" sz="1800"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Total Due $93.50</a:t>
                      </a:r>
                    </a:p>
                  </a:txBody>
                  <a:tcPr/>
                </a:tc>
                <a:extLst>
                  <a:ext uri="{0D108BD9-81ED-4DB2-BD59-A6C34878D82A}">
                    <a16:rowId xmlns:a16="http://schemas.microsoft.com/office/drawing/2014/main" val="1695380169"/>
                  </a:ext>
                </a:extLst>
              </a:tr>
              <a:tr h="936077">
                <a:tc>
                  <a:txBody>
                    <a:bodyPr/>
                    <a:lstStyle/>
                    <a:p>
                      <a:pPr algn="l" rtl="0" fontAlgn="base"/>
                      <a:r>
                        <a:rPr lang="en-US" sz="1800">
                          <a:solidFill>
                            <a:schemeClr val="tx1"/>
                          </a:solidFill>
                          <a:effectLst/>
                          <a:latin typeface="Segoe UI (Body)"/>
                        </a:rPr>
                        <a:t>State the From address of Invoice?​</a:t>
                      </a:r>
                      <a:endParaRPr lang="en-US"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From address of the Invoice is: 123 Somewhere Street, Your City AZ.</a:t>
                      </a:r>
                    </a:p>
                  </a:txBody>
                  <a:tcPr/>
                </a:tc>
                <a:tc>
                  <a:txBody>
                    <a:bodyPr/>
                    <a:lstStyle/>
                    <a:p>
                      <a:pPr lvl="0" algn="l">
                        <a:buNone/>
                      </a:pPr>
                      <a:r>
                        <a:rPr lang="en-US" sz="1800" b="0" i="0" u="none" strike="noStrike" noProof="0">
                          <a:solidFill>
                            <a:schemeClr val="tx1"/>
                          </a:solidFill>
                          <a:effectLst/>
                          <a:latin typeface="Segoe UI (Body)"/>
                        </a:rPr>
                        <a:t>DEMO - Sliced Invoices Suite 5A-1204 123 Somewhere</a:t>
                      </a:r>
                      <a:endParaRPr lang="en-US" b="0">
                        <a:solidFill>
                          <a:schemeClr val="tx1"/>
                        </a:solidFill>
                        <a:latin typeface="Segoe UI (Body)"/>
                      </a:endParaRPr>
                    </a:p>
                    <a:p>
                      <a:pPr lvl="0" algn="l">
                        <a:buNone/>
                      </a:pPr>
                      <a:r>
                        <a:rPr lang="en-US" sz="1800" b="0" i="0" u="none" strike="noStrike" noProof="0">
                          <a:solidFill>
                            <a:schemeClr val="tx1"/>
                          </a:solidFill>
                          <a:effectLst/>
                          <a:latin typeface="Segoe UI (Body)"/>
                        </a:rPr>
                        <a:t>Street Your City AZ 12345</a:t>
                      </a:r>
                      <a:endParaRPr lang="en-US" b="0">
                        <a:solidFill>
                          <a:schemeClr val="tx1"/>
                        </a:solidFill>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 From address of Invoice</a:t>
                      </a:r>
                      <a:endParaRPr lang="en-US" sz="1800" b="0" i="0">
                        <a:solidFill>
                          <a:schemeClr val="tx1"/>
                        </a:solidFill>
                        <a:effectLst/>
                        <a:latin typeface="Segoe UI (Body)"/>
                      </a:endParaRPr>
                    </a:p>
                  </a:txBody>
                  <a:tcPr/>
                </a:tc>
                <a:extLst>
                  <a:ext uri="{0D108BD9-81ED-4DB2-BD59-A6C34878D82A}">
                    <a16:rowId xmlns:a16="http://schemas.microsoft.com/office/drawing/2014/main" val="2232385794"/>
                  </a:ext>
                </a:extLst>
              </a:tr>
              <a:tr h="936077">
                <a:tc>
                  <a:txBody>
                    <a:bodyPr/>
                    <a:lstStyle/>
                    <a:p>
                      <a:pPr algn="l" rtl="0" fontAlgn="base"/>
                      <a:r>
                        <a:rPr lang="en-US" sz="1800">
                          <a:solidFill>
                            <a:schemeClr val="tx1"/>
                          </a:solidFill>
                          <a:effectLst/>
                          <a:latin typeface="Segoe UI (Body)"/>
                        </a:rPr>
                        <a:t>State the To address of Invoice?​</a:t>
                      </a:r>
                      <a:endParaRPr lang="en-US">
                        <a:solidFill>
                          <a:schemeClr val="tx1"/>
                        </a:solidFill>
                        <a:effectLst/>
                        <a:latin typeface="Segoe UI (Body)"/>
                      </a:endParaRPr>
                    </a:p>
                    <a:p>
                      <a:pPr algn="l" rtl="0" fontAlgn="base"/>
                      <a:r>
                        <a:rPr lang="en-US" sz="1800">
                          <a:solidFill>
                            <a:schemeClr val="tx1"/>
                          </a:solidFill>
                          <a:effectLst/>
                          <a:latin typeface="Segoe UI (Body)"/>
                        </a:rPr>
                        <a:t>​</a:t>
                      </a:r>
                      <a:endParaRPr lang="en-US"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To address of the Invoice is: 123 Somewhere Street, Your City AZ.</a:t>
                      </a: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Test Business 123 Somewhere St Melbourne, VIC 3000</a:t>
                      </a: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To address of Invoice</a:t>
                      </a:r>
                    </a:p>
                  </a:txBody>
                  <a:tcPr/>
                </a:tc>
                <a:extLst>
                  <a:ext uri="{0D108BD9-81ED-4DB2-BD59-A6C34878D82A}">
                    <a16:rowId xmlns:a16="http://schemas.microsoft.com/office/drawing/2014/main" val="419244487"/>
                  </a:ext>
                </a:extLst>
              </a:tr>
              <a:tr h="517368">
                <a:tc>
                  <a:txBody>
                    <a:bodyPr/>
                    <a:lstStyle/>
                    <a:p>
                      <a:pPr algn="l" rtl="0" fontAlgn="base"/>
                      <a:r>
                        <a:rPr lang="en-US" sz="1800">
                          <a:solidFill>
                            <a:schemeClr val="tx1"/>
                          </a:solidFill>
                          <a:effectLst/>
                          <a:latin typeface="Segoe UI (Body)"/>
                        </a:rPr>
                        <a:t>What is the order number?​</a:t>
                      </a:r>
                      <a:endParaRPr lang="en-US"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Order number mentioned in this Invoice is 12345.</a:t>
                      </a:r>
                      <a:endParaRPr lang="en-US" sz="1800" b="0" i="0">
                        <a:solidFill>
                          <a:schemeClr val="tx1"/>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The Order Number mentioned in this Invoice is 12345.</a:t>
                      </a:r>
                    </a:p>
                  </a:txBody>
                  <a:tcPr/>
                </a:tc>
                <a:tc>
                  <a:txBody>
                    <a:bodyPr/>
                    <a:lstStyle/>
                    <a:p>
                      <a:pPr algn="l" rtl="0" fontAlgn="auto"/>
                      <a:r>
                        <a:rPr lang="en-US" sz="1800">
                          <a:solidFill>
                            <a:schemeClr val="tx1"/>
                          </a:solidFill>
                          <a:effectLst/>
                          <a:latin typeface="Segoe UI (Body)"/>
                        </a:rPr>
                        <a:t>​</a:t>
                      </a:r>
                      <a:r>
                        <a:rPr lang="en-US" sz="1800" b="0" i="0" u="none" strike="noStrike" noProof="0">
                          <a:solidFill>
                            <a:schemeClr val="tx1"/>
                          </a:solidFill>
                          <a:effectLst/>
                          <a:latin typeface="Segoe UI (Body)"/>
                        </a:rPr>
                        <a:t>Order number</a:t>
                      </a:r>
                    </a:p>
                  </a:txBody>
                  <a:tcPr/>
                </a:tc>
                <a:extLst>
                  <a:ext uri="{0D108BD9-81ED-4DB2-BD59-A6C34878D82A}">
                    <a16:rowId xmlns:a16="http://schemas.microsoft.com/office/drawing/2014/main" val="3217734065"/>
                  </a:ext>
                </a:extLst>
              </a:tr>
              <a:tr h="574784">
                <a:tc>
                  <a:txBody>
                    <a:bodyPr/>
                    <a:lstStyle/>
                    <a:p>
                      <a:pPr algn="l" rtl="0" fontAlgn="base"/>
                      <a:r>
                        <a:rPr lang="en-US" sz="1800" b="1">
                          <a:solidFill>
                            <a:schemeClr val="tx1"/>
                          </a:solidFill>
                          <a:effectLst/>
                          <a:latin typeface="Segoe UI (Body)"/>
                        </a:rPr>
                        <a:t>Score​</a:t>
                      </a:r>
                      <a:endParaRPr lang="en-US" b="1" i="0">
                        <a:solidFill>
                          <a:schemeClr val="tx1"/>
                        </a:solidFill>
                        <a:effectLst/>
                        <a:latin typeface="Segoe UI (Body)"/>
                      </a:endParaRPr>
                    </a:p>
                  </a:txBody>
                  <a:tcPr/>
                </a:tc>
                <a:tc>
                  <a:txBody>
                    <a:bodyPr/>
                    <a:lstStyle/>
                    <a:p>
                      <a:pPr algn="l" rtl="0" fontAlgn="auto"/>
                      <a:r>
                        <a:rPr lang="en-US" sz="1800" b="1" i="0">
                          <a:solidFill>
                            <a:schemeClr val="tx1"/>
                          </a:solidFill>
                          <a:effectLst/>
                          <a:latin typeface="Segoe UI (Body)"/>
                        </a:rPr>
                        <a:t>9</a:t>
                      </a:r>
                    </a:p>
                  </a:txBody>
                  <a:tcPr/>
                </a:tc>
                <a:tc>
                  <a:txBody>
                    <a:bodyPr/>
                    <a:lstStyle/>
                    <a:p>
                      <a:pPr algn="l" rtl="0" fontAlgn="auto"/>
                      <a:r>
                        <a:rPr lang="en-US" sz="1800" b="1" i="0">
                          <a:solidFill>
                            <a:schemeClr val="tx1"/>
                          </a:solidFill>
                          <a:effectLst/>
                          <a:latin typeface="Segoe UI (Body)"/>
                        </a:rPr>
                        <a:t>9</a:t>
                      </a:r>
                    </a:p>
                  </a:txBody>
                  <a:tcPr/>
                </a:tc>
                <a:tc>
                  <a:txBody>
                    <a:bodyPr/>
                    <a:lstStyle/>
                    <a:p>
                      <a:pPr algn="l" rtl="0" fontAlgn="auto"/>
                      <a:r>
                        <a:rPr lang="en-US" sz="1800" b="1" i="0">
                          <a:solidFill>
                            <a:schemeClr val="tx1"/>
                          </a:solidFill>
                          <a:effectLst/>
                          <a:latin typeface="Segoe UI (Body)"/>
                        </a:rPr>
                        <a:t>7.5</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9577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261502401"/>
              </p:ext>
            </p:extLst>
          </p:nvPr>
        </p:nvGraphicFramePr>
        <p:xfrm>
          <a:off x="302558" y="224118"/>
          <a:ext cx="11581827" cy="6222300"/>
        </p:xfrm>
        <a:graphic>
          <a:graphicData uri="http://schemas.openxmlformats.org/drawingml/2006/table">
            <a:tbl>
              <a:tblPr firstRow="1" bandRow="1">
                <a:tableStyleId>{BC89EF96-8CEA-46FF-86C4-4CE0E7609802}</a:tableStyleId>
              </a:tblPr>
              <a:tblGrid>
                <a:gridCol w="2440642">
                  <a:extLst>
                    <a:ext uri="{9D8B030D-6E8A-4147-A177-3AD203B41FA5}">
                      <a16:colId xmlns:a16="http://schemas.microsoft.com/office/drawing/2014/main" val="2318049074"/>
                    </a:ext>
                  </a:extLst>
                </a:gridCol>
                <a:gridCol w="3072648">
                  <a:extLst>
                    <a:ext uri="{9D8B030D-6E8A-4147-A177-3AD203B41FA5}">
                      <a16:colId xmlns:a16="http://schemas.microsoft.com/office/drawing/2014/main" val="2425983690"/>
                    </a:ext>
                  </a:extLst>
                </a:gridCol>
                <a:gridCol w="2941308">
                  <a:extLst>
                    <a:ext uri="{9D8B030D-6E8A-4147-A177-3AD203B41FA5}">
                      <a16:colId xmlns:a16="http://schemas.microsoft.com/office/drawing/2014/main" val="3931732350"/>
                    </a:ext>
                  </a:extLst>
                </a:gridCol>
                <a:gridCol w="3127229">
                  <a:extLst>
                    <a:ext uri="{9D8B030D-6E8A-4147-A177-3AD203B41FA5}">
                      <a16:colId xmlns:a16="http://schemas.microsoft.com/office/drawing/2014/main" val="143173297"/>
                    </a:ext>
                  </a:extLst>
                </a:gridCol>
              </a:tblGrid>
              <a:tr h="671232">
                <a:tc>
                  <a:txBody>
                    <a:bodyPr/>
                    <a:lstStyle/>
                    <a:p>
                      <a:pPr algn="ctr" rtl="0" fontAlgn="base">
                        <a:lnSpc>
                          <a:spcPct val="150000"/>
                        </a:lnSpc>
                      </a:pPr>
                      <a:r>
                        <a:rPr lang="en-US" sz="1800">
                          <a:solidFill>
                            <a:schemeClr val="tx1"/>
                          </a:solidFill>
                          <a:effectLst/>
                        </a:rPr>
                        <a:t>Model​</a:t>
                      </a:r>
                      <a:endParaRPr lang="en-US" b="1" i="0">
                        <a:solidFill>
                          <a:schemeClr val="tx1"/>
                        </a:solidFill>
                        <a:effectLst/>
                      </a:endParaRPr>
                    </a:p>
                  </a:txBody>
                  <a:tcPr/>
                </a:tc>
                <a:tc>
                  <a:txBody>
                    <a:bodyPr/>
                    <a:lstStyle/>
                    <a:p>
                      <a:pPr lvl="0" algn="ctr">
                        <a:lnSpc>
                          <a:spcPct val="150000"/>
                        </a:lnSpc>
                        <a:buNone/>
                      </a:pPr>
                      <a:r>
                        <a:rPr lang="en-US" sz="1800" b="1" i="0" u="none" strike="noStrike" noProof="0" err="1">
                          <a:solidFill>
                            <a:schemeClr val="tx1"/>
                          </a:solidFill>
                          <a:effectLst/>
                          <a:latin typeface="Arial"/>
                        </a:rPr>
                        <a:t>bigscience</a:t>
                      </a:r>
                      <a:r>
                        <a:rPr lang="en-US" sz="1800" b="1" i="0" u="none" strike="noStrike" noProof="0">
                          <a:solidFill>
                            <a:schemeClr val="tx1"/>
                          </a:solidFill>
                          <a:effectLst/>
                          <a:latin typeface="Arial"/>
                        </a:rPr>
                        <a:t>/bloom-560M</a:t>
                      </a:r>
                      <a:endParaRPr lang="en-US" b="1">
                        <a:solidFill>
                          <a:schemeClr val="tx1"/>
                        </a:solidFill>
                      </a:endParaRPr>
                    </a:p>
                  </a:txBody>
                  <a:tcPr/>
                </a:tc>
                <a:tc>
                  <a:txBody>
                    <a:bodyPr/>
                    <a:lstStyle/>
                    <a:p>
                      <a:pPr lvl="0" algn="ctr">
                        <a:lnSpc>
                          <a:spcPct val="150000"/>
                        </a:lnSpc>
                        <a:buNone/>
                      </a:pPr>
                      <a:r>
                        <a:rPr lang="en-US" sz="1800" b="1" i="0" u="none" strike="noStrike" noProof="0">
                          <a:solidFill>
                            <a:schemeClr val="tx1"/>
                          </a:solidFill>
                          <a:effectLst/>
                          <a:latin typeface="Arial"/>
                        </a:rPr>
                        <a:t>gpt2-medium</a:t>
                      </a:r>
                      <a:endParaRPr lang="en-US" b="1">
                        <a:solidFill>
                          <a:schemeClr val="tx1"/>
                        </a:solidFill>
                      </a:endParaRPr>
                    </a:p>
                  </a:txBody>
                  <a:tcPr/>
                </a:tc>
                <a:tc>
                  <a:txBody>
                    <a:bodyPr/>
                    <a:lstStyle/>
                    <a:p>
                      <a:pPr lvl="0" algn="ctr">
                        <a:lnSpc>
                          <a:spcPct val="150000"/>
                        </a:lnSpc>
                        <a:buNone/>
                      </a:pPr>
                      <a:r>
                        <a:rPr lang="en-US" sz="1800" b="1" i="0" u="none" strike="noStrike" noProof="0" err="1">
                          <a:solidFill>
                            <a:schemeClr val="tx1"/>
                          </a:solidFill>
                          <a:effectLst/>
                          <a:latin typeface="Arial"/>
                        </a:rPr>
                        <a:t>EleutherAI</a:t>
                      </a:r>
                      <a:r>
                        <a:rPr lang="en-US" sz="1800" b="1" i="0" u="none" strike="noStrike" noProof="0">
                          <a:solidFill>
                            <a:schemeClr val="tx1"/>
                          </a:solidFill>
                          <a:effectLst/>
                          <a:latin typeface="Arial"/>
                        </a:rPr>
                        <a:t>/pythia-70m</a:t>
                      </a:r>
                      <a:endParaRPr lang="en-US" sz="1800" b="1">
                        <a:solidFill>
                          <a:schemeClr val="tx1"/>
                        </a:solidFill>
                        <a:latin typeface="Arial"/>
                      </a:endParaRPr>
                    </a:p>
                  </a:txBody>
                  <a:tcPr/>
                </a:tc>
                <a:extLst>
                  <a:ext uri="{0D108BD9-81ED-4DB2-BD59-A6C34878D82A}">
                    <a16:rowId xmlns:a16="http://schemas.microsoft.com/office/drawing/2014/main" val="2622347783"/>
                  </a:ext>
                </a:extLst>
              </a:tr>
              <a:tr h="650652">
                <a:tc>
                  <a:txBody>
                    <a:bodyPr/>
                    <a:lstStyle/>
                    <a:p>
                      <a:pPr algn="l" rtl="0" fontAlgn="base"/>
                      <a:r>
                        <a:rPr lang="en-US" sz="1800">
                          <a:solidFill>
                            <a:schemeClr val="tx1"/>
                          </a:solidFill>
                          <a:effectLst/>
                        </a:rPr>
                        <a:t>What is the Invoice number?​</a:t>
                      </a:r>
                      <a:endParaRPr lang="en-US" b="0" i="0">
                        <a:solidFill>
                          <a:schemeClr val="tx1"/>
                        </a:solidFill>
                        <a:effectLst/>
                      </a:endParaRPr>
                    </a:p>
                  </a:txBody>
                  <a:tcPr/>
                </a:tc>
                <a:tc>
                  <a:txBody>
                    <a:bodyPr/>
                    <a:lstStyle/>
                    <a:p>
                      <a:pPr algn="l" rtl="0" fontAlgn="auto"/>
                      <a:r>
                        <a:rPr lang="en-US" sz="1600">
                          <a:solidFill>
                            <a:schemeClr val="tx1"/>
                          </a:solidFill>
                          <a:effectLst/>
                          <a:latin typeface="Segoe UI (Body)"/>
                        </a:rPr>
                        <a:t>​The invoice number is the number of the invoice that was sent to the customer.</a:t>
                      </a:r>
                      <a:endParaRPr lang="en-US" sz="1600" b="0" i="0" u="none" strike="noStrike" noProof="0">
                        <a:solidFill>
                          <a:schemeClr val="tx1"/>
                        </a:solidFill>
                        <a:effectLst/>
                        <a:latin typeface="Segoe UI (Body)"/>
                      </a:endParaRPr>
                    </a:p>
                  </a:txBody>
                  <a:tcPr/>
                </a:tc>
                <a:tc>
                  <a:txBody>
                    <a:bodyPr/>
                    <a:lstStyle/>
                    <a:p>
                      <a:pPr algn="l" rtl="0" fontAlgn="base"/>
                      <a:r>
                        <a:rPr lang="en-US" sz="1600">
                          <a:solidFill>
                            <a:schemeClr val="tx1"/>
                          </a:solidFill>
                          <a:effectLst/>
                          <a:latin typeface="Segoe UI (Body)"/>
                        </a:rPr>
                        <a:t>INV-3337​</a:t>
                      </a:r>
                      <a:endParaRPr lang="en-US" sz="1600" b="0" i="0">
                        <a:solidFill>
                          <a:schemeClr val="tx1"/>
                        </a:solidFill>
                        <a:effectLst/>
                        <a:latin typeface="Segoe UI (Body)"/>
                      </a:endParaRPr>
                    </a:p>
                  </a:txBody>
                  <a:tcPr/>
                </a:tc>
                <a:tc>
                  <a:txBody>
                    <a:bodyPr/>
                    <a:lstStyle/>
                    <a:p>
                      <a:pPr lvl="0"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Invoice Number</a:t>
                      </a:r>
                      <a:endParaRPr lang="en-US" sz="1600" b="0" i="0">
                        <a:solidFill>
                          <a:schemeClr val="tx1"/>
                        </a:solidFill>
                        <a:effectLst/>
                        <a:latin typeface="Segoe UI (Body)"/>
                      </a:endParaRPr>
                    </a:p>
                    <a:p>
                      <a:pPr lvl="0" algn="l">
                        <a:lnSpc>
                          <a:spcPct val="100000"/>
                        </a:lnSpc>
                        <a:spcBef>
                          <a:spcPts val="0"/>
                        </a:spcBef>
                        <a:spcAft>
                          <a:spcPts val="0"/>
                        </a:spcAft>
                        <a:buNone/>
                      </a:pPr>
                      <a:r>
                        <a:rPr lang="en-US" sz="1600" b="0" i="0" u="none" strike="noStrike" noProof="0">
                          <a:solidFill>
                            <a:schemeClr val="tx1"/>
                          </a:solidFill>
                          <a:effectLst/>
                          <a:latin typeface="Segoe UI (Body)"/>
                        </a:rPr>
                        <a:t>INV-3338</a:t>
                      </a:r>
                      <a:endParaRPr lang="en-US" sz="1600">
                        <a:solidFill>
                          <a:schemeClr val="tx1"/>
                        </a:solidFill>
                        <a:latin typeface="Segoe UI (Body)"/>
                      </a:endParaRPr>
                    </a:p>
                  </a:txBody>
                  <a:tcPr/>
                </a:tc>
                <a:extLst>
                  <a:ext uri="{0D108BD9-81ED-4DB2-BD59-A6C34878D82A}">
                    <a16:rowId xmlns:a16="http://schemas.microsoft.com/office/drawing/2014/main" val="107869214"/>
                  </a:ext>
                </a:extLst>
              </a:tr>
              <a:tr h="513674">
                <a:tc>
                  <a:txBody>
                    <a:bodyPr/>
                    <a:lstStyle/>
                    <a:p>
                      <a:pPr algn="l" rtl="0" fontAlgn="base"/>
                      <a:r>
                        <a:rPr lang="en-US" sz="1800">
                          <a:solidFill>
                            <a:schemeClr val="tx1"/>
                          </a:solidFill>
                          <a:effectLst/>
                        </a:rPr>
                        <a:t>What is the Invoice date?​</a:t>
                      </a:r>
                      <a:endParaRPr lang="en-US" b="0" i="0">
                        <a:solidFill>
                          <a:schemeClr val="tx1"/>
                        </a:solidFill>
                        <a:effectLst/>
                      </a:endParaRPr>
                    </a:p>
                  </a:txBody>
                  <a:tcPr/>
                </a:tc>
                <a:tc>
                  <a:txBody>
                    <a:bodyPr/>
                    <a:lstStyle/>
                    <a:p>
                      <a:pPr algn="l" rtl="0" fontAlgn="auto"/>
                      <a:r>
                        <a:rPr lang="en-US" sz="1600">
                          <a:solidFill>
                            <a:schemeClr val="tx1"/>
                          </a:solidFill>
                          <a:effectLst/>
                          <a:latin typeface="Segoe UI (Body)"/>
                        </a:rPr>
                        <a:t>​The invoice date is the date the invoice was received by the customer.</a:t>
                      </a:r>
                      <a:endParaRPr lang="en-US" sz="1600" b="0" i="0" u="none" strike="noStrike" noProof="0">
                        <a:solidFill>
                          <a:schemeClr val="tx1"/>
                        </a:solidFill>
                        <a:effectLst/>
                        <a:latin typeface="Segoe UI (Body)"/>
                      </a:endParaRPr>
                    </a:p>
                  </a:txBody>
                  <a:tcPr/>
                </a:tc>
                <a:tc>
                  <a:txBody>
                    <a:bodyPr/>
                    <a:lstStyle/>
                    <a:p>
                      <a:pPr lvl="0" algn="l">
                        <a:buNone/>
                      </a:pPr>
                      <a:r>
                        <a:rPr lang="en-US" sz="1600" b="0" i="0" u="none" strike="noStrike" noProof="0">
                          <a:solidFill>
                            <a:schemeClr val="tx1"/>
                          </a:solidFill>
                          <a:effectLst/>
                          <a:latin typeface="Segoe UI (Body)"/>
                        </a:rPr>
                        <a:t>January 31, 2016.</a:t>
                      </a:r>
                      <a:endParaRPr lang="en-US" sz="1600">
                        <a:solidFill>
                          <a:schemeClr val="tx1"/>
                        </a:solidFill>
                        <a:latin typeface="Segoe UI (Body)"/>
                      </a:endParaRPr>
                    </a:p>
                  </a:txBody>
                  <a:tcPr anchor="ctr"/>
                </a:tc>
                <a:tc>
                  <a:txBody>
                    <a:bodyPr/>
                    <a:lstStyle/>
                    <a:p>
                      <a:pPr lvl="0"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The Invoice Date</a:t>
                      </a:r>
                      <a:endParaRPr lang="en-US" sz="1600" b="0" i="0">
                        <a:solidFill>
                          <a:schemeClr val="tx1"/>
                        </a:solidFill>
                        <a:effectLst/>
                        <a:latin typeface="Segoe UI (Body)"/>
                      </a:endParaRPr>
                    </a:p>
                    <a:p>
                      <a:pPr lvl="0" algn="l">
                        <a:lnSpc>
                          <a:spcPct val="100000"/>
                        </a:lnSpc>
                        <a:spcBef>
                          <a:spcPts val="0"/>
                        </a:spcBef>
                        <a:spcAft>
                          <a:spcPts val="0"/>
                        </a:spcAft>
                        <a:buNone/>
                      </a:pPr>
                      <a:r>
                        <a:rPr lang="en-US" sz="1600" b="0" i="0" u="none" strike="noStrike" noProof="0">
                          <a:solidFill>
                            <a:schemeClr val="tx1"/>
                          </a:solidFill>
                          <a:effectLst/>
                          <a:latin typeface="Segoe UI (Body)"/>
                        </a:rPr>
                        <a:t>January 25, 2016</a:t>
                      </a:r>
                      <a:endParaRPr lang="en-US" sz="1600" b="0">
                        <a:solidFill>
                          <a:schemeClr val="tx1"/>
                        </a:solidFill>
                        <a:latin typeface="Segoe UI (Body)"/>
                      </a:endParaRPr>
                    </a:p>
                  </a:txBody>
                  <a:tcPr/>
                </a:tc>
                <a:extLst>
                  <a:ext uri="{0D108BD9-81ED-4DB2-BD59-A6C34878D82A}">
                    <a16:rowId xmlns:a16="http://schemas.microsoft.com/office/drawing/2014/main" val="1391102488"/>
                  </a:ext>
                </a:extLst>
              </a:tr>
              <a:tr h="513674">
                <a:tc>
                  <a:txBody>
                    <a:bodyPr/>
                    <a:lstStyle/>
                    <a:p>
                      <a:pPr algn="l" rtl="0" fontAlgn="base"/>
                      <a:r>
                        <a:rPr lang="en-US" sz="1800">
                          <a:solidFill>
                            <a:schemeClr val="tx1"/>
                          </a:solidFill>
                          <a:effectLst/>
                        </a:rPr>
                        <a:t>What is the total amount?​</a:t>
                      </a:r>
                      <a:endParaRPr lang="en-US" b="0" i="0">
                        <a:solidFill>
                          <a:schemeClr val="tx1"/>
                        </a:solidFill>
                        <a:effectLst/>
                      </a:endParaRPr>
                    </a:p>
                  </a:txBody>
                  <a:tcPr/>
                </a:tc>
                <a:tc>
                  <a:txBody>
                    <a:bodyPr/>
                    <a:lstStyle/>
                    <a:p>
                      <a:pPr lvl="0"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Sub Total</a:t>
                      </a:r>
                    </a:p>
                    <a:p>
                      <a:pPr lvl="0" algn="l">
                        <a:lnSpc>
                          <a:spcPct val="100000"/>
                        </a:lnSpc>
                        <a:spcBef>
                          <a:spcPts val="0"/>
                        </a:spcBef>
                        <a:spcAft>
                          <a:spcPts val="0"/>
                        </a:spcAft>
                        <a:buNone/>
                      </a:pPr>
                      <a:r>
                        <a:rPr lang="en-US" sz="1600" b="0" i="0" u="none" strike="noStrike" noProof="0">
                          <a:solidFill>
                            <a:schemeClr val="tx1"/>
                          </a:solidFill>
                          <a:effectLst/>
                          <a:latin typeface="Segoe UI (Body)"/>
                        </a:rPr>
                        <a:t>$85.00</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Total Due is equal to 15% of all of the products produced prior to January 1 of a certain.</a:t>
                      </a: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Payment is due within 30 days from date of invoice</a:t>
                      </a:r>
                      <a:endParaRPr lang="en-US" sz="1600" b="0" i="0">
                        <a:solidFill>
                          <a:schemeClr val="tx1"/>
                        </a:solidFill>
                        <a:effectLst/>
                        <a:latin typeface="Segoe UI (Body)"/>
                      </a:endParaRPr>
                    </a:p>
                  </a:txBody>
                  <a:tcPr/>
                </a:tc>
                <a:extLst>
                  <a:ext uri="{0D108BD9-81ED-4DB2-BD59-A6C34878D82A}">
                    <a16:rowId xmlns:a16="http://schemas.microsoft.com/office/drawing/2014/main" val="1695380169"/>
                  </a:ext>
                </a:extLst>
              </a:tr>
              <a:tr h="1092573">
                <a:tc>
                  <a:txBody>
                    <a:bodyPr/>
                    <a:lstStyle/>
                    <a:p>
                      <a:pPr algn="l" rtl="0" fontAlgn="base"/>
                      <a:r>
                        <a:rPr lang="en-US" sz="1800">
                          <a:solidFill>
                            <a:schemeClr val="tx1"/>
                          </a:solidFill>
                          <a:effectLst/>
                        </a:rPr>
                        <a:t>State the From address of Invoice?​</a:t>
                      </a:r>
                      <a:endParaRPr lang="en-US" b="0" i="0">
                        <a:solidFill>
                          <a:schemeClr val="tx1"/>
                        </a:solidFill>
                        <a:effectLst/>
                      </a:endParaRPr>
                    </a:p>
                  </a:txBody>
                  <a:tcPr/>
                </a:tc>
                <a:tc>
                  <a:txBody>
                    <a:bodyPr/>
                    <a:lstStyle/>
                    <a:p>
                      <a:pPr lvl="0"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From: INV-3337</a:t>
                      </a:r>
                      <a:endParaRPr lang="en-US" sz="1600">
                        <a:solidFill>
                          <a:schemeClr val="tx1"/>
                        </a:solidFill>
                        <a:latin typeface="Segoe UI (Body)"/>
                      </a:endParaRPr>
                    </a:p>
                    <a:p>
                      <a:pPr lvl="0" algn="l">
                        <a:lnSpc>
                          <a:spcPct val="100000"/>
                        </a:lnSpc>
                        <a:spcBef>
                          <a:spcPts val="0"/>
                        </a:spcBef>
                        <a:spcAft>
                          <a:spcPts val="0"/>
                        </a:spcAft>
                        <a:buNone/>
                      </a:pPr>
                      <a:r>
                        <a:rPr lang="en-US" sz="1600" b="0" i="0" u="none" strike="noStrike" noProof="0">
                          <a:solidFill>
                            <a:schemeClr val="tx1"/>
                          </a:solidFill>
                          <a:effectLst/>
                          <a:latin typeface="Segoe UI (Body)"/>
                        </a:rPr>
                        <a:t>To: INV-3337</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Total Due is equal to 15% of all of the products produced prior to January 1 of a certain date.</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State the From address of Invoice? State the To address of Invoice?</a:t>
                      </a:r>
                      <a:endParaRPr lang="en-US" sz="1600">
                        <a:solidFill>
                          <a:schemeClr val="tx1"/>
                        </a:solidFill>
                        <a:latin typeface="Segoe UI (Body)"/>
                      </a:endParaRPr>
                    </a:p>
                  </a:txBody>
                  <a:tcPr/>
                </a:tc>
                <a:extLst>
                  <a:ext uri="{0D108BD9-81ED-4DB2-BD59-A6C34878D82A}">
                    <a16:rowId xmlns:a16="http://schemas.microsoft.com/office/drawing/2014/main" val="2232385794"/>
                  </a:ext>
                </a:extLst>
              </a:tr>
              <a:tr h="638735">
                <a:tc>
                  <a:txBody>
                    <a:bodyPr/>
                    <a:lstStyle/>
                    <a:p>
                      <a:pPr algn="l" rtl="0" fontAlgn="base"/>
                      <a:r>
                        <a:rPr lang="en-US" sz="1800">
                          <a:solidFill>
                            <a:schemeClr val="tx1"/>
                          </a:solidFill>
                          <a:effectLst/>
                        </a:rPr>
                        <a:t>State the To address of Invoice?​</a:t>
                      </a:r>
                      <a:endParaRPr lang="en-US">
                        <a:solidFill>
                          <a:schemeClr val="tx1"/>
                        </a:solidFill>
                        <a:effectLst/>
                      </a:endParaRPr>
                    </a:p>
                  </a:txBody>
                  <a:tcPr/>
                </a:tc>
                <a:tc>
                  <a:txBody>
                    <a:bodyPr/>
                    <a:lstStyle/>
                    <a:p>
                      <a:pPr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From: INV-3337</a:t>
                      </a:r>
                    </a:p>
                    <a:p>
                      <a:pPr lvl="0" algn="l">
                        <a:lnSpc>
                          <a:spcPct val="100000"/>
                        </a:lnSpc>
                        <a:spcBef>
                          <a:spcPts val="0"/>
                        </a:spcBef>
                        <a:spcAft>
                          <a:spcPts val="0"/>
                        </a:spcAft>
                        <a:buNone/>
                      </a:pPr>
                      <a:r>
                        <a:rPr lang="en-US" sz="1600" b="0" i="0" u="none" strike="noStrike" noProof="0">
                          <a:solidFill>
                            <a:schemeClr val="tx1"/>
                          </a:solidFill>
                          <a:effectLst/>
                          <a:latin typeface="Segoe UI (Body)"/>
                        </a:rPr>
                        <a:t>To: INV-3338</a:t>
                      </a:r>
                      <a:endParaRPr lang="en-US" sz="1600">
                        <a:solidFill>
                          <a:schemeClr val="tx1"/>
                        </a:solidFill>
                        <a:latin typeface="Segoe UI (Body)"/>
                      </a:endParaRP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Sub Total Tax Amount ($90 - 89) Total </a:t>
                      </a:r>
                      <a:r>
                        <a:rPr lang="en-US" sz="1600" b="0" i="0" u="none" strike="noStrike" noProof="0" err="1">
                          <a:solidFill>
                            <a:schemeClr val="tx1"/>
                          </a:solidFill>
                          <a:effectLst/>
                          <a:latin typeface="Segoe UI (Body)"/>
                        </a:rPr>
                        <a:t>TOTAL</a:t>
                      </a:r>
                      <a:r>
                        <a:rPr lang="en-US" sz="1600" b="0" i="0" u="none" strike="noStrike" noProof="0">
                          <a:solidFill>
                            <a:schemeClr val="tx1"/>
                          </a:solidFill>
                          <a:effectLst/>
                          <a:latin typeface="Segoe UI (Body)"/>
                        </a:rPr>
                        <a:t> $85.00 </a:t>
                      </a: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State the From address of Invoice? </a:t>
                      </a:r>
                    </a:p>
                  </a:txBody>
                  <a:tcPr/>
                </a:tc>
                <a:extLst>
                  <a:ext uri="{0D108BD9-81ED-4DB2-BD59-A6C34878D82A}">
                    <a16:rowId xmlns:a16="http://schemas.microsoft.com/office/drawing/2014/main" val="419244487"/>
                  </a:ext>
                </a:extLst>
              </a:tr>
              <a:tr h="840441">
                <a:tc>
                  <a:txBody>
                    <a:bodyPr/>
                    <a:lstStyle/>
                    <a:p>
                      <a:pPr algn="l" rtl="0" fontAlgn="base"/>
                      <a:r>
                        <a:rPr lang="en-US" sz="1800">
                          <a:solidFill>
                            <a:schemeClr val="tx1"/>
                          </a:solidFill>
                          <a:effectLst/>
                        </a:rPr>
                        <a:t>What is the order number?​</a:t>
                      </a:r>
                      <a:endParaRPr lang="en-US" b="0" i="0">
                        <a:solidFill>
                          <a:schemeClr val="tx1"/>
                        </a:solidFill>
                        <a:effectLst/>
                      </a:endParaRP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3337</a:t>
                      </a:r>
                      <a:endParaRPr lang="en-US" sz="1600" b="0" i="0">
                        <a:solidFill>
                          <a:schemeClr val="tx1"/>
                        </a:solidFill>
                        <a:effectLst/>
                        <a:latin typeface="Segoe UI (Body)"/>
                      </a:endParaRP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You may add your own invoice number in the box below Enter an invoice for £15.</a:t>
                      </a:r>
                      <a:endParaRPr lang="en-US" sz="1600" b="0" i="0">
                        <a:solidFill>
                          <a:schemeClr val="tx1"/>
                        </a:solidFill>
                        <a:effectLst/>
                        <a:latin typeface="Segoe UI (Body)"/>
                      </a:endParaRPr>
                    </a:p>
                  </a:txBody>
                  <a:tcPr/>
                </a:tc>
                <a:tc>
                  <a:txBody>
                    <a:bodyPr/>
                    <a:lstStyle/>
                    <a:p>
                      <a:pPr algn="l" rtl="0" fontAlgn="auto"/>
                      <a:r>
                        <a:rPr lang="en-US" sz="1600">
                          <a:solidFill>
                            <a:schemeClr val="tx1"/>
                          </a:solidFill>
                          <a:effectLst/>
                          <a:latin typeface="Segoe UI (Body)"/>
                        </a:rPr>
                        <a:t>​</a:t>
                      </a:r>
                      <a:endParaRPr lang="en-US" sz="1600" b="0" i="0" u="none" strike="noStrike" noProof="0">
                        <a:solidFill>
                          <a:schemeClr val="tx1"/>
                        </a:solidFill>
                        <a:effectLst/>
                        <a:latin typeface="Segoe UI (Body)"/>
                      </a:endParaRPr>
                    </a:p>
                  </a:txBody>
                  <a:tcPr/>
                </a:tc>
                <a:extLst>
                  <a:ext uri="{0D108BD9-81ED-4DB2-BD59-A6C34878D82A}">
                    <a16:rowId xmlns:a16="http://schemas.microsoft.com/office/drawing/2014/main" val="3217734065"/>
                  </a:ext>
                </a:extLst>
              </a:tr>
              <a:tr h="509094">
                <a:tc>
                  <a:txBody>
                    <a:bodyPr/>
                    <a:lstStyle/>
                    <a:p>
                      <a:pPr algn="l" rtl="0" fontAlgn="base"/>
                      <a:r>
                        <a:rPr lang="en-US" sz="1800" b="1">
                          <a:solidFill>
                            <a:schemeClr val="tx1"/>
                          </a:solidFill>
                          <a:effectLst/>
                        </a:rPr>
                        <a:t>Score​</a:t>
                      </a:r>
                      <a:endParaRPr lang="en-US" b="1" i="0">
                        <a:solidFill>
                          <a:schemeClr val="tx1"/>
                        </a:solidFill>
                        <a:effectLst/>
                      </a:endParaRPr>
                    </a:p>
                  </a:txBody>
                  <a:tcPr/>
                </a:tc>
                <a:tc>
                  <a:txBody>
                    <a:bodyPr/>
                    <a:lstStyle/>
                    <a:p>
                      <a:pPr algn="l" rtl="0" fontAlgn="auto"/>
                      <a:r>
                        <a:rPr lang="en-US" sz="1800" b="1" i="0">
                          <a:solidFill>
                            <a:schemeClr val="tx1"/>
                          </a:solidFill>
                          <a:effectLst/>
                          <a:latin typeface="Calibri" panose="020F0502020204030204" pitchFamily="34" charset="0"/>
                        </a:rPr>
                        <a:t>6.16</a:t>
                      </a:r>
                    </a:p>
                  </a:txBody>
                  <a:tcPr/>
                </a:tc>
                <a:tc>
                  <a:txBody>
                    <a:bodyPr/>
                    <a:lstStyle/>
                    <a:p>
                      <a:pPr algn="l" rtl="0" fontAlgn="auto"/>
                      <a:r>
                        <a:rPr lang="en-US" sz="1800" b="1">
                          <a:solidFill>
                            <a:schemeClr val="tx1"/>
                          </a:solidFill>
                          <a:effectLst/>
                        </a:rPr>
                        <a:t>6.5</a:t>
                      </a:r>
                    </a:p>
                  </a:txBody>
                  <a:tcPr/>
                </a:tc>
                <a:tc>
                  <a:txBody>
                    <a:bodyPr/>
                    <a:lstStyle/>
                    <a:p>
                      <a:pPr algn="l" rtl="0" fontAlgn="auto"/>
                      <a:r>
                        <a:rPr lang="en-US" sz="1800" b="1" i="0">
                          <a:solidFill>
                            <a:schemeClr val="tx1"/>
                          </a:solidFill>
                          <a:effectLst/>
                          <a:latin typeface="Segoe UI (Body)"/>
                        </a:rPr>
                        <a:t>6.5</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9933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B4BB7A0-E9EF-23DB-1E69-0A0C523F6E98}"/>
              </a:ext>
            </a:extLst>
          </p:cNvPr>
          <p:cNvGraphicFramePr>
            <a:graphicFrameLocks noGrp="1"/>
          </p:cNvGraphicFramePr>
          <p:nvPr>
            <p:ph sz="half" idx="1"/>
            <p:extLst>
              <p:ext uri="{D42A27DB-BD31-4B8C-83A1-F6EECF244321}">
                <p14:modId xmlns:p14="http://schemas.microsoft.com/office/powerpoint/2010/main" val="292867298"/>
              </p:ext>
            </p:extLst>
          </p:nvPr>
        </p:nvGraphicFramePr>
        <p:xfrm>
          <a:off x="302558" y="224118"/>
          <a:ext cx="11741452" cy="5841958"/>
        </p:xfrm>
        <a:graphic>
          <a:graphicData uri="http://schemas.openxmlformats.org/drawingml/2006/table">
            <a:tbl>
              <a:tblPr firstRow="1" bandRow="1">
                <a:tableStyleId>{BC89EF96-8CEA-46FF-86C4-4CE0E7609802}</a:tableStyleId>
              </a:tblPr>
              <a:tblGrid>
                <a:gridCol w="3803644">
                  <a:extLst>
                    <a:ext uri="{9D8B030D-6E8A-4147-A177-3AD203B41FA5}">
                      <a16:colId xmlns:a16="http://schemas.microsoft.com/office/drawing/2014/main" val="2318049074"/>
                    </a:ext>
                  </a:extLst>
                </a:gridCol>
                <a:gridCol w="3847309">
                  <a:extLst>
                    <a:ext uri="{9D8B030D-6E8A-4147-A177-3AD203B41FA5}">
                      <a16:colId xmlns:a16="http://schemas.microsoft.com/office/drawing/2014/main" val="3931732350"/>
                    </a:ext>
                  </a:extLst>
                </a:gridCol>
                <a:gridCol w="4090499">
                  <a:extLst>
                    <a:ext uri="{9D8B030D-6E8A-4147-A177-3AD203B41FA5}">
                      <a16:colId xmlns:a16="http://schemas.microsoft.com/office/drawing/2014/main" val="143173297"/>
                    </a:ext>
                  </a:extLst>
                </a:gridCol>
              </a:tblGrid>
              <a:tr h="614082">
                <a:tc>
                  <a:txBody>
                    <a:bodyPr/>
                    <a:lstStyle/>
                    <a:p>
                      <a:pPr lvl="0" algn="ctr" rtl="0">
                        <a:lnSpc>
                          <a:spcPct val="150000"/>
                        </a:lnSpc>
                        <a:buNone/>
                      </a:pPr>
                      <a:r>
                        <a:rPr lang="en-US" sz="1800">
                          <a:effectLst/>
                        </a:rPr>
                        <a:t>Model​</a:t>
                      </a:r>
                      <a:endParaRPr lang="en-US" b="1" i="0">
                        <a:solidFill>
                          <a:srgbClr val="FFFFFF"/>
                        </a:solidFill>
                        <a:effectLst/>
                      </a:endParaRPr>
                    </a:p>
                  </a:txBody>
                  <a:tcPr/>
                </a:tc>
                <a:tc>
                  <a:txBody>
                    <a:bodyPr/>
                    <a:lstStyle/>
                    <a:p>
                      <a:pPr lvl="0" algn="ctr">
                        <a:lnSpc>
                          <a:spcPct val="150000"/>
                        </a:lnSpc>
                        <a:buNone/>
                      </a:pPr>
                      <a:r>
                        <a:rPr lang="en-US" sz="1800" b="1" i="0" u="none" strike="noStrike" noProof="0">
                          <a:solidFill>
                            <a:srgbClr val="2D2E2D"/>
                          </a:solidFill>
                          <a:effectLst/>
                          <a:latin typeface="Arial"/>
                        </a:rPr>
                        <a:t>OpenAI's ChatGPT</a:t>
                      </a:r>
                    </a:p>
                  </a:txBody>
                  <a:tcPr/>
                </a:tc>
                <a:tc>
                  <a:txBody>
                    <a:bodyPr/>
                    <a:lstStyle/>
                    <a:p>
                      <a:pPr lvl="0" algn="ctr">
                        <a:lnSpc>
                          <a:spcPct val="150000"/>
                        </a:lnSpc>
                        <a:buNone/>
                      </a:pPr>
                      <a:r>
                        <a:rPr lang="en-US" sz="1800" b="1" i="0" u="none" strike="noStrike" noProof="0">
                          <a:solidFill>
                            <a:srgbClr val="000000"/>
                          </a:solidFill>
                          <a:effectLst/>
                          <a:latin typeface="Arial"/>
                        </a:rPr>
                        <a:t>Google's Bard</a:t>
                      </a:r>
                      <a:r>
                        <a:rPr lang="en-US" sz="1800">
                          <a:effectLst/>
                        </a:rPr>
                        <a:t>​</a:t>
                      </a:r>
                      <a:endParaRPr lang="en-US" b="1" i="0">
                        <a:solidFill>
                          <a:srgbClr val="FFFFFF"/>
                        </a:solidFill>
                        <a:effectLst/>
                      </a:endParaRPr>
                    </a:p>
                  </a:txBody>
                  <a:tcPr/>
                </a:tc>
                <a:extLst>
                  <a:ext uri="{0D108BD9-81ED-4DB2-BD59-A6C34878D82A}">
                    <a16:rowId xmlns:a16="http://schemas.microsoft.com/office/drawing/2014/main" val="2622347783"/>
                  </a:ext>
                </a:extLst>
              </a:tr>
              <a:tr h="682348">
                <a:tc>
                  <a:txBody>
                    <a:bodyPr/>
                    <a:lstStyle/>
                    <a:p>
                      <a:pPr algn="l" rtl="0" fontAlgn="base"/>
                      <a:r>
                        <a:rPr lang="en-US" sz="1800">
                          <a:effectLst/>
                        </a:rPr>
                        <a:t>What is the Invoice number?​</a:t>
                      </a:r>
                      <a:endParaRPr lang="en-US" b="0" i="0">
                        <a:solidFill>
                          <a:srgbClr val="000000"/>
                        </a:solidFill>
                        <a:effectLst/>
                      </a:endParaRPr>
                    </a:p>
                  </a:txBody>
                  <a:tcPr/>
                </a:tc>
                <a:tc>
                  <a:txBody>
                    <a:bodyPr/>
                    <a:lstStyle/>
                    <a:p>
                      <a:pPr lvl="0" algn="l">
                        <a:buNone/>
                      </a:pPr>
                      <a:r>
                        <a:rPr lang="en-US" sz="1800" b="0" i="0" u="none" strike="noStrike" noProof="0">
                          <a:solidFill>
                            <a:schemeClr val="tx1"/>
                          </a:solidFill>
                          <a:effectLst/>
                          <a:latin typeface="Segoe UI (Body)"/>
                        </a:rPr>
                        <a:t>Invoice number: INV-3337</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Invoice number: INV-3337</a:t>
                      </a:r>
                      <a:endParaRPr lang="en-US" sz="1800">
                        <a:solidFill>
                          <a:schemeClr val="tx1"/>
                        </a:solidFill>
                        <a:latin typeface="Segoe UI (Body)"/>
                      </a:endParaRPr>
                    </a:p>
                  </a:txBody>
                  <a:tcPr/>
                </a:tc>
                <a:extLst>
                  <a:ext uri="{0D108BD9-81ED-4DB2-BD59-A6C34878D82A}">
                    <a16:rowId xmlns:a16="http://schemas.microsoft.com/office/drawing/2014/main" val="107869214"/>
                  </a:ext>
                </a:extLst>
              </a:tr>
              <a:tr h="543093">
                <a:tc>
                  <a:txBody>
                    <a:bodyPr/>
                    <a:lstStyle/>
                    <a:p>
                      <a:pPr algn="l" rtl="0" fontAlgn="base"/>
                      <a:r>
                        <a:rPr lang="en-US" sz="1800">
                          <a:effectLst/>
                        </a:rPr>
                        <a:t>What is the Invoice date?​</a:t>
                      </a:r>
                      <a:endParaRPr lang="en-US" b="0" i="0">
                        <a:solidFill>
                          <a:srgbClr val="000000"/>
                        </a:solidFill>
                        <a:effectLst/>
                      </a:endParaRPr>
                    </a:p>
                  </a:txBody>
                  <a:tcPr/>
                </a:tc>
                <a:tc>
                  <a:txBody>
                    <a:bodyPr/>
                    <a:lstStyle/>
                    <a:p>
                      <a:pPr lvl="0" algn="l">
                        <a:buNone/>
                      </a:pPr>
                      <a:r>
                        <a:rPr lang="en-US" sz="1800" b="0" i="0" u="none" strike="noStrike" noProof="0">
                          <a:solidFill>
                            <a:schemeClr val="tx1"/>
                          </a:solidFill>
                          <a:effectLst/>
                          <a:latin typeface="Segoe UI (Body)"/>
                        </a:rPr>
                        <a:t>Invoice date: January 25, 2016 </a:t>
                      </a:r>
                      <a:endParaRPr lang="en-US" sz="1800">
                        <a:solidFill>
                          <a:schemeClr val="tx1"/>
                        </a:solidFill>
                        <a:latin typeface="Segoe UI (Body)"/>
                      </a:endParaRPr>
                    </a:p>
                  </a:txBody>
                  <a:tcPr anchor="ctr"/>
                </a:tc>
                <a:tc>
                  <a:txBody>
                    <a:bodyPr/>
                    <a:lstStyle/>
                    <a:p>
                      <a:pPr lvl="0" algn="l">
                        <a:buNone/>
                      </a:pPr>
                      <a:r>
                        <a:rPr lang="en-US" sz="1800" b="0" i="0" u="none" strike="noStrike" noProof="0">
                          <a:solidFill>
                            <a:schemeClr val="tx1"/>
                          </a:solidFill>
                          <a:effectLst/>
                          <a:latin typeface="Segoe UI (Body)"/>
                        </a:rPr>
                        <a:t>Invoice date: January 25, 2016</a:t>
                      </a:r>
                      <a:endParaRPr lang="en-US" sz="1800">
                        <a:solidFill>
                          <a:schemeClr val="tx1"/>
                        </a:solidFill>
                        <a:latin typeface="Segoe UI (Body)"/>
                      </a:endParaRPr>
                    </a:p>
                  </a:txBody>
                  <a:tcPr/>
                </a:tc>
                <a:extLst>
                  <a:ext uri="{0D108BD9-81ED-4DB2-BD59-A6C34878D82A}">
                    <a16:rowId xmlns:a16="http://schemas.microsoft.com/office/drawing/2014/main" val="1391102488"/>
                  </a:ext>
                </a:extLst>
              </a:tr>
              <a:tr h="543093">
                <a:tc>
                  <a:txBody>
                    <a:bodyPr/>
                    <a:lstStyle/>
                    <a:p>
                      <a:pPr algn="l" rtl="0" fontAlgn="base"/>
                      <a:r>
                        <a:rPr lang="en-US" sz="1800">
                          <a:effectLst/>
                        </a:rPr>
                        <a:t>What is the total amount?​</a:t>
                      </a:r>
                      <a:endParaRPr lang="en-US" b="0" i="0">
                        <a:solidFill>
                          <a:srgbClr val="000000"/>
                        </a:solidFill>
                        <a:effectLst/>
                      </a:endParaRPr>
                    </a:p>
                  </a:txBody>
                  <a:tcPr/>
                </a:tc>
                <a:tc>
                  <a:txBody>
                    <a:bodyPr/>
                    <a:lstStyle/>
                    <a:p>
                      <a:pPr lvl="0" algn="l">
                        <a:buNone/>
                      </a:pPr>
                      <a:r>
                        <a:rPr lang="en-US" sz="1800" b="0" i="0" u="none" strike="noStrike" noProof="0">
                          <a:solidFill>
                            <a:schemeClr val="tx1"/>
                          </a:solidFill>
                          <a:effectLst/>
                          <a:latin typeface="Segoe UI (Body)"/>
                        </a:rPr>
                        <a:t>Total Due: $93.50</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Total due: $93.50</a:t>
                      </a:r>
                      <a:endParaRPr lang="en-US" sz="1800">
                        <a:solidFill>
                          <a:schemeClr val="tx1"/>
                        </a:solidFill>
                        <a:latin typeface="Segoe UI (Body)"/>
                      </a:endParaRPr>
                    </a:p>
                  </a:txBody>
                  <a:tcPr/>
                </a:tc>
                <a:extLst>
                  <a:ext uri="{0D108BD9-81ED-4DB2-BD59-A6C34878D82A}">
                    <a16:rowId xmlns:a16="http://schemas.microsoft.com/office/drawing/2014/main" val="1695380169"/>
                  </a:ext>
                </a:extLst>
              </a:tr>
              <a:tr h="1344550">
                <a:tc>
                  <a:txBody>
                    <a:bodyPr/>
                    <a:lstStyle/>
                    <a:p>
                      <a:pPr algn="l" rtl="0" fontAlgn="base"/>
                      <a:r>
                        <a:rPr lang="en-US" sz="1800">
                          <a:effectLst/>
                        </a:rPr>
                        <a:t>State the From address of Invoice?​</a:t>
                      </a:r>
                      <a:endParaRPr lang="en-US" b="0" i="0">
                        <a:solidFill>
                          <a:srgbClr val="000000"/>
                        </a:solidFill>
                        <a:effectLst/>
                      </a:endParaRPr>
                    </a:p>
                  </a:txBody>
                  <a:tcPr/>
                </a:tc>
                <a:tc>
                  <a:txBody>
                    <a:bodyPr/>
                    <a:lstStyle/>
                    <a:p>
                      <a:pPr lvl="0" algn="l">
                        <a:buNone/>
                      </a:pPr>
                      <a:r>
                        <a:rPr lang="en-US" sz="1800" b="0" i="0" u="none" strike="noStrike" noProof="0">
                          <a:solidFill>
                            <a:schemeClr val="tx1"/>
                          </a:solidFill>
                          <a:effectLst/>
                          <a:latin typeface="Segoe UI (Body)"/>
                        </a:rPr>
                        <a:t>From address of Invoice: DEMO - Sliced Invoices Suite 5A-1204 123 Somewhere Street Your City AZ 12345</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From address: DEMO - Sliced Invoices, Suite 5A-1204, 123 Somewhere Street, Your City AZ 12345</a:t>
                      </a:r>
                      <a:endParaRPr lang="en-US" sz="1800">
                        <a:solidFill>
                          <a:schemeClr val="tx1"/>
                        </a:solidFill>
                        <a:latin typeface="Segoe UI (Body)"/>
                      </a:endParaRPr>
                    </a:p>
                  </a:txBody>
                  <a:tcPr/>
                </a:tc>
                <a:extLst>
                  <a:ext uri="{0D108BD9-81ED-4DB2-BD59-A6C34878D82A}">
                    <a16:rowId xmlns:a16="http://schemas.microsoft.com/office/drawing/2014/main" val="2232385794"/>
                  </a:ext>
                </a:extLst>
              </a:tr>
              <a:tr h="899583">
                <a:tc>
                  <a:txBody>
                    <a:bodyPr/>
                    <a:lstStyle/>
                    <a:p>
                      <a:pPr algn="l" rtl="0" fontAlgn="base"/>
                      <a:r>
                        <a:rPr lang="en-US" sz="1800">
                          <a:effectLst/>
                        </a:rPr>
                        <a:t>State the To address of Invoice?​</a:t>
                      </a:r>
                      <a:endParaRPr lang="en-US">
                        <a:effectLst/>
                      </a:endParaRPr>
                    </a:p>
                    <a:p>
                      <a:pPr lvl="0" algn="l" rtl="0">
                        <a:buNone/>
                      </a:pPr>
                      <a:r>
                        <a:rPr lang="en-US" sz="1800">
                          <a:effectLst/>
                        </a:rPr>
                        <a:t>​</a:t>
                      </a:r>
                      <a:endParaRPr lang="en-US" b="0" i="0">
                        <a:solidFill>
                          <a:srgbClr val="000000"/>
                        </a:solidFill>
                        <a:effectLst/>
                      </a:endParaRPr>
                    </a:p>
                  </a:txBody>
                  <a:tcPr/>
                </a:tc>
                <a:tc>
                  <a:txBody>
                    <a:bodyPr/>
                    <a:lstStyle/>
                    <a:p>
                      <a:pPr lvl="0" algn="l">
                        <a:buNone/>
                      </a:pPr>
                      <a:r>
                        <a:rPr lang="en-US" sz="1800" b="0" i="0" u="none" strike="noStrike" noProof="0">
                          <a:solidFill>
                            <a:schemeClr val="tx1"/>
                          </a:solidFill>
                          <a:effectLst/>
                          <a:latin typeface="Segoe UI (Body)"/>
                        </a:rPr>
                        <a:t>To address of Invoice: Test Business 123 Somewhere St Melbourne, VIC 3000</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To address: Test Business, 123 Somewhere St, Melbourne, VIC 3000</a:t>
                      </a:r>
                      <a:endParaRPr lang="en-US" sz="1800">
                        <a:solidFill>
                          <a:schemeClr val="tx1"/>
                        </a:solidFill>
                        <a:latin typeface="Segoe UI (Body)"/>
                      </a:endParaRPr>
                    </a:p>
                  </a:txBody>
                  <a:tcPr/>
                </a:tc>
                <a:extLst>
                  <a:ext uri="{0D108BD9-81ED-4DB2-BD59-A6C34878D82A}">
                    <a16:rowId xmlns:a16="http://schemas.microsoft.com/office/drawing/2014/main" val="419244487"/>
                  </a:ext>
                </a:extLst>
              </a:tr>
              <a:tr h="635000">
                <a:tc>
                  <a:txBody>
                    <a:bodyPr/>
                    <a:lstStyle/>
                    <a:p>
                      <a:pPr algn="l" rtl="0" fontAlgn="base"/>
                      <a:r>
                        <a:rPr lang="en-US" sz="1800">
                          <a:effectLst/>
                        </a:rPr>
                        <a:t>What is the order number?​</a:t>
                      </a:r>
                      <a:endParaRPr lang="en-US" b="0" i="0">
                        <a:solidFill>
                          <a:srgbClr val="000000"/>
                        </a:solidFill>
                        <a:effectLst/>
                      </a:endParaRPr>
                    </a:p>
                  </a:txBody>
                  <a:tcPr/>
                </a:tc>
                <a:tc>
                  <a:txBody>
                    <a:bodyPr/>
                    <a:lstStyle/>
                    <a:p>
                      <a:pPr lvl="0" algn="l">
                        <a:buNone/>
                      </a:pPr>
                      <a:r>
                        <a:rPr lang="en-US" sz="1800" b="0" i="0" u="none" strike="noStrike" noProof="0">
                          <a:solidFill>
                            <a:schemeClr val="tx1"/>
                          </a:solidFill>
                          <a:effectLst/>
                          <a:latin typeface="Segoe UI (Body)"/>
                        </a:rPr>
                        <a:t>Order number mentioned in the Invoice: 12345</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Order number: 12345</a:t>
                      </a:r>
                      <a:endParaRPr lang="en-US" sz="1800">
                        <a:solidFill>
                          <a:schemeClr val="tx1"/>
                        </a:solidFill>
                        <a:latin typeface="Segoe UI (Body)"/>
                      </a:endParaRPr>
                    </a:p>
                  </a:txBody>
                  <a:tcPr/>
                </a:tc>
                <a:extLst>
                  <a:ext uri="{0D108BD9-81ED-4DB2-BD59-A6C34878D82A}">
                    <a16:rowId xmlns:a16="http://schemas.microsoft.com/office/drawing/2014/main" val="3217734065"/>
                  </a:ext>
                </a:extLst>
              </a:tr>
              <a:tr h="560312">
                <a:tc>
                  <a:txBody>
                    <a:bodyPr/>
                    <a:lstStyle/>
                    <a:p>
                      <a:pPr algn="l" rtl="0" fontAlgn="base"/>
                      <a:r>
                        <a:rPr lang="en-US" sz="1800" b="1">
                          <a:effectLst/>
                        </a:rPr>
                        <a:t>Score​</a:t>
                      </a:r>
                      <a:endParaRPr lang="en-US" b="1" i="0">
                        <a:solidFill>
                          <a:srgbClr val="000000"/>
                        </a:solidFill>
                        <a:effectLst/>
                      </a:endParaRPr>
                    </a:p>
                  </a:txBody>
                  <a:tcPr/>
                </a:tc>
                <a:tc>
                  <a:txBody>
                    <a:bodyPr/>
                    <a:lstStyle/>
                    <a:p>
                      <a:pPr algn="l" rtl="0" fontAlgn="auto"/>
                      <a:r>
                        <a:rPr lang="en-US" sz="1800" b="1" i="0">
                          <a:solidFill>
                            <a:srgbClr val="000000"/>
                          </a:solidFill>
                          <a:effectLst/>
                          <a:latin typeface="Calibri"/>
                        </a:rPr>
                        <a:t>9</a:t>
                      </a:r>
                    </a:p>
                  </a:txBody>
                  <a:tcPr/>
                </a:tc>
                <a:tc>
                  <a:txBody>
                    <a:bodyPr/>
                    <a:lstStyle/>
                    <a:p>
                      <a:pPr algn="l" rtl="0" fontAlgn="auto"/>
                      <a:r>
                        <a:rPr lang="en-US" sz="1800" b="1" i="0">
                          <a:solidFill>
                            <a:srgbClr val="000000"/>
                          </a:solidFill>
                          <a:effectLst/>
                          <a:latin typeface="Calibri"/>
                        </a:rPr>
                        <a:t>9</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97341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Text2Text Generation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4249035157"/>
              </p:ext>
            </p:extLst>
          </p:nvPr>
        </p:nvGraphicFramePr>
        <p:xfrm>
          <a:off x="762000" y="1613647"/>
          <a:ext cx="10687050" cy="4603399"/>
        </p:xfrm>
        <a:graphic>
          <a:graphicData uri="http://schemas.openxmlformats.org/drawingml/2006/table">
            <a:tbl>
              <a:tblPr firstRow="1" bandRow="1">
                <a:tableStyleId>{BC89EF96-8CEA-46FF-86C4-4CE0E7609802}</a:tableStyleId>
              </a:tblPr>
              <a:tblGrid>
                <a:gridCol w="3031163">
                  <a:extLst>
                    <a:ext uri="{9D8B030D-6E8A-4147-A177-3AD203B41FA5}">
                      <a16:colId xmlns:a16="http://schemas.microsoft.com/office/drawing/2014/main" val="746716345"/>
                    </a:ext>
                  </a:extLst>
                </a:gridCol>
                <a:gridCol w="1469654">
                  <a:extLst>
                    <a:ext uri="{9D8B030D-6E8A-4147-A177-3AD203B41FA5}">
                      <a16:colId xmlns:a16="http://schemas.microsoft.com/office/drawing/2014/main" val="2159546281"/>
                    </a:ext>
                  </a:extLst>
                </a:gridCol>
                <a:gridCol w="1469654">
                  <a:extLst>
                    <a:ext uri="{9D8B030D-6E8A-4147-A177-3AD203B41FA5}">
                      <a16:colId xmlns:a16="http://schemas.microsoft.com/office/drawing/2014/main" val="2506430867"/>
                    </a:ext>
                  </a:extLst>
                </a:gridCol>
                <a:gridCol w="1151205">
                  <a:extLst>
                    <a:ext uri="{9D8B030D-6E8A-4147-A177-3AD203B41FA5}">
                      <a16:colId xmlns:a16="http://schemas.microsoft.com/office/drawing/2014/main" val="2268413711"/>
                    </a:ext>
                  </a:extLst>
                </a:gridCol>
                <a:gridCol w="1002248">
                  <a:extLst>
                    <a:ext uri="{9D8B030D-6E8A-4147-A177-3AD203B41FA5}">
                      <a16:colId xmlns:a16="http://schemas.microsoft.com/office/drawing/2014/main" val="427971585"/>
                    </a:ext>
                  </a:extLst>
                </a:gridCol>
                <a:gridCol w="1096276">
                  <a:extLst>
                    <a:ext uri="{9D8B030D-6E8A-4147-A177-3AD203B41FA5}">
                      <a16:colId xmlns:a16="http://schemas.microsoft.com/office/drawing/2014/main" val="785091683"/>
                    </a:ext>
                  </a:extLst>
                </a:gridCol>
                <a:gridCol w="1466850">
                  <a:extLst>
                    <a:ext uri="{9D8B030D-6E8A-4147-A177-3AD203B41FA5}">
                      <a16:colId xmlns:a16="http://schemas.microsoft.com/office/drawing/2014/main" val="2050013475"/>
                    </a:ext>
                  </a:extLst>
                </a:gridCol>
              </a:tblGrid>
              <a:tr h="0">
                <a:tc rowSpan="2">
                  <a:txBody>
                    <a:bodyPr/>
                    <a:lstStyle/>
                    <a:p>
                      <a:pPr algn="ctr" rtl="0" fontAlgn="base">
                        <a:lnSpc>
                          <a:spcPct val="100000"/>
                        </a:lnSpc>
                      </a:pPr>
                      <a:endParaRPr lang="en-US" sz="1800">
                        <a:solidFill>
                          <a:schemeClr val="tx1"/>
                        </a:solidFill>
                        <a:effectLst/>
                      </a:endParaRPr>
                    </a:p>
                    <a:p>
                      <a:pPr algn="ctr" rtl="0" fontAlgn="base">
                        <a:lnSpc>
                          <a:spcPct val="100000"/>
                        </a:lnSpc>
                      </a:pPr>
                      <a:r>
                        <a:rPr lang="en-US" sz="1800">
                          <a:solidFill>
                            <a:schemeClr val="tx1"/>
                          </a:solidFill>
                          <a:effectLst/>
                        </a:rPr>
                        <a:t>Model Name​</a:t>
                      </a:r>
                      <a:endParaRPr lang="en-US" b="1" i="0">
                        <a:solidFill>
                          <a:schemeClr val="tx1"/>
                        </a:solidFill>
                        <a:effectLst/>
                      </a:endParaRPr>
                    </a:p>
                  </a:txBody>
                  <a:tcP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solidFill>
                          <a:schemeClr val="tx1"/>
                        </a:solidFill>
                      </a:endParaRPr>
                    </a:p>
                    <a:p>
                      <a:pPr marL="0" marR="0" lvl="0" indent="0" algn="ctr" defTabSz="914400" rtl="0" eaLnBrk="1" fontAlgn="base" latinLnBrk="0" hangingPunct="1">
                        <a:lnSpc>
                          <a:spcPct val="100000"/>
                        </a:lnSpc>
                        <a:spcBef>
                          <a:spcPts val="0"/>
                        </a:spcBef>
                        <a:spcAft>
                          <a:spcPts val="0"/>
                        </a:spcAft>
                        <a:buClrTx/>
                        <a:buSzTx/>
                        <a:buFontTx/>
                        <a:buNone/>
                        <a:tabLst/>
                        <a:defRPr/>
                      </a:pPr>
                      <a:r>
                        <a:rPr lang="en-US">
                          <a:solidFill>
                            <a:schemeClr val="tx1"/>
                          </a:solidFill>
                        </a:rPr>
                        <a:t>Parameter Size </a:t>
                      </a:r>
                    </a:p>
                    <a:p>
                      <a:pPr algn="ctr" rtl="0" fontAlgn="base">
                        <a:lnSpc>
                          <a:spcPct val="100000"/>
                        </a:lnSpc>
                      </a:pPr>
                      <a:endParaRPr lang="en-US" b="1" i="0">
                        <a:solidFill>
                          <a:schemeClr val="tx1"/>
                        </a:solidFill>
                        <a:effectLst/>
                      </a:endParaRPr>
                    </a:p>
                  </a:txBody>
                  <a:tcPr/>
                </a:tc>
                <a:tc rowSpan="2">
                  <a:txBody>
                    <a:bodyPr/>
                    <a:lstStyle/>
                    <a:p>
                      <a:pPr lvl="0" algn="ctr" rtl="0" fontAlgn="base">
                        <a:lnSpc>
                          <a:spcPct val="150000"/>
                        </a:lnSpc>
                      </a:pPr>
                      <a:r>
                        <a:rPr lang="en-US" b="1" i="0">
                          <a:solidFill>
                            <a:schemeClr val="tx1"/>
                          </a:solidFill>
                          <a:effectLst/>
                        </a:rPr>
                        <a:t>Model </a:t>
                      </a:r>
                    </a:p>
                    <a:p>
                      <a:pPr lvl="0" algn="ctr" rtl="0" fontAlgn="base">
                        <a:lnSpc>
                          <a:spcPct val="100000"/>
                        </a:lnSpc>
                      </a:pPr>
                      <a:r>
                        <a:rPr lang="en-US" b="1" i="0">
                          <a:solidFill>
                            <a:schemeClr val="tx1"/>
                          </a:solidFill>
                          <a:effectLst/>
                        </a:rPr>
                        <a:t>Size</a:t>
                      </a:r>
                    </a:p>
                  </a:txBody>
                  <a:tcPr anchor="ctr"/>
                </a:tc>
                <a:tc gridSpan="3">
                  <a:txBody>
                    <a:bodyPr/>
                    <a:lstStyle/>
                    <a:p>
                      <a:pPr algn="ctr" rtl="0" fontAlgn="base"/>
                      <a:r>
                        <a:rPr lang="en-US" sz="1800">
                          <a:solidFill>
                            <a:schemeClr val="tx1"/>
                          </a:solidFill>
                          <a:effectLst/>
                        </a:rPr>
                        <a:t>Performance​</a:t>
                      </a:r>
                      <a:endParaRPr lang="en-US" b="1" i="0">
                        <a:solidFill>
                          <a:schemeClr val="tx1"/>
                        </a:solidFill>
                        <a:effectLst/>
                      </a:endParaRPr>
                    </a:p>
                  </a:txBody>
                  <a:tcPr/>
                </a:tc>
                <a:tc hMerge="1">
                  <a:txBody>
                    <a:bodyPr/>
                    <a:lstStyle/>
                    <a:p>
                      <a:endParaRPr lang="en-US"/>
                    </a:p>
                  </a:txBody>
                  <a:tcPr/>
                </a:tc>
                <a:tc hMerge="1">
                  <a:txBody>
                    <a:bodyPr/>
                    <a:lstStyle/>
                    <a:p>
                      <a:endParaRPr lang="en-US"/>
                    </a:p>
                  </a:txBody>
                  <a:tcPr/>
                </a:tc>
                <a:tc rowSpan="2">
                  <a:txBody>
                    <a:bodyPr/>
                    <a:lstStyle/>
                    <a:p>
                      <a:pPr algn="ctr"/>
                      <a:r>
                        <a:rPr lang="en-US">
                          <a:solidFill>
                            <a:schemeClr val="tx1"/>
                          </a:solidFill>
                        </a:rPr>
                        <a:t>Average Execution Time</a:t>
                      </a:r>
                    </a:p>
                    <a:p>
                      <a:pPr algn="ctr"/>
                      <a:r>
                        <a:rPr lang="en-US" b="0">
                          <a:solidFill>
                            <a:schemeClr val="tx1"/>
                          </a:solidFill>
                        </a:rPr>
                        <a:t>(sec)</a:t>
                      </a:r>
                    </a:p>
                  </a:txBody>
                  <a:tcPr/>
                </a:tc>
                <a:extLst>
                  <a:ext uri="{0D108BD9-81ED-4DB2-BD59-A6C34878D82A}">
                    <a16:rowId xmlns:a16="http://schemas.microsoft.com/office/drawing/2014/main" val="4263163123"/>
                  </a:ext>
                </a:extLst>
              </a:tr>
              <a:tr h="3861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a:solidFill>
                            <a:schemeClr val="tx1"/>
                          </a:solidFill>
                          <a:effectLst/>
                        </a:rPr>
                        <a:t>RAM​</a:t>
                      </a:r>
                    </a:p>
                    <a:p>
                      <a:pPr lvl="0" algn="ctr">
                        <a:lnSpc>
                          <a:spcPct val="100000"/>
                        </a:lnSpc>
                        <a:buNone/>
                      </a:pPr>
                      <a:r>
                        <a:rPr lang="en-US" sz="1800">
                          <a:solidFill>
                            <a:schemeClr val="tx1"/>
                          </a:solidFill>
                          <a:effectLst/>
                        </a:rPr>
                        <a:t>(13GB)</a:t>
                      </a:r>
                    </a:p>
                  </a:txBody>
                  <a:tcPr/>
                </a:tc>
                <a:tc>
                  <a:txBody>
                    <a:bodyPr/>
                    <a:lstStyle/>
                    <a:p>
                      <a:pPr algn="ctr" rtl="0" fontAlgn="base">
                        <a:lnSpc>
                          <a:spcPct val="100000"/>
                        </a:lnSpc>
                      </a:pPr>
                      <a:r>
                        <a:rPr lang="en-US" sz="1800" b="1">
                          <a:solidFill>
                            <a:schemeClr val="tx1"/>
                          </a:solidFill>
                          <a:effectLst/>
                        </a:rPr>
                        <a:t>GPU</a:t>
                      </a:r>
                      <a:endParaRPr lang="en-US" b="1" i="0">
                        <a:solidFill>
                          <a:schemeClr val="tx1"/>
                        </a:solidFill>
                        <a:effectLst/>
                      </a:endParaRPr>
                    </a:p>
                    <a:p>
                      <a:pPr lvl="0" algn="ctr">
                        <a:lnSpc>
                          <a:spcPct val="100000"/>
                        </a:lnSpc>
                        <a:buNone/>
                      </a:pPr>
                      <a:r>
                        <a:rPr lang="en-US" sz="1800">
                          <a:solidFill>
                            <a:schemeClr val="tx1"/>
                          </a:solidFill>
                          <a:effectLst/>
                        </a:rPr>
                        <a:t>(15GB)​</a:t>
                      </a:r>
                      <a:endParaRPr lang="en-US" b="0" i="0">
                        <a:solidFill>
                          <a:schemeClr val="tx1"/>
                        </a:solidFill>
                        <a:effectLst/>
                      </a:endParaRPr>
                    </a:p>
                  </a:txBody>
                  <a:tcPr/>
                </a:tc>
                <a:tc>
                  <a:txBody>
                    <a:bodyPr/>
                    <a:lstStyle/>
                    <a:p>
                      <a:pPr algn="ctr" rtl="0" fontAlgn="base">
                        <a:lnSpc>
                          <a:spcPct val="100000"/>
                        </a:lnSpc>
                      </a:pPr>
                      <a:r>
                        <a:rPr lang="en-US" sz="1800" b="1" i="0">
                          <a:solidFill>
                            <a:schemeClr val="tx1"/>
                          </a:solidFill>
                          <a:effectLst/>
                        </a:rPr>
                        <a:t>Disk</a:t>
                      </a:r>
                      <a:endParaRPr lang="en-US" b="1" i="0">
                        <a:solidFill>
                          <a:schemeClr val="tx1"/>
                        </a:solidFill>
                        <a:effectLst/>
                      </a:endParaRPr>
                    </a:p>
                    <a:p>
                      <a:pPr lvl="0" algn="ctr">
                        <a:lnSpc>
                          <a:spcPct val="100000"/>
                        </a:lnSpc>
                        <a:buNone/>
                      </a:pPr>
                      <a:r>
                        <a:rPr lang="en-US" sz="1800">
                          <a:solidFill>
                            <a:schemeClr val="tx1"/>
                          </a:solidFill>
                          <a:effectLst/>
                        </a:rPr>
                        <a:t>(78.2GB)​</a:t>
                      </a:r>
                      <a:endParaRPr lang="en-US" b="0" i="0">
                        <a:solidFill>
                          <a:schemeClr val="tx1"/>
                        </a:solidFill>
                        <a:effectLst/>
                      </a:endParaRPr>
                    </a:p>
                  </a:txBody>
                  <a:tcPr/>
                </a:tc>
                <a:tc vMerge="1">
                  <a:txBody>
                    <a:bodyPr/>
                    <a:lstStyle/>
                    <a:p>
                      <a:pPr algn="ctr" rtl="0" fontAlgn="base"/>
                      <a:endParaRPr lang="en-US" b="0" i="0">
                        <a:solidFill>
                          <a:srgbClr val="000000"/>
                        </a:solidFill>
                        <a:effectLst/>
                      </a:endParaRPr>
                    </a:p>
                  </a:txBody>
                  <a:tcPr/>
                </a:tc>
                <a:extLst>
                  <a:ext uri="{0D108BD9-81ED-4DB2-BD59-A6C34878D82A}">
                    <a16:rowId xmlns:a16="http://schemas.microsoft.com/office/drawing/2014/main" val="1740146945"/>
                  </a:ext>
                </a:extLst>
              </a:tr>
              <a:tr h="525517">
                <a:tc>
                  <a:txBody>
                    <a:bodyPr/>
                    <a:lstStyle/>
                    <a:p>
                      <a:pPr algn="l" rtl="0" fontAlgn="base"/>
                      <a:r>
                        <a:rPr lang="en-US" sz="1800">
                          <a:solidFill>
                            <a:schemeClr val="tx1"/>
                          </a:solidFill>
                          <a:effectLst/>
                        </a:rPr>
                        <a:t>google/flan-t5-small​</a:t>
                      </a:r>
                      <a:endParaRPr lang="en-US" b="0" i="0">
                        <a:solidFill>
                          <a:schemeClr val="tx1"/>
                        </a:solidFill>
                        <a:effectLst/>
                      </a:endParaRPr>
                    </a:p>
                  </a:txBody>
                  <a:tcPr/>
                </a:tc>
                <a:tc>
                  <a:txBody>
                    <a:bodyPr/>
                    <a:lstStyle/>
                    <a:p>
                      <a:pPr algn="ctr"/>
                      <a:r>
                        <a:rPr lang="en-US">
                          <a:solidFill>
                            <a:schemeClr val="tx1"/>
                          </a:solidFill>
                        </a:rPr>
                        <a:t>80M</a:t>
                      </a:r>
                    </a:p>
                  </a:txBody>
                  <a:tcPr/>
                </a:tc>
                <a:tc>
                  <a:txBody>
                    <a:bodyPr/>
                    <a:lstStyle/>
                    <a:p>
                      <a:pPr algn="ctr"/>
                      <a:r>
                        <a:rPr lang="en-US" sz="1800" b="0" i="0" kern="1200">
                          <a:solidFill>
                            <a:schemeClr val="tx1"/>
                          </a:solidFill>
                          <a:effectLst/>
                          <a:latin typeface="+mn-lt"/>
                          <a:ea typeface="+mn-ea"/>
                          <a:cs typeface="+mn-cs"/>
                        </a:rPr>
                        <a:t>0.2868 GB</a:t>
                      </a:r>
                      <a:endParaRPr lang="en-US">
                        <a:solidFill>
                          <a:schemeClr val="tx1"/>
                        </a:solidFill>
                      </a:endParaRPr>
                    </a:p>
                  </a:txBody>
                  <a:tcPr/>
                </a:tc>
                <a:tc>
                  <a:txBody>
                    <a:bodyPr/>
                    <a:lstStyle/>
                    <a:p>
                      <a:pPr algn="ctr" rtl="0" fontAlgn="auto"/>
                      <a:r>
                        <a:rPr lang="en-US" sz="1800">
                          <a:solidFill>
                            <a:schemeClr val="tx1"/>
                          </a:solidFill>
                          <a:effectLst/>
                        </a:rPr>
                        <a:t>​4.8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2.2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b="0" i="0" kern="1200">
                          <a:solidFill>
                            <a:schemeClr val="tx1"/>
                          </a:solidFill>
                          <a:effectLst/>
                          <a:latin typeface="+mn-lt"/>
                          <a:ea typeface="+mn-ea"/>
                          <a:cs typeface="+mn-cs"/>
                        </a:rPr>
                        <a:t>1.99 GB</a:t>
                      </a:r>
                      <a:r>
                        <a:rPr lang="en-US" sz="1800">
                          <a:solidFill>
                            <a:schemeClr val="tx1"/>
                          </a:solidFill>
                          <a:effectLst/>
                        </a:rPr>
                        <a:t>​</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​0.25</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722496136"/>
                  </a:ext>
                </a:extLst>
              </a:tr>
              <a:tr h="492672">
                <a:tc>
                  <a:txBody>
                    <a:bodyPr/>
                    <a:lstStyle/>
                    <a:p>
                      <a:pPr algn="l" rtl="0" fontAlgn="base"/>
                      <a:r>
                        <a:rPr lang="en-US" sz="1800">
                          <a:solidFill>
                            <a:schemeClr val="tx1"/>
                          </a:solidFill>
                          <a:effectLst/>
                        </a:rPr>
                        <a:t>google/flan-t5-base​</a:t>
                      </a:r>
                      <a:endParaRPr lang="en-US" b="0" i="0">
                        <a:solidFill>
                          <a:schemeClr val="tx1"/>
                        </a:solidFill>
                        <a:effectLst/>
                      </a:endParaRPr>
                    </a:p>
                  </a:txBody>
                  <a:tcPr/>
                </a:tc>
                <a:tc>
                  <a:txBody>
                    <a:bodyPr/>
                    <a:lstStyle/>
                    <a:p>
                      <a:pPr algn="ctr"/>
                      <a:r>
                        <a:rPr lang="en-US">
                          <a:solidFill>
                            <a:schemeClr val="tx1"/>
                          </a:solidFill>
                        </a:rPr>
                        <a:t>248M</a:t>
                      </a:r>
                    </a:p>
                  </a:txBody>
                  <a:tcPr/>
                </a:tc>
                <a:tc>
                  <a:txBody>
                    <a:bodyPr/>
                    <a:lstStyle/>
                    <a:p>
                      <a:pPr algn="ctr"/>
                      <a:r>
                        <a:rPr lang="en-US" sz="1800" b="0" i="0" kern="1200">
                          <a:solidFill>
                            <a:schemeClr val="tx1"/>
                          </a:solidFill>
                          <a:effectLst/>
                          <a:latin typeface="+mn-lt"/>
                          <a:ea typeface="+mn-ea"/>
                          <a:cs typeface="+mn-cs"/>
                        </a:rPr>
                        <a:t>0.9224 GB</a:t>
                      </a:r>
                      <a:endParaRPr lang="en-US">
                        <a:solidFill>
                          <a:schemeClr val="tx1"/>
                        </a:solidFill>
                      </a:endParaRPr>
                    </a:p>
                  </a:txBody>
                  <a:tcPr/>
                </a:tc>
                <a:tc>
                  <a:txBody>
                    <a:bodyPr/>
                    <a:lstStyle/>
                    <a:p>
                      <a:pPr algn="ctr" rtl="0" fontAlgn="auto"/>
                      <a:r>
                        <a:rPr lang="en-US" sz="1800">
                          <a:solidFill>
                            <a:schemeClr val="tx1"/>
                          </a:solidFill>
                          <a:effectLst/>
                          <a:latin typeface="Arial"/>
                        </a:rPr>
                        <a:t>​4.8 GB</a:t>
                      </a:r>
                      <a:endParaRPr lang="en-US" sz="1800" b="0" i="0" u="none" strike="noStrike" noProof="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u="none" strike="noStrike" noProof="0">
                          <a:solidFill>
                            <a:schemeClr val="tx1"/>
                          </a:solidFill>
                          <a:effectLst/>
                          <a:latin typeface="Arial"/>
                        </a:rPr>
                        <a:t>3 GB</a:t>
                      </a:r>
                      <a:endParaRPr lang="en-US" sz="1800" b="0" i="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2.98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Arial"/>
                        </a:rPr>
                        <a:t>0.83</a:t>
                      </a:r>
                    </a:p>
                  </a:txBody>
                  <a:tcPr/>
                </a:tc>
                <a:extLst>
                  <a:ext uri="{0D108BD9-81ED-4DB2-BD59-A6C34878D82A}">
                    <a16:rowId xmlns:a16="http://schemas.microsoft.com/office/drawing/2014/main" val="1456908973"/>
                  </a:ext>
                </a:extLst>
              </a:tr>
              <a:tr h="476250">
                <a:tc>
                  <a:txBody>
                    <a:bodyPr/>
                    <a:lstStyle/>
                    <a:p>
                      <a:pPr algn="l" rtl="0" fontAlgn="base"/>
                      <a:r>
                        <a:rPr lang="en-US" sz="1800">
                          <a:solidFill>
                            <a:schemeClr val="tx1"/>
                          </a:solidFill>
                          <a:effectLst/>
                        </a:rPr>
                        <a:t>google/flan-t5-large​</a:t>
                      </a:r>
                      <a:endParaRPr lang="en-US" b="0" i="0">
                        <a:solidFill>
                          <a:schemeClr val="tx1"/>
                        </a:solidFill>
                        <a:effectLst/>
                      </a:endParaRPr>
                    </a:p>
                  </a:txBody>
                  <a:tcPr/>
                </a:tc>
                <a:tc>
                  <a:txBody>
                    <a:bodyPr/>
                    <a:lstStyle/>
                    <a:p>
                      <a:pPr algn="ctr"/>
                      <a:r>
                        <a:rPr lang="en-US">
                          <a:solidFill>
                            <a:schemeClr val="tx1"/>
                          </a:solidFill>
                        </a:rPr>
                        <a:t>783M</a:t>
                      </a:r>
                    </a:p>
                  </a:txBody>
                  <a:tcPr/>
                </a:tc>
                <a:tc>
                  <a:txBody>
                    <a:bodyPr/>
                    <a:lstStyle/>
                    <a:p>
                      <a:pPr algn="ctr"/>
                      <a:r>
                        <a:rPr lang="en-US" sz="1800" b="0" i="0" kern="1200">
                          <a:solidFill>
                            <a:schemeClr val="tx1"/>
                          </a:solidFill>
                          <a:effectLst/>
                          <a:latin typeface="+mn-lt"/>
                          <a:ea typeface="+mn-ea"/>
                          <a:cs typeface="+mn-cs"/>
                        </a:rPr>
                        <a:t>2.9177 GB</a:t>
                      </a:r>
                      <a:endParaRPr lang="en-US">
                        <a:solidFill>
                          <a:schemeClr val="tx1"/>
                        </a:solidFill>
                      </a:endParaRPr>
                    </a:p>
                  </a:txBody>
                  <a:tcPr/>
                </a:tc>
                <a:tc>
                  <a:txBody>
                    <a:bodyPr/>
                    <a:lstStyle/>
                    <a:p>
                      <a:pPr algn="ctr" rtl="0" fontAlgn="auto"/>
                      <a:r>
                        <a:rPr lang="en-US" sz="1800">
                          <a:solidFill>
                            <a:schemeClr val="tx1"/>
                          </a:solidFill>
                          <a:effectLst/>
                          <a:latin typeface="Arial"/>
                        </a:rPr>
                        <a:t>​5 GB</a:t>
                      </a:r>
                      <a:endParaRPr lang="en-US" sz="1800" b="0" i="0" u="none" strike="noStrike" noProof="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u="none" strike="noStrike" noProof="0">
                          <a:solidFill>
                            <a:schemeClr val="tx1"/>
                          </a:solidFill>
                          <a:effectLst/>
                          <a:latin typeface="Arial"/>
                        </a:rPr>
                        <a:t>5.1 GB</a:t>
                      </a:r>
                      <a:endParaRPr lang="en-US" sz="1800" b="0" i="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6.97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Arial"/>
                        </a:rPr>
                        <a:t>0.65</a:t>
                      </a:r>
                      <a:endParaRPr lang="en-US"/>
                    </a:p>
                  </a:txBody>
                  <a:tcPr/>
                </a:tc>
                <a:extLst>
                  <a:ext uri="{0D108BD9-81ED-4DB2-BD59-A6C34878D82A}">
                    <a16:rowId xmlns:a16="http://schemas.microsoft.com/office/drawing/2014/main" val="1971563052"/>
                  </a:ext>
                </a:extLst>
              </a:tr>
              <a:tr h="476250">
                <a:tc>
                  <a:txBody>
                    <a:bodyPr/>
                    <a:lstStyle/>
                    <a:p>
                      <a:pPr algn="l" rtl="0" fontAlgn="base"/>
                      <a:r>
                        <a:rPr lang="en-US" sz="1800">
                          <a:solidFill>
                            <a:schemeClr val="tx1"/>
                          </a:solidFill>
                          <a:effectLst/>
                        </a:rPr>
                        <a:t>declare-lab/flan-alpaca-base​</a:t>
                      </a:r>
                      <a:endParaRPr lang="en-US" b="0" i="0">
                        <a:solidFill>
                          <a:schemeClr val="tx1"/>
                        </a:solidFill>
                        <a:effectLst/>
                      </a:endParaRPr>
                    </a:p>
                  </a:txBody>
                  <a:tcPr/>
                </a:tc>
                <a:tc>
                  <a:txBody>
                    <a:bodyPr/>
                    <a:lstStyle/>
                    <a:p>
                      <a:pPr algn="ctr"/>
                      <a:r>
                        <a:rPr lang="en-US">
                          <a:solidFill>
                            <a:schemeClr val="tx1"/>
                          </a:solidFill>
                        </a:rPr>
                        <a:t>248M</a:t>
                      </a:r>
                    </a:p>
                  </a:txBody>
                  <a:tcPr/>
                </a:tc>
                <a:tc>
                  <a:txBody>
                    <a:bodyPr/>
                    <a:lstStyle/>
                    <a:p>
                      <a:pPr algn="ctr"/>
                      <a:r>
                        <a:rPr lang="en-US" sz="1800" b="0" i="0" kern="1200">
                          <a:solidFill>
                            <a:schemeClr val="tx1"/>
                          </a:solidFill>
                          <a:effectLst/>
                          <a:latin typeface="+mn-lt"/>
                          <a:ea typeface="+mn-ea"/>
                          <a:cs typeface="+mn-cs"/>
                        </a:rPr>
                        <a:t>0.9224 GB</a:t>
                      </a:r>
                      <a:endParaRPr lang="en-US">
                        <a:solidFill>
                          <a:schemeClr val="tx1"/>
                        </a:solidFill>
                      </a:endParaRPr>
                    </a:p>
                  </a:txBody>
                  <a:tcPr/>
                </a:tc>
                <a:tc>
                  <a:txBody>
                    <a:bodyPr/>
                    <a:lstStyle/>
                    <a:p>
                      <a:pPr algn="ctr" rtl="0" fontAlgn="auto"/>
                      <a:r>
                        <a:rPr lang="en-US" sz="1800">
                          <a:solidFill>
                            <a:schemeClr val="tx1"/>
                          </a:solidFill>
                          <a:effectLst/>
                          <a:latin typeface="Arial"/>
                        </a:rPr>
                        <a:t>​4.8 GB</a:t>
                      </a:r>
                      <a:endParaRPr lang="en-US" sz="1800" b="0" i="0" u="none" strike="noStrike" noProof="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u="none" strike="noStrike" noProof="0">
                          <a:solidFill>
                            <a:schemeClr val="tx1"/>
                          </a:solidFill>
                          <a:effectLst/>
                          <a:latin typeface="Arial"/>
                        </a:rPr>
                        <a:t>3 GB</a:t>
                      </a:r>
                      <a:endParaRPr lang="en-US" sz="1800" b="0" i="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3.27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Arial"/>
                        </a:rPr>
                        <a:t>0.53</a:t>
                      </a:r>
                    </a:p>
                  </a:txBody>
                  <a:tcPr/>
                </a:tc>
                <a:extLst>
                  <a:ext uri="{0D108BD9-81ED-4DB2-BD59-A6C34878D82A}">
                    <a16:rowId xmlns:a16="http://schemas.microsoft.com/office/drawing/2014/main" val="4239722198"/>
                  </a:ext>
                </a:extLst>
              </a:tr>
              <a:tr h="476250">
                <a:tc>
                  <a:txBody>
                    <a:bodyPr/>
                    <a:lstStyle/>
                    <a:p>
                      <a:pPr algn="l" rtl="0" fontAlgn="base"/>
                      <a:r>
                        <a:rPr lang="en-US" sz="1800">
                          <a:solidFill>
                            <a:schemeClr val="tx1"/>
                          </a:solidFill>
                          <a:effectLst/>
                        </a:rPr>
                        <a:t>declare-lab/flan-alpaca-large​</a:t>
                      </a:r>
                      <a:endParaRPr lang="en-US" b="0" i="0">
                        <a:solidFill>
                          <a:schemeClr val="tx1"/>
                        </a:solidFill>
                        <a:effectLst/>
                      </a:endParaRPr>
                    </a:p>
                  </a:txBody>
                  <a:tcPr/>
                </a:tc>
                <a:tc>
                  <a:txBody>
                    <a:bodyPr/>
                    <a:lstStyle/>
                    <a:p>
                      <a:pPr algn="ctr"/>
                      <a:r>
                        <a:rPr lang="en-US">
                          <a:solidFill>
                            <a:schemeClr val="tx1"/>
                          </a:solidFill>
                        </a:rPr>
                        <a:t>783M</a:t>
                      </a:r>
                    </a:p>
                  </a:txBody>
                  <a:tcPr/>
                </a:tc>
                <a:tc>
                  <a:txBody>
                    <a:bodyPr/>
                    <a:lstStyle/>
                    <a:p>
                      <a:pPr algn="ctr"/>
                      <a:r>
                        <a:rPr lang="en-US" sz="1800" b="0" i="0" kern="1200">
                          <a:solidFill>
                            <a:schemeClr val="tx1"/>
                          </a:solidFill>
                          <a:effectLst/>
                          <a:latin typeface="+mn-lt"/>
                          <a:ea typeface="+mn-ea"/>
                          <a:cs typeface="+mn-cs"/>
                        </a:rPr>
                        <a:t>2.9177 GB</a:t>
                      </a:r>
                      <a:endParaRPr lang="en-US">
                        <a:solidFill>
                          <a:schemeClr val="tx1"/>
                        </a:solidFill>
                      </a:endParaRPr>
                    </a:p>
                  </a:txBody>
                  <a:tcPr/>
                </a:tc>
                <a:tc>
                  <a:txBody>
                    <a:bodyPr/>
                    <a:lstStyle/>
                    <a:p>
                      <a:pPr algn="ctr" rtl="0" fontAlgn="auto"/>
                      <a:r>
                        <a:rPr lang="en-US" sz="1800">
                          <a:solidFill>
                            <a:schemeClr val="tx1"/>
                          </a:solidFill>
                          <a:effectLst/>
                          <a:latin typeface="Arial"/>
                        </a:rPr>
                        <a:t>​5 GB</a:t>
                      </a:r>
                      <a:endParaRPr lang="en-US" sz="1800" b="0" i="0" u="none" strike="noStrike" noProof="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u="none" strike="noStrike" noProof="0">
                          <a:solidFill>
                            <a:schemeClr val="tx1"/>
                          </a:solidFill>
                          <a:effectLst/>
                          <a:latin typeface="Arial"/>
                        </a:rPr>
                        <a:t>5.1 GB</a:t>
                      </a:r>
                      <a:endParaRPr lang="en-US" sz="1800" b="0" i="0">
                        <a:solidFill>
                          <a:schemeClr val="tx1"/>
                        </a:solidFill>
                        <a:effectLst/>
                        <a:latin typeface="Arial"/>
                      </a:endParaRP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7.26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Arial"/>
                        </a:rPr>
                        <a:t>0.66</a:t>
                      </a:r>
                    </a:p>
                  </a:txBody>
                  <a:tcPr/>
                </a:tc>
                <a:extLst>
                  <a:ext uri="{0D108BD9-81ED-4DB2-BD59-A6C34878D82A}">
                    <a16:rowId xmlns:a16="http://schemas.microsoft.com/office/drawing/2014/main" val="3473132930"/>
                  </a:ext>
                </a:extLst>
              </a:tr>
              <a:tr h="492672">
                <a:tc>
                  <a:txBody>
                    <a:bodyPr/>
                    <a:lstStyle/>
                    <a:p>
                      <a:pPr algn="l" rtl="0" fontAlgn="base"/>
                      <a:r>
                        <a:rPr lang="en-US" sz="1800">
                          <a:solidFill>
                            <a:schemeClr val="tx1"/>
                          </a:solidFill>
                          <a:effectLst/>
                        </a:rPr>
                        <a:t>google/long-t5-tglobal-base​</a:t>
                      </a:r>
                      <a:endParaRPr lang="en-US" b="0" i="0">
                        <a:solidFill>
                          <a:schemeClr val="tx1"/>
                        </a:solidFill>
                        <a:effectLst/>
                      </a:endParaRPr>
                    </a:p>
                  </a:txBody>
                  <a:tcPr/>
                </a:tc>
                <a:tc>
                  <a:txBody>
                    <a:bodyPr/>
                    <a:lstStyle/>
                    <a:p>
                      <a:pPr algn="ctr" rtl="0" fontAlgn="base"/>
                      <a:r>
                        <a:rPr lang="en-US" b="0" i="0">
                          <a:solidFill>
                            <a:schemeClr val="tx1"/>
                          </a:solidFill>
                          <a:effectLst/>
                        </a:rPr>
                        <a:t>250 M</a:t>
                      </a:r>
                    </a:p>
                  </a:txBody>
                  <a:tcPr/>
                </a:tc>
                <a:tc>
                  <a:txBody>
                    <a:bodyPr/>
                    <a:lstStyle/>
                    <a:p>
                      <a:pPr algn="ctr" rtl="0" fontAlgn="base"/>
                      <a:r>
                        <a:rPr lang="en-US" sz="1800" b="0" i="0" kern="1200">
                          <a:solidFill>
                            <a:schemeClr val="tx1"/>
                          </a:solidFill>
                          <a:effectLst/>
                          <a:latin typeface="+mn-lt"/>
                          <a:ea typeface="+mn-ea"/>
                          <a:cs typeface="+mn-cs"/>
                        </a:rPr>
                        <a:t>1.1063 GB</a:t>
                      </a:r>
                      <a:endParaRPr lang="en-US" b="0" i="0">
                        <a:solidFill>
                          <a:schemeClr val="tx1"/>
                        </a:solidFill>
                        <a:effectLst/>
                      </a:endParaRPr>
                    </a:p>
                  </a:txBody>
                  <a:tcPr/>
                </a:tc>
                <a:tc>
                  <a:txBody>
                    <a:bodyPr/>
                    <a:lstStyle/>
                    <a:p>
                      <a:pPr algn="ctr" rtl="0" fontAlgn="auto"/>
                      <a:r>
                        <a:rPr lang="en-US" sz="1800">
                          <a:solidFill>
                            <a:schemeClr val="tx1"/>
                          </a:solidFill>
                          <a:effectLst/>
                        </a:rPr>
                        <a:t>​4.7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3.2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b="0" i="0" kern="1200">
                          <a:solidFill>
                            <a:schemeClr val="tx1"/>
                          </a:solidFill>
                          <a:effectLst/>
                          <a:latin typeface="+mn-lt"/>
                          <a:ea typeface="+mn-ea"/>
                          <a:cs typeface="+mn-cs"/>
                        </a:rPr>
                        <a:t>3.45 GB</a:t>
                      </a:r>
                      <a:r>
                        <a:rPr lang="en-US" sz="1800">
                          <a:solidFill>
                            <a:schemeClr val="tx1"/>
                          </a:solidFill>
                          <a:effectLst/>
                        </a:rPr>
                        <a:t>​</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1.52​</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1298862670"/>
                  </a:ext>
                </a:extLst>
              </a:tr>
            </a:tbl>
          </a:graphicData>
        </a:graphic>
      </p:graphicFrame>
    </p:spTree>
    <p:extLst>
      <p:ext uri="{BB962C8B-B14F-4D97-AF65-F5344CB8AC3E}">
        <p14:creationId xmlns:p14="http://schemas.microsoft.com/office/powerpoint/2010/main" val="277104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Text Generation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1920265335"/>
              </p:ext>
            </p:extLst>
          </p:nvPr>
        </p:nvGraphicFramePr>
        <p:xfrm>
          <a:off x="675735" y="1610263"/>
          <a:ext cx="10764303" cy="3821707"/>
        </p:xfrm>
        <a:graphic>
          <a:graphicData uri="http://schemas.openxmlformats.org/drawingml/2006/table">
            <a:tbl>
              <a:tblPr firstRow="1" bandRow="1">
                <a:tableStyleId>{BC89EF96-8CEA-46FF-86C4-4CE0E7609802}</a:tableStyleId>
              </a:tblPr>
              <a:tblGrid>
                <a:gridCol w="3100855">
                  <a:extLst>
                    <a:ext uri="{9D8B030D-6E8A-4147-A177-3AD203B41FA5}">
                      <a16:colId xmlns:a16="http://schemas.microsoft.com/office/drawing/2014/main" val="746716345"/>
                    </a:ext>
                  </a:extLst>
                </a:gridCol>
                <a:gridCol w="1471106">
                  <a:extLst>
                    <a:ext uri="{9D8B030D-6E8A-4147-A177-3AD203B41FA5}">
                      <a16:colId xmlns:a16="http://schemas.microsoft.com/office/drawing/2014/main" val="2159546281"/>
                    </a:ext>
                  </a:extLst>
                </a:gridCol>
                <a:gridCol w="1471106">
                  <a:extLst>
                    <a:ext uri="{9D8B030D-6E8A-4147-A177-3AD203B41FA5}">
                      <a16:colId xmlns:a16="http://schemas.microsoft.com/office/drawing/2014/main" val="1436074346"/>
                    </a:ext>
                  </a:extLst>
                </a:gridCol>
                <a:gridCol w="1152341">
                  <a:extLst>
                    <a:ext uri="{9D8B030D-6E8A-4147-A177-3AD203B41FA5}">
                      <a16:colId xmlns:a16="http://schemas.microsoft.com/office/drawing/2014/main" val="2268413711"/>
                    </a:ext>
                  </a:extLst>
                </a:gridCol>
                <a:gridCol w="1003238">
                  <a:extLst>
                    <a:ext uri="{9D8B030D-6E8A-4147-A177-3AD203B41FA5}">
                      <a16:colId xmlns:a16="http://schemas.microsoft.com/office/drawing/2014/main" val="427971585"/>
                    </a:ext>
                  </a:extLst>
                </a:gridCol>
                <a:gridCol w="1101917">
                  <a:extLst>
                    <a:ext uri="{9D8B030D-6E8A-4147-A177-3AD203B41FA5}">
                      <a16:colId xmlns:a16="http://schemas.microsoft.com/office/drawing/2014/main" val="785091683"/>
                    </a:ext>
                  </a:extLst>
                </a:gridCol>
                <a:gridCol w="1463740">
                  <a:extLst>
                    <a:ext uri="{9D8B030D-6E8A-4147-A177-3AD203B41FA5}">
                      <a16:colId xmlns:a16="http://schemas.microsoft.com/office/drawing/2014/main" val="2050013475"/>
                    </a:ext>
                  </a:extLst>
                </a:gridCol>
              </a:tblGrid>
              <a:tr h="520964">
                <a:tc rowSpan="2">
                  <a:txBody>
                    <a:bodyPr/>
                    <a:lstStyle/>
                    <a:p>
                      <a:pPr algn="ctr" rtl="0" fontAlgn="base">
                        <a:lnSpc>
                          <a:spcPct val="100000"/>
                        </a:lnSpc>
                      </a:pPr>
                      <a:endParaRPr lang="en-US" sz="1800">
                        <a:solidFill>
                          <a:schemeClr val="tx1"/>
                        </a:solidFill>
                        <a:effectLst/>
                      </a:endParaRPr>
                    </a:p>
                    <a:p>
                      <a:pPr algn="ctr" rtl="0" fontAlgn="base">
                        <a:lnSpc>
                          <a:spcPct val="100000"/>
                        </a:lnSpc>
                      </a:pPr>
                      <a:r>
                        <a:rPr lang="en-US" sz="1800">
                          <a:solidFill>
                            <a:schemeClr val="tx1"/>
                          </a:solidFill>
                          <a:effectLst/>
                        </a:rPr>
                        <a:t>Model Name​</a:t>
                      </a:r>
                      <a:endParaRPr lang="en-US" b="1" i="0">
                        <a:solidFill>
                          <a:schemeClr val="tx1"/>
                        </a:solidFill>
                        <a:effectLst/>
                      </a:endParaRPr>
                    </a:p>
                  </a:txBody>
                  <a:tcP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solidFill>
                          <a:schemeClr val="tx1"/>
                        </a:solidFill>
                      </a:endParaRPr>
                    </a:p>
                    <a:p>
                      <a:pPr marL="0" marR="0" lvl="0" indent="0" algn="ctr" defTabSz="914400" rtl="0" eaLnBrk="1" fontAlgn="base" latinLnBrk="0" hangingPunct="1">
                        <a:lnSpc>
                          <a:spcPct val="100000"/>
                        </a:lnSpc>
                        <a:spcBef>
                          <a:spcPts val="0"/>
                        </a:spcBef>
                        <a:spcAft>
                          <a:spcPts val="0"/>
                        </a:spcAft>
                        <a:buClrTx/>
                        <a:buSzTx/>
                        <a:buFontTx/>
                        <a:buNone/>
                        <a:tabLst/>
                        <a:defRPr/>
                      </a:pPr>
                      <a:r>
                        <a:rPr lang="en-US">
                          <a:solidFill>
                            <a:schemeClr val="tx1"/>
                          </a:solidFill>
                        </a:rPr>
                        <a:t>Parameter Size </a:t>
                      </a:r>
                    </a:p>
                    <a:p>
                      <a:pPr algn="ctr" rtl="0" fontAlgn="base">
                        <a:lnSpc>
                          <a:spcPct val="100000"/>
                        </a:lnSpc>
                      </a:pPr>
                      <a:endParaRPr lang="en-US" b="1" i="0">
                        <a:solidFill>
                          <a:schemeClr val="tx1"/>
                        </a:solidFill>
                        <a:effectLst/>
                      </a:endParaRPr>
                    </a:p>
                  </a:txBody>
                  <a:tcPr/>
                </a:tc>
                <a:tc rowSpan="2">
                  <a:txBody>
                    <a:bodyPr/>
                    <a:lstStyle/>
                    <a:p>
                      <a:pPr lvl="0" algn="ctr" rtl="0" fontAlgn="base">
                        <a:lnSpc>
                          <a:spcPct val="150000"/>
                        </a:lnSpc>
                      </a:pPr>
                      <a:r>
                        <a:rPr lang="en-US" b="1" i="0">
                          <a:solidFill>
                            <a:schemeClr val="tx1"/>
                          </a:solidFill>
                          <a:effectLst/>
                        </a:rPr>
                        <a:t>Model </a:t>
                      </a:r>
                    </a:p>
                    <a:p>
                      <a:pPr lvl="0" algn="ctr" rtl="0" fontAlgn="base">
                        <a:lnSpc>
                          <a:spcPct val="100000"/>
                        </a:lnSpc>
                      </a:pPr>
                      <a:r>
                        <a:rPr lang="en-US" b="1" i="0">
                          <a:solidFill>
                            <a:schemeClr val="tx1"/>
                          </a:solidFill>
                          <a:effectLst/>
                        </a:rPr>
                        <a:t>Size</a:t>
                      </a:r>
                    </a:p>
                    <a:p>
                      <a:pPr algn="ctr" rtl="0" fontAlgn="base">
                        <a:lnSpc>
                          <a:spcPct val="100000"/>
                        </a:lnSpc>
                      </a:pPr>
                      <a:endParaRPr lang="en-US" b="1" i="0">
                        <a:solidFill>
                          <a:schemeClr val="tx1"/>
                        </a:solidFill>
                        <a:effectLst/>
                      </a:endParaRPr>
                    </a:p>
                  </a:txBody>
                  <a:tcPr anchor="ctr"/>
                </a:tc>
                <a:tc gridSpan="3">
                  <a:txBody>
                    <a:bodyPr/>
                    <a:lstStyle/>
                    <a:p>
                      <a:pPr algn="ctr" rtl="0" fontAlgn="base"/>
                      <a:r>
                        <a:rPr lang="en-US" sz="1800">
                          <a:solidFill>
                            <a:schemeClr val="tx1"/>
                          </a:solidFill>
                          <a:effectLst/>
                        </a:rPr>
                        <a:t>Performance​</a:t>
                      </a:r>
                      <a:endParaRPr lang="en-US" b="1" i="0">
                        <a:solidFill>
                          <a:schemeClr val="tx1"/>
                        </a:solidFill>
                        <a:effectLst/>
                      </a:endParaRPr>
                    </a:p>
                  </a:txBody>
                  <a:tcPr/>
                </a:tc>
                <a:tc hMerge="1">
                  <a:txBody>
                    <a:bodyPr/>
                    <a:lstStyle/>
                    <a:p>
                      <a:endParaRPr lang="en-US"/>
                    </a:p>
                  </a:txBody>
                  <a:tcPr/>
                </a:tc>
                <a:tc hMerge="1">
                  <a:txBody>
                    <a:bodyPr/>
                    <a:lstStyle/>
                    <a:p>
                      <a:endParaRPr lang="en-US"/>
                    </a:p>
                  </a:txBody>
                  <a:tcPr/>
                </a:tc>
                <a:tc rowSpan="2">
                  <a:txBody>
                    <a:bodyPr/>
                    <a:lstStyle/>
                    <a:p>
                      <a:pPr algn="ctr"/>
                      <a:r>
                        <a:rPr lang="en-US">
                          <a:solidFill>
                            <a:schemeClr val="tx1"/>
                          </a:solidFill>
                        </a:rPr>
                        <a:t>Average Execution Time</a:t>
                      </a:r>
                    </a:p>
                    <a:p>
                      <a:pPr algn="ctr"/>
                      <a:r>
                        <a:rPr lang="en-US" b="0">
                          <a:solidFill>
                            <a:schemeClr val="tx1"/>
                          </a:solidFill>
                        </a:rPr>
                        <a:t>(sec)</a:t>
                      </a:r>
                    </a:p>
                  </a:txBody>
                  <a:tcPr/>
                </a:tc>
                <a:extLst>
                  <a:ext uri="{0D108BD9-81ED-4DB2-BD59-A6C34878D82A}">
                    <a16:rowId xmlns:a16="http://schemas.microsoft.com/office/drawing/2014/main" val="4263163123"/>
                  </a:ext>
                </a:extLst>
              </a:tr>
              <a:tr h="11721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a:solidFill>
                            <a:schemeClr val="tx1"/>
                          </a:solidFill>
                          <a:effectLst/>
                        </a:rPr>
                        <a:t>RAM​</a:t>
                      </a:r>
                    </a:p>
                    <a:p>
                      <a:pPr lvl="0" algn="ctr">
                        <a:lnSpc>
                          <a:spcPct val="100000"/>
                        </a:lnSpc>
                        <a:buNone/>
                      </a:pPr>
                      <a:r>
                        <a:rPr lang="en-US" sz="1800">
                          <a:solidFill>
                            <a:schemeClr val="tx1"/>
                          </a:solidFill>
                          <a:effectLst/>
                        </a:rPr>
                        <a:t>(13GB)</a:t>
                      </a:r>
                    </a:p>
                  </a:txBody>
                  <a:tcPr/>
                </a:tc>
                <a:tc>
                  <a:txBody>
                    <a:bodyPr/>
                    <a:lstStyle/>
                    <a:p>
                      <a:pPr algn="ctr" rtl="0" fontAlgn="base">
                        <a:lnSpc>
                          <a:spcPct val="100000"/>
                        </a:lnSpc>
                      </a:pPr>
                      <a:r>
                        <a:rPr lang="en-US" sz="1800" b="1">
                          <a:solidFill>
                            <a:schemeClr val="tx1"/>
                          </a:solidFill>
                          <a:effectLst/>
                        </a:rPr>
                        <a:t>GPU</a:t>
                      </a:r>
                      <a:endParaRPr lang="en-US" b="1" i="0">
                        <a:solidFill>
                          <a:schemeClr val="tx1"/>
                        </a:solidFill>
                        <a:effectLst/>
                      </a:endParaRPr>
                    </a:p>
                    <a:p>
                      <a:pPr lvl="0" algn="ctr">
                        <a:lnSpc>
                          <a:spcPct val="100000"/>
                        </a:lnSpc>
                        <a:buNone/>
                      </a:pPr>
                      <a:r>
                        <a:rPr lang="en-US" sz="1800">
                          <a:solidFill>
                            <a:schemeClr val="tx1"/>
                          </a:solidFill>
                          <a:effectLst/>
                        </a:rPr>
                        <a:t>(15GB)​</a:t>
                      </a:r>
                      <a:endParaRPr lang="en-US" b="0" i="0">
                        <a:solidFill>
                          <a:schemeClr val="tx1"/>
                        </a:solidFill>
                        <a:effectLst/>
                      </a:endParaRPr>
                    </a:p>
                  </a:txBody>
                  <a:tcPr/>
                </a:tc>
                <a:tc>
                  <a:txBody>
                    <a:bodyPr/>
                    <a:lstStyle/>
                    <a:p>
                      <a:pPr algn="ctr" rtl="0" fontAlgn="base">
                        <a:lnSpc>
                          <a:spcPct val="100000"/>
                        </a:lnSpc>
                      </a:pPr>
                      <a:r>
                        <a:rPr lang="en-US" sz="1800" b="1" i="0">
                          <a:solidFill>
                            <a:schemeClr val="tx1"/>
                          </a:solidFill>
                          <a:effectLst/>
                        </a:rPr>
                        <a:t>Disk</a:t>
                      </a:r>
                      <a:endParaRPr lang="en-US" b="1" i="0">
                        <a:solidFill>
                          <a:schemeClr val="tx1"/>
                        </a:solidFill>
                        <a:effectLst/>
                      </a:endParaRPr>
                    </a:p>
                    <a:p>
                      <a:pPr lvl="0" algn="ctr">
                        <a:lnSpc>
                          <a:spcPct val="100000"/>
                        </a:lnSpc>
                        <a:buNone/>
                      </a:pPr>
                      <a:r>
                        <a:rPr lang="en-US" sz="1800">
                          <a:solidFill>
                            <a:schemeClr val="tx1"/>
                          </a:solidFill>
                          <a:effectLst/>
                        </a:rPr>
                        <a:t>(78.2GB)​</a:t>
                      </a:r>
                      <a:endParaRPr lang="en-US" b="0" i="0">
                        <a:solidFill>
                          <a:schemeClr val="tx1"/>
                        </a:solidFill>
                        <a:effectLst/>
                      </a:endParaRPr>
                    </a:p>
                  </a:txBody>
                  <a:tcPr/>
                </a:tc>
                <a:tc vMerge="1">
                  <a:txBody>
                    <a:bodyPr/>
                    <a:lstStyle/>
                    <a:p>
                      <a:pPr algn="ctr" rtl="0" fontAlgn="base"/>
                      <a:endParaRPr lang="en-US" b="0" i="0">
                        <a:solidFill>
                          <a:srgbClr val="000000"/>
                        </a:solidFill>
                        <a:effectLst/>
                      </a:endParaRPr>
                    </a:p>
                  </a:txBody>
                  <a:tcPr/>
                </a:tc>
                <a:extLst>
                  <a:ext uri="{0D108BD9-81ED-4DB2-BD59-A6C34878D82A}">
                    <a16:rowId xmlns:a16="http://schemas.microsoft.com/office/drawing/2014/main" val="1740146945"/>
                  </a:ext>
                </a:extLst>
              </a:tr>
              <a:tr h="748510">
                <a:tc>
                  <a:txBody>
                    <a:bodyPr/>
                    <a:lstStyle/>
                    <a:p>
                      <a:r>
                        <a:rPr lang="en-US" sz="1800" b="0" i="0" kern="1200" err="1">
                          <a:solidFill>
                            <a:schemeClr val="tx1"/>
                          </a:solidFill>
                          <a:effectLst/>
                          <a:latin typeface="+mn-lt"/>
                          <a:ea typeface="+mn-ea"/>
                          <a:cs typeface="+mn-cs"/>
                        </a:rPr>
                        <a:t>bigscience</a:t>
                      </a:r>
                      <a:r>
                        <a:rPr lang="en-US" sz="1800" b="0" i="0" kern="1200">
                          <a:solidFill>
                            <a:schemeClr val="tx1"/>
                          </a:solidFill>
                          <a:effectLst/>
                          <a:latin typeface="+mn-lt"/>
                          <a:ea typeface="+mn-ea"/>
                          <a:cs typeface="+mn-cs"/>
                        </a:rPr>
                        <a:t>/bloom-560m</a:t>
                      </a:r>
                      <a:endParaRPr lang="en-US">
                        <a:solidFill>
                          <a:schemeClr val="tx1"/>
                        </a:solidFill>
                      </a:endParaRPr>
                    </a:p>
                  </a:txBody>
                  <a:tcPr/>
                </a:tc>
                <a:tc>
                  <a:txBody>
                    <a:bodyPr/>
                    <a:lstStyle/>
                    <a:p>
                      <a:pPr algn="ctr"/>
                      <a:r>
                        <a:rPr lang="en-US">
                          <a:solidFill>
                            <a:schemeClr val="tx1"/>
                          </a:solidFill>
                        </a:rPr>
                        <a:t>560M</a:t>
                      </a:r>
                    </a:p>
                  </a:txBody>
                  <a:tcPr/>
                </a:tc>
                <a:tc>
                  <a:txBody>
                    <a:bodyPr/>
                    <a:lstStyle/>
                    <a:p>
                      <a:pPr algn="ctr"/>
                      <a:r>
                        <a:rPr lang="en-US" sz="1800" b="0" i="0" kern="1200">
                          <a:solidFill>
                            <a:schemeClr val="tx1"/>
                          </a:solidFill>
                          <a:effectLst/>
                          <a:latin typeface="+mn-lt"/>
                          <a:ea typeface="+mn-ea"/>
                          <a:cs typeface="+mn-cs"/>
                        </a:rPr>
                        <a:t>2.0833 GB</a:t>
                      </a:r>
                      <a:endParaRPr lang="en-US">
                        <a:solidFill>
                          <a:schemeClr val="tx1"/>
                        </a:solidFill>
                      </a:endParaRPr>
                    </a:p>
                  </a:txBody>
                  <a:tcPr/>
                </a:tc>
                <a:tc>
                  <a:txBody>
                    <a:bodyPr/>
                    <a:lstStyle/>
                    <a:p>
                      <a:pPr algn="ctr" rtl="0" fontAlgn="auto"/>
                      <a:r>
                        <a:rPr lang="en-US" sz="1800">
                          <a:solidFill>
                            <a:schemeClr val="tx1"/>
                          </a:solidFill>
                          <a:effectLst/>
                        </a:rPr>
                        <a:t>​8.7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​2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a:t>
                      </a:r>
                      <a:r>
                        <a:rPr lang="en-US" sz="1800" b="0" i="0" kern="1200">
                          <a:solidFill>
                            <a:schemeClr val="tx1"/>
                          </a:solidFill>
                          <a:effectLst/>
                          <a:latin typeface="+mn-lt"/>
                          <a:ea typeface="+mn-ea"/>
                          <a:cs typeface="+mn-cs"/>
                        </a:rPr>
                        <a:t>4.56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rPr>
                        <a:t>​25.81</a:t>
                      </a:r>
                      <a:endParaRPr lang="en-US" sz="1800" b="0" i="0">
                        <a:solidFill>
                          <a:schemeClr val="tx1"/>
                        </a:solidFill>
                        <a:effectLst/>
                        <a:latin typeface="Calibri" panose="020F0502020204030204" pitchFamily="34" charset="0"/>
                      </a:endParaRPr>
                    </a:p>
                  </a:txBody>
                  <a:tcPr/>
                </a:tc>
                <a:extLst>
                  <a:ext uri="{0D108BD9-81ED-4DB2-BD59-A6C34878D82A}">
                    <a16:rowId xmlns:a16="http://schemas.microsoft.com/office/drawing/2014/main" val="722496136"/>
                  </a:ext>
                </a:extLst>
              </a:tr>
              <a:tr h="701728">
                <a:tc>
                  <a:txBody>
                    <a:bodyPr/>
                    <a:lstStyle/>
                    <a:p>
                      <a:r>
                        <a:rPr lang="en-US">
                          <a:solidFill>
                            <a:schemeClr val="tx1"/>
                          </a:solidFill>
                        </a:rPr>
                        <a:t>gpt2-medium</a:t>
                      </a:r>
                    </a:p>
                  </a:txBody>
                  <a:tcPr/>
                </a:tc>
                <a:tc>
                  <a:txBody>
                    <a:bodyPr/>
                    <a:lstStyle/>
                    <a:p>
                      <a:pPr algn="ctr"/>
                      <a:r>
                        <a:rPr lang="en-US">
                          <a:solidFill>
                            <a:schemeClr val="tx1"/>
                          </a:solidFill>
                        </a:rPr>
                        <a:t>355M</a:t>
                      </a:r>
                    </a:p>
                  </a:txBody>
                  <a:tcPr/>
                </a:tc>
                <a:tc>
                  <a:txBody>
                    <a:bodyPr/>
                    <a:lstStyle/>
                    <a:p>
                      <a:pPr algn="ctr"/>
                      <a:r>
                        <a:rPr lang="en-US" sz="1800" b="0" i="0" kern="1200">
                          <a:solidFill>
                            <a:schemeClr val="tx1"/>
                          </a:solidFill>
                          <a:effectLst/>
                          <a:latin typeface="+mn-lt"/>
                          <a:ea typeface="+mn-ea"/>
                          <a:cs typeface="+mn-cs"/>
                        </a:rPr>
                        <a:t>1.3219 GB</a:t>
                      </a:r>
                      <a:endParaRPr lang="en-US">
                        <a:solidFill>
                          <a:schemeClr val="tx1"/>
                        </a:solidFill>
                      </a:endParaRPr>
                    </a:p>
                  </a:txBody>
                  <a:tcPr/>
                </a:tc>
                <a:tc>
                  <a:txBody>
                    <a:bodyPr/>
                    <a:lstStyle/>
                    <a:p>
                      <a:pPr algn="ctr" rtl="0" fontAlgn="auto"/>
                      <a:r>
                        <a:rPr lang="en-US" sz="1800" b="0" i="0">
                          <a:solidFill>
                            <a:schemeClr val="tx1"/>
                          </a:solidFill>
                          <a:effectLst/>
                          <a:latin typeface="Arial"/>
                        </a:rPr>
                        <a:t>7.2 GB</a:t>
                      </a:r>
                    </a:p>
                  </a:txBody>
                  <a:tcPr/>
                </a:tc>
                <a:tc>
                  <a:txBody>
                    <a:bodyPr/>
                    <a:lstStyle/>
                    <a:p>
                      <a:pPr algn="ctr" rtl="0" fontAlgn="auto"/>
                      <a:r>
                        <a:rPr lang="en-US" sz="1800" b="0" i="0">
                          <a:solidFill>
                            <a:schemeClr val="tx1"/>
                          </a:solidFill>
                          <a:effectLst/>
                          <a:latin typeface="Arial"/>
                        </a:rPr>
                        <a:t>2 GB</a:t>
                      </a:r>
                    </a:p>
                  </a:txBody>
                  <a:tcPr/>
                </a:tc>
                <a:tc>
                  <a:txBody>
                    <a:bodyPr/>
                    <a:lstStyle/>
                    <a:p>
                      <a:pPr algn="ctr" rtl="0" fontAlgn="auto"/>
                      <a:r>
                        <a:rPr lang="en-US" sz="1800" b="0" i="0" kern="1200">
                          <a:solidFill>
                            <a:schemeClr val="tx1"/>
                          </a:solidFill>
                          <a:effectLst/>
                          <a:latin typeface="+mn-lt"/>
                          <a:ea typeface="+mn-ea"/>
                          <a:cs typeface="+mn-cs"/>
                        </a:rPr>
                        <a:t>4.16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Arial"/>
                        </a:rPr>
                        <a:t>11.4</a:t>
                      </a:r>
                    </a:p>
                  </a:txBody>
                  <a:tcPr/>
                </a:tc>
                <a:extLst>
                  <a:ext uri="{0D108BD9-81ED-4DB2-BD59-A6C34878D82A}">
                    <a16:rowId xmlns:a16="http://schemas.microsoft.com/office/drawing/2014/main" val="1456908973"/>
                  </a:ext>
                </a:extLst>
              </a:tr>
              <a:tr h="678338">
                <a:tc>
                  <a:txBody>
                    <a:bodyPr/>
                    <a:lstStyle/>
                    <a:p>
                      <a:pPr lvl="0">
                        <a:buNone/>
                      </a:pPr>
                      <a:r>
                        <a:rPr lang="en-US" err="1">
                          <a:solidFill>
                            <a:schemeClr val="tx1"/>
                          </a:solidFill>
                        </a:rPr>
                        <a:t>EleutherAI</a:t>
                      </a:r>
                      <a:r>
                        <a:rPr lang="en-US">
                          <a:solidFill>
                            <a:schemeClr val="tx1"/>
                          </a:solidFill>
                        </a:rPr>
                        <a:t>/pythia-70m</a:t>
                      </a:r>
                      <a:endParaRPr lang="en-US"/>
                    </a:p>
                  </a:txBody>
                  <a:tcPr/>
                </a:tc>
                <a:tc>
                  <a:txBody>
                    <a:bodyPr/>
                    <a:lstStyle/>
                    <a:p>
                      <a:pPr lvl="0" algn="ctr">
                        <a:buNone/>
                      </a:pPr>
                      <a:r>
                        <a:rPr lang="en-US">
                          <a:solidFill>
                            <a:schemeClr val="tx1"/>
                          </a:solidFill>
                        </a:rPr>
                        <a:t>70M</a:t>
                      </a:r>
                      <a:endParaRPr lang="en-US"/>
                    </a:p>
                  </a:txBody>
                  <a:tcPr/>
                </a:tc>
                <a:tc>
                  <a:txBody>
                    <a:bodyPr/>
                    <a:lstStyle/>
                    <a:p>
                      <a:pPr lvl="0" algn="ctr">
                        <a:buNone/>
                      </a:pPr>
                      <a:r>
                        <a:rPr lang="en-US" sz="1800" b="0" i="0" kern="1200">
                          <a:solidFill>
                            <a:schemeClr val="tx1"/>
                          </a:solidFill>
                          <a:effectLst/>
                          <a:latin typeface="+mn-lt"/>
                          <a:ea typeface="+mn-ea"/>
                          <a:cs typeface="+mn-cs"/>
                        </a:rPr>
                        <a:t>0.2624 GB</a:t>
                      </a:r>
                      <a:endParaRPr lang="en-US"/>
                    </a:p>
                  </a:txBody>
                  <a:tcPr/>
                </a:tc>
                <a:tc>
                  <a:txBody>
                    <a:bodyPr/>
                    <a:lstStyle/>
                    <a:p>
                      <a:pPr lvl="0" algn="ctr" rtl="0">
                        <a:buNone/>
                      </a:pPr>
                      <a:r>
                        <a:rPr lang="en-US" sz="1800" b="0" i="0">
                          <a:solidFill>
                            <a:schemeClr val="tx1"/>
                          </a:solidFill>
                          <a:effectLst/>
                          <a:latin typeface="Arial"/>
                        </a:rPr>
                        <a:t>5 GB</a:t>
                      </a:r>
                    </a:p>
                  </a:txBody>
                  <a:tcPr/>
                </a:tc>
                <a:tc>
                  <a:txBody>
                    <a:bodyPr/>
                    <a:lstStyle/>
                    <a:p>
                      <a:pPr lvl="0" algn="ctr" rtl="0">
                        <a:buNone/>
                      </a:pPr>
                      <a:r>
                        <a:rPr lang="en-US" sz="1800" b="0" i="0">
                          <a:solidFill>
                            <a:schemeClr val="tx1"/>
                          </a:solidFill>
                          <a:effectLst/>
                          <a:latin typeface="Arial"/>
                        </a:rPr>
                        <a:t>2 GB</a:t>
                      </a:r>
                    </a:p>
                  </a:txBody>
                  <a:tcPr/>
                </a:tc>
                <a:tc>
                  <a:txBody>
                    <a:bodyPr/>
                    <a:lstStyle/>
                    <a:p>
                      <a:pPr lvl="0" algn="ctr" rtl="0">
                        <a:buNone/>
                      </a:pPr>
                      <a:r>
                        <a:rPr lang="en-US" sz="1800" b="0" i="0" kern="1200">
                          <a:solidFill>
                            <a:schemeClr val="tx1"/>
                          </a:solidFill>
                          <a:effectLst/>
                          <a:latin typeface="+mn-lt"/>
                          <a:ea typeface="+mn-ea"/>
                          <a:cs typeface="+mn-cs"/>
                        </a:rPr>
                        <a:t>1.84 GB</a:t>
                      </a:r>
                      <a:endParaRPr lang="en-US" sz="1800" b="0" i="0">
                        <a:solidFill>
                          <a:schemeClr val="tx1"/>
                        </a:solidFill>
                        <a:effectLst/>
                        <a:latin typeface="Arial"/>
                      </a:endParaRPr>
                    </a:p>
                  </a:txBody>
                  <a:tcPr/>
                </a:tc>
                <a:tc>
                  <a:txBody>
                    <a:bodyPr/>
                    <a:lstStyle/>
                    <a:p>
                      <a:pPr lvl="0" algn="ctr" rtl="0">
                        <a:buNone/>
                      </a:pPr>
                      <a:r>
                        <a:rPr lang="en-US" sz="1800" b="0" i="0">
                          <a:solidFill>
                            <a:schemeClr val="tx1"/>
                          </a:solidFill>
                          <a:effectLst/>
                          <a:latin typeface="Arial"/>
                        </a:rPr>
                        <a:t>1.67</a:t>
                      </a:r>
                    </a:p>
                  </a:txBody>
                  <a:tcPr/>
                </a:tc>
                <a:extLst>
                  <a:ext uri="{0D108BD9-81ED-4DB2-BD59-A6C34878D82A}">
                    <a16:rowId xmlns:a16="http://schemas.microsoft.com/office/drawing/2014/main" val="1971563052"/>
                  </a:ext>
                </a:extLst>
              </a:tr>
            </a:tbl>
          </a:graphicData>
        </a:graphic>
      </p:graphicFrame>
    </p:spTree>
    <p:extLst>
      <p:ext uri="{BB962C8B-B14F-4D97-AF65-F5344CB8AC3E}">
        <p14:creationId xmlns:p14="http://schemas.microsoft.com/office/powerpoint/2010/main" val="215541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Summary</a:t>
            </a:r>
          </a:p>
        </p:txBody>
      </p:sp>
      <p:sp>
        <p:nvSpPr>
          <p:cNvPr id="3" name="Content Placeholder 2"/>
          <p:cNvSpPr>
            <a:spLocks noGrp="1"/>
          </p:cNvSpPr>
          <p:nvPr>
            <p:ph idx="1"/>
          </p:nvPr>
        </p:nvSpPr>
        <p:spPr>
          <a:xfrm>
            <a:off x="1295400" y="1318437"/>
            <a:ext cx="9601200" cy="4472763"/>
          </a:xfrm>
        </p:spPr>
        <p:txBody>
          <a:bodyPr vert="horz" lIns="91440" tIns="45720" rIns="91440" bIns="45720" rtlCol="0" anchor="t">
            <a:normAutofit/>
          </a:bodyPr>
          <a:lstStyle/>
          <a:p>
            <a:pPr marL="285750" indent="-285750" algn="just">
              <a:buFont typeface="Wingdings" panose="020B0604020202020204" pitchFamily="34" charset="0"/>
              <a:buChar char="§"/>
            </a:pPr>
            <a:r>
              <a:rPr lang="en-US" sz="1600">
                <a:solidFill>
                  <a:schemeClr val="tx1"/>
                </a:solidFill>
                <a:ea typeface="+mn-lt"/>
                <a:cs typeface="+mn-lt"/>
              </a:rPr>
              <a:t>Based on the above data, the </a:t>
            </a:r>
            <a:r>
              <a:rPr lang="en-US" sz="1600" b="1">
                <a:solidFill>
                  <a:schemeClr val="tx1"/>
                </a:solidFill>
                <a:ea typeface="+mn-lt"/>
                <a:cs typeface="+mn-lt"/>
              </a:rPr>
              <a:t>best model</a:t>
            </a:r>
            <a:r>
              <a:rPr lang="en-US" sz="1600">
                <a:solidFill>
                  <a:schemeClr val="tx1"/>
                </a:solidFill>
                <a:ea typeface="+mn-lt"/>
                <a:cs typeface="+mn-lt"/>
              </a:rPr>
              <a:t> based on both accuracy and performance is</a:t>
            </a:r>
            <a:r>
              <a:rPr lang="en-US" sz="1600" b="1">
                <a:solidFill>
                  <a:schemeClr val="tx1"/>
                </a:solidFill>
                <a:ea typeface="+mn-lt"/>
                <a:cs typeface="+mn-lt"/>
              </a:rPr>
              <a:t> declare-lab/flan-alpaca-base</a:t>
            </a:r>
            <a:r>
              <a:rPr lang="en-US" sz="1600">
                <a:solidFill>
                  <a:schemeClr val="tx1"/>
                </a:solidFill>
                <a:ea typeface="+mn-lt"/>
                <a:cs typeface="+mn-lt"/>
              </a:rPr>
              <a:t>. It has a high accuracy score of 9, and it is also relatively fast, with an average execution time of 0.53 seconds. The </a:t>
            </a:r>
            <a:r>
              <a:rPr lang="en-US" sz="1600" b="1">
                <a:solidFill>
                  <a:schemeClr val="tx1"/>
                </a:solidFill>
                <a:ea typeface="+mn-lt"/>
                <a:cs typeface="+mn-lt"/>
              </a:rPr>
              <a:t>second-best model </a:t>
            </a:r>
            <a:r>
              <a:rPr lang="en-US" sz="1600">
                <a:solidFill>
                  <a:schemeClr val="tx1"/>
                </a:solidFill>
                <a:ea typeface="+mn-lt"/>
                <a:cs typeface="+mn-lt"/>
              </a:rPr>
              <a:t>is </a:t>
            </a:r>
            <a:r>
              <a:rPr lang="en-US" sz="1600" b="1">
                <a:solidFill>
                  <a:schemeClr val="tx1"/>
                </a:solidFill>
                <a:ea typeface="+mn-lt"/>
                <a:cs typeface="+mn-lt"/>
              </a:rPr>
              <a:t>google/flan-t5-large</a:t>
            </a:r>
            <a:r>
              <a:rPr lang="en-US" sz="1600">
                <a:solidFill>
                  <a:schemeClr val="tx1"/>
                </a:solidFill>
                <a:ea typeface="+mn-lt"/>
                <a:cs typeface="+mn-lt"/>
              </a:rPr>
              <a:t>, which also has a high accuracy score of 9, but it is slightly slower, with an average execution time of 0.65 seconds.</a:t>
            </a:r>
            <a:endParaRPr lang="en-US" sz="1600">
              <a:solidFill>
                <a:schemeClr val="tx1"/>
              </a:solidFill>
              <a:cs typeface="Segoe UI"/>
            </a:endParaRPr>
          </a:p>
          <a:p>
            <a:pPr marL="342900" indent="-342900" algn="just">
              <a:buFont typeface="Wingdings" panose="020B0604020202020204" pitchFamily="34" charset="0"/>
              <a:buChar char="§"/>
            </a:pPr>
            <a:r>
              <a:rPr lang="en-US" sz="1600">
                <a:solidFill>
                  <a:schemeClr val="tx1"/>
                </a:solidFill>
                <a:ea typeface="+mn-lt"/>
                <a:cs typeface="+mn-lt"/>
              </a:rPr>
              <a:t>The other models on the list have lower accuracy scores or are slower than the top two models. For example, </a:t>
            </a:r>
            <a:r>
              <a:rPr lang="en-US" sz="1600" err="1">
                <a:solidFill>
                  <a:schemeClr val="tx1"/>
                </a:solidFill>
                <a:ea typeface="+mn-lt"/>
                <a:cs typeface="+mn-lt"/>
              </a:rPr>
              <a:t>bigscience</a:t>
            </a:r>
            <a:r>
              <a:rPr lang="en-US" sz="1600">
                <a:solidFill>
                  <a:schemeClr val="tx1"/>
                </a:solidFill>
                <a:ea typeface="+mn-lt"/>
                <a:cs typeface="+mn-lt"/>
              </a:rPr>
              <a:t>/bloom-560m has a high parameter size of 560M, but its accuracy score is only 6.16. And gpt2-medium has a high accuracy score of 6.5, but it is relatively slow, with an average execution time of 11.4 seconds.</a:t>
            </a:r>
            <a:endParaRPr lang="en-US" sz="1600">
              <a:solidFill>
                <a:schemeClr val="tx1"/>
              </a:solidFill>
              <a:cs typeface="Segoe UI"/>
            </a:endParaRPr>
          </a:p>
          <a:p>
            <a:pPr marL="342900" indent="-342900" algn="just">
              <a:buFont typeface="Wingdings" panose="020B0604020202020204" pitchFamily="34" charset="0"/>
              <a:buChar char="§"/>
            </a:pPr>
            <a:r>
              <a:rPr lang="en-US" sz="1600">
                <a:solidFill>
                  <a:schemeClr val="tx1"/>
                </a:solidFill>
                <a:ea typeface="+mn-lt"/>
                <a:cs typeface="+mn-lt"/>
              </a:rPr>
              <a:t>Overall, the best model based on both accuracy and performance is </a:t>
            </a:r>
            <a:r>
              <a:rPr lang="en-US" sz="1600" b="1">
                <a:solidFill>
                  <a:schemeClr val="tx1"/>
                </a:solidFill>
                <a:ea typeface="+mn-lt"/>
                <a:cs typeface="+mn-lt"/>
              </a:rPr>
              <a:t>declare-lab/flan-alpaca-base</a:t>
            </a:r>
            <a:r>
              <a:rPr lang="en-US" sz="1600">
                <a:solidFill>
                  <a:schemeClr val="tx1"/>
                </a:solidFill>
                <a:ea typeface="+mn-lt"/>
                <a:cs typeface="+mn-lt"/>
              </a:rPr>
              <a:t>. It is a good choice for tasks that require both high accuracy and fast performance.</a:t>
            </a:r>
            <a:endParaRPr lang="en-US" sz="1600">
              <a:solidFill>
                <a:schemeClr val="tx1"/>
              </a:solidFill>
              <a:cs typeface="Segoe UI"/>
            </a:endParaRPr>
          </a:p>
          <a:p>
            <a:pPr algn="just"/>
            <a:endParaRPr lang="en-US">
              <a:solidFill>
                <a:schemeClr val="tx1"/>
              </a:solidFill>
              <a:cs typeface="Segoe UI"/>
            </a:endParaRPr>
          </a:p>
        </p:txBody>
      </p:sp>
    </p:spTree>
    <p:extLst>
      <p:ext uri="{BB962C8B-B14F-4D97-AF65-F5344CB8AC3E}">
        <p14:creationId xmlns:p14="http://schemas.microsoft.com/office/powerpoint/2010/main" val="130722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What is Large Language Model?</a:t>
            </a:r>
          </a:p>
        </p:txBody>
      </p:sp>
      <p:sp>
        <p:nvSpPr>
          <p:cNvPr id="3" name="Content Placeholder 2"/>
          <p:cNvSpPr>
            <a:spLocks noGrp="1"/>
          </p:cNvSpPr>
          <p:nvPr>
            <p:ph idx="1"/>
          </p:nvPr>
        </p:nvSpPr>
        <p:spPr>
          <a:xfrm>
            <a:off x="1295400" y="1318437"/>
            <a:ext cx="9601200" cy="4472763"/>
          </a:xfrm>
        </p:spPr>
        <p:txBody>
          <a:bodyPr>
            <a:normAutofit lnSpcReduction="10000"/>
          </a:bodyPr>
          <a:lstStyle/>
          <a:p>
            <a:pPr marL="0" indent="0" algn="just">
              <a:buNone/>
            </a:pPr>
            <a:r>
              <a:rPr lang="en-US" sz="1800"/>
              <a:t>A large language model refers to a sophisticated artificial intelligence system designed to understand and generate human-like text based on the input it receives. These models are trained on vast amounts of text data and use deep learning techniques to analyze and generate coherent and contextually relevant responses. </a:t>
            </a:r>
          </a:p>
          <a:p>
            <a:pPr marL="0" indent="0" algn="just">
              <a:buNone/>
            </a:pPr>
            <a:r>
              <a:rPr lang="en-US" sz="1800"/>
              <a:t>Large language models, such as OpenAI's GPT-3 (Generative Pre-trained Transformer 3), consist of millions or even billions of parameters, enabling them to learn complex patterns and relationships within the data they are trained on. They can understand and generate text in multiple languages, perform a wide range of natural language processing tasks, and engage in conversational interactions with users. </a:t>
            </a:r>
          </a:p>
          <a:p>
            <a:pPr marL="0" indent="0" algn="just">
              <a:buNone/>
            </a:pPr>
            <a:r>
              <a:rPr lang="en-US" sz="1800"/>
              <a:t>These models have been trained on diverse sources of data, including books, articles, websites, and other text-based materials. They can answer questions, provide explanations, generate creative content, assist with language translation, and much more. Large language models have the potential to enhance various applications, including chatbots, virtual assistants, content generation, language translation, and even creative writing.</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082-D83A-902B-31FD-62C98B7823D4}"/>
              </a:ext>
            </a:extLst>
          </p:cNvPr>
          <p:cNvSpPr>
            <a:spLocks noGrp="1"/>
          </p:cNvSpPr>
          <p:nvPr>
            <p:ph type="ctrTitle"/>
          </p:nvPr>
        </p:nvSpPr>
        <p:spPr>
          <a:xfrm>
            <a:off x="675420" y="2101502"/>
            <a:ext cx="4971618" cy="2033753"/>
          </a:xfrm>
        </p:spPr>
        <p:txBody>
          <a:bodyPr/>
          <a:lstStyle/>
          <a:p>
            <a:r>
              <a:rPr lang="en-US" sz="3600" b="1">
                <a:solidFill>
                  <a:schemeClr val="tx1"/>
                </a:solidFill>
                <a:cs typeface="Arial"/>
              </a:rPr>
              <a:t>Document Question Answering</a:t>
            </a:r>
            <a:br>
              <a:rPr lang="en-US">
                <a:solidFill>
                  <a:schemeClr val="tx1"/>
                </a:solidFill>
              </a:rPr>
            </a:br>
            <a:endParaRPr lang="en-US">
              <a:solidFill>
                <a:schemeClr val="tx1"/>
              </a:solidFill>
            </a:endParaRPr>
          </a:p>
        </p:txBody>
      </p:sp>
      <p:graphicFrame>
        <p:nvGraphicFramePr>
          <p:cNvPr id="3" name="Content Placeholder 3">
            <a:hlinkClick r:id="" action="ppaction://ole?verb=0"/>
            <a:extLst>
              <a:ext uri="{FF2B5EF4-FFF2-40B4-BE49-F238E27FC236}">
                <a16:creationId xmlns:a16="http://schemas.microsoft.com/office/drawing/2014/main" id="{053C752E-8382-EC0B-50FF-E06BE37B0716}"/>
              </a:ext>
            </a:extLst>
          </p:cNvPr>
          <p:cNvGraphicFramePr>
            <a:graphicFrameLocks noChangeAspect="1"/>
          </p:cNvGraphicFramePr>
          <p:nvPr>
            <p:extLst>
              <p:ext uri="{D42A27DB-BD31-4B8C-83A1-F6EECF244321}">
                <p14:modId xmlns:p14="http://schemas.microsoft.com/office/powerpoint/2010/main" val="2181988740"/>
              </p:ext>
            </p:extLst>
          </p:nvPr>
        </p:nvGraphicFramePr>
        <p:xfrm>
          <a:off x="6436352" y="267186"/>
          <a:ext cx="4685303" cy="6062239"/>
        </p:xfrm>
        <a:graphic>
          <a:graphicData uri="http://schemas.openxmlformats.org/presentationml/2006/ole">
            <mc:AlternateContent xmlns:mc="http://schemas.openxmlformats.org/markup-compatibility/2006">
              <mc:Choice xmlns:v="urn:schemas-microsoft-com:vml" Requires="v">
                <p:oleObj name="Acrobat Document" r:id="rId2" imgW="5829480" imgH="7543800" progId="AcroExch.Document.DC">
                  <p:embed/>
                </p:oleObj>
              </mc:Choice>
              <mc:Fallback>
                <p:oleObj name="Acrobat Document" r:id="rId2" imgW="5829480" imgH="7543800" progId="AcroExch.Document.DC">
                  <p:embed/>
                  <p:pic>
                    <p:nvPicPr>
                      <p:cNvPr id="3" name="Content Placeholder 3">
                        <a:hlinkClick r:id="" action="ppaction://ole?verb=0"/>
                        <a:extLst>
                          <a:ext uri="{FF2B5EF4-FFF2-40B4-BE49-F238E27FC236}">
                            <a16:creationId xmlns:a16="http://schemas.microsoft.com/office/drawing/2014/main" id="{053C752E-8382-EC0B-50FF-E06BE37B0716}"/>
                          </a:ext>
                        </a:extLst>
                      </p:cNvPr>
                      <p:cNvPicPr/>
                      <p:nvPr/>
                    </p:nvPicPr>
                    <p:blipFill>
                      <a:blip r:embed="rId3"/>
                      <a:stretch>
                        <a:fillRect/>
                      </a:stretch>
                    </p:blipFill>
                    <p:spPr>
                      <a:xfrm>
                        <a:off x="6436352" y="267186"/>
                        <a:ext cx="4685303" cy="6062239"/>
                      </a:xfrm>
                      <a:prstGeom prst="rect">
                        <a:avLst/>
                      </a:prstGeom>
                    </p:spPr>
                  </p:pic>
                </p:oleObj>
              </mc:Fallback>
            </mc:AlternateContent>
          </a:graphicData>
        </a:graphic>
      </p:graphicFrame>
      <p:graphicFrame>
        <p:nvGraphicFramePr>
          <p:cNvPr id="4" name="Content Placeholder 3">
            <a:hlinkClick r:id="" action="ppaction://ole?verb=0"/>
            <a:extLst>
              <a:ext uri="{FF2B5EF4-FFF2-40B4-BE49-F238E27FC236}">
                <a16:creationId xmlns:a16="http://schemas.microsoft.com/office/drawing/2014/main" id="{E564BC1F-3237-4B01-F96F-582FB5ED1BB7}"/>
              </a:ext>
            </a:extLst>
          </p:cNvPr>
          <p:cNvGraphicFramePr>
            <a:graphicFrameLocks noChangeAspect="1"/>
          </p:cNvGraphicFramePr>
          <p:nvPr>
            <p:extLst>
              <p:ext uri="{D42A27DB-BD31-4B8C-83A1-F6EECF244321}">
                <p14:modId xmlns:p14="http://schemas.microsoft.com/office/powerpoint/2010/main" val="709045118"/>
              </p:ext>
            </p:extLst>
          </p:nvPr>
        </p:nvGraphicFramePr>
        <p:xfrm>
          <a:off x="6544964" y="150177"/>
          <a:ext cx="4866167" cy="6296256"/>
        </p:xfrm>
        <a:graphic>
          <a:graphicData uri="http://schemas.openxmlformats.org/presentationml/2006/ole">
            <mc:AlternateContent xmlns:mc="http://schemas.openxmlformats.org/markup-compatibility/2006">
              <mc:Choice xmlns:v="urn:schemas-microsoft-com:vml" Requires="v">
                <p:oleObj name="Acrobat Document" r:id="rId4" imgW="5829480" imgH="7543800" progId="AcroExch.Document.DC">
                  <p:embed/>
                </p:oleObj>
              </mc:Choice>
              <mc:Fallback>
                <p:oleObj name="Acrobat Document" r:id="rId4" imgW="5829480" imgH="7543800" progId="AcroExch.Document.DC">
                  <p:embed/>
                  <p:pic>
                    <p:nvPicPr>
                      <p:cNvPr id="4" name="Content Placeholder 3">
                        <a:hlinkClick r:id="" action="ppaction://ole?verb=0"/>
                        <a:extLst>
                          <a:ext uri="{FF2B5EF4-FFF2-40B4-BE49-F238E27FC236}">
                            <a16:creationId xmlns:a16="http://schemas.microsoft.com/office/drawing/2014/main" id="{E564BC1F-3237-4B01-F96F-582FB5ED1BB7}"/>
                          </a:ext>
                        </a:extLst>
                      </p:cNvPr>
                      <p:cNvPicPr/>
                      <p:nvPr/>
                    </p:nvPicPr>
                    <p:blipFill>
                      <a:blip r:embed="rId3"/>
                      <a:stretch>
                        <a:fillRect/>
                      </a:stretch>
                    </p:blipFill>
                    <p:spPr>
                      <a:xfrm>
                        <a:off x="6544964" y="150177"/>
                        <a:ext cx="4866167" cy="6296256"/>
                      </a:xfrm>
                      <a:prstGeom prst="rect">
                        <a:avLst/>
                      </a:prstGeom>
                    </p:spPr>
                  </p:pic>
                </p:oleObj>
              </mc:Fallback>
            </mc:AlternateContent>
          </a:graphicData>
        </a:graphic>
      </p:graphicFrame>
      <p:graphicFrame>
        <p:nvGraphicFramePr>
          <p:cNvPr id="5" name="Content Placeholder 3">
            <a:hlinkClick r:id="" action="ppaction://ole?verb=0"/>
            <a:extLst>
              <a:ext uri="{FF2B5EF4-FFF2-40B4-BE49-F238E27FC236}">
                <a16:creationId xmlns:a16="http://schemas.microsoft.com/office/drawing/2014/main" id="{82E2985B-65D2-7EEE-9FE8-03C7D3435BEB}"/>
              </a:ext>
            </a:extLst>
          </p:cNvPr>
          <p:cNvGraphicFramePr>
            <a:graphicFrameLocks noChangeAspect="1"/>
          </p:cNvGraphicFramePr>
          <p:nvPr>
            <p:extLst>
              <p:ext uri="{D42A27DB-BD31-4B8C-83A1-F6EECF244321}">
                <p14:modId xmlns:p14="http://schemas.microsoft.com/office/powerpoint/2010/main" val="1761767012"/>
              </p:ext>
            </p:extLst>
          </p:nvPr>
        </p:nvGraphicFramePr>
        <p:xfrm>
          <a:off x="6308762" y="150177"/>
          <a:ext cx="4685303" cy="6062238"/>
        </p:xfrm>
        <a:graphic>
          <a:graphicData uri="http://schemas.openxmlformats.org/presentationml/2006/ole">
            <mc:AlternateContent xmlns:mc="http://schemas.openxmlformats.org/markup-compatibility/2006">
              <mc:Choice xmlns:v="urn:schemas-microsoft-com:vml" Requires="v">
                <p:oleObj name="Acrobat Document" r:id="rId5" imgW="5829480" imgH="7543800" progId="AcroExch.Document.DC">
                  <p:embed/>
                </p:oleObj>
              </mc:Choice>
              <mc:Fallback>
                <p:oleObj name="Acrobat Document" r:id="rId5" imgW="5829480" imgH="7543800" progId="AcroExch.Document.DC">
                  <p:embed/>
                  <p:pic>
                    <p:nvPicPr>
                      <p:cNvPr id="5" name="Content Placeholder 3">
                        <a:hlinkClick r:id="" action="ppaction://ole?verb=0"/>
                        <a:extLst>
                          <a:ext uri="{FF2B5EF4-FFF2-40B4-BE49-F238E27FC236}">
                            <a16:creationId xmlns:a16="http://schemas.microsoft.com/office/drawing/2014/main" id="{82E2985B-65D2-7EEE-9FE8-03C7D3435BEB}"/>
                          </a:ext>
                        </a:extLst>
                      </p:cNvPr>
                      <p:cNvPicPr/>
                      <p:nvPr/>
                    </p:nvPicPr>
                    <p:blipFill>
                      <a:blip r:embed="rId3"/>
                      <a:stretch>
                        <a:fillRect/>
                      </a:stretch>
                    </p:blipFill>
                    <p:spPr>
                      <a:xfrm>
                        <a:off x="6308762" y="150177"/>
                        <a:ext cx="4685303" cy="606223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5B72D4A-824D-39CC-27DB-1B8573AEE9C9}"/>
              </a:ext>
            </a:extLst>
          </p:cNvPr>
          <p:cNvGraphicFramePr>
            <a:graphicFrameLocks noChangeAspect="1"/>
          </p:cNvGraphicFramePr>
          <p:nvPr>
            <p:extLst>
              <p:ext uri="{D42A27DB-BD31-4B8C-83A1-F6EECF244321}">
                <p14:modId xmlns:p14="http://schemas.microsoft.com/office/powerpoint/2010/main" val="1861589007"/>
              </p:ext>
            </p:extLst>
          </p:nvPr>
        </p:nvGraphicFramePr>
        <p:xfrm>
          <a:off x="7171620" y="0"/>
          <a:ext cx="4186237" cy="5418137"/>
        </p:xfrm>
        <a:graphic>
          <a:graphicData uri="http://schemas.openxmlformats.org/presentationml/2006/ole">
            <mc:AlternateContent xmlns:mc="http://schemas.openxmlformats.org/markup-compatibility/2006">
              <mc:Choice xmlns:v="urn:schemas-microsoft-com:vml" Requires="v">
                <p:oleObj name="Acrobat Document" r:id="rId6" imgW="5829300" imgH="7543800" progId="AcroExch.Document.DC">
                  <p:embed/>
                </p:oleObj>
              </mc:Choice>
              <mc:Fallback>
                <p:oleObj name="Acrobat Document" r:id="rId6" imgW="5829300" imgH="7543800" progId="AcroExch.Document.DC">
                  <p:embed/>
                  <p:pic>
                    <p:nvPicPr>
                      <p:cNvPr id="6" name="Object 5">
                        <a:extLst>
                          <a:ext uri="{FF2B5EF4-FFF2-40B4-BE49-F238E27FC236}">
                            <a16:creationId xmlns:a16="http://schemas.microsoft.com/office/drawing/2014/main" id="{A5B72D4A-824D-39CC-27DB-1B8573AEE9C9}"/>
                          </a:ext>
                        </a:extLst>
                      </p:cNvPr>
                      <p:cNvPicPr/>
                      <p:nvPr/>
                    </p:nvPicPr>
                    <p:blipFill>
                      <a:blip r:embed="rId7"/>
                      <a:stretch>
                        <a:fillRect/>
                      </a:stretch>
                    </p:blipFill>
                    <p:spPr>
                      <a:xfrm>
                        <a:off x="7171620" y="0"/>
                        <a:ext cx="4186237" cy="541813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0304055D-27FF-F64B-F994-1221A13DEA33}"/>
              </a:ext>
            </a:extLst>
          </p:cNvPr>
          <p:cNvSpPr txBox="1"/>
          <p:nvPr/>
        </p:nvSpPr>
        <p:spPr>
          <a:xfrm>
            <a:off x="7625859" y="5898451"/>
            <a:ext cx="3512944" cy="369332"/>
          </a:xfrm>
          <a:prstGeom prst="rect">
            <a:avLst/>
          </a:prstGeom>
          <a:noFill/>
        </p:spPr>
        <p:txBody>
          <a:bodyPr wrap="square" rtlCol="0">
            <a:spAutoFit/>
          </a:bodyPr>
          <a:lstStyle/>
          <a:p>
            <a:r>
              <a:rPr lang="en-US"/>
              <a:t>Double click to view PDF</a:t>
            </a:r>
          </a:p>
        </p:txBody>
      </p:sp>
    </p:spTree>
    <p:extLst>
      <p:ext uri="{BB962C8B-B14F-4D97-AF65-F5344CB8AC3E}">
        <p14:creationId xmlns:p14="http://schemas.microsoft.com/office/powerpoint/2010/main" val="172112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C21F-4F1B-4B14-2845-A1C8139DDA47}"/>
              </a:ext>
            </a:extLst>
          </p:cNvPr>
          <p:cNvSpPr>
            <a:spLocks noGrp="1"/>
          </p:cNvSpPr>
          <p:nvPr>
            <p:ph type="title"/>
          </p:nvPr>
        </p:nvSpPr>
        <p:spPr>
          <a:xfrm>
            <a:off x="1295400" y="234912"/>
            <a:ext cx="9612405" cy="705356"/>
          </a:xfrm>
        </p:spPr>
        <p:txBody>
          <a:bodyPr/>
          <a:lstStyle/>
          <a:p>
            <a:r>
              <a:rPr lang="en-US" b="1">
                <a:cs typeface="Arial"/>
              </a:rPr>
              <a:t>Document Question Answering</a:t>
            </a:r>
            <a:endParaRPr lang="en-US" b="1"/>
          </a:p>
        </p:txBody>
      </p:sp>
      <p:graphicFrame>
        <p:nvGraphicFramePr>
          <p:cNvPr id="6" name="Content Placeholder 5">
            <a:extLst>
              <a:ext uri="{FF2B5EF4-FFF2-40B4-BE49-F238E27FC236}">
                <a16:creationId xmlns:a16="http://schemas.microsoft.com/office/drawing/2014/main" id="{732560BB-B187-EEE1-9908-A384615DC98B}"/>
              </a:ext>
            </a:extLst>
          </p:cNvPr>
          <p:cNvGraphicFramePr>
            <a:graphicFrameLocks noGrp="1"/>
          </p:cNvGraphicFramePr>
          <p:nvPr>
            <p:ph sz="half" idx="1"/>
            <p:extLst>
              <p:ext uri="{D42A27DB-BD31-4B8C-83A1-F6EECF244321}">
                <p14:modId xmlns:p14="http://schemas.microsoft.com/office/powerpoint/2010/main" val="136812131"/>
              </p:ext>
            </p:extLst>
          </p:nvPr>
        </p:nvGraphicFramePr>
        <p:xfrm>
          <a:off x="1295400" y="1168677"/>
          <a:ext cx="9928594" cy="5454411"/>
        </p:xfrm>
        <a:graphic>
          <a:graphicData uri="http://schemas.openxmlformats.org/drawingml/2006/table">
            <a:tbl>
              <a:tblPr firstRow="1" bandRow="1">
                <a:tableStyleId>{BC89EF96-8CEA-46FF-86C4-4CE0E7609802}</a:tableStyleId>
              </a:tblPr>
              <a:tblGrid>
                <a:gridCol w="3186953">
                  <a:extLst>
                    <a:ext uri="{9D8B030D-6E8A-4147-A177-3AD203B41FA5}">
                      <a16:colId xmlns:a16="http://schemas.microsoft.com/office/drawing/2014/main" val="2544248568"/>
                    </a:ext>
                  </a:extLst>
                </a:gridCol>
                <a:gridCol w="6741641">
                  <a:extLst>
                    <a:ext uri="{9D8B030D-6E8A-4147-A177-3AD203B41FA5}">
                      <a16:colId xmlns:a16="http://schemas.microsoft.com/office/drawing/2014/main" val="1545372224"/>
                    </a:ext>
                  </a:extLst>
                </a:gridCol>
              </a:tblGrid>
              <a:tr h="526289">
                <a:tc>
                  <a:txBody>
                    <a:bodyPr/>
                    <a:lstStyle/>
                    <a:p>
                      <a:pPr algn="l" rtl="0" fontAlgn="base"/>
                      <a:r>
                        <a:rPr lang="en-US" sz="1800">
                          <a:effectLst/>
                          <a:latin typeface="Segoe UI (Body)"/>
                        </a:rPr>
                        <a:t>Questions​</a:t>
                      </a:r>
                      <a:endParaRPr lang="en-US" b="1" i="0">
                        <a:solidFill>
                          <a:srgbClr val="FFFFFF"/>
                        </a:solidFill>
                        <a:effectLst/>
                        <a:latin typeface="Segoe UI (Body)"/>
                      </a:endParaRPr>
                    </a:p>
                  </a:txBody>
                  <a:tcPr/>
                </a:tc>
                <a:tc>
                  <a:txBody>
                    <a:bodyPr/>
                    <a:lstStyle/>
                    <a:p>
                      <a:pPr algn="l" rtl="0" fontAlgn="base"/>
                      <a:r>
                        <a:rPr lang="en-US" sz="1800">
                          <a:effectLst/>
                          <a:latin typeface="Segoe UI (Body)"/>
                        </a:rPr>
                        <a:t>Actual Answers​</a:t>
                      </a:r>
                      <a:endParaRPr lang="en-US" b="1" i="0">
                        <a:solidFill>
                          <a:srgbClr val="FFFFFF"/>
                        </a:solidFill>
                        <a:effectLst/>
                        <a:latin typeface="Segoe UI (Body)"/>
                      </a:endParaRPr>
                    </a:p>
                  </a:txBody>
                  <a:tcPr/>
                </a:tc>
                <a:extLst>
                  <a:ext uri="{0D108BD9-81ED-4DB2-BD59-A6C34878D82A}">
                    <a16:rowId xmlns:a16="http://schemas.microsoft.com/office/drawing/2014/main" val="3636415420"/>
                  </a:ext>
                </a:extLst>
              </a:tr>
              <a:tr h="57478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algn="just" rtl="0" fontAlgn="auto"/>
                      <a:r>
                        <a:rPr lang="en-US" sz="1600">
                          <a:effectLst/>
                          <a:latin typeface="Segoe UI (Body)"/>
                        </a:rPr>
                        <a:t>​</a:t>
                      </a:r>
                      <a:r>
                        <a:rPr lang="en-US" sz="1600" b="0" i="0" u="none" strike="noStrike" noProof="0">
                          <a:solidFill>
                            <a:schemeClr val="tx1"/>
                          </a:solidFill>
                          <a:effectLst/>
                          <a:latin typeface="Segoe UI (Body)"/>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 AI has the potential to revolutionize many industries and has a wide range of applications, from virtual personal assistants to self -driving cars.</a:t>
                      </a:r>
                      <a:endParaRPr lang="en-US" sz="1600" b="0" i="0">
                        <a:solidFill>
                          <a:schemeClr val="tx1"/>
                        </a:solidFill>
                        <a:effectLst/>
                        <a:latin typeface="Segoe UI (Body)"/>
                      </a:endParaRPr>
                    </a:p>
                  </a:txBody>
                  <a:tcPr/>
                </a:tc>
                <a:extLst>
                  <a:ext uri="{0D108BD9-81ED-4DB2-BD59-A6C34878D82A}">
                    <a16:rowId xmlns:a16="http://schemas.microsoft.com/office/drawing/2014/main" val="2927502826"/>
                  </a:ext>
                </a:extLst>
              </a:tr>
              <a:tr h="386602">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Intelligence is the ability to learn and solve problems.</a:t>
                      </a:r>
                      <a:endParaRPr lang="en-US" sz="1600">
                        <a:solidFill>
                          <a:schemeClr val="tx1"/>
                        </a:solidFill>
                        <a:latin typeface="Segoe UI (Body)"/>
                      </a:endParaRPr>
                    </a:p>
                  </a:txBody>
                  <a:tcPr/>
                </a:tc>
                <a:extLst>
                  <a:ext uri="{0D108BD9-81ED-4DB2-BD59-A6C34878D82A}">
                    <a16:rowId xmlns:a16="http://schemas.microsoft.com/office/drawing/2014/main" val="3066289386"/>
                  </a:ext>
                </a:extLst>
              </a:tr>
              <a:tr h="5262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algn="l" rtl="0" fontAlgn="auto"/>
                      <a:r>
                        <a:rPr lang="en-US" sz="1600">
                          <a:effectLst/>
                          <a:latin typeface="Segoe UI (Body)"/>
                        </a:rPr>
                        <a:t>​</a:t>
                      </a:r>
                      <a:r>
                        <a:rPr lang="en-US" sz="1600" b="0" i="0" u="none" strike="noStrike" noProof="0">
                          <a:solidFill>
                            <a:schemeClr val="tx1"/>
                          </a:solidFill>
                          <a:effectLst/>
                          <a:latin typeface="Segoe UI (Body)"/>
                        </a:rPr>
                        <a:t>Intelligence is composed of Reasoning, Learning, Problem -Solving , Perception, and Linguistic Intelligence.</a:t>
                      </a:r>
                      <a:endParaRPr lang="en-US" sz="1600" b="0" i="0">
                        <a:solidFill>
                          <a:schemeClr val="tx1"/>
                        </a:solidFill>
                        <a:effectLst/>
                        <a:latin typeface="Segoe UI (Body)"/>
                      </a:endParaRPr>
                    </a:p>
                  </a:txBody>
                  <a:tcPr/>
                </a:tc>
                <a:extLst>
                  <a:ext uri="{0D108BD9-81ED-4DB2-BD59-A6C34878D82A}">
                    <a16:rowId xmlns:a16="http://schemas.microsoft.com/office/drawing/2014/main" val="515382250"/>
                  </a:ext>
                </a:extLst>
              </a:tr>
              <a:tr h="5262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List any Four uses of Artificial Intelligence?</a:t>
                      </a:r>
                      <a:endParaRPr lang="en-US" sz="1800" b="0" i="0" u="none" strike="noStrike" noProof="0">
                        <a:solidFill>
                          <a:schemeClr val="tx1"/>
                        </a:solidFill>
                        <a:latin typeface="Segoe UI (Body)"/>
                      </a:endParaRPr>
                    </a:p>
                  </a:txBody>
                  <a:tcPr/>
                </a:tc>
                <a:tc>
                  <a:txBody>
                    <a:bodyPr/>
                    <a:lstStyle/>
                    <a:p>
                      <a:pPr lvl="0" algn="l" rtl="0" fontAlgn="auto">
                        <a:lnSpc>
                          <a:spcPct val="100000"/>
                        </a:lnSpc>
                        <a:spcBef>
                          <a:spcPts val="0"/>
                        </a:spcBef>
                        <a:spcAft>
                          <a:spcPts val="0"/>
                        </a:spcAft>
                      </a:pPr>
                      <a:r>
                        <a:rPr lang="en-US" sz="1600">
                          <a:effectLst/>
                          <a:latin typeface="Segoe UI (Body)"/>
                        </a:rPr>
                        <a:t>​</a:t>
                      </a:r>
                      <a:r>
                        <a:rPr lang="en-US" sz="1600" b="0" i="0" u="none" strike="noStrike" noProof="0">
                          <a:effectLst/>
                          <a:latin typeface="Segoe UI (Body)"/>
                        </a:rPr>
                        <a:t>Uses of Artificial Intelligence:</a:t>
                      </a:r>
                      <a:endParaRPr lang="en-US" sz="1600" b="0" i="0">
                        <a:effectLst/>
                        <a:latin typeface="Segoe UI (Body)"/>
                      </a:endParaRPr>
                    </a:p>
                    <a:p>
                      <a:pPr lvl="0" algn="l">
                        <a:lnSpc>
                          <a:spcPct val="100000"/>
                        </a:lnSpc>
                        <a:spcBef>
                          <a:spcPts val="0"/>
                        </a:spcBef>
                        <a:spcAft>
                          <a:spcPts val="0"/>
                        </a:spcAft>
                        <a:buNone/>
                      </a:pPr>
                      <a:r>
                        <a:rPr lang="en-US" sz="1600" b="0" i="0" u="none" strike="noStrike" noProof="0">
                          <a:effectLst/>
                          <a:latin typeface="Segoe UI (Body)"/>
                        </a:rPr>
                        <a:t>1. Healthcare, 2. Finance, 3. Retail, 4. Manufacturing</a:t>
                      </a:r>
                      <a:endParaRPr lang="en-US" sz="1600">
                        <a:latin typeface="Segoe UI (Body)"/>
                      </a:endParaRPr>
                    </a:p>
                  </a:txBody>
                  <a:tcPr/>
                </a:tc>
                <a:extLst>
                  <a:ext uri="{0D108BD9-81ED-4DB2-BD59-A6C34878D82A}">
                    <a16:rowId xmlns:a16="http://schemas.microsoft.com/office/drawing/2014/main" val="4125111872"/>
                  </a:ext>
                </a:extLst>
              </a:tr>
              <a:tr h="5262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Need of Artificial Intelligence?</a:t>
                      </a:r>
                      <a:endParaRPr lang="en-US" sz="1800">
                        <a:solidFill>
                          <a:schemeClr val="tx1"/>
                        </a:solidFill>
                        <a:latin typeface="Segoe UI (Body)"/>
                      </a:endParaRPr>
                    </a:p>
                  </a:txBody>
                  <a:tcPr/>
                </a:tc>
                <a:tc>
                  <a:txBody>
                    <a:bodyPr/>
                    <a:lstStyle/>
                    <a:p>
                      <a:pPr lvl="0" algn="l" rtl="0" fontAlgn="auto">
                        <a:lnSpc>
                          <a:spcPct val="100000"/>
                        </a:lnSpc>
                        <a:spcBef>
                          <a:spcPts val="0"/>
                        </a:spcBef>
                        <a:spcAft>
                          <a:spcPts val="0"/>
                        </a:spcAft>
                      </a:pPr>
                      <a:r>
                        <a:rPr lang="en-US" sz="1600">
                          <a:effectLst/>
                          <a:latin typeface="Segoe UI (Body)"/>
                        </a:rPr>
                        <a:t>​</a:t>
                      </a:r>
                      <a:r>
                        <a:rPr lang="en-US" sz="1600" b="0" i="0" u="none" strike="noStrike" noProof="0">
                          <a:effectLst/>
                          <a:latin typeface="Segoe UI (Body)"/>
                        </a:rPr>
                        <a:t>The need for Artificial Intelligence is to improve efficiency,</a:t>
                      </a:r>
                      <a:endParaRPr lang="en-US" sz="1600" b="0" i="0">
                        <a:effectLst/>
                        <a:latin typeface="Segoe UI (Body)"/>
                      </a:endParaRPr>
                    </a:p>
                    <a:p>
                      <a:pPr lvl="0" algn="l">
                        <a:lnSpc>
                          <a:spcPct val="100000"/>
                        </a:lnSpc>
                        <a:spcBef>
                          <a:spcPts val="0"/>
                        </a:spcBef>
                        <a:spcAft>
                          <a:spcPts val="0"/>
                        </a:spcAft>
                        <a:buNone/>
                      </a:pPr>
                      <a:r>
                        <a:rPr lang="en-US" sz="1600" b="0" i="0" u="none" strike="noStrike" noProof="0">
                          <a:effectLst/>
                          <a:latin typeface="Segoe UI (Body)"/>
                        </a:rPr>
                        <a:t>better decision-making, enhanced accuracy, exploration of new frontiers and personalization.</a:t>
                      </a:r>
                      <a:endParaRPr lang="en-US" sz="1600">
                        <a:latin typeface="Segoe UI (Body)"/>
                      </a:endParaRPr>
                    </a:p>
                  </a:txBody>
                  <a:tcPr/>
                </a:tc>
                <a:extLst>
                  <a:ext uri="{0D108BD9-81ED-4DB2-BD59-A6C34878D82A}">
                    <a16:rowId xmlns:a16="http://schemas.microsoft.com/office/drawing/2014/main" val="1589299218"/>
                  </a:ext>
                </a:extLst>
              </a:tr>
              <a:tr h="62192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Explain Robotics technology in Artificial Intelligence?</a:t>
                      </a:r>
                      <a:endParaRPr lang="en-US" sz="1800">
                        <a:solidFill>
                          <a:schemeClr val="tx1"/>
                        </a:solidFill>
                        <a:latin typeface="Segoe UI (Body)"/>
                      </a:endParaRPr>
                    </a:p>
                  </a:txBody>
                  <a:tcPr/>
                </a:tc>
                <a:tc>
                  <a:txBody>
                    <a:bodyPr/>
                    <a:lstStyle/>
                    <a:p>
                      <a:pPr algn="l" rtl="0" fontAlgn="auto"/>
                      <a:r>
                        <a:rPr lang="en-US" sz="1600">
                          <a:effectLst/>
                          <a:latin typeface="Segoe UI (Body)"/>
                        </a:rPr>
                        <a:t>​</a:t>
                      </a:r>
                      <a:r>
                        <a:rPr lang="en-US" sz="1600" b="0" i="0" u="none" strike="noStrike" noProof="0">
                          <a:solidFill>
                            <a:schemeClr val="tx1"/>
                          </a:solidFill>
                          <a:effectLst/>
                          <a:latin typeface="Segoe UI (Body)"/>
                        </a:rPr>
                        <a:t>Robotics technology is used in Artificial Intelligence to automate tasks in manufacturing, healthcare, retail, and other industries.</a:t>
                      </a:r>
                      <a:endParaRPr lang="en-US" sz="1600" b="0" i="0">
                        <a:solidFill>
                          <a:schemeClr val="tx1"/>
                        </a:solidFill>
                        <a:effectLst/>
                        <a:latin typeface="Segoe UI (Body)"/>
                      </a:endParaRPr>
                    </a:p>
                  </a:txBody>
                  <a:tcPr/>
                </a:tc>
                <a:extLst>
                  <a:ext uri="{0D108BD9-81ED-4DB2-BD59-A6C34878D82A}">
                    <a16:rowId xmlns:a16="http://schemas.microsoft.com/office/drawing/2014/main" val="4068754728"/>
                  </a:ext>
                </a:extLst>
              </a:tr>
            </a:tbl>
          </a:graphicData>
        </a:graphic>
      </p:graphicFrame>
    </p:spTree>
    <p:extLst>
      <p:ext uri="{BB962C8B-B14F-4D97-AF65-F5344CB8AC3E}">
        <p14:creationId xmlns:p14="http://schemas.microsoft.com/office/powerpoint/2010/main" val="19425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1916689838"/>
              </p:ext>
            </p:extLst>
          </p:nvPr>
        </p:nvGraphicFramePr>
        <p:xfrm>
          <a:off x="313764" y="392206"/>
          <a:ext cx="11569371" cy="6144897"/>
        </p:xfrm>
        <a:graphic>
          <a:graphicData uri="http://schemas.openxmlformats.org/drawingml/2006/table">
            <a:tbl>
              <a:tblPr firstRow="1" bandRow="1">
                <a:tableStyleId>{BC89EF96-8CEA-46FF-86C4-4CE0E7609802}</a:tableStyleId>
              </a:tblPr>
              <a:tblGrid>
                <a:gridCol w="2907926">
                  <a:extLst>
                    <a:ext uri="{9D8B030D-6E8A-4147-A177-3AD203B41FA5}">
                      <a16:colId xmlns:a16="http://schemas.microsoft.com/office/drawing/2014/main" val="2318049074"/>
                    </a:ext>
                  </a:extLst>
                </a:gridCol>
                <a:gridCol w="4292469">
                  <a:extLst>
                    <a:ext uri="{9D8B030D-6E8A-4147-A177-3AD203B41FA5}">
                      <a16:colId xmlns:a16="http://schemas.microsoft.com/office/drawing/2014/main" val="3931732350"/>
                    </a:ext>
                  </a:extLst>
                </a:gridCol>
                <a:gridCol w="4368976">
                  <a:extLst>
                    <a:ext uri="{9D8B030D-6E8A-4147-A177-3AD203B41FA5}">
                      <a16:colId xmlns:a16="http://schemas.microsoft.com/office/drawing/2014/main" val="897961387"/>
                    </a:ext>
                  </a:extLst>
                </a:gridCol>
              </a:tblGrid>
              <a:tr h="656896">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google/flan-t5-base</a:t>
                      </a:r>
                      <a:endParaRPr lang="en-US" sz="1800" b="1">
                        <a:latin typeface="Segoe UI (Body)"/>
                      </a:endParaRPr>
                    </a:p>
                  </a:txBody>
                  <a:tcPr/>
                </a:tc>
                <a:tc>
                  <a:txBody>
                    <a:bodyPr/>
                    <a:lstStyle/>
                    <a:p>
                      <a:pPr lvl="0" algn="ctr">
                        <a:lnSpc>
                          <a:spcPct val="200000"/>
                        </a:lnSpc>
                        <a:buNone/>
                      </a:pPr>
                      <a:r>
                        <a:rPr lang="en-US" sz="1800" b="1" i="0" u="none" strike="noStrike" noProof="0">
                          <a:solidFill>
                            <a:srgbClr val="2D2E2D"/>
                          </a:solidFill>
                          <a:effectLst/>
                          <a:latin typeface="Segoe UI (Body)"/>
                        </a:rPr>
                        <a:t>google/flan-t5-small</a:t>
                      </a:r>
                      <a:endParaRPr lang="en-US" sz="1800">
                        <a:latin typeface="Segoe UI (Body)"/>
                      </a:endParaRPr>
                    </a:p>
                  </a:txBody>
                  <a:tcPr/>
                </a:tc>
                <a:extLst>
                  <a:ext uri="{0D108BD9-81ED-4DB2-BD59-A6C34878D82A}">
                    <a16:rowId xmlns:a16="http://schemas.microsoft.com/office/drawing/2014/main" val="2622347783"/>
                  </a:ext>
                </a:extLst>
              </a:tr>
              <a:tr h="656896">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algn="l" rtl="0" fontAlgn="base"/>
                      <a:r>
                        <a:rPr lang="en-US" sz="1800">
                          <a:effectLst/>
                          <a:latin typeface="Segoe UI (Body)"/>
                        </a:rPr>
                        <a:t>​</a:t>
                      </a:r>
                      <a:endParaRPr lang="en-US" sz="1800" b="0" i="0">
                        <a:solidFill>
                          <a:srgbClr val="212121"/>
                        </a:solidFill>
                        <a:effectLst/>
                        <a:latin typeface="Segoe UI (Body)"/>
                      </a:endParaRPr>
                    </a:p>
                    <a:p>
                      <a:pPr lvl="0" algn="l">
                        <a:buNone/>
                      </a:pPr>
                      <a:r>
                        <a:rPr lang="en-US" sz="1800" b="0" i="0" u="none" strike="noStrike" noProof="0">
                          <a:solidFill>
                            <a:srgbClr val="212121"/>
                          </a:solidFill>
                          <a:effectLst/>
                          <a:latin typeface="Segoe UI (Body)"/>
                        </a:rPr>
                        <a:t>The ability to learn and solve problems.</a:t>
                      </a:r>
                      <a:endParaRPr lang="en-US" sz="1800" b="0" i="0">
                        <a:solidFill>
                          <a:srgbClr val="212121"/>
                        </a:solidFill>
                        <a:effectLst/>
                        <a:latin typeface="Segoe UI (Body)"/>
                      </a:endParaRPr>
                    </a:p>
                  </a:txBody>
                  <a:tcPr/>
                </a:tc>
                <a:tc>
                  <a:txBody>
                    <a:bodyPr/>
                    <a:lstStyle/>
                    <a:p>
                      <a:pPr lvl="0" algn="l">
                        <a:buNone/>
                      </a:pPr>
                      <a:endParaRPr lang="en-US" sz="1800" b="0" i="0" u="none" strike="noStrike" noProof="0">
                        <a:solidFill>
                          <a:srgbClr val="212121"/>
                        </a:solidFill>
                        <a:effectLst/>
                        <a:latin typeface="Segoe UI (Body)"/>
                      </a:endParaRPr>
                    </a:p>
                    <a:p>
                      <a:pPr lvl="0" algn="l">
                        <a:buNone/>
                      </a:pPr>
                      <a:r>
                        <a:rPr lang="en-US" sz="1800" b="0" i="0" u="none" strike="noStrike" noProof="0">
                          <a:solidFill>
                            <a:srgbClr val="212121"/>
                          </a:solidFill>
                          <a:effectLst/>
                          <a:latin typeface="Segoe UI (Body)"/>
                        </a:rPr>
                        <a:t>The ability to learn and solve problems.</a:t>
                      </a:r>
                      <a:endParaRPr lang="en-US" sz="1800">
                        <a:latin typeface="Segoe UI (Body)"/>
                      </a:endParaRPr>
                    </a:p>
                  </a:txBody>
                  <a:tcPr/>
                </a:tc>
                <a:extLst>
                  <a:ext uri="{0D108BD9-81ED-4DB2-BD59-A6C34878D82A}">
                    <a16:rowId xmlns:a16="http://schemas.microsoft.com/office/drawing/2014/main" val="107869214"/>
                  </a:ext>
                </a:extLst>
              </a:tr>
              <a:tr h="517368">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212121"/>
                          </a:solidFill>
                          <a:effectLst/>
                          <a:latin typeface="Segoe UI (Body)"/>
                        </a:rPr>
                        <a:t>The ability to learn and solve problems.</a:t>
                      </a:r>
                    </a:p>
                  </a:txBody>
                  <a:tcPr anchor="ctr"/>
                </a:tc>
                <a:tc>
                  <a:txBody>
                    <a:bodyPr/>
                    <a:lstStyle/>
                    <a:p>
                      <a:pPr lvl="0" algn="l">
                        <a:lnSpc>
                          <a:spcPct val="100000"/>
                        </a:lnSpc>
                        <a:spcBef>
                          <a:spcPts val="0"/>
                        </a:spcBef>
                        <a:spcAft>
                          <a:spcPts val="0"/>
                        </a:spcAft>
                        <a:buNone/>
                      </a:pPr>
                      <a:r>
                        <a:rPr lang="en-US" sz="1800" b="0" i="0" u="none" strike="noStrike" noProof="0">
                          <a:solidFill>
                            <a:srgbClr val="212121"/>
                          </a:solidFill>
                          <a:effectLst/>
                          <a:latin typeface="Segoe UI (Body)"/>
                        </a:rPr>
                        <a:t>The ability to learn and solve problems.</a:t>
                      </a:r>
                      <a:endParaRPr lang="en-US" sz="1800">
                        <a:latin typeface="Segoe UI (Body)"/>
                      </a:endParaRPr>
                    </a:p>
                  </a:txBody>
                  <a:tcPr anchor="ctr"/>
                </a:tc>
                <a:extLst>
                  <a:ext uri="{0D108BD9-81ED-4DB2-BD59-A6C34878D82A}">
                    <a16:rowId xmlns:a16="http://schemas.microsoft.com/office/drawing/2014/main" val="1391102488"/>
                  </a:ext>
                </a:extLst>
              </a:tr>
              <a:tr h="517368">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algn="l" rtl="0" fontAlgn="base"/>
                      <a:r>
                        <a:rPr lang="en-US" sz="1800">
                          <a:effectLst/>
                          <a:latin typeface="Segoe UI (Body)"/>
                        </a:rPr>
                        <a:t>​</a:t>
                      </a:r>
                      <a:r>
                        <a:rPr lang="en-US" sz="1800" b="0" i="0" u="none" strike="noStrike" noProof="0">
                          <a:solidFill>
                            <a:srgbClr val="212121"/>
                          </a:solidFill>
                          <a:effectLst/>
                          <a:latin typeface="Segoe UI (Body)"/>
                        </a:rPr>
                        <a:t>Reasoning, Learning, Problem-Solving, Perception, Linguistic Intelligence</a:t>
                      </a:r>
                      <a:endParaRPr lang="en-US" sz="1800" b="0" i="0">
                        <a:solidFill>
                          <a:srgbClr val="212121"/>
                        </a:solidFill>
                        <a:effectLst/>
                        <a:latin typeface="Segoe UI (Body)"/>
                      </a:endParaRPr>
                    </a:p>
                  </a:txBody>
                  <a:tcPr/>
                </a:tc>
                <a:tc>
                  <a:txBody>
                    <a:bodyPr/>
                    <a:lstStyle/>
                    <a:p>
                      <a:pPr lvl="0" algn="l">
                        <a:buNone/>
                      </a:pPr>
                      <a:r>
                        <a:rPr lang="en-US" sz="1800" b="0" i="0" u="none" strike="noStrike" noProof="0">
                          <a:solidFill>
                            <a:srgbClr val="212121"/>
                          </a:solidFill>
                          <a:effectLst/>
                          <a:latin typeface="Segoe UI (Body)"/>
                        </a:rPr>
                        <a:t>Reasoning • Learning • Problem -Solving • Perception • Linguistic Intelligence Uses of Artificial Intelligence</a:t>
                      </a:r>
                      <a:endParaRPr lang="en-US" sz="1800">
                        <a:latin typeface="Segoe UI (Body)"/>
                      </a:endParaRPr>
                    </a:p>
                  </a:txBody>
                  <a:tcPr/>
                </a:tc>
                <a:extLst>
                  <a:ext uri="{0D108BD9-81ED-4DB2-BD59-A6C34878D82A}">
                    <a16:rowId xmlns:a16="http://schemas.microsoft.com/office/drawing/2014/main" val="1695380169"/>
                  </a:ext>
                </a:extLst>
              </a:tr>
              <a:tr h="672352">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rgbClr val="212121"/>
                          </a:solidFill>
                          <a:effectLst/>
                          <a:latin typeface="Segoe UI (Body)"/>
                        </a:rPr>
                        <a:t>Health care</a:t>
                      </a:r>
                    </a:p>
                  </a:txBody>
                  <a:tcPr/>
                </a:tc>
                <a:tc>
                  <a:txBody>
                    <a:bodyPr/>
                    <a:lstStyle/>
                    <a:p>
                      <a:pPr lvl="0" algn="just">
                        <a:lnSpc>
                          <a:spcPct val="100000"/>
                        </a:lnSpc>
                        <a:spcBef>
                          <a:spcPts val="0"/>
                        </a:spcBef>
                        <a:spcAft>
                          <a:spcPts val="0"/>
                        </a:spcAft>
                        <a:buNone/>
                      </a:pPr>
                      <a:r>
                        <a:rPr lang="en-US" sz="1800" b="0" i="0" u="none" strike="noStrike" noProof="0">
                          <a:solidFill>
                            <a:srgbClr val="212121"/>
                          </a:solidFill>
                          <a:effectLst/>
                          <a:latin typeface="Segoe UI (Body)"/>
                        </a:rPr>
                        <a:t>Artificial Intelligence</a:t>
                      </a:r>
                      <a:endParaRPr lang="en-US" sz="1800">
                        <a:latin typeface="Segoe UI (Body)"/>
                      </a:endParaRPr>
                    </a:p>
                  </a:txBody>
                  <a:tcPr/>
                </a:tc>
                <a:extLst>
                  <a:ext uri="{0D108BD9-81ED-4DB2-BD59-A6C34878D82A}">
                    <a16:rowId xmlns:a16="http://schemas.microsoft.com/office/drawing/2014/main" val="2232385794"/>
                  </a:ext>
                </a:extLst>
              </a:tr>
              <a:tr h="689161">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lvl="0" algn="l" rtl="0" fontAlgn="auto"/>
                      <a:r>
                        <a:rPr lang="en-US" sz="1800">
                          <a:effectLst/>
                          <a:latin typeface="Segoe UI (Body)"/>
                        </a:rPr>
                        <a:t>​</a:t>
                      </a:r>
                      <a:r>
                        <a:rPr lang="en-US" sz="1800" b="0" i="0" u="none" strike="noStrike" noProof="0">
                          <a:solidFill>
                            <a:srgbClr val="212121"/>
                          </a:solidFill>
                          <a:effectLst/>
                          <a:latin typeface="Segoe UI (Body)"/>
                        </a:rPr>
                        <a:t>human intelligence</a:t>
                      </a:r>
                      <a:endParaRPr lang="en-US" sz="1800" b="0" i="0" u="none" strike="noStrike" noProof="0">
                        <a:solidFill>
                          <a:schemeClr val="tx1"/>
                        </a:solidFill>
                        <a:effectLst/>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rgbClr val="212121"/>
                          </a:solidFill>
                          <a:effectLst/>
                          <a:latin typeface="Segoe UI (Body)"/>
                        </a:rPr>
                        <a:t>Artificial Intelligence</a:t>
                      </a:r>
                    </a:p>
                    <a:p>
                      <a:pPr lvl="0" algn="l">
                        <a:buNone/>
                      </a:pPr>
                      <a:endParaRPr lang="en-US" sz="1800" b="0" i="0" u="none" strike="noStrike" noProof="0">
                        <a:solidFill>
                          <a:srgbClr val="212121"/>
                        </a:solidFill>
                        <a:effectLst/>
                        <a:latin typeface="Segoe UI (Body)"/>
                      </a:endParaRPr>
                    </a:p>
                  </a:txBody>
                  <a:tcPr/>
                </a:tc>
                <a:extLst>
                  <a:ext uri="{0D108BD9-81ED-4DB2-BD59-A6C34878D82A}">
                    <a16:rowId xmlns:a16="http://schemas.microsoft.com/office/drawing/2014/main" val="419244487"/>
                  </a:ext>
                </a:extLst>
              </a:tr>
              <a:tr h="773205">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rgbClr val="212121"/>
                          </a:solidFill>
                          <a:effectLst/>
                          <a:latin typeface="Segoe UI (Body)"/>
                        </a:rPr>
                        <a:t>AI-powered robots and automation systems that can perform tasks in manufacturing, healthcare, retail, and other industries.</a:t>
                      </a:r>
                    </a:p>
                  </a:txBody>
                  <a:tcPr/>
                </a:tc>
                <a:tc>
                  <a:txBody>
                    <a:bodyPr/>
                    <a:lstStyle/>
                    <a:p>
                      <a:pPr lvl="0" algn="l">
                        <a:buNone/>
                      </a:pPr>
                      <a:r>
                        <a:rPr lang="en-US" sz="1800" b="0" i="0" u="none" strike="noStrike" noProof="0">
                          <a:solidFill>
                            <a:srgbClr val="212121"/>
                          </a:solidFill>
                          <a:effectLst/>
                          <a:latin typeface="Segoe UI (Body)"/>
                        </a:rPr>
                        <a:t>Artificial Intelligence is a term used to describe the simulation of human intelligence in machines that are programmed to think and act like humans.</a:t>
                      </a:r>
                      <a:endParaRPr lang="en-US" sz="1800">
                        <a:latin typeface="Segoe UI (Body)"/>
                      </a:endParaRPr>
                    </a:p>
                  </a:txBody>
                  <a:tcPr/>
                </a:tc>
                <a:extLst>
                  <a:ext uri="{0D108BD9-81ED-4DB2-BD59-A6C34878D82A}">
                    <a16:rowId xmlns:a16="http://schemas.microsoft.com/office/drawing/2014/main" val="3217734065"/>
                  </a:ext>
                </a:extLst>
              </a:tr>
              <a:tr h="574784">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b="1" i="0">
                          <a:solidFill>
                            <a:srgbClr val="000000"/>
                          </a:solidFill>
                          <a:effectLst/>
                          <a:latin typeface="Segoe UI (Body)"/>
                        </a:rPr>
                        <a:t>5.94</a:t>
                      </a:r>
                    </a:p>
                  </a:txBody>
                  <a:tcPr anchor="ctr"/>
                </a:tc>
                <a:tc>
                  <a:txBody>
                    <a:bodyPr/>
                    <a:lstStyle/>
                    <a:p>
                      <a:pPr lvl="0" algn="l">
                        <a:buNone/>
                      </a:pPr>
                      <a:r>
                        <a:rPr lang="en-US" sz="1800" b="1">
                          <a:latin typeface="Segoe UI (Body)"/>
                        </a:rPr>
                        <a:t>5</a:t>
                      </a: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0459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3578795261"/>
              </p:ext>
            </p:extLst>
          </p:nvPr>
        </p:nvGraphicFramePr>
        <p:xfrm>
          <a:off x="313764" y="470647"/>
          <a:ext cx="11569377" cy="5387820"/>
        </p:xfrm>
        <a:graphic>
          <a:graphicData uri="http://schemas.openxmlformats.org/drawingml/2006/table">
            <a:tbl>
              <a:tblPr firstRow="1" bandRow="1">
                <a:tableStyleId>{BC89EF96-8CEA-46FF-86C4-4CE0E7609802}</a:tableStyleId>
              </a:tblPr>
              <a:tblGrid>
                <a:gridCol w="4048686">
                  <a:extLst>
                    <a:ext uri="{9D8B030D-6E8A-4147-A177-3AD203B41FA5}">
                      <a16:colId xmlns:a16="http://schemas.microsoft.com/office/drawing/2014/main" val="2318049074"/>
                    </a:ext>
                  </a:extLst>
                </a:gridCol>
                <a:gridCol w="7520691">
                  <a:extLst>
                    <a:ext uri="{9D8B030D-6E8A-4147-A177-3AD203B41FA5}">
                      <a16:colId xmlns:a16="http://schemas.microsoft.com/office/drawing/2014/main" val="3931732350"/>
                    </a:ext>
                  </a:extLst>
                </a:gridCol>
              </a:tblGrid>
              <a:tr h="638735">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google/flan-t5-large</a:t>
                      </a:r>
                      <a:endParaRPr lang="en-US" sz="1800" b="1">
                        <a:latin typeface="Segoe UI (Body)"/>
                      </a:endParaRPr>
                    </a:p>
                  </a:txBody>
                  <a:tcPr/>
                </a:tc>
                <a:extLst>
                  <a:ext uri="{0D108BD9-81ED-4DB2-BD59-A6C34878D82A}">
                    <a16:rowId xmlns:a16="http://schemas.microsoft.com/office/drawing/2014/main" val="2622347783"/>
                  </a:ext>
                </a:extLst>
              </a:tr>
              <a:tr h="656896">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algn="l" rtl="0" fontAlgn="base"/>
                      <a:r>
                        <a:rPr lang="en-US" sz="1800">
                          <a:effectLst/>
                          <a:latin typeface="Segoe UI (Body)"/>
                        </a:rPr>
                        <a:t>​</a:t>
                      </a:r>
                      <a:r>
                        <a:rPr lang="en-US" sz="1800" b="0" i="0" u="none" strike="noStrike" noProof="0">
                          <a:solidFill>
                            <a:srgbClr val="212121"/>
                          </a:solidFill>
                          <a:effectLst/>
                          <a:latin typeface="Segoe UI (Body)"/>
                        </a:rPr>
                        <a:t>the simulation of human intelligence in machines that are programmed to think and act like humans</a:t>
                      </a:r>
                      <a:endParaRPr lang="en-US" sz="1800">
                        <a:latin typeface="Segoe UI (Body)"/>
                      </a:endParaRPr>
                    </a:p>
                  </a:txBody>
                  <a:tcPr/>
                </a:tc>
                <a:extLst>
                  <a:ext uri="{0D108BD9-81ED-4DB2-BD59-A6C34878D82A}">
                    <a16:rowId xmlns:a16="http://schemas.microsoft.com/office/drawing/2014/main" val="107869214"/>
                  </a:ext>
                </a:extLst>
              </a:tr>
              <a:tr h="517368">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212121"/>
                          </a:solidFill>
                          <a:effectLst/>
                          <a:latin typeface="Segoe UI (Body)"/>
                        </a:rPr>
                        <a:t>The ability to learn and solve problems.</a:t>
                      </a:r>
                    </a:p>
                  </a:txBody>
                  <a:tcPr anchor="ctr"/>
                </a:tc>
                <a:extLst>
                  <a:ext uri="{0D108BD9-81ED-4DB2-BD59-A6C34878D82A}">
                    <a16:rowId xmlns:a16="http://schemas.microsoft.com/office/drawing/2014/main" val="1391102488"/>
                  </a:ext>
                </a:extLst>
              </a:tr>
              <a:tr h="517368">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algn="l" rtl="0" fontAlgn="base"/>
                      <a:r>
                        <a:rPr lang="en-US" sz="1800">
                          <a:effectLst/>
                          <a:latin typeface="Segoe UI (Body)"/>
                        </a:rPr>
                        <a:t>​</a:t>
                      </a:r>
                      <a:r>
                        <a:rPr lang="en-US" sz="1800" b="0" i="0" u="none" strike="noStrike" noProof="0">
                          <a:solidFill>
                            <a:srgbClr val="212121"/>
                          </a:solidFill>
                          <a:effectLst/>
                          <a:latin typeface="Segoe UI (Body)"/>
                        </a:rPr>
                        <a:t>Reasoning • Learning • Problem -Solving • Perception • Linguistic Intelligence </a:t>
                      </a:r>
                      <a:endParaRPr lang="en-US" sz="1800" b="0" i="0">
                        <a:solidFill>
                          <a:srgbClr val="212121"/>
                        </a:solidFill>
                        <a:effectLst/>
                        <a:latin typeface="Segoe UI (Body)"/>
                      </a:endParaRPr>
                    </a:p>
                  </a:txBody>
                  <a:tcPr/>
                </a:tc>
                <a:extLst>
                  <a:ext uri="{0D108BD9-81ED-4DB2-BD59-A6C34878D82A}">
                    <a16:rowId xmlns:a16="http://schemas.microsoft.com/office/drawing/2014/main" val="1695380169"/>
                  </a:ext>
                </a:extLst>
              </a:tr>
              <a:tr h="672352">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rgbClr val="212121"/>
                          </a:solidFill>
                          <a:effectLst/>
                          <a:latin typeface="Segoe UI (Body)"/>
                        </a:rPr>
                        <a:t>Retail: AI is used for product recommendations, price optimization, and supply chain management.</a:t>
                      </a:r>
                    </a:p>
                  </a:txBody>
                  <a:tcPr/>
                </a:tc>
                <a:extLst>
                  <a:ext uri="{0D108BD9-81ED-4DB2-BD59-A6C34878D82A}">
                    <a16:rowId xmlns:a16="http://schemas.microsoft.com/office/drawing/2014/main" val="2232385794"/>
                  </a:ext>
                </a:extLst>
              </a:tr>
              <a:tr h="689161">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lvl="0" algn="l" rtl="0" fontAlgn="auto"/>
                      <a:r>
                        <a:rPr lang="en-US" sz="1800">
                          <a:effectLst/>
                          <a:latin typeface="Segoe UI (Body)"/>
                        </a:rPr>
                        <a:t>​</a:t>
                      </a:r>
                      <a:r>
                        <a:rPr lang="en-US" sz="1800" b="0" i="0" u="none" strike="noStrike" noProof="0">
                          <a:solidFill>
                            <a:srgbClr val="212121"/>
                          </a:solidFill>
                          <a:effectLst/>
                          <a:latin typeface="Segoe UI (Body)"/>
                        </a:rPr>
                        <a:t>1. Improved efficiency 2. Better decision -making 3. Enhanced accuracy 4. Personalization 5. Exploration of new frontier s Technologies Based on Artificial Intelligence</a:t>
                      </a: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419244487"/>
                  </a:ext>
                </a:extLst>
              </a:tr>
              <a:tr h="773205">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algn="l" rtl="0" fontAlgn="auto"/>
                      <a:r>
                        <a:rPr lang="en-US" sz="1800">
                          <a:solidFill>
                            <a:schemeClr val="tx1"/>
                          </a:solidFill>
                          <a:effectLst/>
                          <a:latin typeface="Segoe UI (Body)"/>
                        </a:rPr>
                        <a:t>​</a:t>
                      </a:r>
                      <a:r>
                        <a:rPr lang="en-US" sz="1800" b="0" i="0" u="none" strike="noStrike" noProof="0">
                          <a:solidFill>
                            <a:srgbClr val="212121"/>
                          </a:solidFill>
                          <a:effectLst/>
                          <a:latin typeface="Segoe UI (Body)"/>
                        </a:rPr>
                        <a:t>AI-powered robots and automation systems that can perform tasks in manufacturing, healthcare, retail, and other industries.</a:t>
                      </a:r>
                    </a:p>
                  </a:txBody>
                  <a:tcPr/>
                </a:tc>
                <a:extLst>
                  <a:ext uri="{0D108BD9-81ED-4DB2-BD59-A6C34878D82A}">
                    <a16:rowId xmlns:a16="http://schemas.microsoft.com/office/drawing/2014/main" val="3217734065"/>
                  </a:ext>
                </a:extLst>
              </a:tr>
              <a:tr h="574784">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b="1" i="0">
                          <a:solidFill>
                            <a:srgbClr val="000000"/>
                          </a:solidFill>
                          <a:effectLst/>
                          <a:latin typeface="Segoe UI (Body)"/>
                        </a:rPr>
                        <a:t>7.22</a:t>
                      </a: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61332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4289485966"/>
              </p:ext>
            </p:extLst>
          </p:nvPr>
        </p:nvGraphicFramePr>
        <p:xfrm>
          <a:off x="311312" y="0"/>
          <a:ext cx="11569376" cy="6635039"/>
        </p:xfrm>
        <a:graphic>
          <a:graphicData uri="http://schemas.openxmlformats.org/drawingml/2006/table">
            <a:tbl>
              <a:tblPr firstRow="1" bandRow="1">
                <a:tableStyleId>{BC89EF96-8CEA-46FF-86C4-4CE0E7609802}</a:tableStyleId>
              </a:tblPr>
              <a:tblGrid>
                <a:gridCol w="3289138">
                  <a:extLst>
                    <a:ext uri="{9D8B030D-6E8A-4147-A177-3AD203B41FA5}">
                      <a16:colId xmlns:a16="http://schemas.microsoft.com/office/drawing/2014/main" val="2318049074"/>
                    </a:ext>
                  </a:extLst>
                </a:gridCol>
                <a:gridCol w="8280238">
                  <a:extLst>
                    <a:ext uri="{9D8B030D-6E8A-4147-A177-3AD203B41FA5}">
                      <a16:colId xmlns:a16="http://schemas.microsoft.com/office/drawing/2014/main" val="3931732350"/>
                    </a:ext>
                  </a:extLst>
                </a:gridCol>
              </a:tblGrid>
              <a:tr h="674612">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declare-lab/flan-alpaca-base</a:t>
                      </a:r>
                      <a:endParaRPr lang="en-US">
                        <a:latin typeface="Segoe UI (Body)"/>
                      </a:endParaRPr>
                    </a:p>
                  </a:txBody>
                  <a:tcPr/>
                </a:tc>
                <a:extLst>
                  <a:ext uri="{0D108BD9-81ED-4DB2-BD59-A6C34878D82A}">
                    <a16:rowId xmlns:a16="http://schemas.microsoft.com/office/drawing/2014/main" val="2622347783"/>
                  </a:ext>
                </a:extLst>
              </a:tr>
              <a:tr h="656896">
                <a:tc>
                  <a:txBody>
                    <a:bodyPr/>
                    <a:lstStyle/>
                    <a:p>
                      <a:pPr lvl="0" algn="l">
                        <a:buNone/>
                      </a:pPr>
                      <a:r>
                        <a:rPr lang="en-US" sz="1600" b="0" i="0" u="none" strike="noStrike" noProof="0">
                          <a:solidFill>
                            <a:schemeClr val="tx1"/>
                          </a:solidFill>
                          <a:effectLst/>
                          <a:latin typeface="Segoe UI (Body)"/>
                        </a:rPr>
                        <a:t>What is Artificial Intelligence?</a:t>
                      </a:r>
                      <a:endParaRPr lang="en-US" sz="1600" b="0" i="0" u="none" strike="noStrike" noProof="0">
                        <a:solidFill>
                          <a:schemeClr val="tx1"/>
                        </a:solidFill>
                        <a:latin typeface="Segoe UI (Body)"/>
                      </a:endParaRPr>
                    </a:p>
                  </a:txBody>
                  <a:tcPr/>
                </a:tc>
                <a:tc>
                  <a:txBody>
                    <a:bodyPr/>
                    <a:lstStyle/>
                    <a:p>
                      <a:pPr algn="l" rtl="0" fontAlgn="base"/>
                      <a:r>
                        <a:rPr lang="en-US" sz="1600">
                          <a:effectLst/>
                          <a:latin typeface="Segoe UI (Body)"/>
                        </a:rPr>
                        <a:t>​</a:t>
                      </a:r>
                      <a:r>
                        <a:rPr lang="en-US" sz="1600" b="0" i="0" u="none" strike="noStrike" noProof="0">
                          <a:solidFill>
                            <a:schemeClr val="tx1"/>
                          </a:solidFill>
                          <a:effectLst/>
                          <a:latin typeface="Segoe UI (Body)"/>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 AI has the potential to revolutionize many industries and has a wide range of applications, from virtual personal assistants to self -driving cars.</a:t>
                      </a:r>
                      <a:endParaRPr lang="en-US" sz="1600" b="0" i="0">
                        <a:solidFill>
                          <a:srgbClr val="000000"/>
                        </a:solidFill>
                        <a:effectLst/>
                        <a:latin typeface="Segoe UI (Body)"/>
                      </a:endParaRPr>
                    </a:p>
                  </a:txBody>
                  <a:tcPr/>
                </a:tc>
                <a:extLst>
                  <a:ext uri="{0D108BD9-81ED-4DB2-BD59-A6C34878D82A}">
                    <a16:rowId xmlns:a16="http://schemas.microsoft.com/office/drawing/2014/main" val="107869214"/>
                  </a:ext>
                </a:extLst>
              </a:tr>
              <a:tr h="517368">
                <a:tc>
                  <a:txBody>
                    <a:bodyPr/>
                    <a:lstStyle/>
                    <a:p>
                      <a:pPr lvl="0" algn="l">
                        <a:buNone/>
                      </a:pPr>
                      <a:r>
                        <a:rPr lang="en-US" sz="1800" b="0" i="0" u="none" strike="noStrike" noProof="0">
                          <a:solidFill>
                            <a:schemeClr val="tx1"/>
                          </a:solidFill>
                          <a:effectLst/>
                          <a:latin typeface="Segoe UI (Body)"/>
                        </a:rPr>
                        <a:t>What is Intelligence?</a:t>
                      </a:r>
                      <a:endParaRPr lang="en-US" b="0" i="0" u="none" strike="noStrike" noProof="0">
                        <a:solidFill>
                          <a:schemeClr val="tx1"/>
                        </a:solidFill>
                        <a:latin typeface="Segoe UI (Body)"/>
                      </a:endParaRPr>
                    </a:p>
                  </a:txBody>
                  <a:tcPr/>
                </a:tc>
                <a:tc>
                  <a:txBody>
                    <a:bodyPr/>
                    <a:lstStyle/>
                    <a:p>
                      <a:pPr algn="l" rtl="0" fontAlgn="base"/>
                      <a:r>
                        <a:rPr lang="en-US" sz="1600">
                          <a:effectLst/>
                          <a:latin typeface="Segoe UI (Body)"/>
                        </a:rPr>
                        <a:t>​</a:t>
                      </a:r>
                      <a:r>
                        <a:rPr lang="en-US" sz="1600" b="0" i="0" u="none" strike="noStrike" noProof="0">
                          <a:solidFill>
                            <a:schemeClr val="tx1"/>
                          </a:solidFill>
                          <a:effectLst/>
                          <a:latin typeface="Segoe UI (Body)"/>
                        </a:rPr>
                        <a:t>Intelligence is the ability to learn and solve problems.</a:t>
                      </a:r>
                      <a:endParaRPr lang="en-US" sz="1600" b="0" i="0">
                        <a:solidFill>
                          <a:schemeClr val="tx1"/>
                        </a:solidFill>
                        <a:effectLst/>
                        <a:latin typeface="Segoe UI (Body)"/>
                      </a:endParaRPr>
                    </a:p>
                  </a:txBody>
                  <a:tcPr anchor="ctr"/>
                </a:tc>
                <a:extLst>
                  <a:ext uri="{0D108BD9-81ED-4DB2-BD59-A6C34878D82A}">
                    <a16:rowId xmlns:a16="http://schemas.microsoft.com/office/drawing/2014/main" val="1391102488"/>
                  </a:ext>
                </a:extLst>
              </a:tr>
              <a:tr h="517368">
                <a:tc>
                  <a:txBody>
                    <a:bodyPr/>
                    <a:lstStyle/>
                    <a:p>
                      <a:pPr lvl="0" algn="l">
                        <a:buNone/>
                      </a:pPr>
                      <a:r>
                        <a:rPr lang="en-US" sz="1800" b="0" i="0" u="none" strike="noStrike" noProof="0">
                          <a:solidFill>
                            <a:schemeClr val="tx1"/>
                          </a:solidFill>
                          <a:effectLst/>
                          <a:latin typeface="Segoe UI (Body)"/>
                        </a:rPr>
                        <a:t>What is Intelligence is composed of?</a:t>
                      </a:r>
                      <a:endParaRPr lang="en-US" b="0" i="0" u="none" strike="noStrike" noProof="0">
                        <a:solidFill>
                          <a:schemeClr val="tx1"/>
                        </a:solidFill>
                        <a:latin typeface="Segoe UI (Body)"/>
                      </a:endParaRPr>
                    </a:p>
                  </a:txBody>
                  <a:tcPr/>
                </a:tc>
                <a:tc>
                  <a:txBody>
                    <a:bodyPr/>
                    <a:lstStyle/>
                    <a:p>
                      <a:pPr algn="l" rtl="0" fontAlgn="base"/>
                      <a:r>
                        <a:rPr lang="en-US" sz="1600">
                          <a:effectLst/>
                          <a:latin typeface="Segoe UI (Body)"/>
                        </a:rPr>
                        <a:t>​</a:t>
                      </a:r>
                      <a:r>
                        <a:rPr lang="en-US" sz="1600" b="0" i="0" u="none" strike="noStrike" noProof="0">
                          <a:solidFill>
                            <a:schemeClr val="tx1"/>
                          </a:solidFill>
                          <a:effectLst/>
                          <a:latin typeface="Segoe UI (Body)"/>
                        </a:rPr>
                        <a:t>Intelligence is composed of: • Reasoning • Learning • Problem -Solving • Perception • Linguistic Intelligence.</a:t>
                      </a:r>
                      <a:endParaRPr lang="en-US" sz="1600" b="0" i="0">
                        <a:solidFill>
                          <a:srgbClr val="000000"/>
                        </a:solidFill>
                        <a:effectLst/>
                        <a:latin typeface="Segoe UI (Body)"/>
                      </a:endParaRPr>
                    </a:p>
                  </a:txBody>
                  <a:tcPr/>
                </a:tc>
                <a:extLst>
                  <a:ext uri="{0D108BD9-81ED-4DB2-BD59-A6C34878D82A}">
                    <a16:rowId xmlns:a16="http://schemas.microsoft.com/office/drawing/2014/main" val="1695380169"/>
                  </a:ext>
                </a:extLst>
              </a:tr>
              <a:tr h="672352">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a:latin typeface="Segoe UI (Body)"/>
                      </a:endParaRPr>
                    </a:p>
                  </a:txBody>
                  <a:tcPr/>
                </a:tc>
                <a:tc>
                  <a:txBody>
                    <a:bodyPr/>
                    <a:lstStyle/>
                    <a:p>
                      <a:pPr lvl="0" algn="just">
                        <a:lnSpc>
                          <a:spcPct val="100000"/>
                        </a:lnSpc>
                        <a:spcBef>
                          <a:spcPts val="0"/>
                        </a:spcBef>
                        <a:spcAft>
                          <a:spcPts val="0"/>
                        </a:spcAft>
                        <a:buNone/>
                      </a:pPr>
                      <a:r>
                        <a:rPr lang="en-US" sz="1600" b="0" i="0" u="none" strike="noStrike" noProof="0">
                          <a:solidFill>
                            <a:schemeClr val="tx1"/>
                          </a:solidFill>
                          <a:effectLst/>
                          <a:latin typeface="Segoe UI (Body)"/>
                        </a:rPr>
                        <a:t>1. Health care 2. Finance 3. Banking 4. Manufacturing 5. Transportation 6. Customer service 7. Chatbots 8. Education 9. Personalization</a:t>
                      </a:r>
                      <a:endParaRPr lang="en-US" sz="1600">
                        <a:solidFill>
                          <a:schemeClr val="tx1"/>
                        </a:solidFill>
                        <a:latin typeface="Segoe UI (Body)"/>
                      </a:endParaRPr>
                    </a:p>
                  </a:txBody>
                  <a:tcPr/>
                </a:tc>
                <a:extLst>
                  <a:ext uri="{0D108BD9-81ED-4DB2-BD59-A6C34878D82A}">
                    <a16:rowId xmlns:a16="http://schemas.microsoft.com/office/drawing/2014/main" val="2232385794"/>
                  </a:ext>
                </a:extLst>
              </a:tr>
              <a:tr h="540909">
                <a:tc>
                  <a:txBody>
                    <a:bodyPr/>
                    <a:lstStyle/>
                    <a:p>
                      <a:pPr lvl="0" algn="l">
                        <a:buNone/>
                      </a:pPr>
                      <a:r>
                        <a:rPr lang="en-US" sz="1800" b="0" i="0" u="none" strike="noStrike" noProof="0">
                          <a:solidFill>
                            <a:schemeClr val="tx1"/>
                          </a:solidFill>
                          <a:effectLst/>
                          <a:latin typeface="Segoe UI (Body)"/>
                        </a:rPr>
                        <a:t>Need of Artificial Intelligence?</a:t>
                      </a:r>
                      <a:endParaRPr lang="en-US">
                        <a:latin typeface="Segoe UI (Body)"/>
                      </a:endParaRPr>
                    </a:p>
                  </a:txBody>
                  <a:tcPr/>
                </a:tc>
                <a:tc>
                  <a:txBody>
                    <a:bodyPr/>
                    <a:lstStyle/>
                    <a:p>
                      <a:pPr lvl="0"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The need for Artificial Intelligence is a growing need for more efficient and effective solutions to complex problems.</a:t>
                      </a:r>
                    </a:p>
                  </a:txBody>
                  <a:tcPr/>
                </a:tc>
                <a:extLst>
                  <a:ext uri="{0D108BD9-81ED-4DB2-BD59-A6C34878D82A}">
                    <a16:rowId xmlns:a16="http://schemas.microsoft.com/office/drawing/2014/main" val="419244487"/>
                  </a:ext>
                </a:extLst>
              </a:tr>
              <a:tr h="1296951">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b="0" i="0" u="none" strike="noStrike" noProof="0">
                        <a:solidFill>
                          <a:schemeClr val="tx1"/>
                        </a:solidFill>
                        <a:latin typeface="Segoe UI (Body)"/>
                      </a:endParaRP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 AI has the potential to revolutionize many industries and has a wide range of applications, from virtual personal assistants to self -driving cars.</a:t>
                      </a:r>
                    </a:p>
                  </a:txBody>
                  <a:tcPr/>
                </a:tc>
                <a:extLst>
                  <a:ext uri="{0D108BD9-81ED-4DB2-BD59-A6C34878D82A}">
                    <a16:rowId xmlns:a16="http://schemas.microsoft.com/office/drawing/2014/main" val="3217734065"/>
                  </a:ext>
                </a:extLst>
              </a:tr>
              <a:tr h="442547">
                <a:tc>
                  <a:txBody>
                    <a:bodyPr/>
                    <a:lstStyle/>
                    <a:p>
                      <a:pPr algn="l" rtl="0" fontAlgn="base"/>
                      <a:r>
                        <a:rPr lang="en-US" sz="1800" b="1">
                          <a:effectLst/>
                          <a:latin typeface="Segoe UI (Body)"/>
                        </a:rPr>
                        <a:t>Score​</a:t>
                      </a:r>
                      <a:endParaRPr lang="en-US" b="1" i="0">
                        <a:solidFill>
                          <a:srgbClr val="000000"/>
                        </a:solidFill>
                        <a:effectLst/>
                        <a:latin typeface="Segoe UI (Body)"/>
                      </a:endParaRPr>
                    </a:p>
                  </a:txBody>
                  <a:tcPr/>
                </a:tc>
                <a:tc>
                  <a:txBody>
                    <a:bodyPr/>
                    <a:lstStyle/>
                    <a:p>
                      <a:pPr algn="l" rtl="0" fontAlgn="auto"/>
                      <a:r>
                        <a:rPr lang="en-US" sz="1800">
                          <a:effectLst/>
                          <a:latin typeface="Segoe UI (Body)"/>
                        </a:rPr>
                        <a:t>​</a:t>
                      </a:r>
                      <a:r>
                        <a:rPr lang="en-US" sz="1800" b="1">
                          <a:effectLst/>
                          <a:latin typeface="Segoe UI (Body)"/>
                        </a:rPr>
                        <a:t>8.72</a:t>
                      </a:r>
                      <a:endParaRPr lang="en-US" sz="1600" b="1" i="0">
                        <a:solidFill>
                          <a:srgbClr val="000000"/>
                        </a:solidFill>
                        <a:effectLst/>
                        <a:latin typeface="Segoe UI (Body)"/>
                      </a:endParaRP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82880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3065631363"/>
              </p:ext>
            </p:extLst>
          </p:nvPr>
        </p:nvGraphicFramePr>
        <p:xfrm>
          <a:off x="324970" y="123265"/>
          <a:ext cx="11569377" cy="6656328"/>
        </p:xfrm>
        <a:graphic>
          <a:graphicData uri="http://schemas.openxmlformats.org/drawingml/2006/table">
            <a:tbl>
              <a:tblPr firstRow="1" bandRow="1">
                <a:tableStyleId>{BC89EF96-8CEA-46FF-86C4-4CE0E7609802}</a:tableStyleId>
              </a:tblPr>
              <a:tblGrid>
                <a:gridCol w="3332630">
                  <a:extLst>
                    <a:ext uri="{9D8B030D-6E8A-4147-A177-3AD203B41FA5}">
                      <a16:colId xmlns:a16="http://schemas.microsoft.com/office/drawing/2014/main" val="2318049074"/>
                    </a:ext>
                  </a:extLst>
                </a:gridCol>
                <a:gridCol w="8236747">
                  <a:extLst>
                    <a:ext uri="{9D8B030D-6E8A-4147-A177-3AD203B41FA5}">
                      <a16:colId xmlns:a16="http://schemas.microsoft.com/office/drawing/2014/main" val="3931732350"/>
                    </a:ext>
                  </a:extLst>
                </a:gridCol>
              </a:tblGrid>
              <a:tr h="656896">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declare-lab/flan-alpaca-large</a:t>
                      </a:r>
                      <a:endParaRPr lang="en-US">
                        <a:latin typeface="Segoe UI (Body)"/>
                      </a:endParaRPr>
                    </a:p>
                  </a:txBody>
                  <a:tcPr/>
                </a:tc>
                <a:extLst>
                  <a:ext uri="{0D108BD9-81ED-4DB2-BD59-A6C34878D82A}">
                    <a16:rowId xmlns:a16="http://schemas.microsoft.com/office/drawing/2014/main" val="2622347783"/>
                  </a:ext>
                </a:extLst>
              </a:tr>
              <a:tr h="656896">
                <a:tc>
                  <a:txBody>
                    <a:bodyPr/>
                    <a:lstStyle/>
                    <a:p>
                      <a:pPr lvl="0" algn="l">
                        <a:buNone/>
                      </a:pPr>
                      <a:r>
                        <a:rPr lang="en-US" sz="1600" b="0" i="0" u="none" strike="noStrike" noProof="0">
                          <a:solidFill>
                            <a:schemeClr val="tx1"/>
                          </a:solidFill>
                          <a:effectLst/>
                          <a:latin typeface="Segoe UI (Body)"/>
                        </a:rPr>
                        <a:t>What is Artificial Intelligence?</a:t>
                      </a:r>
                      <a:endParaRPr lang="en-US" sz="1600" b="0" i="0" u="none" strike="noStrike" noProof="0">
                        <a:solidFill>
                          <a:schemeClr val="tx1"/>
                        </a:solidFill>
                        <a:latin typeface="Segoe UI (Body)"/>
                      </a:endParaRPr>
                    </a:p>
                  </a:txBody>
                  <a:tcPr/>
                </a:tc>
                <a:tc>
                  <a:txBody>
                    <a:bodyPr/>
                    <a:lstStyle/>
                    <a:p>
                      <a:pPr algn="l" rtl="0" fontAlgn="base"/>
                      <a:r>
                        <a:rPr lang="en-US" sz="1600">
                          <a:effectLst/>
                          <a:latin typeface="Segoe UI (Body)"/>
                        </a:rPr>
                        <a:t>​</a:t>
                      </a:r>
                      <a:r>
                        <a:rPr lang="en-US" sz="1600" b="0" i="0" u="none" strike="noStrike" noProof="0">
                          <a:solidFill>
                            <a:schemeClr val="tx1"/>
                          </a:solidFill>
                          <a:effectLst/>
                          <a:latin typeface="Segoe UI (Body)"/>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 AI has the potential to revolutionize many industries and has a wide range of applications, from virtual personal assistants to self -driving cars.</a:t>
                      </a:r>
                      <a:endParaRPr lang="en-US" sz="1600" b="0" i="0">
                        <a:solidFill>
                          <a:srgbClr val="000000"/>
                        </a:solidFill>
                        <a:effectLst/>
                        <a:latin typeface="Segoe UI (Body)"/>
                      </a:endParaRPr>
                    </a:p>
                  </a:txBody>
                  <a:tcPr/>
                </a:tc>
                <a:extLst>
                  <a:ext uri="{0D108BD9-81ED-4DB2-BD59-A6C34878D82A}">
                    <a16:rowId xmlns:a16="http://schemas.microsoft.com/office/drawing/2014/main" val="107869214"/>
                  </a:ext>
                </a:extLst>
              </a:tr>
              <a:tr h="517368">
                <a:tc>
                  <a:txBody>
                    <a:bodyPr/>
                    <a:lstStyle/>
                    <a:p>
                      <a:pPr lvl="0" algn="l">
                        <a:buNone/>
                      </a:pPr>
                      <a:r>
                        <a:rPr lang="en-US" sz="1800" b="0" i="0" u="none" strike="noStrike" noProof="0">
                          <a:solidFill>
                            <a:schemeClr val="tx1"/>
                          </a:solidFill>
                          <a:effectLst/>
                          <a:latin typeface="Segoe UI (Body)"/>
                        </a:rPr>
                        <a:t>What is Intelligence?</a:t>
                      </a:r>
                      <a:endParaRPr lang="en-US" b="0" i="0" u="none" strike="noStrike" noProof="0">
                        <a:solidFill>
                          <a:schemeClr val="tx1"/>
                        </a:solidFill>
                        <a:latin typeface="Segoe UI (Body)"/>
                      </a:endParaRPr>
                    </a:p>
                  </a:txBody>
                  <a:tcPr/>
                </a:tc>
                <a:tc>
                  <a:txBody>
                    <a:bodyPr/>
                    <a:lstStyle/>
                    <a:p>
                      <a:pPr algn="l" rtl="0" fontAlgn="base"/>
                      <a:r>
                        <a:rPr lang="en-US" sz="1600">
                          <a:effectLst/>
                          <a:latin typeface="Segoe UI (Body)"/>
                        </a:rPr>
                        <a:t>​</a:t>
                      </a:r>
                      <a:r>
                        <a:rPr lang="en-US" sz="1600" b="0" i="0" u="none" strike="noStrike" noProof="0">
                          <a:solidFill>
                            <a:schemeClr val="tx1"/>
                          </a:solidFill>
                          <a:effectLst/>
                          <a:latin typeface="Segoe UI (Body)"/>
                        </a:rPr>
                        <a:t>Intelligence is the ability to learn and solve problems.</a:t>
                      </a:r>
                      <a:endParaRPr lang="en-US" sz="1600" b="0" i="0">
                        <a:solidFill>
                          <a:schemeClr val="tx1"/>
                        </a:solidFill>
                        <a:effectLst/>
                        <a:latin typeface="Segoe UI (Body)"/>
                      </a:endParaRPr>
                    </a:p>
                  </a:txBody>
                  <a:tcPr anchor="ctr"/>
                </a:tc>
                <a:extLst>
                  <a:ext uri="{0D108BD9-81ED-4DB2-BD59-A6C34878D82A}">
                    <a16:rowId xmlns:a16="http://schemas.microsoft.com/office/drawing/2014/main" val="1391102488"/>
                  </a:ext>
                </a:extLst>
              </a:tr>
              <a:tr h="517368">
                <a:tc>
                  <a:txBody>
                    <a:bodyPr/>
                    <a:lstStyle/>
                    <a:p>
                      <a:pPr lvl="0" algn="l">
                        <a:buNone/>
                      </a:pPr>
                      <a:r>
                        <a:rPr lang="en-US" sz="1800" b="0" i="0" u="none" strike="noStrike" noProof="0">
                          <a:solidFill>
                            <a:schemeClr val="tx1"/>
                          </a:solidFill>
                          <a:effectLst/>
                          <a:latin typeface="Segoe UI (Body)"/>
                        </a:rPr>
                        <a:t>What is Intelligence is composed of?</a:t>
                      </a:r>
                      <a:endParaRPr lang="en-US" b="0" i="0" u="none" strike="noStrike" noProof="0">
                        <a:solidFill>
                          <a:schemeClr val="tx1"/>
                        </a:solidFill>
                        <a:latin typeface="Segoe UI (Body)"/>
                      </a:endParaRPr>
                    </a:p>
                  </a:txBody>
                  <a:tcPr/>
                </a:tc>
                <a:tc>
                  <a:txBody>
                    <a:bodyPr/>
                    <a:lstStyle/>
                    <a:p>
                      <a:pPr algn="l" rtl="0" fontAlgn="base"/>
                      <a:r>
                        <a:rPr lang="en-US" sz="1600">
                          <a:effectLst/>
                          <a:latin typeface="Segoe UI (Body)"/>
                        </a:rPr>
                        <a:t>​</a:t>
                      </a:r>
                      <a:r>
                        <a:rPr lang="en-US" sz="1600" b="0" i="0" u="none" strike="noStrike" noProof="0">
                          <a:solidFill>
                            <a:schemeClr val="tx1"/>
                          </a:solidFill>
                          <a:effectLst/>
                          <a:latin typeface="Segoe UI (Body)"/>
                        </a:rPr>
                        <a:t>Intelligence is composed of: • Reasoning • Learning • Problem -Solving • Perception • Linguistic Intelligence.</a:t>
                      </a:r>
                      <a:endParaRPr lang="en-US" sz="1600" b="0" i="0">
                        <a:solidFill>
                          <a:srgbClr val="000000"/>
                        </a:solidFill>
                        <a:effectLst/>
                        <a:latin typeface="Segoe UI (Body)"/>
                      </a:endParaRPr>
                    </a:p>
                  </a:txBody>
                  <a:tcPr/>
                </a:tc>
                <a:extLst>
                  <a:ext uri="{0D108BD9-81ED-4DB2-BD59-A6C34878D82A}">
                    <a16:rowId xmlns:a16="http://schemas.microsoft.com/office/drawing/2014/main" val="1695380169"/>
                  </a:ext>
                </a:extLst>
              </a:tr>
              <a:tr h="672352">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a:latin typeface="Segoe UI (Body)"/>
                      </a:endParaRPr>
                    </a:p>
                  </a:txBody>
                  <a:tcPr/>
                </a:tc>
                <a:tc>
                  <a:txBody>
                    <a:bodyPr/>
                    <a:lstStyle/>
                    <a:p>
                      <a:pPr lvl="0" algn="just">
                        <a:lnSpc>
                          <a:spcPct val="100000"/>
                        </a:lnSpc>
                        <a:spcBef>
                          <a:spcPts val="0"/>
                        </a:spcBef>
                        <a:spcAft>
                          <a:spcPts val="0"/>
                        </a:spcAft>
                        <a:buNone/>
                      </a:pPr>
                      <a:r>
                        <a:rPr lang="en-US" sz="1600" b="0" i="0" u="none" strike="noStrike" noProof="0">
                          <a:effectLst/>
                          <a:latin typeface="Segoe UI (Body)"/>
                        </a:rPr>
                        <a:t>1. Health care: AI is used for medical diagnosis, drug discovery, and predictive analysis of diseases. 2. Finance: AI helps in credit scoring, fraud detection, and financial forecasting. 3. Retail: AI is used for product recommendations, price optimization, and supply chain management. 4. Manufacturing: AI helps in quality control, predictive maintenance, and production optimization. </a:t>
                      </a:r>
                    </a:p>
                  </a:txBody>
                  <a:tcPr/>
                </a:tc>
                <a:extLst>
                  <a:ext uri="{0D108BD9-81ED-4DB2-BD59-A6C34878D82A}">
                    <a16:rowId xmlns:a16="http://schemas.microsoft.com/office/drawing/2014/main" val="2232385794"/>
                  </a:ext>
                </a:extLst>
              </a:tr>
              <a:tr h="451261">
                <a:tc>
                  <a:txBody>
                    <a:bodyPr/>
                    <a:lstStyle/>
                    <a:p>
                      <a:pPr lvl="0" algn="l">
                        <a:buNone/>
                      </a:pPr>
                      <a:r>
                        <a:rPr lang="en-US" sz="1800" b="0" i="0" u="none" strike="noStrike" noProof="0">
                          <a:solidFill>
                            <a:schemeClr val="tx1"/>
                          </a:solidFill>
                          <a:effectLst/>
                          <a:latin typeface="Segoe UI (Body)"/>
                        </a:rPr>
                        <a:t>Need of Artificial Intelligence?</a:t>
                      </a:r>
                      <a:endParaRPr lang="en-US">
                        <a:latin typeface="Segoe UI (Body)"/>
                      </a:endParaRPr>
                    </a:p>
                  </a:txBody>
                  <a:tcPr/>
                </a:tc>
                <a:tc>
                  <a:txBody>
                    <a:bodyPr/>
                    <a:lstStyle/>
                    <a:p>
                      <a:pPr lvl="0" algn="l" rtl="0" fontAlgn="auto"/>
                      <a:r>
                        <a:rPr lang="en-US" sz="1600">
                          <a:effectLst/>
                          <a:latin typeface="Segoe UI (Body)"/>
                        </a:rPr>
                        <a:t>​</a:t>
                      </a:r>
                      <a:r>
                        <a:rPr lang="en-US" sz="1600" b="0" i="0" u="none" strike="noStrike" noProof="0">
                          <a:solidFill>
                            <a:schemeClr val="tx1"/>
                          </a:solidFill>
                          <a:effectLst/>
                          <a:latin typeface="Segoe UI (Body)"/>
                        </a:rPr>
                        <a:t>The need for Artificial Intelligence is to improve efficiency, reduce costs, and increase accuracy.</a:t>
                      </a:r>
                    </a:p>
                  </a:txBody>
                  <a:tcPr/>
                </a:tc>
                <a:extLst>
                  <a:ext uri="{0D108BD9-81ED-4DB2-BD59-A6C34878D82A}">
                    <a16:rowId xmlns:a16="http://schemas.microsoft.com/office/drawing/2014/main" val="419244487"/>
                  </a:ext>
                </a:extLst>
              </a:tr>
              <a:tr h="773205">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b="0" i="0" u="none" strike="noStrike" noProof="0">
                        <a:solidFill>
                          <a:schemeClr val="tx1"/>
                        </a:solidFill>
                        <a:latin typeface="Segoe UI (Body)"/>
                      </a:endParaRP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Robotics technology is used in Artificial Intelligence to automate tasks in manufacturing, healthcare, retail, and other industries. It is used to process data and make predictions or decisions without being explicitly programmed. </a:t>
                      </a:r>
                    </a:p>
                  </a:txBody>
                  <a:tcPr/>
                </a:tc>
                <a:extLst>
                  <a:ext uri="{0D108BD9-81ED-4DB2-BD59-A6C34878D82A}">
                    <a16:rowId xmlns:a16="http://schemas.microsoft.com/office/drawing/2014/main" val="3217734065"/>
                  </a:ext>
                </a:extLst>
              </a:tr>
              <a:tr h="574784">
                <a:tc>
                  <a:txBody>
                    <a:bodyPr/>
                    <a:lstStyle/>
                    <a:p>
                      <a:pPr algn="l" rtl="0" fontAlgn="base"/>
                      <a:r>
                        <a:rPr lang="en-US" sz="1800" b="1">
                          <a:effectLst/>
                          <a:latin typeface="Segoe UI (Body)"/>
                        </a:rPr>
                        <a:t>Score​</a:t>
                      </a:r>
                      <a:endParaRPr lang="en-US" b="1" i="0">
                        <a:solidFill>
                          <a:srgbClr val="000000"/>
                        </a:solidFill>
                        <a:effectLst/>
                        <a:latin typeface="Segoe UI (Body)"/>
                      </a:endParaRPr>
                    </a:p>
                  </a:txBody>
                  <a:tcPr/>
                </a:tc>
                <a:tc>
                  <a:txBody>
                    <a:bodyPr/>
                    <a:lstStyle/>
                    <a:p>
                      <a:pPr algn="l" rtl="0" fontAlgn="auto"/>
                      <a:r>
                        <a:rPr lang="en-US" sz="1800">
                          <a:effectLst/>
                          <a:latin typeface="Segoe UI (Body)"/>
                        </a:rPr>
                        <a:t>​</a:t>
                      </a:r>
                      <a:r>
                        <a:rPr lang="en-US" sz="1800" b="1">
                          <a:effectLst/>
                          <a:latin typeface="Segoe UI (Body)"/>
                        </a:rPr>
                        <a:t>9</a:t>
                      </a:r>
                      <a:endParaRPr lang="en-US" sz="1600" b="1" i="0">
                        <a:solidFill>
                          <a:srgbClr val="000000"/>
                        </a:solidFill>
                        <a:effectLst/>
                        <a:latin typeface="Segoe UI (Body)"/>
                      </a:endParaRP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228570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3553040970"/>
              </p:ext>
            </p:extLst>
          </p:nvPr>
        </p:nvGraphicFramePr>
        <p:xfrm>
          <a:off x="324970" y="123265"/>
          <a:ext cx="11569376" cy="6515925"/>
        </p:xfrm>
        <a:graphic>
          <a:graphicData uri="http://schemas.openxmlformats.org/drawingml/2006/table">
            <a:tbl>
              <a:tblPr firstRow="1" bandRow="1">
                <a:tableStyleId>{BC89EF96-8CEA-46FF-86C4-4CE0E7609802}</a:tableStyleId>
              </a:tblPr>
              <a:tblGrid>
                <a:gridCol w="3237380">
                  <a:extLst>
                    <a:ext uri="{9D8B030D-6E8A-4147-A177-3AD203B41FA5}">
                      <a16:colId xmlns:a16="http://schemas.microsoft.com/office/drawing/2014/main" val="2318049074"/>
                    </a:ext>
                  </a:extLst>
                </a:gridCol>
                <a:gridCol w="8331996">
                  <a:extLst>
                    <a:ext uri="{9D8B030D-6E8A-4147-A177-3AD203B41FA5}">
                      <a16:colId xmlns:a16="http://schemas.microsoft.com/office/drawing/2014/main" val="3931732350"/>
                    </a:ext>
                  </a:extLst>
                </a:gridCol>
              </a:tblGrid>
              <a:tr h="656896">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google/long-t5-tglobal-base</a:t>
                      </a:r>
                      <a:endParaRPr lang="en-US" sz="1800" b="1">
                        <a:latin typeface="Segoe UI (Body)"/>
                      </a:endParaRPr>
                    </a:p>
                  </a:txBody>
                  <a:tcPr/>
                </a:tc>
                <a:extLst>
                  <a:ext uri="{0D108BD9-81ED-4DB2-BD59-A6C34878D82A}">
                    <a16:rowId xmlns:a16="http://schemas.microsoft.com/office/drawing/2014/main" val="2622347783"/>
                  </a:ext>
                </a:extLst>
              </a:tr>
              <a:tr h="656896">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algn="l" rtl="0" fontAlgn="base"/>
                      <a:r>
                        <a:rPr lang="en-US" sz="1400">
                          <a:effectLst/>
                          <a:latin typeface="Segoe UI (Body)"/>
                        </a:rPr>
                        <a:t>​</a:t>
                      </a:r>
                      <a:r>
                        <a:rPr lang="en-US" sz="1400" b="0" i="0" u="none" strike="noStrike" noProof="0">
                          <a:solidFill>
                            <a:srgbClr val="212121"/>
                          </a:solidFill>
                          <a:effectLst/>
                          <a:latin typeface="Segoe UI (Body)"/>
                        </a:rPr>
                        <a:t>It involves the development of algorithms and computer programs that can perform tasks that typically require human intelligence such as </a:t>
                      </a:r>
                      <a:r>
                        <a:rPr lang="en-US" sz="1400" b="0" i="0" u="none" strike="noStrike" noProof="0" err="1">
                          <a:solidFill>
                            <a:srgbClr val="212121"/>
                          </a:solidFill>
                          <a:effectLst/>
                          <a:latin typeface="Segoe UI (Body)"/>
                        </a:rPr>
                        <a:t>visua</a:t>
                      </a:r>
                      <a:r>
                        <a:rPr lang="en-US" sz="1400" b="0" i="0" u="none" strike="noStrike" noProof="0">
                          <a:solidFill>
                            <a:srgbClr val="212121"/>
                          </a:solidFill>
                          <a:effectLst/>
                          <a:latin typeface="Segoe UI (Body)"/>
                        </a:rPr>
                        <a:t> l perception, speech recognition, decision -making, and language translation. Intelligence is composed of: • Reasoning • Learning • Problem -Solving • Perception • Linguistic Intelligence Uses of Artificial Intelligence : Artificial Intelligence has many practical applications across various industries and domains, including: </a:t>
                      </a:r>
                      <a:endParaRPr lang="en-US" sz="1400">
                        <a:latin typeface="Segoe UI (Body)"/>
                      </a:endParaRPr>
                    </a:p>
                  </a:txBody>
                  <a:tcPr/>
                </a:tc>
                <a:extLst>
                  <a:ext uri="{0D108BD9-81ED-4DB2-BD59-A6C34878D82A}">
                    <a16:rowId xmlns:a16="http://schemas.microsoft.com/office/drawing/2014/main" val="107869214"/>
                  </a:ext>
                </a:extLst>
              </a:tr>
              <a:tr h="517368">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400" b="0" i="0" u="none" strike="noStrike" noProof="0">
                          <a:solidFill>
                            <a:srgbClr val="212121"/>
                          </a:solidFill>
                          <a:effectLst/>
                          <a:latin typeface="Segoe UI (Body)"/>
                        </a:rPr>
                        <a:t>It involves the development of algorithms and computer programs that can perform tasks that typically require human intelligence such as </a:t>
                      </a:r>
                      <a:r>
                        <a:rPr lang="en-US" sz="1400" b="0" i="0" u="none" strike="noStrike" noProof="0" err="1">
                          <a:solidFill>
                            <a:srgbClr val="212121"/>
                          </a:solidFill>
                          <a:effectLst/>
                          <a:latin typeface="Segoe UI (Body)"/>
                        </a:rPr>
                        <a:t>visua</a:t>
                      </a:r>
                      <a:r>
                        <a:rPr lang="en-US" sz="1400" b="0" i="0" u="none" strike="noStrike" noProof="0">
                          <a:solidFill>
                            <a:srgbClr val="212121"/>
                          </a:solidFill>
                          <a:effectLst/>
                          <a:latin typeface="Segoe UI (Body)"/>
                        </a:rPr>
                        <a:t> l perception, speech recognition, decision -making, and language translation.</a:t>
                      </a:r>
                    </a:p>
                  </a:txBody>
                  <a:tcPr anchor="ctr"/>
                </a:tc>
                <a:extLst>
                  <a:ext uri="{0D108BD9-81ED-4DB2-BD59-A6C34878D82A}">
                    <a16:rowId xmlns:a16="http://schemas.microsoft.com/office/drawing/2014/main" val="1391102488"/>
                  </a:ext>
                </a:extLst>
              </a:tr>
              <a:tr h="517368">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algn="l" rtl="0" fontAlgn="base"/>
                      <a:r>
                        <a:rPr lang="en-US" sz="1400">
                          <a:effectLst/>
                          <a:latin typeface="Segoe UI (Body)"/>
                        </a:rPr>
                        <a:t>​</a:t>
                      </a:r>
                      <a:r>
                        <a:rPr lang="en-US" sz="1400" b="0" i="0" u="none" strike="noStrike" noProof="0">
                          <a:solidFill>
                            <a:srgbClr val="212121"/>
                          </a:solidFill>
                          <a:effectLst/>
                          <a:latin typeface="Segoe UI (Body)"/>
                        </a:rPr>
                        <a:t>It involves the development of algorithms and computer programs that can perform tasks that typically require human intelligence such as </a:t>
                      </a:r>
                      <a:r>
                        <a:rPr lang="en-US" sz="1400" b="0" i="0" u="none" strike="noStrike" noProof="0" err="1">
                          <a:solidFill>
                            <a:srgbClr val="212121"/>
                          </a:solidFill>
                          <a:effectLst/>
                          <a:latin typeface="Segoe UI (Body)"/>
                        </a:rPr>
                        <a:t>visua</a:t>
                      </a:r>
                      <a:r>
                        <a:rPr lang="en-US" sz="1400" b="0" i="0" u="none" strike="noStrike" noProof="0">
                          <a:solidFill>
                            <a:srgbClr val="212121"/>
                          </a:solidFill>
                          <a:effectLst/>
                          <a:latin typeface="Segoe UI (Body)"/>
                        </a:rPr>
                        <a:t> l perception, speech recognition, decision -making, and language translation. Intelligence is composed of: • Reasoning • Learning • Problem -Solving • Perception • Linguistic Intelligence Uses of Artificial Intelligence : Artificial Intelligence has many practical applications across various industries and domains, including: </a:t>
                      </a:r>
                      <a:endParaRPr lang="en-US" sz="1400" b="0" i="0">
                        <a:solidFill>
                          <a:srgbClr val="212121"/>
                        </a:solidFill>
                        <a:effectLst/>
                        <a:latin typeface="Segoe UI (Body)"/>
                      </a:endParaRPr>
                    </a:p>
                  </a:txBody>
                  <a:tcPr/>
                </a:tc>
                <a:extLst>
                  <a:ext uri="{0D108BD9-81ED-4DB2-BD59-A6C34878D82A}">
                    <a16:rowId xmlns:a16="http://schemas.microsoft.com/office/drawing/2014/main" val="1695380169"/>
                  </a:ext>
                </a:extLst>
              </a:tr>
              <a:tr h="672352">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lvl="0" algn="just">
                        <a:lnSpc>
                          <a:spcPct val="100000"/>
                        </a:lnSpc>
                        <a:spcBef>
                          <a:spcPts val="0"/>
                        </a:spcBef>
                        <a:spcAft>
                          <a:spcPts val="0"/>
                        </a:spcAft>
                        <a:buNone/>
                      </a:pPr>
                      <a:r>
                        <a:rPr lang="en-US" sz="1400" b="0" i="0" u="none" strike="noStrike" noProof="0">
                          <a:solidFill>
                            <a:srgbClr val="212121"/>
                          </a:solidFill>
                          <a:effectLst/>
                          <a:latin typeface="Segoe UI (Body)"/>
                        </a:rPr>
                        <a:t>• Reasoning • Learning • Problem -Solving • Perception • Linguistic Intelligence Uses of Artificial Intelligence : Artificial Intelligence has many practical applications across various industries and domains, including: </a:t>
                      </a:r>
                      <a:endParaRPr lang="en-US" sz="1400">
                        <a:latin typeface="Segoe UI (Body)"/>
                      </a:endParaRPr>
                    </a:p>
                  </a:txBody>
                  <a:tcPr/>
                </a:tc>
                <a:extLst>
                  <a:ext uri="{0D108BD9-81ED-4DB2-BD59-A6C34878D82A}">
                    <a16:rowId xmlns:a16="http://schemas.microsoft.com/office/drawing/2014/main" val="2232385794"/>
                  </a:ext>
                </a:extLst>
              </a:tr>
              <a:tr h="689161">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lvl="0" algn="l" rtl="0" fontAlgn="auto"/>
                      <a:r>
                        <a:rPr lang="en-US" sz="1400">
                          <a:effectLst/>
                          <a:latin typeface="Segoe UI (Body)"/>
                        </a:rPr>
                        <a:t>​</a:t>
                      </a:r>
                      <a:r>
                        <a:rPr lang="en-US" sz="1400" b="0" i="0" u="none" strike="noStrike" noProof="0">
                          <a:solidFill>
                            <a:srgbClr val="212121"/>
                          </a:solidFill>
                          <a:effectLst/>
                          <a:latin typeface="Segoe UI (Body)"/>
                        </a:rPr>
                        <a:t>It involves the development of algorithms and computer programs that can perform tasks that typically require human intelligence such as </a:t>
                      </a:r>
                      <a:r>
                        <a:rPr lang="en-US" sz="1400" b="0" i="0" u="none" strike="noStrike" noProof="0" err="1">
                          <a:solidFill>
                            <a:srgbClr val="212121"/>
                          </a:solidFill>
                          <a:effectLst/>
                          <a:latin typeface="Segoe UI (Body)"/>
                        </a:rPr>
                        <a:t>visua</a:t>
                      </a:r>
                      <a:r>
                        <a:rPr lang="en-US" sz="1400" b="0" i="0" u="none" strike="noStrike" noProof="0">
                          <a:solidFill>
                            <a:srgbClr val="212121"/>
                          </a:solidFill>
                          <a:effectLst/>
                          <a:latin typeface="Segoe UI (Body)"/>
                        </a:rPr>
                        <a:t> l perception, speech recognition, decision -making, and language translation.</a:t>
                      </a:r>
                    </a:p>
                  </a:txBody>
                  <a:tcPr/>
                </a:tc>
                <a:extLst>
                  <a:ext uri="{0D108BD9-81ED-4DB2-BD59-A6C34878D82A}">
                    <a16:rowId xmlns:a16="http://schemas.microsoft.com/office/drawing/2014/main" val="419244487"/>
                  </a:ext>
                </a:extLst>
              </a:tr>
              <a:tr h="773205">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algn="l" rtl="0" fontAlgn="auto"/>
                      <a:r>
                        <a:rPr lang="en-US" sz="1400">
                          <a:solidFill>
                            <a:schemeClr val="tx1"/>
                          </a:solidFill>
                          <a:effectLst/>
                          <a:latin typeface="Segoe UI (Body)"/>
                        </a:rPr>
                        <a:t>​</a:t>
                      </a:r>
                      <a:r>
                        <a:rPr lang="en-US" sz="1400" b="0" i="0" u="none" strike="noStrike" noProof="0">
                          <a:solidFill>
                            <a:srgbClr val="212121"/>
                          </a:solidFill>
                          <a:effectLst/>
                          <a:latin typeface="Segoe UI (Body)"/>
                        </a:rPr>
                        <a:t>It involves the development of algorithms and computer programs that can perform tasks that typically require human intelligence such as </a:t>
                      </a:r>
                      <a:r>
                        <a:rPr lang="en-US" sz="1400" b="0" i="0" u="none" strike="noStrike" noProof="0" err="1">
                          <a:solidFill>
                            <a:srgbClr val="212121"/>
                          </a:solidFill>
                          <a:effectLst/>
                          <a:latin typeface="Segoe UI (Body)"/>
                        </a:rPr>
                        <a:t>visua</a:t>
                      </a:r>
                      <a:r>
                        <a:rPr lang="en-US" sz="1400" b="0" i="0" u="none" strike="noStrike" noProof="0">
                          <a:solidFill>
                            <a:srgbClr val="212121"/>
                          </a:solidFill>
                          <a:effectLst/>
                          <a:latin typeface="Segoe UI (Body)"/>
                        </a:rPr>
                        <a:t> l perception, speech recognition, decision -making, and language translation.</a:t>
                      </a:r>
                    </a:p>
                  </a:txBody>
                  <a:tcPr/>
                </a:tc>
                <a:extLst>
                  <a:ext uri="{0D108BD9-81ED-4DB2-BD59-A6C34878D82A}">
                    <a16:rowId xmlns:a16="http://schemas.microsoft.com/office/drawing/2014/main" val="3217734065"/>
                  </a:ext>
                </a:extLst>
              </a:tr>
              <a:tr h="574784">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​7</a:t>
                      </a:r>
                      <a:endParaRPr lang="en-US" sz="1800" b="1" i="0">
                        <a:solidFill>
                          <a:srgbClr val="000000"/>
                        </a:solidFill>
                        <a:effectLst/>
                        <a:latin typeface="Segoe UI (Body)"/>
                      </a:endParaRP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414667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891793850"/>
              </p:ext>
            </p:extLst>
          </p:nvPr>
        </p:nvGraphicFramePr>
        <p:xfrm>
          <a:off x="324970" y="123265"/>
          <a:ext cx="11388194" cy="6405579"/>
        </p:xfrm>
        <a:graphic>
          <a:graphicData uri="http://schemas.openxmlformats.org/drawingml/2006/table">
            <a:tbl>
              <a:tblPr firstRow="1" bandRow="1">
                <a:tableStyleId>{BC89EF96-8CEA-46FF-86C4-4CE0E7609802}</a:tableStyleId>
              </a:tblPr>
              <a:tblGrid>
                <a:gridCol w="3065930">
                  <a:extLst>
                    <a:ext uri="{9D8B030D-6E8A-4147-A177-3AD203B41FA5}">
                      <a16:colId xmlns:a16="http://schemas.microsoft.com/office/drawing/2014/main" val="2318049074"/>
                    </a:ext>
                  </a:extLst>
                </a:gridCol>
                <a:gridCol w="8322264">
                  <a:extLst>
                    <a:ext uri="{9D8B030D-6E8A-4147-A177-3AD203B41FA5}">
                      <a16:colId xmlns:a16="http://schemas.microsoft.com/office/drawing/2014/main" val="3931732350"/>
                    </a:ext>
                  </a:extLst>
                </a:gridCol>
              </a:tblGrid>
              <a:tr h="638880">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err="1">
                          <a:solidFill>
                            <a:srgbClr val="2D2E2D"/>
                          </a:solidFill>
                          <a:effectLst/>
                          <a:latin typeface="Segoe UI (Body)"/>
                        </a:rPr>
                        <a:t>bigscience</a:t>
                      </a:r>
                      <a:r>
                        <a:rPr lang="en-US" sz="1800" b="1" i="0" u="none" strike="noStrike" noProof="0">
                          <a:solidFill>
                            <a:srgbClr val="2D2E2D"/>
                          </a:solidFill>
                          <a:effectLst/>
                          <a:latin typeface="Segoe UI (Body)"/>
                        </a:rPr>
                        <a:t>/bloom-560M</a:t>
                      </a:r>
                      <a:endParaRPr lang="en-US">
                        <a:latin typeface="Segoe UI (Body)"/>
                      </a:endParaRPr>
                    </a:p>
                  </a:txBody>
                  <a:tcPr/>
                </a:tc>
                <a:extLst>
                  <a:ext uri="{0D108BD9-81ED-4DB2-BD59-A6C34878D82A}">
                    <a16:rowId xmlns:a16="http://schemas.microsoft.com/office/drawing/2014/main" val="2622347783"/>
                  </a:ext>
                </a:extLst>
              </a:tr>
              <a:tr h="532400">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400" b="0" i="0" u="none" strike="noStrike" noProof="0">
                          <a:solidFill>
                            <a:srgbClr val="212121"/>
                          </a:solidFill>
                          <a:effectLst/>
                          <a:latin typeface="Segoe UI (Body)"/>
                        </a:rPr>
                        <a:t>How can Artificial Intelligence be used to improve the performance of a computer system?</a:t>
                      </a:r>
                    </a:p>
                  </a:txBody>
                  <a:tcPr/>
                </a:tc>
                <a:extLst>
                  <a:ext uri="{0D108BD9-81ED-4DB2-BD59-A6C34878D82A}">
                    <a16:rowId xmlns:a16="http://schemas.microsoft.com/office/drawing/2014/main" val="107869214"/>
                  </a:ext>
                </a:extLst>
              </a:tr>
              <a:tr h="483725">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rgbClr val="212121"/>
                          </a:solidFill>
                          <a:effectLst/>
                          <a:latin typeface="Segoe UI (Body)"/>
                        </a:rPr>
                        <a:t>Intelligence is the ability to learn and solve problems. This definition is taken from webster’s Dictionary. </a:t>
                      </a:r>
                    </a:p>
                  </a:txBody>
                  <a:tcPr anchor="ctr"/>
                </a:tc>
                <a:extLst>
                  <a:ext uri="{0D108BD9-81ED-4DB2-BD59-A6C34878D82A}">
                    <a16:rowId xmlns:a16="http://schemas.microsoft.com/office/drawing/2014/main" val="1391102488"/>
                  </a:ext>
                </a:extLst>
              </a:tr>
              <a:tr h="638880">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rgbClr val="212121"/>
                          </a:solidFill>
                          <a:effectLst/>
                          <a:latin typeface="Segoe UI (Body)"/>
                        </a:rPr>
                        <a:t>Intelligence is composed of: </a:t>
                      </a:r>
                      <a:endParaRPr lang="en-US" sz="1400">
                        <a:solidFill>
                          <a:srgbClr val="212121"/>
                        </a:solidFill>
                        <a:latin typeface="Segoe UI (Body)"/>
                      </a:endParaRPr>
                    </a:p>
                    <a:p>
                      <a:pPr lvl="0" algn="l">
                        <a:buNone/>
                      </a:pPr>
                      <a:r>
                        <a:rPr lang="en-US" sz="1400" b="0" i="0" u="none" strike="noStrike" noProof="0">
                          <a:solidFill>
                            <a:srgbClr val="212121"/>
                          </a:solidFill>
                          <a:effectLst/>
                          <a:latin typeface="Segoe UI (Body)"/>
                        </a:rPr>
                        <a:t>Reasoning Learning Problem-Solving Perception Linguistic Intelligence</a:t>
                      </a:r>
                      <a:endParaRPr lang="en-US" sz="1400">
                        <a:solidFill>
                          <a:srgbClr val="212121"/>
                        </a:solidFill>
                        <a:latin typeface="Segoe UI (Body)"/>
                      </a:endParaRPr>
                    </a:p>
                  </a:txBody>
                  <a:tcPr/>
                </a:tc>
                <a:extLst>
                  <a:ext uri="{0D108BD9-81ED-4DB2-BD59-A6C34878D82A}">
                    <a16:rowId xmlns:a16="http://schemas.microsoft.com/office/drawing/2014/main" val="1695380169"/>
                  </a:ext>
                </a:extLst>
              </a:tr>
              <a:tr h="1391502">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lvl="0" algn="just">
                        <a:lnSpc>
                          <a:spcPct val="100000"/>
                        </a:lnSpc>
                        <a:spcBef>
                          <a:spcPts val="0"/>
                        </a:spcBef>
                        <a:spcAft>
                          <a:spcPts val="0"/>
                        </a:spcAft>
                        <a:buNone/>
                      </a:pPr>
                      <a:r>
                        <a:rPr lang="en-US" sz="1400" b="0" i="0" u="none" strike="noStrike" noProof="0">
                          <a:solidFill>
                            <a:srgbClr val="212121"/>
                          </a:solidFill>
                          <a:effectLst/>
                          <a:latin typeface="Segoe UI (Body)"/>
                        </a:rPr>
                        <a:t>1. Healthcare: AI is used for medical diagnosis, drug discovery, and predictive analysis of diseases. 2. Marketing: AI is used for targeted advertising, customer segmentation, and sentiment analysis. 3. Transportation: AI is used for autonomous vehicles, traffic prediction, and route optimization. 4. Transportation: AI is used for autonomous vehicles, traffic prediction, and route optimization. 5. Transportation: AI is used for autonomous vehicles, traffic prediction, and route optimization. 6. Transportation: AI is used for autonomous vehicles, traffic prediction, and route optimization. 7.. Transportation: AI is used for autonomous vehicles, traffic prediction </a:t>
                      </a:r>
                    </a:p>
                  </a:txBody>
                  <a:tcPr/>
                </a:tc>
                <a:extLst>
                  <a:ext uri="{0D108BD9-81ED-4DB2-BD59-A6C34878D82A}">
                    <a16:rowId xmlns:a16="http://schemas.microsoft.com/office/drawing/2014/main" val="2232385794"/>
                  </a:ext>
                </a:extLst>
              </a:tr>
              <a:tr h="976067">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lvl="0" algn="l">
                        <a:buNone/>
                      </a:pPr>
                      <a:r>
                        <a:rPr lang="en-US" sz="1400" b="0" i="0" u="none" strike="noStrike" noProof="0">
                          <a:solidFill>
                            <a:srgbClr val="212121"/>
                          </a:solidFill>
                          <a:effectLst/>
                          <a:latin typeface="Segoe UI (Body)"/>
                        </a:rPr>
                        <a:t>The term Artificial Intelligence is used to describe the process of learning and understanding human behavior. It is a branch of computer science that studies the use of artificial intelligence to solve problems. It is a branch of computer science that studies the use of artificial intelligence to solve problems. It is a branch of computer science that studies the use of artificial intelligence to solve</a:t>
                      </a:r>
                    </a:p>
                  </a:txBody>
                  <a:tcPr/>
                </a:tc>
                <a:extLst>
                  <a:ext uri="{0D108BD9-81ED-4DB2-BD59-A6C34878D82A}">
                    <a16:rowId xmlns:a16="http://schemas.microsoft.com/office/drawing/2014/main" val="419244487"/>
                  </a:ext>
                </a:extLst>
              </a:tr>
              <a:tr h="905081">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rgbClr val="212121"/>
                          </a:solidFill>
                          <a:effectLst/>
                          <a:latin typeface="Segoe UI (Body)"/>
                        </a:rPr>
                        <a:t>The robotics field is a branch of computer science that studies the use of computers to solve problems in the field of computer science. The field is concerned with the development of computer systems that can perform tasks that require human intelligence. The field is also concerned with the development of computer systems that can</a:t>
                      </a:r>
                    </a:p>
                  </a:txBody>
                  <a:tcPr/>
                </a:tc>
                <a:extLst>
                  <a:ext uri="{0D108BD9-81ED-4DB2-BD59-A6C34878D82A}">
                    <a16:rowId xmlns:a16="http://schemas.microsoft.com/office/drawing/2014/main" val="3217734065"/>
                  </a:ext>
                </a:extLst>
              </a:tr>
              <a:tr h="496907">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600" b="1">
                          <a:effectLst/>
                          <a:latin typeface="Segoe UI (Body)"/>
                        </a:rPr>
                        <a:t>​5.11</a:t>
                      </a:r>
                      <a:endParaRPr lang="en-US" sz="1600" b="1" i="0">
                        <a:solidFill>
                          <a:srgbClr val="000000"/>
                        </a:solidFill>
                        <a:effectLst/>
                        <a:latin typeface="Segoe UI (Body)"/>
                      </a:endParaRP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9822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80262751"/>
              </p:ext>
            </p:extLst>
          </p:nvPr>
        </p:nvGraphicFramePr>
        <p:xfrm>
          <a:off x="324970" y="123265"/>
          <a:ext cx="11569375" cy="6021850"/>
        </p:xfrm>
        <a:graphic>
          <a:graphicData uri="http://schemas.openxmlformats.org/drawingml/2006/table">
            <a:tbl>
              <a:tblPr firstRow="1" bandRow="1">
                <a:tableStyleId>{BC89EF96-8CEA-46FF-86C4-4CE0E7609802}</a:tableStyleId>
              </a:tblPr>
              <a:tblGrid>
                <a:gridCol w="2608730">
                  <a:extLst>
                    <a:ext uri="{9D8B030D-6E8A-4147-A177-3AD203B41FA5}">
                      <a16:colId xmlns:a16="http://schemas.microsoft.com/office/drawing/2014/main" val="2318049074"/>
                    </a:ext>
                  </a:extLst>
                </a:gridCol>
                <a:gridCol w="4781550">
                  <a:extLst>
                    <a:ext uri="{9D8B030D-6E8A-4147-A177-3AD203B41FA5}">
                      <a16:colId xmlns:a16="http://schemas.microsoft.com/office/drawing/2014/main" val="3931732350"/>
                    </a:ext>
                  </a:extLst>
                </a:gridCol>
                <a:gridCol w="4179095">
                  <a:extLst>
                    <a:ext uri="{9D8B030D-6E8A-4147-A177-3AD203B41FA5}">
                      <a16:colId xmlns:a16="http://schemas.microsoft.com/office/drawing/2014/main" val="157199125"/>
                    </a:ext>
                  </a:extLst>
                </a:gridCol>
              </a:tblGrid>
              <a:tr h="649370">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gpt2-medium</a:t>
                      </a:r>
                      <a:endParaRPr lang="en-US">
                        <a:latin typeface="Segoe UI (Body)"/>
                      </a:endParaRPr>
                    </a:p>
                  </a:txBody>
                  <a:tcPr/>
                </a:tc>
                <a:tc>
                  <a:txBody>
                    <a:bodyPr/>
                    <a:lstStyle/>
                    <a:p>
                      <a:pPr lvl="0" algn="ctr">
                        <a:lnSpc>
                          <a:spcPct val="200000"/>
                        </a:lnSpc>
                        <a:buNone/>
                      </a:pPr>
                      <a:r>
                        <a:rPr lang="en-US" sz="1800" b="1" i="0" u="none" strike="noStrike" noProof="0" err="1">
                          <a:solidFill>
                            <a:srgbClr val="444444"/>
                          </a:solidFill>
                          <a:effectLst/>
                          <a:latin typeface="Segoe UI (Body)"/>
                        </a:rPr>
                        <a:t>EleutherAI</a:t>
                      </a:r>
                      <a:r>
                        <a:rPr lang="en-US" sz="1800" b="1" i="0" u="none" strike="noStrike" noProof="0">
                          <a:solidFill>
                            <a:srgbClr val="444444"/>
                          </a:solidFill>
                          <a:effectLst/>
                          <a:latin typeface="Segoe UI (Body)"/>
                        </a:rPr>
                        <a:t>/pythia-70m</a:t>
                      </a:r>
                      <a:endParaRPr lang="en-US">
                        <a:latin typeface="Segoe UI (Body)"/>
                      </a:endParaRPr>
                    </a:p>
                  </a:txBody>
                  <a:tcPr/>
                </a:tc>
                <a:extLst>
                  <a:ext uri="{0D108BD9-81ED-4DB2-BD59-A6C34878D82A}">
                    <a16:rowId xmlns:a16="http://schemas.microsoft.com/office/drawing/2014/main" val="2622347783"/>
                  </a:ext>
                </a:extLst>
              </a:tr>
              <a:tr h="808515">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200" b="0" i="0" u="none" strike="noStrike" noProof="0">
                          <a:solidFill>
                            <a:srgbClr val="212121"/>
                          </a:solidFill>
                          <a:effectLst/>
                          <a:latin typeface="Segoe UI (Body)"/>
                        </a:rPr>
                        <a:t>Artificial Intelligence refers to the simulation of human intelligence in machines that are programmed to think and act like humans. It involves the development of algorithms and computer programs that can perform tasks that typically require </a:t>
                      </a:r>
                      <a:r>
                        <a:rPr lang="en-US" sz="1200" b="0" i="0" u="none" strike="noStrike" noProof="0" err="1">
                          <a:solidFill>
                            <a:srgbClr val="212121"/>
                          </a:solidFill>
                          <a:effectLst/>
                          <a:latin typeface="Segoe UI (Body)"/>
                        </a:rPr>
                        <a:t>humanogi</a:t>
                      </a:r>
                    </a:p>
                  </a:txBody>
                  <a:tcPr/>
                </a:tc>
                <a:tc>
                  <a:txBody>
                    <a:bodyPr/>
                    <a:lstStyle/>
                    <a:p>
                      <a:pPr lvl="0" algn="l">
                        <a:lnSpc>
                          <a:spcPct val="100000"/>
                        </a:lnSpc>
                        <a:spcBef>
                          <a:spcPts val="0"/>
                        </a:spcBef>
                        <a:spcAft>
                          <a:spcPts val="0"/>
                        </a:spcAft>
                        <a:buNone/>
                      </a:pPr>
                      <a:r>
                        <a:rPr lang="en-US" sz="1200" b="0" i="0" u="none" strike="noStrike" noProof="0">
                          <a:solidFill>
                            <a:srgbClr val="212121"/>
                          </a:solidFill>
                          <a:effectLst/>
                          <a:latin typeface="Segoe UI (Body)"/>
                        </a:rPr>
                        <a:t>Machine Learning: A subfield of AI that uses algorithms to enable</a:t>
                      </a:r>
                      <a:endParaRPr lang="en-US" sz="1200">
                        <a:latin typeface="Segoe UI (Body)"/>
                      </a:endParaRPr>
                    </a:p>
                  </a:txBody>
                  <a:tcPr/>
                </a:tc>
                <a:extLst>
                  <a:ext uri="{0D108BD9-81ED-4DB2-BD59-A6C34878D82A}">
                    <a16:rowId xmlns:a16="http://schemas.microsoft.com/office/drawing/2014/main" val="107869214"/>
                  </a:ext>
                </a:extLst>
              </a:tr>
              <a:tr h="463836">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algn="l" rtl="0" fontAlgn="base"/>
                      <a:r>
                        <a:rPr lang="en-US" sz="1200">
                          <a:effectLst/>
                          <a:latin typeface="Segoe UI (Body)"/>
                        </a:rPr>
                        <a:t>​</a:t>
                      </a:r>
                      <a:r>
                        <a:rPr lang="en-US" sz="1200" b="0" i="0" u="none" strike="noStrike" noProof="0">
                          <a:solidFill>
                            <a:schemeClr val="tx1"/>
                          </a:solidFill>
                          <a:effectLst/>
                          <a:latin typeface="Segoe UI (Body)"/>
                        </a:rPr>
                        <a:t>Intelligence is the ability to learn and solve problems.</a:t>
                      </a:r>
                      <a:endParaRPr lang="en-US" sz="1200" b="0" i="0">
                        <a:solidFill>
                          <a:schemeClr val="tx1"/>
                        </a:solidFill>
                        <a:effectLst/>
                        <a:latin typeface="Segoe UI (Body)"/>
                      </a:endParaRPr>
                    </a:p>
                  </a:txBody>
                  <a:tcPr anchor="ctr"/>
                </a:tc>
                <a:tc>
                  <a:txBody>
                    <a:bodyPr/>
                    <a:lstStyle/>
                    <a:p>
                      <a:pPr lvl="0" algn="l">
                        <a:buNone/>
                      </a:pPr>
                      <a:r>
                        <a:rPr lang="en-US" sz="1200" b="0" i="0" u="none" strike="noStrike" noProof="0">
                          <a:solidFill>
                            <a:srgbClr val="212121"/>
                          </a:solidFill>
                          <a:effectLst/>
                          <a:latin typeface="Segoe UI (Body)"/>
                        </a:rPr>
                        <a:t>The ability to learn and solve problems. This definition is taken from webster’s Dictionary.</a:t>
                      </a:r>
                      <a:endParaRPr lang="en-US" sz="1200">
                        <a:latin typeface="Segoe UI (Body)"/>
                      </a:endParaRPr>
                    </a:p>
                  </a:txBody>
                  <a:tcPr anchor="ctr"/>
                </a:tc>
                <a:extLst>
                  <a:ext uri="{0D108BD9-81ED-4DB2-BD59-A6C34878D82A}">
                    <a16:rowId xmlns:a16="http://schemas.microsoft.com/office/drawing/2014/main" val="1391102488"/>
                  </a:ext>
                </a:extLst>
              </a:tr>
              <a:tr h="649370">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algn="l" rtl="0" fontAlgn="base"/>
                      <a:r>
                        <a:rPr lang="en-US" sz="1200">
                          <a:effectLst/>
                          <a:latin typeface="Segoe UI (Body)"/>
                        </a:rPr>
                        <a:t>​</a:t>
                      </a:r>
                      <a:r>
                        <a:rPr lang="en-US" sz="1200" b="0" i="0" u="none" strike="noStrike" noProof="0">
                          <a:solidFill>
                            <a:schemeClr val="tx1"/>
                          </a:solidFill>
                          <a:effectLst/>
                          <a:latin typeface="Segoe UI (Body)"/>
                        </a:rPr>
                        <a:t>Intelligence is composed of: • Reasoning • Learning • Problem -Solving • Perception • Linguistic Intelligence.</a:t>
                      </a:r>
                      <a:endParaRPr lang="en-US" sz="1200" b="0" i="0">
                        <a:solidFill>
                          <a:srgbClr val="000000"/>
                        </a:solidFill>
                        <a:effectLst/>
                        <a:latin typeface="Segoe UI (Body)"/>
                      </a:endParaRPr>
                    </a:p>
                  </a:txBody>
                  <a:tcPr/>
                </a:tc>
                <a:tc>
                  <a:txBody>
                    <a:bodyPr/>
                    <a:lstStyle/>
                    <a:p>
                      <a:pPr lvl="0" algn="l">
                        <a:buNone/>
                      </a:pPr>
                      <a:r>
                        <a:rPr lang="en-US" sz="1200" b="0" i="0" u="none" strike="noStrike" noProof="0">
                          <a:solidFill>
                            <a:srgbClr val="212121"/>
                          </a:solidFill>
                          <a:effectLst/>
                          <a:latin typeface="Segoe UI (Body)"/>
                        </a:rPr>
                        <a:t>Intelligence is composed of: Reasoning • Learning • Problem-Solving • Perception • Linguistic Intelligence</a:t>
                      </a:r>
                      <a:endParaRPr lang="en-US" sz="1200">
                        <a:latin typeface="Segoe UI (Body)"/>
                      </a:endParaRPr>
                    </a:p>
                  </a:txBody>
                  <a:tcPr/>
                </a:tc>
                <a:extLst>
                  <a:ext uri="{0D108BD9-81ED-4DB2-BD59-A6C34878D82A}">
                    <a16:rowId xmlns:a16="http://schemas.microsoft.com/office/drawing/2014/main" val="1695380169"/>
                  </a:ext>
                </a:extLst>
              </a:tr>
              <a:tr h="1322818">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lvl="0" algn="just">
                        <a:lnSpc>
                          <a:spcPct val="100000"/>
                        </a:lnSpc>
                        <a:spcBef>
                          <a:spcPts val="0"/>
                        </a:spcBef>
                        <a:spcAft>
                          <a:spcPts val="0"/>
                        </a:spcAft>
                        <a:buNone/>
                      </a:pPr>
                      <a:r>
                        <a:rPr lang="en-US" sz="1200" b="0" i="0" u="none" strike="noStrike" noProof="0">
                          <a:solidFill>
                            <a:srgbClr val="212121"/>
                          </a:solidFill>
                          <a:effectLst/>
                          <a:latin typeface="Segoe UI (Body)"/>
                        </a:rPr>
                        <a:t>1. Advanced healthcare: AI is used for advanced medical diagnosis and precision medical diagnosis at the individual level. 2. Advanced analytics: AI is used for analyzing and creating predictive models. 3. Personalization: AI is used to create personalized experiences based on individual needs. 4. Behavioral analysis: AI is used to analyze behav</a:t>
                      </a:r>
                      <a:r>
                        <a:rPr lang="en-US" sz="1200" b="0" i="0" u="none" strike="noStrike" noProof="0">
                          <a:solidFill>
                            <a:schemeClr val="tx1"/>
                          </a:solidFill>
                          <a:effectLst/>
                          <a:latin typeface="Segoe UI (Body)"/>
                        </a:rPr>
                        <a:t>io</a:t>
                      </a:r>
                      <a:r>
                        <a:rPr lang="en-US" sz="1200" b="0" i="0" u="none" strike="noStrike" noProof="0">
                          <a:solidFill>
                            <a:srgbClr val="212121"/>
                          </a:solidFill>
                          <a:effectLst/>
                          <a:latin typeface="Segoe UI (Body)"/>
                        </a:rPr>
                        <a:t>r patterns, behaviors, and thoughts to create personalized experiences based on individual needs.</a:t>
                      </a:r>
                    </a:p>
                  </a:txBody>
                  <a:tcPr/>
                </a:tc>
                <a:tc>
                  <a:txBody>
                    <a:bodyPr/>
                    <a:lstStyle/>
                    <a:p>
                      <a:pPr lvl="0" algn="just">
                        <a:lnSpc>
                          <a:spcPct val="100000"/>
                        </a:lnSpc>
                        <a:spcBef>
                          <a:spcPts val="0"/>
                        </a:spcBef>
                        <a:spcAft>
                          <a:spcPts val="0"/>
                        </a:spcAft>
                        <a:buNone/>
                      </a:pPr>
                      <a:r>
                        <a:rPr lang="en-US" sz="1200" b="0" i="0" u="none" strike="noStrike" noProof="0">
                          <a:solidFill>
                            <a:srgbClr val="212121"/>
                          </a:solidFill>
                          <a:effectLst/>
                          <a:latin typeface="Segoe UI (Body)"/>
                        </a:rPr>
                        <a:t>Artificial Intelligence is used for personalized learning, adaptive testing, and intelligent tutoring systems.</a:t>
                      </a:r>
                      <a:endParaRPr lang="en-US" sz="1200">
                        <a:latin typeface="Segoe UI (Body)"/>
                      </a:endParaRPr>
                    </a:p>
                  </a:txBody>
                  <a:tcPr/>
                </a:tc>
                <a:extLst>
                  <a:ext uri="{0D108BD9-81ED-4DB2-BD59-A6C34878D82A}">
                    <a16:rowId xmlns:a16="http://schemas.microsoft.com/office/drawing/2014/main" val="2232385794"/>
                  </a:ext>
                </a:extLst>
              </a:tr>
              <a:tr h="649370">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lvl="0" algn="l">
                        <a:buNone/>
                      </a:pPr>
                      <a:r>
                        <a:rPr lang="en-US" sz="1200" b="0" i="0" u="none" strike="noStrike" noProof="0">
                          <a:solidFill>
                            <a:srgbClr val="212121"/>
                          </a:solidFill>
                          <a:effectLst/>
                          <a:latin typeface="Segoe UI (Body)"/>
                        </a:rPr>
                        <a:t>Yes, but you don't have to learn it all. 2. AI for Education: Artificial Intelligence is used for personalized learning, adaptive testing, and intelligent tutoring systems.</a:t>
                      </a:r>
                    </a:p>
                  </a:txBody>
                  <a:tcPr/>
                </a:tc>
                <a:tc>
                  <a:txBody>
                    <a:bodyPr/>
                    <a:lstStyle/>
                    <a:p>
                      <a:pPr lvl="0" algn="l">
                        <a:buNone/>
                      </a:pPr>
                      <a:r>
                        <a:rPr lang="en-US" sz="1200" b="0" i="0" u="none" strike="noStrike" noProof="0">
                          <a:solidFill>
                            <a:srgbClr val="212121"/>
                          </a:solidFill>
                          <a:effectLst/>
                          <a:latin typeface="Segoe UI (Body)"/>
                        </a:rPr>
                        <a:t>AI is used for personalized learning, adaptive testing, and intelligent tutoring systems. 2. Machine Learning: A subfield of AI that uses algorithms to enable</a:t>
                      </a:r>
                      <a:endParaRPr lang="en-US" sz="1200">
                        <a:latin typeface="Segoe UI (Body)"/>
                      </a:endParaRPr>
                    </a:p>
                  </a:txBody>
                  <a:tcPr/>
                </a:tc>
                <a:extLst>
                  <a:ext uri="{0D108BD9-81ED-4DB2-BD59-A6C34878D82A}">
                    <a16:rowId xmlns:a16="http://schemas.microsoft.com/office/drawing/2014/main" val="419244487"/>
                  </a:ext>
                </a:extLst>
              </a:tr>
              <a:tr h="775679">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l">
                        <a:buNone/>
                      </a:pPr>
                      <a:r>
                        <a:rPr lang="en-US" sz="1200" b="0" i="0" u="none" strike="noStrike" noProof="0">
                          <a:solidFill>
                            <a:srgbClr val="212121"/>
                          </a:solidFill>
                          <a:effectLst/>
                          <a:latin typeface="Segoe UI (Body)"/>
                        </a:rPr>
                        <a:t>AI is a subfield of Artificial Intelligence that deals with the processing and </a:t>
                      </a:r>
                    </a:p>
                  </a:txBody>
                  <a:tcPr/>
                </a:tc>
                <a:tc>
                  <a:txBody>
                    <a:bodyPr/>
                    <a:lstStyle/>
                    <a:p>
                      <a:pPr lvl="0" algn="l">
                        <a:buNone/>
                      </a:pPr>
                      <a:r>
                        <a:rPr lang="en-US" sz="1200" b="0" i="0" u="none" strike="noStrike" noProof="0">
                          <a:solidFill>
                            <a:srgbClr val="212121"/>
                          </a:solidFill>
                          <a:effectLst/>
                          <a:latin typeface="Segoe UI (Body)"/>
                        </a:rPr>
                        <a:t>AI is used for personalized learning, adaptive testing, and intelligent tutoring systems. 4. Robotics: AI-powered robots and automation systems that can perform tasks in manufacturing</a:t>
                      </a:r>
                      <a:endParaRPr lang="en-US" sz="1200">
                        <a:latin typeface="Segoe UI (Body)"/>
                      </a:endParaRPr>
                    </a:p>
                  </a:txBody>
                  <a:tcPr/>
                </a:tc>
                <a:extLst>
                  <a:ext uri="{0D108BD9-81ED-4DB2-BD59-A6C34878D82A}">
                    <a16:rowId xmlns:a16="http://schemas.microsoft.com/office/drawing/2014/main" val="3217734065"/>
                  </a:ext>
                </a:extLst>
              </a:tr>
              <a:tr h="500944">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600" b="1" i="0">
                          <a:solidFill>
                            <a:srgbClr val="000000"/>
                          </a:solidFill>
                          <a:effectLst/>
                          <a:latin typeface="Segoe UI (Body)"/>
                        </a:rPr>
                        <a:t>6.6</a:t>
                      </a:r>
                    </a:p>
                  </a:txBody>
                  <a:tcPr anchor="ctr"/>
                </a:tc>
                <a:tc>
                  <a:txBody>
                    <a:bodyPr/>
                    <a:lstStyle/>
                    <a:p>
                      <a:pPr lvl="0" algn="l">
                        <a:buNone/>
                      </a:pPr>
                      <a:r>
                        <a:rPr lang="en-US" sz="1600" b="1">
                          <a:latin typeface="Segoe UI (Body)"/>
                        </a:rPr>
                        <a:t>6.6</a:t>
                      </a: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35221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3327099353"/>
              </p:ext>
            </p:extLst>
          </p:nvPr>
        </p:nvGraphicFramePr>
        <p:xfrm>
          <a:off x="324970" y="123265"/>
          <a:ext cx="11388192" cy="6542299"/>
        </p:xfrm>
        <a:graphic>
          <a:graphicData uri="http://schemas.openxmlformats.org/drawingml/2006/table">
            <a:tbl>
              <a:tblPr firstRow="1" bandRow="1">
                <a:tableStyleId>{BC89EF96-8CEA-46FF-86C4-4CE0E7609802}</a:tableStyleId>
              </a:tblPr>
              <a:tblGrid>
                <a:gridCol w="2672291">
                  <a:extLst>
                    <a:ext uri="{9D8B030D-6E8A-4147-A177-3AD203B41FA5}">
                      <a16:colId xmlns:a16="http://schemas.microsoft.com/office/drawing/2014/main" val="2318049074"/>
                    </a:ext>
                  </a:extLst>
                </a:gridCol>
                <a:gridCol w="8715901">
                  <a:extLst>
                    <a:ext uri="{9D8B030D-6E8A-4147-A177-3AD203B41FA5}">
                      <a16:colId xmlns:a16="http://schemas.microsoft.com/office/drawing/2014/main" val="3931732350"/>
                    </a:ext>
                  </a:extLst>
                </a:gridCol>
              </a:tblGrid>
              <a:tr h="562535">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a:solidFill>
                            <a:srgbClr val="2D2E2D"/>
                          </a:solidFill>
                          <a:effectLst/>
                          <a:latin typeface="Segoe UI (Body)"/>
                        </a:rPr>
                        <a:t>OpenAI's ChatGPT</a:t>
                      </a:r>
                      <a:endParaRPr lang="en-US" sz="1800">
                        <a:latin typeface="Segoe UI (Body)"/>
                      </a:endParaRPr>
                    </a:p>
                  </a:txBody>
                  <a:tcPr/>
                </a:tc>
                <a:extLst>
                  <a:ext uri="{0D108BD9-81ED-4DB2-BD59-A6C34878D82A}">
                    <a16:rowId xmlns:a16="http://schemas.microsoft.com/office/drawing/2014/main" val="2622347783"/>
                  </a:ext>
                </a:extLst>
              </a:tr>
              <a:tr h="750996">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Artificial Intelligence (AI) refers to the simulation of human intelligence in machines that are programmed to think and act like humans. It involves the development of algorithms and computer programs that can perform tasks that typically require human intelligence.</a:t>
                      </a:r>
                    </a:p>
                  </a:txBody>
                  <a:tcPr/>
                </a:tc>
                <a:extLst>
                  <a:ext uri="{0D108BD9-81ED-4DB2-BD59-A6C34878D82A}">
                    <a16:rowId xmlns:a16="http://schemas.microsoft.com/office/drawing/2014/main" val="107869214"/>
                  </a:ext>
                </a:extLst>
              </a:tr>
              <a:tr h="563880">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rtl="0">
                        <a:buNone/>
                      </a:pPr>
                      <a:r>
                        <a:rPr lang="en-US" sz="1800">
                          <a:solidFill>
                            <a:schemeClr val="tx1"/>
                          </a:solidFill>
                          <a:effectLst/>
                          <a:latin typeface="Segoe UI (Body)"/>
                        </a:rPr>
                        <a:t>​</a:t>
                      </a:r>
                      <a:r>
                        <a:rPr lang="en-US" sz="1800" b="0" i="0" u="none" strike="noStrike" noProof="0">
                          <a:solidFill>
                            <a:schemeClr val="tx1"/>
                          </a:solidFill>
                          <a:effectLst/>
                          <a:latin typeface="Segoe UI (Body)"/>
                        </a:rPr>
                        <a:t>Intelligence is the ability to learn and solve problems.</a:t>
                      </a:r>
                    </a:p>
                  </a:txBody>
                  <a:tcPr anchor="ctr"/>
                </a:tc>
                <a:extLst>
                  <a:ext uri="{0D108BD9-81ED-4DB2-BD59-A6C34878D82A}">
                    <a16:rowId xmlns:a16="http://schemas.microsoft.com/office/drawing/2014/main" val="1391102488"/>
                  </a:ext>
                </a:extLst>
              </a:tr>
              <a:tr h="667552">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lvl="0" algn="l" rtl="0">
                        <a:buNone/>
                      </a:pPr>
                      <a:r>
                        <a:rPr lang="en-US" sz="1800">
                          <a:solidFill>
                            <a:schemeClr val="tx1"/>
                          </a:solidFill>
                          <a:effectLst/>
                          <a:latin typeface="Segoe UI (Body)"/>
                        </a:rPr>
                        <a:t>​</a:t>
                      </a:r>
                      <a:r>
                        <a:rPr lang="en-US" sz="1800" b="0" i="0" u="none" strike="noStrike" noProof="0">
                          <a:solidFill>
                            <a:schemeClr val="tx1"/>
                          </a:solidFill>
                          <a:effectLst/>
                          <a:latin typeface="Segoe UI (Body)"/>
                        </a:rPr>
                        <a:t>Intelligence is composed of reasoning, learning, problem-solving, perception, and linguistic intelligence.</a:t>
                      </a:r>
                      <a:endParaRPr lang="en-US" sz="1800" b="0" i="0">
                        <a:solidFill>
                          <a:schemeClr val="tx1"/>
                        </a:solidFill>
                        <a:effectLst/>
                        <a:latin typeface="Segoe UI (Body)"/>
                      </a:endParaRPr>
                    </a:p>
                  </a:txBody>
                  <a:tcPr/>
                </a:tc>
                <a:extLst>
                  <a:ext uri="{0D108BD9-81ED-4DB2-BD59-A6C34878D82A}">
                    <a16:rowId xmlns:a16="http://schemas.microsoft.com/office/drawing/2014/main" val="1695380169"/>
                  </a:ext>
                </a:extLst>
              </a:tr>
              <a:tr h="1034705">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chemeClr val="tx1"/>
                          </a:solidFill>
                          <a:effectLst/>
                          <a:latin typeface="Segoe UI (Body)"/>
                        </a:rPr>
                        <a:t>a) Healthcare: Medical diagnosis, drug discovery, and predictive analysis of diseases. b) Finance: Credit scoring, fraud detection, and financial forecasting. c) Retail: Product recommendations, price optimization, and supply chain management. d) Manufacturing: Quality control, predictive maintenance, and production optimization.</a:t>
                      </a:r>
                      <a:endParaRPr lang="en-US" sz="1800">
                        <a:solidFill>
                          <a:schemeClr val="tx1"/>
                        </a:solidFill>
                        <a:latin typeface="Segoe UI (Body)"/>
                      </a:endParaRPr>
                    </a:p>
                  </a:txBody>
                  <a:tcPr/>
                </a:tc>
                <a:extLst>
                  <a:ext uri="{0D108BD9-81ED-4DB2-BD59-A6C34878D82A}">
                    <a16:rowId xmlns:a16="http://schemas.microsoft.com/office/drawing/2014/main" val="2232385794"/>
                  </a:ext>
                </a:extLst>
              </a:tr>
              <a:tr h="644648">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lvl="0" algn="l">
                        <a:buNone/>
                      </a:pPr>
                      <a:r>
                        <a:rPr lang="en-US" sz="1800" b="0" i="0" u="none" strike="noStrike" noProof="0">
                          <a:solidFill>
                            <a:schemeClr val="tx1"/>
                          </a:solidFill>
                          <a:effectLst/>
                          <a:latin typeface="Segoe UI (Body)"/>
                        </a:rPr>
                        <a:t>Need for Artificial Intelligence are Improved efficiency, Better decision-making, Enhanced accuracy,Personalization, Exploration of new frontiers</a:t>
                      </a:r>
                      <a:endParaRPr lang="en-US" sz="1800">
                        <a:solidFill>
                          <a:schemeClr val="tx1"/>
                        </a:solidFill>
                        <a:latin typeface="Segoe UI (Body)"/>
                      </a:endParaRPr>
                    </a:p>
                  </a:txBody>
                  <a:tcPr/>
                </a:tc>
                <a:extLst>
                  <a:ext uri="{0D108BD9-81ED-4DB2-BD59-A6C34878D82A}">
                    <a16:rowId xmlns:a16="http://schemas.microsoft.com/office/drawing/2014/main" val="419244487"/>
                  </a:ext>
                </a:extLst>
              </a:tr>
              <a:tr h="951261">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Robotics technology in Artificial Intelligence involves the use of AI-powered robots and automation systems. These robots are designed to perform tasks in various industries, such as manufacturing, healthcare, and retail.</a:t>
                      </a:r>
                    </a:p>
                  </a:txBody>
                  <a:tcPr/>
                </a:tc>
                <a:extLst>
                  <a:ext uri="{0D108BD9-81ED-4DB2-BD59-A6C34878D82A}">
                    <a16:rowId xmlns:a16="http://schemas.microsoft.com/office/drawing/2014/main" val="3217734065"/>
                  </a:ext>
                </a:extLst>
              </a:tr>
              <a:tr h="500663">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a:solidFill>
                            <a:schemeClr val="tx1"/>
                          </a:solidFill>
                          <a:effectLst/>
                          <a:latin typeface="Segoe UI (Body)"/>
                        </a:rPr>
                        <a:t>​</a:t>
                      </a:r>
                      <a:r>
                        <a:rPr lang="en-US" sz="1800" b="1">
                          <a:solidFill>
                            <a:schemeClr val="tx1"/>
                          </a:solidFill>
                          <a:effectLst/>
                          <a:latin typeface="Segoe UI (Body)"/>
                        </a:rPr>
                        <a:t>9</a:t>
                      </a:r>
                      <a:endParaRPr lang="en-US" sz="1800" b="1" i="0" u="none" strike="noStrike" noProof="0">
                        <a:solidFill>
                          <a:schemeClr val="tx1"/>
                        </a:solidFill>
                        <a:effectLst/>
                        <a:latin typeface="Segoe UI (Body)"/>
                      </a:endParaRP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05198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A18C-CE4E-FF9B-071A-5FA3C1F9D140}"/>
              </a:ext>
            </a:extLst>
          </p:cNvPr>
          <p:cNvSpPr>
            <a:spLocks noGrp="1"/>
          </p:cNvSpPr>
          <p:nvPr>
            <p:ph type="title"/>
          </p:nvPr>
        </p:nvSpPr>
        <p:spPr>
          <a:xfrm>
            <a:off x="1075267" y="232967"/>
            <a:ext cx="6934201" cy="965477"/>
          </a:xfrm>
        </p:spPr>
        <p:txBody>
          <a:bodyPr>
            <a:normAutofit/>
          </a:bodyPr>
          <a:lstStyle/>
          <a:p>
            <a:r>
              <a:rPr lang="en-US" sz="3600" b="1"/>
              <a:t>Transformers</a:t>
            </a:r>
            <a:r>
              <a:rPr lang="en-US"/>
              <a:t> </a:t>
            </a:r>
            <a:r>
              <a:rPr lang="en-US" b="1"/>
              <a:t>Architecture</a:t>
            </a:r>
          </a:p>
        </p:txBody>
      </p:sp>
      <p:pic>
        <p:nvPicPr>
          <p:cNvPr id="1028" name="Picture 4" descr="The Transformer Model - MachineLearningMastery.com">
            <a:extLst>
              <a:ext uri="{FF2B5EF4-FFF2-40B4-BE49-F238E27FC236}">
                <a16:creationId xmlns:a16="http://schemas.microsoft.com/office/drawing/2014/main" id="{BF441215-251A-4B64-D5C2-5113B5025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664" y="395111"/>
            <a:ext cx="3549112" cy="59343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28CC24-BD57-9C5A-2EE2-512BEDFC5972}"/>
              </a:ext>
            </a:extLst>
          </p:cNvPr>
          <p:cNvSpPr txBox="1"/>
          <p:nvPr/>
        </p:nvSpPr>
        <p:spPr>
          <a:xfrm>
            <a:off x="1075267" y="1582340"/>
            <a:ext cx="6790268" cy="3693319"/>
          </a:xfrm>
          <a:prstGeom prst="rect">
            <a:avLst/>
          </a:prstGeom>
          <a:noFill/>
        </p:spPr>
        <p:txBody>
          <a:bodyPr wrap="square" rtlCol="0">
            <a:spAutoFit/>
          </a:bodyPr>
          <a:lstStyle/>
          <a:p>
            <a:pPr algn="just"/>
            <a:r>
              <a:rPr lang="en-US"/>
              <a:t>The Transformer architecture is a deep learning model introduced in the "Attention is All You Need" paper by Vaswani et al. It's designed for sequential tasks like machine translation, text generation, and language understanding. Transformers use </a:t>
            </a:r>
            <a:r>
              <a:rPr lang="en-US" b="1"/>
              <a:t>self-attention mechanisms</a:t>
            </a:r>
            <a:r>
              <a:rPr lang="en-US"/>
              <a:t> to process input data, enabling parallel computation and capturing long-range dependencies effectively. The model consists of an </a:t>
            </a:r>
            <a:r>
              <a:rPr lang="en-US" b="1"/>
              <a:t>encoder</a:t>
            </a:r>
            <a:r>
              <a:rPr lang="en-US"/>
              <a:t> and a </a:t>
            </a:r>
            <a:r>
              <a:rPr lang="en-US" b="1"/>
              <a:t>decoder</a:t>
            </a:r>
            <a:r>
              <a:rPr lang="en-US"/>
              <a:t>, both composed of multiple layers of self-attention and feed-forward neural networks. The self-attention mechanism allows the model to focus on relevant parts of the input sequence when generating each output token. This architecture revolutionized natural language processing tasks and has become a foundation for many state-of-the-art models.</a:t>
            </a:r>
          </a:p>
        </p:txBody>
      </p:sp>
    </p:spTree>
    <p:extLst>
      <p:ext uri="{BB962C8B-B14F-4D97-AF65-F5344CB8AC3E}">
        <p14:creationId xmlns:p14="http://schemas.microsoft.com/office/powerpoint/2010/main" val="1490140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809154971"/>
              </p:ext>
            </p:extLst>
          </p:nvPr>
        </p:nvGraphicFramePr>
        <p:xfrm>
          <a:off x="324970" y="123265"/>
          <a:ext cx="11388190" cy="6578259"/>
        </p:xfrm>
        <a:graphic>
          <a:graphicData uri="http://schemas.openxmlformats.org/drawingml/2006/table">
            <a:tbl>
              <a:tblPr firstRow="1" bandRow="1">
                <a:tableStyleId>{BC89EF96-8CEA-46FF-86C4-4CE0E7609802}</a:tableStyleId>
              </a:tblPr>
              <a:tblGrid>
                <a:gridCol w="3046880">
                  <a:extLst>
                    <a:ext uri="{9D8B030D-6E8A-4147-A177-3AD203B41FA5}">
                      <a16:colId xmlns:a16="http://schemas.microsoft.com/office/drawing/2014/main" val="2318049074"/>
                    </a:ext>
                  </a:extLst>
                </a:gridCol>
                <a:gridCol w="8341310">
                  <a:extLst>
                    <a:ext uri="{9D8B030D-6E8A-4147-A177-3AD203B41FA5}">
                      <a16:colId xmlns:a16="http://schemas.microsoft.com/office/drawing/2014/main" val="3931732350"/>
                    </a:ext>
                  </a:extLst>
                </a:gridCol>
              </a:tblGrid>
              <a:tr h="630876">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600" b="1" i="0" u="none" strike="noStrike" noProof="0">
                          <a:solidFill>
                            <a:srgbClr val="2D2E2D"/>
                          </a:solidFill>
                          <a:effectLst/>
                          <a:latin typeface="Segoe UI (Body)"/>
                        </a:rPr>
                        <a:t>Google's Bard</a:t>
                      </a:r>
                    </a:p>
                  </a:txBody>
                  <a:tcPr/>
                </a:tc>
                <a:extLst>
                  <a:ext uri="{0D108BD9-81ED-4DB2-BD59-A6C34878D82A}">
                    <a16:rowId xmlns:a16="http://schemas.microsoft.com/office/drawing/2014/main" val="2622347783"/>
                  </a:ext>
                </a:extLst>
              </a:tr>
              <a:tr h="947057">
                <a:tc>
                  <a:txBody>
                    <a:bodyPr/>
                    <a:lstStyle/>
                    <a:p>
                      <a:pPr lvl="0" algn="l">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lvl="0" algn="l">
                        <a:lnSpc>
                          <a:spcPct val="100000"/>
                        </a:lnSpc>
                        <a:spcBef>
                          <a:spcPts val="0"/>
                        </a:spcBef>
                        <a:spcAft>
                          <a:spcPts val="0"/>
                        </a:spcAft>
                        <a:buNone/>
                      </a:pPr>
                      <a:r>
                        <a:rPr lang="en-US" sz="1400" b="0" i="0" u="none" strike="noStrike" noProof="0">
                          <a:solidFill>
                            <a:schemeClr val="tx1"/>
                          </a:solidFill>
                          <a:effectLst/>
                          <a:latin typeface="Segoe UI (Body)"/>
                        </a:rPr>
                        <a:t>Artificial Intelligence (AI) is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decision-making, and language translation.</a:t>
                      </a:r>
                      <a:endParaRPr lang="en-US" sz="1400">
                        <a:solidFill>
                          <a:schemeClr val="tx1"/>
                        </a:solidFill>
                        <a:latin typeface="Segoe UI (Body)"/>
                      </a:endParaRPr>
                    </a:p>
                  </a:txBody>
                  <a:tcPr/>
                </a:tc>
                <a:extLst>
                  <a:ext uri="{0D108BD9-81ED-4DB2-BD59-A6C34878D82A}">
                    <a16:rowId xmlns:a16="http://schemas.microsoft.com/office/drawing/2014/main" val="107869214"/>
                  </a:ext>
                </a:extLst>
              </a:tr>
              <a:tr h="375557">
                <a:tc>
                  <a:txBody>
                    <a:bodyPr/>
                    <a:lstStyle/>
                    <a:p>
                      <a:pPr lvl="0" algn="l">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chemeClr val="tx1"/>
                          </a:solidFill>
                          <a:effectLst/>
                          <a:latin typeface="Segoe UI (Body)"/>
                        </a:rPr>
                        <a:t>Intelligence is the ability to learn and solve problems. </a:t>
                      </a:r>
                    </a:p>
                  </a:txBody>
                  <a:tcPr anchor="ctr"/>
                </a:tc>
                <a:extLst>
                  <a:ext uri="{0D108BD9-81ED-4DB2-BD59-A6C34878D82A}">
                    <a16:rowId xmlns:a16="http://schemas.microsoft.com/office/drawing/2014/main" val="1391102488"/>
                  </a:ext>
                </a:extLst>
              </a:tr>
              <a:tr h="927759">
                <a:tc>
                  <a:txBody>
                    <a:bodyPr/>
                    <a:lstStyle/>
                    <a:p>
                      <a:pPr lvl="0" algn="l">
                        <a:buNone/>
                      </a:pPr>
                      <a:r>
                        <a:rPr lang="en-US" sz="1800" b="0" i="0" u="none" strike="noStrike" noProof="0">
                          <a:solidFill>
                            <a:schemeClr val="tx1"/>
                          </a:solidFill>
                          <a:effectLst/>
                          <a:latin typeface="Segoe UI (Body)"/>
                        </a:rPr>
                        <a:t>What is Intelligence is composed of?</a:t>
                      </a:r>
                      <a:endParaRPr lang="en-US" sz="1800" b="0" i="0" u="none" strike="noStrike" noProof="0">
                        <a:solidFill>
                          <a:schemeClr val="tx1"/>
                        </a:solidFill>
                        <a:latin typeface="Segoe UI (Body)"/>
                      </a:endParaRPr>
                    </a:p>
                  </a:txBody>
                  <a:tcPr/>
                </a:tc>
                <a:tc>
                  <a:txBody>
                    <a:bodyPr/>
                    <a:lstStyle/>
                    <a:p>
                      <a:pPr marL="0" lvl="0" indent="0" algn="l">
                        <a:lnSpc>
                          <a:spcPct val="100000"/>
                        </a:lnSpc>
                        <a:spcBef>
                          <a:spcPts val="0"/>
                        </a:spcBef>
                        <a:spcAft>
                          <a:spcPts val="0"/>
                        </a:spcAft>
                        <a:buNone/>
                      </a:pPr>
                      <a:r>
                        <a:rPr lang="en-US" sz="1400" b="0" i="0" u="none" strike="noStrike" noProof="0">
                          <a:solidFill>
                            <a:schemeClr val="tx1"/>
                          </a:solidFill>
                          <a:effectLst/>
                          <a:latin typeface="Segoe UI (Body)"/>
                        </a:rPr>
                        <a:t>Reasoning: The ability to think logically and make inferences. Learning: The ability to acquire new knowledge and skills. Problem-Solving: The ability to identify and solve problems. Perception: The ability to interpret and understand sensory </a:t>
                      </a:r>
                      <a:r>
                        <a:rPr lang="en-US" sz="1400" b="0" i="0" u="none" strike="noStrike" noProof="0" err="1">
                          <a:solidFill>
                            <a:schemeClr val="tx1"/>
                          </a:solidFill>
                          <a:effectLst/>
                          <a:latin typeface="Segoe UI (Body)"/>
                        </a:rPr>
                        <a:t>information.Linguistic</a:t>
                      </a:r>
                      <a:r>
                        <a:rPr lang="en-US" sz="1400" b="0" i="0" u="none" strike="noStrike" noProof="0">
                          <a:solidFill>
                            <a:schemeClr val="tx1"/>
                          </a:solidFill>
                          <a:effectLst/>
                          <a:latin typeface="Segoe UI (Body)"/>
                        </a:rPr>
                        <a:t> Intelligence: The ability to understand and use language.</a:t>
                      </a:r>
                      <a:endParaRPr lang="en-US" sz="1400">
                        <a:solidFill>
                          <a:schemeClr val="tx1"/>
                        </a:solidFill>
                        <a:latin typeface="Segoe UI (Body)"/>
                      </a:endParaRPr>
                    </a:p>
                  </a:txBody>
                  <a:tcPr/>
                </a:tc>
                <a:extLst>
                  <a:ext uri="{0D108BD9-81ED-4DB2-BD59-A6C34878D82A}">
                    <a16:rowId xmlns:a16="http://schemas.microsoft.com/office/drawing/2014/main" val="1695380169"/>
                  </a:ext>
                </a:extLst>
              </a:tr>
              <a:tr h="926041">
                <a:tc>
                  <a:txBody>
                    <a:bodyPr/>
                    <a:lstStyle/>
                    <a:p>
                      <a:pPr lvl="0" algn="l">
                        <a:buNone/>
                      </a:pPr>
                      <a:r>
                        <a:rPr lang="en-US" sz="1800" b="0" i="0" u="none" strike="noStrike" noProof="0">
                          <a:solidFill>
                            <a:schemeClr val="tx1"/>
                          </a:solidFill>
                          <a:effectLst/>
                          <a:latin typeface="Segoe UI (Body)"/>
                        </a:rPr>
                        <a:t>List any Four uses of Artificial Intelligence?</a:t>
                      </a:r>
                      <a:endParaRPr lang="en-US" sz="1800">
                        <a:latin typeface="Segoe UI (Body)"/>
                      </a:endParaRPr>
                    </a:p>
                  </a:txBody>
                  <a:tcPr/>
                </a:tc>
                <a:tc>
                  <a:txBody>
                    <a:bodyPr/>
                    <a:lstStyle/>
                    <a:p>
                      <a:pPr marL="0" lvl="0" indent="0" algn="just">
                        <a:lnSpc>
                          <a:spcPct val="100000"/>
                        </a:lnSpc>
                        <a:spcBef>
                          <a:spcPts val="0"/>
                        </a:spcBef>
                        <a:spcAft>
                          <a:spcPts val="0"/>
                        </a:spcAft>
                        <a:buNone/>
                      </a:pPr>
                      <a:r>
                        <a:rPr lang="en-US" sz="1400" b="0" i="0" u="none" strike="noStrike" noProof="0">
                          <a:solidFill>
                            <a:schemeClr val="tx1"/>
                          </a:solidFill>
                          <a:effectLst/>
                          <a:latin typeface="Segoe UI (Body)"/>
                        </a:rPr>
                        <a:t>Healthcare: AI is used for medical diagnosis, drug discovery, and predictive analysis of diseases.</a:t>
                      </a:r>
                      <a:endParaRPr lang="en-US" sz="1400">
                        <a:solidFill>
                          <a:schemeClr val="tx1"/>
                        </a:solidFill>
                        <a:latin typeface="Segoe UI (Body)"/>
                      </a:endParaRPr>
                    </a:p>
                    <a:p>
                      <a:pPr marL="0" lvl="0" indent="0" algn="just">
                        <a:lnSpc>
                          <a:spcPct val="100000"/>
                        </a:lnSpc>
                        <a:spcBef>
                          <a:spcPts val="0"/>
                        </a:spcBef>
                        <a:spcAft>
                          <a:spcPts val="0"/>
                        </a:spcAft>
                        <a:buNone/>
                      </a:pPr>
                      <a:r>
                        <a:rPr lang="en-US" sz="1400" b="0" i="0" u="none" strike="noStrike" noProof="0">
                          <a:solidFill>
                            <a:schemeClr val="tx1"/>
                          </a:solidFill>
                          <a:effectLst/>
                          <a:latin typeface="Segoe UI (Body)"/>
                        </a:rPr>
                        <a:t>Finance: AI helps in credit scoring, fraud detection, and financial forecasting.</a:t>
                      </a:r>
                      <a:endParaRPr lang="en-US" sz="1400">
                        <a:solidFill>
                          <a:schemeClr val="tx1"/>
                        </a:solidFill>
                        <a:latin typeface="Segoe UI (Body)"/>
                      </a:endParaRPr>
                    </a:p>
                    <a:p>
                      <a:pPr marL="0" lvl="0" indent="0" algn="just">
                        <a:lnSpc>
                          <a:spcPct val="100000"/>
                        </a:lnSpc>
                        <a:spcBef>
                          <a:spcPts val="0"/>
                        </a:spcBef>
                        <a:spcAft>
                          <a:spcPts val="0"/>
                        </a:spcAft>
                        <a:buNone/>
                      </a:pPr>
                      <a:r>
                        <a:rPr lang="en-US" sz="1400" b="0" i="0" u="none" strike="noStrike" noProof="0">
                          <a:solidFill>
                            <a:schemeClr val="tx1"/>
                          </a:solidFill>
                          <a:effectLst/>
                          <a:latin typeface="Segoe UI (Body)"/>
                        </a:rPr>
                        <a:t>Retail: AI is used for product recommendations, price optimization, and supply chain management.</a:t>
                      </a:r>
                      <a:endParaRPr lang="en-US" sz="1400">
                        <a:solidFill>
                          <a:schemeClr val="tx1"/>
                        </a:solidFill>
                        <a:latin typeface="Segoe UI (Body)"/>
                      </a:endParaRPr>
                    </a:p>
                    <a:p>
                      <a:pPr marL="0" lvl="0" indent="0" algn="just">
                        <a:lnSpc>
                          <a:spcPct val="100000"/>
                        </a:lnSpc>
                        <a:spcBef>
                          <a:spcPts val="0"/>
                        </a:spcBef>
                        <a:spcAft>
                          <a:spcPts val="0"/>
                        </a:spcAft>
                        <a:buNone/>
                      </a:pPr>
                      <a:r>
                        <a:rPr lang="en-US" sz="1400" b="0" i="0" u="none" strike="noStrike" noProof="0">
                          <a:solidFill>
                            <a:schemeClr val="tx1"/>
                          </a:solidFill>
                          <a:effectLst/>
                          <a:latin typeface="Segoe UI (Body)"/>
                        </a:rPr>
                        <a:t>Manufacturing: AI helps in quality control, predictive maintenance, and production optimization.</a:t>
                      </a:r>
                      <a:endParaRPr lang="en-US" sz="1400">
                        <a:solidFill>
                          <a:schemeClr val="tx1"/>
                        </a:solidFill>
                        <a:latin typeface="Segoe UI (Body)"/>
                      </a:endParaRPr>
                    </a:p>
                  </a:txBody>
                  <a:tcPr/>
                </a:tc>
                <a:extLst>
                  <a:ext uri="{0D108BD9-81ED-4DB2-BD59-A6C34878D82A}">
                    <a16:rowId xmlns:a16="http://schemas.microsoft.com/office/drawing/2014/main" val="2232385794"/>
                  </a:ext>
                </a:extLst>
              </a:tr>
              <a:tr h="976067">
                <a:tc>
                  <a:txBody>
                    <a:bodyPr/>
                    <a:lstStyle/>
                    <a:p>
                      <a:pPr lvl="0" algn="l">
                        <a:buNone/>
                      </a:pPr>
                      <a:r>
                        <a:rPr lang="en-US" sz="1800" b="0" i="0" u="none" strike="noStrike" noProof="0">
                          <a:solidFill>
                            <a:schemeClr val="tx1"/>
                          </a:solidFill>
                          <a:effectLst/>
                          <a:latin typeface="Segoe UI (Body)"/>
                        </a:rPr>
                        <a:t>Need of Artificial Intelligence?</a:t>
                      </a:r>
                      <a:endParaRPr lang="en-US" sz="1800">
                        <a:latin typeface="Segoe UI (Body)"/>
                      </a:endParaRPr>
                    </a:p>
                  </a:txBody>
                  <a:tcPr/>
                </a:tc>
                <a:tc>
                  <a:txBody>
                    <a:bodyPr/>
                    <a:lstStyle/>
                    <a:p>
                      <a:pPr marL="0" lvl="0" indent="0" algn="l">
                        <a:lnSpc>
                          <a:spcPct val="100000"/>
                        </a:lnSpc>
                        <a:spcBef>
                          <a:spcPts val="0"/>
                        </a:spcBef>
                        <a:spcAft>
                          <a:spcPts val="0"/>
                        </a:spcAft>
                        <a:buNone/>
                      </a:pPr>
                      <a:r>
                        <a:rPr lang="en-US" sz="1400" b="0" i="0" u="none" strike="noStrike" noProof="0">
                          <a:solidFill>
                            <a:schemeClr val="tx1"/>
                          </a:solidFill>
                          <a:effectLst/>
                          <a:latin typeface="Segoe UI (Body)"/>
                        </a:rPr>
                        <a:t>Improved efficiency: AI can help to improve efficiency in many industries by automating tasks and making decisions more quickly. Better decision-making: AI can help to make better decisions by providing insights that would not be possible for humans to identify. Enhanced accuracy: AI can help to  enhance accuracy by identifying patterns and trends that would not be visible to humans. Personalization: AI can help to personalize products and services by understanding the individual needs of each customer. Exploration of new frontiers: AI can help to explore new frontiers by solving problems that are too difficult or dangerous for humans to solve.</a:t>
                      </a:r>
                      <a:endParaRPr lang="en-US" sz="1400">
                        <a:solidFill>
                          <a:schemeClr val="tx1"/>
                        </a:solidFill>
                        <a:latin typeface="Segoe UI (Body)"/>
                      </a:endParaRPr>
                    </a:p>
                  </a:txBody>
                  <a:tcPr/>
                </a:tc>
                <a:extLst>
                  <a:ext uri="{0D108BD9-81ED-4DB2-BD59-A6C34878D82A}">
                    <a16:rowId xmlns:a16="http://schemas.microsoft.com/office/drawing/2014/main" val="419244487"/>
                  </a:ext>
                </a:extLst>
              </a:tr>
              <a:tr h="653142">
                <a:tc>
                  <a:txBody>
                    <a:bodyPr/>
                    <a:lstStyle/>
                    <a:p>
                      <a:pPr lvl="0" algn="l">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chemeClr val="tx1"/>
                          </a:solidFill>
                          <a:effectLst/>
                          <a:latin typeface="Segoe UI (Body)"/>
                        </a:rPr>
                        <a:t>Robotics is a field of AI that deals with the development of AI-powered robots and automation systems that can perform tasks in manufacturing, healthcare, retail, and other industries.</a:t>
                      </a:r>
                      <a:endParaRPr lang="en-US" sz="1400">
                        <a:solidFill>
                          <a:schemeClr val="tx1"/>
                        </a:solidFill>
                        <a:latin typeface="Segoe UI (Body)"/>
                      </a:endParaRPr>
                    </a:p>
                  </a:txBody>
                  <a:tcPr/>
                </a:tc>
                <a:extLst>
                  <a:ext uri="{0D108BD9-81ED-4DB2-BD59-A6C34878D82A}">
                    <a16:rowId xmlns:a16="http://schemas.microsoft.com/office/drawing/2014/main" val="3217734065"/>
                  </a:ext>
                </a:extLst>
              </a:tr>
              <a:tr h="496907">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400">
                          <a:effectLst/>
                          <a:latin typeface="Segoe UI (Body)"/>
                        </a:rPr>
                        <a:t>​</a:t>
                      </a:r>
                      <a:r>
                        <a:rPr lang="en-US" sz="1800" b="1">
                          <a:effectLst/>
                          <a:latin typeface="Segoe UI (Body)"/>
                        </a:rPr>
                        <a:t>9</a:t>
                      </a:r>
                      <a:endParaRPr lang="en-US" sz="1400" b="1" i="0">
                        <a:solidFill>
                          <a:srgbClr val="000000"/>
                        </a:solidFill>
                        <a:effectLst/>
                        <a:latin typeface="Segoe UI (Body)"/>
                      </a:endParaRP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55240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Text2Text Generation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159280466"/>
              </p:ext>
            </p:extLst>
          </p:nvPr>
        </p:nvGraphicFramePr>
        <p:xfrm>
          <a:off x="762000" y="1613647"/>
          <a:ext cx="10687050" cy="4603399"/>
        </p:xfrm>
        <a:graphic>
          <a:graphicData uri="http://schemas.openxmlformats.org/drawingml/2006/table">
            <a:tbl>
              <a:tblPr firstRow="1" bandRow="1">
                <a:tableStyleId>{BC89EF96-8CEA-46FF-86C4-4CE0E7609802}</a:tableStyleId>
              </a:tblPr>
              <a:tblGrid>
                <a:gridCol w="3031163">
                  <a:extLst>
                    <a:ext uri="{9D8B030D-6E8A-4147-A177-3AD203B41FA5}">
                      <a16:colId xmlns:a16="http://schemas.microsoft.com/office/drawing/2014/main" val="746716345"/>
                    </a:ext>
                  </a:extLst>
                </a:gridCol>
                <a:gridCol w="1469654">
                  <a:extLst>
                    <a:ext uri="{9D8B030D-6E8A-4147-A177-3AD203B41FA5}">
                      <a16:colId xmlns:a16="http://schemas.microsoft.com/office/drawing/2014/main" val="2159546281"/>
                    </a:ext>
                  </a:extLst>
                </a:gridCol>
                <a:gridCol w="1469654">
                  <a:extLst>
                    <a:ext uri="{9D8B030D-6E8A-4147-A177-3AD203B41FA5}">
                      <a16:colId xmlns:a16="http://schemas.microsoft.com/office/drawing/2014/main" val="749158134"/>
                    </a:ext>
                  </a:extLst>
                </a:gridCol>
                <a:gridCol w="1151205">
                  <a:extLst>
                    <a:ext uri="{9D8B030D-6E8A-4147-A177-3AD203B41FA5}">
                      <a16:colId xmlns:a16="http://schemas.microsoft.com/office/drawing/2014/main" val="2268413711"/>
                    </a:ext>
                  </a:extLst>
                </a:gridCol>
                <a:gridCol w="1002248">
                  <a:extLst>
                    <a:ext uri="{9D8B030D-6E8A-4147-A177-3AD203B41FA5}">
                      <a16:colId xmlns:a16="http://schemas.microsoft.com/office/drawing/2014/main" val="427971585"/>
                    </a:ext>
                  </a:extLst>
                </a:gridCol>
                <a:gridCol w="1100830">
                  <a:extLst>
                    <a:ext uri="{9D8B030D-6E8A-4147-A177-3AD203B41FA5}">
                      <a16:colId xmlns:a16="http://schemas.microsoft.com/office/drawing/2014/main" val="785091683"/>
                    </a:ext>
                  </a:extLst>
                </a:gridCol>
                <a:gridCol w="1462296">
                  <a:extLst>
                    <a:ext uri="{9D8B030D-6E8A-4147-A177-3AD203B41FA5}">
                      <a16:colId xmlns:a16="http://schemas.microsoft.com/office/drawing/2014/main" val="2050013475"/>
                    </a:ext>
                  </a:extLst>
                </a:gridCol>
              </a:tblGrid>
              <a:tr h="0">
                <a:tc rowSpan="2">
                  <a:txBody>
                    <a:bodyPr/>
                    <a:lstStyle/>
                    <a:p>
                      <a:pPr algn="ctr" rtl="0" fontAlgn="base">
                        <a:lnSpc>
                          <a:spcPct val="100000"/>
                        </a:lnSpc>
                      </a:pPr>
                      <a:endParaRPr lang="en-US" sz="1800">
                        <a:effectLst/>
                      </a:endParaRPr>
                    </a:p>
                    <a:p>
                      <a:pPr algn="ctr" rtl="0" fontAlgn="base">
                        <a:lnSpc>
                          <a:spcPct val="100000"/>
                        </a:lnSpc>
                      </a:pPr>
                      <a:r>
                        <a:rPr lang="en-US" sz="1800">
                          <a:effectLst/>
                        </a:rPr>
                        <a:t>Model Name​</a:t>
                      </a:r>
                      <a:endParaRPr lang="en-US" b="1" i="0">
                        <a:solidFill>
                          <a:srgbClr val="FFFFFF"/>
                        </a:solidFill>
                        <a:effectLst/>
                      </a:endParaRPr>
                    </a:p>
                  </a:txBody>
                  <a:tcP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p>
                    <a:p>
                      <a:pPr marL="0" marR="0" lvl="0" indent="0" algn="ctr" defTabSz="914400" rtl="0" eaLnBrk="1" fontAlgn="base" latinLnBrk="0" hangingPunct="1">
                        <a:lnSpc>
                          <a:spcPct val="100000"/>
                        </a:lnSpc>
                        <a:spcBef>
                          <a:spcPts val="0"/>
                        </a:spcBef>
                        <a:spcAft>
                          <a:spcPts val="0"/>
                        </a:spcAft>
                        <a:buClrTx/>
                        <a:buSzTx/>
                        <a:buFontTx/>
                        <a:buNone/>
                        <a:tabLst/>
                        <a:defRPr/>
                      </a:pPr>
                      <a:r>
                        <a:rPr lang="en-US"/>
                        <a:t>Parameter Size </a:t>
                      </a:r>
                    </a:p>
                    <a:p>
                      <a:pPr algn="ctr" rtl="0" fontAlgn="base">
                        <a:lnSpc>
                          <a:spcPct val="100000"/>
                        </a:lnSpc>
                      </a:pPr>
                      <a:endParaRPr lang="en-US" b="1" i="0">
                        <a:solidFill>
                          <a:srgbClr val="FFFFFF"/>
                        </a:solidFill>
                        <a:effectLst/>
                      </a:endParaRPr>
                    </a:p>
                  </a:txBody>
                  <a:tcP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p>
                    <a:p>
                      <a:pPr marL="0" marR="0" lvl="0" indent="0" algn="ctr" defTabSz="914400" rtl="0" eaLnBrk="1" fontAlgn="base" latinLnBrk="0" hangingPunct="1">
                        <a:lnSpc>
                          <a:spcPct val="100000"/>
                        </a:lnSpc>
                        <a:spcBef>
                          <a:spcPts val="0"/>
                        </a:spcBef>
                        <a:spcAft>
                          <a:spcPts val="0"/>
                        </a:spcAft>
                        <a:buClrTx/>
                        <a:buSzTx/>
                        <a:buFontTx/>
                        <a:buNone/>
                        <a:tabLst/>
                        <a:defRPr/>
                      </a:pPr>
                      <a:r>
                        <a:rPr lang="en-US"/>
                        <a:t>Model</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a:t> Size </a:t>
                      </a:r>
                    </a:p>
                    <a:p>
                      <a:pPr algn="ctr" rtl="0" fontAlgn="base">
                        <a:lnSpc>
                          <a:spcPct val="100000"/>
                        </a:lnSpc>
                      </a:pPr>
                      <a:r>
                        <a:rPr lang="en-US" b="1" i="0">
                          <a:solidFill>
                            <a:srgbClr val="FFFFFF"/>
                          </a:solidFill>
                          <a:effectLst/>
                        </a:rPr>
                        <a:t>l</a:t>
                      </a:r>
                    </a:p>
                  </a:txBody>
                  <a:tcPr anchor="ctr"/>
                </a:tc>
                <a:tc gridSpan="3">
                  <a:txBody>
                    <a:bodyPr/>
                    <a:lstStyle/>
                    <a:p>
                      <a:pPr algn="ctr" rtl="0" fontAlgn="base"/>
                      <a:r>
                        <a:rPr lang="en-US" sz="1800">
                          <a:effectLst/>
                        </a:rPr>
                        <a:t>Performance​</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rowSpan="2">
                  <a:txBody>
                    <a:bodyPr/>
                    <a:lstStyle/>
                    <a:p>
                      <a:pPr algn="ctr"/>
                      <a:r>
                        <a:rPr lang="en-US"/>
                        <a:t>Average Execution Time</a:t>
                      </a:r>
                    </a:p>
                    <a:p>
                      <a:pPr algn="ctr"/>
                      <a:r>
                        <a:rPr lang="en-US" b="0"/>
                        <a:t>(sec)</a:t>
                      </a:r>
                    </a:p>
                  </a:txBody>
                  <a:tcPr/>
                </a:tc>
                <a:extLst>
                  <a:ext uri="{0D108BD9-81ED-4DB2-BD59-A6C34878D82A}">
                    <a16:rowId xmlns:a16="http://schemas.microsoft.com/office/drawing/2014/main" val="4263163123"/>
                  </a:ext>
                </a:extLst>
              </a:tr>
              <a:tr h="3861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a:effectLst/>
                        </a:rPr>
                        <a:t>RAM</a:t>
                      </a:r>
                    </a:p>
                    <a:p>
                      <a:pPr lvl="0" algn="ctr">
                        <a:lnSpc>
                          <a:spcPct val="100000"/>
                        </a:lnSpc>
                        <a:buNone/>
                      </a:pPr>
                      <a:r>
                        <a:rPr lang="en-US" sz="1800">
                          <a:effectLst/>
                        </a:rPr>
                        <a:t>(13GB)</a:t>
                      </a:r>
                    </a:p>
                  </a:txBody>
                  <a:tcPr/>
                </a:tc>
                <a:tc>
                  <a:txBody>
                    <a:bodyPr/>
                    <a:lstStyle/>
                    <a:p>
                      <a:pPr algn="ctr" rtl="0" fontAlgn="base">
                        <a:lnSpc>
                          <a:spcPct val="100000"/>
                        </a:lnSpc>
                      </a:pPr>
                      <a:r>
                        <a:rPr lang="en-US" sz="1800" b="1">
                          <a:effectLst/>
                        </a:rPr>
                        <a:t>GPU</a:t>
                      </a:r>
                      <a:endParaRPr lang="en-US" b="1" i="0">
                        <a:solidFill>
                          <a:srgbClr val="000000"/>
                        </a:solidFill>
                        <a:effectLst/>
                      </a:endParaRPr>
                    </a:p>
                    <a:p>
                      <a:pPr lvl="0" algn="ctr">
                        <a:lnSpc>
                          <a:spcPct val="100000"/>
                        </a:lnSpc>
                        <a:buNone/>
                      </a:pPr>
                      <a:r>
                        <a:rPr lang="en-US" sz="1800">
                          <a:effectLst/>
                        </a:rPr>
                        <a:t>(15GB)​</a:t>
                      </a:r>
                      <a:endParaRPr lang="en-US" b="0" i="0">
                        <a:solidFill>
                          <a:srgbClr val="000000"/>
                        </a:solidFill>
                        <a:effectLst/>
                      </a:endParaRPr>
                    </a:p>
                  </a:txBody>
                  <a:tcPr/>
                </a:tc>
                <a:tc>
                  <a:txBody>
                    <a:bodyPr/>
                    <a:lstStyle/>
                    <a:p>
                      <a:pPr algn="ctr" rtl="0" fontAlgn="base">
                        <a:lnSpc>
                          <a:spcPct val="100000"/>
                        </a:lnSpc>
                      </a:pPr>
                      <a:r>
                        <a:rPr lang="en-US" sz="1800" b="1" i="0">
                          <a:solidFill>
                            <a:srgbClr val="000000"/>
                          </a:solidFill>
                          <a:effectLst/>
                        </a:rPr>
                        <a:t>Disk</a:t>
                      </a:r>
                      <a:endParaRPr lang="en-US" b="1" i="0">
                        <a:solidFill>
                          <a:srgbClr val="000000"/>
                        </a:solidFill>
                        <a:effectLst/>
                      </a:endParaRPr>
                    </a:p>
                    <a:p>
                      <a:pPr lvl="0" algn="ctr">
                        <a:lnSpc>
                          <a:spcPct val="100000"/>
                        </a:lnSpc>
                        <a:buNone/>
                      </a:pPr>
                      <a:r>
                        <a:rPr lang="en-US" sz="1800">
                          <a:effectLst/>
                        </a:rPr>
                        <a:t>(78.2GB)​</a:t>
                      </a:r>
                      <a:endParaRPr lang="en-US" b="0" i="0">
                        <a:solidFill>
                          <a:srgbClr val="000000"/>
                        </a:solidFill>
                        <a:effectLst/>
                      </a:endParaRPr>
                    </a:p>
                  </a:txBody>
                  <a:tcPr/>
                </a:tc>
                <a:tc vMerge="1">
                  <a:txBody>
                    <a:bodyPr/>
                    <a:lstStyle/>
                    <a:p>
                      <a:pPr algn="ctr" rtl="0" fontAlgn="base"/>
                      <a:endParaRPr lang="en-US" b="0" i="0">
                        <a:solidFill>
                          <a:srgbClr val="000000"/>
                        </a:solidFill>
                        <a:effectLst/>
                      </a:endParaRPr>
                    </a:p>
                  </a:txBody>
                  <a:tcPr/>
                </a:tc>
                <a:extLst>
                  <a:ext uri="{0D108BD9-81ED-4DB2-BD59-A6C34878D82A}">
                    <a16:rowId xmlns:a16="http://schemas.microsoft.com/office/drawing/2014/main" val="1740146945"/>
                  </a:ext>
                </a:extLst>
              </a:tr>
              <a:tr h="525517">
                <a:tc>
                  <a:txBody>
                    <a:bodyPr/>
                    <a:lstStyle/>
                    <a:p>
                      <a:pPr algn="l" rtl="0" fontAlgn="base"/>
                      <a:r>
                        <a:rPr lang="en-US" sz="1800">
                          <a:effectLst/>
                        </a:rPr>
                        <a:t>google/flan-t5-small​</a:t>
                      </a:r>
                      <a:endParaRPr lang="en-US" b="0" i="0">
                        <a:solidFill>
                          <a:srgbClr val="000000"/>
                        </a:solidFill>
                        <a:effectLst/>
                      </a:endParaRPr>
                    </a:p>
                  </a:txBody>
                  <a:tcPr/>
                </a:tc>
                <a:tc>
                  <a:txBody>
                    <a:bodyPr/>
                    <a:lstStyle/>
                    <a:p>
                      <a:pPr algn="ctr"/>
                      <a:r>
                        <a:rPr lang="en-US">
                          <a:solidFill>
                            <a:schemeClr val="tx1"/>
                          </a:solidFill>
                        </a:rPr>
                        <a:t>80M</a:t>
                      </a:r>
                    </a:p>
                  </a:txBody>
                  <a:tcPr/>
                </a:tc>
                <a:tc>
                  <a:txBody>
                    <a:bodyPr/>
                    <a:lstStyle/>
                    <a:p>
                      <a:pPr algn="ctr"/>
                      <a:r>
                        <a:rPr lang="en-US" sz="1800" b="0" i="0" kern="1200">
                          <a:solidFill>
                            <a:schemeClr val="tx1"/>
                          </a:solidFill>
                          <a:effectLst/>
                          <a:latin typeface="+mn-lt"/>
                          <a:ea typeface="+mn-ea"/>
                          <a:cs typeface="+mn-cs"/>
                        </a:rPr>
                        <a:t>0.2868 GB</a:t>
                      </a:r>
                      <a:endParaRPr lang="en-US">
                        <a:solidFill>
                          <a:schemeClr val="tx1"/>
                        </a:solidFill>
                      </a:endParaRPr>
                    </a:p>
                  </a:txBody>
                  <a:tcPr/>
                </a:tc>
                <a:tc>
                  <a:txBody>
                    <a:bodyPr/>
                    <a:lstStyle/>
                    <a:p>
                      <a:pPr algn="ctr" rtl="0" fontAlgn="auto"/>
                      <a:r>
                        <a:rPr lang="en-US" sz="1800">
                          <a:solidFill>
                            <a:schemeClr val="tx1"/>
                          </a:solidFill>
                          <a:effectLst/>
                          <a:latin typeface="Segoe UI"/>
                        </a:rPr>
                        <a:t>​5.1 GB</a:t>
                      </a:r>
                      <a:endParaRPr lang="en-US" sz="1800" b="0" i="0">
                        <a:solidFill>
                          <a:schemeClr val="tx1"/>
                        </a:solidFill>
                        <a:effectLst/>
                        <a:latin typeface="Segoe UI"/>
                      </a:endParaRPr>
                    </a:p>
                  </a:txBody>
                  <a:tcPr/>
                </a:tc>
                <a:tc>
                  <a:txBody>
                    <a:bodyPr/>
                    <a:lstStyle/>
                    <a:p>
                      <a:pPr algn="ctr" rtl="0" fontAlgn="auto"/>
                      <a:r>
                        <a:rPr lang="en-US" sz="1800">
                          <a:solidFill>
                            <a:schemeClr val="tx1"/>
                          </a:solidFill>
                          <a:effectLst/>
                          <a:latin typeface="Segoe UI"/>
                        </a:rPr>
                        <a:t>​2.2 GB</a:t>
                      </a:r>
                      <a:endParaRPr lang="en-US" sz="1800" b="0" i="0">
                        <a:solidFill>
                          <a:schemeClr val="tx1"/>
                        </a:solidFill>
                        <a:effectLst/>
                        <a:latin typeface="Segoe UI"/>
                      </a:endParaRPr>
                    </a:p>
                  </a:txBody>
                  <a:tcPr/>
                </a:tc>
                <a:tc>
                  <a:txBody>
                    <a:bodyPr/>
                    <a:lstStyle/>
                    <a:p>
                      <a:pPr algn="ctr" rtl="0" fontAlgn="auto"/>
                      <a:r>
                        <a:rPr lang="en-US" sz="1800" b="0" i="0" kern="1200">
                          <a:solidFill>
                            <a:schemeClr val="tx1"/>
                          </a:solidFill>
                          <a:effectLst/>
                          <a:latin typeface="+mn-lt"/>
                          <a:ea typeface="+mn-ea"/>
                          <a:cs typeface="+mn-cs"/>
                        </a:rPr>
                        <a:t>1.99 GB</a:t>
                      </a:r>
                      <a:r>
                        <a:rPr lang="en-US" sz="1800">
                          <a:solidFill>
                            <a:schemeClr val="tx1"/>
                          </a:solidFill>
                          <a:effectLst/>
                        </a:rPr>
                        <a:t>​</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latin typeface="Segoe UI"/>
                        </a:rPr>
                        <a:t>​0.32</a:t>
                      </a:r>
                    </a:p>
                  </a:txBody>
                  <a:tcPr/>
                </a:tc>
                <a:extLst>
                  <a:ext uri="{0D108BD9-81ED-4DB2-BD59-A6C34878D82A}">
                    <a16:rowId xmlns:a16="http://schemas.microsoft.com/office/drawing/2014/main" val="722496136"/>
                  </a:ext>
                </a:extLst>
              </a:tr>
              <a:tr h="492672">
                <a:tc>
                  <a:txBody>
                    <a:bodyPr/>
                    <a:lstStyle/>
                    <a:p>
                      <a:pPr algn="l" rtl="0" fontAlgn="base"/>
                      <a:r>
                        <a:rPr lang="en-US" sz="1800">
                          <a:effectLst/>
                        </a:rPr>
                        <a:t>google/flan-t5-base​</a:t>
                      </a:r>
                      <a:endParaRPr lang="en-US" b="0" i="0">
                        <a:solidFill>
                          <a:srgbClr val="000000"/>
                        </a:solidFill>
                        <a:effectLst/>
                      </a:endParaRPr>
                    </a:p>
                  </a:txBody>
                  <a:tcPr/>
                </a:tc>
                <a:tc>
                  <a:txBody>
                    <a:bodyPr/>
                    <a:lstStyle/>
                    <a:p>
                      <a:pPr algn="ctr"/>
                      <a:r>
                        <a:rPr lang="en-US">
                          <a:solidFill>
                            <a:schemeClr val="tx1"/>
                          </a:solidFill>
                        </a:rPr>
                        <a:t>248M</a:t>
                      </a:r>
                    </a:p>
                  </a:txBody>
                  <a:tcPr/>
                </a:tc>
                <a:tc>
                  <a:txBody>
                    <a:bodyPr/>
                    <a:lstStyle/>
                    <a:p>
                      <a:pPr algn="ctr"/>
                      <a:r>
                        <a:rPr lang="en-US" sz="1800" b="0" i="0" kern="1200">
                          <a:solidFill>
                            <a:schemeClr val="tx1"/>
                          </a:solidFill>
                          <a:effectLst/>
                          <a:latin typeface="+mn-lt"/>
                          <a:ea typeface="+mn-ea"/>
                          <a:cs typeface="+mn-cs"/>
                        </a:rPr>
                        <a:t>0.9224 GB</a:t>
                      </a:r>
                      <a:endParaRPr lang="en-US">
                        <a:solidFill>
                          <a:schemeClr val="tx1"/>
                        </a:solidFill>
                      </a:endParaRPr>
                    </a:p>
                  </a:txBody>
                  <a:tcPr/>
                </a:tc>
                <a:tc>
                  <a:txBody>
                    <a:bodyPr/>
                    <a:lstStyle/>
                    <a:p>
                      <a:pPr algn="ctr" rtl="0" fontAlgn="auto"/>
                      <a:r>
                        <a:rPr lang="en-US" sz="1800" b="0" i="0">
                          <a:solidFill>
                            <a:schemeClr val="tx1"/>
                          </a:solidFill>
                          <a:effectLst/>
                          <a:latin typeface="Segoe UI"/>
                        </a:rPr>
                        <a:t>4.8 GB</a:t>
                      </a:r>
                    </a:p>
                  </a:txBody>
                  <a:tcPr/>
                </a:tc>
                <a:tc>
                  <a:txBody>
                    <a:bodyPr/>
                    <a:lstStyle/>
                    <a:p>
                      <a:pPr algn="ctr" rtl="0" fontAlgn="auto"/>
                      <a:r>
                        <a:rPr lang="en-US" sz="1800" b="0" i="0">
                          <a:solidFill>
                            <a:schemeClr val="tx1"/>
                          </a:solidFill>
                          <a:effectLst/>
                          <a:latin typeface="Segoe UI"/>
                        </a:rPr>
                        <a:t>3.0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2.98 GB</a:t>
                      </a:r>
                      <a:endParaRPr lang="en-US" sz="1800" b="0" i="0">
                        <a:solidFill>
                          <a:schemeClr val="tx1"/>
                        </a:solidFill>
                        <a:effectLst/>
                        <a:latin typeface="Arial"/>
                      </a:endParaRPr>
                    </a:p>
                  </a:txBody>
                  <a:tcPr/>
                </a:tc>
                <a:tc>
                  <a:txBody>
                    <a:bodyPr/>
                    <a:lstStyle/>
                    <a:p>
                      <a:pPr lvl="0" algn="ctr">
                        <a:buNone/>
                      </a:pPr>
                      <a:r>
                        <a:rPr lang="en-US" sz="1800" b="0" i="0" u="none" strike="noStrike" baseline="0" noProof="0">
                          <a:solidFill>
                            <a:schemeClr val="tx1"/>
                          </a:solidFill>
                          <a:effectLst/>
                          <a:latin typeface="Segoe UI"/>
                        </a:rPr>
                        <a:t>0.43</a:t>
                      </a:r>
                    </a:p>
                  </a:txBody>
                  <a:tcPr/>
                </a:tc>
                <a:extLst>
                  <a:ext uri="{0D108BD9-81ED-4DB2-BD59-A6C34878D82A}">
                    <a16:rowId xmlns:a16="http://schemas.microsoft.com/office/drawing/2014/main" val="1456908973"/>
                  </a:ext>
                </a:extLst>
              </a:tr>
              <a:tr h="476250">
                <a:tc>
                  <a:txBody>
                    <a:bodyPr/>
                    <a:lstStyle/>
                    <a:p>
                      <a:pPr algn="l" rtl="0" fontAlgn="base"/>
                      <a:r>
                        <a:rPr lang="en-US" sz="1800">
                          <a:effectLst/>
                        </a:rPr>
                        <a:t>google/flan-t5-large​</a:t>
                      </a:r>
                      <a:endParaRPr lang="en-US" b="0" i="0">
                        <a:solidFill>
                          <a:srgbClr val="000000"/>
                        </a:solidFill>
                        <a:effectLst/>
                      </a:endParaRPr>
                    </a:p>
                  </a:txBody>
                  <a:tcPr/>
                </a:tc>
                <a:tc>
                  <a:txBody>
                    <a:bodyPr/>
                    <a:lstStyle/>
                    <a:p>
                      <a:pPr algn="ctr"/>
                      <a:r>
                        <a:rPr lang="en-US">
                          <a:solidFill>
                            <a:schemeClr val="tx1"/>
                          </a:solidFill>
                        </a:rPr>
                        <a:t>783M</a:t>
                      </a:r>
                    </a:p>
                  </a:txBody>
                  <a:tcPr/>
                </a:tc>
                <a:tc>
                  <a:txBody>
                    <a:bodyPr/>
                    <a:lstStyle/>
                    <a:p>
                      <a:pPr algn="ctr"/>
                      <a:r>
                        <a:rPr lang="en-US" sz="1800" b="0" i="0" kern="1200">
                          <a:solidFill>
                            <a:schemeClr val="tx1"/>
                          </a:solidFill>
                          <a:effectLst/>
                          <a:latin typeface="+mn-lt"/>
                          <a:ea typeface="+mn-ea"/>
                          <a:cs typeface="+mn-cs"/>
                        </a:rPr>
                        <a:t>2.9177 GB</a:t>
                      </a:r>
                      <a:endParaRPr lang="en-US">
                        <a:solidFill>
                          <a:schemeClr val="tx1"/>
                        </a:solidFill>
                      </a:endParaRPr>
                    </a:p>
                  </a:txBody>
                  <a:tcPr/>
                </a:tc>
                <a:tc>
                  <a:txBody>
                    <a:bodyPr/>
                    <a:lstStyle/>
                    <a:p>
                      <a:pPr algn="ctr" rtl="0" fontAlgn="auto"/>
                      <a:r>
                        <a:rPr lang="en-US" sz="1800" b="0" i="0">
                          <a:solidFill>
                            <a:schemeClr val="tx1"/>
                          </a:solidFill>
                          <a:effectLst/>
                          <a:latin typeface="Segoe UI"/>
                        </a:rPr>
                        <a:t>4.5 GB</a:t>
                      </a:r>
                    </a:p>
                  </a:txBody>
                  <a:tcPr/>
                </a:tc>
                <a:tc>
                  <a:txBody>
                    <a:bodyPr/>
                    <a:lstStyle/>
                    <a:p>
                      <a:pPr algn="ctr" rtl="0" fontAlgn="auto"/>
                      <a:r>
                        <a:rPr lang="en-US" sz="1800" b="0" i="0">
                          <a:solidFill>
                            <a:schemeClr val="tx1"/>
                          </a:solidFill>
                          <a:effectLst/>
                          <a:latin typeface="Segoe UI"/>
                        </a:rPr>
                        <a:t>5.1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6.97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Segoe UI"/>
                        </a:rPr>
                        <a:t>0.73</a:t>
                      </a:r>
                    </a:p>
                  </a:txBody>
                  <a:tcPr/>
                </a:tc>
                <a:extLst>
                  <a:ext uri="{0D108BD9-81ED-4DB2-BD59-A6C34878D82A}">
                    <a16:rowId xmlns:a16="http://schemas.microsoft.com/office/drawing/2014/main" val="1971563052"/>
                  </a:ext>
                </a:extLst>
              </a:tr>
              <a:tr h="476250">
                <a:tc>
                  <a:txBody>
                    <a:bodyPr/>
                    <a:lstStyle/>
                    <a:p>
                      <a:pPr algn="l" rtl="0" fontAlgn="base"/>
                      <a:r>
                        <a:rPr lang="en-US" sz="1800">
                          <a:effectLst/>
                        </a:rPr>
                        <a:t>declare-lab/flan-alpaca-base​</a:t>
                      </a:r>
                      <a:endParaRPr lang="en-US" b="0" i="0">
                        <a:solidFill>
                          <a:srgbClr val="000000"/>
                        </a:solidFill>
                        <a:effectLst/>
                      </a:endParaRPr>
                    </a:p>
                  </a:txBody>
                  <a:tcPr/>
                </a:tc>
                <a:tc>
                  <a:txBody>
                    <a:bodyPr/>
                    <a:lstStyle/>
                    <a:p>
                      <a:pPr algn="ctr"/>
                      <a:r>
                        <a:rPr lang="en-US">
                          <a:solidFill>
                            <a:schemeClr val="tx1"/>
                          </a:solidFill>
                        </a:rPr>
                        <a:t>248M</a:t>
                      </a:r>
                    </a:p>
                  </a:txBody>
                  <a:tcPr/>
                </a:tc>
                <a:tc>
                  <a:txBody>
                    <a:bodyPr/>
                    <a:lstStyle/>
                    <a:p>
                      <a:pPr algn="ctr"/>
                      <a:r>
                        <a:rPr lang="en-US" sz="1800" b="0" i="0" kern="1200">
                          <a:solidFill>
                            <a:schemeClr val="tx1"/>
                          </a:solidFill>
                          <a:effectLst/>
                          <a:latin typeface="+mn-lt"/>
                          <a:ea typeface="+mn-ea"/>
                          <a:cs typeface="+mn-cs"/>
                        </a:rPr>
                        <a:t>0.9224 GB</a:t>
                      </a:r>
                      <a:endParaRPr lang="en-US">
                        <a:solidFill>
                          <a:schemeClr val="tx1"/>
                        </a:solidFill>
                      </a:endParaRPr>
                    </a:p>
                  </a:txBody>
                  <a:tcPr/>
                </a:tc>
                <a:tc>
                  <a:txBody>
                    <a:bodyPr/>
                    <a:lstStyle/>
                    <a:p>
                      <a:pPr algn="ctr" rtl="0" fontAlgn="auto"/>
                      <a:r>
                        <a:rPr lang="en-US" sz="1800" b="0" i="0">
                          <a:solidFill>
                            <a:schemeClr val="tx1"/>
                          </a:solidFill>
                          <a:effectLst/>
                          <a:latin typeface="Segoe UI"/>
                        </a:rPr>
                        <a:t>4.9 GB</a:t>
                      </a:r>
                    </a:p>
                  </a:txBody>
                  <a:tcPr/>
                </a:tc>
                <a:tc>
                  <a:txBody>
                    <a:bodyPr/>
                    <a:lstStyle/>
                    <a:p>
                      <a:pPr algn="ctr" rtl="0" fontAlgn="auto"/>
                      <a:r>
                        <a:rPr lang="en-US" sz="1800" b="0" i="0">
                          <a:solidFill>
                            <a:schemeClr val="tx1"/>
                          </a:solidFill>
                          <a:effectLst/>
                          <a:latin typeface="Segoe UI"/>
                        </a:rPr>
                        <a:t>3.0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3.27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Segoe UI"/>
                        </a:rPr>
                        <a:t>1.80</a:t>
                      </a:r>
                    </a:p>
                  </a:txBody>
                  <a:tcPr/>
                </a:tc>
                <a:extLst>
                  <a:ext uri="{0D108BD9-81ED-4DB2-BD59-A6C34878D82A}">
                    <a16:rowId xmlns:a16="http://schemas.microsoft.com/office/drawing/2014/main" val="4239722198"/>
                  </a:ext>
                </a:extLst>
              </a:tr>
              <a:tr h="476250">
                <a:tc>
                  <a:txBody>
                    <a:bodyPr/>
                    <a:lstStyle/>
                    <a:p>
                      <a:pPr algn="l" rtl="0" fontAlgn="base"/>
                      <a:r>
                        <a:rPr lang="en-US" sz="1800">
                          <a:effectLst/>
                        </a:rPr>
                        <a:t>declare-lab/flan-alpaca-large​</a:t>
                      </a:r>
                      <a:endParaRPr lang="en-US" b="0" i="0">
                        <a:solidFill>
                          <a:srgbClr val="000000"/>
                        </a:solidFill>
                        <a:effectLst/>
                      </a:endParaRPr>
                    </a:p>
                  </a:txBody>
                  <a:tcPr/>
                </a:tc>
                <a:tc>
                  <a:txBody>
                    <a:bodyPr/>
                    <a:lstStyle/>
                    <a:p>
                      <a:pPr algn="ctr"/>
                      <a:r>
                        <a:rPr lang="en-US">
                          <a:solidFill>
                            <a:schemeClr val="tx1"/>
                          </a:solidFill>
                        </a:rPr>
                        <a:t>783M</a:t>
                      </a:r>
                    </a:p>
                  </a:txBody>
                  <a:tcPr/>
                </a:tc>
                <a:tc>
                  <a:txBody>
                    <a:bodyPr/>
                    <a:lstStyle/>
                    <a:p>
                      <a:pPr algn="ctr"/>
                      <a:r>
                        <a:rPr lang="en-US" sz="1800" b="0" i="0" kern="1200">
                          <a:solidFill>
                            <a:schemeClr val="tx1"/>
                          </a:solidFill>
                          <a:effectLst/>
                          <a:latin typeface="+mn-lt"/>
                          <a:ea typeface="+mn-ea"/>
                          <a:cs typeface="+mn-cs"/>
                        </a:rPr>
                        <a:t>2.9177 GB</a:t>
                      </a:r>
                      <a:endParaRPr lang="en-US">
                        <a:solidFill>
                          <a:schemeClr val="tx1"/>
                        </a:solidFill>
                      </a:endParaRPr>
                    </a:p>
                  </a:txBody>
                  <a:tcPr/>
                </a:tc>
                <a:tc>
                  <a:txBody>
                    <a:bodyPr/>
                    <a:lstStyle/>
                    <a:p>
                      <a:pPr algn="ctr" rtl="0" fontAlgn="auto"/>
                      <a:r>
                        <a:rPr lang="en-US" sz="1800" b="0" i="0">
                          <a:solidFill>
                            <a:schemeClr val="tx1"/>
                          </a:solidFill>
                          <a:effectLst/>
                          <a:latin typeface="Segoe UI"/>
                        </a:rPr>
                        <a:t>4.5 GB</a:t>
                      </a:r>
                    </a:p>
                  </a:txBody>
                  <a:tcPr/>
                </a:tc>
                <a:tc>
                  <a:txBody>
                    <a:bodyPr/>
                    <a:lstStyle/>
                    <a:p>
                      <a:pPr algn="ctr" rtl="0" fontAlgn="auto"/>
                      <a:r>
                        <a:rPr lang="en-US" sz="1800" b="0" i="0">
                          <a:solidFill>
                            <a:schemeClr val="tx1"/>
                          </a:solidFill>
                          <a:effectLst/>
                          <a:latin typeface="Segoe UI"/>
                        </a:rPr>
                        <a:t>5.1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7.26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Segoe UI"/>
                        </a:rPr>
                        <a:t>1.54</a:t>
                      </a:r>
                    </a:p>
                  </a:txBody>
                  <a:tcPr/>
                </a:tc>
                <a:extLst>
                  <a:ext uri="{0D108BD9-81ED-4DB2-BD59-A6C34878D82A}">
                    <a16:rowId xmlns:a16="http://schemas.microsoft.com/office/drawing/2014/main" val="3473132930"/>
                  </a:ext>
                </a:extLst>
              </a:tr>
              <a:tr h="492672">
                <a:tc>
                  <a:txBody>
                    <a:bodyPr/>
                    <a:lstStyle/>
                    <a:p>
                      <a:pPr algn="l" rtl="0" fontAlgn="base"/>
                      <a:r>
                        <a:rPr lang="en-US" sz="1800">
                          <a:effectLst/>
                        </a:rPr>
                        <a:t>google/long-t5-tglobal-base​</a:t>
                      </a:r>
                      <a:endParaRPr lang="en-US" b="0" i="0">
                        <a:solidFill>
                          <a:srgbClr val="000000"/>
                        </a:solidFill>
                        <a:effectLst/>
                      </a:endParaRPr>
                    </a:p>
                  </a:txBody>
                  <a:tcPr/>
                </a:tc>
                <a:tc>
                  <a:txBody>
                    <a:bodyPr/>
                    <a:lstStyle/>
                    <a:p>
                      <a:pPr algn="ctr" rtl="0" fontAlgn="base"/>
                      <a:r>
                        <a:rPr lang="en-US" b="0" i="0">
                          <a:solidFill>
                            <a:schemeClr val="tx1"/>
                          </a:solidFill>
                          <a:effectLst/>
                        </a:rPr>
                        <a:t>250 M</a:t>
                      </a:r>
                    </a:p>
                  </a:txBody>
                  <a:tcPr/>
                </a:tc>
                <a:tc>
                  <a:txBody>
                    <a:bodyPr/>
                    <a:lstStyle/>
                    <a:p>
                      <a:pPr algn="ctr" rtl="0" fontAlgn="base"/>
                      <a:r>
                        <a:rPr lang="en-US" sz="1800" b="0" i="0" kern="1200">
                          <a:solidFill>
                            <a:schemeClr val="tx1"/>
                          </a:solidFill>
                          <a:effectLst/>
                          <a:latin typeface="+mn-lt"/>
                          <a:ea typeface="+mn-ea"/>
                          <a:cs typeface="+mn-cs"/>
                        </a:rPr>
                        <a:t>1.1063 GB</a:t>
                      </a:r>
                      <a:endParaRPr lang="en-US" b="0" i="0">
                        <a:solidFill>
                          <a:schemeClr val="tx1"/>
                        </a:solidFill>
                        <a:effectLst/>
                      </a:endParaRPr>
                    </a:p>
                  </a:txBody>
                  <a:tcPr/>
                </a:tc>
                <a:tc>
                  <a:txBody>
                    <a:bodyPr/>
                    <a:lstStyle/>
                    <a:p>
                      <a:pPr algn="ctr" rtl="0" fontAlgn="auto"/>
                      <a:r>
                        <a:rPr lang="en-US" sz="1800">
                          <a:solidFill>
                            <a:schemeClr val="tx1"/>
                          </a:solidFill>
                          <a:effectLst/>
                          <a:latin typeface="Segoe UI"/>
                        </a:rPr>
                        <a:t>​4.9 GB</a:t>
                      </a:r>
                      <a:endParaRPr lang="en-US" sz="1800" b="0" i="0">
                        <a:solidFill>
                          <a:schemeClr val="tx1"/>
                        </a:solidFill>
                        <a:effectLst/>
                        <a:latin typeface="Segoe UI"/>
                      </a:endParaRPr>
                    </a:p>
                  </a:txBody>
                  <a:tcPr/>
                </a:tc>
                <a:tc>
                  <a:txBody>
                    <a:bodyPr/>
                    <a:lstStyle/>
                    <a:p>
                      <a:pPr algn="ctr" rtl="0" fontAlgn="auto"/>
                      <a:r>
                        <a:rPr lang="en-US" sz="1800">
                          <a:solidFill>
                            <a:schemeClr val="tx1"/>
                          </a:solidFill>
                          <a:effectLst/>
                          <a:latin typeface="Segoe UI"/>
                        </a:rPr>
                        <a:t>3.2 GB​</a:t>
                      </a:r>
                      <a:endParaRPr lang="en-US" sz="1800" b="0" i="0">
                        <a:solidFill>
                          <a:schemeClr val="tx1"/>
                        </a:solidFill>
                        <a:effectLst/>
                        <a:latin typeface="Segoe UI"/>
                      </a:endParaRPr>
                    </a:p>
                  </a:txBody>
                  <a:tcPr/>
                </a:tc>
                <a:tc>
                  <a:txBody>
                    <a:bodyPr/>
                    <a:lstStyle/>
                    <a:p>
                      <a:pPr algn="ctr" rtl="0" fontAlgn="auto"/>
                      <a:r>
                        <a:rPr lang="en-US" sz="1800" b="0" i="0" kern="1200">
                          <a:solidFill>
                            <a:schemeClr val="tx1"/>
                          </a:solidFill>
                          <a:effectLst/>
                          <a:latin typeface="+mn-lt"/>
                          <a:ea typeface="+mn-ea"/>
                          <a:cs typeface="+mn-cs"/>
                        </a:rPr>
                        <a:t>3.45 GB</a:t>
                      </a:r>
                      <a:r>
                        <a:rPr lang="en-US" sz="1800">
                          <a:solidFill>
                            <a:schemeClr val="tx1"/>
                          </a:solidFill>
                          <a:effectLst/>
                        </a:rPr>
                        <a:t>​</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latin typeface="Segoe UI"/>
                        </a:rPr>
                        <a:t>​0.98</a:t>
                      </a:r>
                      <a:endParaRPr lang="en-US" sz="1800" b="0" i="0">
                        <a:solidFill>
                          <a:schemeClr val="tx1"/>
                        </a:solidFill>
                        <a:effectLst/>
                        <a:latin typeface="Segoe UI"/>
                      </a:endParaRPr>
                    </a:p>
                  </a:txBody>
                  <a:tcPr/>
                </a:tc>
                <a:extLst>
                  <a:ext uri="{0D108BD9-81ED-4DB2-BD59-A6C34878D82A}">
                    <a16:rowId xmlns:a16="http://schemas.microsoft.com/office/drawing/2014/main" val="1298862670"/>
                  </a:ext>
                </a:extLst>
              </a:tr>
            </a:tbl>
          </a:graphicData>
        </a:graphic>
      </p:graphicFrame>
    </p:spTree>
    <p:extLst>
      <p:ext uri="{BB962C8B-B14F-4D97-AF65-F5344CB8AC3E}">
        <p14:creationId xmlns:p14="http://schemas.microsoft.com/office/powerpoint/2010/main" val="89543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Text Generation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2824236041"/>
              </p:ext>
            </p:extLst>
          </p:nvPr>
        </p:nvGraphicFramePr>
        <p:xfrm>
          <a:off x="504264" y="1434352"/>
          <a:ext cx="11048376" cy="3986734"/>
        </p:xfrm>
        <a:graphic>
          <a:graphicData uri="http://schemas.openxmlformats.org/drawingml/2006/table">
            <a:tbl>
              <a:tblPr firstRow="1" bandRow="1">
                <a:tableStyleId>{BC89EF96-8CEA-46FF-86C4-4CE0E7609802}</a:tableStyleId>
              </a:tblPr>
              <a:tblGrid>
                <a:gridCol w="3133647">
                  <a:extLst>
                    <a:ext uri="{9D8B030D-6E8A-4147-A177-3AD203B41FA5}">
                      <a16:colId xmlns:a16="http://schemas.microsoft.com/office/drawing/2014/main" val="746716345"/>
                    </a:ext>
                  </a:extLst>
                </a:gridCol>
                <a:gridCol w="1519343">
                  <a:extLst>
                    <a:ext uri="{9D8B030D-6E8A-4147-A177-3AD203B41FA5}">
                      <a16:colId xmlns:a16="http://schemas.microsoft.com/office/drawing/2014/main" val="2159546281"/>
                    </a:ext>
                  </a:extLst>
                </a:gridCol>
                <a:gridCol w="1519343">
                  <a:extLst>
                    <a:ext uri="{9D8B030D-6E8A-4147-A177-3AD203B41FA5}">
                      <a16:colId xmlns:a16="http://schemas.microsoft.com/office/drawing/2014/main" val="708601736"/>
                    </a:ext>
                  </a:extLst>
                </a:gridCol>
                <a:gridCol w="1254921">
                  <a:extLst>
                    <a:ext uri="{9D8B030D-6E8A-4147-A177-3AD203B41FA5}">
                      <a16:colId xmlns:a16="http://schemas.microsoft.com/office/drawing/2014/main" val="2268413711"/>
                    </a:ext>
                  </a:extLst>
                </a:gridCol>
                <a:gridCol w="971339">
                  <a:extLst>
                    <a:ext uri="{9D8B030D-6E8A-4147-A177-3AD203B41FA5}">
                      <a16:colId xmlns:a16="http://schemas.microsoft.com/office/drawing/2014/main" val="427971585"/>
                    </a:ext>
                  </a:extLst>
                </a:gridCol>
                <a:gridCol w="1138048">
                  <a:extLst>
                    <a:ext uri="{9D8B030D-6E8A-4147-A177-3AD203B41FA5}">
                      <a16:colId xmlns:a16="http://schemas.microsoft.com/office/drawing/2014/main" val="785091683"/>
                    </a:ext>
                  </a:extLst>
                </a:gridCol>
                <a:gridCol w="1511735">
                  <a:extLst>
                    <a:ext uri="{9D8B030D-6E8A-4147-A177-3AD203B41FA5}">
                      <a16:colId xmlns:a16="http://schemas.microsoft.com/office/drawing/2014/main" val="2050013475"/>
                    </a:ext>
                  </a:extLst>
                </a:gridCol>
              </a:tblGrid>
              <a:tr h="640725">
                <a:tc rowSpan="2">
                  <a:txBody>
                    <a:bodyPr/>
                    <a:lstStyle/>
                    <a:p>
                      <a:pPr algn="ctr" rtl="0" fontAlgn="base">
                        <a:lnSpc>
                          <a:spcPct val="100000"/>
                        </a:lnSpc>
                      </a:pPr>
                      <a:endParaRPr lang="en-US" sz="1800">
                        <a:solidFill>
                          <a:schemeClr val="tx1"/>
                        </a:solidFill>
                        <a:effectLst/>
                        <a:latin typeface="Segoe UI"/>
                      </a:endParaRPr>
                    </a:p>
                    <a:p>
                      <a:pPr algn="ctr" rtl="0" fontAlgn="base">
                        <a:lnSpc>
                          <a:spcPct val="100000"/>
                        </a:lnSpc>
                      </a:pPr>
                      <a:r>
                        <a:rPr lang="en-US" sz="1800">
                          <a:solidFill>
                            <a:schemeClr val="tx1"/>
                          </a:solidFill>
                          <a:effectLst/>
                          <a:latin typeface="Segoe UI"/>
                        </a:rPr>
                        <a:t>Model Name​</a:t>
                      </a:r>
                      <a:endParaRPr lang="en-US" b="1" i="0">
                        <a:solidFill>
                          <a:schemeClr val="tx1"/>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solidFill>
                          <a:schemeClr val="tx1"/>
                        </a:solidFill>
                        <a:latin typeface="Segoe UI"/>
                      </a:endParaRPr>
                    </a:p>
                    <a:p>
                      <a:pPr marL="0" marR="0" lvl="0" indent="0" algn="ctr" defTabSz="914400" rtl="0" eaLnBrk="1" fontAlgn="base" latinLnBrk="0" hangingPunct="1">
                        <a:lnSpc>
                          <a:spcPct val="100000"/>
                        </a:lnSpc>
                        <a:spcBef>
                          <a:spcPts val="0"/>
                        </a:spcBef>
                        <a:spcAft>
                          <a:spcPts val="0"/>
                        </a:spcAft>
                        <a:buClrTx/>
                        <a:buSzTx/>
                        <a:buFontTx/>
                        <a:buNone/>
                        <a:tabLst/>
                        <a:defRPr/>
                      </a:pPr>
                      <a:r>
                        <a:rPr lang="en-US">
                          <a:solidFill>
                            <a:schemeClr val="tx1"/>
                          </a:solidFill>
                          <a:latin typeface="Segoe UI"/>
                        </a:rPr>
                        <a:t>Parameter Size </a:t>
                      </a:r>
                    </a:p>
                    <a:p>
                      <a:pPr algn="ctr" rtl="0" fontAlgn="base">
                        <a:lnSpc>
                          <a:spcPct val="100000"/>
                        </a:lnSpc>
                      </a:pPr>
                      <a:endParaRPr lang="en-US" b="1" i="0">
                        <a:solidFill>
                          <a:schemeClr val="tx1"/>
                        </a:solidFill>
                        <a:effectLst/>
                        <a:latin typeface="Segoe UI"/>
                      </a:endParaRPr>
                    </a:p>
                  </a:txBody>
                  <a:tcPr anchor="ctr"/>
                </a:tc>
                <a:tc rowSpan="2">
                  <a:txBody>
                    <a:bodyPr/>
                    <a:lstStyle/>
                    <a:p>
                      <a:pPr algn="ctr" rtl="0" fontAlgn="base">
                        <a:lnSpc>
                          <a:spcPct val="100000"/>
                        </a:lnSpc>
                      </a:pPr>
                      <a:r>
                        <a:rPr lang="en-US" b="1" i="0">
                          <a:solidFill>
                            <a:schemeClr val="tx1"/>
                          </a:solidFill>
                          <a:effectLst/>
                          <a:latin typeface="Segoe UI"/>
                        </a:rPr>
                        <a:t>Model</a:t>
                      </a:r>
                    </a:p>
                    <a:p>
                      <a:pPr algn="ctr" rtl="0" fontAlgn="base">
                        <a:lnSpc>
                          <a:spcPct val="100000"/>
                        </a:lnSpc>
                      </a:pPr>
                      <a:r>
                        <a:rPr lang="en-US" b="1" i="0">
                          <a:solidFill>
                            <a:schemeClr val="tx1"/>
                          </a:solidFill>
                          <a:effectLst/>
                          <a:latin typeface="Segoe UI"/>
                        </a:rPr>
                        <a:t>Size</a:t>
                      </a:r>
                    </a:p>
                  </a:txBody>
                  <a:tcPr anchor="ctr"/>
                </a:tc>
                <a:tc gridSpan="3">
                  <a:txBody>
                    <a:bodyPr/>
                    <a:lstStyle/>
                    <a:p>
                      <a:pPr algn="ctr" rtl="0" fontAlgn="base"/>
                      <a:r>
                        <a:rPr lang="en-US" sz="1800">
                          <a:solidFill>
                            <a:schemeClr val="tx1"/>
                          </a:solidFill>
                          <a:effectLst/>
                          <a:latin typeface="Segoe UI"/>
                        </a:rPr>
                        <a:t>Performance​</a:t>
                      </a:r>
                      <a:endParaRPr lang="en-US" b="1" i="0">
                        <a:solidFill>
                          <a:schemeClr val="tx1"/>
                        </a:solidFill>
                        <a:effectLst/>
                        <a:latin typeface="Segoe UI"/>
                      </a:endParaRPr>
                    </a:p>
                  </a:txBody>
                  <a:tcPr anchor="ctr"/>
                </a:tc>
                <a:tc hMerge="1">
                  <a:txBody>
                    <a:bodyPr/>
                    <a:lstStyle/>
                    <a:p>
                      <a:endParaRPr lang="en-US"/>
                    </a:p>
                  </a:txBody>
                  <a:tcPr/>
                </a:tc>
                <a:tc hMerge="1">
                  <a:txBody>
                    <a:bodyPr/>
                    <a:lstStyle/>
                    <a:p>
                      <a:endParaRPr lang="en-US"/>
                    </a:p>
                  </a:txBody>
                  <a:tcPr/>
                </a:tc>
                <a:tc rowSpan="2">
                  <a:txBody>
                    <a:bodyPr/>
                    <a:lstStyle/>
                    <a:p>
                      <a:pPr algn="ctr"/>
                      <a:r>
                        <a:rPr lang="en-US">
                          <a:solidFill>
                            <a:schemeClr val="tx1"/>
                          </a:solidFill>
                          <a:latin typeface="Segoe UI"/>
                        </a:rPr>
                        <a:t>Average Execution Time</a:t>
                      </a:r>
                    </a:p>
                    <a:p>
                      <a:pPr algn="ctr"/>
                      <a:r>
                        <a:rPr lang="en-US" b="0">
                          <a:solidFill>
                            <a:schemeClr val="tx1"/>
                          </a:solidFill>
                          <a:latin typeface="Segoe UI"/>
                        </a:rPr>
                        <a:t>(sec)</a:t>
                      </a:r>
                    </a:p>
                  </a:txBody>
                  <a:tcPr anchor="ctr"/>
                </a:tc>
                <a:extLst>
                  <a:ext uri="{0D108BD9-81ED-4DB2-BD59-A6C34878D82A}">
                    <a16:rowId xmlns:a16="http://schemas.microsoft.com/office/drawing/2014/main" val="4263163123"/>
                  </a:ext>
                </a:extLst>
              </a:tr>
              <a:tr h="142383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a:solidFill>
                            <a:schemeClr val="tx1"/>
                          </a:solidFill>
                          <a:effectLst/>
                          <a:latin typeface="Segoe UI"/>
                        </a:rPr>
                        <a:t>RAM</a:t>
                      </a:r>
                      <a:endParaRPr lang="en-US" sz="1800">
                        <a:solidFill>
                          <a:schemeClr val="tx1"/>
                        </a:solidFill>
                        <a:effectLst/>
                        <a:latin typeface="Segoe UI"/>
                      </a:endParaRPr>
                    </a:p>
                    <a:p>
                      <a:pPr lvl="0" algn="ctr">
                        <a:lnSpc>
                          <a:spcPct val="100000"/>
                        </a:lnSpc>
                        <a:buNone/>
                      </a:pPr>
                      <a:r>
                        <a:rPr lang="en-US" sz="1800">
                          <a:solidFill>
                            <a:schemeClr val="tx1"/>
                          </a:solidFill>
                          <a:effectLst/>
                          <a:latin typeface="Segoe UI"/>
                        </a:rPr>
                        <a:t>(13GB)</a:t>
                      </a:r>
                    </a:p>
                  </a:txBody>
                  <a:tcPr/>
                </a:tc>
                <a:tc>
                  <a:txBody>
                    <a:bodyPr/>
                    <a:lstStyle/>
                    <a:p>
                      <a:pPr algn="ctr" rtl="0" fontAlgn="base">
                        <a:lnSpc>
                          <a:spcPct val="100000"/>
                        </a:lnSpc>
                      </a:pPr>
                      <a:r>
                        <a:rPr lang="en-US" sz="1800" b="1">
                          <a:solidFill>
                            <a:schemeClr val="tx1"/>
                          </a:solidFill>
                          <a:effectLst/>
                          <a:latin typeface="Segoe UI"/>
                        </a:rPr>
                        <a:t>GPU</a:t>
                      </a:r>
                      <a:endParaRPr lang="en-US" b="1" i="0">
                        <a:solidFill>
                          <a:schemeClr val="tx1"/>
                        </a:solidFill>
                        <a:effectLst/>
                        <a:latin typeface="Segoe UI"/>
                      </a:endParaRPr>
                    </a:p>
                    <a:p>
                      <a:pPr lvl="0" algn="ctr">
                        <a:lnSpc>
                          <a:spcPct val="100000"/>
                        </a:lnSpc>
                        <a:buNone/>
                      </a:pPr>
                      <a:r>
                        <a:rPr lang="en-US" sz="1800">
                          <a:solidFill>
                            <a:schemeClr val="tx1"/>
                          </a:solidFill>
                          <a:effectLst/>
                          <a:latin typeface="Segoe UI"/>
                        </a:rPr>
                        <a:t>(15GB)​</a:t>
                      </a:r>
                      <a:endParaRPr lang="en-US" b="0" i="0">
                        <a:solidFill>
                          <a:schemeClr val="tx1"/>
                        </a:solidFill>
                        <a:effectLst/>
                        <a:latin typeface="Segoe UI"/>
                      </a:endParaRPr>
                    </a:p>
                  </a:txBody>
                  <a:tcPr/>
                </a:tc>
                <a:tc>
                  <a:txBody>
                    <a:bodyPr/>
                    <a:lstStyle/>
                    <a:p>
                      <a:pPr algn="ctr" rtl="0" fontAlgn="base">
                        <a:lnSpc>
                          <a:spcPct val="100000"/>
                        </a:lnSpc>
                      </a:pPr>
                      <a:r>
                        <a:rPr lang="en-US" sz="1800" b="1">
                          <a:solidFill>
                            <a:schemeClr val="tx1"/>
                          </a:solidFill>
                          <a:effectLst/>
                          <a:latin typeface="Segoe UI"/>
                        </a:rPr>
                        <a:t>Disk</a:t>
                      </a:r>
                      <a:endParaRPr lang="en-US" b="1" i="0">
                        <a:solidFill>
                          <a:schemeClr val="tx1"/>
                        </a:solidFill>
                        <a:effectLst/>
                        <a:latin typeface="Segoe UI"/>
                      </a:endParaRPr>
                    </a:p>
                    <a:p>
                      <a:pPr lvl="0" algn="ctr">
                        <a:lnSpc>
                          <a:spcPct val="100000"/>
                        </a:lnSpc>
                        <a:buNone/>
                      </a:pPr>
                      <a:r>
                        <a:rPr lang="en-US" sz="1800">
                          <a:solidFill>
                            <a:schemeClr val="tx1"/>
                          </a:solidFill>
                          <a:effectLst/>
                          <a:latin typeface="Segoe UI"/>
                        </a:rPr>
                        <a:t>(78.2GB)​</a:t>
                      </a:r>
                      <a:endParaRPr lang="en-US" b="0" i="0">
                        <a:solidFill>
                          <a:schemeClr val="tx1"/>
                        </a:solidFill>
                        <a:effectLst/>
                        <a:latin typeface="Segoe UI"/>
                      </a:endParaRPr>
                    </a:p>
                  </a:txBody>
                  <a:tcPr/>
                </a:tc>
                <a:tc vMerge="1">
                  <a:txBody>
                    <a:bodyPr/>
                    <a:lstStyle/>
                    <a:p>
                      <a:pPr algn="ctr" rtl="0" fontAlgn="base"/>
                      <a:endParaRPr lang="en-US" b="0" i="0">
                        <a:solidFill>
                          <a:srgbClr val="000000"/>
                        </a:solidFill>
                        <a:effectLst/>
                      </a:endParaRPr>
                    </a:p>
                  </a:txBody>
                  <a:tcPr/>
                </a:tc>
                <a:extLst>
                  <a:ext uri="{0D108BD9-81ED-4DB2-BD59-A6C34878D82A}">
                    <a16:rowId xmlns:a16="http://schemas.microsoft.com/office/drawing/2014/main" val="1740146945"/>
                  </a:ext>
                </a:extLst>
              </a:tr>
              <a:tr h="640725">
                <a:tc>
                  <a:txBody>
                    <a:bodyPr/>
                    <a:lstStyle/>
                    <a:p>
                      <a:r>
                        <a:rPr lang="en-US" sz="1800" b="0" i="0" kern="1200" err="1">
                          <a:solidFill>
                            <a:schemeClr val="tx1"/>
                          </a:solidFill>
                          <a:effectLst/>
                          <a:latin typeface="Segoe UI"/>
                          <a:ea typeface="+mn-ea"/>
                          <a:cs typeface="+mn-cs"/>
                        </a:rPr>
                        <a:t>bigscience</a:t>
                      </a:r>
                      <a:r>
                        <a:rPr lang="en-US" sz="1800" b="0" i="0" kern="1200">
                          <a:solidFill>
                            <a:schemeClr val="tx1"/>
                          </a:solidFill>
                          <a:effectLst/>
                          <a:latin typeface="Segoe UI"/>
                          <a:ea typeface="+mn-ea"/>
                          <a:cs typeface="+mn-cs"/>
                        </a:rPr>
                        <a:t>/bloom-560m</a:t>
                      </a:r>
                      <a:endParaRPr lang="en-US">
                        <a:solidFill>
                          <a:schemeClr val="tx1"/>
                        </a:solidFill>
                        <a:latin typeface="Segoe UI"/>
                      </a:endParaRPr>
                    </a:p>
                  </a:txBody>
                  <a:tcPr/>
                </a:tc>
                <a:tc>
                  <a:txBody>
                    <a:bodyPr/>
                    <a:lstStyle/>
                    <a:p>
                      <a:pPr algn="ctr"/>
                      <a:r>
                        <a:rPr lang="en-US">
                          <a:solidFill>
                            <a:schemeClr val="tx1"/>
                          </a:solidFill>
                          <a:latin typeface="Segoe UI"/>
                        </a:rPr>
                        <a:t>560M</a:t>
                      </a:r>
                    </a:p>
                  </a:txBody>
                  <a:tcPr/>
                </a:tc>
                <a:tc>
                  <a:txBody>
                    <a:bodyPr/>
                    <a:lstStyle/>
                    <a:p>
                      <a:pPr algn="ctr"/>
                      <a:r>
                        <a:rPr lang="en-US" sz="1800" b="0" i="0" kern="1200">
                          <a:solidFill>
                            <a:schemeClr val="tx1"/>
                          </a:solidFill>
                          <a:effectLst/>
                          <a:latin typeface="+mn-lt"/>
                          <a:ea typeface="+mn-ea"/>
                          <a:cs typeface="+mn-cs"/>
                        </a:rPr>
                        <a:t>2.0833 GB</a:t>
                      </a:r>
                      <a:endParaRPr lang="en-US">
                        <a:solidFill>
                          <a:schemeClr val="tx1"/>
                        </a:solidFill>
                      </a:endParaRPr>
                    </a:p>
                  </a:txBody>
                  <a:tcPr/>
                </a:tc>
                <a:tc>
                  <a:txBody>
                    <a:bodyPr/>
                    <a:lstStyle/>
                    <a:p>
                      <a:pPr algn="ctr" rtl="0" fontAlgn="auto"/>
                      <a:r>
                        <a:rPr lang="en-US" sz="1800">
                          <a:solidFill>
                            <a:schemeClr val="tx1"/>
                          </a:solidFill>
                          <a:effectLst/>
                          <a:latin typeface="Segoe UI"/>
                        </a:rPr>
                        <a:t>​8.4 GB</a:t>
                      </a:r>
                      <a:endParaRPr lang="en-US" sz="1800" b="0" i="0">
                        <a:solidFill>
                          <a:schemeClr val="tx1"/>
                        </a:solidFill>
                        <a:effectLst/>
                        <a:latin typeface="Segoe UI"/>
                      </a:endParaRPr>
                    </a:p>
                  </a:txBody>
                  <a:tcPr/>
                </a:tc>
                <a:tc>
                  <a:txBody>
                    <a:bodyPr/>
                    <a:lstStyle/>
                    <a:p>
                      <a:pPr algn="ctr" rtl="0" fontAlgn="auto"/>
                      <a:r>
                        <a:rPr lang="en-US" sz="1800">
                          <a:solidFill>
                            <a:schemeClr val="tx1"/>
                          </a:solidFill>
                          <a:effectLst/>
                          <a:latin typeface="Segoe UI"/>
                        </a:rPr>
                        <a:t>4.2​ GB</a:t>
                      </a:r>
                      <a:endParaRPr lang="en-US" sz="1800" b="0" i="0">
                        <a:solidFill>
                          <a:schemeClr val="tx1"/>
                        </a:solidFill>
                        <a:effectLst/>
                        <a:latin typeface="Segoe UI"/>
                      </a:endParaRPr>
                    </a:p>
                  </a:txBody>
                  <a:tcPr/>
                </a:tc>
                <a:tc>
                  <a:txBody>
                    <a:bodyPr/>
                    <a:lstStyle/>
                    <a:p>
                      <a:pPr algn="ctr" rtl="0" fontAlgn="auto"/>
                      <a:r>
                        <a:rPr lang="en-US" sz="1800">
                          <a:solidFill>
                            <a:schemeClr val="tx1"/>
                          </a:solidFill>
                          <a:effectLst/>
                        </a:rPr>
                        <a:t>​</a:t>
                      </a:r>
                      <a:r>
                        <a:rPr lang="en-US" sz="1800" b="0" i="0" kern="1200">
                          <a:solidFill>
                            <a:schemeClr val="tx1"/>
                          </a:solidFill>
                          <a:effectLst/>
                          <a:latin typeface="+mn-lt"/>
                          <a:ea typeface="+mn-ea"/>
                          <a:cs typeface="+mn-cs"/>
                        </a:rPr>
                        <a:t>4.56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solidFill>
                            <a:schemeClr val="tx1"/>
                          </a:solidFill>
                          <a:effectLst/>
                          <a:latin typeface="Segoe UI"/>
                        </a:rPr>
                        <a:t>​23.76</a:t>
                      </a:r>
                      <a:endParaRPr lang="en-US" sz="1800" b="0" i="0">
                        <a:solidFill>
                          <a:schemeClr val="tx1"/>
                        </a:solidFill>
                        <a:effectLst/>
                        <a:latin typeface="Segoe UI"/>
                      </a:endParaRPr>
                    </a:p>
                  </a:txBody>
                  <a:tcPr/>
                </a:tc>
                <a:extLst>
                  <a:ext uri="{0D108BD9-81ED-4DB2-BD59-A6C34878D82A}">
                    <a16:rowId xmlns:a16="http://schemas.microsoft.com/office/drawing/2014/main" val="722496136"/>
                  </a:ext>
                </a:extLst>
              </a:tr>
              <a:tr h="640725">
                <a:tc>
                  <a:txBody>
                    <a:bodyPr/>
                    <a:lstStyle/>
                    <a:p>
                      <a:r>
                        <a:rPr lang="en-US">
                          <a:solidFill>
                            <a:schemeClr val="tx1"/>
                          </a:solidFill>
                          <a:latin typeface="Segoe UI"/>
                        </a:rPr>
                        <a:t>gpt2-medium</a:t>
                      </a:r>
                    </a:p>
                  </a:txBody>
                  <a:tcPr/>
                </a:tc>
                <a:tc>
                  <a:txBody>
                    <a:bodyPr/>
                    <a:lstStyle/>
                    <a:p>
                      <a:pPr algn="ctr"/>
                      <a:r>
                        <a:rPr lang="en-US">
                          <a:solidFill>
                            <a:schemeClr val="tx1"/>
                          </a:solidFill>
                          <a:latin typeface="Segoe UI"/>
                        </a:rPr>
                        <a:t>355M</a:t>
                      </a:r>
                    </a:p>
                  </a:txBody>
                  <a:tcPr/>
                </a:tc>
                <a:tc>
                  <a:txBody>
                    <a:bodyPr/>
                    <a:lstStyle/>
                    <a:p>
                      <a:pPr algn="ctr"/>
                      <a:r>
                        <a:rPr lang="en-US" sz="1800" b="0" i="0" kern="1200">
                          <a:solidFill>
                            <a:schemeClr val="tx1"/>
                          </a:solidFill>
                          <a:effectLst/>
                          <a:latin typeface="+mn-lt"/>
                          <a:ea typeface="+mn-ea"/>
                          <a:cs typeface="+mn-cs"/>
                        </a:rPr>
                        <a:t>1.3219 GB</a:t>
                      </a:r>
                      <a:endParaRPr lang="en-US">
                        <a:solidFill>
                          <a:schemeClr val="tx1"/>
                        </a:solidFill>
                      </a:endParaRPr>
                    </a:p>
                  </a:txBody>
                  <a:tcPr/>
                </a:tc>
                <a:tc>
                  <a:txBody>
                    <a:bodyPr/>
                    <a:lstStyle/>
                    <a:p>
                      <a:pPr algn="ctr" rtl="0" fontAlgn="auto"/>
                      <a:r>
                        <a:rPr lang="en-US" sz="1800" b="0" i="0">
                          <a:solidFill>
                            <a:schemeClr val="tx1"/>
                          </a:solidFill>
                          <a:effectLst/>
                          <a:latin typeface="Segoe UI"/>
                        </a:rPr>
                        <a:t>7.1 GB</a:t>
                      </a:r>
                    </a:p>
                  </a:txBody>
                  <a:tcPr/>
                </a:tc>
                <a:tc>
                  <a:txBody>
                    <a:bodyPr/>
                    <a:lstStyle/>
                    <a:p>
                      <a:pPr algn="ctr" rtl="0" fontAlgn="auto"/>
                      <a:r>
                        <a:rPr lang="en-US" sz="1800" b="0" i="0">
                          <a:solidFill>
                            <a:schemeClr val="tx1"/>
                          </a:solidFill>
                          <a:effectLst/>
                          <a:latin typeface="Segoe UI"/>
                        </a:rPr>
                        <a:t>2.2 GB</a:t>
                      </a:r>
                    </a:p>
                  </a:txBody>
                  <a:tcPr/>
                </a:tc>
                <a:tc>
                  <a:txBody>
                    <a:bodyPr/>
                    <a:lstStyle/>
                    <a:p>
                      <a:pPr algn="ctr" rtl="0" fontAlgn="auto"/>
                      <a:r>
                        <a:rPr lang="en-US" sz="1800" b="0" i="0" kern="1200">
                          <a:solidFill>
                            <a:schemeClr val="tx1"/>
                          </a:solidFill>
                          <a:effectLst/>
                          <a:latin typeface="+mn-lt"/>
                          <a:ea typeface="+mn-ea"/>
                          <a:cs typeface="+mn-cs"/>
                        </a:rPr>
                        <a:t>4.16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Segoe UI"/>
                        </a:rPr>
                        <a:t>14.12</a:t>
                      </a:r>
                    </a:p>
                  </a:txBody>
                  <a:tcPr/>
                </a:tc>
                <a:extLst>
                  <a:ext uri="{0D108BD9-81ED-4DB2-BD59-A6C34878D82A}">
                    <a16:rowId xmlns:a16="http://schemas.microsoft.com/office/drawing/2014/main" val="1456908973"/>
                  </a:ext>
                </a:extLst>
              </a:tr>
              <a:tr h="640725">
                <a:tc>
                  <a:txBody>
                    <a:bodyPr/>
                    <a:lstStyle/>
                    <a:p>
                      <a:pPr lvl="0">
                        <a:buNone/>
                      </a:pPr>
                      <a:r>
                        <a:rPr lang="en-US" sz="1800" b="0" i="0" u="none" strike="noStrike" baseline="0" noProof="0" err="1">
                          <a:solidFill>
                            <a:schemeClr val="tx1"/>
                          </a:solidFill>
                          <a:latin typeface="Segoe UI"/>
                        </a:rPr>
                        <a:t>EleutherAI</a:t>
                      </a:r>
                      <a:r>
                        <a:rPr lang="en-US" sz="1800" b="0" i="0" u="none" strike="noStrike" baseline="0" noProof="0">
                          <a:solidFill>
                            <a:schemeClr val="tx1"/>
                          </a:solidFill>
                          <a:latin typeface="Segoe UI"/>
                        </a:rPr>
                        <a:t>/pythia-70m</a:t>
                      </a:r>
                      <a:endParaRPr lang="en-US">
                        <a:solidFill>
                          <a:schemeClr val="tx1"/>
                        </a:solidFill>
                        <a:latin typeface="Segoe UI"/>
                      </a:endParaRPr>
                    </a:p>
                  </a:txBody>
                  <a:tcPr/>
                </a:tc>
                <a:tc>
                  <a:txBody>
                    <a:bodyPr/>
                    <a:lstStyle/>
                    <a:p>
                      <a:pPr algn="ctr"/>
                      <a:r>
                        <a:rPr lang="en-US">
                          <a:solidFill>
                            <a:schemeClr val="tx1"/>
                          </a:solidFill>
                          <a:latin typeface="Segoe UI"/>
                        </a:rPr>
                        <a:t>70M</a:t>
                      </a:r>
                    </a:p>
                  </a:txBody>
                  <a:tcPr/>
                </a:tc>
                <a:tc>
                  <a:txBody>
                    <a:bodyPr/>
                    <a:lstStyle/>
                    <a:p>
                      <a:pPr lvl="0" algn="ctr">
                        <a:buNone/>
                      </a:pPr>
                      <a:r>
                        <a:rPr lang="en-US" sz="1800" b="0" i="0" kern="1200">
                          <a:solidFill>
                            <a:schemeClr val="tx1"/>
                          </a:solidFill>
                          <a:effectLst/>
                          <a:latin typeface="+mn-lt"/>
                          <a:ea typeface="+mn-ea"/>
                          <a:cs typeface="+mn-cs"/>
                        </a:rPr>
                        <a:t>0.2624 GB</a:t>
                      </a:r>
                      <a:endParaRPr lang="en-US"/>
                    </a:p>
                  </a:txBody>
                  <a:tcPr/>
                </a:tc>
                <a:tc>
                  <a:txBody>
                    <a:bodyPr/>
                    <a:lstStyle/>
                    <a:p>
                      <a:pPr algn="ctr" rtl="0" fontAlgn="auto"/>
                      <a:r>
                        <a:rPr lang="en-US" sz="1800" b="0" i="0">
                          <a:solidFill>
                            <a:schemeClr val="tx1"/>
                          </a:solidFill>
                          <a:effectLst/>
                          <a:latin typeface="Segoe UI"/>
                        </a:rPr>
                        <a:t>3.1 GB</a:t>
                      </a:r>
                    </a:p>
                  </a:txBody>
                  <a:tcPr/>
                </a:tc>
                <a:tc>
                  <a:txBody>
                    <a:bodyPr/>
                    <a:lstStyle/>
                    <a:p>
                      <a:pPr algn="ctr" rtl="0" fontAlgn="auto"/>
                      <a:r>
                        <a:rPr lang="en-US" sz="1800" b="0" i="0">
                          <a:solidFill>
                            <a:schemeClr val="tx1"/>
                          </a:solidFill>
                          <a:effectLst/>
                          <a:latin typeface="Segoe UI"/>
                        </a:rPr>
                        <a:t>2.2 GB</a:t>
                      </a:r>
                    </a:p>
                  </a:txBody>
                  <a:tcPr/>
                </a:tc>
                <a:tc>
                  <a:txBody>
                    <a:bodyPr/>
                    <a:lstStyle/>
                    <a:p>
                      <a:pPr lvl="0" algn="ctr" rtl="0">
                        <a:buNone/>
                      </a:pPr>
                      <a:r>
                        <a:rPr lang="en-US" sz="1800" b="0" i="0" kern="1200">
                          <a:solidFill>
                            <a:schemeClr val="tx1"/>
                          </a:solidFill>
                          <a:effectLst/>
                          <a:latin typeface="+mn-lt"/>
                          <a:ea typeface="+mn-ea"/>
                          <a:cs typeface="+mn-cs"/>
                        </a:rPr>
                        <a:t>1.84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Segoe UI"/>
                        </a:rPr>
                        <a:t>1.89</a:t>
                      </a:r>
                    </a:p>
                  </a:txBody>
                  <a:tcPr/>
                </a:tc>
                <a:extLst>
                  <a:ext uri="{0D108BD9-81ED-4DB2-BD59-A6C34878D82A}">
                    <a16:rowId xmlns:a16="http://schemas.microsoft.com/office/drawing/2014/main" val="4239722198"/>
                  </a:ext>
                </a:extLst>
              </a:tr>
            </a:tbl>
          </a:graphicData>
        </a:graphic>
      </p:graphicFrame>
    </p:spTree>
    <p:extLst>
      <p:ext uri="{BB962C8B-B14F-4D97-AF65-F5344CB8AC3E}">
        <p14:creationId xmlns:p14="http://schemas.microsoft.com/office/powerpoint/2010/main" val="362902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Summary</a:t>
            </a:r>
          </a:p>
        </p:txBody>
      </p:sp>
      <p:sp>
        <p:nvSpPr>
          <p:cNvPr id="3" name="Content Placeholder 2"/>
          <p:cNvSpPr>
            <a:spLocks noGrp="1"/>
          </p:cNvSpPr>
          <p:nvPr>
            <p:ph idx="1"/>
          </p:nvPr>
        </p:nvSpPr>
        <p:spPr>
          <a:xfrm>
            <a:off x="1295400" y="1318437"/>
            <a:ext cx="9601200" cy="4472763"/>
          </a:xfrm>
        </p:spPr>
        <p:txBody>
          <a:bodyPr vert="horz" lIns="91440" tIns="45720" rIns="91440" bIns="45720" rtlCol="0" anchor="t">
            <a:noAutofit/>
          </a:bodyPr>
          <a:lstStyle/>
          <a:p>
            <a:pPr marL="285750" indent="-285750" algn="just">
              <a:buFont typeface="Wingdings" panose="05000000000000000000" pitchFamily="2" charset="2"/>
              <a:buChar char="§"/>
            </a:pPr>
            <a:r>
              <a:rPr lang="en-US" sz="1600">
                <a:solidFill>
                  <a:schemeClr val="tx1"/>
                </a:solidFill>
                <a:ea typeface="+mn-lt"/>
                <a:cs typeface="+mn-lt"/>
              </a:rPr>
              <a:t>The </a:t>
            </a:r>
            <a:r>
              <a:rPr lang="en-US" sz="1600" b="1">
                <a:solidFill>
                  <a:schemeClr val="tx1"/>
                </a:solidFill>
                <a:ea typeface="+mn-lt"/>
                <a:cs typeface="+mn-lt"/>
              </a:rPr>
              <a:t>best model</a:t>
            </a:r>
            <a:r>
              <a:rPr lang="en-US" sz="1600">
                <a:solidFill>
                  <a:schemeClr val="tx1"/>
                </a:solidFill>
                <a:ea typeface="+mn-lt"/>
                <a:cs typeface="+mn-lt"/>
              </a:rPr>
              <a:t> based on both accuracy and performance is </a:t>
            </a:r>
            <a:r>
              <a:rPr lang="en-US" sz="1600" b="1">
                <a:solidFill>
                  <a:schemeClr val="tx1"/>
                </a:solidFill>
                <a:ea typeface="+mn-lt"/>
                <a:cs typeface="+mn-lt"/>
              </a:rPr>
              <a:t>declare-lab/flan-alpaca-large</a:t>
            </a:r>
            <a:r>
              <a:rPr lang="en-US" sz="1600">
                <a:solidFill>
                  <a:schemeClr val="tx1"/>
                </a:solidFill>
                <a:ea typeface="+mn-lt"/>
                <a:cs typeface="+mn-lt"/>
              </a:rPr>
              <a:t>. It has the highest accuracy score of 9, and its average execution time is only 1.54 seconds, which is faster than all other models with comparable accuracy. The </a:t>
            </a:r>
            <a:r>
              <a:rPr lang="en-US" sz="1600" b="1">
                <a:solidFill>
                  <a:schemeClr val="tx1"/>
                </a:solidFill>
                <a:ea typeface="+mn-lt"/>
                <a:cs typeface="+mn-lt"/>
              </a:rPr>
              <a:t>second-best model </a:t>
            </a:r>
            <a:r>
              <a:rPr lang="en-US" sz="1600">
                <a:solidFill>
                  <a:schemeClr val="tx1"/>
                </a:solidFill>
                <a:ea typeface="+mn-lt"/>
                <a:cs typeface="+mn-lt"/>
              </a:rPr>
              <a:t>is </a:t>
            </a:r>
            <a:r>
              <a:rPr lang="en-US" sz="1600" b="1">
                <a:solidFill>
                  <a:schemeClr val="tx1"/>
                </a:solidFill>
                <a:ea typeface="+mn-lt"/>
                <a:cs typeface="+mn-lt"/>
              </a:rPr>
              <a:t>google/flan-t5-large</a:t>
            </a:r>
            <a:r>
              <a:rPr lang="en-US" sz="1600">
                <a:solidFill>
                  <a:schemeClr val="tx1"/>
                </a:solidFill>
                <a:ea typeface="+mn-lt"/>
                <a:cs typeface="+mn-lt"/>
              </a:rPr>
              <a:t>, which has an accuracy score of 7.22 and an average execution time of 0.73 seconds.</a:t>
            </a:r>
            <a:endParaRPr lang="en-US" sz="1600">
              <a:solidFill>
                <a:schemeClr val="tx1"/>
              </a:solidFill>
              <a:cs typeface="Segoe UI"/>
            </a:endParaRPr>
          </a:p>
          <a:p>
            <a:pPr marL="285750" indent="-285750" algn="just">
              <a:buFont typeface="Wingdings" panose="05000000000000000000" pitchFamily="2" charset="2"/>
              <a:buChar char="§"/>
            </a:pPr>
            <a:r>
              <a:rPr lang="en-US" sz="1600">
                <a:ea typeface="+mn-lt"/>
                <a:cs typeface="+mn-lt"/>
              </a:rPr>
              <a:t>The gpt2-medium and </a:t>
            </a:r>
            <a:r>
              <a:rPr lang="en-US" sz="1600" err="1">
                <a:ea typeface="+mn-lt"/>
                <a:cs typeface="+mn-lt"/>
              </a:rPr>
              <a:t>EleutherAI</a:t>
            </a:r>
            <a:r>
              <a:rPr lang="en-US" sz="1600">
                <a:ea typeface="+mn-lt"/>
                <a:cs typeface="+mn-lt"/>
              </a:rPr>
              <a:t>/pythia-70m models have similar accuracy scores of 6.6, but the </a:t>
            </a:r>
            <a:r>
              <a:rPr lang="en-US" sz="1600" err="1">
                <a:ea typeface="+mn-lt"/>
                <a:cs typeface="+mn-lt"/>
              </a:rPr>
              <a:t>EleutherAI</a:t>
            </a:r>
            <a:r>
              <a:rPr lang="en-US" sz="1600">
                <a:ea typeface="+mn-lt"/>
                <a:cs typeface="+mn-lt"/>
              </a:rPr>
              <a:t>/pythia-70m model is slightly faster, with an average execution time of 1.89 seconds. The </a:t>
            </a:r>
            <a:r>
              <a:rPr lang="en-US" sz="1600" err="1">
                <a:ea typeface="+mn-lt"/>
                <a:cs typeface="+mn-lt"/>
              </a:rPr>
              <a:t>EleutherAI</a:t>
            </a:r>
            <a:r>
              <a:rPr lang="en-US" sz="1600">
                <a:ea typeface="+mn-lt"/>
                <a:cs typeface="+mn-lt"/>
              </a:rPr>
              <a:t>/pythia-70m model is the smallest model in this list, with a parameter size of only 70M. This makes it a good choice if you are limited on resources. The </a:t>
            </a:r>
            <a:r>
              <a:rPr lang="en-US" sz="1600" err="1">
                <a:ea typeface="+mn-lt"/>
                <a:cs typeface="+mn-lt"/>
              </a:rPr>
              <a:t>bigscience</a:t>
            </a:r>
            <a:r>
              <a:rPr lang="en-US" sz="1600">
                <a:ea typeface="+mn-lt"/>
                <a:cs typeface="+mn-lt"/>
              </a:rPr>
              <a:t>/bloom-560m model has the lowest accuracy score of 5.11, and a very high average execution time of 23.76 seconds.</a:t>
            </a:r>
          </a:p>
          <a:p>
            <a:pPr marL="285750" indent="-285750" algn="just">
              <a:buFont typeface="Wingdings" panose="05000000000000000000" pitchFamily="2" charset="2"/>
              <a:buChar char="§"/>
            </a:pPr>
            <a:r>
              <a:rPr lang="en-US" sz="1600">
                <a:solidFill>
                  <a:schemeClr val="tx1"/>
                </a:solidFill>
                <a:ea typeface="+mn-lt"/>
                <a:cs typeface="+mn-lt"/>
              </a:rPr>
              <a:t>Overall, the </a:t>
            </a:r>
            <a:r>
              <a:rPr lang="en-US" sz="1600" b="1">
                <a:solidFill>
                  <a:schemeClr val="tx1"/>
                </a:solidFill>
                <a:ea typeface="+mn-lt"/>
                <a:cs typeface="+mn-lt"/>
              </a:rPr>
              <a:t>declare-lab/flan-alpaca-large </a:t>
            </a:r>
            <a:r>
              <a:rPr lang="en-US" sz="1600">
                <a:solidFill>
                  <a:schemeClr val="tx1"/>
                </a:solidFill>
                <a:ea typeface="+mn-lt"/>
                <a:cs typeface="+mn-lt"/>
              </a:rPr>
              <a:t>model is the best text2text generation model based on both accuracy and performance. It has the highest accuracy score and is one of the fastest models in this list.</a:t>
            </a:r>
            <a:endParaRPr lang="en-US" sz="1600">
              <a:solidFill>
                <a:schemeClr val="tx1"/>
              </a:solidFill>
              <a:cs typeface="Segoe UI"/>
            </a:endParaRPr>
          </a:p>
          <a:p>
            <a:pPr marL="285750" indent="-285750" algn="just">
              <a:buFont typeface="Wingdings" panose="05000000000000000000" pitchFamily="2" charset="2"/>
              <a:buChar char="§"/>
            </a:pPr>
            <a:endParaRPr lang="en-US" sz="1800">
              <a:solidFill>
                <a:schemeClr val="tx1"/>
              </a:solidFill>
              <a:cs typeface="Segoe UI"/>
            </a:endParaRPr>
          </a:p>
        </p:txBody>
      </p:sp>
    </p:spTree>
    <p:extLst>
      <p:ext uri="{BB962C8B-B14F-4D97-AF65-F5344CB8AC3E}">
        <p14:creationId xmlns:p14="http://schemas.microsoft.com/office/powerpoint/2010/main" val="199869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082-D83A-902B-31FD-62C98B7823D4}"/>
              </a:ext>
            </a:extLst>
          </p:cNvPr>
          <p:cNvSpPr>
            <a:spLocks noGrp="1"/>
          </p:cNvSpPr>
          <p:nvPr>
            <p:ph type="ctrTitle"/>
          </p:nvPr>
        </p:nvSpPr>
        <p:spPr/>
        <p:txBody>
          <a:bodyPr/>
          <a:lstStyle/>
          <a:p>
            <a:r>
              <a:rPr lang="en-US" b="1">
                <a:solidFill>
                  <a:schemeClr val="tx1"/>
                </a:solidFill>
                <a:cs typeface="Arial"/>
              </a:rPr>
              <a:t>Generic</a:t>
            </a:r>
            <a:r>
              <a:rPr lang="en-US" sz="3600" b="1">
                <a:solidFill>
                  <a:schemeClr val="tx1"/>
                </a:solidFill>
                <a:cs typeface="Arial"/>
              </a:rPr>
              <a:t> Question Answering</a:t>
            </a:r>
            <a:br>
              <a:rPr lang="en-US">
                <a:solidFill>
                  <a:schemeClr val="tx1"/>
                </a:solidFill>
              </a:rPr>
            </a:br>
            <a:endParaRPr lang="en-US">
              <a:solidFill>
                <a:schemeClr val="tx1"/>
              </a:solidFill>
            </a:endParaRPr>
          </a:p>
        </p:txBody>
      </p:sp>
    </p:spTree>
    <p:extLst>
      <p:ext uri="{BB962C8B-B14F-4D97-AF65-F5344CB8AC3E}">
        <p14:creationId xmlns:p14="http://schemas.microsoft.com/office/powerpoint/2010/main" val="386412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C21F-4F1B-4B14-2845-A1C8139DDA47}"/>
              </a:ext>
            </a:extLst>
          </p:cNvPr>
          <p:cNvSpPr>
            <a:spLocks noGrp="1"/>
          </p:cNvSpPr>
          <p:nvPr>
            <p:ph type="title"/>
          </p:nvPr>
        </p:nvSpPr>
        <p:spPr>
          <a:xfrm>
            <a:off x="1295400" y="234912"/>
            <a:ext cx="9612405" cy="705356"/>
          </a:xfrm>
        </p:spPr>
        <p:txBody>
          <a:bodyPr/>
          <a:lstStyle/>
          <a:p>
            <a:r>
              <a:rPr lang="en-US" b="1">
                <a:cs typeface="Arial"/>
              </a:rPr>
              <a:t>Generic Question Answering</a:t>
            </a:r>
            <a:endParaRPr lang="en-US" b="1"/>
          </a:p>
        </p:txBody>
      </p:sp>
      <p:graphicFrame>
        <p:nvGraphicFramePr>
          <p:cNvPr id="6" name="Content Placeholder 5">
            <a:extLst>
              <a:ext uri="{FF2B5EF4-FFF2-40B4-BE49-F238E27FC236}">
                <a16:creationId xmlns:a16="http://schemas.microsoft.com/office/drawing/2014/main" id="{732560BB-B187-EEE1-9908-A384615DC98B}"/>
              </a:ext>
            </a:extLst>
          </p:cNvPr>
          <p:cNvGraphicFramePr>
            <a:graphicFrameLocks noGrp="1"/>
          </p:cNvGraphicFramePr>
          <p:nvPr>
            <p:ph sz="half" idx="1"/>
            <p:extLst>
              <p:ext uri="{D42A27DB-BD31-4B8C-83A1-F6EECF244321}">
                <p14:modId xmlns:p14="http://schemas.microsoft.com/office/powerpoint/2010/main" val="1823821643"/>
              </p:ext>
            </p:extLst>
          </p:nvPr>
        </p:nvGraphicFramePr>
        <p:xfrm>
          <a:off x="1232647" y="1243852"/>
          <a:ext cx="9928594" cy="4525754"/>
        </p:xfrm>
        <a:graphic>
          <a:graphicData uri="http://schemas.openxmlformats.org/drawingml/2006/table">
            <a:tbl>
              <a:tblPr firstRow="1" bandRow="1">
                <a:tableStyleId>{BC89EF96-8CEA-46FF-86C4-4CE0E7609802}</a:tableStyleId>
              </a:tblPr>
              <a:tblGrid>
                <a:gridCol w="3530818">
                  <a:extLst>
                    <a:ext uri="{9D8B030D-6E8A-4147-A177-3AD203B41FA5}">
                      <a16:colId xmlns:a16="http://schemas.microsoft.com/office/drawing/2014/main" val="2544248568"/>
                    </a:ext>
                  </a:extLst>
                </a:gridCol>
                <a:gridCol w="6397776">
                  <a:extLst>
                    <a:ext uri="{9D8B030D-6E8A-4147-A177-3AD203B41FA5}">
                      <a16:colId xmlns:a16="http://schemas.microsoft.com/office/drawing/2014/main" val="1545372224"/>
                    </a:ext>
                  </a:extLst>
                </a:gridCol>
              </a:tblGrid>
              <a:tr h="476250">
                <a:tc>
                  <a:txBody>
                    <a:bodyPr/>
                    <a:lstStyle/>
                    <a:p>
                      <a:pPr algn="l" rtl="0" fontAlgn="base"/>
                      <a:r>
                        <a:rPr lang="en-US" sz="1800">
                          <a:solidFill>
                            <a:schemeClr val="tx1"/>
                          </a:solidFill>
                          <a:effectLst/>
                          <a:latin typeface="Segoe UI (Body)"/>
                        </a:rPr>
                        <a:t>Questions​</a:t>
                      </a:r>
                      <a:endParaRPr lang="en-US" sz="1800" b="1" i="0">
                        <a:solidFill>
                          <a:schemeClr val="tx1"/>
                        </a:solidFill>
                        <a:effectLst/>
                        <a:latin typeface="Segoe UI (Body)"/>
                      </a:endParaRPr>
                    </a:p>
                  </a:txBody>
                  <a:tcPr/>
                </a:tc>
                <a:tc>
                  <a:txBody>
                    <a:bodyPr/>
                    <a:lstStyle/>
                    <a:p>
                      <a:pPr algn="l" rtl="0" fontAlgn="base"/>
                      <a:r>
                        <a:rPr lang="en-US" sz="1800">
                          <a:solidFill>
                            <a:schemeClr val="tx1"/>
                          </a:solidFill>
                          <a:effectLst/>
                          <a:latin typeface="Segoe UI (Body)"/>
                        </a:rPr>
                        <a:t>Actual Answers​</a:t>
                      </a:r>
                      <a:endParaRPr lang="en-US" sz="1800" b="1" i="0">
                        <a:solidFill>
                          <a:schemeClr val="tx1"/>
                        </a:solidFill>
                        <a:effectLst/>
                        <a:latin typeface="Segoe UI (Body)"/>
                      </a:endParaRPr>
                    </a:p>
                  </a:txBody>
                  <a:tcPr/>
                </a:tc>
                <a:extLst>
                  <a:ext uri="{0D108BD9-81ED-4DB2-BD59-A6C34878D82A}">
                    <a16:rowId xmlns:a16="http://schemas.microsoft.com/office/drawing/2014/main" val="3636415420"/>
                  </a:ext>
                </a:extLst>
              </a:tr>
              <a:tr h="57478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p>
                  </a:txBody>
                  <a:tcPr/>
                </a:tc>
                <a:tc>
                  <a:txBody>
                    <a:bodyPr/>
                    <a:lstStyle/>
                    <a:p>
                      <a:pPr lvl="0" algn="just">
                        <a:buNone/>
                      </a:pPr>
                      <a:r>
                        <a:rPr lang="en-US" sz="1800" b="0" i="0" u="none" strike="noStrike" noProof="0">
                          <a:solidFill>
                            <a:schemeClr val="tx1"/>
                          </a:solidFill>
                          <a:effectLst/>
                          <a:latin typeface="Segoe UI (Body)"/>
                        </a:rPr>
                        <a:t>The capital of France is Paris.</a:t>
                      </a:r>
                      <a:endParaRPr lang="en-US" sz="1800">
                        <a:solidFill>
                          <a:schemeClr val="tx1"/>
                        </a:solidFill>
                        <a:latin typeface="Segoe UI (Body)"/>
                      </a:endParaRPr>
                    </a:p>
                  </a:txBody>
                  <a:tcPr/>
                </a:tc>
                <a:extLst>
                  <a:ext uri="{0D108BD9-81ED-4DB2-BD59-A6C34878D82A}">
                    <a16:rowId xmlns:a16="http://schemas.microsoft.com/office/drawing/2014/main" val="2927502826"/>
                  </a:ext>
                </a:extLst>
              </a:tr>
              <a:tr h="526289">
                <a:tc>
                  <a:txBody>
                    <a:bodyPr/>
                    <a:lstStyle/>
                    <a:p>
                      <a:pPr lvl="0" algn="l">
                        <a:buNone/>
                      </a:pPr>
                      <a:r>
                        <a:rPr lang="en-US" sz="1800" b="0" i="0" u="none" strike="noStrike" noProof="0">
                          <a:solidFill>
                            <a:schemeClr val="tx1"/>
                          </a:solidFill>
                          <a:effectLst/>
                          <a:latin typeface="Segoe UI (Body)"/>
                        </a:rPr>
                        <a:t>How many days are there in a week?</a:t>
                      </a:r>
                    </a:p>
                  </a:txBody>
                  <a:tcPr/>
                </a:tc>
                <a:tc>
                  <a:txBody>
                    <a:bodyPr/>
                    <a:lstStyle/>
                    <a:p>
                      <a:pPr lvl="0" algn="l">
                        <a:buNone/>
                      </a:pPr>
                      <a:r>
                        <a:rPr lang="en-US" sz="1800" b="0" i="0" u="none" strike="noStrike" noProof="0">
                          <a:solidFill>
                            <a:schemeClr val="tx1"/>
                          </a:solidFill>
                          <a:effectLst/>
                          <a:latin typeface="Segoe UI (Body)"/>
                        </a:rPr>
                        <a:t>There are seven days in a week  /  There are 7 days in a week</a:t>
                      </a:r>
                    </a:p>
                  </a:txBody>
                  <a:tcPr/>
                </a:tc>
                <a:extLst>
                  <a:ext uri="{0D108BD9-81ED-4DB2-BD59-A6C34878D82A}">
                    <a16:rowId xmlns:a16="http://schemas.microsoft.com/office/drawing/2014/main" val="3066289386"/>
                  </a:ext>
                </a:extLst>
              </a:tr>
              <a:tr h="5262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p>
                  </a:txBody>
                  <a:tcPr/>
                </a:tc>
                <a:tc>
                  <a:txBody>
                    <a:bodyPr/>
                    <a:lstStyle/>
                    <a:p>
                      <a:pPr lvl="0" algn="l">
                        <a:buNone/>
                      </a:pPr>
                      <a:r>
                        <a:rPr lang="en-US" sz="1800" b="0" i="0" u="none" strike="noStrike" noProof="0">
                          <a:solidFill>
                            <a:schemeClr val="tx1"/>
                          </a:solidFill>
                          <a:effectLst/>
                          <a:latin typeface="Segoe UI (Body)"/>
                        </a:rPr>
                        <a:t>The largest planet in our solar system is Jupiter.</a:t>
                      </a:r>
                      <a:endParaRPr lang="en-US" sz="1800">
                        <a:solidFill>
                          <a:schemeClr val="tx1"/>
                        </a:solidFill>
                        <a:latin typeface="Segoe UI (Body)"/>
                      </a:endParaRPr>
                    </a:p>
                  </a:txBody>
                  <a:tcPr/>
                </a:tc>
                <a:extLst>
                  <a:ext uri="{0D108BD9-81ED-4DB2-BD59-A6C34878D82A}">
                    <a16:rowId xmlns:a16="http://schemas.microsoft.com/office/drawing/2014/main" val="515382250"/>
                  </a:ext>
                </a:extLst>
              </a:tr>
              <a:tr h="5262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The tallest mountain in the world is Mount Everest.</a:t>
                      </a:r>
                      <a:endParaRPr lang="en-US" sz="1800">
                        <a:solidFill>
                          <a:schemeClr val="tx1"/>
                        </a:solidFill>
                        <a:latin typeface="Segoe UI (Body)"/>
                      </a:endParaRPr>
                    </a:p>
                  </a:txBody>
                  <a:tcPr/>
                </a:tc>
                <a:extLst>
                  <a:ext uri="{0D108BD9-81ED-4DB2-BD59-A6C34878D82A}">
                    <a16:rowId xmlns:a16="http://schemas.microsoft.com/office/drawing/2014/main" val="4125111872"/>
                  </a:ext>
                </a:extLst>
              </a:tr>
              <a:tr h="5262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main language in Spain?</a:t>
                      </a: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The main language in Spain is Spanish.</a:t>
                      </a:r>
                      <a:endParaRPr lang="en-US" sz="1800">
                        <a:solidFill>
                          <a:schemeClr val="tx1"/>
                        </a:solidFill>
                        <a:latin typeface="Segoe UI (Body)"/>
                      </a:endParaRPr>
                    </a:p>
                  </a:txBody>
                  <a:tcPr/>
                </a:tc>
                <a:extLst>
                  <a:ext uri="{0D108BD9-81ED-4DB2-BD59-A6C34878D82A}">
                    <a16:rowId xmlns:a16="http://schemas.microsoft.com/office/drawing/2014/main" val="1589299218"/>
                  </a:ext>
                </a:extLst>
              </a:tr>
              <a:tr h="62192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endParaRPr lang="en-US" sz="1800">
                        <a:solidFill>
                          <a:schemeClr val="tx1"/>
                        </a:solidFill>
                        <a:latin typeface="Segoe UI (Body)"/>
                      </a:endParaRPr>
                    </a:p>
                    <a:p>
                      <a:pPr lvl="0" algn="l">
                        <a:lnSpc>
                          <a:spcPct val="100000"/>
                        </a:lnSpc>
                        <a:spcBef>
                          <a:spcPts val="0"/>
                        </a:spcBef>
                        <a:spcAft>
                          <a:spcPts val="0"/>
                        </a:spcAft>
                        <a:buNone/>
                      </a:pPr>
                      <a:endParaRPr lang="en-US" sz="18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The author of the Harry Potter book series is J.K. Rowling.</a:t>
                      </a:r>
                      <a:endParaRPr lang="en-US" sz="1800">
                        <a:solidFill>
                          <a:schemeClr val="tx1"/>
                        </a:solidFill>
                        <a:latin typeface="Segoe UI (Body)"/>
                      </a:endParaRPr>
                    </a:p>
                  </a:txBody>
                  <a:tcPr/>
                </a:tc>
                <a:extLst>
                  <a:ext uri="{0D108BD9-81ED-4DB2-BD59-A6C34878D82A}">
                    <a16:rowId xmlns:a16="http://schemas.microsoft.com/office/drawing/2014/main" val="4068754728"/>
                  </a:ext>
                </a:extLst>
              </a:tr>
            </a:tbl>
          </a:graphicData>
        </a:graphic>
      </p:graphicFrame>
    </p:spTree>
    <p:extLst>
      <p:ext uri="{BB962C8B-B14F-4D97-AF65-F5344CB8AC3E}">
        <p14:creationId xmlns:p14="http://schemas.microsoft.com/office/powerpoint/2010/main" val="172030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3253513250"/>
              </p:ext>
            </p:extLst>
          </p:nvPr>
        </p:nvGraphicFramePr>
        <p:xfrm>
          <a:off x="326571" y="217714"/>
          <a:ext cx="11569367" cy="6494465"/>
        </p:xfrm>
        <a:graphic>
          <a:graphicData uri="http://schemas.openxmlformats.org/drawingml/2006/table">
            <a:tbl>
              <a:tblPr firstRow="1" bandRow="1">
                <a:tableStyleId>{BC89EF96-8CEA-46FF-86C4-4CE0E7609802}</a:tableStyleId>
              </a:tblPr>
              <a:tblGrid>
                <a:gridCol w="2558142">
                  <a:extLst>
                    <a:ext uri="{9D8B030D-6E8A-4147-A177-3AD203B41FA5}">
                      <a16:colId xmlns:a16="http://schemas.microsoft.com/office/drawing/2014/main" val="2318049074"/>
                    </a:ext>
                  </a:extLst>
                </a:gridCol>
                <a:gridCol w="2668499">
                  <a:extLst>
                    <a:ext uri="{9D8B030D-6E8A-4147-A177-3AD203B41FA5}">
                      <a16:colId xmlns:a16="http://schemas.microsoft.com/office/drawing/2014/main" val="3931732350"/>
                    </a:ext>
                  </a:extLst>
                </a:gridCol>
                <a:gridCol w="3171363">
                  <a:extLst>
                    <a:ext uri="{9D8B030D-6E8A-4147-A177-3AD203B41FA5}">
                      <a16:colId xmlns:a16="http://schemas.microsoft.com/office/drawing/2014/main" val="897961387"/>
                    </a:ext>
                  </a:extLst>
                </a:gridCol>
                <a:gridCol w="3171363">
                  <a:extLst>
                    <a:ext uri="{9D8B030D-6E8A-4147-A177-3AD203B41FA5}">
                      <a16:colId xmlns:a16="http://schemas.microsoft.com/office/drawing/2014/main" val="4017035804"/>
                    </a:ext>
                  </a:extLst>
                </a:gridCol>
              </a:tblGrid>
              <a:tr h="649447">
                <a:tc>
                  <a:txBody>
                    <a:bodyPr/>
                    <a:lstStyle/>
                    <a:p>
                      <a:pPr algn="ctr" rtl="0" fontAlgn="base">
                        <a:lnSpc>
                          <a:spcPct val="200000"/>
                        </a:lnSpc>
                      </a:pPr>
                      <a:r>
                        <a:rPr lang="en-US" sz="1800">
                          <a:solidFill>
                            <a:schemeClr val="tx1"/>
                          </a:solidFill>
                          <a:effectLst/>
                          <a:latin typeface="Segoe UI (Body)"/>
                        </a:rPr>
                        <a:t>Questions</a:t>
                      </a:r>
                    </a:p>
                  </a:txBody>
                  <a:tcPr/>
                </a:tc>
                <a:tc>
                  <a:txBody>
                    <a:bodyPr/>
                    <a:lstStyle/>
                    <a:p>
                      <a:pPr lvl="0" algn="ctr">
                        <a:lnSpc>
                          <a:spcPct val="200000"/>
                        </a:lnSpc>
                        <a:buNone/>
                      </a:pPr>
                      <a:r>
                        <a:rPr lang="en-US" sz="1800" b="1" i="0" u="none" strike="noStrike" noProof="0">
                          <a:solidFill>
                            <a:schemeClr val="tx1"/>
                          </a:solidFill>
                          <a:effectLst/>
                          <a:latin typeface="Segoe UI (Body)"/>
                        </a:rPr>
                        <a:t>google/flan-t5-small</a:t>
                      </a:r>
                      <a:endParaRPr lang="en-US" sz="1800" b="1">
                        <a:solidFill>
                          <a:schemeClr val="tx1"/>
                        </a:solidFill>
                        <a:latin typeface="Segoe UI (Body)"/>
                      </a:endParaRPr>
                    </a:p>
                  </a:txBody>
                  <a:tcPr/>
                </a:tc>
                <a:tc>
                  <a:txBody>
                    <a:bodyPr/>
                    <a:lstStyle/>
                    <a:p>
                      <a:pPr lvl="0" algn="ctr">
                        <a:lnSpc>
                          <a:spcPct val="200000"/>
                        </a:lnSpc>
                        <a:buNone/>
                      </a:pPr>
                      <a:r>
                        <a:rPr lang="en-US" sz="1800" b="1" i="0" u="none" strike="noStrike" noProof="0">
                          <a:solidFill>
                            <a:schemeClr val="tx1"/>
                          </a:solidFill>
                          <a:effectLst/>
                          <a:latin typeface="Segoe UI (Body)"/>
                        </a:rPr>
                        <a:t>google/flan-t5-base</a:t>
                      </a:r>
                      <a:endParaRPr lang="en-US" sz="1800">
                        <a:solidFill>
                          <a:schemeClr val="tx1"/>
                        </a:solidFill>
                        <a:latin typeface="Segoe UI (Body)"/>
                      </a:endParaRPr>
                    </a:p>
                  </a:txBody>
                  <a:tcPr/>
                </a:tc>
                <a:tc>
                  <a:txBody>
                    <a:bodyPr/>
                    <a:lstStyle/>
                    <a:p>
                      <a:pPr lvl="0" algn="ctr">
                        <a:lnSpc>
                          <a:spcPct val="200000"/>
                        </a:lnSpc>
                        <a:buNone/>
                      </a:pPr>
                      <a:r>
                        <a:rPr lang="en-US" sz="1800" b="1" i="0" u="none" strike="noStrike" noProof="0">
                          <a:solidFill>
                            <a:schemeClr val="tx1"/>
                          </a:solidFill>
                          <a:effectLst/>
                          <a:latin typeface="Segoe UI (Body)"/>
                        </a:rPr>
                        <a:t>google/flan-t5-large</a:t>
                      </a:r>
                      <a:endParaRPr lang="en-US" sz="1800">
                        <a:solidFill>
                          <a:schemeClr val="tx1"/>
                        </a:solidFill>
                        <a:latin typeface="Segoe UI (Body)"/>
                      </a:endParaRPr>
                    </a:p>
                  </a:txBody>
                  <a:tcPr/>
                </a:tc>
                <a:extLst>
                  <a:ext uri="{0D108BD9-81ED-4DB2-BD59-A6C34878D82A}">
                    <a16:rowId xmlns:a16="http://schemas.microsoft.com/office/drawing/2014/main" val="2622347783"/>
                  </a:ext>
                </a:extLst>
              </a:tr>
              <a:tr h="649447">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p>
                  </a:txBody>
                  <a:tcPr/>
                </a:tc>
                <a:tc>
                  <a:txBody>
                    <a:bodyPr/>
                    <a:lstStyle/>
                    <a:p>
                      <a:pPr algn="l" rtl="0" fontAlgn="base"/>
                      <a:r>
                        <a:rPr lang="en-US" sz="1800">
                          <a:solidFill>
                            <a:schemeClr val="tx1"/>
                          </a:solidFill>
                          <a:effectLst/>
                          <a:latin typeface="Segoe UI (Body)"/>
                        </a:rPr>
                        <a:t>​</a:t>
                      </a:r>
                      <a:endParaRPr lang="en-US" sz="1800" b="0" i="0">
                        <a:solidFill>
                          <a:schemeClr val="tx1"/>
                        </a:solidFill>
                        <a:effectLst/>
                        <a:latin typeface="Segoe UI (Body)"/>
                      </a:endParaRPr>
                    </a:p>
                    <a:p>
                      <a:pPr lvl="0" algn="l">
                        <a:buNone/>
                      </a:pPr>
                      <a:r>
                        <a:rPr lang="en-US" sz="1800" b="0" i="0" u="none" strike="noStrike" noProof="0">
                          <a:solidFill>
                            <a:schemeClr val="tx1"/>
                          </a:solidFill>
                          <a:effectLst/>
                          <a:latin typeface="Segoe UI (Body)"/>
                        </a:rPr>
                        <a:t>France</a:t>
                      </a:r>
                    </a:p>
                  </a:txBody>
                  <a:tcPr anchor="ctr"/>
                </a:tc>
                <a:tc>
                  <a:txBody>
                    <a:bodyPr/>
                    <a:lstStyle/>
                    <a:p>
                      <a:pPr lvl="0" algn="l">
                        <a:buNone/>
                      </a:pPr>
                      <a:endParaRPr lang="en-US" sz="1800" b="0" i="0" u="none" strike="noStrike" noProof="0">
                        <a:solidFill>
                          <a:schemeClr val="tx1"/>
                        </a:solidFill>
                        <a:effectLst/>
                        <a:latin typeface="Segoe UI (Body)"/>
                      </a:endParaRPr>
                    </a:p>
                    <a:p>
                      <a:pPr lvl="0" algn="l">
                        <a:buNone/>
                      </a:pPr>
                      <a:r>
                        <a:rPr lang="en-US" sz="1800" b="0" i="0" u="none" strike="noStrike" noProof="0">
                          <a:solidFill>
                            <a:schemeClr val="tx1"/>
                          </a:solidFill>
                          <a:effectLst/>
                          <a:latin typeface="Segoe UI (Body)"/>
                        </a:rPr>
                        <a:t>Paris</a:t>
                      </a:r>
                    </a:p>
                  </a:txBody>
                  <a:tcPr anchor="ctr"/>
                </a:tc>
                <a:tc>
                  <a:txBody>
                    <a:bodyPr/>
                    <a:lstStyle/>
                    <a:p>
                      <a:pPr lvl="0" algn="l">
                        <a:buNone/>
                      </a:pPr>
                      <a:r>
                        <a:rPr lang="en-US" sz="1800" b="0" i="0" u="none" strike="noStrike" noProof="0">
                          <a:solidFill>
                            <a:schemeClr val="tx1"/>
                          </a:solidFill>
                          <a:effectLst/>
                          <a:latin typeface="Segoe UI (Body)"/>
                        </a:rPr>
                        <a:t>Paris</a:t>
                      </a:r>
                    </a:p>
                  </a:txBody>
                  <a:tcPr anchor="b"/>
                </a:tc>
                <a:extLst>
                  <a:ext uri="{0D108BD9-81ED-4DB2-BD59-A6C34878D82A}">
                    <a16:rowId xmlns:a16="http://schemas.microsoft.com/office/drawing/2014/main" val="107869214"/>
                  </a:ext>
                </a:extLst>
              </a:tr>
              <a:tr h="87211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How many days are there in a week?</a:t>
                      </a: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7</a:t>
                      </a:r>
                      <a:endParaRPr lang="en-US" sz="1800">
                        <a:solidFill>
                          <a:schemeClr val="tx1"/>
                        </a:solidFill>
                        <a:latin typeface="Segoe UI (Body)"/>
                      </a:endParaRPr>
                    </a:p>
                  </a:txBody>
                  <a:tcPr anchor="ct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7 days</a:t>
                      </a:r>
                      <a:endParaRPr lang="en-US" sz="1800">
                        <a:solidFill>
                          <a:schemeClr val="tx1"/>
                        </a:solidFill>
                        <a:latin typeface="Segoe UI (Body)"/>
                      </a:endParaRPr>
                    </a:p>
                  </a:txBody>
                  <a:tcPr anchor="ct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7</a:t>
                      </a:r>
                    </a:p>
                  </a:txBody>
                  <a:tcPr anchor="ctr"/>
                </a:tc>
                <a:extLst>
                  <a:ext uri="{0D108BD9-81ED-4DB2-BD59-A6C34878D82A}">
                    <a16:rowId xmlns:a16="http://schemas.microsoft.com/office/drawing/2014/main" val="1391102488"/>
                  </a:ext>
                </a:extLst>
              </a:tr>
              <a:tr h="92778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p>
                  </a:txBody>
                  <a:tcPr/>
                </a:tc>
                <a:tc>
                  <a:txBody>
                    <a:bodyPr/>
                    <a:lstStyle/>
                    <a:p>
                      <a:pPr lvl="0" algn="l">
                        <a:buNone/>
                      </a:pPr>
                      <a:r>
                        <a:rPr lang="en-US" sz="1800" b="0" i="0" u="none" strike="noStrike" noProof="0">
                          <a:solidFill>
                            <a:schemeClr val="tx1"/>
                          </a:solidFill>
                          <a:effectLst/>
                          <a:latin typeface="Segoe UI (Body)"/>
                        </a:rPr>
                        <a:t>Pluto</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Venus</a:t>
                      </a:r>
                      <a:endParaRPr lang="en-US" sz="1800" err="1">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Jupiter</a:t>
                      </a:r>
                      <a:endParaRPr lang="en-US" sz="1800" err="1">
                        <a:solidFill>
                          <a:schemeClr val="tx1"/>
                        </a:solidFill>
                        <a:latin typeface="Segoe UI (Body)"/>
                      </a:endParaRPr>
                    </a:p>
                  </a:txBody>
                  <a:tcPr/>
                </a:tc>
                <a:extLst>
                  <a:ext uri="{0D108BD9-81ED-4DB2-BD59-A6C34878D82A}">
                    <a16:rowId xmlns:a16="http://schemas.microsoft.com/office/drawing/2014/main" val="1695380169"/>
                  </a:ext>
                </a:extLst>
              </a:tr>
              <a:tr h="87211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p>
                  </a:txBody>
                  <a:tcPr/>
                </a:tc>
                <a:tc>
                  <a:txBody>
                    <a:bodyPr/>
                    <a:lstStyle/>
                    <a:p>
                      <a:pPr lvl="0" algn="just">
                        <a:lnSpc>
                          <a:spcPct val="100000"/>
                        </a:lnSpc>
                        <a:spcBef>
                          <a:spcPts val="0"/>
                        </a:spcBef>
                        <a:spcAft>
                          <a:spcPts val="0"/>
                        </a:spcAft>
                        <a:buNone/>
                      </a:pPr>
                      <a:r>
                        <a:rPr lang="en-US" sz="1800" b="0" i="0" u="none" strike="noStrike" noProof="0">
                          <a:solidFill>
                            <a:schemeClr val="tx1"/>
                          </a:solidFill>
                          <a:effectLst/>
                          <a:latin typeface="Segoe UI (Body)"/>
                        </a:rPr>
                        <a:t>Mount Everest</a:t>
                      </a:r>
                    </a:p>
                  </a:txBody>
                  <a:tcPr/>
                </a:tc>
                <a:tc>
                  <a:txBody>
                    <a:bodyPr/>
                    <a:lstStyle/>
                    <a:p>
                      <a:pPr lvl="0" algn="just">
                        <a:lnSpc>
                          <a:spcPct val="100000"/>
                        </a:lnSpc>
                        <a:spcBef>
                          <a:spcPts val="0"/>
                        </a:spcBef>
                        <a:spcAft>
                          <a:spcPts val="0"/>
                        </a:spcAft>
                        <a:buNone/>
                      </a:pPr>
                      <a:r>
                        <a:rPr lang="en-US" sz="1800" b="0" i="0" u="none" strike="noStrike" noProof="0" err="1">
                          <a:solidFill>
                            <a:schemeClr val="tx1"/>
                          </a:solidFill>
                          <a:effectLst/>
                          <a:latin typeface="Segoe UI (Body)"/>
                        </a:rPr>
                        <a:t>st</a:t>
                      </a:r>
                      <a:r>
                        <a:rPr lang="en-US" sz="1800" b="0" i="0" u="none" strike="noStrike" noProof="0">
                          <a:solidFill>
                            <a:schemeClr val="tx1"/>
                          </a:solidFill>
                          <a:effectLst/>
                          <a:latin typeface="Segoe UI (Body)"/>
                        </a:rPr>
                        <a:t> johns</a:t>
                      </a:r>
                      <a:endParaRPr lang="en-US" sz="1800">
                        <a:solidFill>
                          <a:schemeClr val="tx1"/>
                        </a:solidFill>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chemeClr val="tx1"/>
                          </a:solidFill>
                          <a:effectLst/>
                          <a:latin typeface="Segoe UI (Body)"/>
                        </a:rPr>
                        <a:t>Mount Everest</a:t>
                      </a:r>
                      <a:endParaRPr lang="en-US" sz="1800">
                        <a:solidFill>
                          <a:schemeClr val="tx1"/>
                        </a:solidFill>
                        <a:latin typeface="Segoe UI (Body)"/>
                      </a:endParaRPr>
                    </a:p>
                  </a:txBody>
                  <a:tcPr/>
                </a:tc>
                <a:extLst>
                  <a:ext uri="{0D108BD9-81ED-4DB2-BD59-A6C34878D82A}">
                    <a16:rowId xmlns:a16="http://schemas.microsoft.com/office/drawing/2014/main" val="2232385794"/>
                  </a:ext>
                </a:extLst>
              </a:tr>
              <a:tr h="87211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main language in Spain?</a:t>
                      </a:r>
                    </a:p>
                  </a:txBody>
                  <a:tcPr/>
                </a:tc>
                <a:tc>
                  <a:txBody>
                    <a:bodyPr/>
                    <a:lstStyle/>
                    <a:p>
                      <a:pPr lvl="0" algn="l">
                        <a:buNone/>
                      </a:pPr>
                      <a:r>
                        <a:rPr lang="en-US" sz="1800" b="0" i="0" u="none" strike="noStrike" noProof="0">
                          <a:solidFill>
                            <a:schemeClr val="tx1"/>
                          </a:solidFill>
                          <a:effectLst/>
                          <a:latin typeface="Segoe UI (Body)"/>
                        </a:rPr>
                        <a:t>Spanish Language</a:t>
                      </a:r>
                      <a:endParaRPr lang="en-US" sz="1800">
                        <a:solidFill>
                          <a:schemeClr val="tx1"/>
                        </a:solidFill>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chemeClr val="tx1"/>
                          </a:solidFill>
                          <a:effectLst/>
                          <a:latin typeface="Segoe UI (Body)"/>
                        </a:rPr>
                        <a:t>Spanish</a:t>
                      </a:r>
                    </a:p>
                    <a:p>
                      <a:pPr lvl="0" algn="l">
                        <a:buNone/>
                      </a:pPr>
                      <a:endParaRPr lang="en-US" sz="18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Spanish Language</a:t>
                      </a:r>
                      <a:endParaRPr lang="en-US" sz="1800">
                        <a:solidFill>
                          <a:schemeClr val="tx1"/>
                        </a:solidFill>
                        <a:latin typeface="Segoe UI (Body)"/>
                      </a:endParaRPr>
                    </a:p>
                  </a:txBody>
                  <a:tcPr/>
                </a:tc>
                <a:extLst>
                  <a:ext uri="{0D108BD9-81ED-4DB2-BD59-A6C34878D82A}">
                    <a16:rowId xmlns:a16="http://schemas.microsoft.com/office/drawing/2014/main" val="419244487"/>
                  </a:ext>
                </a:extLst>
              </a:tr>
              <a:tr h="1131892">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p>
                  </a:txBody>
                  <a:tcPr/>
                </a:tc>
                <a:tc>
                  <a:txBody>
                    <a:bodyPr/>
                    <a:lstStyle/>
                    <a:p>
                      <a:pPr lvl="0" algn="l">
                        <a:buNone/>
                      </a:pPr>
                      <a:r>
                        <a:rPr lang="en-US" sz="1800" b="0" i="0" u="none" strike="noStrike" noProof="0">
                          <a:solidFill>
                            <a:schemeClr val="tx1"/>
                          </a:solidFill>
                          <a:effectLst/>
                          <a:latin typeface="Segoe UI (Body)"/>
                        </a:rPr>
                        <a:t>Harry Potter</a:t>
                      </a:r>
                    </a:p>
                  </a:txBody>
                  <a:tcPr/>
                </a:tc>
                <a:tc>
                  <a:txBody>
                    <a:bodyPr/>
                    <a:lstStyle/>
                    <a:p>
                      <a:pPr lvl="0" algn="l">
                        <a:buNone/>
                      </a:pPr>
                      <a:r>
                        <a:rPr lang="en-US" sz="1800" b="0" i="0" u="none" strike="noStrike" noProof="0">
                          <a:solidFill>
                            <a:schemeClr val="tx1"/>
                          </a:solidFill>
                          <a:effectLst/>
                          <a:latin typeface="Segoe UI (Body)"/>
                        </a:rPr>
                        <a:t>john </a:t>
                      </a:r>
                      <a:r>
                        <a:rPr lang="en-US" sz="1800" b="0" i="0" u="none" strike="noStrike" noProof="0" err="1">
                          <a:solidFill>
                            <a:schemeClr val="tx1"/>
                          </a:solidFill>
                          <a:effectLst/>
                          <a:latin typeface="Segoe UI (Body)"/>
                        </a:rPr>
                        <a:t>scott</a:t>
                      </a:r>
                      <a:endParaRPr lang="en-US" sz="1800" err="1">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J. K. Rowling</a:t>
                      </a:r>
                      <a:endParaRPr lang="en-US" sz="1800">
                        <a:solidFill>
                          <a:schemeClr val="tx1"/>
                        </a:solidFill>
                        <a:latin typeface="Segoe UI (Body)"/>
                      </a:endParaRPr>
                    </a:p>
                  </a:txBody>
                  <a:tcPr/>
                </a:tc>
                <a:extLst>
                  <a:ext uri="{0D108BD9-81ED-4DB2-BD59-A6C34878D82A}">
                    <a16:rowId xmlns:a16="http://schemas.microsoft.com/office/drawing/2014/main" val="3217734065"/>
                  </a:ext>
                </a:extLst>
              </a:tr>
              <a:tr h="519557">
                <a:tc>
                  <a:txBody>
                    <a:bodyPr/>
                    <a:lstStyle/>
                    <a:p>
                      <a:pPr algn="l" rtl="0" fontAlgn="base"/>
                      <a:r>
                        <a:rPr lang="en-US" sz="1800" b="1">
                          <a:solidFill>
                            <a:schemeClr val="tx1"/>
                          </a:solidFill>
                          <a:effectLst/>
                          <a:latin typeface="Segoe UI (Body)"/>
                        </a:rPr>
                        <a:t>Score​</a:t>
                      </a:r>
                      <a:endParaRPr lang="en-US" sz="1800" b="1" i="0">
                        <a:solidFill>
                          <a:schemeClr val="tx1"/>
                        </a:solidFill>
                        <a:effectLst/>
                        <a:latin typeface="Segoe UI (Body)"/>
                      </a:endParaRPr>
                    </a:p>
                  </a:txBody>
                  <a:tcPr/>
                </a:tc>
                <a:tc>
                  <a:txBody>
                    <a:bodyPr/>
                    <a:lstStyle/>
                    <a:p>
                      <a:pPr algn="l" rtl="0" fontAlgn="auto"/>
                      <a:r>
                        <a:rPr lang="en-US" sz="1800" b="1" i="0">
                          <a:solidFill>
                            <a:schemeClr val="tx1"/>
                          </a:solidFill>
                          <a:effectLst/>
                          <a:latin typeface="Segoe UI (Body)"/>
                        </a:rPr>
                        <a:t>4.8</a:t>
                      </a:r>
                    </a:p>
                  </a:txBody>
                  <a:tcPr anchor="ctr"/>
                </a:tc>
                <a:tc>
                  <a:txBody>
                    <a:bodyPr/>
                    <a:lstStyle/>
                    <a:p>
                      <a:pPr lvl="0" algn="l">
                        <a:lnSpc>
                          <a:spcPct val="100000"/>
                        </a:lnSpc>
                        <a:spcBef>
                          <a:spcPts val="0"/>
                        </a:spcBef>
                        <a:spcAft>
                          <a:spcPts val="0"/>
                        </a:spcAft>
                        <a:buNone/>
                      </a:pPr>
                      <a:r>
                        <a:rPr lang="en-US" sz="1800" b="1" i="0" u="none" strike="noStrike" noProof="0">
                          <a:solidFill>
                            <a:schemeClr val="tx1"/>
                          </a:solidFill>
                          <a:effectLst/>
                          <a:latin typeface="Segoe UI (Body)"/>
                        </a:rPr>
                        <a:t>7</a:t>
                      </a:r>
                    </a:p>
                  </a:txBody>
                  <a:tcPr anchor="ctr"/>
                </a:tc>
                <a:tc>
                  <a:txBody>
                    <a:bodyPr/>
                    <a:lstStyle/>
                    <a:p>
                      <a:pPr lvl="0" algn="l">
                        <a:lnSpc>
                          <a:spcPct val="100000"/>
                        </a:lnSpc>
                        <a:spcBef>
                          <a:spcPts val="0"/>
                        </a:spcBef>
                        <a:spcAft>
                          <a:spcPts val="0"/>
                        </a:spcAft>
                        <a:buNone/>
                      </a:pPr>
                      <a:r>
                        <a:rPr lang="en-US" sz="1800" b="1" i="0" u="none" strike="noStrike" noProof="0">
                          <a:solidFill>
                            <a:schemeClr val="tx1"/>
                          </a:solidFill>
                          <a:effectLst/>
                          <a:latin typeface="Segoe UI (Body)"/>
                        </a:rPr>
                        <a:t>9</a:t>
                      </a: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22659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951567218"/>
              </p:ext>
            </p:extLst>
          </p:nvPr>
        </p:nvGraphicFramePr>
        <p:xfrm>
          <a:off x="302558" y="224118"/>
          <a:ext cx="11581825" cy="6489530"/>
        </p:xfrm>
        <a:graphic>
          <a:graphicData uri="http://schemas.openxmlformats.org/drawingml/2006/table">
            <a:tbl>
              <a:tblPr firstRow="1" bandRow="1">
                <a:tableStyleId>{BC89EF96-8CEA-46FF-86C4-4CE0E7609802}</a:tableStyleId>
              </a:tblPr>
              <a:tblGrid>
                <a:gridCol w="2437279">
                  <a:extLst>
                    <a:ext uri="{9D8B030D-6E8A-4147-A177-3AD203B41FA5}">
                      <a16:colId xmlns:a16="http://schemas.microsoft.com/office/drawing/2014/main" val="2318049074"/>
                    </a:ext>
                  </a:extLst>
                </a:gridCol>
                <a:gridCol w="2902322">
                  <a:extLst>
                    <a:ext uri="{9D8B030D-6E8A-4147-A177-3AD203B41FA5}">
                      <a16:colId xmlns:a16="http://schemas.microsoft.com/office/drawing/2014/main" val="2425983690"/>
                    </a:ext>
                  </a:extLst>
                </a:gridCol>
                <a:gridCol w="3197041">
                  <a:extLst>
                    <a:ext uri="{9D8B030D-6E8A-4147-A177-3AD203B41FA5}">
                      <a16:colId xmlns:a16="http://schemas.microsoft.com/office/drawing/2014/main" val="3931732350"/>
                    </a:ext>
                  </a:extLst>
                </a:gridCol>
                <a:gridCol w="3045183">
                  <a:extLst>
                    <a:ext uri="{9D8B030D-6E8A-4147-A177-3AD203B41FA5}">
                      <a16:colId xmlns:a16="http://schemas.microsoft.com/office/drawing/2014/main" val="143173297"/>
                    </a:ext>
                  </a:extLst>
                </a:gridCol>
              </a:tblGrid>
              <a:tr h="658342">
                <a:tc>
                  <a:txBody>
                    <a:bodyPr/>
                    <a:lstStyle/>
                    <a:p>
                      <a:pPr algn="ctr" rtl="0" fontAlgn="base">
                        <a:lnSpc>
                          <a:spcPct val="100000"/>
                        </a:lnSpc>
                      </a:pPr>
                      <a:r>
                        <a:rPr lang="en-US" sz="1800">
                          <a:effectLst/>
                          <a:latin typeface="Segoe UI (Body)"/>
                        </a:rPr>
                        <a:t>Model​</a:t>
                      </a:r>
                      <a:endParaRPr lang="en-US" sz="1800" b="1" i="0">
                        <a:solidFill>
                          <a:srgbClr val="FFFFFF"/>
                        </a:solidFill>
                        <a:effectLst/>
                        <a:latin typeface="Segoe UI (Body)"/>
                      </a:endParaRPr>
                    </a:p>
                  </a:txBody>
                  <a:tcPr/>
                </a:tc>
                <a:tc>
                  <a:txBody>
                    <a:bodyPr/>
                    <a:lstStyle/>
                    <a:p>
                      <a:pPr lvl="0" algn="ctr">
                        <a:lnSpc>
                          <a:spcPct val="100000"/>
                        </a:lnSpc>
                        <a:buNone/>
                      </a:pPr>
                      <a:r>
                        <a:rPr lang="en-US" sz="1800" b="1" i="0" u="none" strike="noStrike" noProof="0">
                          <a:solidFill>
                            <a:srgbClr val="2D2E2D"/>
                          </a:solidFill>
                          <a:effectLst/>
                          <a:latin typeface="Segoe UI (Body)"/>
                        </a:rPr>
                        <a:t>declare-lab/flan-alpaca-base</a:t>
                      </a:r>
                      <a:r>
                        <a:rPr lang="en-US" sz="1800">
                          <a:effectLst/>
                          <a:latin typeface="Segoe UI (Body)"/>
                        </a:rPr>
                        <a:t>​</a:t>
                      </a:r>
                      <a:endParaRPr lang="en-US" sz="1800" b="1" i="0">
                        <a:solidFill>
                          <a:srgbClr val="FFFFFF"/>
                        </a:solidFill>
                        <a:effectLst/>
                        <a:latin typeface="Segoe UI (Body)"/>
                      </a:endParaRPr>
                    </a:p>
                  </a:txBody>
                  <a:tcPr/>
                </a:tc>
                <a:tc>
                  <a:txBody>
                    <a:bodyPr/>
                    <a:lstStyle/>
                    <a:p>
                      <a:pPr lvl="0" algn="ctr">
                        <a:lnSpc>
                          <a:spcPct val="100000"/>
                        </a:lnSpc>
                        <a:buNone/>
                      </a:pPr>
                      <a:r>
                        <a:rPr lang="en-US" sz="1800" b="1" i="0" u="none" strike="noStrike" noProof="0">
                          <a:solidFill>
                            <a:srgbClr val="2D2E2D"/>
                          </a:solidFill>
                          <a:effectLst/>
                          <a:latin typeface="Segoe UI (Body)"/>
                        </a:rPr>
                        <a:t>declare-lab/flan-alpaca-large</a:t>
                      </a:r>
                      <a:endParaRPr lang="en-US" sz="1800" b="1">
                        <a:latin typeface="Segoe UI (Body)"/>
                      </a:endParaRPr>
                    </a:p>
                  </a:txBody>
                  <a:tcPr/>
                </a:tc>
                <a:tc>
                  <a:txBody>
                    <a:bodyPr/>
                    <a:lstStyle/>
                    <a:p>
                      <a:pPr lvl="0" algn="ctr">
                        <a:lnSpc>
                          <a:spcPct val="100000"/>
                        </a:lnSpc>
                        <a:buNone/>
                      </a:pPr>
                      <a:r>
                        <a:rPr lang="en-US" sz="1800" b="1" i="0" u="none" strike="noStrike" kern="1200" noProof="0">
                          <a:solidFill>
                            <a:srgbClr val="444444"/>
                          </a:solidFill>
                          <a:effectLst/>
                          <a:latin typeface="Segoe UI (Body)"/>
                          <a:ea typeface="+mn-ea"/>
                          <a:cs typeface="+mn-cs"/>
                        </a:rPr>
                        <a:t>google/long-t5-tglobal-base</a:t>
                      </a:r>
                      <a:endParaRPr lang="en-US" sz="1800" b="1" i="0" u="none" strike="noStrike" kern="1200">
                        <a:solidFill>
                          <a:srgbClr val="444444"/>
                        </a:solidFill>
                        <a:effectLst/>
                        <a:latin typeface="Segoe UI (Body)"/>
                        <a:ea typeface="+mn-ea"/>
                        <a:cs typeface="+mn-cs"/>
                      </a:endParaRPr>
                    </a:p>
                  </a:txBody>
                  <a:tcPr/>
                </a:tc>
                <a:extLst>
                  <a:ext uri="{0D108BD9-81ED-4DB2-BD59-A6C34878D82A}">
                    <a16:rowId xmlns:a16="http://schemas.microsoft.com/office/drawing/2014/main" val="2622347783"/>
                  </a:ext>
                </a:extLst>
              </a:tr>
              <a:tr h="658342">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p>
                  </a:txBody>
                  <a:tcPr/>
                </a:tc>
                <a:tc>
                  <a:txBody>
                    <a:bodyPr/>
                    <a:lstStyle/>
                    <a:p>
                      <a:pPr lvl="0" algn="l">
                        <a:buNone/>
                      </a:pPr>
                      <a:r>
                        <a:rPr lang="en-US" sz="1400" b="0" i="0" u="none" strike="noStrike" noProof="0">
                          <a:solidFill>
                            <a:srgbClr val="212121"/>
                          </a:solidFill>
                          <a:effectLst/>
                          <a:latin typeface="Segoe UI (Body)"/>
                        </a:rPr>
                        <a:t>The capital of France is Paris.</a:t>
                      </a:r>
                      <a:endParaRPr lang="en-US" sz="1400">
                        <a:latin typeface="Segoe UI (Body)"/>
                      </a:endParaRPr>
                    </a:p>
                  </a:txBody>
                  <a:tcPr/>
                </a:tc>
                <a:tc>
                  <a:txBody>
                    <a:bodyPr/>
                    <a:lstStyle/>
                    <a:p>
                      <a:pPr lvl="0" algn="l">
                        <a:buNone/>
                      </a:pPr>
                      <a:r>
                        <a:rPr lang="en-US" sz="1400" b="0" i="0" u="none" strike="noStrike" noProof="0">
                          <a:solidFill>
                            <a:srgbClr val="212121"/>
                          </a:solidFill>
                          <a:effectLst/>
                          <a:latin typeface="Segoe UI (Body)"/>
                        </a:rPr>
                        <a:t>The capital of France is Paris.</a:t>
                      </a:r>
                      <a:endParaRPr lang="en-US" sz="1400">
                        <a:latin typeface="Segoe UI (Body)"/>
                      </a:endParaRPr>
                    </a:p>
                  </a:txBody>
                  <a:tcPr/>
                </a:tc>
                <a:tc>
                  <a:txBody>
                    <a:bodyPr/>
                    <a:lstStyle/>
                    <a:p>
                      <a:pPr lvl="0" algn="l">
                        <a:buNone/>
                      </a:pPr>
                      <a:r>
                        <a:rPr lang="en-US" sz="1400" b="0" i="0" u="none" strike="noStrike" noProof="0">
                          <a:solidFill>
                            <a:srgbClr val="000000"/>
                          </a:solidFill>
                          <a:effectLst/>
                          <a:latin typeface="Segoe UI (Body)"/>
                        </a:rPr>
                        <a:t>What is the capital of France?</a:t>
                      </a:r>
                      <a:endParaRPr lang="en-US" sz="1400">
                        <a:latin typeface="Segoe UI (Body)"/>
                      </a:endParaRPr>
                    </a:p>
                  </a:txBody>
                  <a:tcPr/>
                </a:tc>
                <a:extLst>
                  <a:ext uri="{0D108BD9-81ED-4DB2-BD59-A6C34878D82A}">
                    <a16:rowId xmlns:a16="http://schemas.microsoft.com/office/drawing/2014/main" val="107869214"/>
                  </a:ext>
                </a:extLst>
              </a:tr>
              <a:tr h="62542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How many days are there in a week?</a:t>
                      </a:r>
                    </a:p>
                  </a:txBody>
                  <a:tcPr/>
                </a:tc>
                <a:tc>
                  <a:txBody>
                    <a:bodyPr/>
                    <a:lstStyle/>
                    <a:p>
                      <a:pPr lvl="0" algn="l">
                        <a:buNone/>
                      </a:pPr>
                      <a:r>
                        <a:rPr lang="en-US" sz="1400" b="0" i="0" u="none" strike="noStrike" noProof="0">
                          <a:solidFill>
                            <a:srgbClr val="212121"/>
                          </a:solidFill>
                          <a:effectLst/>
                          <a:latin typeface="Segoe UI (Body)"/>
                        </a:rPr>
                        <a:t>There are approximately 365 days in a week.</a:t>
                      </a:r>
                      <a:endParaRPr lang="en-US" sz="1400">
                        <a:latin typeface="Segoe UI (Body)"/>
                      </a:endParaRPr>
                    </a:p>
                  </a:txBody>
                  <a:tcPr/>
                </a:tc>
                <a:tc>
                  <a:txBody>
                    <a:bodyPr/>
                    <a:lstStyle/>
                    <a:p>
                      <a:pPr lvl="0" algn="l">
                        <a:buNone/>
                      </a:pPr>
                      <a:r>
                        <a:rPr lang="en-US" sz="1400" b="0" i="0" u="none" strike="noStrike" noProof="0">
                          <a:solidFill>
                            <a:srgbClr val="212121"/>
                          </a:solidFill>
                          <a:effectLst/>
                          <a:latin typeface="Segoe UI (Body)"/>
                        </a:rPr>
                        <a:t>There are seven days in a week.</a:t>
                      </a:r>
                      <a:endParaRPr lang="en-US" sz="1400">
                        <a:latin typeface="Segoe UI (Body)"/>
                      </a:endParaRPr>
                    </a:p>
                  </a:txBody>
                  <a:tcPr anchor="ctr"/>
                </a:tc>
                <a:tc>
                  <a:txBody>
                    <a:bodyPr/>
                    <a:lstStyle/>
                    <a:p>
                      <a:pPr lvl="0" algn="l">
                        <a:buNone/>
                      </a:pPr>
                      <a:r>
                        <a:rPr lang="en-US" sz="1400" b="0" i="0" u="none" strike="noStrike" noProof="0">
                          <a:solidFill>
                            <a:srgbClr val="000000"/>
                          </a:solidFill>
                          <a:effectLst/>
                          <a:latin typeface="Segoe UI (Body)"/>
                        </a:rPr>
                        <a:t>How many days are there in a week? </a:t>
                      </a:r>
                      <a:endParaRPr lang="en-US" sz="1400">
                        <a:latin typeface="Segoe UI (Body)"/>
                      </a:endParaRPr>
                    </a:p>
                  </a:txBody>
                  <a:tcPr/>
                </a:tc>
                <a:extLst>
                  <a:ext uri="{0D108BD9-81ED-4DB2-BD59-A6C34878D82A}">
                    <a16:rowId xmlns:a16="http://schemas.microsoft.com/office/drawing/2014/main" val="1391102488"/>
                  </a:ext>
                </a:extLst>
              </a:tr>
              <a:tr h="971055">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p>
                  </a:txBody>
                  <a:tcPr/>
                </a:tc>
                <a:tc>
                  <a:txBody>
                    <a:bodyPr/>
                    <a:lstStyle/>
                    <a:p>
                      <a:pPr lvl="0" algn="l">
                        <a:buNone/>
                      </a:pPr>
                      <a:r>
                        <a:rPr lang="en-US" sz="1400" b="0" i="0" u="none" strike="noStrike" noProof="0">
                          <a:solidFill>
                            <a:srgbClr val="212121"/>
                          </a:solidFill>
                          <a:effectLst/>
                          <a:latin typeface="Segoe UI (Body)"/>
                        </a:rPr>
                        <a:t>The largest planet in our solar system is Mercury, which is the second-largest planet in the Solar System.</a:t>
                      </a:r>
                      <a:endParaRPr lang="en-US" sz="1400">
                        <a:latin typeface="Segoe UI (Body)"/>
                      </a:endParaRPr>
                    </a:p>
                  </a:txBody>
                  <a:tcPr/>
                </a:tc>
                <a:tc>
                  <a:txBody>
                    <a:bodyPr/>
                    <a:lstStyle/>
                    <a:p>
                      <a:pPr lvl="0" algn="l">
                        <a:buNone/>
                      </a:pPr>
                      <a:r>
                        <a:rPr lang="en-US" sz="1400" b="0" i="0" u="none" strike="noStrike" noProof="0">
                          <a:solidFill>
                            <a:srgbClr val="212121"/>
                          </a:solidFill>
                          <a:effectLst/>
                          <a:latin typeface="Segoe UI (Body)"/>
                        </a:rPr>
                        <a:t>The largest planet in our solar system is Mercury, with an area of approximately 1.4 Earth's radius.</a:t>
                      </a:r>
                      <a:endParaRPr lang="en-US" sz="1400">
                        <a:latin typeface="Segoe UI (Body)"/>
                      </a:endParaRPr>
                    </a:p>
                  </a:txBody>
                  <a:tcPr/>
                </a:tc>
                <a:tc>
                  <a:txBody>
                    <a:bodyPr/>
                    <a:lstStyle/>
                    <a:p>
                      <a:pPr lvl="0" algn="l">
                        <a:buNone/>
                      </a:pPr>
                      <a:r>
                        <a:rPr lang="en-US" sz="1400" b="0" i="0" u="none" strike="noStrike" noProof="0">
                          <a:solidFill>
                            <a:schemeClr val="tx1"/>
                          </a:solidFill>
                          <a:effectLst/>
                          <a:latin typeface="Segoe UI (Body)"/>
                        </a:rPr>
                        <a:t>What is the largest planet in our solar system?</a:t>
                      </a:r>
                      <a:endParaRPr lang="en-US" sz="1400">
                        <a:solidFill>
                          <a:schemeClr val="tx1"/>
                        </a:solidFill>
                        <a:latin typeface="Segoe UI (Body)"/>
                      </a:endParaRPr>
                    </a:p>
                  </a:txBody>
                  <a:tcPr/>
                </a:tc>
                <a:extLst>
                  <a:ext uri="{0D108BD9-81ED-4DB2-BD59-A6C34878D82A}">
                    <a16:rowId xmlns:a16="http://schemas.microsoft.com/office/drawing/2014/main" val="1695380169"/>
                  </a:ext>
                </a:extLst>
              </a:tr>
              <a:tr h="95459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p>
                  </a:txBody>
                  <a:tcPr/>
                </a:tc>
                <a:tc>
                  <a:txBody>
                    <a:bodyPr/>
                    <a:lstStyle/>
                    <a:p>
                      <a:pPr lvl="0" algn="l">
                        <a:buNone/>
                      </a:pPr>
                      <a:r>
                        <a:rPr lang="en-US" sz="1400" b="0" i="0" u="none" strike="noStrike" noProof="0">
                          <a:solidFill>
                            <a:srgbClr val="212121"/>
                          </a:solidFill>
                          <a:effectLst/>
                          <a:latin typeface="Segoe UI (Body)"/>
                        </a:rPr>
                        <a:t>The tallest mountain in the world is Mount Everest, located in the Himalayas, in Nepal.</a:t>
                      </a:r>
                      <a:endParaRPr lang="en-US" sz="1400">
                        <a:latin typeface="Segoe UI (Body)"/>
                      </a:endParaRPr>
                    </a:p>
                  </a:txBody>
                  <a:tcPr/>
                </a:tc>
                <a:tc>
                  <a:txBody>
                    <a:bodyPr/>
                    <a:lstStyle/>
                    <a:p>
                      <a:pPr lvl="0" algn="l">
                        <a:buNone/>
                      </a:pPr>
                      <a:r>
                        <a:rPr lang="en-US" sz="1400" b="0" i="0" u="none" strike="noStrike" noProof="0">
                          <a:solidFill>
                            <a:srgbClr val="212121"/>
                          </a:solidFill>
                          <a:effectLst/>
                          <a:latin typeface="Segoe UI (Body)"/>
                        </a:rPr>
                        <a:t>The tallest mountain in the world is Mount Everest, located in Nepal. It is the highest mountain in the world, standing at 8,848 meters (29,029 feet).</a:t>
                      </a:r>
                      <a:endParaRPr lang="en-US" sz="1400">
                        <a:latin typeface="Segoe UI (Body)"/>
                      </a:endParaRPr>
                    </a:p>
                  </a:txBody>
                  <a:tcPr/>
                </a:tc>
                <a:tc>
                  <a:txBody>
                    <a:bodyPr/>
                    <a:lstStyle/>
                    <a:p>
                      <a:pPr lvl="0" algn="l">
                        <a:buNone/>
                      </a:pPr>
                      <a:r>
                        <a:rPr lang="en-US" sz="1400" b="0" i="0" u="none" strike="noStrike" noProof="0">
                          <a:solidFill>
                            <a:srgbClr val="000000"/>
                          </a:solidFill>
                          <a:effectLst/>
                          <a:latin typeface="Segoe UI (Body)"/>
                        </a:rPr>
                        <a:t>What is the tallest mountain in the world? </a:t>
                      </a:r>
                      <a:endParaRPr lang="en-US" sz="1400">
                        <a:latin typeface="Segoe UI (Body)"/>
                      </a:endParaRPr>
                    </a:p>
                  </a:txBody>
                  <a:tcPr/>
                </a:tc>
                <a:extLst>
                  <a:ext uri="{0D108BD9-81ED-4DB2-BD59-A6C34878D82A}">
                    <a16:rowId xmlns:a16="http://schemas.microsoft.com/office/drawing/2014/main" val="2232385794"/>
                  </a:ext>
                </a:extLst>
              </a:tr>
              <a:tr h="93813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main language in Spain?</a:t>
                      </a:r>
                    </a:p>
                  </a:txBody>
                  <a:tcPr/>
                </a:tc>
                <a:tc>
                  <a:txBody>
                    <a:bodyPr/>
                    <a:lstStyle/>
                    <a:p>
                      <a:pPr lvl="0" algn="l">
                        <a:buNone/>
                      </a:pPr>
                      <a:r>
                        <a:rPr lang="en-US" sz="1400" b="0" i="0" u="none" strike="noStrike" noProof="0">
                          <a:solidFill>
                            <a:srgbClr val="212121"/>
                          </a:solidFill>
                          <a:effectLst/>
                          <a:latin typeface="Segoe UI (Body)"/>
                        </a:rPr>
                        <a:t>The main language in Spain is Spanish.</a:t>
                      </a:r>
                      <a:endParaRPr lang="en-US" sz="1400">
                        <a:latin typeface="Segoe UI (Body)"/>
                      </a:endParaRPr>
                    </a:p>
                  </a:txBody>
                  <a:tcPr/>
                </a:tc>
                <a:tc>
                  <a:txBody>
                    <a:bodyPr/>
                    <a:lstStyle/>
                    <a:p>
                      <a:pPr lvl="0" algn="l">
                        <a:buNone/>
                      </a:pPr>
                      <a:r>
                        <a:rPr lang="en-US" sz="1400" b="0" i="0" u="none" strike="noStrike" noProof="0">
                          <a:solidFill>
                            <a:srgbClr val="212121"/>
                          </a:solidFill>
                          <a:effectLst/>
                          <a:latin typeface="Segoe UI (Body)"/>
                        </a:rPr>
                        <a:t>The main language in Spain is Spanish.</a:t>
                      </a:r>
                      <a:endParaRPr lang="en-US" sz="1400">
                        <a:latin typeface="Segoe UI (Body)"/>
                      </a:endParaRPr>
                    </a:p>
                  </a:txBody>
                  <a:tcPr/>
                </a:tc>
                <a:tc>
                  <a:txBody>
                    <a:bodyPr/>
                    <a:lstStyle/>
                    <a:p>
                      <a:pPr lvl="0" algn="l">
                        <a:buNone/>
                      </a:pPr>
                      <a:r>
                        <a:rPr lang="en-US" sz="1400" b="0" i="0" u="none" strike="noStrike" noProof="0">
                          <a:solidFill>
                            <a:srgbClr val="000000"/>
                          </a:solidFill>
                          <a:effectLst/>
                          <a:latin typeface="Segoe UI (Body)"/>
                        </a:rPr>
                        <a:t>What is the main language in Spain?</a:t>
                      </a:r>
                      <a:endParaRPr lang="en-US" sz="1400">
                        <a:latin typeface="Segoe UI (Body)"/>
                      </a:endParaRPr>
                    </a:p>
                  </a:txBody>
                  <a:tcPr/>
                </a:tc>
                <a:extLst>
                  <a:ext uri="{0D108BD9-81ED-4DB2-BD59-A6C34878D82A}">
                    <a16:rowId xmlns:a16="http://schemas.microsoft.com/office/drawing/2014/main" val="419244487"/>
                  </a:ext>
                </a:extLst>
              </a:tr>
              <a:tr h="1109382">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p>
                  </a:txBody>
                  <a:tcPr/>
                </a:tc>
                <a:tc>
                  <a:txBody>
                    <a:bodyPr/>
                    <a:lstStyle/>
                    <a:p>
                      <a:pPr lvl="0" algn="l">
                        <a:buNone/>
                      </a:pPr>
                      <a:r>
                        <a:rPr lang="en-US" sz="1400" b="0" i="0" u="none" strike="noStrike" noProof="0">
                          <a:solidFill>
                            <a:srgbClr val="212121"/>
                          </a:solidFill>
                          <a:effectLst/>
                          <a:latin typeface="Segoe UI (Body)"/>
                        </a:rPr>
                        <a:t>The author of Harry Potter book series is J.K. Rowling.</a:t>
                      </a:r>
                      <a:endParaRPr lang="en-US" sz="1400">
                        <a:latin typeface="Segoe UI (Body)"/>
                      </a:endParaRPr>
                    </a:p>
                  </a:txBody>
                  <a:tcPr/>
                </a:tc>
                <a:tc>
                  <a:txBody>
                    <a:bodyPr/>
                    <a:lstStyle/>
                    <a:p>
                      <a:pPr lvl="0" algn="l">
                        <a:buNone/>
                      </a:pPr>
                      <a:r>
                        <a:rPr lang="en-US" sz="1400" b="0" i="0" u="none" strike="noStrike" noProof="0">
                          <a:solidFill>
                            <a:srgbClr val="212121"/>
                          </a:solidFill>
                          <a:effectLst/>
                          <a:latin typeface="Segoe UI (Body)"/>
                        </a:rPr>
                        <a:t>The author of Harry Potter book series is J.K. Rowling.</a:t>
                      </a:r>
                      <a:endParaRPr lang="en-US" sz="1400">
                        <a:latin typeface="Segoe UI (Body)"/>
                      </a:endParaRPr>
                    </a:p>
                  </a:txBody>
                  <a:tcPr/>
                </a:tc>
                <a:tc>
                  <a:txBody>
                    <a:bodyPr/>
                    <a:lstStyle/>
                    <a:p>
                      <a:pPr lvl="0" algn="l">
                        <a:buNone/>
                      </a:pPr>
                      <a:r>
                        <a:rPr lang="en-US" sz="1400" b="0" i="0" u="none" strike="noStrike" noProof="0">
                          <a:solidFill>
                            <a:schemeClr val="tx1"/>
                          </a:solidFill>
                          <a:effectLst/>
                          <a:latin typeface="Segoe UI (Body)"/>
                        </a:rPr>
                        <a:t>Harry Potter book series.</a:t>
                      </a:r>
                      <a:endParaRPr lang="en-US" sz="1400">
                        <a:solidFill>
                          <a:schemeClr val="tx1"/>
                        </a:solidFill>
                        <a:latin typeface="Segoe UI (Body)"/>
                      </a:endParaRPr>
                    </a:p>
                  </a:txBody>
                  <a:tcPr/>
                </a:tc>
                <a:extLst>
                  <a:ext uri="{0D108BD9-81ED-4DB2-BD59-A6C34878D82A}">
                    <a16:rowId xmlns:a16="http://schemas.microsoft.com/office/drawing/2014/main" val="3217734065"/>
                  </a:ext>
                </a:extLst>
              </a:tr>
              <a:tr h="559592">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b="1" i="0">
                          <a:solidFill>
                            <a:srgbClr val="000000"/>
                          </a:solidFill>
                          <a:effectLst/>
                          <a:latin typeface="Segoe UI (Body)"/>
                        </a:rPr>
                        <a:t>7.3</a:t>
                      </a:r>
                    </a:p>
                  </a:txBody>
                  <a:tcPr anchor="ctr"/>
                </a:tc>
                <a:tc>
                  <a:txBody>
                    <a:bodyPr/>
                    <a:lstStyle/>
                    <a:p>
                      <a:pPr algn="l" rtl="0" fontAlgn="auto"/>
                      <a:r>
                        <a:rPr lang="en-US" sz="1800" b="1" i="0">
                          <a:solidFill>
                            <a:srgbClr val="000000"/>
                          </a:solidFill>
                          <a:effectLst/>
                          <a:latin typeface="Segoe UI (Body)"/>
                        </a:rPr>
                        <a:t>8.2</a:t>
                      </a:r>
                    </a:p>
                  </a:txBody>
                  <a:tcPr anchor="ctr"/>
                </a:tc>
                <a:tc>
                  <a:txBody>
                    <a:bodyPr/>
                    <a:lstStyle/>
                    <a:p>
                      <a:pPr algn="l" rtl="0" fontAlgn="auto"/>
                      <a:r>
                        <a:rPr lang="en-US" sz="1800" b="1" i="0">
                          <a:solidFill>
                            <a:srgbClr val="000000"/>
                          </a:solidFill>
                          <a:effectLst/>
                          <a:latin typeface="Segoe UI (Body)"/>
                        </a:rPr>
                        <a:t>8.2</a:t>
                      </a: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5258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4118020093"/>
              </p:ext>
            </p:extLst>
          </p:nvPr>
        </p:nvGraphicFramePr>
        <p:xfrm>
          <a:off x="302558" y="224118"/>
          <a:ext cx="11581828" cy="6345495"/>
        </p:xfrm>
        <a:graphic>
          <a:graphicData uri="http://schemas.openxmlformats.org/drawingml/2006/table">
            <a:tbl>
              <a:tblPr firstRow="1" bandRow="1">
                <a:tableStyleId>{BC89EF96-8CEA-46FF-86C4-4CE0E7609802}</a:tableStyleId>
              </a:tblPr>
              <a:tblGrid>
                <a:gridCol w="2907925">
                  <a:extLst>
                    <a:ext uri="{9D8B030D-6E8A-4147-A177-3AD203B41FA5}">
                      <a16:colId xmlns:a16="http://schemas.microsoft.com/office/drawing/2014/main" val="2318049074"/>
                    </a:ext>
                  </a:extLst>
                </a:gridCol>
                <a:gridCol w="2923617">
                  <a:extLst>
                    <a:ext uri="{9D8B030D-6E8A-4147-A177-3AD203B41FA5}">
                      <a16:colId xmlns:a16="http://schemas.microsoft.com/office/drawing/2014/main" val="2425983690"/>
                    </a:ext>
                  </a:extLst>
                </a:gridCol>
                <a:gridCol w="2914650">
                  <a:extLst>
                    <a:ext uri="{9D8B030D-6E8A-4147-A177-3AD203B41FA5}">
                      <a16:colId xmlns:a16="http://schemas.microsoft.com/office/drawing/2014/main" val="3931732350"/>
                    </a:ext>
                  </a:extLst>
                </a:gridCol>
                <a:gridCol w="2835636">
                  <a:extLst>
                    <a:ext uri="{9D8B030D-6E8A-4147-A177-3AD203B41FA5}">
                      <a16:colId xmlns:a16="http://schemas.microsoft.com/office/drawing/2014/main" val="143173297"/>
                    </a:ext>
                  </a:extLst>
                </a:gridCol>
              </a:tblGrid>
              <a:tr h="614082">
                <a:tc>
                  <a:txBody>
                    <a:bodyPr/>
                    <a:lstStyle/>
                    <a:p>
                      <a:pPr algn="ctr" rtl="0" fontAlgn="base">
                        <a:lnSpc>
                          <a:spcPct val="100000"/>
                        </a:lnSpc>
                      </a:pPr>
                      <a:r>
                        <a:rPr lang="en-US" sz="1800">
                          <a:solidFill>
                            <a:schemeClr val="tx1"/>
                          </a:solidFill>
                          <a:effectLst/>
                          <a:latin typeface="Segoe UI (Body)"/>
                        </a:rPr>
                        <a:t>Model​</a:t>
                      </a:r>
                      <a:endParaRPr lang="en-US" sz="1800" b="1" i="0">
                        <a:solidFill>
                          <a:schemeClr val="tx1"/>
                        </a:solidFill>
                        <a:effectLst/>
                        <a:latin typeface="Segoe UI (Body)"/>
                      </a:endParaRPr>
                    </a:p>
                  </a:txBody>
                  <a:tcPr/>
                </a:tc>
                <a:tc>
                  <a:txBody>
                    <a:bodyPr/>
                    <a:lstStyle/>
                    <a:p>
                      <a:pPr lvl="0" algn="ctr">
                        <a:lnSpc>
                          <a:spcPct val="100000"/>
                        </a:lnSpc>
                        <a:buNone/>
                      </a:pPr>
                      <a:r>
                        <a:rPr lang="en-US" sz="1800" b="1" i="0" u="none" strike="noStrike" noProof="0" err="1">
                          <a:solidFill>
                            <a:schemeClr val="tx1"/>
                          </a:solidFill>
                          <a:effectLst/>
                          <a:latin typeface="Segoe UI (Body)"/>
                        </a:rPr>
                        <a:t>bigscience</a:t>
                      </a:r>
                      <a:r>
                        <a:rPr lang="en-US" sz="1800" b="1" i="0" u="none" strike="noStrike" noProof="0">
                          <a:solidFill>
                            <a:schemeClr val="tx1"/>
                          </a:solidFill>
                          <a:effectLst/>
                          <a:latin typeface="Segoe UI (Body)"/>
                        </a:rPr>
                        <a:t>/bloom-560M</a:t>
                      </a:r>
                      <a:endParaRPr lang="en-US" sz="1800" b="1">
                        <a:solidFill>
                          <a:schemeClr val="tx1"/>
                        </a:solidFill>
                        <a:latin typeface="Segoe UI (Body)"/>
                      </a:endParaRPr>
                    </a:p>
                  </a:txBody>
                  <a:tcPr/>
                </a:tc>
                <a:tc>
                  <a:txBody>
                    <a:bodyPr/>
                    <a:lstStyle/>
                    <a:p>
                      <a:pPr lvl="0" algn="ctr">
                        <a:lnSpc>
                          <a:spcPct val="100000"/>
                        </a:lnSpc>
                        <a:buNone/>
                      </a:pPr>
                      <a:r>
                        <a:rPr lang="en-US" sz="1800" b="1" i="0" u="none" strike="noStrike" noProof="0">
                          <a:solidFill>
                            <a:schemeClr val="tx1"/>
                          </a:solidFill>
                          <a:effectLst/>
                          <a:latin typeface="Segoe UI (Body)"/>
                        </a:rPr>
                        <a:t>gpt2-medium</a:t>
                      </a:r>
                      <a:endParaRPr lang="en-US" sz="1800" b="1">
                        <a:solidFill>
                          <a:schemeClr val="tx1"/>
                        </a:solidFill>
                        <a:latin typeface="Segoe UI (Body)"/>
                      </a:endParaRPr>
                    </a:p>
                  </a:txBody>
                  <a:tcPr/>
                </a:tc>
                <a:tc>
                  <a:txBody>
                    <a:bodyPr/>
                    <a:lstStyle/>
                    <a:p>
                      <a:pPr lvl="0" algn="ctr">
                        <a:lnSpc>
                          <a:spcPct val="100000"/>
                        </a:lnSpc>
                        <a:buNone/>
                      </a:pPr>
                      <a:r>
                        <a:rPr lang="en-US" sz="1800" b="1" i="0" u="none" strike="noStrike" noProof="0" err="1">
                          <a:solidFill>
                            <a:schemeClr val="tx1"/>
                          </a:solidFill>
                          <a:effectLst/>
                          <a:latin typeface="Segoe UI (Body)"/>
                        </a:rPr>
                        <a:t>EleutherAI</a:t>
                      </a:r>
                      <a:r>
                        <a:rPr lang="en-US" sz="1800" b="1" i="0" u="none" strike="noStrike" noProof="0">
                          <a:solidFill>
                            <a:schemeClr val="tx1"/>
                          </a:solidFill>
                          <a:effectLst/>
                          <a:latin typeface="Segoe UI (Body)"/>
                        </a:rPr>
                        <a:t>/pythia-70m</a:t>
                      </a:r>
                      <a:endParaRPr lang="en-US" sz="1800" b="1">
                        <a:solidFill>
                          <a:schemeClr val="tx1"/>
                        </a:solidFill>
                        <a:latin typeface="Segoe UI (Body)"/>
                      </a:endParaRPr>
                    </a:p>
                  </a:txBody>
                  <a:tcPr/>
                </a:tc>
                <a:extLst>
                  <a:ext uri="{0D108BD9-81ED-4DB2-BD59-A6C34878D82A}">
                    <a16:rowId xmlns:a16="http://schemas.microsoft.com/office/drawing/2014/main" val="2622347783"/>
                  </a:ext>
                </a:extLst>
              </a:tr>
              <a:tr h="610773">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p>
                  </a:txBody>
                  <a:tcPr/>
                </a:tc>
                <a:tc>
                  <a:txBody>
                    <a:bodyPr/>
                    <a:lstStyle/>
                    <a:p>
                      <a:pPr lvl="0" algn="l">
                        <a:buNone/>
                      </a:pPr>
                      <a:r>
                        <a:rPr lang="en-US" sz="1600" b="0" i="0" u="none" strike="noStrike" noProof="0">
                          <a:solidFill>
                            <a:schemeClr val="tx1"/>
                          </a:solidFill>
                          <a:effectLst/>
                          <a:latin typeface="Segoe UI (Body)"/>
                        </a:rPr>
                        <a:t>"It is Paris," said the Frenchman,</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French people say: La France!</a:t>
                      </a:r>
                      <a:endParaRPr lang="en-US" sz="1600">
                        <a:solidFill>
                          <a:schemeClr val="tx1"/>
                        </a:solidFill>
                        <a:latin typeface="Segoe UI (Body)"/>
                      </a:endParaRPr>
                    </a:p>
                  </a:txBody>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Segoe UI (Body)"/>
                        </a:rPr>
                        <a:t>The capital of France is the capital of France.</a:t>
                      </a:r>
                      <a:endParaRPr lang="en-US" sz="1600">
                        <a:solidFill>
                          <a:schemeClr val="tx1"/>
                        </a:solidFill>
                        <a:latin typeface="Segoe UI (Body)"/>
                      </a:endParaRPr>
                    </a:p>
                  </a:txBody>
                  <a:tcPr/>
                </a:tc>
                <a:extLst>
                  <a:ext uri="{0D108BD9-81ED-4DB2-BD59-A6C34878D82A}">
                    <a16:rowId xmlns:a16="http://schemas.microsoft.com/office/drawing/2014/main" val="107869214"/>
                  </a:ext>
                </a:extLst>
              </a:tr>
              <a:tr h="610773">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How many days are there in a week?</a:t>
                      </a:r>
                    </a:p>
                  </a:txBody>
                  <a:tcPr/>
                </a:tc>
                <a:tc>
                  <a:txBody>
                    <a:bodyPr/>
                    <a:lstStyle/>
                    <a:p>
                      <a:pPr lvl="0" algn="l">
                        <a:buNone/>
                      </a:pPr>
                      <a:r>
                        <a:rPr lang="en-US" sz="1600" b="0" i="0" u="none" strike="noStrike" noProof="0">
                          <a:solidFill>
                            <a:schemeClr val="tx1"/>
                          </a:solidFill>
                          <a:effectLst/>
                          <a:latin typeface="Segoe UI (Body)"/>
                        </a:rPr>
                        <a:t>How many days are there in a month? How many</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There's not a clear time that counts towards the total. </a:t>
                      </a:r>
                      <a:endParaRPr lang="en-US" sz="1600">
                        <a:solidFill>
                          <a:schemeClr val="tx1"/>
                        </a:solidFill>
                        <a:latin typeface="Segoe UI (Body)"/>
                      </a:endParaRPr>
                    </a:p>
                  </a:txBody>
                  <a:tcPr anchor="ctr"/>
                </a:tc>
                <a:tc>
                  <a:txBody>
                    <a:bodyPr/>
                    <a:lstStyle/>
                    <a:p>
                      <a:pPr lvl="0" algn="l" rtl="0" fontAlgn="auto">
                        <a:lnSpc>
                          <a:spcPct val="100000"/>
                        </a:lnSpc>
                        <a:spcBef>
                          <a:spcPts val="0"/>
                        </a:spcBef>
                        <a:spcAft>
                          <a:spcPts val="0"/>
                        </a:spcAft>
                      </a:pPr>
                      <a:endParaRPr lang="en-US" sz="1600" b="0" i="0" u="none" strike="noStrike" noProof="0">
                        <a:solidFill>
                          <a:schemeClr val="tx1"/>
                        </a:solidFill>
                        <a:effectLst/>
                        <a:latin typeface="Segoe UI (Body)"/>
                      </a:endParaRPr>
                    </a:p>
                  </a:txBody>
                  <a:tcPr/>
                </a:tc>
                <a:extLst>
                  <a:ext uri="{0D108BD9-81ED-4DB2-BD59-A6C34878D82A}">
                    <a16:rowId xmlns:a16="http://schemas.microsoft.com/office/drawing/2014/main" val="1391102488"/>
                  </a:ext>
                </a:extLst>
              </a:tr>
              <a:tr h="68199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p>
                  </a:txBody>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Segoe UI (Body)"/>
                        </a:rPr>
                        <a:t>The answer is a planet with a mass of about 1.5 trillion solar masses. The planet is called the Sun.</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I am afraid I don't know, but this one has to be Mercury.</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What is the largest planet in our solar system?</a:t>
                      </a:r>
                      <a:endParaRPr lang="en-US" sz="1600">
                        <a:solidFill>
                          <a:schemeClr val="tx1"/>
                        </a:solidFill>
                        <a:latin typeface="Segoe UI (Body)"/>
                      </a:endParaRPr>
                    </a:p>
                  </a:txBody>
                  <a:tcPr/>
                </a:tc>
                <a:extLst>
                  <a:ext uri="{0D108BD9-81ED-4DB2-BD59-A6C34878D82A}">
                    <a16:rowId xmlns:a16="http://schemas.microsoft.com/office/drawing/2014/main" val="1695380169"/>
                  </a:ext>
                </a:extLst>
              </a:tr>
              <a:tr h="874892">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p>
                  </a:txBody>
                  <a:tcPr/>
                </a:tc>
                <a:tc>
                  <a:txBody>
                    <a:bodyPr/>
                    <a:lstStyle/>
                    <a:p>
                      <a:pPr lvl="0"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The tallest mountain in the world is the Himalayas. It is located in the Himalayas, India. </a:t>
                      </a:r>
                    </a:p>
                  </a:txBody>
                  <a:tcPr/>
                </a:tc>
                <a:tc>
                  <a:txBody>
                    <a:bodyPr/>
                    <a:lstStyle/>
                    <a:p>
                      <a:pPr lvl="0" algn="l">
                        <a:buNone/>
                      </a:pPr>
                      <a:r>
                        <a:rPr lang="en-US" sz="1600" b="0" i="0" u="none" strike="noStrike" noProof="0">
                          <a:solidFill>
                            <a:schemeClr val="tx1"/>
                          </a:solidFill>
                          <a:effectLst/>
                          <a:latin typeface="Segoe UI (Body)"/>
                        </a:rPr>
                        <a:t>The tallest mountain in the world is Mount Everest in India. </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The tallest mountain in the world is the mountain of the highest mountain in the world.</a:t>
                      </a:r>
                      <a:endParaRPr lang="en-US" sz="1600">
                        <a:solidFill>
                          <a:schemeClr val="tx1"/>
                        </a:solidFill>
                        <a:latin typeface="Segoe UI (Body)"/>
                      </a:endParaRPr>
                    </a:p>
                  </a:txBody>
                  <a:tcPr/>
                </a:tc>
                <a:extLst>
                  <a:ext uri="{0D108BD9-81ED-4DB2-BD59-A6C34878D82A}">
                    <a16:rowId xmlns:a16="http://schemas.microsoft.com/office/drawing/2014/main" val="2232385794"/>
                  </a:ext>
                </a:extLst>
              </a:tr>
              <a:tr h="712470">
                <a:tc>
                  <a:txBody>
                    <a:bodyPr/>
                    <a:lstStyle/>
                    <a:p>
                      <a:pPr lvl="0" algn="l">
                        <a:buNone/>
                      </a:pPr>
                      <a:r>
                        <a:rPr lang="en-US" sz="1800" b="0" i="0" u="none" strike="noStrike" noProof="0">
                          <a:solidFill>
                            <a:schemeClr val="tx1"/>
                          </a:solidFill>
                          <a:effectLst/>
                          <a:latin typeface="Segoe UI (Body)"/>
                        </a:rPr>
                        <a:t>What is the main language in Spain?</a:t>
                      </a:r>
                      <a:endParaRPr lang="en-US" sz="1800">
                        <a:solidFill>
                          <a:schemeClr val="tx1"/>
                        </a:solidFill>
                        <a:latin typeface="Segoe UI (Body)"/>
                      </a:endParaRPr>
                    </a:p>
                  </a:txBody>
                  <a:tcPr/>
                </a:tc>
                <a:tc>
                  <a:txBody>
                    <a:bodyPr/>
                    <a:lstStyle/>
                    <a:p>
                      <a:pPr algn="l" rtl="0" fontAlgn="auto">
                        <a:lnSpc>
                          <a:spcPct val="100000"/>
                        </a:lnSpc>
                        <a:spcBef>
                          <a:spcPts val="0"/>
                        </a:spcBef>
                        <a:spcAft>
                          <a:spcPts val="0"/>
                        </a:spcAft>
                      </a:pPr>
                      <a:r>
                        <a:rPr lang="en-US" sz="1600">
                          <a:solidFill>
                            <a:schemeClr val="tx1"/>
                          </a:solidFill>
                          <a:effectLst/>
                          <a:latin typeface="Segoe UI (Body)"/>
                        </a:rPr>
                        <a:t>​</a:t>
                      </a:r>
                      <a:r>
                        <a:rPr lang="en-US" sz="1600" b="0" i="0" u="none" strike="noStrike" noProof="0">
                          <a:solidFill>
                            <a:schemeClr val="tx1"/>
                          </a:solidFill>
                          <a:effectLst/>
                          <a:latin typeface="Segoe UI (Body)"/>
                        </a:rPr>
                        <a:t>Spanish is the official language of the country.</a:t>
                      </a: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Spanish is spoken in Spain, but it is not necessarily the dominant language in the country.</a:t>
                      </a: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I think you are correct.</a:t>
                      </a:r>
                    </a:p>
                  </a:txBody>
                  <a:tcPr/>
                </a:tc>
                <a:extLst>
                  <a:ext uri="{0D108BD9-81ED-4DB2-BD59-A6C34878D82A}">
                    <a16:rowId xmlns:a16="http://schemas.microsoft.com/office/drawing/2014/main" val="419244487"/>
                  </a:ext>
                </a:extLst>
              </a:tr>
              <a:tr h="5715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r>
                        <a:rPr lang="en-US" sz="1800">
                          <a:solidFill>
                            <a:schemeClr val="tx1"/>
                          </a:solidFill>
                          <a:effectLst/>
                          <a:latin typeface="Segoe UI (Body)"/>
                        </a:rPr>
                        <a:t>​</a:t>
                      </a:r>
                      <a:endParaRPr lang="en-US" sz="1800" b="0" i="0">
                        <a:solidFill>
                          <a:schemeClr val="tx1"/>
                        </a:solidFill>
                        <a:effectLst/>
                        <a:latin typeface="Segoe UI (Body)"/>
                      </a:endParaRPr>
                    </a:p>
                  </a:txBody>
                  <a:tcPr/>
                </a:tc>
                <a:tc>
                  <a:txBody>
                    <a:bodyPr/>
                    <a:lstStyle/>
                    <a:p>
                      <a:pPr lvl="0" algn="l">
                        <a:buNone/>
                      </a:pPr>
                      <a:r>
                        <a:rPr lang="en-US" sz="1600" b="0" i="0" u="none" strike="noStrike" noProof="0">
                          <a:solidFill>
                            <a:schemeClr val="tx1"/>
                          </a:solidFill>
                          <a:effectLst/>
                          <a:latin typeface="Segoe UI (Body)"/>
                        </a:rPr>
                        <a:t>The author of Harry Potter book series is unknown. </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The author is Harry Potter, the Methods of Rationality.</a:t>
                      </a:r>
                      <a:endParaRPr lang="en-US" sz="1600">
                        <a:solidFill>
                          <a:schemeClr val="tx1"/>
                        </a:solidFill>
                        <a:latin typeface="Segoe UI (Body)"/>
                      </a:endParaRPr>
                    </a:p>
                  </a:txBody>
                  <a:tcPr/>
                </a:tc>
                <a:tc>
                  <a:txBody>
                    <a:bodyPr/>
                    <a:lstStyle/>
                    <a:p>
                      <a:pPr algn="l" rtl="0" fontAlgn="auto"/>
                      <a:r>
                        <a:rPr lang="en-US" sz="1600">
                          <a:solidFill>
                            <a:schemeClr val="tx1"/>
                          </a:solidFill>
                          <a:effectLst/>
                          <a:latin typeface="Segoe UI (Body)"/>
                        </a:rPr>
                        <a:t>​</a:t>
                      </a:r>
                      <a:r>
                        <a:rPr lang="en-US" sz="1600" b="0" i="0" u="none" strike="noStrike" noProof="0">
                          <a:solidFill>
                            <a:schemeClr val="tx1"/>
                          </a:solidFill>
                          <a:effectLst/>
                          <a:latin typeface="Segoe UI (Body)"/>
                        </a:rPr>
                        <a:t>I think you are right.</a:t>
                      </a:r>
                    </a:p>
                  </a:txBody>
                  <a:tcPr/>
                </a:tc>
                <a:extLst>
                  <a:ext uri="{0D108BD9-81ED-4DB2-BD59-A6C34878D82A}">
                    <a16:rowId xmlns:a16="http://schemas.microsoft.com/office/drawing/2014/main" val="3217734065"/>
                  </a:ext>
                </a:extLst>
              </a:tr>
              <a:tr h="610773">
                <a:tc>
                  <a:txBody>
                    <a:bodyPr/>
                    <a:lstStyle/>
                    <a:p>
                      <a:pPr algn="l" rtl="0" fontAlgn="base"/>
                      <a:r>
                        <a:rPr lang="en-US" sz="1800" b="1">
                          <a:solidFill>
                            <a:schemeClr val="tx1"/>
                          </a:solidFill>
                          <a:effectLst/>
                          <a:latin typeface="Segoe UI (Body)"/>
                        </a:rPr>
                        <a:t>Score​</a:t>
                      </a:r>
                      <a:endParaRPr lang="en-US" sz="1800" b="1" i="0">
                        <a:solidFill>
                          <a:schemeClr val="tx1"/>
                        </a:solidFill>
                        <a:effectLst/>
                        <a:latin typeface="Segoe UI (Body)"/>
                      </a:endParaRPr>
                    </a:p>
                  </a:txBody>
                  <a:tcPr/>
                </a:tc>
                <a:tc>
                  <a:txBody>
                    <a:bodyPr/>
                    <a:lstStyle/>
                    <a:p>
                      <a:pPr algn="l" rtl="0" fontAlgn="auto"/>
                      <a:r>
                        <a:rPr lang="en-US" sz="1800" b="1" i="0">
                          <a:solidFill>
                            <a:schemeClr val="tx1"/>
                          </a:solidFill>
                          <a:effectLst/>
                          <a:latin typeface="Segoe UI (Body)"/>
                        </a:rPr>
                        <a:t>4.8</a:t>
                      </a:r>
                    </a:p>
                  </a:txBody>
                  <a:tcPr anchor="ctr"/>
                </a:tc>
                <a:tc>
                  <a:txBody>
                    <a:bodyPr/>
                    <a:lstStyle/>
                    <a:p>
                      <a:pPr algn="l" rtl="0" fontAlgn="auto"/>
                      <a:r>
                        <a:rPr lang="en-US" sz="1800" b="1" i="0">
                          <a:solidFill>
                            <a:schemeClr val="tx1"/>
                          </a:solidFill>
                          <a:effectLst/>
                          <a:latin typeface="Segoe UI (Body)"/>
                        </a:rPr>
                        <a:t>3.8</a:t>
                      </a:r>
                    </a:p>
                  </a:txBody>
                  <a:tcPr anchor="ctr"/>
                </a:tc>
                <a:tc>
                  <a:txBody>
                    <a:bodyPr/>
                    <a:lstStyle/>
                    <a:p>
                      <a:pPr algn="l" rtl="0" fontAlgn="auto"/>
                      <a:r>
                        <a:rPr lang="en-US" sz="1800" b="1" i="0">
                          <a:solidFill>
                            <a:schemeClr val="tx1"/>
                          </a:solidFill>
                          <a:effectLst/>
                          <a:latin typeface="Segoe UI (Body)"/>
                        </a:rPr>
                        <a:t>5.5</a:t>
                      </a:r>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50326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1843596874"/>
              </p:ext>
            </p:extLst>
          </p:nvPr>
        </p:nvGraphicFramePr>
        <p:xfrm>
          <a:off x="324970" y="123265"/>
          <a:ext cx="11569375" cy="5936178"/>
        </p:xfrm>
        <a:graphic>
          <a:graphicData uri="http://schemas.openxmlformats.org/drawingml/2006/table">
            <a:tbl>
              <a:tblPr firstRow="1" bandRow="1">
                <a:tableStyleId>{BC89EF96-8CEA-46FF-86C4-4CE0E7609802}</a:tableStyleId>
              </a:tblPr>
              <a:tblGrid>
                <a:gridCol w="2897339">
                  <a:extLst>
                    <a:ext uri="{9D8B030D-6E8A-4147-A177-3AD203B41FA5}">
                      <a16:colId xmlns:a16="http://schemas.microsoft.com/office/drawing/2014/main" val="2318049074"/>
                    </a:ext>
                  </a:extLst>
                </a:gridCol>
                <a:gridCol w="4336018">
                  <a:extLst>
                    <a:ext uri="{9D8B030D-6E8A-4147-A177-3AD203B41FA5}">
                      <a16:colId xmlns:a16="http://schemas.microsoft.com/office/drawing/2014/main" val="3931732350"/>
                    </a:ext>
                  </a:extLst>
                </a:gridCol>
                <a:gridCol w="4336018">
                  <a:extLst>
                    <a:ext uri="{9D8B030D-6E8A-4147-A177-3AD203B41FA5}">
                      <a16:colId xmlns:a16="http://schemas.microsoft.com/office/drawing/2014/main" val="157199125"/>
                    </a:ext>
                  </a:extLst>
                </a:gridCol>
              </a:tblGrid>
              <a:tr h="649370">
                <a:tc>
                  <a:txBody>
                    <a:bodyPr/>
                    <a:lstStyle/>
                    <a:p>
                      <a:pPr algn="ctr" rtl="0" fontAlgn="base">
                        <a:lnSpc>
                          <a:spcPct val="200000"/>
                        </a:lnSpc>
                      </a:pPr>
                      <a:r>
                        <a:rPr lang="en-US" sz="1800">
                          <a:effectLst/>
                          <a:latin typeface="Segoe UI (Body)"/>
                        </a:rPr>
                        <a:t>Questions</a:t>
                      </a:r>
                    </a:p>
                  </a:txBody>
                  <a:tcPr/>
                </a:tc>
                <a:tc>
                  <a:txBody>
                    <a:bodyPr/>
                    <a:lstStyle/>
                    <a:p>
                      <a:pPr lvl="0" algn="ctr">
                        <a:lnSpc>
                          <a:spcPct val="200000"/>
                        </a:lnSpc>
                        <a:buNone/>
                      </a:pPr>
                      <a:r>
                        <a:rPr lang="en-US" sz="1800" b="1" i="0" u="none" strike="noStrike" noProof="0" err="1">
                          <a:solidFill>
                            <a:srgbClr val="2D2E2D"/>
                          </a:solidFill>
                          <a:effectLst/>
                          <a:latin typeface="Segoe UI (Body)"/>
                        </a:rPr>
                        <a:t>OpenAPI's</a:t>
                      </a:r>
                      <a:r>
                        <a:rPr lang="en-US" sz="1800" b="1" i="0" u="none" strike="noStrike" noProof="0">
                          <a:solidFill>
                            <a:srgbClr val="2D2E2D"/>
                          </a:solidFill>
                          <a:effectLst/>
                          <a:latin typeface="Segoe UI (Body)"/>
                        </a:rPr>
                        <a:t> ChatGPT</a:t>
                      </a:r>
                    </a:p>
                  </a:txBody>
                  <a:tcPr/>
                </a:tc>
                <a:tc>
                  <a:txBody>
                    <a:bodyPr/>
                    <a:lstStyle/>
                    <a:p>
                      <a:pPr lvl="0" algn="ctr">
                        <a:lnSpc>
                          <a:spcPct val="200000"/>
                        </a:lnSpc>
                        <a:buNone/>
                      </a:pPr>
                      <a:r>
                        <a:rPr lang="en-US" sz="1800" b="1" i="0" u="none" strike="noStrike" noProof="0">
                          <a:solidFill>
                            <a:srgbClr val="444444"/>
                          </a:solidFill>
                          <a:effectLst/>
                          <a:latin typeface="Segoe UI (Body)"/>
                        </a:rPr>
                        <a:t>Google's Bard</a:t>
                      </a:r>
                    </a:p>
                  </a:txBody>
                  <a:tcPr/>
                </a:tc>
                <a:extLst>
                  <a:ext uri="{0D108BD9-81ED-4DB2-BD59-A6C34878D82A}">
                    <a16:rowId xmlns:a16="http://schemas.microsoft.com/office/drawing/2014/main" val="2622347783"/>
                  </a:ext>
                </a:extLst>
              </a:tr>
              <a:tr h="726907">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endParaRPr lang="en-US" sz="1800">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The capital of France is Paris</a:t>
                      </a:r>
                      <a:endParaRPr lang="en-US" sz="1800">
                        <a:solidFill>
                          <a:schemeClr val="tx1"/>
                        </a:solidFill>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Body)"/>
                        </a:rPr>
                        <a:t>The capital of France is Paris.</a:t>
                      </a:r>
                      <a:endParaRPr lang="en-US" sz="1800">
                        <a:solidFill>
                          <a:schemeClr val="tx1"/>
                        </a:solidFill>
                        <a:latin typeface="Segoe UI (Body)"/>
                      </a:endParaRPr>
                    </a:p>
                    <a:p>
                      <a:pPr lvl="0" algn="l">
                        <a:lnSpc>
                          <a:spcPct val="100000"/>
                        </a:lnSpc>
                        <a:spcBef>
                          <a:spcPts val="0"/>
                        </a:spcBef>
                        <a:spcAft>
                          <a:spcPts val="0"/>
                        </a:spcAft>
                        <a:buNone/>
                      </a:pP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107869214"/>
                  </a:ext>
                </a:extLst>
              </a:tr>
              <a:tr h="46383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How many days are there in a week?</a:t>
                      </a:r>
                      <a:endParaRPr lang="en-US" sz="1800">
                        <a:latin typeface="Segoe UI (Body)"/>
                      </a:endParaRPr>
                    </a:p>
                  </a:txBody>
                  <a:tcPr/>
                </a:tc>
                <a:tc>
                  <a:txBody>
                    <a:bodyPr/>
                    <a:lstStyle/>
                    <a:p>
                      <a:pPr lvl="0" algn="l">
                        <a:buNone/>
                      </a:pPr>
                      <a:r>
                        <a:rPr lang="en-US" sz="1800" b="0" i="0" u="none" strike="noStrike" noProof="0">
                          <a:solidFill>
                            <a:schemeClr val="tx1"/>
                          </a:solidFill>
                          <a:effectLst/>
                          <a:latin typeface="Segoe UI (Body)"/>
                        </a:rPr>
                        <a:t>There are seven days in a week.</a:t>
                      </a:r>
                      <a:endParaRPr lang="en-US" sz="1800">
                        <a:solidFill>
                          <a:schemeClr val="tx1"/>
                        </a:solidFill>
                        <a:latin typeface="Segoe UI (Body)"/>
                      </a:endParaRPr>
                    </a:p>
                  </a:txBody>
                  <a:tcPr anchor="ct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Body)"/>
                        </a:rPr>
                        <a:t>There are 7 days in a week.</a:t>
                      </a:r>
                      <a:endParaRPr lang="en-US" sz="1800">
                        <a:solidFill>
                          <a:schemeClr val="tx1"/>
                        </a:solidFill>
                        <a:latin typeface="Segoe UI (Body)"/>
                      </a:endParaRPr>
                    </a:p>
                    <a:p>
                      <a:pPr lvl="0" algn="l">
                        <a:buNone/>
                      </a:pPr>
                      <a:endParaRPr lang="en-US" sz="1800" b="0" i="0" u="none" strike="noStrike" noProof="0">
                        <a:solidFill>
                          <a:schemeClr val="tx1"/>
                        </a:solidFill>
                        <a:effectLst/>
                        <a:latin typeface="Segoe UI (Body)"/>
                      </a:endParaRPr>
                    </a:p>
                  </a:txBody>
                  <a:tcPr anchor="ctr"/>
                </a:tc>
                <a:extLst>
                  <a:ext uri="{0D108BD9-81ED-4DB2-BD59-A6C34878D82A}">
                    <a16:rowId xmlns:a16="http://schemas.microsoft.com/office/drawing/2014/main" val="1391102488"/>
                  </a:ext>
                </a:extLst>
              </a:tr>
              <a:tr h="64937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endParaRPr lang="en-US" sz="1800">
                        <a:latin typeface="Segoe UI (Body)"/>
                      </a:endParaRPr>
                    </a:p>
                  </a:txBody>
                  <a:tcPr/>
                </a:tc>
                <a:tc>
                  <a:txBody>
                    <a:bodyPr/>
                    <a:lstStyle/>
                    <a:p>
                      <a:pPr lvl="0" algn="l">
                        <a:buNone/>
                      </a:pPr>
                      <a:r>
                        <a:rPr lang="en-US" sz="1800" b="0" i="0" u="none" strike="noStrike" noProof="0">
                          <a:solidFill>
                            <a:schemeClr val="tx1"/>
                          </a:solidFill>
                          <a:effectLst/>
                          <a:latin typeface="Segoe UI (Body)"/>
                        </a:rPr>
                        <a:t>The largest planet in our solar system is Jupiter.</a:t>
                      </a:r>
                      <a:endParaRPr lang="en-US" sz="1800">
                        <a:solidFill>
                          <a:schemeClr val="tx1"/>
                        </a:solidFill>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Body)"/>
                        </a:rPr>
                        <a:t>The largest planet in our solar system is Jupiter.</a:t>
                      </a:r>
                      <a:endParaRPr lang="en-US" sz="1800">
                        <a:solidFill>
                          <a:schemeClr val="tx1"/>
                        </a:solidFill>
                        <a:latin typeface="Segoe UI (Body)"/>
                      </a:endParaRPr>
                    </a:p>
                    <a:p>
                      <a:pPr lvl="0" algn="l">
                        <a:buNone/>
                      </a:pP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1695380169"/>
                  </a:ext>
                </a:extLst>
              </a:tr>
              <a:tr h="92743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endParaRPr lang="en-US" sz="1800">
                        <a:latin typeface="Segoe UI (Body)"/>
                      </a:endParaRPr>
                    </a:p>
                  </a:txBody>
                  <a:tcPr/>
                </a:tc>
                <a:tc>
                  <a:txBody>
                    <a:bodyPr/>
                    <a:lstStyle/>
                    <a:p>
                      <a:pPr lvl="0" algn="just">
                        <a:lnSpc>
                          <a:spcPct val="100000"/>
                        </a:lnSpc>
                        <a:spcBef>
                          <a:spcPts val="0"/>
                        </a:spcBef>
                        <a:spcAft>
                          <a:spcPts val="0"/>
                        </a:spcAft>
                        <a:buNone/>
                      </a:pPr>
                      <a:r>
                        <a:rPr lang="en-US" sz="1800" b="0" i="0" u="none" strike="noStrike" noProof="0">
                          <a:solidFill>
                            <a:schemeClr val="tx1"/>
                          </a:solidFill>
                          <a:effectLst/>
                          <a:latin typeface="Segoe UI (Body)"/>
                        </a:rPr>
                        <a:t>The tallest mountain in the world is Mount Everest.</a:t>
                      </a:r>
                      <a:endParaRPr lang="en-US" sz="1800">
                        <a:solidFill>
                          <a:schemeClr val="tx1"/>
                        </a:solidFill>
                        <a:latin typeface="Segoe UI (Body)"/>
                      </a:endParaRPr>
                    </a:p>
                  </a:txBody>
                  <a:tcPr/>
                </a:tc>
                <a:tc>
                  <a:txBody>
                    <a:bodyPr/>
                    <a:lstStyle/>
                    <a:p>
                      <a:pPr marL="0" lvl="0" indent="0" algn="just">
                        <a:lnSpc>
                          <a:spcPct val="100000"/>
                        </a:lnSpc>
                        <a:spcBef>
                          <a:spcPts val="0"/>
                        </a:spcBef>
                        <a:spcAft>
                          <a:spcPts val="0"/>
                        </a:spcAft>
                        <a:buNone/>
                      </a:pPr>
                      <a:r>
                        <a:rPr lang="en-US" sz="1800" b="0" i="0" u="none" strike="noStrike" noProof="0">
                          <a:solidFill>
                            <a:schemeClr val="tx1"/>
                          </a:solidFill>
                          <a:effectLst/>
                          <a:latin typeface="Segoe UI (Body)"/>
                        </a:rPr>
                        <a:t>The tallest mountain in the world is Mount Everest.</a:t>
                      </a:r>
                      <a:endParaRPr lang="en-US" sz="1800">
                        <a:solidFill>
                          <a:schemeClr val="tx1"/>
                        </a:solidFill>
                        <a:latin typeface="Segoe UI (Body)"/>
                      </a:endParaRPr>
                    </a:p>
                    <a:p>
                      <a:pPr lvl="0" algn="just">
                        <a:lnSpc>
                          <a:spcPct val="100000"/>
                        </a:lnSpc>
                        <a:spcBef>
                          <a:spcPts val="0"/>
                        </a:spcBef>
                        <a:spcAft>
                          <a:spcPts val="0"/>
                        </a:spcAft>
                        <a:buNone/>
                      </a:pP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2232385794"/>
                  </a:ext>
                </a:extLst>
              </a:tr>
              <a:tr h="649370">
                <a:tc>
                  <a:txBody>
                    <a:bodyPr/>
                    <a:lstStyle/>
                    <a:p>
                      <a:pPr lvl="0" algn="l">
                        <a:buNone/>
                      </a:pPr>
                      <a:r>
                        <a:rPr lang="en-US" sz="1800" b="0" i="0" u="none" strike="noStrike" noProof="0">
                          <a:solidFill>
                            <a:schemeClr val="tx1"/>
                          </a:solidFill>
                          <a:effectLst/>
                          <a:latin typeface="Segoe UI (Body)"/>
                        </a:rPr>
                        <a:t>What is the main language in Spain?</a:t>
                      </a:r>
                      <a:endParaRPr lang="en-US" sz="1800">
                        <a:latin typeface="Segoe UI (Body)"/>
                      </a:endParaRPr>
                    </a:p>
                  </a:txBody>
                  <a:tcPr/>
                </a:tc>
                <a:tc>
                  <a:txBody>
                    <a:bodyPr/>
                    <a:lstStyle/>
                    <a:p>
                      <a:pPr lvl="0" algn="l">
                        <a:buNone/>
                      </a:pPr>
                      <a:r>
                        <a:rPr lang="en-US" sz="1800" b="0" i="0" u="none" strike="noStrike" noProof="0">
                          <a:solidFill>
                            <a:schemeClr val="tx1"/>
                          </a:solidFill>
                          <a:effectLst/>
                          <a:latin typeface="Segoe UI (Body)"/>
                        </a:rPr>
                        <a:t>The main language in Spain is Spanish.</a:t>
                      </a:r>
                      <a:endParaRPr lang="en-US" sz="1800">
                        <a:solidFill>
                          <a:schemeClr val="tx1"/>
                        </a:solidFill>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Body)"/>
                        </a:rPr>
                        <a:t>The main language in Spain is Spanish.</a:t>
                      </a:r>
                      <a:endParaRPr lang="en-US" sz="1800">
                        <a:solidFill>
                          <a:schemeClr val="tx1"/>
                        </a:solidFill>
                        <a:latin typeface="Segoe UI (Body)"/>
                      </a:endParaRPr>
                    </a:p>
                    <a:p>
                      <a:pPr lvl="0" algn="l">
                        <a:buNone/>
                      </a:pP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419244487"/>
                  </a:ext>
                </a:extLst>
              </a:tr>
              <a:tr h="927673">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r>
                        <a:rPr lang="en-US" sz="1800">
                          <a:effectLst/>
                          <a:latin typeface="Segoe UI (Body)"/>
                        </a:rPr>
                        <a:t>​</a:t>
                      </a:r>
                      <a:endParaRPr lang="en-US" sz="1800" b="0" i="0">
                        <a:solidFill>
                          <a:srgbClr val="000000"/>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The author of the Harry Potter book series is J.K. Rowling.</a:t>
                      </a:r>
                      <a:endParaRPr lang="en-US" sz="1800">
                        <a:solidFill>
                          <a:schemeClr val="tx1"/>
                        </a:solidFill>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Body)"/>
                        </a:rPr>
                        <a:t>The author of the Harry Potter book series is J.K. Rowling.</a:t>
                      </a:r>
                      <a:endParaRPr lang="en-US" sz="1800">
                        <a:solidFill>
                          <a:schemeClr val="tx1"/>
                        </a:solidFill>
                        <a:latin typeface="Segoe UI (Body)"/>
                      </a:endParaRPr>
                    </a:p>
                    <a:p>
                      <a:pPr lvl="0" algn="l">
                        <a:buNone/>
                      </a:pP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3217734065"/>
                  </a:ext>
                </a:extLst>
              </a:tr>
              <a:tr h="500944">
                <a:tc>
                  <a:txBody>
                    <a:bodyPr/>
                    <a:lstStyle/>
                    <a:p>
                      <a:pPr algn="l" rtl="0" fontAlgn="base"/>
                      <a:r>
                        <a:rPr lang="en-US" sz="1800" b="1">
                          <a:effectLst/>
                        </a:rPr>
                        <a:t>Score​</a:t>
                      </a:r>
                      <a:endParaRPr lang="en-US" b="1" i="0">
                        <a:solidFill>
                          <a:srgbClr val="000000"/>
                        </a:solidFill>
                        <a:effectLst/>
                      </a:endParaRPr>
                    </a:p>
                  </a:txBody>
                  <a:tcPr/>
                </a:tc>
                <a:tc>
                  <a:txBody>
                    <a:bodyPr/>
                    <a:lstStyle/>
                    <a:p>
                      <a:pPr algn="l" rtl="0" fontAlgn="auto"/>
                      <a:r>
                        <a:rPr lang="en-US" sz="1600" b="1">
                          <a:effectLst/>
                        </a:rPr>
                        <a:t>​9</a:t>
                      </a:r>
                      <a:endParaRPr lang="en-US" sz="1600" b="1" i="0">
                        <a:solidFill>
                          <a:srgbClr val="000000"/>
                        </a:solidFill>
                        <a:effectLst/>
                        <a:latin typeface="Calibri"/>
                      </a:endParaRPr>
                    </a:p>
                  </a:txBody>
                  <a:tcPr anchor="ctr"/>
                </a:tc>
                <a:tc>
                  <a:txBody>
                    <a:bodyPr/>
                    <a:lstStyle/>
                    <a:p>
                      <a:pPr lvl="0" algn="l">
                        <a:buNone/>
                      </a:pPr>
                      <a:r>
                        <a:rPr lang="en-US" sz="1600" b="1" i="0" u="none" strike="noStrike" noProof="0">
                          <a:solidFill>
                            <a:srgbClr val="2D2E2D"/>
                          </a:solidFill>
                          <a:effectLst/>
                          <a:latin typeface="Arial"/>
                        </a:rPr>
                        <a:t>9</a:t>
                      </a:r>
                      <a:endParaRPr lang="en-US" sz="1600" b="1"/>
                    </a:p>
                  </a:txBody>
                  <a:tcPr anchor="ct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91133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4F78-1C0C-912A-571A-0AF320DCDBBC}"/>
              </a:ext>
            </a:extLst>
          </p:cNvPr>
          <p:cNvSpPr>
            <a:spLocks noGrp="1"/>
          </p:cNvSpPr>
          <p:nvPr>
            <p:ph type="title"/>
          </p:nvPr>
        </p:nvSpPr>
        <p:spPr>
          <a:xfrm>
            <a:off x="601134" y="199100"/>
            <a:ext cx="4998156" cy="965477"/>
          </a:xfrm>
        </p:spPr>
        <p:txBody>
          <a:bodyPr>
            <a:normAutofit/>
          </a:bodyPr>
          <a:lstStyle/>
          <a:p>
            <a:r>
              <a:rPr lang="en-US" sz="3600" b="1"/>
              <a:t>Types of LLM Models</a:t>
            </a:r>
          </a:p>
        </p:txBody>
      </p:sp>
      <p:sp>
        <p:nvSpPr>
          <p:cNvPr id="3" name="Content Placeholder 2">
            <a:extLst>
              <a:ext uri="{FF2B5EF4-FFF2-40B4-BE49-F238E27FC236}">
                <a16:creationId xmlns:a16="http://schemas.microsoft.com/office/drawing/2014/main" id="{CF6C228C-F10D-70F0-621E-5D8ABC92745D}"/>
              </a:ext>
            </a:extLst>
          </p:cNvPr>
          <p:cNvSpPr>
            <a:spLocks noGrp="1"/>
          </p:cNvSpPr>
          <p:nvPr>
            <p:ph idx="1"/>
          </p:nvPr>
        </p:nvSpPr>
        <p:spPr>
          <a:xfrm>
            <a:off x="838201" y="1840089"/>
            <a:ext cx="5257799" cy="3472889"/>
          </a:xfrm>
        </p:spPr>
        <p:txBody>
          <a:bodyPr vert="horz" lIns="91440" tIns="45720" rIns="91440" bIns="45720" rtlCol="0" anchor="t">
            <a:noAutofit/>
          </a:bodyPr>
          <a:lstStyle/>
          <a:p>
            <a:pPr marL="285750" indent="-285750" algn="just">
              <a:buFont typeface="Wingdings" panose="05000000000000000000" pitchFamily="2" charset="2"/>
              <a:buChar char="§"/>
            </a:pPr>
            <a:r>
              <a:rPr lang="en-US" sz="1400" b="0" i="0">
                <a:solidFill>
                  <a:srgbClr val="374151"/>
                </a:solidFill>
                <a:effectLst/>
                <a:latin typeface="Segoe UI"/>
                <a:cs typeface="Segoe UI"/>
              </a:rPr>
              <a:t>An Encoder-Decoder model combines both encoding and decoding components to handle sequence-to-sequence tasks, where the input and output sequences have different lengths.</a:t>
            </a:r>
          </a:p>
          <a:p>
            <a:pPr marL="285750" indent="-285750" algn="just">
              <a:buFont typeface="Wingdings" panose="05000000000000000000" pitchFamily="2" charset="2"/>
              <a:buChar char="§"/>
            </a:pPr>
            <a:r>
              <a:rPr lang="en-US" sz="1400">
                <a:solidFill>
                  <a:srgbClr val="374151"/>
                </a:solidFill>
                <a:latin typeface="Segoe UI"/>
                <a:cs typeface="Segoe UI"/>
              </a:rPr>
              <a:t>The</a:t>
            </a:r>
            <a:r>
              <a:rPr lang="en-US" sz="1400" b="0" i="0">
                <a:solidFill>
                  <a:srgbClr val="374151"/>
                </a:solidFill>
                <a:effectLst/>
                <a:latin typeface="Segoe UI"/>
                <a:cs typeface="Segoe UI"/>
              </a:rPr>
              <a:t> model has two main parts: an encoder and a decoder. The encoder processes the input sequence and generates a fixed-length representation (context vector), which captures the essential information from the input. The decoder takes this context vector and generates the output sequence step by step, token by token, based on the information from the encoder.</a:t>
            </a:r>
          </a:p>
          <a:p>
            <a:pPr marL="285750" indent="-285750" algn="just">
              <a:buFont typeface="Wingdings" panose="05000000000000000000" pitchFamily="2" charset="2"/>
              <a:buChar char="§"/>
            </a:pPr>
            <a:r>
              <a:rPr lang="en-US" sz="1400">
                <a:solidFill>
                  <a:srgbClr val="374151"/>
                </a:solidFill>
                <a:cs typeface="Segoe UI"/>
              </a:rPr>
              <a:t>Tasks including Machine translation, Text summarization, Question answering, Code generation, etc.,</a:t>
            </a:r>
          </a:p>
          <a:p>
            <a:endParaRPr lang="en-US">
              <a:solidFill>
                <a:srgbClr val="262626"/>
              </a:solidFill>
              <a:cs typeface="Segoe UI"/>
            </a:endParaRPr>
          </a:p>
        </p:txBody>
      </p:sp>
      <p:sp>
        <p:nvSpPr>
          <p:cNvPr id="4" name="Rectangle: Rounded Corners 3">
            <a:extLst>
              <a:ext uri="{FF2B5EF4-FFF2-40B4-BE49-F238E27FC236}">
                <a16:creationId xmlns:a16="http://schemas.microsoft.com/office/drawing/2014/main" id="{AA2B7A8A-6458-4E51-9031-33935C7B07A6}"/>
              </a:ext>
            </a:extLst>
          </p:cNvPr>
          <p:cNvSpPr/>
          <p:nvPr/>
        </p:nvSpPr>
        <p:spPr>
          <a:xfrm>
            <a:off x="687672" y="1183286"/>
            <a:ext cx="3238726" cy="4440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A356072F-D975-0DFD-D76D-9739B197BB6D}"/>
              </a:ext>
            </a:extLst>
          </p:cNvPr>
          <p:cNvSpPr txBox="1">
            <a:spLocks/>
          </p:cNvSpPr>
          <p:nvPr/>
        </p:nvSpPr>
        <p:spPr>
          <a:xfrm>
            <a:off x="687672" y="1224839"/>
            <a:ext cx="3372555" cy="339248"/>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b="1"/>
              <a:t>Encoder-Decoder only Models</a:t>
            </a:r>
          </a:p>
        </p:txBody>
      </p:sp>
      <p:pic>
        <p:nvPicPr>
          <p:cNvPr id="3076" name="Picture 4" descr="Seq2Seq-Encoder-Decoder-LSTM-Model | by Pradeep Dhote | Medium">
            <a:extLst>
              <a:ext uri="{FF2B5EF4-FFF2-40B4-BE49-F238E27FC236}">
                <a16:creationId xmlns:a16="http://schemas.microsoft.com/office/drawing/2014/main" id="{EC86903A-FDE7-19A3-E019-7E2E2E9FB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28" y="1095046"/>
            <a:ext cx="4110949" cy="2725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177ADB-8DD1-1B49-D033-90218028C1E8}"/>
              </a:ext>
            </a:extLst>
          </p:cNvPr>
          <p:cNvSpPr txBox="1"/>
          <p:nvPr/>
        </p:nvSpPr>
        <p:spPr>
          <a:xfrm>
            <a:off x="7329985" y="4014716"/>
            <a:ext cx="3650776" cy="1154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600">
                <a:cs typeface="Segoe UI"/>
              </a:rPr>
              <a:t>Example:</a:t>
            </a:r>
          </a:p>
          <a:p>
            <a:pPr algn="just">
              <a:lnSpc>
                <a:spcPct val="150000"/>
              </a:lnSpc>
            </a:pPr>
            <a:r>
              <a:rPr lang="en-US" sz="1600">
                <a:solidFill>
                  <a:srgbClr val="374151"/>
                </a:solidFill>
                <a:cs typeface="Segoe UI"/>
              </a:rPr>
              <a:t>-&gt; </a:t>
            </a:r>
            <a:r>
              <a:rPr lang="en-US" sz="1600" b="1">
                <a:solidFill>
                  <a:srgbClr val="374151"/>
                </a:solidFill>
                <a:cs typeface="Segoe UI"/>
              </a:rPr>
              <a:t>Google Flan-T5 Family</a:t>
            </a:r>
            <a:endParaRPr lang="en-US" sz="1600">
              <a:solidFill>
                <a:srgbClr val="000000"/>
              </a:solidFill>
              <a:cs typeface="Segoe UI"/>
            </a:endParaRPr>
          </a:p>
          <a:p>
            <a:pPr algn="just">
              <a:lnSpc>
                <a:spcPct val="150000"/>
              </a:lnSpc>
            </a:pPr>
            <a:r>
              <a:rPr lang="en-US" sz="1600">
                <a:solidFill>
                  <a:srgbClr val="374151"/>
                </a:solidFill>
                <a:cs typeface="Segoe UI"/>
              </a:rPr>
              <a:t>-&gt; </a:t>
            </a:r>
            <a:r>
              <a:rPr lang="en-US" sz="1600" b="1">
                <a:solidFill>
                  <a:srgbClr val="374151"/>
                </a:solidFill>
                <a:cs typeface="Segoe UI"/>
              </a:rPr>
              <a:t>BART</a:t>
            </a:r>
            <a:endParaRPr lang="en-US" sz="1600">
              <a:cs typeface="Segoe UI"/>
            </a:endParaRPr>
          </a:p>
        </p:txBody>
      </p:sp>
    </p:spTree>
    <p:extLst>
      <p:ext uri="{BB962C8B-B14F-4D97-AF65-F5344CB8AC3E}">
        <p14:creationId xmlns:p14="http://schemas.microsoft.com/office/powerpoint/2010/main" val="1106073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Text2Text Generation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1745621813"/>
              </p:ext>
            </p:extLst>
          </p:nvPr>
        </p:nvGraphicFramePr>
        <p:xfrm>
          <a:off x="762000" y="1613647"/>
          <a:ext cx="10687050" cy="4603399"/>
        </p:xfrm>
        <a:graphic>
          <a:graphicData uri="http://schemas.openxmlformats.org/drawingml/2006/table">
            <a:tbl>
              <a:tblPr firstRow="1" bandRow="1">
                <a:tableStyleId>{BC89EF96-8CEA-46FF-86C4-4CE0E7609802}</a:tableStyleId>
              </a:tblPr>
              <a:tblGrid>
                <a:gridCol w="3031163">
                  <a:extLst>
                    <a:ext uri="{9D8B030D-6E8A-4147-A177-3AD203B41FA5}">
                      <a16:colId xmlns:a16="http://schemas.microsoft.com/office/drawing/2014/main" val="746716345"/>
                    </a:ext>
                  </a:extLst>
                </a:gridCol>
                <a:gridCol w="1469654">
                  <a:extLst>
                    <a:ext uri="{9D8B030D-6E8A-4147-A177-3AD203B41FA5}">
                      <a16:colId xmlns:a16="http://schemas.microsoft.com/office/drawing/2014/main" val="2159546281"/>
                    </a:ext>
                  </a:extLst>
                </a:gridCol>
                <a:gridCol w="1469654">
                  <a:extLst>
                    <a:ext uri="{9D8B030D-6E8A-4147-A177-3AD203B41FA5}">
                      <a16:colId xmlns:a16="http://schemas.microsoft.com/office/drawing/2014/main" val="2918159605"/>
                    </a:ext>
                  </a:extLst>
                </a:gridCol>
                <a:gridCol w="1151205">
                  <a:extLst>
                    <a:ext uri="{9D8B030D-6E8A-4147-A177-3AD203B41FA5}">
                      <a16:colId xmlns:a16="http://schemas.microsoft.com/office/drawing/2014/main" val="2268413711"/>
                    </a:ext>
                  </a:extLst>
                </a:gridCol>
                <a:gridCol w="1002248">
                  <a:extLst>
                    <a:ext uri="{9D8B030D-6E8A-4147-A177-3AD203B41FA5}">
                      <a16:colId xmlns:a16="http://schemas.microsoft.com/office/drawing/2014/main" val="427971585"/>
                    </a:ext>
                  </a:extLst>
                </a:gridCol>
                <a:gridCol w="1100830">
                  <a:extLst>
                    <a:ext uri="{9D8B030D-6E8A-4147-A177-3AD203B41FA5}">
                      <a16:colId xmlns:a16="http://schemas.microsoft.com/office/drawing/2014/main" val="785091683"/>
                    </a:ext>
                  </a:extLst>
                </a:gridCol>
                <a:gridCol w="1462296">
                  <a:extLst>
                    <a:ext uri="{9D8B030D-6E8A-4147-A177-3AD203B41FA5}">
                      <a16:colId xmlns:a16="http://schemas.microsoft.com/office/drawing/2014/main" val="2050013475"/>
                    </a:ext>
                  </a:extLst>
                </a:gridCol>
              </a:tblGrid>
              <a:tr h="0">
                <a:tc rowSpan="2">
                  <a:txBody>
                    <a:bodyPr/>
                    <a:lstStyle/>
                    <a:p>
                      <a:pPr algn="ctr" rtl="0" fontAlgn="base">
                        <a:lnSpc>
                          <a:spcPct val="100000"/>
                        </a:lnSpc>
                      </a:pPr>
                      <a:endParaRPr lang="en-US" sz="1800">
                        <a:effectLst/>
                      </a:endParaRPr>
                    </a:p>
                    <a:p>
                      <a:pPr algn="ctr" rtl="0" fontAlgn="base">
                        <a:lnSpc>
                          <a:spcPct val="100000"/>
                        </a:lnSpc>
                      </a:pPr>
                      <a:r>
                        <a:rPr lang="en-US" sz="1800">
                          <a:effectLst/>
                        </a:rPr>
                        <a:t>Model Name​</a:t>
                      </a:r>
                      <a:endParaRPr lang="en-US" b="1" i="0">
                        <a:solidFill>
                          <a:srgbClr val="FFFFFF"/>
                        </a:solidFill>
                        <a:effectLst/>
                      </a:endParaRPr>
                    </a:p>
                  </a:txBody>
                  <a:tcP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p>
                    <a:p>
                      <a:pPr marL="0" marR="0" lvl="0" indent="0" algn="ctr" defTabSz="914400" rtl="0" eaLnBrk="1" fontAlgn="base" latinLnBrk="0" hangingPunct="1">
                        <a:lnSpc>
                          <a:spcPct val="100000"/>
                        </a:lnSpc>
                        <a:spcBef>
                          <a:spcPts val="0"/>
                        </a:spcBef>
                        <a:spcAft>
                          <a:spcPts val="0"/>
                        </a:spcAft>
                        <a:buClrTx/>
                        <a:buSzTx/>
                        <a:buFontTx/>
                        <a:buNone/>
                        <a:tabLst/>
                        <a:defRPr/>
                      </a:pPr>
                      <a:r>
                        <a:rPr lang="en-US"/>
                        <a:t>Parameter Size </a:t>
                      </a:r>
                    </a:p>
                    <a:p>
                      <a:pPr algn="ctr" rtl="0" fontAlgn="base">
                        <a:lnSpc>
                          <a:spcPct val="100000"/>
                        </a:lnSpc>
                      </a:pPr>
                      <a:endParaRPr lang="en-US" b="1" i="0">
                        <a:solidFill>
                          <a:srgbClr val="FFFFFF"/>
                        </a:solidFill>
                        <a:effectLst/>
                      </a:endParaRPr>
                    </a:p>
                  </a:txBody>
                  <a:tcP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p>
                    <a:p>
                      <a:pPr marL="0" marR="0" lvl="0" indent="0" algn="ctr" defTabSz="914400" rtl="0" eaLnBrk="1" fontAlgn="base" latinLnBrk="0" hangingPunct="1">
                        <a:lnSpc>
                          <a:spcPct val="100000"/>
                        </a:lnSpc>
                        <a:spcBef>
                          <a:spcPts val="0"/>
                        </a:spcBef>
                        <a:spcAft>
                          <a:spcPts val="0"/>
                        </a:spcAft>
                        <a:buClrTx/>
                        <a:buSzTx/>
                        <a:buFontTx/>
                        <a:buNone/>
                        <a:tabLst/>
                        <a:defRPr/>
                      </a:pPr>
                      <a:r>
                        <a:rPr lang="en-US"/>
                        <a:t>Model</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a:t> Size </a:t>
                      </a:r>
                    </a:p>
                    <a:p>
                      <a:pPr algn="ctr" rtl="0" fontAlgn="base">
                        <a:lnSpc>
                          <a:spcPct val="100000"/>
                        </a:lnSpc>
                      </a:pPr>
                      <a:endParaRPr lang="en-US" b="1" i="0">
                        <a:solidFill>
                          <a:srgbClr val="FFFFFF"/>
                        </a:solidFill>
                        <a:effectLst/>
                      </a:endParaRPr>
                    </a:p>
                  </a:txBody>
                  <a:tcPr anchor="ctr"/>
                </a:tc>
                <a:tc gridSpan="3">
                  <a:txBody>
                    <a:bodyPr/>
                    <a:lstStyle/>
                    <a:p>
                      <a:pPr algn="ctr" rtl="0" fontAlgn="base"/>
                      <a:r>
                        <a:rPr lang="en-US" sz="1800">
                          <a:effectLst/>
                        </a:rPr>
                        <a:t>Performance​</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rowSpan="2">
                  <a:txBody>
                    <a:bodyPr/>
                    <a:lstStyle/>
                    <a:p>
                      <a:pPr algn="ctr"/>
                      <a:r>
                        <a:rPr lang="en-US"/>
                        <a:t>Average Execution Time</a:t>
                      </a:r>
                    </a:p>
                    <a:p>
                      <a:pPr algn="ctr"/>
                      <a:r>
                        <a:rPr lang="en-US" b="0"/>
                        <a:t>(sec)</a:t>
                      </a:r>
                    </a:p>
                  </a:txBody>
                  <a:tcPr/>
                </a:tc>
                <a:extLst>
                  <a:ext uri="{0D108BD9-81ED-4DB2-BD59-A6C34878D82A}">
                    <a16:rowId xmlns:a16="http://schemas.microsoft.com/office/drawing/2014/main" val="4263163123"/>
                  </a:ext>
                </a:extLst>
              </a:tr>
              <a:tr h="3861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a:effectLst/>
                        </a:rPr>
                        <a:t>RAM</a:t>
                      </a:r>
                      <a:endParaRPr lang="en-US" sz="1800">
                        <a:effectLst/>
                      </a:endParaRPr>
                    </a:p>
                    <a:p>
                      <a:pPr lvl="0" algn="ctr">
                        <a:lnSpc>
                          <a:spcPct val="100000"/>
                        </a:lnSpc>
                        <a:buNone/>
                      </a:pPr>
                      <a:r>
                        <a:rPr lang="en-US" sz="1800">
                          <a:effectLst/>
                        </a:rPr>
                        <a:t>(13GB)</a:t>
                      </a:r>
                    </a:p>
                  </a:txBody>
                  <a:tcPr/>
                </a:tc>
                <a:tc>
                  <a:txBody>
                    <a:bodyPr/>
                    <a:lstStyle/>
                    <a:p>
                      <a:pPr algn="ctr" rtl="0" fontAlgn="base">
                        <a:lnSpc>
                          <a:spcPct val="100000"/>
                        </a:lnSpc>
                      </a:pPr>
                      <a:r>
                        <a:rPr lang="en-US" sz="1800" b="1">
                          <a:effectLst/>
                        </a:rPr>
                        <a:t>GPU</a:t>
                      </a:r>
                      <a:endParaRPr lang="en-US" b="1" i="0">
                        <a:solidFill>
                          <a:srgbClr val="000000"/>
                        </a:solidFill>
                        <a:effectLst/>
                      </a:endParaRPr>
                    </a:p>
                    <a:p>
                      <a:pPr lvl="0" algn="ctr">
                        <a:lnSpc>
                          <a:spcPct val="100000"/>
                        </a:lnSpc>
                        <a:buNone/>
                      </a:pPr>
                      <a:r>
                        <a:rPr lang="en-US" sz="1800">
                          <a:effectLst/>
                        </a:rPr>
                        <a:t>(15GB)​</a:t>
                      </a:r>
                      <a:endParaRPr lang="en-US" b="0" i="0">
                        <a:solidFill>
                          <a:srgbClr val="000000"/>
                        </a:solidFill>
                        <a:effectLst/>
                      </a:endParaRPr>
                    </a:p>
                  </a:txBody>
                  <a:tcPr/>
                </a:tc>
                <a:tc>
                  <a:txBody>
                    <a:bodyPr/>
                    <a:lstStyle/>
                    <a:p>
                      <a:pPr algn="ctr" rtl="0" fontAlgn="base">
                        <a:lnSpc>
                          <a:spcPct val="100000"/>
                        </a:lnSpc>
                      </a:pPr>
                      <a:r>
                        <a:rPr lang="en-US" sz="1800" b="1">
                          <a:effectLst/>
                        </a:rPr>
                        <a:t>Disk</a:t>
                      </a:r>
                      <a:endParaRPr lang="en-US" b="1" i="0">
                        <a:solidFill>
                          <a:srgbClr val="000000"/>
                        </a:solidFill>
                        <a:effectLst/>
                      </a:endParaRPr>
                    </a:p>
                    <a:p>
                      <a:pPr lvl="0" algn="ctr">
                        <a:lnSpc>
                          <a:spcPct val="100000"/>
                        </a:lnSpc>
                        <a:buNone/>
                      </a:pPr>
                      <a:r>
                        <a:rPr lang="en-US" sz="1800">
                          <a:effectLst/>
                        </a:rPr>
                        <a:t>(78.2GB)​</a:t>
                      </a:r>
                      <a:endParaRPr lang="en-US" b="0" i="0">
                        <a:solidFill>
                          <a:srgbClr val="000000"/>
                        </a:solidFill>
                        <a:effectLst/>
                      </a:endParaRPr>
                    </a:p>
                  </a:txBody>
                  <a:tcPr/>
                </a:tc>
                <a:tc vMerge="1">
                  <a:txBody>
                    <a:bodyPr/>
                    <a:lstStyle/>
                    <a:p>
                      <a:pPr algn="ctr" rtl="0" fontAlgn="base"/>
                      <a:endParaRPr lang="en-US" b="0" i="0">
                        <a:solidFill>
                          <a:srgbClr val="000000"/>
                        </a:solidFill>
                        <a:effectLst/>
                      </a:endParaRPr>
                    </a:p>
                  </a:txBody>
                  <a:tcPr/>
                </a:tc>
                <a:extLst>
                  <a:ext uri="{0D108BD9-81ED-4DB2-BD59-A6C34878D82A}">
                    <a16:rowId xmlns:a16="http://schemas.microsoft.com/office/drawing/2014/main" val="1740146945"/>
                  </a:ext>
                </a:extLst>
              </a:tr>
              <a:tr h="525517">
                <a:tc>
                  <a:txBody>
                    <a:bodyPr/>
                    <a:lstStyle/>
                    <a:p>
                      <a:pPr algn="l" rtl="0" fontAlgn="base"/>
                      <a:r>
                        <a:rPr lang="en-US" sz="1800">
                          <a:effectLst/>
                        </a:rPr>
                        <a:t>google/flan-t5-small​</a:t>
                      </a:r>
                      <a:endParaRPr lang="en-US" b="0" i="0">
                        <a:solidFill>
                          <a:srgbClr val="000000"/>
                        </a:solidFill>
                        <a:effectLst/>
                      </a:endParaRPr>
                    </a:p>
                  </a:txBody>
                  <a:tcPr/>
                </a:tc>
                <a:tc>
                  <a:txBody>
                    <a:bodyPr/>
                    <a:lstStyle/>
                    <a:p>
                      <a:pPr algn="ctr"/>
                      <a:r>
                        <a:rPr lang="en-US">
                          <a:solidFill>
                            <a:schemeClr val="tx1"/>
                          </a:solidFill>
                        </a:rPr>
                        <a:t>80M</a:t>
                      </a:r>
                    </a:p>
                  </a:txBody>
                  <a:tcPr/>
                </a:tc>
                <a:tc>
                  <a:txBody>
                    <a:bodyPr/>
                    <a:lstStyle/>
                    <a:p>
                      <a:pPr algn="ctr"/>
                      <a:r>
                        <a:rPr lang="en-US" sz="1800" b="0" i="0" kern="1200">
                          <a:solidFill>
                            <a:schemeClr val="tx1"/>
                          </a:solidFill>
                          <a:effectLst/>
                          <a:latin typeface="+mn-lt"/>
                          <a:ea typeface="+mn-ea"/>
                          <a:cs typeface="+mn-cs"/>
                        </a:rPr>
                        <a:t>0.2868 GB</a:t>
                      </a:r>
                      <a:endParaRPr lang="en-US">
                        <a:solidFill>
                          <a:schemeClr val="tx1"/>
                        </a:solidFill>
                      </a:endParaRPr>
                    </a:p>
                  </a:txBody>
                  <a:tcPr/>
                </a:tc>
                <a:tc>
                  <a:txBody>
                    <a:bodyPr/>
                    <a:lstStyle/>
                    <a:p>
                      <a:pPr algn="ctr" rtl="0" fontAlgn="auto"/>
                      <a:r>
                        <a:rPr lang="en-US" sz="1800">
                          <a:effectLst/>
                        </a:rPr>
                        <a:t>​4.1 GB</a:t>
                      </a:r>
                      <a:endParaRPr lang="en-US" sz="1800" b="0" i="0">
                        <a:solidFill>
                          <a:srgbClr val="000000"/>
                        </a:solidFill>
                        <a:effectLst/>
                        <a:latin typeface="Calibri" panose="020F0502020204030204" pitchFamily="34" charset="0"/>
                      </a:endParaRPr>
                    </a:p>
                  </a:txBody>
                  <a:tcPr/>
                </a:tc>
                <a:tc>
                  <a:txBody>
                    <a:bodyPr/>
                    <a:lstStyle/>
                    <a:p>
                      <a:pPr algn="ctr" rtl="0" fontAlgn="auto"/>
                      <a:r>
                        <a:rPr lang="en-US" sz="1800">
                          <a:effectLst/>
                        </a:rPr>
                        <a:t>1.6​ GB</a:t>
                      </a:r>
                      <a:endParaRPr lang="en-US" sz="1800" b="0" i="0">
                        <a:solidFill>
                          <a:srgbClr val="000000"/>
                        </a:solidFill>
                        <a:effectLst/>
                        <a:latin typeface="Calibri" panose="020F0502020204030204" pitchFamily="34" charset="0"/>
                      </a:endParaRPr>
                    </a:p>
                  </a:txBody>
                  <a:tcPr/>
                </a:tc>
                <a:tc>
                  <a:txBody>
                    <a:bodyPr/>
                    <a:lstStyle/>
                    <a:p>
                      <a:pPr algn="ctr" rtl="0" fontAlgn="auto"/>
                      <a:r>
                        <a:rPr lang="en-US" sz="1800" b="0" i="0" kern="1200">
                          <a:solidFill>
                            <a:schemeClr val="tx1"/>
                          </a:solidFill>
                          <a:effectLst/>
                          <a:latin typeface="+mn-lt"/>
                          <a:ea typeface="+mn-ea"/>
                          <a:cs typeface="+mn-cs"/>
                        </a:rPr>
                        <a:t>1.99 GB</a:t>
                      </a:r>
                      <a:r>
                        <a:rPr lang="en-US" sz="1800">
                          <a:solidFill>
                            <a:schemeClr val="tx1"/>
                          </a:solidFill>
                          <a:effectLst/>
                        </a:rPr>
                        <a:t>​</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effectLst/>
                        </a:rPr>
                        <a:t>0.45</a:t>
                      </a:r>
                      <a:endParaRPr lang="en-US" sz="1800" b="0" i="0">
                        <a:solidFill>
                          <a:srgbClr val="000000"/>
                        </a:solidFill>
                        <a:effectLst/>
                        <a:latin typeface="Calibri" panose="020F0502020204030204" pitchFamily="34" charset="0"/>
                      </a:endParaRPr>
                    </a:p>
                  </a:txBody>
                  <a:tcPr/>
                </a:tc>
                <a:extLst>
                  <a:ext uri="{0D108BD9-81ED-4DB2-BD59-A6C34878D82A}">
                    <a16:rowId xmlns:a16="http://schemas.microsoft.com/office/drawing/2014/main" val="722496136"/>
                  </a:ext>
                </a:extLst>
              </a:tr>
              <a:tr h="492672">
                <a:tc>
                  <a:txBody>
                    <a:bodyPr/>
                    <a:lstStyle/>
                    <a:p>
                      <a:pPr algn="l" rtl="0" fontAlgn="base"/>
                      <a:r>
                        <a:rPr lang="en-US" sz="1800">
                          <a:effectLst/>
                        </a:rPr>
                        <a:t>google/flan-t5-base​</a:t>
                      </a:r>
                      <a:endParaRPr lang="en-US" b="0" i="0">
                        <a:solidFill>
                          <a:srgbClr val="000000"/>
                        </a:solidFill>
                        <a:effectLst/>
                      </a:endParaRPr>
                    </a:p>
                  </a:txBody>
                  <a:tcPr/>
                </a:tc>
                <a:tc>
                  <a:txBody>
                    <a:bodyPr/>
                    <a:lstStyle/>
                    <a:p>
                      <a:pPr algn="ctr"/>
                      <a:r>
                        <a:rPr lang="en-US">
                          <a:solidFill>
                            <a:schemeClr val="tx1"/>
                          </a:solidFill>
                        </a:rPr>
                        <a:t>248M</a:t>
                      </a:r>
                    </a:p>
                  </a:txBody>
                  <a:tcPr/>
                </a:tc>
                <a:tc>
                  <a:txBody>
                    <a:bodyPr/>
                    <a:lstStyle/>
                    <a:p>
                      <a:pPr algn="ctr"/>
                      <a:r>
                        <a:rPr lang="en-US" sz="1800" b="0" i="0" kern="1200">
                          <a:solidFill>
                            <a:schemeClr val="tx1"/>
                          </a:solidFill>
                          <a:effectLst/>
                          <a:latin typeface="+mn-lt"/>
                          <a:ea typeface="+mn-ea"/>
                          <a:cs typeface="+mn-cs"/>
                        </a:rPr>
                        <a:t>0.9224 GB</a:t>
                      </a:r>
                      <a:endParaRPr lang="en-US">
                        <a:solidFill>
                          <a:schemeClr val="tx1"/>
                        </a:solidFill>
                      </a:endParaRPr>
                    </a:p>
                  </a:txBody>
                  <a:tcPr/>
                </a:tc>
                <a:tc>
                  <a:txBody>
                    <a:bodyPr/>
                    <a:lstStyle/>
                    <a:p>
                      <a:pPr algn="ctr" rtl="0" fontAlgn="auto"/>
                      <a:r>
                        <a:rPr lang="en-US" sz="1800" b="0" i="0">
                          <a:solidFill>
                            <a:srgbClr val="000000"/>
                          </a:solidFill>
                          <a:effectLst/>
                          <a:latin typeface="Arial"/>
                        </a:rPr>
                        <a:t>4.4 GB</a:t>
                      </a:r>
                    </a:p>
                  </a:txBody>
                  <a:tcPr/>
                </a:tc>
                <a:tc>
                  <a:txBody>
                    <a:bodyPr/>
                    <a:lstStyle/>
                    <a:p>
                      <a:pPr algn="ctr" rtl="0" fontAlgn="auto"/>
                      <a:r>
                        <a:rPr lang="en-US" sz="1800" b="0" i="0">
                          <a:solidFill>
                            <a:srgbClr val="000000"/>
                          </a:solidFill>
                          <a:effectLst/>
                          <a:latin typeface="Arial"/>
                        </a:rPr>
                        <a:t>2.6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2.98 GB</a:t>
                      </a:r>
                      <a:endParaRPr lang="en-US" sz="1800" b="0" i="0">
                        <a:solidFill>
                          <a:schemeClr val="tx1"/>
                        </a:solidFill>
                        <a:effectLst/>
                        <a:latin typeface="Arial"/>
                      </a:endParaRPr>
                    </a:p>
                  </a:txBody>
                  <a:tcPr/>
                </a:tc>
                <a:tc>
                  <a:txBody>
                    <a:bodyPr/>
                    <a:lstStyle/>
                    <a:p>
                      <a:pPr algn="ctr" rtl="0" fontAlgn="auto"/>
                      <a:r>
                        <a:rPr lang="en-US" sz="1800" b="0" i="0">
                          <a:solidFill>
                            <a:srgbClr val="000000"/>
                          </a:solidFill>
                          <a:effectLst/>
                          <a:latin typeface="Arial"/>
                        </a:rPr>
                        <a:t>0.52</a:t>
                      </a:r>
                    </a:p>
                  </a:txBody>
                  <a:tcPr/>
                </a:tc>
                <a:extLst>
                  <a:ext uri="{0D108BD9-81ED-4DB2-BD59-A6C34878D82A}">
                    <a16:rowId xmlns:a16="http://schemas.microsoft.com/office/drawing/2014/main" val="1456908973"/>
                  </a:ext>
                </a:extLst>
              </a:tr>
              <a:tr h="476250">
                <a:tc>
                  <a:txBody>
                    <a:bodyPr/>
                    <a:lstStyle/>
                    <a:p>
                      <a:pPr algn="l" rtl="0" fontAlgn="base"/>
                      <a:r>
                        <a:rPr lang="en-US" sz="1800">
                          <a:effectLst/>
                        </a:rPr>
                        <a:t>google/flan-t5-large​</a:t>
                      </a:r>
                      <a:endParaRPr lang="en-US" b="0" i="0">
                        <a:solidFill>
                          <a:srgbClr val="000000"/>
                        </a:solidFill>
                        <a:effectLst/>
                      </a:endParaRPr>
                    </a:p>
                  </a:txBody>
                  <a:tcPr/>
                </a:tc>
                <a:tc>
                  <a:txBody>
                    <a:bodyPr/>
                    <a:lstStyle/>
                    <a:p>
                      <a:pPr algn="ctr"/>
                      <a:r>
                        <a:rPr lang="en-US">
                          <a:solidFill>
                            <a:schemeClr val="tx1"/>
                          </a:solidFill>
                        </a:rPr>
                        <a:t>783M</a:t>
                      </a:r>
                    </a:p>
                  </a:txBody>
                  <a:tcPr/>
                </a:tc>
                <a:tc>
                  <a:txBody>
                    <a:bodyPr/>
                    <a:lstStyle/>
                    <a:p>
                      <a:pPr algn="ctr"/>
                      <a:r>
                        <a:rPr lang="en-US" sz="1800" b="0" i="0" kern="1200">
                          <a:solidFill>
                            <a:schemeClr val="tx1"/>
                          </a:solidFill>
                          <a:effectLst/>
                          <a:latin typeface="+mn-lt"/>
                          <a:ea typeface="+mn-ea"/>
                          <a:cs typeface="+mn-cs"/>
                        </a:rPr>
                        <a:t>2.9177 GB</a:t>
                      </a:r>
                      <a:endParaRPr lang="en-US">
                        <a:solidFill>
                          <a:schemeClr val="tx1"/>
                        </a:solidFill>
                      </a:endParaRPr>
                    </a:p>
                  </a:txBody>
                  <a:tcPr/>
                </a:tc>
                <a:tc>
                  <a:txBody>
                    <a:bodyPr/>
                    <a:lstStyle/>
                    <a:p>
                      <a:pPr algn="ctr" rtl="0" fontAlgn="auto"/>
                      <a:r>
                        <a:rPr lang="en-US" sz="1800" b="0" i="0">
                          <a:solidFill>
                            <a:srgbClr val="000000"/>
                          </a:solidFill>
                          <a:effectLst/>
                          <a:latin typeface="Arial"/>
                        </a:rPr>
                        <a:t>4.5 GB</a:t>
                      </a:r>
                    </a:p>
                  </a:txBody>
                  <a:tcPr/>
                </a:tc>
                <a:tc>
                  <a:txBody>
                    <a:bodyPr/>
                    <a:lstStyle/>
                    <a:p>
                      <a:pPr algn="ctr" rtl="0" fontAlgn="auto"/>
                      <a:r>
                        <a:rPr lang="en-US" sz="1800" b="0" i="0">
                          <a:solidFill>
                            <a:srgbClr val="000000"/>
                          </a:solidFill>
                          <a:effectLst/>
                          <a:latin typeface="Arial"/>
                        </a:rPr>
                        <a:t>5.1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6.97 GB</a:t>
                      </a:r>
                      <a:endParaRPr lang="en-US" sz="1800" b="0" i="0">
                        <a:solidFill>
                          <a:schemeClr val="tx1"/>
                        </a:solidFill>
                        <a:effectLst/>
                        <a:latin typeface="Arial"/>
                      </a:endParaRPr>
                    </a:p>
                  </a:txBody>
                  <a:tcPr/>
                </a:tc>
                <a:tc>
                  <a:txBody>
                    <a:bodyPr/>
                    <a:lstStyle/>
                    <a:p>
                      <a:pPr algn="ctr" rtl="0" fontAlgn="auto"/>
                      <a:r>
                        <a:rPr lang="en-US" sz="1800" b="0" i="0">
                          <a:solidFill>
                            <a:srgbClr val="000000"/>
                          </a:solidFill>
                          <a:effectLst/>
                          <a:latin typeface="Arial"/>
                        </a:rPr>
                        <a:t>0.73</a:t>
                      </a:r>
                    </a:p>
                  </a:txBody>
                  <a:tcPr/>
                </a:tc>
                <a:extLst>
                  <a:ext uri="{0D108BD9-81ED-4DB2-BD59-A6C34878D82A}">
                    <a16:rowId xmlns:a16="http://schemas.microsoft.com/office/drawing/2014/main" val="1971563052"/>
                  </a:ext>
                </a:extLst>
              </a:tr>
              <a:tr h="476250">
                <a:tc>
                  <a:txBody>
                    <a:bodyPr/>
                    <a:lstStyle/>
                    <a:p>
                      <a:pPr algn="l" rtl="0" fontAlgn="base"/>
                      <a:r>
                        <a:rPr lang="en-US" sz="1800">
                          <a:effectLst/>
                        </a:rPr>
                        <a:t>declare-lab/flan-alpaca-base​</a:t>
                      </a:r>
                      <a:endParaRPr lang="en-US" b="0" i="0">
                        <a:solidFill>
                          <a:srgbClr val="000000"/>
                        </a:solidFill>
                        <a:effectLst/>
                      </a:endParaRPr>
                    </a:p>
                  </a:txBody>
                  <a:tcPr/>
                </a:tc>
                <a:tc>
                  <a:txBody>
                    <a:bodyPr/>
                    <a:lstStyle/>
                    <a:p>
                      <a:pPr algn="ctr"/>
                      <a:r>
                        <a:rPr lang="en-US">
                          <a:solidFill>
                            <a:schemeClr val="tx1"/>
                          </a:solidFill>
                        </a:rPr>
                        <a:t>248M</a:t>
                      </a:r>
                    </a:p>
                  </a:txBody>
                  <a:tcPr/>
                </a:tc>
                <a:tc>
                  <a:txBody>
                    <a:bodyPr/>
                    <a:lstStyle/>
                    <a:p>
                      <a:pPr algn="ctr"/>
                      <a:r>
                        <a:rPr lang="en-US" sz="1800" b="0" i="0" kern="1200">
                          <a:solidFill>
                            <a:schemeClr val="tx1"/>
                          </a:solidFill>
                          <a:effectLst/>
                          <a:latin typeface="+mn-lt"/>
                          <a:ea typeface="+mn-ea"/>
                          <a:cs typeface="+mn-cs"/>
                        </a:rPr>
                        <a:t>0.9224 GB</a:t>
                      </a:r>
                      <a:endParaRPr lang="en-US">
                        <a:solidFill>
                          <a:schemeClr val="tx1"/>
                        </a:solidFill>
                      </a:endParaRPr>
                    </a:p>
                  </a:txBody>
                  <a:tcPr/>
                </a:tc>
                <a:tc>
                  <a:txBody>
                    <a:bodyPr/>
                    <a:lstStyle/>
                    <a:p>
                      <a:pPr algn="ctr" rtl="0" fontAlgn="auto"/>
                      <a:r>
                        <a:rPr lang="en-US" sz="1800" b="0" i="0">
                          <a:solidFill>
                            <a:srgbClr val="000000"/>
                          </a:solidFill>
                          <a:effectLst/>
                          <a:latin typeface="Arial"/>
                        </a:rPr>
                        <a:t>4.9 GB</a:t>
                      </a:r>
                    </a:p>
                  </a:txBody>
                  <a:tcPr/>
                </a:tc>
                <a:tc>
                  <a:txBody>
                    <a:bodyPr/>
                    <a:lstStyle/>
                    <a:p>
                      <a:pPr algn="ctr" rtl="0" fontAlgn="auto"/>
                      <a:r>
                        <a:rPr lang="en-US" sz="1800" b="0" i="0">
                          <a:solidFill>
                            <a:srgbClr val="000000"/>
                          </a:solidFill>
                          <a:effectLst/>
                          <a:latin typeface="Arial"/>
                        </a:rPr>
                        <a:t>3.0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3.27 GB</a:t>
                      </a:r>
                      <a:endParaRPr lang="en-US" sz="1800" b="0" i="0">
                        <a:solidFill>
                          <a:schemeClr val="tx1"/>
                        </a:solidFill>
                        <a:effectLst/>
                        <a:latin typeface="Arial"/>
                      </a:endParaRPr>
                    </a:p>
                  </a:txBody>
                  <a:tcPr/>
                </a:tc>
                <a:tc>
                  <a:txBody>
                    <a:bodyPr/>
                    <a:lstStyle/>
                    <a:p>
                      <a:pPr algn="ctr" rtl="0" fontAlgn="auto"/>
                      <a:r>
                        <a:rPr lang="en-US" sz="1800" b="0" i="0">
                          <a:solidFill>
                            <a:srgbClr val="000000"/>
                          </a:solidFill>
                          <a:effectLst/>
                          <a:latin typeface="Arial"/>
                        </a:rPr>
                        <a:t>1.80</a:t>
                      </a:r>
                    </a:p>
                  </a:txBody>
                  <a:tcPr/>
                </a:tc>
                <a:extLst>
                  <a:ext uri="{0D108BD9-81ED-4DB2-BD59-A6C34878D82A}">
                    <a16:rowId xmlns:a16="http://schemas.microsoft.com/office/drawing/2014/main" val="4239722198"/>
                  </a:ext>
                </a:extLst>
              </a:tr>
              <a:tr h="476250">
                <a:tc>
                  <a:txBody>
                    <a:bodyPr/>
                    <a:lstStyle/>
                    <a:p>
                      <a:pPr algn="l" rtl="0" fontAlgn="base"/>
                      <a:r>
                        <a:rPr lang="en-US" sz="1800">
                          <a:effectLst/>
                        </a:rPr>
                        <a:t>declare-lab/flan-alpaca-large​</a:t>
                      </a:r>
                      <a:endParaRPr lang="en-US" b="0" i="0">
                        <a:solidFill>
                          <a:srgbClr val="000000"/>
                        </a:solidFill>
                        <a:effectLst/>
                      </a:endParaRPr>
                    </a:p>
                  </a:txBody>
                  <a:tcPr/>
                </a:tc>
                <a:tc>
                  <a:txBody>
                    <a:bodyPr/>
                    <a:lstStyle/>
                    <a:p>
                      <a:pPr algn="ctr"/>
                      <a:r>
                        <a:rPr lang="en-US">
                          <a:solidFill>
                            <a:schemeClr val="tx1"/>
                          </a:solidFill>
                        </a:rPr>
                        <a:t>783M</a:t>
                      </a:r>
                    </a:p>
                  </a:txBody>
                  <a:tcPr/>
                </a:tc>
                <a:tc>
                  <a:txBody>
                    <a:bodyPr/>
                    <a:lstStyle/>
                    <a:p>
                      <a:pPr algn="ctr"/>
                      <a:r>
                        <a:rPr lang="en-US" sz="1800" b="0" i="0" kern="1200">
                          <a:solidFill>
                            <a:schemeClr val="tx1"/>
                          </a:solidFill>
                          <a:effectLst/>
                          <a:latin typeface="+mn-lt"/>
                          <a:ea typeface="+mn-ea"/>
                          <a:cs typeface="+mn-cs"/>
                        </a:rPr>
                        <a:t>2.9177 GB</a:t>
                      </a:r>
                      <a:endParaRPr lang="en-US">
                        <a:solidFill>
                          <a:schemeClr val="tx1"/>
                        </a:solidFill>
                      </a:endParaRPr>
                    </a:p>
                  </a:txBody>
                  <a:tcPr/>
                </a:tc>
                <a:tc>
                  <a:txBody>
                    <a:bodyPr/>
                    <a:lstStyle/>
                    <a:p>
                      <a:pPr algn="ctr" rtl="0" fontAlgn="auto"/>
                      <a:r>
                        <a:rPr lang="en-US" sz="1800" b="0" i="0">
                          <a:solidFill>
                            <a:schemeClr val="tx1"/>
                          </a:solidFill>
                          <a:effectLst/>
                          <a:latin typeface="Arial"/>
                        </a:rPr>
                        <a:t>4.5 GB</a:t>
                      </a:r>
                    </a:p>
                  </a:txBody>
                  <a:tcPr/>
                </a:tc>
                <a:tc>
                  <a:txBody>
                    <a:bodyPr/>
                    <a:lstStyle/>
                    <a:p>
                      <a:pPr algn="ctr" rtl="0" fontAlgn="auto"/>
                      <a:r>
                        <a:rPr lang="en-US" sz="1800" b="0" i="0">
                          <a:solidFill>
                            <a:schemeClr val="tx1"/>
                          </a:solidFill>
                          <a:effectLst/>
                          <a:latin typeface="Arial"/>
                        </a:rPr>
                        <a:t>5.1 GB</a:t>
                      </a:r>
                    </a:p>
                  </a:txBody>
                  <a:tcPr/>
                </a:tc>
                <a:tc>
                  <a:txBody>
                    <a:bodyPr/>
                    <a:lstStyle/>
                    <a:p>
                      <a:pPr algn="ctr" rtl="0" fontAlgn="auto"/>
                      <a:r>
                        <a:rPr lang="en-US" sz="1800">
                          <a:solidFill>
                            <a:schemeClr val="tx1"/>
                          </a:solidFill>
                          <a:effectLst/>
                          <a:latin typeface="Arial"/>
                        </a:rPr>
                        <a:t>​</a:t>
                      </a:r>
                      <a:r>
                        <a:rPr lang="en-US" sz="1800" b="0" i="0" kern="1200">
                          <a:solidFill>
                            <a:schemeClr val="tx1"/>
                          </a:solidFill>
                          <a:effectLst/>
                          <a:latin typeface="+mn-lt"/>
                          <a:ea typeface="+mn-ea"/>
                          <a:cs typeface="+mn-cs"/>
                        </a:rPr>
                        <a:t>7.26 GB</a:t>
                      </a:r>
                      <a:endParaRPr lang="en-US" sz="1800" b="0" i="0">
                        <a:solidFill>
                          <a:schemeClr val="tx1"/>
                        </a:solidFill>
                        <a:effectLst/>
                        <a:latin typeface="Arial"/>
                      </a:endParaRPr>
                    </a:p>
                  </a:txBody>
                  <a:tcPr/>
                </a:tc>
                <a:tc>
                  <a:txBody>
                    <a:bodyPr/>
                    <a:lstStyle/>
                    <a:p>
                      <a:pPr algn="ctr" rtl="0" fontAlgn="auto"/>
                      <a:r>
                        <a:rPr lang="en-US" sz="1800" b="0" i="0">
                          <a:solidFill>
                            <a:schemeClr val="tx1"/>
                          </a:solidFill>
                          <a:effectLst/>
                          <a:latin typeface="Arial"/>
                        </a:rPr>
                        <a:t>1.54</a:t>
                      </a:r>
                    </a:p>
                  </a:txBody>
                  <a:tcPr/>
                </a:tc>
                <a:extLst>
                  <a:ext uri="{0D108BD9-81ED-4DB2-BD59-A6C34878D82A}">
                    <a16:rowId xmlns:a16="http://schemas.microsoft.com/office/drawing/2014/main" val="3473132930"/>
                  </a:ext>
                </a:extLst>
              </a:tr>
              <a:tr h="0">
                <a:tc>
                  <a:txBody>
                    <a:bodyPr/>
                    <a:lstStyle/>
                    <a:p>
                      <a:pPr algn="l" rtl="0" fontAlgn="base"/>
                      <a:r>
                        <a:rPr lang="en-US" sz="1800">
                          <a:effectLst/>
                        </a:rPr>
                        <a:t>google/long-t5-tglobal-base​</a:t>
                      </a:r>
                      <a:endParaRPr lang="en-US" b="0" i="0">
                        <a:solidFill>
                          <a:srgbClr val="000000"/>
                        </a:solidFill>
                        <a:effectLst/>
                      </a:endParaRPr>
                    </a:p>
                  </a:txBody>
                  <a:tcPr/>
                </a:tc>
                <a:tc>
                  <a:txBody>
                    <a:bodyPr/>
                    <a:lstStyle/>
                    <a:p>
                      <a:pPr algn="ctr" rtl="0" fontAlgn="base"/>
                      <a:r>
                        <a:rPr lang="en-US" b="0" i="0">
                          <a:solidFill>
                            <a:schemeClr val="tx1"/>
                          </a:solidFill>
                          <a:effectLst/>
                        </a:rPr>
                        <a:t>250 M</a:t>
                      </a:r>
                    </a:p>
                  </a:txBody>
                  <a:tcPr/>
                </a:tc>
                <a:tc>
                  <a:txBody>
                    <a:bodyPr/>
                    <a:lstStyle/>
                    <a:p>
                      <a:pPr algn="ctr" rtl="0" fontAlgn="base"/>
                      <a:r>
                        <a:rPr lang="en-US" sz="1800" b="0" i="0" kern="1200">
                          <a:solidFill>
                            <a:schemeClr val="tx1"/>
                          </a:solidFill>
                          <a:effectLst/>
                          <a:latin typeface="+mn-lt"/>
                          <a:ea typeface="+mn-ea"/>
                          <a:cs typeface="+mn-cs"/>
                        </a:rPr>
                        <a:t>1.1063 GB</a:t>
                      </a:r>
                      <a:endParaRPr lang="en-US" b="0" i="0">
                        <a:solidFill>
                          <a:schemeClr val="tx1"/>
                        </a:solidFill>
                        <a:effectLst/>
                      </a:endParaRPr>
                    </a:p>
                  </a:txBody>
                  <a:tcPr/>
                </a:tc>
                <a:tc>
                  <a:txBody>
                    <a:bodyPr/>
                    <a:lstStyle/>
                    <a:p>
                      <a:pPr algn="ctr" rtl="0" fontAlgn="auto"/>
                      <a:r>
                        <a:rPr lang="en-US" sz="1800">
                          <a:effectLst/>
                        </a:rPr>
                        <a:t>​4.9 GB</a:t>
                      </a:r>
                      <a:endParaRPr lang="en-US" sz="1800" b="0" i="0">
                        <a:solidFill>
                          <a:srgbClr val="000000"/>
                        </a:solidFill>
                        <a:effectLst/>
                        <a:latin typeface="Calibri" panose="020F0502020204030204" pitchFamily="34" charset="0"/>
                      </a:endParaRPr>
                    </a:p>
                  </a:txBody>
                  <a:tcPr/>
                </a:tc>
                <a:tc>
                  <a:txBody>
                    <a:bodyPr/>
                    <a:lstStyle/>
                    <a:p>
                      <a:pPr algn="ctr" rtl="0" fontAlgn="auto"/>
                      <a:r>
                        <a:rPr lang="en-US" sz="1800">
                          <a:effectLst/>
                        </a:rPr>
                        <a:t>​3.2 GB</a:t>
                      </a:r>
                      <a:endParaRPr lang="en-US" sz="1800" b="0" i="0">
                        <a:solidFill>
                          <a:srgbClr val="000000"/>
                        </a:solidFill>
                        <a:effectLst/>
                        <a:latin typeface="Calibri" panose="020F0502020204030204" pitchFamily="34" charset="0"/>
                      </a:endParaRPr>
                    </a:p>
                  </a:txBody>
                  <a:tcPr/>
                </a:tc>
                <a:tc>
                  <a:txBody>
                    <a:bodyPr/>
                    <a:lstStyle/>
                    <a:p>
                      <a:pPr algn="ctr" rtl="0" fontAlgn="auto"/>
                      <a:r>
                        <a:rPr lang="en-US" sz="1800" b="0" i="0" kern="1200">
                          <a:solidFill>
                            <a:schemeClr val="tx1"/>
                          </a:solidFill>
                          <a:effectLst/>
                          <a:latin typeface="+mn-lt"/>
                          <a:ea typeface="+mn-ea"/>
                          <a:cs typeface="+mn-cs"/>
                        </a:rPr>
                        <a:t>3.45 GB</a:t>
                      </a:r>
                      <a:r>
                        <a:rPr lang="en-US" sz="1800">
                          <a:solidFill>
                            <a:schemeClr val="tx1"/>
                          </a:solidFill>
                          <a:effectLst/>
                        </a:rPr>
                        <a:t>​</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effectLst/>
                        </a:rPr>
                        <a:t>​0.98</a:t>
                      </a:r>
                      <a:endParaRPr lang="en-US" sz="1800" b="0" i="0">
                        <a:solidFill>
                          <a:srgbClr val="000000"/>
                        </a:solidFill>
                        <a:effectLst/>
                        <a:latin typeface="Calibri" panose="020F0502020204030204" pitchFamily="34" charset="0"/>
                      </a:endParaRPr>
                    </a:p>
                  </a:txBody>
                  <a:tcPr/>
                </a:tc>
                <a:extLst>
                  <a:ext uri="{0D108BD9-81ED-4DB2-BD59-A6C34878D82A}">
                    <a16:rowId xmlns:a16="http://schemas.microsoft.com/office/drawing/2014/main" val="1298862670"/>
                  </a:ext>
                </a:extLst>
              </a:tr>
            </a:tbl>
          </a:graphicData>
        </a:graphic>
      </p:graphicFrame>
    </p:spTree>
    <p:extLst>
      <p:ext uri="{BB962C8B-B14F-4D97-AF65-F5344CB8AC3E}">
        <p14:creationId xmlns:p14="http://schemas.microsoft.com/office/powerpoint/2010/main" val="259958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Text Generation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3757803057"/>
              </p:ext>
            </p:extLst>
          </p:nvPr>
        </p:nvGraphicFramePr>
        <p:xfrm>
          <a:off x="762000" y="1613647"/>
          <a:ext cx="10687050" cy="3861867"/>
        </p:xfrm>
        <a:graphic>
          <a:graphicData uri="http://schemas.openxmlformats.org/drawingml/2006/table">
            <a:tbl>
              <a:tblPr firstRow="1" bandRow="1">
                <a:tableStyleId>{BC89EF96-8CEA-46FF-86C4-4CE0E7609802}</a:tableStyleId>
              </a:tblPr>
              <a:tblGrid>
                <a:gridCol w="3031163">
                  <a:extLst>
                    <a:ext uri="{9D8B030D-6E8A-4147-A177-3AD203B41FA5}">
                      <a16:colId xmlns:a16="http://schemas.microsoft.com/office/drawing/2014/main" val="746716345"/>
                    </a:ext>
                  </a:extLst>
                </a:gridCol>
                <a:gridCol w="1469654">
                  <a:extLst>
                    <a:ext uri="{9D8B030D-6E8A-4147-A177-3AD203B41FA5}">
                      <a16:colId xmlns:a16="http://schemas.microsoft.com/office/drawing/2014/main" val="2159546281"/>
                    </a:ext>
                  </a:extLst>
                </a:gridCol>
                <a:gridCol w="1469654">
                  <a:extLst>
                    <a:ext uri="{9D8B030D-6E8A-4147-A177-3AD203B41FA5}">
                      <a16:colId xmlns:a16="http://schemas.microsoft.com/office/drawing/2014/main" val="3568450386"/>
                    </a:ext>
                  </a:extLst>
                </a:gridCol>
                <a:gridCol w="1151205">
                  <a:extLst>
                    <a:ext uri="{9D8B030D-6E8A-4147-A177-3AD203B41FA5}">
                      <a16:colId xmlns:a16="http://schemas.microsoft.com/office/drawing/2014/main" val="2268413711"/>
                    </a:ext>
                  </a:extLst>
                </a:gridCol>
                <a:gridCol w="1002248">
                  <a:extLst>
                    <a:ext uri="{9D8B030D-6E8A-4147-A177-3AD203B41FA5}">
                      <a16:colId xmlns:a16="http://schemas.microsoft.com/office/drawing/2014/main" val="427971585"/>
                    </a:ext>
                  </a:extLst>
                </a:gridCol>
                <a:gridCol w="1100830">
                  <a:extLst>
                    <a:ext uri="{9D8B030D-6E8A-4147-A177-3AD203B41FA5}">
                      <a16:colId xmlns:a16="http://schemas.microsoft.com/office/drawing/2014/main" val="785091683"/>
                    </a:ext>
                  </a:extLst>
                </a:gridCol>
                <a:gridCol w="1462296">
                  <a:extLst>
                    <a:ext uri="{9D8B030D-6E8A-4147-A177-3AD203B41FA5}">
                      <a16:colId xmlns:a16="http://schemas.microsoft.com/office/drawing/2014/main" val="2050013475"/>
                    </a:ext>
                  </a:extLst>
                </a:gridCol>
              </a:tblGrid>
              <a:tr h="526438">
                <a:tc rowSpan="2">
                  <a:txBody>
                    <a:bodyPr/>
                    <a:lstStyle/>
                    <a:p>
                      <a:pPr algn="ctr" rtl="0" fontAlgn="base">
                        <a:lnSpc>
                          <a:spcPct val="100000"/>
                        </a:lnSpc>
                      </a:pPr>
                      <a:endParaRPr lang="en-US" sz="1800">
                        <a:effectLst/>
                      </a:endParaRPr>
                    </a:p>
                    <a:p>
                      <a:pPr algn="ctr" rtl="0" fontAlgn="base">
                        <a:lnSpc>
                          <a:spcPct val="100000"/>
                        </a:lnSpc>
                      </a:pPr>
                      <a:r>
                        <a:rPr lang="en-US" sz="1800">
                          <a:effectLst/>
                        </a:rPr>
                        <a:t>Model Name​</a:t>
                      </a:r>
                      <a:endParaRPr lang="en-US" b="1" i="0">
                        <a:solidFill>
                          <a:srgbClr val="FFFFFF"/>
                        </a:solidFill>
                        <a:effectLst/>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p>
                    <a:p>
                      <a:pPr marL="0" marR="0" lvl="0" indent="0" algn="ctr" defTabSz="914400" rtl="0" eaLnBrk="1" fontAlgn="base" latinLnBrk="0" hangingPunct="1">
                        <a:lnSpc>
                          <a:spcPct val="100000"/>
                        </a:lnSpc>
                        <a:spcBef>
                          <a:spcPts val="0"/>
                        </a:spcBef>
                        <a:spcAft>
                          <a:spcPts val="0"/>
                        </a:spcAft>
                        <a:buClrTx/>
                        <a:buSzTx/>
                        <a:buFontTx/>
                        <a:buNone/>
                        <a:tabLst/>
                        <a:defRPr/>
                      </a:pPr>
                      <a:r>
                        <a:rPr lang="en-US"/>
                        <a:t>Parameter Size </a:t>
                      </a:r>
                    </a:p>
                    <a:p>
                      <a:pPr algn="ctr" rtl="0" fontAlgn="base">
                        <a:lnSpc>
                          <a:spcPct val="100000"/>
                        </a:lnSpc>
                      </a:pPr>
                      <a:endParaRPr lang="en-US" b="1" i="0">
                        <a:solidFill>
                          <a:srgbClr val="FFFFFF"/>
                        </a:solidFill>
                        <a:effectLst/>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p>
                    <a:p>
                      <a:pPr marL="0" marR="0" lvl="0" indent="0" algn="ctr" defTabSz="914400" rtl="0" eaLnBrk="1" fontAlgn="base" latinLnBrk="0" hangingPunct="1">
                        <a:lnSpc>
                          <a:spcPct val="100000"/>
                        </a:lnSpc>
                        <a:spcBef>
                          <a:spcPts val="0"/>
                        </a:spcBef>
                        <a:spcAft>
                          <a:spcPts val="0"/>
                        </a:spcAft>
                        <a:buClrTx/>
                        <a:buSzTx/>
                        <a:buFontTx/>
                        <a:buNone/>
                        <a:tabLst/>
                        <a:defRPr/>
                      </a:pPr>
                      <a:r>
                        <a:rPr lang="en-US"/>
                        <a:t>Model</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a:t> Size </a:t>
                      </a:r>
                    </a:p>
                    <a:p>
                      <a:pPr algn="ctr" rtl="0" fontAlgn="base">
                        <a:lnSpc>
                          <a:spcPct val="100000"/>
                        </a:lnSpc>
                      </a:pPr>
                      <a:endParaRPr lang="en-US" b="1" i="0">
                        <a:solidFill>
                          <a:srgbClr val="FFFFFF"/>
                        </a:solidFill>
                        <a:effectLst/>
                      </a:endParaRPr>
                    </a:p>
                  </a:txBody>
                  <a:tcPr anchor="ctr"/>
                </a:tc>
                <a:tc gridSpan="3">
                  <a:txBody>
                    <a:bodyPr/>
                    <a:lstStyle/>
                    <a:p>
                      <a:pPr algn="ctr" rtl="0" fontAlgn="base"/>
                      <a:r>
                        <a:rPr lang="en-US" sz="1800">
                          <a:effectLst/>
                        </a:rPr>
                        <a:t>Performance​</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rowSpan="2">
                  <a:txBody>
                    <a:bodyPr/>
                    <a:lstStyle/>
                    <a:p>
                      <a:pPr algn="ctr"/>
                      <a:r>
                        <a:rPr lang="en-US"/>
                        <a:t>Average Execution Time</a:t>
                      </a:r>
                    </a:p>
                    <a:p>
                      <a:pPr algn="ctr"/>
                      <a:r>
                        <a:rPr lang="en-US" b="0"/>
                        <a:t>(sec)</a:t>
                      </a:r>
                    </a:p>
                  </a:txBody>
                  <a:tcPr anchor="ctr"/>
                </a:tc>
                <a:extLst>
                  <a:ext uri="{0D108BD9-81ED-4DB2-BD59-A6C34878D82A}">
                    <a16:rowId xmlns:a16="http://schemas.microsoft.com/office/drawing/2014/main" val="4263163123"/>
                  </a:ext>
                </a:extLst>
              </a:tr>
              <a:tr h="118448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a:effectLst/>
                        </a:rPr>
                        <a:t>RAM</a:t>
                      </a:r>
                      <a:endParaRPr lang="en-US" sz="1800">
                        <a:effectLst/>
                      </a:endParaRPr>
                    </a:p>
                    <a:p>
                      <a:pPr lvl="0" algn="ctr">
                        <a:lnSpc>
                          <a:spcPct val="100000"/>
                        </a:lnSpc>
                        <a:buNone/>
                      </a:pPr>
                      <a:r>
                        <a:rPr lang="en-US" sz="1800">
                          <a:effectLst/>
                        </a:rPr>
                        <a:t>(13GB)</a:t>
                      </a:r>
                    </a:p>
                  </a:txBody>
                  <a:tcPr/>
                </a:tc>
                <a:tc>
                  <a:txBody>
                    <a:bodyPr/>
                    <a:lstStyle/>
                    <a:p>
                      <a:pPr algn="ctr" rtl="0" fontAlgn="base">
                        <a:lnSpc>
                          <a:spcPct val="100000"/>
                        </a:lnSpc>
                      </a:pPr>
                      <a:r>
                        <a:rPr lang="en-US" sz="1800" b="1">
                          <a:effectLst/>
                        </a:rPr>
                        <a:t>GPU</a:t>
                      </a:r>
                      <a:endParaRPr lang="en-US" b="1" i="0">
                        <a:solidFill>
                          <a:srgbClr val="000000"/>
                        </a:solidFill>
                        <a:effectLst/>
                      </a:endParaRPr>
                    </a:p>
                    <a:p>
                      <a:pPr lvl="0" algn="ctr">
                        <a:lnSpc>
                          <a:spcPct val="100000"/>
                        </a:lnSpc>
                        <a:buNone/>
                      </a:pPr>
                      <a:r>
                        <a:rPr lang="en-US" sz="1800">
                          <a:effectLst/>
                        </a:rPr>
                        <a:t>(15GB)​</a:t>
                      </a:r>
                      <a:endParaRPr lang="en-US" b="0" i="0">
                        <a:solidFill>
                          <a:srgbClr val="000000"/>
                        </a:solidFill>
                        <a:effectLst/>
                      </a:endParaRPr>
                    </a:p>
                  </a:txBody>
                  <a:tcPr/>
                </a:tc>
                <a:tc>
                  <a:txBody>
                    <a:bodyPr/>
                    <a:lstStyle/>
                    <a:p>
                      <a:pPr algn="ctr" rtl="0" fontAlgn="base">
                        <a:lnSpc>
                          <a:spcPct val="100000"/>
                        </a:lnSpc>
                      </a:pPr>
                      <a:r>
                        <a:rPr lang="en-US" sz="1800" b="1">
                          <a:effectLst/>
                        </a:rPr>
                        <a:t>Disk</a:t>
                      </a:r>
                      <a:endParaRPr lang="en-US" b="1" i="0">
                        <a:solidFill>
                          <a:srgbClr val="000000"/>
                        </a:solidFill>
                        <a:effectLst/>
                      </a:endParaRPr>
                    </a:p>
                    <a:p>
                      <a:pPr lvl="0" algn="ctr">
                        <a:lnSpc>
                          <a:spcPct val="100000"/>
                        </a:lnSpc>
                        <a:buNone/>
                      </a:pPr>
                      <a:r>
                        <a:rPr lang="en-US" sz="1800">
                          <a:effectLst/>
                        </a:rPr>
                        <a:t>(78.2GB)​</a:t>
                      </a:r>
                      <a:endParaRPr lang="en-US" b="0" i="0">
                        <a:solidFill>
                          <a:srgbClr val="000000"/>
                        </a:solidFill>
                        <a:effectLst/>
                      </a:endParaRPr>
                    </a:p>
                  </a:txBody>
                  <a:tcPr/>
                </a:tc>
                <a:tc vMerge="1">
                  <a:txBody>
                    <a:bodyPr/>
                    <a:lstStyle/>
                    <a:p>
                      <a:pPr algn="ctr" rtl="0" fontAlgn="base"/>
                      <a:endParaRPr lang="en-US" b="0" i="0">
                        <a:solidFill>
                          <a:srgbClr val="000000"/>
                        </a:solidFill>
                        <a:effectLst/>
                      </a:endParaRPr>
                    </a:p>
                  </a:txBody>
                  <a:tcPr/>
                </a:tc>
                <a:extLst>
                  <a:ext uri="{0D108BD9-81ED-4DB2-BD59-A6C34878D82A}">
                    <a16:rowId xmlns:a16="http://schemas.microsoft.com/office/drawing/2014/main" val="1740146945"/>
                  </a:ext>
                </a:extLst>
              </a:tr>
              <a:tr h="756376">
                <a:tc>
                  <a:txBody>
                    <a:bodyPr/>
                    <a:lstStyle/>
                    <a:p>
                      <a:r>
                        <a:rPr lang="en-US" sz="1800" b="0" i="0" kern="1200" err="1">
                          <a:solidFill>
                            <a:schemeClr val="tx1"/>
                          </a:solidFill>
                          <a:effectLst/>
                          <a:latin typeface="+mn-lt"/>
                          <a:ea typeface="+mn-ea"/>
                          <a:cs typeface="+mn-cs"/>
                        </a:rPr>
                        <a:t>bigscience</a:t>
                      </a:r>
                      <a:r>
                        <a:rPr lang="en-US" sz="1800" b="0" i="0" kern="1200">
                          <a:solidFill>
                            <a:schemeClr val="tx1"/>
                          </a:solidFill>
                          <a:effectLst/>
                          <a:latin typeface="+mn-lt"/>
                          <a:ea typeface="+mn-ea"/>
                          <a:cs typeface="+mn-cs"/>
                        </a:rPr>
                        <a:t>/bloom-560m</a:t>
                      </a:r>
                      <a:endParaRPr lang="en-US"/>
                    </a:p>
                  </a:txBody>
                  <a:tcPr/>
                </a:tc>
                <a:tc>
                  <a:txBody>
                    <a:bodyPr/>
                    <a:lstStyle/>
                    <a:p>
                      <a:pPr algn="ctr"/>
                      <a:r>
                        <a:rPr lang="en-US"/>
                        <a:t>560M</a:t>
                      </a:r>
                    </a:p>
                  </a:txBody>
                  <a:tcPr/>
                </a:tc>
                <a:tc>
                  <a:txBody>
                    <a:bodyPr/>
                    <a:lstStyle/>
                    <a:p>
                      <a:pPr algn="ctr"/>
                      <a:r>
                        <a:rPr lang="en-US" sz="1800" b="0" i="0" kern="1200">
                          <a:solidFill>
                            <a:schemeClr val="tx1"/>
                          </a:solidFill>
                          <a:effectLst/>
                          <a:latin typeface="+mn-lt"/>
                          <a:ea typeface="+mn-ea"/>
                          <a:cs typeface="+mn-cs"/>
                        </a:rPr>
                        <a:t>2.0833 GB</a:t>
                      </a:r>
                      <a:endParaRPr lang="en-US">
                        <a:solidFill>
                          <a:schemeClr val="tx1"/>
                        </a:solidFill>
                      </a:endParaRPr>
                    </a:p>
                  </a:txBody>
                  <a:tcPr/>
                </a:tc>
                <a:tc>
                  <a:txBody>
                    <a:bodyPr/>
                    <a:lstStyle/>
                    <a:p>
                      <a:pPr algn="ctr" rtl="0" fontAlgn="auto"/>
                      <a:r>
                        <a:rPr lang="en-US" sz="1800">
                          <a:effectLst/>
                        </a:rPr>
                        <a:t>​8.4 GB</a:t>
                      </a:r>
                      <a:endParaRPr lang="en-US" sz="1800" b="0" i="0">
                        <a:solidFill>
                          <a:srgbClr val="000000"/>
                        </a:solidFill>
                        <a:effectLst/>
                        <a:latin typeface="Calibri" panose="020F0502020204030204" pitchFamily="34" charset="0"/>
                      </a:endParaRPr>
                    </a:p>
                  </a:txBody>
                  <a:tcPr/>
                </a:tc>
                <a:tc>
                  <a:txBody>
                    <a:bodyPr/>
                    <a:lstStyle/>
                    <a:p>
                      <a:pPr algn="ctr" rtl="0" fontAlgn="auto"/>
                      <a:r>
                        <a:rPr lang="en-US" sz="1800">
                          <a:effectLst/>
                        </a:rPr>
                        <a:t>4.2 GB</a:t>
                      </a:r>
                    </a:p>
                  </a:txBody>
                  <a:tcPr/>
                </a:tc>
                <a:tc>
                  <a:txBody>
                    <a:bodyPr/>
                    <a:lstStyle/>
                    <a:p>
                      <a:pPr algn="ctr" rtl="0" fontAlgn="auto"/>
                      <a:r>
                        <a:rPr lang="en-US" sz="1800">
                          <a:solidFill>
                            <a:schemeClr val="tx1"/>
                          </a:solidFill>
                          <a:effectLst/>
                        </a:rPr>
                        <a:t>​</a:t>
                      </a:r>
                      <a:r>
                        <a:rPr lang="en-US" sz="1800" b="0" i="0" kern="1200">
                          <a:solidFill>
                            <a:schemeClr val="tx1"/>
                          </a:solidFill>
                          <a:effectLst/>
                          <a:latin typeface="+mn-lt"/>
                          <a:ea typeface="+mn-ea"/>
                          <a:cs typeface="+mn-cs"/>
                        </a:rPr>
                        <a:t>4.56 GB</a:t>
                      </a:r>
                      <a:endParaRPr lang="en-US" sz="1800" b="0" i="0">
                        <a:solidFill>
                          <a:schemeClr val="tx1"/>
                        </a:solidFill>
                        <a:effectLst/>
                        <a:latin typeface="Calibri" panose="020F0502020204030204" pitchFamily="34" charset="0"/>
                      </a:endParaRPr>
                    </a:p>
                  </a:txBody>
                  <a:tcPr/>
                </a:tc>
                <a:tc>
                  <a:txBody>
                    <a:bodyPr/>
                    <a:lstStyle/>
                    <a:p>
                      <a:pPr algn="ctr" rtl="0" fontAlgn="auto"/>
                      <a:r>
                        <a:rPr lang="en-US" sz="1800">
                          <a:effectLst/>
                        </a:rPr>
                        <a:t>23.76</a:t>
                      </a:r>
                    </a:p>
                  </a:txBody>
                  <a:tcPr/>
                </a:tc>
                <a:extLst>
                  <a:ext uri="{0D108BD9-81ED-4DB2-BD59-A6C34878D82A}">
                    <a16:rowId xmlns:a16="http://schemas.microsoft.com/office/drawing/2014/main" val="722496136"/>
                  </a:ext>
                </a:extLst>
              </a:tr>
              <a:tr h="709102">
                <a:tc>
                  <a:txBody>
                    <a:bodyPr/>
                    <a:lstStyle/>
                    <a:p>
                      <a:r>
                        <a:rPr lang="en-US"/>
                        <a:t>gpt2-medium</a:t>
                      </a:r>
                    </a:p>
                  </a:txBody>
                  <a:tcPr/>
                </a:tc>
                <a:tc>
                  <a:txBody>
                    <a:bodyPr/>
                    <a:lstStyle/>
                    <a:p>
                      <a:pPr algn="ctr"/>
                      <a:r>
                        <a:rPr lang="en-US"/>
                        <a:t>355M</a:t>
                      </a:r>
                    </a:p>
                  </a:txBody>
                  <a:tcPr/>
                </a:tc>
                <a:tc>
                  <a:txBody>
                    <a:bodyPr/>
                    <a:lstStyle/>
                    <a:p>
                      <a:pPr algn="ctr"/>
                      <a:r>
                        <a:rPr lang="en-US" sz="1800" b="0" i="0" kern="1200">
                          <a:solidFill>
                            <a:schemeClr val="tx1"/>
                          </a:solidFill>
                          <a:effectLst/>
                          <a:latin typeface="+mn-lt"/>
                          <a:ea typeface="+mn-ea"/>
                          <a:cs typeface="+mn-cs"/>
                        </a:rPr>
                        <a:t>1.3219 GB</a:t>
                      </a:r>
                      <a:endParaRPr lang="en-US">
                        <a:solidFill>
                          <a:schemeClr val="tx1"/>
                        </a:solidFill>
                      </a:endParaRPr>
                    </a:p>
                  </a:txBody>
                  <a:tcPr/>
                </a:tc>
                <a:tc>
                  <a:txBody>
                    <a:bodyPr/>
                    <a:lstStyle/>
                    <a:p>
                      <a:pPr algn="ctr" rtl="0" fontAlgn="auto"/>
                      <a:r>
                        <a:rPr lang="en-US" sz="1800" b="0" i="0">
                          <a:solidFill>
                            <a:srgbClr val="000000"/>
                          </a:solidFill>
                          <a:effectLst/>
                          <a:latin typeface="Arial"/>
                        </a:rPr>
                        <a:t>7.1 GB</a:t>
                      </a:r>
                    </a:p>
                  </a:txBody>
                  <a:tcPr/>
                </a:tc>
                <a:tc>
                  <a:txBody>
                    <a:bodyPr/>
                    <a:lstStyle/>
                    <a:p>
                      <a:pPr algn="ctr" rtl="0" fontAlgn="auto"/>
                      <a:r>
                        <a:rPr lang="en-US" sz="1800" b="0" i="0">
                          <a:solidFill>
                            <a:srgbClr val="000000"/>
                          </a:solidFill>
                          <a:effectLst/>
                          <a:latin typeface="Arial"/>
                        </a:rPr>
                        <a:t>2.2 GB</a:t>
                      </a:r>
                    </a:p>
                  </a:txBody>
                  <a:tcPr/>
                </a:tc>
                <a:tc>
                  <a:txBody>
                    <a:bodyPr/>
                    <a:lstStyle/>
                    <a:p>
                      <a:pPr algn="ctr" rtl="0" fontAlgn="auto"/>
                      <a:r>
                        <a:rPr lang="en-US" sz="1800" b="0" i="0" kern="1200">
                          <a:solidFill>
                            <a:schemeClr val="tx1"/>
                          </a:solidFill>
                          <a:effectLst/>
                          <a:latin typeface="+mn-lt"/>
                          <a:ea typeface="+mn-ea"/>
                          <a:cs typeface="+mn-cs"/>
                        </a:rPr>
                        <a:t>4.16 GB</a:t>
                      </a:r>
                      <a:endParaRPr lang="en-US" sz="1800" b="0" i="0">
                        <a:solidFill>
                          <a:schemeClr val="tx1"/>
                        </a:solidFill>
                        <a:effectLst/>
                        <a:latin typeface="Arial"/>
                      </a:endParaRPr>
                    </a:p>
                  </a:txBody>
                  <a:tcPr/>
                </a:tc>
                <a:tc>
                  <a:txBody>
                    <a:bodyPr/>
                    <a:lstStyle/>
                    <a:p>
                      <a:pPr algn="ctr" rtl="0" fontAlgn="auto"/>
                      <a:r>
                        <a:rPr lang="en-US" sz="1800" b="0" i="0">
                          <a:solidFill>
                            <a:srgbClr val="000000"/>
                          </a:solidFill>
                          <a:effectLst/>
                          <a:latin typeface="Arial"/>
                        </a:rPr>
                        <a:t>14.12</a:t>
                      </a:r>
                    </a:p>
                  </a:txBody>
                  <a:tcPr/>
                </a:tc>
                <a:extLst>
                  <a:ext uri="{0D108BD9-81ED-4DB2-BD59-A6C34878D82A}">
                    <a16:rowId xmlns:a16="http://schemas.microsoft.com/office/drawing/2014/main" val="1456908973"/>
                  </a:ext>
                </a:extLst>
              </a:tr>
              <a:tr h="685466">
                <a:tc>
                  <a:txBody>
                    <a:bodyPr/>
                    <a:lstStyle/>
                    <a:p>
                      <a:r>
                        <a:rPr lang="en-US" err="1"/>
                        <a:t>EleutherAI</a:t>
                      </a:r>
                      <a:r>
                        <a:rPr lang="en-US"/>
                        <a:t>/pythia-70m</a:t>
                      </a:r>
                    </a:p>
                  </a:txBody>
                  <a:tcPr/>
                </a:tc>
                <a:tc>
                  <a:txBody>
                    <a:bodyPr/>
                    <a:lstStyle/>
                    <a:p>
                      <a:pPr algn="ctr"/>
                      <a:r>
                        <a:rPr lang="en-US"/>
                        <a:t>70M</a:t>
                      </a:r>
                    </a:p>
                  </a:txBody>
                  <a:tcPr/>
                </a:tc>
                <a:tc>
                  <a:txBody>
                    <a:bodyPr/>
                    <a:lstStyle/>
                    <a:p>
                      <a:pPr lvl="0" algn="ctr">
                        <a:buNone/>
                      </a:pPr>
                      <a:r>
                        <a:rPr lang="en-US" sz="1800" b="0" i="0" kern="1200">
                          <a:solidFill>
                            <a:schemeClr val="tx1"/>
                          </a:solidFill>
                          <a:effectLst/>
                          <a:latin typeface="+mn-lt"/>
                          <a:ea typeface="+mn-ea"/>
                          <a:cs typeface="+mn-cs"/>
                        </a:rPr>
                        <a:t>0.2624 GB</a:t>
                      </a:r>
                      <a:endParaRPr lang="en-US"/>
                    </a:p>
                  </a:txBody>
                  <a:tcPr/>
                </a:tc>
                <a:tc>
                  <a:txBody>
                    <a:bodyPr/>
                    <a:lstStyle/>
                    <a:p>
                      <a:pPr algn="ctr" rtl="0" fontAlgn="auto"/>
                      <a:r>
                        <a:rPr lang="en-US" sz="1800" b="0" i="0">
                          <a:solidFill>
                            <a:srgbClr val="000000"/>
                          </a:solidFill>
                          <a:effectLst/>
                          <a:latin typeface="Arial"/>
                        </a:rPr>
                        <a:t>3.0 GB</a:t>
                      </a:r>
                    </a:p>
                  </a:txBody>
                  <a:tcPr/>
                </a:tc>
                <a:tc>
                  <a:txBody>
                    <a:bodyPr/>
                    <a:lstStyle/>
                    <a:p>
                      <a:pPr algn="ctr" rtl="0" fontAlgn="auto"/>
                      <a:r>
                        <a:rPr lang="en-US" sz="1800" b="0" i="0">
                          <a:solidFill>
                            <a:srgbClr val="000000"/>
                          </a:solidFill>
                          <a:effectLst/>
                          <a:latin typeface="Arial"/>
                        </a:rPr>
                        <a:t>1.6 GB</a:t>
                      </a:r>
                    </a:p>
                  </a:txBody>
                  <a:tcPr/>
                </a:tc>
                <a:tc>
                  <a:txBody>
                    <a:bodyPr/>
                    <a:lstStyle/>
                    <a:p>
                      <a:pPr lvl="0" algn="ctr" rtl="0">
                        <a:buNone/>
                      </a:pPr>
                      <a:r>
                        <a:rPr lang="en-US" sz="1800" b="0" i="0" kern="1200">
                          <a:solidFill>
                            <a:schemeClr val="tx1"/>
                          </a:solidFill>
                          <a:effectLst/>
                          <a:latin typeface="+mn-lt"/>
                          <a:ea typeface="+mn-ea"/>
                          <a:cs typeface="+mn-cs"/>
                        </a:rPr>
                        <a:t>1.84 GB</a:t>
                      </a:r>
                      <a:endParaRPr lang="en-US" sz="1800" b="0" i="0">
                        <a:solidFill>
                          <a:schemeClr val="tx1"/>
                        </a:solidFill>
                        <a:effectLst/>
                        <a:latin typeface="Arial"/>
                      </a:endParaRPr>
                    </a:p>
                  </a:txBody>
                  <a:tcPr/>
                </a:tc>
                <a:tc>
                  <a:txBody>
                    <a:bodyPr/>
                    <a:lstStyle/>
                    <a:p>
                      <a:pPr algn="ctr" rtl="0" fontAlgn="auto"/>
                      <a:r>
                        <a:rPr lang="en-US" sz="1800" b="0" i="0">
                          <a:solidFill>
                            <a:srgbClr val="000000"/>
                          </a:solidFill>
                          <a:effectLst/>
                          <a:latin typeface="Arial"/>
                        </a:rPr>
                        <a:t>1.89</a:t>
                      </a:r>
                    </a:p>
                  </a:txBody>
                  <a:tcPr/>
                </a:tc>
                <a:extLst>
                  <a:ext uri="{0D108BD9-81ED-4DB2-BD59-A6C34878D82A}">
                    <a16:rowId xmlns:a16="http://schemas.microsoft.com/office/drawing/2014/main" val="4239722198"/>
                  </a:ext>
                </a:extLst>
              </a:tr>
            </a:tbl>
          </a:graphicData>
        </a:graphic>
      </p:graphicFrame>
    </p:spTree>
    <p:extLst>
      <p:ext uri="{BB962C8B-B14F-4D97-AF65-F5344CB8AC3E}">
        <p14:creationId xmlns:p14="http://schemas.microsoft.com/office/powerpoint/2010/main" val="12212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Summary</a:t>
            </a:r>
          </a:p>
        </p:txBody>
      </p:sp>
      <p:sp>
        <p:nvSpPr>
          <p:cNvPr id="3" name="Content Placeholder 2"/>
          <p:cNvSpPr>
            <a:spLocks noGrp="1"/>
          </p:cNvSpPr>
          <p:nvPr>
            <p:ph idx="1"/>
          </p:nvPr>
        </p:nvSpPr>
        <p:spPr>
          <a:xfrm>
            <a:off x="1295400" y="1442615"/>
            <a:ext cx="9601200" cy="4472763"/>
          </a:xfrm>
        </p:spPr>
        <p:txBody>
          <a:bodyPr vert="horz" lIns="91440" tIns="45720" rIns="91440" bIns="45720" rtlCol="0" anchor="t">
            <a:normAutofit/>
          </a:bodyPr>
          <a:lstStyle/>
          <a:p>
            <a:pPr marL="285750" indent="-285750" algn="just">
              <a:buFont typeface="Wingdings" panose="05000000000000000000" pitchFamily="2" charset="2"/>
              <a:buChar char="§"/>
            </a:pPr>
            <a:r>
              <a:rPr lang="en-US" sz="1600">
                <a:solidFill>
                  <a:schemeClr val="tx1"/>
                </a:solidFill>
                <a:ea typeface="+mn-lt"/>
                <a:cs typeface="+mn-lt"/>
              </a:rPr>
              <a:t>The </a:t>
            </a:r>
            <a:r>
              <a:rPr lang="en-US" sz="1600" b="1">
                <a:solidFill>
                  <a:schemeClr val="tx1"/>
                </a:solidFill>
                <a:ea typeface="+mn-lt"/>
                <a:cs typeface="+mn-lt"/>
              </a:rPr>
              <a:t>best model </a:t>
            </a:r>
            <a:r>
              <a:rPr lang="en-US" sz="1600">
                <a:solidFill>
                  <a:schemeClr val="tx1"/>
                </a:solidFill>
                <a:ea typeface="+mn-lt"/>
                <a:cs typeface="+mn-lt"/>
              </a:rPr>
              <a:t>based on both accuracy and performance is </a:t>
            </a:r>
            <a:r>
              <a:rPr lang="en-US" sz="1600" b="1">
                <a:solidFill>
                  <a:schemeClr val="tx1"/>
                </a:solidFill>
                <a:ea typeface="+mn-lt"/>
                <a:cs typeface="+mn-lt"/>
              </a:rPr>
              <a:t>google/flan-t5-large</a:t>
            </a:r>
            <a:r>
              <a:rPr lang="en-US" sz="1600">
                <a:solidFill>
                  <a:schemeClr val="tx1"/>
                </a:solidFill>
                <a:ea typeface="+mn-lt"/>
                <a:cs typeface="+mn-lt"/>
              </a:rPr>
              <a:t>. It has the highest accuracy score of 9 out of 10, and it is also relatively fast, with an execution time of 0.73 seconds. The </a:t>
            </a:r>
            <a:r>
              <a:rPr lang="en-US" sz="1600" b="1">
                <a:solidFill>
                  <a:schemeClr val="tx1"/>
                </a:solidFill>
                <a:ea typeface="+mn-lt"/>
                <a:cs typeface="+mn-lt"/>
              </a:rPr>
              <a:t>second-best model </a:t>
            </a:r>
            <a:r>
              <a:rPr lang="en-US" sz="1600">
                <a:solidFill>
                  <a:schemeClr val="tx1"/>
                </a:solidFill>
                <a:ea typeface="+mn-lt"/>
                <a:cs typeface="+mn-lt"/>
              </a:rPr>
              <a:t>is </a:t>
            </a:r>
            <a:r>
              <a:rPr lang="en-US" sz="1600" b="1">
                <a:solidFill>
                  <a:schemeClr val="tx1"/>
                </a:solidFill>
                <a:ea typeface="+mn-lt"/>
                <a:cs typeface="+mn-lt"/>
              </a:rPr>
              <a:t>declare-lab/flan-alpaca-large</a:t>
            </a:r>
            <a:r>
              <a:rPr lang="en-US" sz="1600">
                <a:solidFill>
                  <a:schemeClr val="tx1"/>
                </a:solidFill>
                <a:ea typeface="+mn-lt"/>
                <a:cs typeface="+mn-lt"/>
              </a:rPr>
              <a:t>, which has an accuracy score of 8.2 out of 10 and an execution time of 1.54 seconds.</a:t>
            </a:r>
            <a:endParaRPr lang="en-US" sz="1600">
              <a:solidFill>
                <a:schemeClr val="tx1"/>
              </a:solidFill>
              <a:cs typeface="Segoe UI"/>
            </a:endParaRPr>
          </a:p>
          <a:p>
            <a:pPr marL="285750" indent="-285750" algn="just">
              <a:buFont typeface="Wingdings" panose="05000000000000000000" pitchFamily="2" charset="2"/>
              <a:buChar char="§"/>
            </a:pPr>
            <a:r>
              <a:rPr lang="en-US" sz="1600">
                <a:solidFill>
                  <a:schemeClr val="tx1"/>
                </a:solidFill>
                <a:ea typeface="+mn-lt"/>
                <a:cs typeface="+mn-lt"/>
              </a:rPr>
              <a:t>The other models are also good, but they either have lower accuracy or slower execution times. For example, </a:t>
            </a:r>
            <a:r>
              <a:rPr lang="en-US" sz="1600" err="1">
                <a:solidFill>
                  <a:schemeClr val="tx1"/>
                </a:solidFill>
                <a:ea typeface="+mn-lt"/>
                <a:cs typeface="+mn-lt"/>
              </a:rPr>
              <a:t>bigscience</a:t>
            </a:r>
            <a:r>
              <a:rPr lang="en-US" sz="1600">
                <a:solidFill>
                  <a:schemeClr val="tx1"/>
                </a:solidFill>
                <a:ea typeface="+mn-lt"/>
                <a:cs typeface="+mn-lt"/>
              </a:rPr>
              <a:t>/bloom-560m has a high accuracy score of 4.8 out of 10, but it is much slower than the other models, with an execution time of 23.76 seconds.</a:t>
            </a:r>
            <a:endParaRPr lang="en-US" sz="1600">
              <a:solidFill>
                <a:schemeClr val="tx1"/>
              </a:solidFill>
              <a:cs typeface="Segoe UI"/>
            </a:endParaRPr>
          </a:p>
          <a:p>
            <a:pPr marL="285750" indent="-285750" algn="just">
              <a:buFont typeface="Wingdings" panose="05000000000000000000" pitchFamily="2" charset="2"/>
              <a:buChar char="§"/>
            </a:pPr>
            <a:r>
              <a:rPr lang="en-US" sz="1600">
                <a:solidFill>
                  <a:schemeClr val="tx1"/>
                </a:solidFill>
                <a:ea typeface="+mn-lt"/>
                <a:cs typeface="+mn-lt"/>
              </a:rPr>
              <a:t>Overall, the best text2text generation model based on both accuracy and performance is </a:t>
            </a:r>
            <a:r>
              <a:rPr lang="en-US" sz="1600" b="1">
                <a:solidFill>
                  <a:schemeClr val="tx1"/>
                </a:solidFill>
                <a:ea typeface="+mn-lt"/>
                <a:cs typeface="+mn-lt"/>
              </a:rPr>
              <a:t>google/flan-t5-large</a:t>
            </a:r>
            <a:r>
              <a:rPr lang="en-US" sz="1600">
                <a:solidFill>
                  <a:schemeClr val="tx1"/>
                </a:solidFill>
                <a:ea typeface="+mn-lt"/>
                <a:cs typeface="+mn-lt"/>
              </a:rPr>
              <a:t>. It is a powerful model that can generate high-quality text with relatively fast execution times.</a:t>
            </a:r>
            <a:endParaRPr lang="en-US" sz="1600">
              <a:solidFill>
                <a:schemeClr val="tx1"/>
              </a:solidFill>
              <a:cs typeface="Segoe UI"/>
            </a:endParaRPr>
          </a:p>
          <a:p>
            <a:pPr marL="0" indent="0" algn="just">
              <a:buNone/>
            </a:pPr>
            <a:endParaRPr lang="en-US" sz="1800">
              <a:solidFill>
                <a:schemeClr val="tx1"/>
              </a:solidFill>
              <a:cs typeface="Segoe UI"/>
            </a:endParaRPr>
          </a:p>
        </p:txBody>
      </p:sp>
    </p:spTree>
    <p:extLst>
      <p:ext uri="{BB962C8B-B14F-4D97-AF65-F5344CB8AC3E}">
        <p14:creationId xmlns:p14="http://schemas.microsoft.com/office/powerpoint/2010/main" val="70001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Overall Conclusion</a:t>
            </a:r>
          </a:p>
        </p:txBody>
      </p:sp>
      <p:sp>
        <p:nvSpPr>
          <p:cNvPr id="3" name="Content Placeholder 2"/>
          <p:cNvSpPr>
            <a:spLocks noGrp="1"/>
          </p:cNvSpPr>
          <p:nvPr>
            <p:ph idx="1"/>
          </p:nvPr>
        </p:nvSpPr>
        <p:spPr>
          <a:xfrm>
            <a:off x="1295400" y="1318437"/>
            <a:ext cx="9601200" cy="4472763"/>
          </a:xfrm>
        </p:spPr>
        <p:txBody>
          <a:bodyPr vert="horz" lIns="91440" tIns="45720" rIns="91440" bIns="45720" rtlCol="0" anchor="t">
            <a:noAutofit/>
          </a:bodyPr>
          <a:lstStyle/>
          <a:p>
            <a:pPr marL="285750" indent="-285750" algn="just">
              <a:buFont typeface="Wingdings" panose="05000000000000000000" pitchFamily="2" charset="2"/>
              <a:buChar char="§"/>
            </a:pPr>
            <a:r>
              <a:rPr lang="en-US">
                <a:solidFill>
                  <a:schemeClr val="tx1"/>
                </a:solidFill>
                <a:ea typeface="+mn-lt"/>
                <a:cs typeface="+mn-lt"/>
              </a:rPr>
              <a:t>The LLM models listed above are all pre-trained models that have been trained on a massive dataset of text and code. However, these models are still not perfect and can sometimes generate incorrect or irrelevant text. In order to improve the performance of these models, we need to </a:t>
            </a:r>
            <a:r>
              <a:rPr lang="en-US" b="1">
                <a:solidFill>
                  <a:schemeClr val="tx1"/>
                </a:solidFill>
                <a:ea typeface="+mn-lt"/>
                <a:cs typeface="+mn-lt"/>
              </a:rPr>
              <a:t>fine-tune</a:t>
            </a:r>
            <a:r>
              <a:rPr lang="en-US">
                <a:solidFill>
                  <a:schemeClr val="tx1"/>
                </a:solidFill>
                <a:ea typeface="+mn-lt"/>
                <a:cs typeface="+mn-lt"/>
              </a:rPr>
              <a:t> them on a specific task. This involves feeding the model a dataset of text and code that is relevant to the task, and then allowing the model to learn from this data. By fine-tuning the models, we can improve their accuracy and fluency, and make them more suitable for the task at hand.</a:t>
            </a:r>
            <a:endParaRPr lang="en-US">
              <a:solidFill>
                <a:schemeClr val="tx1"/>
              </a:solidFill>
              <a:cs typeface="Segoe UI"/>
            </a:endParaRPr>
          </a:p>
          <a:p>
            <a:pPr marL="285750" indent="-285750" algn="just">
              <a:buFont typeface="Wingdings" panose="05000000000000000000" pitchFamily="2" charset="2"/>
              <a:buChar char="§"/>
            </a:pPr>
            <a:r>
              <a:rPr lang="en-US">
                <a:solidFill>
                  <a:schemeClr val="tx1"/>
                </a:solidFill>
                <a:ea typeface="+mn-lt"/>
                <a:cs typeface="+mn-lt"/>
              </a:rPr>
              <a:t>For example, if we want to use a model to generate invoices, we will need to fine-tune it on a dataset of invoices. This would allow the model to learn the patterns and conventions of invoice writing and would make it more likely to generate accurate and professional invoices.</a:t>
            </a:r>
            <a:endParaRPr lang="en-US">
              <a:solidFill>
                <a:schemeClr val="tx1"/>
              </a:solidFill>
              <a:cs typeface="Segoe UI"/>
            </a:endParaRPr>
          </a:p>
          <a:p>
            <a:pPr marL="285750" indent="-285750" algn="just">
              <a:buFont typeface="Wingdings" panose="05000000000000000000" pitchFamily="2" charset="2"/>
              <a:buChar char="§"/>
            </a:pPr>
            <a:r>
              <a:rPr lang="en-US">
                <a:solidFill>
                  <a:schemeClr val="tx1"/>
                </a:solidFill>
                <a:ea typeface="+mn-lt"/>
                <a:cs typeface="+mn-lt"/>
              </a:rPr>
              <a:t>Fine-tuning LLM models is a time-consuming process, but it is worth the effort if we want to improve the performance of these models. By fine-tuning the models, we can make them more accurate, fluent, and suitable for the task at hand.</a:t>
            </a:r>
            <a:endParaRPr lang="en-US">
              <a:solidFill>
                <a:schemeClr val="tx1"/>
              </a:solidFill>
              <a:cs typeface="Segoe UI"/>
            </a:endParaRPr>
          </a:p>
          <a:p>
            <a:pPr marL="0" indent="0" algn="just">
              <a:buNone/>
            </a:pPr>
            <a:endParaRPr lang="en-US" sz="1800">
              <a:cs typeface="Segoe UI"/>
            </a:endParaRPr>
          </a:p>
        </p:txBody>
      </p:sp>
    </p:spTree>
    <p:extLst>
      <p:ext uri="{BB962C8B-B14F-4D97-AF65-F5344CB8AC3E}">
        <p14:creationId xmlns:p14="http://schemas.microsoft.com/office/powerpoint/2010/main" val="120204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12290"/>
            <a:ext cx="2893454" cy="562947"/>
          </a:xfrm>
        </p:spPr>
        <p:txBody>
          <a:bodyPr>
            <a:normAutofit fontScale="90000"/>
          </a:bodyPr>
          <a:lstStyle/>
          <a:p>
            <a:r>
              <a:rPr lang="en-US" b="1"/>
              <a:t>Finetuning</a:t>
            </a:r>
          </a:p>
        </p:txBody>
      </p:sp>
      <p:sp>
        <p:nvSpPr>
          <p:cNvPr id="3" name="Content Placeholder 2"/>
          <p:cNvSpPr>
            <a:spLocks noGrp="1"/>
          </p:cNvSpPr>
          <p:nvPr>
            <p:ph idx="1"/>
          </p:nvPr>
        </p:nvSpPr>
        <p:spPr>
          <a:xfrm>
            <a:off x="1295400" y="1356313"/>
            <a:ext cx="5018468" cy="4504960"/>
          </a:xfrm>
        </p:spPr>
        <p:txBody>
          <a:bodyPr vert="horz" lIns="91440" tIns="45720" rIns="91440" bIns="45720" rtlCol="0" anchor="t">
            <a:normAutofit/>
          </a:bodyPr>
          <a:lstStyle/>
          <a:p>
            <a:pPr marL="285750" indent="-285750" algn="just">
              <a:buFont typeface="Wingdings" panose="020B0604020202020204" pitchFamily="34" charset="0"/>
              <a:buChar char="§"/>
            </a:pPr>
            <a:r>
              <a:rPr lang="en-US">
                <a:solidFill>
                  <a:schemeClr val="tx1"/>
                </a:solidFill>
                <a:ea typeface="+mn-lt"/>
                <a:cs typeface="+mn-lt"/>
              </a:rPr>
              <a:t>Fine-tuning a large language model involves adjusting and adapting a pre-trained model to perform specific tasks or to cater to a particular domain more effectively. The process usually entails training the model further on a smaller, targeted dataset that is relevant to the desired task or subject matter.</a:t>
            </a:r>
          </a:p>
          <a:p>
            <a:pPr marL="285750" indent="-285750" algn="just">
              <a:buFont typeface="Wingdings" panose="020B0604020202020204" pitchFamily="34" charset="0"/>
              <a:buChar char="§"/>
            </a:pPr>
            <a:r>
              <a:rPr lang="en-US">
                <a:solidFill>
                  <a:schemeClr val="tx1"/>
                </a:solidFill>
                <a:ea typeface="+mn-lt"/>
                <a:cs typeface="+mn-lt"/>
              </a:rPr>
              <a:t>The principle behind fine-tuning originates from the broader concept of transfer learning, a common practice in machine learning.</a:t>
            </a:r>
            <a:endParaRPr lang="en-US">
              <a:solidFill>
                <a:schemeClr val="tx1"/>
              </a:solidFill>
              <a:cs typeface="Segoe UI"/>
            </a:endParaRPr>
          </a:p>
          <a:p>
            <a:pPr marL="285750" indent="-285750" algn="just">
              <a:buFont typeface="Wingdings" panose="020B0604020202020204" pitchFamily="34" charset="0"/>
              <a:buChar char="§"/>
            </a:pPr>
            <a:endParaRPr lang="en-US">
              <a:solidFill>
                <a:schemeClr val="tx1"/>
              </a:solidFill>
              <a:cs typeface="Segoe UI"/>
            </a:endParaRPr>
          </a:p>
        </p:txBody>
      </p:sp>
      <p:pic>
        <p:nvPicPr>
          <p:cNvPr id="4" name="Picture 4" descr="A diagram of a data processing process&#10;&#10;Description automatically generated">
            <a:extLst>
              <a:ext uri="{FF2B5EF4-FFF2-40B4-BE49-F238E27FC236}">
                <a16:creationId xmlns:a16="http://schemas.microsoft.com/office/drawing/2014/main" id="{9E6329E6-B941-9C93-4B20-A4FD8BA168C0}"/>
              </a:ext>
            </a:extLst>
          </p:cNvPr>
          <p:cNvPicPr>
            <a:picLocks noChangeAspect="1"/>
          </p:cNvPicPr>
          <p:nvPr/>
        </p:nvPicPr>
        <p:blipFill>
          <a:blip r:embed="rId3"/>
          <a:stretch>
            <a:fillRect/>
          </a:stretch>
        </p:blipFill>
        <p:spPr>
          <a:xfrm>
            <a:off x="6262565" y="1131796"/>
            <a:ext cx="5718489" cy="3957141"/>
          </a:xfrm>
          <a:prstGeom prst="rect">
            <a:avLst/>
          </a:prstGeom>
        </p:spPr>
      </p:pic>
    </p:spTree>
    <p:extLst>
      <p:ext uri="{BB962C8B-B14F-4D97-AF65-F5344CB8AC3E}">
        <p14:creationId xmlns:p14="http://schemas.microsoft.com/office/powerpoint/2010/main" val="421815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Finetuning Workflow</a:t>
            </a:r>
          </a:p>
        </p:txBody>
      </p:sp>
      <p:pic>
        <p:nvPicPr>
          <p:cNvPr id="4" name="Picture 4" descr="A diagram of weight update&#10;&#10;Description automatically generated">
            <a:extLst>
              <a:ext uri="{FF2B5EF4-FFF2-40B4-BE49-F238E27FC236}">
                <a16:creationId xmlns:a16="http://schemas.microsoft.com/office/drawing/2014/main" id="{60930C12-71FF-D6DC-6AD7-F1508E94787E}"/>
              </a:ext>
            </a:extLst>
          </p:cNvPr>
          <p:cNvPicPr>
            <a:picLocks noChangeAspect="1"/>
          </p:cNvPicPr>
          <p:nvPr/>
        </p:nvPicPr>
        <p:blipFill>
          <a:blip r:embed="rId3"/>
          <a:stretch>
            <a:fillRect/>
          </a:stretch>
        </p:blipFill>
        <p:spPr>
          <a:xfrm>
            <a:off x="5711001" y="1610517"/>
            <a:ext cx="6167251" cy="3099213"/>
          </a:xfrm>
          <a:prstGeom prst="rect">
            <a:avLst/>
          </a:prstGeom>
        </p:spPr>
      </p:pic>
      <p:sp>
        <p:nvSpPr>
          <p:cNvPr id="3" name="TextBox 2">
            <a:extLst>
              <a:ext uri="{FF2B5EF4-FFF2-40B4-BE49-F238E27FC236}">
                <a16:creationId xmlns:a16="http://schemas.microsoft.com/office/drawing/2014/main" id="{587DADAB-1B27-3B3E-6909-650CB56C3088}"/>
              </a:ext>
            </a:extLst>
          </p:cNvPr>
          <p:cNvSpPr txBox="1"/>
          <p:nvPr/>
        </p:nvSpPr>
        <p:spPr>
          <a:xfrm>
            <a:off x="946298" y="1610517"/>
            <a:ext cx="4348191" cy="3139321"/>
          </a:xfrm>
          <a:prstGeom prst="rect">
            <a:avLst/>
          </a:prstGeom>
          <a:noFill/>
        </p:spPr>
        <p:txBody>
          <a:bodyPr wrap="square" rtlCol="0">
            <a:spAutoFit/>
          </a:bodyPr>
          <a:lstStyle/>
          <a:p>
            <a:pPr marL="285750" indent="-285750">
              <a:buFont typeface="Arial" panose="020B0604020202020204" pitchFamily="34" charset="0"/>
              <a:buChar char="•"/>
            </a:pPr>
            <a:r>
              <a:rPr lang="en-US" b="1"/>
              <a:t>Traditional fine tuning</a:t>
            </a:r>
            <a:r>
              <a:rPr lang="en-US"/>
              <a:t> is a machine learning technique that involves training a pre-trained model for specific task with new data. The entire pre-trained model is usually trained in fine tuning, including all its layer and parameters </a:t>
            </a:r>
          </a:p>
          <a:p>
            <a:endParaRPr lang="en-US"/>
          </a:p>
          <a:p>
            <a:pPr marL="285750" indent="-285750">
              <a:buFont typeface="Arial" panose="020B0604020202020204" pitchFamily="34" charset="0"/>
              <a:buChar char="•"/>
            </a:pPr>
            <a:r>
              <a:rPr lang="en-US"/>
              <a:t>It is a time-consuming and computationally expensive process, especially for large models.</a:t>
            </a:r>
          </a:p>
        </p:txBody>
      </p:sp>
    </p:spTree>
    <p:extLst>
      <p:ext uri="{BB962C8B-B14F-4D97-AF65-F5344CB8AC3E}">
        <p14:creationId xmlns:p14="http://schemas.microsoft.com/office/powerpoint/2010/main" val="89573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C433-D92B-65AC-FC90-98B1AD37F30E}"/>
              </a:ext>
            </a:extLst>
          </p:cNvPr>
          <p:cNvSpPr>
            <a:spLocks noGrp="1"/>
          </p:cNvSpPr>
          <p:nvPr>
            <p:ph type="title"/>
          </p:nvPr>
        </p:nvSpPr>
        <p:spPr>
          <a:xfrm>
            <a:off x="1116419" y="284226"/>
            <a:ext cx="6934201" cy="965477"/>
          </a:xfrm>
        </p:spPr>
        <p:txBody>
          <a:bodyPr/>
          <a:lstStyle/>
          <a:p>
            <a:r>
              <a:rPr lang="en-US" b="1"/>
              <a:t>LoRA Based Fine Tuning</a:t>
            </a:r>
          </a:p>
        </p:txBody>
      </p:sp>
      <p:pic>
        <p:nvPicPr>
          <p:cNvPr id="7" name="Picture 7" descr="A diagram of a model&#10;&#10;Description automatically generated">
            <a:extLst>
              <a:ext uri="{FF2B5EF4-FFF2-40B4-BE49-F238E27FC236}">
                <a16:creationId xmlns:a16="http://schemas.microsoft.com/office/drawing/2014/main" id="{14551957-8F31-9E9A-58B3-C5844C7417E7}"/>
              </a:ext>
            </a:extLst>
          </p:cNvPr>
          <p:cNvPicPr>
            <a:picLocks noGrp="1" noChangeAspect="1"/>
          </p:cNvPicPr>
          <p:nvPr>
            <p:ph idx="1"/>
          </p:nvPr>
        </p:nvPicPr>
        <p:blipFill>
          <a:blip r:embed="rId2"/>
          <a:stretch>
            <a:fillRect/>
          </a:stretch>
        </p:blipFill>
        <p:spPr>
          <a:xfrm>
            <a:off x="6640273" y="1541245"/>
            <a:ext cx="4890327" cy="3669516"/>
          </a:xfrm>
        </p:spPr>
      </p:pic>
      <p:sp>
        <p:nvSpPr>
          <p:cNvPr id="8" name="TextBox 7">
            <a:extLst>
              <a:ext uri="{FF2B5EF4-FFF2-40B4-BE49-F238E27FC236}">
                <a16:creationId xmlns:a16="http://schemas.microsoft.com/office/drawing/2014/main" id="{60718EAD-9836-7157-4B5B-0CD64ECB4C55}"/>
              </a:ext>
            </a:extLst>
          </p:cNvPr>
          <p:cNvSpPr txBox="1"/>
          <p:nvPr/>
        </p:nvSpPr>
        <p:spPr>
          <a:xfrm>
            <a:off x="1116419" y="1615226"/>
            <a:ext cx="533754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b="1">
                <a:solidFill>
                  <a:srgbClr val="222222"/>
                </a:solidFill>
                <a:latin typeface="Segoe UI (Body)"/>
                <a:ea typeface="Verdana"/>
              </a:rPr>
              <a:t>LoRA (Low-Rank Adaptation), </a:t>
            </a:r>
            <a:r>
              <a:rPr lang="en-US">
                <a:solidFill>
                  <a:srgbClr val="222222"/>
                </a:solidFill>
                <a:latin typeface="Segoe UI (Body)"/>
                <a:ea typeface="Verdana"/>
              </a:rPr>
              <a:t>proposed in a paper by researchers at Microsoft, suggests that when fine-tuning an LLM for a downstream task, you don’t need the full-rank weight matrix. They proposed that you could preserve most of the learning capacity of the model while reducing the dimension of the downstream parameters.</a:t>
            </a:r>
          </a:p>
          <a:p>
            <a:pPr marL="285750" indent="-285750" algn="just">
              <a:buFont typeface="Arial" panose="020B0604020202020204" pitchFamily="34" charset="0"/>
              <a:buChar char="•"/>
            </a:pPr>
            <a:endParaRPr lang="en-US">
              <a:solidFill>
                <a:srgbClr val="222222"/>
              </a:solidFill>
              <a:latin typeface="Segoe UI (Body)"/>
              <a:ea typeface="Verdana"/>
              <a:cs typeface="Segoe UI"/>
            </a:endParaRPr>
          </a:p>
          <a:p>
            <a:pPr marL="285750" indent="-285750" algn="just">
              <a:buFont typeface="Arial" panose="020B0604020202020204" pitchFamily="34" charset="0"/>
              <a:buChar char="•"/>
            </a:pPr>
            <a:r>
              <a:rPr lang="en-US">
                <a:solidFill>
                  <a:srgbClr val="222222"/>
                </a:solidFill>
                <a:latin typeface="Segoe UI (Body)"/>
                <a:ea typeface="Verdana"/>
                <a:cs typeface="Segoe UI"/>
              </a:rPr>
              <a:t>LoRA adds a tiny number of trainable parameters, i.e.,  adapters, for each layer of the LLM and freezes all the original parameters. For fine-tuning, we only must update the adapter weights which significantly reduces the memory footprints</a:t>
            </a:r>
            <a:endParaRPr lang="en-US">
              <a:latin typeface="Segoe UI (Body)"/>
              <a:cs typeface="Segoe UI"/>
            </a:endParaRPr>
          </a:p>
        </p:txBody>
      </p:sp>
    </p:spTree>
    <p:extLst>
      <p:ext uri="{BB962C8B-B14F-4D97-AF65-F5344CB8AC3E}">
        <p14:creationId xmlns:p14="http://schemas.microsoft.com/office/powerpoint/2010/main" val="2312395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9CDB-A051-679F-8930-41727AAD33DE}"/>
              </a:ext>
            </a:extLst>
          </p:cNvPr>
          <p:cNvSpPr>
            <a:spLocks noGrp="1"/>
          </p:cNvSpPr>
          <p:nvPr>
            <p:ph type="title"/>
          </p:nvPr>
        </p:nvSpPr>
        <p:spPr>
          <a:xfrm>
            <a:off x="3042920" y="4931"/>
            <a:ext cx="6934201" cy="965477"/>
          </a:xfrm>
        </p:spPr>
        <p:txBody>
          <a:bodyPr/>
          <a:lstStyle/>
          <a:p>
            <a:r>
              <a:rPr lang="en-US" b="1"/>
              <a:t>QLORA based Fine Tuning</a:t>
            </a:r>
          </a:p>
        </p:txBody>
      </p:sp>
      <p:sp>
        <p:nvSpPr>
          <p:cNvPr id="3" name="Content Placeholder 2">
            <a:extLst>
              <a:ext uri="{FF2B5EF4-FFF2-40B4-BE49-F238E27FC236}">
                <a16:creationId xmlns:a16="http://schemas.microsoft.com/office/drawing/2014/main" id="{29D010B8-0483-0D8A-E7CD-5FF264E0C838}"/>
              </a:ext>
            </a:extLst>
          </p:cNvPr>
          <p:cNvSpPr>
            <a:spLocks noGrp="1"/>
          </p:cNvSpPr>
          <p:nvPr>
            <p:ph idx="1"/>
          </p:nvPr>
        </p:nvSpPr>
        <p:spPr>
          <a:xfrm>
            <a:off x="319618" y="1454046"/>
            <a:ext cx="11601449" cy="4818628"/>
          </a:xfrm>
        </p:spPr>
        <p:txBody>
          <a:bodyPr vert="horz" lIns="91440" tIns="45720" rIns="91440" bIns="45720" rtlCol="0" anchor="t">
            <a:normAutofit/>
          </a:bodyPr>
          <a:lstStyle/>
          <a:p>
            <a:pPr algn="just"/>
            <a:r>
              <a:rPr lang="en-US" sz="2100" err="1">
                <a:ea typeface="+mn-lt"/>
                <a:cs typeface="+mn-lt"/>
              </a:rPr>
              <a:t>QLoRA</a:t>
            </a:r>
            <a:r>
              <a:rPr lang="en-US" sz="2100">
                <a:ea typeface="+mn-lt"/>
                <a:cs typeface="+mn-lt"/>
              </a:rPr>
              <a:t>, or Quantized Low Rank Adapters, is a new approach to fine-tuning large language models (LLMs) that uses less memory while maintaining speed. </a:t>
            </a:r>
            <a:r>
              <a:rPr lang="en-US" sz="2100" err="1">
                <a:ea typeface="+mn-lt"/>
                <a:cs typeface="+mn-lt"/>
              </a:rPr>
              <a:t>QLoRA</a:t>
            </a:r>
            <a:r>
              <a:rPr lang="en-US" sz="2100">
                <a:ea typeface="+mn-lt"/>
                <a:cs typeface="+mn-lt"/>
              </a:rPr>
              <a:t> works by first quantizing the LLM to 4-bits, reducing the model’s memory footprint significantly. </a:t>
            </a:r>
            <a:endParaRPr lang="en-US" sz="2100">
              <a:cs typeface="Segoe UI"/>
            </a:endParaRPr>
          </a:p>
          <a:p>
            <a:pPr algn="just"/>
            <a:r>
              <a:rPr lang="en-US" sz="2100">
                <a:ea typeface="+mn-lt"/>
                <a:cs typeface="+mn-lt"/>
              </a:rPr>
              <a:t>The quantized LLM is then fine-tuned using the Low Rank Adapters (</a:t>
            </a:r>
            <a:r>
              <a:rPr lang="en-US" sz="2100" err="1">
                <a:ea typeface="+mn-lt"/>
                <a:cs typeface="+mn-lt"/>
              </a:rPr>
              <a:t>LoRA</a:t>
            </a:r>
            <a:r>
              <a:rPr lang="en-US" sz="2100">
                <a:ea typeface="+mn-lt"/>
                <a:cs typeface="+mn-lt"/>
              </a:rPr>
              <a:t>) approach. </a:t>
            </a:r>
            <a:r>
              <a:rPr lang="en-US" sz="2100" err="1">
                <a:ea typeface="+mn-lt"/>
                <a:cs typeface="+mn-lt"/>
              </a:rPr>
              <a:t>LoRA</a:t>
            </a:r>
            <a:r>
              <a:rPr lang="en-US" sz="2100">
                <a:ea typeface="+mn-lt"/>
                <a:cs typeface="+mn-lt"/>
              </a:rPr>
              <a:t> enables the refined model to preserve the majority of the accuracy of the original LLM while being significantly smaller and quicker.</a:t>
            </a:r>
            <a:endParaRPr lang="en-US" sz="2100">
              <a:cs typeface="Segoe UI"/>
            </a:endParaRPr>
          </a:p>
          <a:p>
            <a:pPr algn="just"/>
            <a:r>
              <a:rPr lang="en-US" sz="2100" err="1">
                <a:ea typeface="+mn-lt"/>
                <a:cs typeface="+mn-lt"/>
              </a:rPr>
              <a:t>QLoRA</a:t>
            </a:r>
            <a:r>
              <a:rPr lang="en-US" sz="2100">
                <a:ea typeface="+mn-lt"/>
                <a:cs typeface="+mn-lt"/>
              </a:rPr>
              <a:t> is based on the assumption that the bulk of information in a large language model is contained in the model’s weights, and that the remaining information may be approximated without affecting the model’s accuracy much. </a:t>
            </a:r>
            <a:r>
              <a:rPr lang="en-US" sz="2100" err="1">
                <a:ea typeface="+mn-lt"/>
                <a:cs typeface="+mn-lt"/>
              </a:rPr>
              <a:t>QLoRA</a:t>
            </a:r>
            <a:r>
              <a:rPr lang="en-US" sz="2100">
                <a:ea typeface="+mn-lt"/>
                <a:cs typeface="+mn-lt"/>
              </a:rPr>
              <a:t> quantizes the LLM weights to 4-bits, reducing the model’s memory footprint by 8x. </a:t>
            </a:r>
            <a:endParaRPr lang="en-US" sz="2100">
              <a:cs typeface="Segoe UI"/>
            </a:endParaRPr>
          </a:p>
        </p:txBody>
      </p:sp>
    </p:spTree>
    <p:extLst>
      <p:ext uri="{BB962C8B-B14F-4D97-AF65-F5344CB8AC3E}">
        <p14:creationId xmlns:p14="http://schemas.microsoft.com/office/powerpoint/2010/main" val="1706499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8104"/>
            <a:ext cx="9601200" cy="562947"/>
          </a:xfrm>
        </p:spPr>
        <p:txBody>
          <a:bodyPr>
            <a:normAutofit fontScale="90000"/>
          </a:bodyPr>
          <a:lstStyle/>
          <a:p>
            <a:r>
              <a:rPr lang="en-US" b="1"/>
              <a:t>About Dataset (SQuAD)</a:t>
            </a:r>
          </a:p>
        </p:txBody>
      </p:sp>
      <p:sp>
        <p:nvSpPr>
          <p:cNvPr id="3" name="Content Placeholder 2"/>
          <p:cNvSpPr>
            <a:spLocks noGrp="1"/>
          </p:cNvSpPr>
          <p:nvPr>
            <p:ph idx="1"/>
          </p:nvPr>
        </p:nvSpPr>
        <p:spPr>
          <a:xfrm>
            <a:off x="1295400" y="1010317"/>
            <a:ext cx="9809842" cy="3574692"/>
          </a:xfrm>
        </p:spPr>
        <p:txBody>
          <a:bodyPr vert="horz" lIns="91440" tIns="45720" rIns="91440" bIns="45720" rtlCol="0" anchor="t">
            <a:normAutofit/>
          </a:bodyPr>
          <a:lstStyle/>
          <a:p>
            <a:pPr marL="285750" indent="-285750" algn="just">
              <a:buChar char="•"/>
            </a:pPr>
            <a:r>
              <a:rPr lang="en-US" sz="1600">
                <a:solidFill>
                  <a:schemeClr val="tx1"/>
                </a:solidFill>
                <a:ea typeface="+mn-lt"/>
                <a:cs typeface="+mn-lt"/>
              </a:rPr>
              <a:t>Stanford Question Answering Dataset (</a:t>
            </a:r>
            <a:r>
              <a:rPr lang="en-US" sz="1600" err="1">
                <a:solidFill>
                  <a:schemeClr val="tx1"/>
                </a:solidFill>
                <a:ea typeface="+mn-lt"/>
                <a:cs typeface="+mn-lt"/>
              </a:rPr>
              <a:t>SQuAD</a:t>
            </a:r>
            <a:r>
              <a:rPr lang="en-US" sz="1600">
                <a:solidFill>
                  <a:schemeClr val="tx1"/>
                </a:solidFill>
                <a:ea typeface="+mn-lt"/>
                <a:cs typeface="+mn-lt"/>
              </a:rPr>
              <a:t>) is a reading comprehension dataset, consisting of questions posed by crowd workers on a set of Wikipedia articles, where the answer to every question is a segment of text, or span, from the corresponding reading passage, or the question might be unanswerable. SQuAD2.0 tests the ability of a system to not only answer reading comprehension questions, but also abstain when presented with a question that cannot be answered based on the provided paragraph.</a:t>
            </a:r>
            <a:endParaRPr lang="en-US" sz="1600">
              <a:solidFill>
                <a:schemeClr val="tx1"/>
              </a:solidFill>
              <a:latin typeface="Segoe UI"/>
              <a:cs typeface="Segoe UI"/>
            </a:endParaRPr>
          </a:p>
          <a:p>
            <a:pPr marL="285750" indent="-285750" algn="just">
              <a:buFont typeface="Arial" panose="020B0604020202020204" pitchFamily="34" charset="0"/>
              <a:buChar char="•"/>
            </a:pPr>
            <a:r>
              <a:rPr lang="en-US" sz="1600">
                <a:solidFill>
                  <a:schemeClr val="tx1"/>
                </a:solidFill>
                <a:cs typeface="Segoe UI"/>
              </a:rPr>
              <a:t>SQUAD Dataset consist of 100K Samples - (</a:t>
            </a:r>
            <a:r>
              <a:rPr lang="en-US" sz="1600">
                <a:cs typeface="Segoe UI"/>
              </a:rPr>
              <a:t>t</a:t>
            </a:r>
            <a:r>
              <a:rPr lang="en-US" sz="1600">
                <a:solidFill>
                  <a:schemeClr val="tx1"/>
                </a:solidFill>
                <a:cs typeface="Segoe UI"/>
              </a:rPr>
              <a:t>rain(87.6k rows) and </a:t>
            </a:r>
            <a:r>
              <a:rPr lang="en-US" sz="1600">
                <a:cs typeface="Segoe UI"/>
              </a:rPr>
              <a:t>v</a:t>
            </a:r>
            <a:r>
              <a:rPr lang="en-US" sz="1600">
                <a:solidFill>
                  <a:schemeClr val="tx1"/>
                </a:solidFill>
                <a:cs typeface="Segoe UI"/>
              </a:rPr>
              <a:t>alidation (10.6k rows)</a:t>
            </a:r>
          </a:p>
          <a:p>
            <a:pPr marL="285750" indent="-285750" algn="just">
              <a:buChar char="•"/>
            </a:pPr>
            <a:r>
              <a:rPr lang="en-US" sz="1600">
                <a:ea typeface="+mn-lt"/>
                <a:cs typeface="+mn-lt"/>
                <a:hlinkClick r:id="rId3"/>
              </a:rPr>
              <a:t>https://huggingface.co/datasets/squad </a:t>
            </a:r>
          </a:p>
          <a:p>
            <a:pPr algn="just">
              <a:lnSpc>
                <a:spcPct val="100000"/>
              </a:lnSpc>
            </a:pPr>
            <a:endParaRPr lang="en-US" sz="1300">
              <a:solidFill>
                <a:schemeClr val="tx1"/>
              </a:solidFill>
              <a:cs typeface="Segoe UI"/>
            </a:endParaRPr>
          </a:p>
          <a:p>
            <a:pPr marL="285750" indent="-285750" algn="just">
              <a:buChar char="•"/>
            </a:pPr>
            <a:endParaRPr lang="en-US">
              <a:solidFill>
                <a:schemeClr val="tx1"/>
              </a:solidFill>
              <a:cs typeface="Segoe UI"/>
            </a:endParaRPr>
          </a:p>
        </p:txBody>
      </p:sp>
      <p:pic>
        <p:nvPicPr>
          <p:cNvPr id="7" name="Picture 6">
            <a:extLst>
              <a:ext uri="{FF2B5EF4-FFF2-40B4-BE49-F238E27FC236}">
                <a16:creationId xmlns:a16="http://schemas.microsoft.com/office/drawing/2014/main" id="{F9B87A2C-4CA5-503A-0623-76DFE1324CED}"/>
              </a:ext>
            </a:extLst>
          </p:cNvPr>
          <p:cNvPicPr>
            <a:picLocks noChangeAspect="1"/>
          </p:cNvPicPr>
          <p:nvPr/>
        </p:nvPicPr>
        <p:blipFill>
          <a:blip r:embed="rId4"/>
          <a:stretch>
            <a:fillRect/>
          </a:stretch>
        </p:blipFill>
        <p:spPr>
          <a:xfrm>
            <a:off x="1447773" y="3738300"/>
            <a:ext cx="9658050" cy="2731595"/>
          </a:xfrm>
          <a:prstGeom prst="rect">
            <a:avLst/>
          </a:prstGeom>
        </p:spPr>
      </p:pic>
    </p:spTree>
    <p:extLst>
      <p:ext uri="{BB962C8B-B14F-4D97-AF65-F5344CB8AC3E}">
        <p14:creationId xmlns:p14="http://schemas.microsoft.com/office/powerpoint/2010/main" val="234036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082-D83A-902B-31FD-62C98B7823D4}"/>
              </a:ext>
            </a:extLst>
          </p:cNvPr>
          <p:cNvSpPr>
            <a:spLocks noGrp="1"/>
          </p:cNvSpPr>
          <p:nvPr>
            <p:ph type="ctrTitle"/>
          </p:nvPr>
        </p:nvSpPr>
        <p:spPr>
          <a:xfrm>
            <a:off x="813003" y="2493085"/>
            <a:ext cx="4971618" cy="2033753"/>
          </a:xfrm>
        </p:spPr>
        <p:txBody>
          <a:bodyPr/>
          <a:lstStyle/>
          <a:p>
            <a:r>
              <a:rPr lang="en-US" b="1">
                <a:cs typeface="Arial"/>
              </a:rPr>
              <a:t>Fine tuned Models for</a:t>
            </a:r>
            <a:br>
              <a:rPr lang="en-US" b="1">
                <a:cs typeface="Arial"/>
              </a:rPr>
            </a:br>
            <a:r>
              <a:rPr lang="en-US" b="1">
                <a:cs typeface="Arial"/>
              </a:rPr>
              <a:t>Invoice Data</a:t>
            </a:r>
            <a:endParaRPr lang="en-US" b="1">
              <a:solidFill>
                <a:schemeClr val="tx1"/>
              </a:solidFill>
            </a:endParaRPr>
          </a:p>
        </p:txBody>
      </p:sp>
    </p:spTree>
    <p:extLst>
      <p:ext uri="{BB962C8B-B14F-4D97-AF65-F5344CB8AC3E}">
        <p14:creationId xmlns:p14="http://schemas.microsoft.com/office/powerpoint/2010/main" val="80815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4F78-1C0C-912A-571A-0AF320DCDBBC}"/>
              </a:ext>
            </a:extLst>
          </p:cNvPr>
          <p:cNvSpPr>
            <a:spLocks noGrp="1"/>
          </p:cNvSpPr>
          <p:nvPr>
            <p:ph type="title"/>
          </p:nvPr>
        </p:nvSpPr>
        <p:spPr>
          <a:xfrm>
            <a:off x="601134" y="199100"/>
            <a:ext cx="4998156" cy="965477"/>
          </a:xfrm>
        </p:spPr>
        <p:txBody>
          <a:bodyPr>
            <a:normAutofit/>
          </a:bodyPr>
          <a:lstStyle/>
          <a:p>
            <a:r>
              <a:rPr lang="en-US" sz="3600" b="1"/>
              <a:t>Types of LLM Models</a:t>
            </a:r>
          </a:p>
        </p:txBody>
      </p:sp>
      <p:sp>
        <p:nvSpPr>
          <p:cNvPr id="3" name="Content Placeholder 2">
            <a:extLst>
              <a:ext uri="{FF2B5EF4-FFF2-40B4-BE49-F238E27FC236}">
                <a16:creationId xmlns:a16="http://schemas.microsoft.com/office/drawing/2014/main" id="{CF6C228C-F10D-70F0-621E-5D8ABC92745D}"/>
              </a:ext>
            </a:extLst>
          </p:cNvPr>
          <p:cNvSpPr>
            <a:spLocks noGrp="1"/>
          </p:cNvSpPr>
          <p:nvPr>
            <p:ph idx="1"/>
          </p:nvPr>
        </p:nvSpPr>
        <p:spPr>
          <a:xfrm>
            <a:off x="838201" y="1840089"/>
            <a:ext cx="5257799" cy="3472889"/>
          </a:xfrm>
        </p:spPr>
        <p:txBody>
          <a:bodyPr vert="horz" lIns="91440" tIns="45720" rIns="91440" bIns="45720" rtlCol="0" anchor="t">
            <a:normAutofit/>
          </a:bodyPr>
          <a:lstStyle/>
          <a:p>
            <a:pPr marL="285750" indent="-285750" algn="just">
              <a:buFont typeface="Wingdings" panose="020B0604020202020204" pitchFamily="34" charset="0"/>
              <a:buChar char="§"/>
            </a:pPr>
            <a:r>
              <a:rPr lang="en-US" sz="1400">
                <a:solidFill>
                  <a:srgbClr val="374151"/>
                </a:solidFill>
                <a:ea typeface="+mn-lt"/>
                <a:cs typeface="+mn-lt"/>
              </a:rPr>
              <a:t>The primary function of an encoder-only model is to process the input sequence and create a fixed-size representation (also known as an embedding) that captures the contextual information and semantic meaning of the input.</a:t>
            </a:r>
            <a:endParaRPr lang="en-US" sz="1400">
              <a:solidFill>
                <a:srgbClr val="374151"/>
              </a:solidFill>
              <a:cs typeface="Segoe UI"/>
            </a:endParaRPr>
          </a:p>
          <a:p>
            <a:pPr marL="285750" indent="-285750" algn="just">
              <a:buFont typeface="Wingdings" panose="020B0604020202020204" pitchFamily="34" charset="0"/>
              <a:buChar char="§"/>
            </a:pPr>
            <a:r>
              <a:rPr lang="en-US" sz="1400">
                <a:solidFill>
                  <a:srgbClr val="374151"/>
                </a:solidFill>
                <a:cs typeface="Segoe UI"/>
              </a:rPr>
              <a:t>It is commonly used for tasks that involve extracting meaningful features from the input data.</a:t>
            </a:r>
          </a:p>
          <a:p>
            <a:pPr marL="285750" indent="-285750" algn="just">
              <a:buFont typeface="Wingdings" panose="020B0604020202020204" pitchFamily="34" charset="0"/>
              <a:buChar char="§"/>
            </a:pPr>
            <a:r>
              <a:rPr lang="en-US" sz="1400">
                <a:solidFill>
                  <a:srgbClr val="374151"/>
                </a:solidFill>
                <a:cs typeface="Segoe UI"/>
              </a:rPr>
              <a:t>It cannot generate text outputs but it can be fine-tuned to perform specific tasks.</a:t>
            </a:r>
          </a:p>
          <a:p>
            <a:pPr marL="285750" indent="-285750" algn="just">
              <a:buFont typeface="Wingdings" panose="020B0604020202020204" pitchFamily="34" charset="0"/>
              <a:buChar char="§"/>
            </a:pPr>
            <a:r>
              <a:rPr lang="en-US" sz="1400">
                <a:solidFill>
                  <a:srgbClr val="374151"/>
                </a:solidFill>
                <a:cs typeface="Segoe UI"/>
              </a:rPr>
              <a:t>Tasks including Text Classification, Sentiment Analysis, Feature Extraction, etc.,</a:t>
            </a:r>
          </a:p>
          <a:p>
            <a:pPr marL="285750" indent="-285750">
              <a:buFont typeface="Wingdings" panose="05000000000000000000" pitchFamily="2" charset="2"/>
              <a:buChar char="§"/>
            </a:pPr>
            <a:endParaRPr lang="en-US">
              <a:cs typeface="Segoe UI"/>
            </a:endParaRPr>
          </a:p>
        </p:txBody>
      </p:sp>
      <p:sp>
        <p:nvSpPr>
          <p:cNvPr id="4" name="Rectangle: Rounded Corners 3">
            <a:extLst>
              <a:ext uri="{FF2B5EF4-FFF2-40B4-BE49-F238E27FC236}">
                <a16:creationId xmlns:a16="http://schemas.microsoft.com/office/drawing/2014/main" id="{AA2B7A8A-6458-4E51-9031-33935C7B07A6}"/>
              </a:ext>
            </a:extLst>
          </p:cNvPr>
          <p:cNvSpPr/>
          <p:nvPr/>
        </p:nvSpPr>
        <p:spPr>
          <a:xfrm>
            <a:off x="687672" y="1183286"/>
            <a:ext cx="3238726" cy="4440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A356072F-D975-0DFD-D76D-9739B197BB6D}"/>
              </a:ext>
            </a:extLst>
          </p:cNvPr>
          <p:cNvSpPr txBox="1">
            <a:spLocks/>
          </p:cNvSpPr>
          <p:nvPr/>
        </p:nvSpPr>
        <p:spPr>
          <a:xfrm>
            <a:off x="1123907" y="1262928"/>
            <a:ext cx="2366256" cy="33924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Encoder-only Models</a:t>
            </a:r>
          </a:p>
        </p:txBody>
      </p:sp>
      <p:pic>
        <p:nvPicPr>
          <p:cNvPr id="2054" name="Picture 6" descr="Detailed view of a transformer encoder block. It first passes the input...  | Download Scientific Diagram">
            <a:extLst>
              <a:ext uri="{FF2B5EF4-FFF2-40B4-BE49-F238E27FC236}">
                <a16:creationId xmlns:a16="http://schemas.microsoft.com/office/drawing/2014/main" id="{8A7CAAC4-9B00-5A21-7C08-FBFE0C946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811" y="1025656"/>
            <a:ext cx="2763064" cy="47994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18A1F3-6373-3CBB-CB4E-9A4B7276A7DA}"/>
              </a:ext>
            </a:extLst>
          </p:cNvPr>
          <p:cNvSpPr txBox="1"/>
          <p:nvPr/>
        </p:nvSpPr>
        <p:spPr>
          <a:xfrm>
            <a:off x="6943299" y="1842446"/>
            <a:ext cx="2229134" cy="16376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600">
                <a:cs typeface="Segoe UI"/>
              </a:rPr>
              <a:t>Example:</a:t>
            </a:r>
          </a:p>
          <a:p>
            <a:pPr algn="just">
              <a:lnSpc>
                <a:spcPct val="110000"/>
              </a:lnSpc>
              <a:spcBef>
                <a:spcPts val="1000"/>
              </a:spcBef>
            </a:pPr>
            <a:r>
              <a:rPr lang="en-US" sz="1600">
                <a:solidFill>
                  <a:srgbClr val="374151"/>
                </a:solidFill>
                <a:cs typeface="Segoe UI"/>
              </a:rPr>
              <a:t>-&gt; </a:t>
            </a:r>
            <a:r>
              <a:rPr lang="en-US" sz="1600" b="1">
                <a:solidFill>
                  <a:srgbClr val="374151"/>
                </a:solidFill>
                <a:cs typeface="Segoe UI"/>
              </a:rPr>
              <a:t>Bert</a:t>
            </a:r>
            <a:endParaRPr lang="en-US" sz="1600">
              <a:solidFill>
                <a:srgbClr val="374151"/>
              </a:solidFill>
              <a:cs typeface="Segoe UI"/>
            </a:endParaRPr>
          </a:p>
          <a:p>
            <a:pPr algn="just">
              <a:lnSpc>
                <a:spcPct val="110000"/>
              </a:lnSpc>
              <a:spcBef>
                <a:spcPts val="1000"/>
              </a:spcBef>
            </a:pPr>
            <a:r>
              <a:rPr lang="en-US" sz="1600">
                <a:solidFill>
                  <a:srgbClr val="374151"/>
                </a:solidFill>
                <a:cs typeface="Segoe UI"/>
              </a:rPr>
              <a:t>-&gt; </a:t>
            </a:r>
            <a:r>
              <a:rPr lang="en-US" sz="1600" b="1" err="1">
                <a:solidFill>
                  <a:srgbClr val="374151"/>
                </a:solidFill>
                <a:cs typeface="Segoe UI"/>
              </a:rPr>
              <a:t>Distilbert</a:t>
            </a:r>
            <a:endParaRPr lang="en-US" sz="1600" err="1">
              <a:solidFill>
                <a:srgbClr val="374151"/>
              </a:solidFill>
              <a:cs typeface="Segoe UI"/>
            </a:endParaRPr>
          </a:p>
          <a:p>
            <a:pPr algn="just">
              <a:lnSpc>
                <a:spcPct val="110000"/>
              </a:lnSpc>
              <a:spcBef>
                <a:spcPts val="1000"/>
              </a:spcBef>
            </a:pPr>
            <a:r>
              <a:rPr lang="en-US" sz="1600">
                <a:solidFill>
                  <a:srgbClr val="374151"/>
                </a:solidFill>
                <a:cs typeface="Segoe UI"/>
              </a:rPr>
              <a:t>-&gt; </a:t>
            </a:r>
            <a:r>
              <a:rPr lang="en-US" sz="1600" b="1">
                <a:solidFill>
                  <a:srgbClr val="374151"/>
                </a:solidFill>
                <a:cs typeface="Segoe UI"/>
              </a:rPr>
              <a:t>ALBERT</a:t>
            </a:r>
            <a:endParaRPr lang="en-US" sz="1600"/>
          </a:p>
        </p:txBody>
      </p:sp>
    </p:spTree>
    <p:extLst>
      <p:ext uri="{BB962C8B-B14F-4D97-AF65-F5344CB8AC3E}">
        <p14:creationId xmlns:p14="http://schemas.microsoft.com/office/powerpoint/2010/main" val="1555007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470677688"/>
              </p:ext>
            </p:extLst>
          </p:nvPr>
        </p:nvGraphicFramePr>
        <p:xfrm>
          <a:off x="302558" y="224118"/>
          <a:ext cx="11158659" cy="6161750"/>
        </p:xfrm>
        <a:graphic>
          <a:graphicData uri="http://schemas.openxmlformats.org/drawingml/2006/table">
            <a:tbl>
              <a:tblPr firstRow="1" bandRow="1">
                <a:tableStyleId>{BC89EF96-8CEA-46FF-86C4-4CE0E7609802}</a:tableStyleId>
              </a:tblPr>
              <a:tblGrid>
                <a:gridCol w="2726568">
                  <a:extLst>
                    <a:ext uri="{9D8B030D-6E8A-4147-A177-3AD203B41FA5}">
                      <a16:colId xmlns:a16="http://schemas.microsoft.com/office/drawing/2014/main" val="2318049074"/>
                    </a:ext>
                  </a:extLst>
                </a:gridCol>
                <a:gridCol w="2631583">
                  <a:extLst>
                    <a:ext uri="{9D8B030D-6E8A-4147-A177-3AD203B41FA5}">
                      <a16:colId xmlns:a16="http://schemas.microsoft.com/office/drawing/2014/main" val="3931732350"/>
                    </a:ext>
                  </a:extLst>
                </a:gridCol>
                <a:gridCol w="2900254">
                  <a:extLst>
                    <a:ext uri="{9D8B030D-6E8A-4147-A177-3AD203B41FA5}">
                      <a16:colId xmlns:a16="http://schemas.microsoft.com/office/drawing/2014/main" val="143173297"/>
                    </a:ext>
                  </a:extLst>
                </a:gridCol>
                <a:gridCol w="2900254">
                  <a:extLst>
                    <a:ext uri="{9D8B030D-6E8A-4147-A177-3AD203B41FA5}">
                      <a16:colId xmlns:a16="http://schemas.microsoft.com/office/drawing/2014/main" val="1358516465"/>
                    </a:ext>
                  </a:extLst>
                </a:gridCol>
              </a:tblGrid>
              <a:tr h="459827">
                <a:tc>
                  <a:txBody>
                    <a:bodyPr/>
                    <a:lstStyle/>
                    <a:p>
                      <a:pPr lvl="0" algn="ctr">
                        <a:lnSpc>
                          <a:spcPct val="150000"/>
                        </a:lnSpc>
                        <a:buNone/>
                      </a:pPr>
                      <a:r>
                        <a:rPr lang="en-US" sz="1800" b="1" i="0" u="none" strike="noStrike" noProof="0">
                          <a:solidFill>
                            <a:schemeClr val="tx1"/>
                          </a:solidFill>
                          <a:effectLst/>
                          <a:latin typeface="Segoe UI (Body)"/>
                        </a:rPr>
                        <a:t>google/flan-t5-base</a:t>
                      </a:r>
                      <a:endParaRPr lang="en-US" sz="1800">
                        <a:solidFill>
                          <a:schemeClr val="tx1"/>
                        </a:solidFill>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chemeClr val="tx1"/>
                          </a:solidFill>
                          <a:effectLst/>
                          <a:latin typeface="Segoe UI (Body)"/>
                        </a:rPr>
                        <a:t>Fine-tuning </a:t>
                      </a:r>
                      <a:r>
                        <a:rPr lang="en-US" sz="1800" b="1" i="0" u="none" strike="noStrike" noProof="0" err="1">
                          <a:solidFill>
                            <a:schemeClr val="tx1"/>
                          </a:solidFill>
                          <a:effectLst/>
                          <a:latin typeface="Segoe UI (Body)"/>
                        </a:rPr>
                        <a:t>with_LORA</a:t>
                      </a:r>
                      <a:endParaRPr lang="en-US" sz="1800" err="1">
                        <a:solidFill>
                          <a:schemeClr val="tx1"/>
                        </a:solidFill>
                        <a:latin typeface="Segoe UI (Body)"/>
                      </a:endParaRPr>
                    </a:p>
                  </a:txBody>
                  <a:tcPr/>
                </a:tc>
                <a:tc>
                  <a:txBody>
                    <a:bodyPr/>
                    <a:lstStyle/>
                    <a:p>
                      <a:pPr lvl="0" algn="ctr">
                        <a:lnSpc>
                          <a:spcPct val="150000"/>
                        </a:lnSpc>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err="1"/>
                    </a:p>
                  </a:txBody>
                  <a:tcPr/>
                </a:tc>
                <a:extLst>
                  <a:ext uri="{0D108BD9-81ED-4DB2-BD59-A6C34878D82A}">
                    <a16:rowId xmlns:a16="http://schemas.microsoft.com/office/drawing/2014/main" val="2622347783"/>
                  </a:ext>
                </a:extLst>
              </a:tr>
              <a:tr h="650652">
                <a:tc>
                  <a:txBody>
                    <a:bodyPr/>
                    <a:lstStyle/>
                    <a:p>
                      <a:pPr algn="l" rtl="0" fontAlgn="base"/>
                      <a:r>
                        <a:rPr lang="en-US" sz="1800">
                          <a:solidFill>
                            <a:schemeClr val="tx1"/>
                          </a:solidFill>
                          <a:effectLst/>
                          <a:latin typeface="Segoe UI (Body)"/>
                        </a:rPr>
                        <a:t>What is the Invoice number?​</a:t>
                      </a:r>
                      <a:endParaRPr lang="en-US" sz="1800" b="0" i="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INV-3337</a:t>
                      </a:r>
                      <a:endParaRPr lang="en-US" sz="1800">
                        <a:solidFill>
                          <a:schemeClr val="tx1"/>
                        </a:solidFill>
                        <a:latin typeface="Segoe U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Body)"/>
                        </a:rPr>
                        <a:t>INV-3337</a:t>
                      </a:r>
                      <a:endParaRPr lang="en-US" sz="1800">
                        <a:solidFill>
                          <a:schemeClr val="tx1"/>
                        </a:solidFill>
                        <a:latin typeface="Segoe UI (Body)"/>
                      </a:endParaRPr>
                    </a:p>
                    <a:p>
                      <a:pPr algn="l" rtl="0" fontAlgn="auto"/>
                      <a:endParaRPr lang="en-US" sz="18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a:rPr>
                        <a:t>The Invoice Number is INV-3337.</a:t>
                      </a:r>
                      <a:endParaRPr lang="en-US"/>
                    </a:p>
                  </a:txBody>
                  <a:tcPr/>
                </a:tc>
                <a:extLst>
                  <a:ext uri="{0D108BD9-81ED-4DB2-BD59-A6C34878D82A}">
                    <a16:rowId xmlns:a16="http://schemas.microsoft.com/office/drawing/2014/main" val="107869214"/>
                  </a:ext>
                </a:extLst>
              </a:tr>
              <a:tr h="513674">
                <a:tc>
                  <a:txBody>
                    <a:bodyPr/>
                    <a:lstStyle/>
                    <a:p>
                      <a:pPr algn="l" rtl="0" fontAlgn="base"/>
                      <a:r>
                        <a:rPr lang="en-US" sz="1800">
                          <a:solidFill>
                            <a:schemeClr val="tx1"/>
                          </a:solidFill>
                          <a:effectLst/>
                          <a:latin typeface="Segoe UI (Body)"/>
                        </a:rPr>
                        <a:t>What is the Invoice date?​</a:t>
                      </a:r>
                      <a:endParaRPr lang="en-US" sz="1800" b="0" i="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January 25, 2016</a:t>
                      </a:r>
                      <a:endParaRPr lang="en-US" sz="1800">
                        <a:solidFill>
                          <a:schemeClr val="tx1"/>
                        </a:solidFill>
                        <a:latin typeface="Segoe U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Body)"/>
                        </a:rPr>
                        <a:t>January 25, 2016</a:t>
                      </a:r>
                      <a:endParaRPr lang="en-US" sz="1800">
                        <a:solidFill>
                          <a:schemeClr val="tx1"/>
                        </a:solidFill>
                        <a:latin typeface="Segoe UI (Body)"/>
                      </a:endParaRPr>
                    </a:p>
                    <a:p>
                      <a:pPr algn="l" rtl="0" fontAlgn="auto"/>
                      <a:endParaRPr lang="en-US" sz="1800" b="0" i="0" u="none" strike="noStrike" noProof="0">
                        <a:solidFill>
                          <a:schemeClr val="tx1"/>
                        </a:solidFill>
                        <a:effectLst/>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rPr>
                        <a:t>The Invoice Date is January 31, 2016</a:t>
                      </a:r>
                      <a:endParaRPr lang="en-US" sz="1800">
                        <a:solidFill>
                          <a:schemeClr val="tx1"/>
                        </a:solidFill>
                      </a:endParaRPr>
                    </a:p>
                  </a:txBody>
                  <a:tcPr/>
                </a:tc>
                <a:extLst>
                  <a:ext uri="{0D108BD9-81ED-4DB2-BD59-A6C34878D82A}">
                    <a16:rowId xmlns:a16="http://schemas.microsoft.com/office/drawing/2014/main" val="1391102488"/>
                  </a:ext>
                </a:extLst>
              </a:tr>
              <a:tr h="513674">
                <a:tc>
                  <a:txBody>
                    <a:bodyPr/>
                    <a:lstStyle/>
                    <a:p>
                      <a:pPr algn="l" rtl="0" fontAlgn="base"/>
                      <a:r>
                        <a:rPr lang="en-US" sz="1800">
                          <a:solidFill>
                            <a:schemeClr val="tx1"/>
                          </a:solidFill>
                          <a:effectLst/>
                          <a:latin typeface="Segoe UI (Body)"/>
                        </a:rPr>
                        <a:t>What is the total amount?​</a:t>
                      </a:r>
                      <a:endParaRPr lang="en-US" sz="1800" b="0" i="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$85.00 Tax $8.50</a:t>
                      </a:r>
                      <a:endParaRPr lang="en-US" sz="1800">
                        <a:solidFill>
                          <a:schemeClr val="tx1"/>
                        </a:solidFill>
                        <a:latin typeface="Segoe UI (Body)"/>
                      </a:endParaRPr>
                    </a:p>
                  </a:txBody>
                  <a:tcPr/>
                </a:tc>
                <a:tc>
                  <a:txBody>
                    <a:bodyPr/>
                    <a:lstStyle/>
                    <a:p>
                      <a:pPr algn="l" rtl="0" fontAlgn="auto"/>
                      <a:r>
                        <a:rPr lang="en-US" sz="1800" b="0" i="0" u="none" strike="noStrike" noProof="0">
                          <a:solidFill>
                            <a:schemeClr val="tx1"/>
                          </a:solidFill>
                          <a:effectLst/>
                          <a:latin typeface="Segoe UI (Body)"/>
                        </a:rPr>
                        <a:t>$85.00 </a:t>
                      </a: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a:rPr>
                        <a:t>The total amount is $93.50.</a:t>
                      </a:r>
                      <a:endParaRPr lang="en-US" sz="1800">
                        <a:solidFill>
                          <a:schemeClr val="tx1"/>
                        </a:solidFill>
                      </a:endParaRPr>
                    </a:p>
                  </a:txBody>
                  <a:tcPr/>
                </a:tc>
                <a:extLst>
                  <a:ext uri="{0D108BD9-81ED-4DB2-BD59-A6C34878D82A}">
                    <a16:rowId xmlns:a16="http://schemas.microsoft.com/office/drawing/2014/main" val="1695380169"/>
                  </a:ext>
                </a:extLst>
              </a:tr>
              <a:tr h="1494439">
                <a:tc>
                  <a:txBody>
                    <a:bodyPr/>
                    <a:lstStyle/>
                    <a:p>
                      <a:pPr algn="l" rtl="0" fontAlgn="base"/>
                      <a:r>
                        <a:rPr lang="en-US" sz="1800">
                          <a:solidFill>
                            <a:schemeClr val="tx1"/>
                          </a:solidFill>
                          <a:effectLst/>
                          <a:latin typeface="Segoe UI (Body)"/>
                        </a:rPr>
                        <a:t>State the From address of Invoice?​</a:t>
                      </a:r>
                      <a:endParaRPr lang="en-US" sz="1800" b="0" i="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DEMO - Sliced Invoices Suite 5A-1204</a:t>
                      </a:r>
                    </a:p>
                    <a:p>
                      <a:pPr lvl="0" algn="l">
                        <a:buNone/>
                      </a:pPr>
                      <a:r>
                        <a:rPr lang="en-US" sz="1800" b="0" i="0" u="none" strike="noStrike" noProof="0">
                          <a:solidFill>
                            <a:schemeClr val="tx1"/>
                          </a:solidFill>
                          <a:effectLst/>
                          <a:latin typeface="Segoe UI (Body)"/>
                        </a:rPr>
                        <a:t>123 Somewhere Street</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Body)"/>
                        </a:rPr>
                        <a:t>DEMO - Sliced Invoices Suite 5A-1204 123 Somewhere Street</a:t>
                      </a:r>
                      <a:endParaRPr lang="en-US" sz="1800">
                        <a:solidFill>
                          <a:schemeClr val="tx1"/>
                        </a:solidFill>
                        <a:latin typeface="Segoe UI (Body)"/>
                      </a:endParaRPr>
                    </a:p>
                    <a:p>
                      <a:pPr algn="l" rtl="0" fontAlgn="auto"/>
                      <a:endParaRPr lang="en-US" sz="1800" b="0" i="0" u="none" strike="noStrike" noProof="0">
                        <a:solidFill>
                          <a:schemeClr val="tx1"/>
                        </a:solidFill>
                        <a:effectLst/>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a:rPr>
                        <a:t>DEMO - Sliced Invoices Suite 5A-1204 123 Somewhere Street</a:t>
                      </a:r>
                      <a:endParaRPr lang="en-US"/>
                    </a:p>
                    <a:p>
                      <a:pPr lvl="0" algn="l">
                        <a:buNone/>
                      </a:pPr>
                      <a:endParaRPr lang="en-US" sz="1800" b="0" i="0" u="none" strike="noStrike" noProof="0">
                        <a:solidFill>
                          <a:schemeClr val="tx1"/>
                        </a:solidFill>
                        <a:effectLst/>
                        <a:latin typeface="Segoe UI"/>
                      </a:endParaRPr>
                    </a:p>
                  </a:txBody>
                  <a:tcPr/>
                </a:tc>
                <a:extLst>
                  <a:ext uri="{0D108BD9-81ED-4DB2-BD59-A6C34878D82A}">
                    <a16:rowId xmlns:a16="http://schemas.microsoft.com/office/drawing/2014/main" val="2232385794"/>
                  </a:ext>
                </a:extLst>
              </a:tr>
              <a:tr h="873125">
                <a:tc>
                  <a:txBody>
                    <a:bodyPr/>
                    <a:lstStyle/>
                    <a:p>
                      <a:pPr algn="l" rtl="0" fontAlgn="base"/>
                      <a:r>
                        <a:rPr lang="en-US" sz="1800">
                          <a:solidFill>
                            <a:schemeClr val="tx1"/>
                          </a:solidFill>
                          <a:effectLst/>
                          <a:latin typeface="Segoe UI (Body)"/>
                        </a:rPr>
                        <a:t>State the To address of Invoice?​</a:t>
                      </a:r>
                    </a:p>
                    <a:p>
                      <a:pPr algn="l" rtl="0" fontAlgn="base"/>
                      <a:r>
                        <a:rPr lang="en-US" sz="1800">
                          <a:solidFill>
                            <a:schemeClr val="tx1"/>
                          </a:solidFill>
                          <a:effectLst/>
                          <a:latin typeface="Segoe UI (Body)"/>
                        </a:rPr>
                        <a:t>​</a:t>
                      </a:r>
                      <a:endParaRPr lang="en-US" sz="1800" b="0" i="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Body)"/>
                        </a:rPr>
                        <a:t>123 Somewhere Street Your City AZ 12345</a:t>
                      </a:r>
                      <a:endParaRPr lang="en-US" sz="1800">
                        <a:solidFill>
                          <a:schemeClr val="tx1"/>
                        </a:solidFill>
                        <a:latin typeface="Segoe U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Body)"/>
                        </a:rPr>
                        <a:t>123 Somewhere Street Your City AZ 12345</a:t>
                      </a:r>
                      <a:endParaRPr lang="en-US" sz="1800">
                        <a:solidFill>
                          <a:schemeClr val="tx1"/>
                        </a:solidFill>
                        <a:latin typeface="Segoe UI (Body)"/>
                      </a:endParaRPr>
                    </a:p>
                    <a:p>
                      <a:pPr algn="l" rtl="0" fontAlgn="auto"/>
                      <a:endParaRPr lang="en-US" sz="18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latin typeface="Segoe UI"/>
                        </a:rPr>
                        <a:t>123 Somewhere Street, Your City AZ.</a:t>
                      </a:r>
                      <a:endParaRPr lang="en-US" sz="1800">
                        <a:solidFill>
                          <a:schemeClr val="tx1"/>
                        </a:solidFill>
                      </a:endParaRPr>
                    </a:p>
                  </a:txBody>
                  <a:tcPr/>
                </a:tc>
                <a:extLst>
                  <a:ext uri="{0D108BD9-81ED-4DB2-BD59-A6C34878D82A}">
                    <a16:rowId xmlns:a16="http://schemas.microsoft.com/office/drawing/2014/main" val="419244487"/>
                  </a:ext>
                </a:extLst>
              </a:tr>
              <a:tr h="525517">
                <a:tc>
                  <a:txBody>
                    <a:bodyPr/>
                    <a:lstStyle/>
                    <a:p>
                      <a:pPr algn="l" rtl="0" fontAlgn="base"/>
                      <a:r>
                        <a:rPr lang="en-US" sz="1800">
                          <a:solidFill>
                            <a:schemeClr val="tx1"/>
                          </a:solidFill>
                          <a:effectLst/>
                          <a:latin typeface="Segoe UI (Body)"/>
                        </a:rPr>
                        <a:t>What is the order number?​</a:t>
                      </a:r>
                      <a:endParaRPr lang="en-US" sz="1800" b="0" i="0">
                        <a:solidFill>
                          <a:schemeClr val="tx1"/>
                        </a:solidFill>
                        <a:effectLst/>
                        <a:latin typeface="Segoe UI (Body)"/>
                      </a:endParaRPr>
                    </a:p>
                  </a:txBody>
                  <a:tcPr/>
                </a:tc>
                <a:tc>
                  <a:txBody>
                    <a:bodyPr/>
                    <a:lstStyle/>
                    <a:p>
                      <a:pPr algn="l" rtl="0" fontAlgn="auto"/>
                      <a:r>
                        <a:rPr lang="en-US" sz="1800" b="0" i="0" u="none" strike="noStrike" noProof="0">
                          <a:solidFill>
                            <a:schemeClr val="tx1"/>
                          </a:solidFill>
                          <a:effectLst/>
                          <a:latin typeface="Segoe UI (Body)"/>
                        </a:rPr>
                        <a:t>12345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Body)"/>
                        </a:rPr>
                        <a:t>12345</a:t>
                      </a:r>
                    </a:p>
                    <a:p>
                      <a:pPr algn="l" rtl="0" fontAlgn="auto"/>
                      <a:endParaRPr lang="en-US" sz="18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Order number: 12345</a:t>
                      </a:r>
                      <a:endParaRPr lang="en-US" sz="1800">
                        <a:solidFill>
                          <a:schemeClr val="tx1"/>
                        </a:solidFill>
                      </a:endParaRPr>
                    </a:p>
                  </a:txBody>
                  <a:tcPr/>
                </a:tc>
                <a:extLst>
                  <a:ext uri="{0D108BD9-81ED-4DB2-BD59-A6C34878D82A}">
                    <a16:rowId xmlns:a16="http://schemas.microsoft.com/office/drawing/2014/main" val="3217734065"/>
                  </a:ext>
                </a:extLst>
              </a:tr>
              <a:tr h="541939">
                <a:tc>
                  <a:txBody>
                    <a:bodyPr/>
                    <a:lstStyle/>
                    <a:p>
                      <a:pPr algn="l" rtl="0" fontAlgn="base"/>
                      <a:r>
                        <a:rPr lang="en-US" sz="1800" b="1">
                          <a:solidFill>
                            <a:schemeClr val="tx1"/>
                          </a:solidFill>
                          <a:effectLst/>
                          <a:latin typeface="Segoe UI (Body)"/>
                        </a:rPr>
                        <a:t>Score​</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​8</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​8</a:t>
                      </a:r>
                      <a:endParaRPr lang="en-US" sz="1800" b="1" i="0">
                        <a:solidFill>
                          <a:schemeClr val="tx1"/>
                        </a:solidFill>
                        <a:effectLst/>
                        <a:latin typeface="Segoe UI (Body)"/>
                      </a:endParaRPr>
                    </a:p>
                  </a:txBody>
                  <a:tcPr/>
                </a:tc>
                <a:tc>
                  <a:txBody>
                    <a:bodyPr/>
                    <a:lstStyle/>
                    <a:p>
                      <a:pPr lvl="0" algn="l">
                        <a:buNone/>
                      </a:pPr>
                      <a:r>
                        <a:rPr lang="en-US" sz="1800" b="1">
                          <a:solidFill>
                            <a:schemeClr val="tx1"/>
                          </a:solidFill>
                          <a:effectLst/>
                          <a:latin typeface="Segoe UI (Body)"/>
                        </a:rPr>
                        <a:t>8.5</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75477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253945306"/>
              </p:ext>
            </p:extLst>
          </p:nvPr>
        </p:nvGraphicFramePr>
        <p:xfrm>
          <a:off x="302558" y="224118"/>
          <a:ext cx="11185122" cy="6420637"/>
        </p:xfrm>
        <a:graphic>
          <a:graphicData uri="http://schemas.openxmlformats.org/drawingml/2006/table">
            <a:tbl>
              <a:tblPr firstRow="1" bandRow="1">
                <a:tableStyleId>{BC89EF96-8CEA-46FF-86C4-4CE0E7609802}</a:tableStyleId>
              </a:tblPr>
              <a:tblGrid>
                <a:gridCol w="2733034">
                  <a:extLst>
                    <a:ext uri="{9D8B030D-6E8A-4147-A177-3AD203B41FA5}">
                      <a16:colId xmlns:a16="http://schemas.microsoft.com/office/drawing/2014/main" val="2318049074"/>
                    </a:ext>
                  </a:extLst>
                </a:gridCol>
                <a:gridCol w="2637824">
                  <a:extLst>
                    <a:ext uri="{9D8B030D-6E8A-4147-A177-3AD203B41FA5}">
                      <a16:colId xmlns:a16="http://schemas.microsoft.com/office/drawing/2014/main" val="3931732350"/>
                    </a:ext>
                  </a:extLst>
                </a:gridCol>
                <a:gridCol w="2907132">
                  <a:extLst>
                    <a:ext uri="{9D8B030D-6E8A-4147-A177-3AD203B41FA5}">
                      <a16:colId xmlns:a16="http://schemas.microsoft.com/office/drawing/2014/main" val="143173297"/>
                    </a:ext>
                  </a:extLst>
                </a:gridCol>
                <a:gridCol w="2907132">
                  <a:extLst>
                    <a:ext uri="{9D8B030D-6E8A-4147-A177-3AD203B41FA5}">
                      <a16:colId xmlns:a16="http://schemas.microsoft.com/office/drawing/2014/main" val="4108263894"/>
                    </a:ext>
                  </a:extLst>
                </a:gridCol>
              </a:tblGrid>
              <a:tr h="459827">
                <a:tc>
                  <a:txBody>
                    <a:bodyPr/>
                    <a:lstStyle/>
                    <a:p>
                      <a:pPr lvl="0" algn="ctr">
                        <a:lnSpc>
                          <a:spcPct val="100000"/>
                        </a:lnSpc>
                        <a:buNone/>
                      </a:pPr>
                      <a:r>
                        <a:rPr lang="en-US" sz="1800" b="1" i="0" u="none" strike="noStrike" noProof="0">
                          <a:solidFill>
                            <a:schemeClr val="tx1"/>
                          </a:solidFill>
                          <a:effectLst/>
                          <a:latin typeface="Segoe UI"/>
                        </a:rPr>
                        <a:t>declare-lab/flan-alpaca-base </a:t>
                      </a:r>
                      <a:endParaRPr lang="en-US" sz="1800">
                        <a:solidFill>
                          <a:schemeClr val="tx1"/>
                        </a:solidFill>
                        <a:latin typeface="Segoe UI"/>
                      </a:endParaRP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with_LORA</a:t>
                      </a:r>
                      <a:endParaRPr lang="en-US" sz="1800">
                        <a:solidFill>
                          <a:schemeClr val="tx1"/>
                        </a:solidFill>
                        <a:latin typeface="Segoe UI"/>
                      </a:endParaRPr>
                    </a:p>
                  </a:txBody>
                  <a:tcPr/>
                </a:tc>
                <a:tc>
                  <a:txBody>
                    <a:bodyPr/>
                    <a:lstStyle/>
                    <a:p>
                      <a:pPr lvl="0" algn="ctr">
                        <a:lnSpc>
                          <a:spcPct val="150000"/>
                        </a:lnSpc>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err="1"/>
                    </a:p>
                  </a:txBody>
                  <a:tcPr/>
                </a:tc>
                <a:extLst>
                  <a:ext uri="{0D108BD9-81ED-4DB2-BD59-A6C34878D82A}">
                    <a16:rowId xmlns:a16="http://schemas.microsoft.com/office/drawing/2014/main" val="2622347783"/>
                  </a:ext>
                </a:extLst>
              </a:tr>
              <a:tr h="650652">
                <a:tc>
                  <a:txBody>
                    <a:bodyPr/>
                    <a:lstStyle/>
                    <a:p>
                      <a:pPr algn="l" rtl="0" fontAlgn="base"/>
                      <a:r>
                        <a:rPr lang="en-US" sz="1800">
                          <a:solidFill>
                            <a:schemeClr val="tx1"/>
                          </a:solidFill>
                          <a:effectLst/>
                          <a:latin typeface="Segoe UI"/>
                        </a:rPr>
                        <a:t>What is the Invoice number?​</a:t>
                      </a:r>
                      <a:endParaRPr lang="en-US" sz="1800" b="0" i="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latin typeface="Segoe UI"/>
                        </a:rPr>
                        <a:t>INV-3337</a:t>
                      </a:r>
                      <a:endParaRPr lang="en-US" sz="1800">
                        <a:solidFill>
                          <a:schemeClr val="tx1"/>
                        </a:solidFill>
                        <a:latin typeface="Segoe UI"/>
                      </a:endParaRPr>
                    </a:p>
                  </a:txBody>
                  <a:tcPr/>
                </a:tc>
                <a:tc>
                  <a:txBody>
                    <a:bodyPr/>
                    <a:lstStyle/>
                    <a:p>
                      <a:pPr marL="0" marR="0" lvl="0" indent="0" algn="l">
                        <a:lnSpc>
                          <a:spcPct val="100000"/>
                        </a:lnSpc>
                        <a:spcBef>
                          <a:spcPts val="0"/>
                        </a:spcBef>
                        <a:spcAft>
                          <a:spcPts val="0"/>
                        </a:spcAft>
                        <a:buNone/>
                      </a:pPr>
                      <a:r>
                        <a:rPr lang="en-US" sz="1800" b="0" i="0" u="none" strike="noStrike" noProof="0">
                          <a:solidFill>
                            <a:schemeClr val="tx1"/>
                          </a:solidFill>
                          <a:effectLst/>
                          <a:latin typeface="Segoe UI"/>
                        </a:rPr>
                        <a:t>The Invoice Number is 12345.</a:t>
                      </a:r>
                      <a:endParaRPr lang="en-US" sz="1800">
                        <a:solidFill>
                          <a:schemeClr val="tx1"/>
                        </a:solidFill>
                        <a:latin typeface="Segoe UI"/>
                      </a:endParaRPr>
                    </a:p>
                    <a:p>
                      <a:pPr algn="l" rtl="0" fontAlgn="auto"/>
                      <a:endParaRPr lang="en-US" sz="1800" b="0" i="0" u="none" strike="noStrike" noProof="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rPr>
                        <a:t>The Invoice Number is 12345.</a:t>
                      </a:r>
                      <a:endParaRPr lang="en-US" sz="1800">
                        <a:solidFill>
                          <a:schemeClr val="tx1"/>
                        </a:solidFill>
                      </a:endParaRPr>
                    </a:p>
                  </a:txBody>
                  <a:tcPr/>
                </a:tc>
                <a:extLst>
                  <a:ext uri="{0D108BD9-81ED-4DB2-BD59-A6C34878D82A}">
                    <a16:rowId xmlns:a16="http://schemas.microsoft.com/office/drawing/2014/main" val="107869214"/>
                  </a:ext>
                </a:extLst>
              </a:tr>
              <a:tr h="513674">
                <a:tc>
                  <a:txBody>
                    <a:bodyPr/>
                    <a:lstStyle/>
                    <a:p>
                      <a:pPr algn="l" rtl="0" fontAlgn="base"/>
                      <a:r>
                        <a:rPr lang="en-US" sz="1800">
                          <a:solidFill>
                            <a:schemeClr val="tx1"/>
                          </a:solidFill>
                          <a:effectLst/>
                          <a:latin typeface="Segoe UI"/>
                        </a:rPr>
                        <a:t>What is the Invoice date?​</a:t>
                      </a:r>
                      <a:endParaRPr lang="en-US" sz="1800" b="0" i="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latin typeface="Segoe UI"/>
                        </a:rPr>
                        <a:t>January 25, 2016</a:t>
                      </a:r>
                      <a:endParaRPr lang="en-US" sz="1800">
                        <a:solidFill>
                          <a:schemeClr val="tx1"/>
                        </a:solidFill>
                        <a:latin typeface="Segoe UI"/>
                      </a:endParaRPr>
                    </a:p>
                  </a:txBody>
                  <a:tcPr anchor="ctr"/>
                </a:tc>
                <a:tc>
                  <a:txBody>
                    <a:bodyPr/>
                    <a:lstStyle/>
                    <a:p>
                      <a:pPr marL="0" marR="0" lvl="0" indent="0" algn="l">
                        <a:lnSpc>
                          <a:spcPct val="100000"/>
                        </a:lnSpc>
                        <a:spcBef>
                          <a:spcPts val="0"/>
                        </a:spcBef>
                        <a:spcAft>
                          <a:spcPts val="0"/>
                        </a:spcAft>
                        <a:buNone/>
                      </a:pPr>
                      <a:r>
                        <a:rPr lang="en-US" sz="1800" b="0" i="0" u="none" strike="noStrike" noProof="0">
                          <a:solidFill>
                            <a:schemeClr val="tx1"/>
                          </a:solidFill>
                          <a:effectLst/>
                          <a:latin typeface="Segoe UI"/>
                        </a:rPr>
                        <a:t>The Invoice Date is January 25, 2016.</a:t>
                      </a:r>
                      <a:endParaRPr lang="en-US" sz="1800">
                        <a:solidFill>
                          <a:schemeClr val="tx1"/>
                        </a:solidFill>
                        <a:latin typeface="Segoe UI"/>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rPr>
                        <a:t>The Invoice Date is January 25, 2016</a:t>
                      </a:r>
                      <a:endParaRPr lang="en-US" sz="1800">
                        <a:solidFill>
                          <a:schemeClr val="tx1"/>
                        </a:solidFill>
                      </a:endParaRPr>
                    </a:p>
                  </a:txBody>
                  <a:tcPr/>
                </a:tc>
                <a:extLst>
                  <a:ext uri="{0D108BD9-81ED-4DB2-BD59-A6C34878D82A}">
                    <a16:rowId xmlns:a16="http://schemas.microsoft.com/office/drawing/2014/main" val="1391102488"/>
                  </a:ext>
                </a:extLst>
              </a:tr>
              <a:tr h="513674">
                <a:tc>
                  <a:txBody>
                    <a:bodyPr/>
                    <a:lstStyle/>
                    <a:p>
                      <a:pPr algn="l" rtl="0" fontAlgn="base"/>
                      <a:r>
                        <a:rPr lang="en-US" sz="1800">
                          <a:solidFill>
                            <a:schemeClr val="tx1"/>
                          </a:solidFill>
                          <a:effectLst/>
                          <a:latin typeface="Segoe UI"/>
                        </a:rPr>
                        <a:t>What is the total amount?​</a:t>
                      </a:r>
                      <a:endParaRPr lang="en-US" sz="1800" b="0" i="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latin typeface="Segoe UI"/>
                        </a:rPr>
                        <a:t>$93.50</a:t>
                      </a:r>
                      <a:endParaRPr lang="en-US" sz="1800">
                        <a:solidFill>
                          <a:schemeClr val="tx1"/>
                        </a:solidFill>
                        <a:latin typeface="Segoe UI"/>
                      </a:endParaRPr>
                    </a:p>
                  </a:txBody>
                  <a:tcPr/>
                </a:tc>
                <a:tc>
                  <a:txBody>
                    <a:bodyPr/>
                    <a:lstStyle/>
                    <a:p>
                      <a:pPr marL="0" marR="0" lvl="0" indent="0" algn="l">
                        <a:lnSpc>
                          <a:spcPct val="100000"/>
                        </a:lnSpc>
                        <a:spcBef>
                          <a:spcPts val="0"/>
                        </a:spcBef>
                        <a:spcAft>
                          <a:spcPts val="0"/>
                        </a:spcAft>
                        <a:buNone/>
                      </a:pPr>
                      <a:r>
                        <a:rPr lang="en-US" sz="1800" b="0" i="0" u="none" strike="noStrike" noProof="0">
                          <a:solidFill>
                            <a:schemeClr val="tx1"/>
                          </a:solidFill>
                          <a:effectLst/>
                        </a:rPr>
                        <a:t>The total amount is $1,075.</a:t>
                      </a:r>
                      <a:endParaRPr lang="en-US" sz="1800">
                        <a:solidFill>
                          <a:schemeClr val="tx1"/>
                        </a:solidFill>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a:rPr>
                        <a:t>The total amount is $93.50.</a:t>
                      </a:r>
                      <a:endParaRPr lang="en-US" sz="1800">
                        <a:solidFill>
                          <a:schemeClr val="tx1"/>
                        </a:solidFill>
                      </a:endParaRPr>
                    </a:p>
                  </a:txBody>
                  <a:tcPr/>
                </a:tc>
                <a:extLst>
                  <a:ext uri="{0D108BD9-81ED-4DB2-BD59-A6C34878D82A}">
                    <a16:rowId xmlns:a16="http://schemas.microsoft.com/office/drawing/2014/main" val="1695380169"/>
                  </a:ext>
                </a:extLst>
              </a:tr>
              <a:tr h="1178679">
                <a:tc>
                  <a:txBody>
                    <a:bodyPr/>
                    <a:lstStyle/>
                    <a:p>
                      <a:pPr algn="l" rtl="0" fontAlgn="base"/>
                      <a:r>
                        <a:rPr lang="en-US" sz="1800">
                          <a:solidFill>
                            <a:schemeClr val="tx1"/>
                          </a:solidFill>
                          <a:effectLst/>
                          <a:latin typeface="Segoe UI"/>
                        </a:rPr>
                        <a:t>State the From address of Invoice?​</a:t>
                      </a:r>
                      <a:endParaRPr lang="en-US" sz="1800" b="0" i="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latin typeface="Segoe UI"/>
                        </a:rPr>
                        <a:t>DEMO - Sliced Invoices Suite 5A-1204 123 Somewhere Street</a:t>
                      </a:r>
                      <a:endParaRPr lang="en-US" sz="1800">
                        <a:solidFill>
                          <a:schemeClr val="tx1"/>
                        </a:solidFill>
                        <a:latin typeface="Segoe UI"/>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a:rPr>
                        <a:t>DEMO - Sliced Invoices Suite 5A-1204 123 Somewhere Street</a:t>
                      </a:r>
                      <a:endParaRPr lang="en-US" sz="1800">
                        <a:solidFill>
                          <a:schemeClr val="tx1"/>
                        </a:solidFill>
                        <a:latin typeface="Segoe UI"/>
                      </a:endParaRPr>
                    </a:p>
                    <a:p>
                      <a:pPr algn="l" rtl="0" fontAlgn="auto"/>
                      <a:endParaRPr lang="en-US" sz="1800" b="0" i="0" u="none" strike="noStrike" noProof="0">
                        <a:solidFill>
                          <a:schemeClr val="tx1"/>
                        </a:solidFill>
                        <a:effectLst/>
                        <a:latin typeface="Segoe UI"/>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a:rPr>
                        <a:t>DEMO - Sliced Invoices Suite 5A-1204 123 Somewhere Street</a:t>
                      </a:r>
                    </a:p>
                    <a:p>
                      <a:pPr lvl="0" algn="l">
                        <a:buNone/>
                      </a:pPr>
                      <a:endParaRPr lang="en-US" sz="1800" b="0" i="0" u="none" strike="noStrike" noProof="0">
                        <a:solidFill>
                          <a:schemeClr val="tx1"/>
                        </a:solidFill>
                        <a:effectLst/>
                        <a:latin typeface="Segoe UI"/>
                      </a:endParaRPr>
                    </a:p>
                  </a:txBody>
                  <a:tcPr/>
                </a:tc>
                <a:extLst>
                  <a:ext uri="{0D108BD9-81ED-4DB2-BD59-A6C34878D82A}">
                    <a16:rowId xmlns:a16="http://schemas.microsoft.com/office/drawing/2014/main" val="2232385794"/>
                  </a:ext>
                </a:extLst>
              </a:tr>
              <a:tr h="1215258">
                <a:tc>
                  <a:txBody>
                    <a:bodyPr/>
                    <a:lstStyle/>
                    <a:p>
                      <a:pPr algn="l" rtl="0" fontAlgn="base"/>
                      <a:r>
                        <a:rPr lang="en-US" sz="1800">
                          <a:solidFill>
                            <a:schemeClr val="tx1"/>
                          </a:solidFill>
                          <a:effectLst/>
                          <a:latin typeface="Segoe UI"/>
                        </a:rPr>
                        <a:t>State the To address of Invoice?​</a:t>
                      </a:r>
                    </a:p>
                    <a:p>
                      <a:pPr algn="l" rtl="0" fontAlgn="base"/>
                      <a:r>
                        <a:rPr lang="en-US" sz="1800">
                          <a:solidFill>
                            <a:schemeClr val="tx1"/>
                          </a:solidFill>
                          <a:effectLst/>
                          <a:latin typeface="Segoe UI"/>
                        </a:rPr>
                        <a:t>​</a:t>
                      </a:r>
                      <a:endParaRPr lang="en-US" sz="1800" b="0" i="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latin typeface="Segoe UI"/>
                        </a:rPr>
                        <a:t>123 Somewhere Street,</a:t>
                      </a:r>
                      <a:endParaRPr lang="en-US" sz="1800">
                        <a:solidFill>
                          <a:schemeClr val="tx1"/>
                        </a:solidFill>
                        <a:latin typeface="Segoe UI"/>
                      </a:endParaRPr>
                    </a:p>
                  </a:txBody>
                  <a:tcPr/>
                </a:tc>
                <a:tc>
                  <a:txBody>
                    <a:bodyPr/>
                    <a:lstStyle/>
                    <a:p>
                      <a:pPr algn="l" rtl="0" fontAlgn="auto"/>
                      <a:r>
                        <a:rPr lang="en-US" sz="1800" b="0" i="0" u="none" strike="noStrike" noProof="0">
                          <a:solidFill>
                            <a:schemeClr val="tx1"/>
                          </a:solidFill>
                          <a:effectLst/>
                          <a:latin typeface="Segoe UI"/>
                        </a:rPr>
                        <a:t>123 Somewhere Street, Your City AZ.</a:t>
                      </a:r>
                    </a:p>
                  </a:txBody>
                  <a:tcPr/>
                </a:tc>
                <a:tc>
                  <a:txBody>
                    <a:bodyPr/>
                    <a:lstStyle/>
                    <a:p>
                      <a:pPr lvl="0" algn="l">
                        <a:buNone/>
                      </a:pPr>
                      <a:r>
                        <a:rPr lang="en-US" sz="1800" b="0" i="0" u="none" strike="noStrike" noProof="0">
                          <a:solidFill>
                            <a:schemeClr val="tx1"/>
                          </a:solidFill>
                          <a:effectLst/>
                          <a:latin typeface="Segoe UI"/>
                        </a:rPr>
                        <a:t>123 Somewhere Street, Your City AZ.</a:t>
                      </a:r>
                      <a:endParaRPr lang="en-US" sz="1800">
                        <a:solidFill>
                          <a:schemeClr val="tx1"/>
                        </a:solidFill>
                      </a:endParaRPr>
                    </a:p>
                  </a:txBody>
                  <a:tcPr/>
                </a:tc>
                <a:extLst>
                  <a:ext uri="{0D108BD9-81ED-4DB2-BD59-A6C34878D82A}">
                    <a16:rowId xmlns:a16="http://schemas.microsoft.com/office/drawing/2014/main" val="419244487"/>
                  </a:ext>
                </a:extLst>
              </a:tr>
              <a:tr h="525517">
                <a:tc>
                  <a:txBody>
                    <a:bodyPr/>
                    <a:lstStyle/>
                    <a:p>
                      <a:pPr algn="l" rtl="0" fontAlgn="base"/>
                      <a:r>
                        <a:rPr lang="en-US" sz="1800">
                          <a:solidFill>
                            <a:schemeClr val="tx1"/>
                          </a:solidFill>
                          <a:effectLst/>
                          <a:latin typeface="Segoe UI"/>
                        </a:rPr>
                        <a:t>What is the order number?​</a:t>
                      </a:r>
                      <a:endParaRPr lang="en-US" sz="1800" b="0" i="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latin typeface="Segoe UI"/>
                        </a:rPr>
                        <a:t>12345</a:t>
                      </a:r>
                      <a:endParaRPr lang="en-US" sz="1800">
                        <a:solidFill>
                          <a:schemeClr val="tx1"/>
                        </a:solidFill>
                        <a:latin typeface="Segoe UI"/>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a:rPr>
                        <a:t>12345</a:t>
                      </a:r>
                      <a:endParaRPr lang="en-US" sz="1800">
                        <a:solidFill>
                          <a:schemeClr val="tx1"/>
                        </a:solidFill>
                        <a:latin typeface="Segoe UI"/>
                      </a:endParaRPr>
                    </a:p>
                    <a:p>
                      <a:pPr algn="l" rtl="0" fontAlgn="auto"/>
                      <a:endParaRPr lang="en-US" sz="1800" b="0" i="0" u="none" strike="noStrike" noProof="0">
                        <a:solidFill>
                          <a:schemeClr val="tx1"/>
                        </a:solidFill>
                        <a:effectLst/>
                        <a:latin typeface="Segoe UI"/>
                      </a:endParaRPr>
                    </a:p>
                  </a:txBody>
                  <a:tcPr/>
                </a:tc>
                <a:tc>
                  <a:txBody>
                    <a:bodyPr/>
                    <a:lstStyle/>
                    <a:p>
                      <a:pPr lvl="0" algn="l">
                        <a:buNone/>
                      </a:pPr>
                      <a:r>
                        <a:rPr lang="en-US" sz="1800" b="0" i="0" u="none" strike="noStrike" noProof="0">
                          <a:solidFill>
                            <a:schemeClr val="tx1"/>
                          </a:solidFill>
                          <a:effectLst/>
                        </a:rPr>
                        <a:t>Order number: 12345</a:t>
                      </a:r>
                      <a:endParaRPr lang="en-US" sz="1800">
                        <a:solidFill>
                          <a:schemeClr val="tx1"/>
                        </a:solidFill>
                      </a:endParaRPr>
                    </a:p>
                  </a:txBody>
                  <a:tcPr/>
                </a:tc>
                <a:extLst>
                  <a:ext uri="{0D108BD9-81ED-4DB2-BD59-A6C34878D82A}">
                    <a16:rowId xmlns:a16="http://schemas.microsoft.com/office/drawing/2014/main" val="3217734065"/>
                  </a:ext>
                </a:extLst>
              </a:tr>
              <a:tr h="541939">
                <a:tc>
                  <a:txBody>
                    <a:bodyPr/>
                    <a:lstStyle/>
                    <a:p>
                      <a:pPr algn="l" rtl="0" fontAlgn="base"/>
                      <a:r>
                        <a:rPr lang="en-US" sz="1800" b="1">
                          <a:solidFill>
                            <a:schemeClr val="tx1"/>
                          </a:solidFill>
                          <a:effectLst/>
                          <a:latin typeface="Segoe UI"/>
                        </a:rPr>
                        <a:t>Score​</a:t>
                      </a:r>
                      <a:endParaRPr lang="en-US" sz="1800" b="1" i="0">
                        <a:solidFill>
                          <a:schemeClr val="tx1"/>
                        </a:solidFill>
                        <a:effectLst/>
                        <a:latin typeface="Segoe UI"/>
                      </a:endParaRPr>
                    </a:p>
                  </a:txBody>
                  <a:tcPr/>
                </a:tc>
                <a:tc>
                  <a:txBody>
                    <a:bodyPr/>
                    <a:lstStyle/>
                    <a:p>
                      <a:pPr algn="l" rtl="0" fontAlgn="auto"/>
                      <a:r>
                        <a:rPr lang="en-US" sz="1800" b="1">
                          <a:solidFill>
                            <a:schemeClr val="tx1"/>
                          </a:solidFill>
                          <a:effectLst/>
                          <a:latin typeface="Segoe UI"/>
                        </a:rPr>
                        <a:t>​8.5</a:t>
                      </a:r>
                      <a:endParaRPr lang="en-US" sz="1800" b="1" i="0">
                        <a:solidFill>
                          <a:schemeClr val="tx1"/>
                        </a:solidFill>
                        <a:effectLst/>
                        <a:latin typeface="Segoe UI"/>
                      </a:endParaRPr>
                    </a:p>
                  </a:txBody>
                  <a:tcPr/>
                </a:tc>
                <a:tc>
                  <a:txBody>
                    <a:bodyPr/>
                    <a:lstStyle/>
                    <a:p>
                      <a:pPr algn="l" rtl="0" fontAlgn="auto"/>
                      <a:r>
                        <a:rPr lang="en-US" sz="1800" b="1">
                          <a:solidFill>
                            <a:schemeClr val="tx1"/>
                          </a:solidFill>
                          <a:effectLst/>
                          <a:latin typeface="Segoe UI"/>
                        </a:rPr>
                        <a:t>​8.5</a:t>
                      </a:r>
                      <a:endParaRPr lang="en-US" sz="1800" b="1" i="0">
                        <a:solidFill>
                          <a:schemeClr val="tx1"/>
                        </a:solidFill>
                        <a:effectLst/>
                        <a:latin typeface="Segoe UI"/>
                      </a:endParaRPr>
                    </a:p>
                  </a:txBody>
                  <a:tcPr/>
                </a:tc>
                <a:tc>
                  <a:txBody>
                    <a:bodyPr/>
                    <a:lstStyle/>
                    <a:p>
                      <a:pPr lvl="0" algn="l">
                        <a:buNone/>
                      </a:pPr>
                      <a:r>
                        <a:rPr lang="en-US" sz="1800" b="1">
                          <a:solidFill>
                            <a:schemeClr val="tx1"/>
                          </a:solidFill>
                          <a:effectLst/>
                          <a:latin typeface="Segoe UI"/>
                        </a:rPr>
                        <a:t>8.7</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64296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1843118961"/>
              </p:ext>
            </p:extLst>
          </p:nvPr>
        </p:nvGraphicFramePr>
        <p:xfrm>
          <a:off x="302558" y="224118"/>
          <a:ext cx="11621909" cy="6390038"/>
        </p:xfrm>
        <a:graphic>
          <a:graphicData uri="http://schemas.openxmlformats.org/drawingml/2006/table">
            <a:tbl>
              <a:tblPr firstRow="1" bandRow="1">
                <a:tableStyleId>{BC89EF96-8CEA-46FF-86C4-4CE0E7609802}</a:tableStyleId>
              </a:tblPr>
              <a:tblGrid>
                <a:gridCol w="2839762">
                  <a:extLst>
                    <a:ext uri="{9D8B030D-6E8A-4147-A177-3AD203B41FA5}">
                      <a16:colId xmlns:a16="http://schemas.microsoft.com/office/drawing/2014/main" val="2318049074"/>
                    </a:ext>
                  </a:extLst>
                </a:gridCol>
                <a:gridCol w="2740833">
                  <a:extLst>
                    <a:ext uri="{9D8B030D-6E8A-4147-A177-3AD203B41FA5}">
                      <a16:colId xmlns:a16="http://schemas.microsoft.com/office/drawing/2014/main" val="3931732350"/>
                    </a:ext>
                  </a:extLst>
                </a:gridCol>
                <a:gridCol w="3020657">
                  <a:extLst>
                    <a:ext uri="{9D8B030D-6E8A-4147-A177-3AD203B41FA5}">
                      <a16:colId xmlns:a16="http://schemas.microsoft.com/office/drawing/2014/main" val="143173297"/>
                    </a:ext>
                  </a:extLst>
                </a:gridCol>
                <a:gridCol w="3020657">
                  <a:extLst>
                    <a:ext uri="{9D8B030D-6E8A-4147-A177-3AD203B41FA5}">
                      <a16:colId xmlns:a16="http://schemas.microsoft.com/office/drawing/2014/main" val="1525271405"/>
                    </a:ext>
                  </a:extLst>
                </a:gridCol>
              </a:tblGrid>
              <a:tr h="833114">
                <a:tc>
                  <a:txBody>
                    <a:bodyPr/>
                    <a:lstStyle/>
                    <a:p>
                      <a:pPr lvl="0" algn="ctr">
                        <a:lnSpc>
                          <a:spcPct val="100000"/>
                        </a:lnSpc>
                        <a:buNone/>
                      </a:pPr>
                      <a:r>
                        <a:rPr lang="en-US" sz="1800" b="1" i="0" u="none" strike="noStrike" noProof="0">
                          <a:solidFill>
                            <a:schemeClr val="tx1"/>
                          </a:solidFill>
                          <a:effectLst/>
                          <a:latin typeface="Segoe UI (Body)"/>
                        </a:rPr>
                        <a:t>Bert</a:t>
                      </a:r>
                      <a:endParaRPr lang="en-US" sz="1800" b="0" i="0" u="none" strike="noStrike" noProof="0">
                        <a:solidFill>
                          <a:schemeClr val="tx1"/>
                        </a:solidFill>
                        <a:effectLst/>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chemeClr val="tx1"/>
                          </a:solidFill>
                          <a:effectLst/>
                          <a:latin typeface="Segoe UI (Body)"/>
                        </a:rPr>
                        <a:t>Fine-tuning </a:t>
                      </a:r>
                      <a:r>
                        <a:rPr lang="en-US" sz="1800" b="1" i="0" u="none" strike="noStrike" noProof="0" err="1">
                          <a:solidFill>
                            <a:schemeClr val="tx1"/>
                          </a:solidFill>
                          <a:effectLst/>
                          <a:latin typeface="Segoe UI (Body)"/>
                        </a:rPr>
                        <a:t>with_LORA</a:t>
                      </a:r>
                      <a:endParaRPr lang="en-US">
                        <a:solidFill>
                          <a:schemeClr val="tx1"/>
                        </a:solidFill>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chemeClr val="tx1"/>
                        </a:solidFill>
                        <a:effectLst/>
                        <a:latin typeface="Segoe UI (Body)"/>
                      </a:endParaRPr>
                    </a:p>
                  </a:txBody>
                  <a:tcPr/>
                </a:tc>
                <a:extLst>
                  <a:ext uri="{0D108BD9-81ED-4DB2-BD59-A6C34878D82A}">
                    <a16:rowId xmlns:a16="http://schemas.microsoft.com/office/drawing/2014/main" val="2622347783"/>
                  </a:ext>
                </a:extLst>
              </a:tr>
              <a:tr h="640080">
                <a:tc>
                  <a:txBody>
                    <a:bodyPr/>
                    <a:lstStyle/>
                    <a:p>
                      <a:pPr algn="l" rtl="0" fontAlgn="base"/>
                      <a:r>
                        <a:rPr lang="en-US" sz="1800">
                          <a:solidFill>
                            <a:schemeClr val="tx1"/>
                          </a:solidFill>
                          <a:effectLst/>
                          <a:latin typeface="Segoe UI (Body)"/>
                        </a:rPr>
                        <a:t>What is the Invoice number?​</a:t>
                      </a:r>
                      <a:endParaRPr lang="en-US"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INV-3337</a:t>
                      </a:r>
                      <a:endParaRPr lang="en-US">
                        <a:solidFill>
                          <a:schemeClr val="tx1"/>
                        </a:solidFill>
                        <a:latin typeface="Segoe UI (Body)"/>
                      </a:endParaRPr>
                    </a:p>
                  </a:txBody>
                  <a:tcPr/>
                </a:tc>
                <a:tc>
                  <a:txBody>
                    <a:bodyPr/>
                    <a:lstStyle/>
                    <a:p>
                      <a:pPr lvl="0" algn="l">
                        <a:buNone/>
                      </a:pPr>
                      <a:r>
                        <a:rPr lang="en-US" sz="1800" b="0" i="0" u="none" strike="noStrike" noProof="0">
                          <a:effectLst/>
                        </a:rPr>
                        <a:t>INV-3337</a:t>
                      </a:r>
                      <a:endParaRPr lang="en-US"/>
                    </a:p>
                    <a:p>
                      <a:pPr lvl="0" algn="l" rtl="0">
                        <a:buNone/>
                      </a:pPr>
                      <a:endParaRPr lang="en-US"/>
                    </a:p>
                  </a:txBody>
                  <a:tcPr/>
                </a:tc>
                <a:tc>
                  <a:txBody>
                    <a:bodyPr/>
                    <a:lstStyle/>
                    <a:p>
                      <a:pPr lvl="0" algn="l">
                        <a:buNone/>
                      </a:pPr>
                      <a:r>
                        <a:rPr lang="en-US" sz="1800" b="0" i="0" u="none" strike="noStrike" noProof="0">
                          <a:latin typeface="Segoe UI"/>
                        </a:rPr>
                        <a:t>INV-3337</a:t>
                      </a:r>
                      <a:endParaRPr lang="en-US"/>
                    </a:p>
                    <a:p>
                      <a:pPr lvl="0" algn="l">
                        <a:buNone/>
                      </a:pPr>
                      <a:endParaRPr lang="en-US"/>
                    </a:p>
                  </a:txBody>
                  <a:tcPr/>
                </a:tc>
                <a:extLst>
                  <a:ext uri="{0D108BD9-81ED-4DB2-BD59-A6C34878D82A}">
                    <a16:rowId xmlns:a16="http://schemas.microsoft.com/office/drawing/2014/main" val="107869214"/>
                  </a:ext>
                </a:extLst>
              </a:tr>
              <a:tr h="614592">
                <a:tc>
                  <a:txBody>
                    <a:bodyPr/>
                    <a:lstStyle/>
                    <a:p>
                      <a:pPr algn="l" rtl="0" fontAlgn="base"/>
                      <a:r>
                        <a:rPr lang="en-US" sz="1800">
                          <a:solidFill>
                            <a:schemeClr val="tx1"/>
                          </a:solidFill>
                          <a:effectLst/>
                          <a:latin typeface="Segoe UI (Body)"/>
                        </a:rPr>
                        <a:t>What is the Invoice date?​</a:t>
                      </a:r>
                      <a:endParaRPr lang="en-US"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January 25, 2016</a:t>
                      </a:r>
                      <a:endParaRPr lang="en-US">
                        <a:solidFill>
                          <a:schemeClr val="tx1"/>
                        </a:solidFill>
                        <a:latin typeface="Segoe UI (Body)"/>
                      </a:endParaRPr>
                    </a:p>
                  </a:txBody>
                  <a:tcPr anchor="ctr"/>
                </a:tc>
                <a:tc>
                  <a:txBody>
                    <a:bodyPr/>
                    <a:lstStyle/>
                    <a:p>
                      <a:pPr lvl="0" algn="l">
                        <a:buNone/>
                      </a:pPr>
                      <a:r>
                        <a:rPr lang="en-US" sz="1800" b="0" i="0" u="none" strike="noStrike" noProof="0">
                          <a:effectLst/>
                        </a:rPr>
                        <a:t>January 25, 2016</a:t>
                      </a:r>
                      <a:endParaRPr lang="en-US"/>
                    </a:p>
                  </a:txBody>
                  <a:tcPr/>
                </a:tc>
                <a:tc>
                  <a:txBody>
                    <a:bodyPr/>
                    <a:lstStyle/>
                    <a:p>
                      <a:pPr lvl="0" algn="l">
                        <a:buNone/>
                      </a:pPr>
                      <a:r>
                        <a:rPr lang="en-US" sz="1800" b="0" i="0" u="none" strike="noStrike" noProof="0">
                          <a:effectLst/>
                          <a:latin typeface="Segoe UI"/>
                        </a:rPr>
                        <a:t>January 25, 2016</a:t>
                      </a:r>
                      <a:endParaRPr lang="en-US"/>
                    </a:p>
                  </a:txBody>
                  <a:tcPr/>
                </a:tc>
                <a:extLst>
                  <a:ext uri="{0D108BD9-81ED-4DB2-BD59-A6C34878D82A}">
                    <a16:rowId xmlns:a16="http://schemas.microsoft.com/office/drawing/2014/main" val="1391102488"/>
                  </a:ext>
                </a:extLst>
              </a:tr>
              <a:tr h="614592">
                <a:tc>
                  <a:txBody>
                    <a:bodyPr/>
                    <a:lstStyle/>
                    <a:p>
                      <a:pPr algn="l" rtl="0" fontAlgn="base"/>
                      <a:r>
                        <a:rPr lang="en-US" sz="1800">
                          <a:solidFill>
                            <a:schemeClr val="tx1"/>
                          </a:solidFill>
                          <a:effectLst/>
                          <a:latin typeface="Segoe UI (Body)"/>
                        </a:rPr>
                        <a:t>What is the total amount?​</a:t>
                      </a:r>
                      <a:endParaRPr lang="en-US"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$93.50</a:t>
                      </a:r>
                      <a:endParaRPr lang="en-US">
                        <a:solidFill>
                          <a:schemeClr val="tx1"/>
                        </a:solidFill>
                        <a:latin typeface="Segoe UI (Body)"/>
                      </a:endParaRPr>
                    </a:p>
                  </a:txBody>
                  <a:tcPr/>
                </a:tc>
                <a:tc>
                  <a:txBody>
                    <a:bodyPr/>
                    <a:lstStyle/>
                    <a:p>
                      <a:pPr lvl="0" algn="l">
                        <a:buNone/>
                      </a:pPr>
                      <a:r>
                        <a:rPr lang="en-US" sz="1800" b="0" i="0" u="none" strike="noStrike" noProof="0">
                          <a:effectLst/>
                        </a:rPr>
                        <a:t>$93.50</a:t>
                      </a:r>
                      <a:endParaRPr lang="en-US"/>
                    </a:p>
                  </a:txBody>
                  <a:tcPr/>
                </a:tc>
                <a:tc>
                  <a:txBody>
                    <a:bodyPr/>
                    <a:lstStyle/>
                    <a:p>
                      <a:pPr lvl="0" algn="l">
                        <a:buNone/>
                      </a:pPr>
                      <a:r>
                        <a:rPr lang="en-US" sz="1800" b="0" i="0" u="none" strike="noStrike" noProof="0">
                          <a:effectLst/>
                          <a:latin typeface="Segoe UI"/>
                        </a:rPr>
                        <a:t>$93.50</a:t>
                      </a:r>
                      <a:endParaRPr lang="en-US"/>
                    </a:p>
                  </a:txBody>
                  <a:tcPr/>
                </a:tc>
                <a:extLst>
                  <a:ext uri="{0D108BD9-81ED-4DB2-BD59-A6C34878D82A}">
                    <a16:rowId xmlns:a16="http://schemas.microsoft.com/office/drawing/2014/main" val="1695380169"/>
                  </a:ext>
                </a:extLst>
              </a:tr>
              <a:tr h="1365760">
                <a:tc>
                  <a:txBody>
                    <a:bodyPr/>
                    <a:lstStyle/>
                    <a:p>
                      <a:pPr algn="l" rtl="0" fontAlgn="base"/>
                      <a:r>
                        <a:rPr lang="en-US" sz="1800">
                          <a:solidFill>
                            <a:schemeClr val="tx1"/>
                          </a:solidFill>
                          <a:effectLst/>
                          <a:latin typeface="Segoe UI (Body)"/>
                        </a:rPr>
                        <a:t>State the From address of Invoice?​</a:t>
                      </a:r>
                      <a:endParaRPr lang="en-US"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DEMO - Sliced Invoices Suite 5A-1204 123</a:t>
                      </a:r>
                      <a:endParaRPr lang="en-US">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a:rPr>
                        <a:t>DEMO - Sliced Invoices Suite 5A-1204 123</a:t>
                      </a:r>
                      <a:endParaRPr lang="en-US"/>
                    </a:p>
                  </a:txBody>
                  <a:tcPr/>
                </a:tc>
                <a:tc>
                  <a:txBody>
                    <a:bodyPr/>
                    <a:lstStyle/>
                    <a:p>
                      <a:pPr lvl="0" algn="l">
                        <a:buNone/>
                      </a:pPr>
                      <a:r>
                        <a:rPr lang="en-US" sz="1800" b="0" i="0" u="none" strike="noStrike" noProof="0">
                          <a:effectLst/>
                        </a:rPr>
                        <a:t>DEMO - Sliced Invoices Suite 5A-1204 123</a:t>
                      </a:r>
                      <a:endParaRPr lang="en-US"/>
                    </a:p>
                  </a:txBody>
                  <a:tcPr/>
                </a:tc>
                <a:extLst>
                  <a:ext uri="{0D108BD9-81ED-4DB2-BD59-A6C34878D82A}">
                    <a16:rowId xmlns:a16="http://schemas.microsoft.com/office/drawing/2014/main" val="2232385794"/>
                  </a:ext>
                </a:extLst>
              </a:tr>
              <a:tr h="1119924">
                <a:tc>
                  <a:txBody>
                    <a:bodyPr/>
                    <a:lstStyle/>
                    <a:p>
                      <a:pPr algn="l" rtl="0" fontAlgn="base"/>
                      <a:r>
                        <a:rPr lang="en-US" sz="1800">
                          <a:solidFill>
                            <a:schemeClr val="tx1"/>
                          </a:solidFill>
                          <a:effectLst/>
                          <a:latin typeface="Segoe UI (Body)"/>
                        </a:rPr>
                        <a:t>State the To address of Invoice?​</a:t>
                      </a:r>
                      <a:endParaRPr lang="en-US">
                        <a:solidFill>
                          <a:schemeClr val="tx1"/>
                        </a:solidFill>
                        <a:effectLst/>
                        <a:latin typeface="Segoe UI (Body)"/>
                      </a:endParaRPr>
                    </a:p>
                    <a:p>
                      <a:pPr algn="l" rtl="0" fontAlgn="base"/>
                      <a:r>
                        <a:rPr lang="en-US" sz="1800">
                          <a:solidFill>
                            <a:schemeClr val="tx1"/>
                          </a:solidFill>
                          <a:effectLst/>
                          <a:latin typeface="Segoe UI (Body)"/>
                        </a:rPr>
                        <a:t>​</a:t>
                      </a:r>
                      <a:endParaRPr lang="en-US"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Your City AZ 12345 admin@slicedinvoices.com</a:t>
                      </a:r>
                      <a:endParaRPr lang="en-US">
                        <a:solidFill>
                          <a:schemeClr val="tx1"/>
                        </a:solidFill>
                        <a:latin typeface="Segoe UI (Body)"/>
                      </a:endParaRPr>
                    </a:p>
                  </a:txBody>
                  <a:tcPr/>
                </a:tc>
                <a:tc>
                  <a:txBody>
                    <a:bodyPr/>
                    <a:lstStyle/>
                    <a:p>
                      <a:pPr lvl="0" algn="l">
                        <a:buNone/>
                      </a:pPr>
                      <a:r>
                        <a:rPr lang="en-US" sz="1800" b="0" i="0" u="none" strike="noStrike" noProof="0">
                          <a:effectLst/>
                        </a:rPr>
                        <a:t>123 Somewhere Street, Your City AZ.</a:t>
                      </a:r>
                      <a:endParaRPr lang="en-US"/>
                    </a:p>
                  </a:txBody>
                  <a:tcPr/>
                </a:tc>
                <a:tc>
                  <a:txBody>
                    <a:bodyPr/>
                    <a:lstStyle/>
                    <a:p>
                      <a:pPr lvl="0" algn="l">
                        <a:buNone/>
                      </a:pPr>
                      <a:r>
                        <a:rPr lang="en-US" sz="1800" b="0" i="0" u="none" strike="noStrike" noProof="0">
                          <a:effectLst/>
                          <a:latin typeface="Segoe UI"/>
                        </a:rPr>
                        <a:t>123 Somewhere Street, Your City AZ.</a:t>
                      </a:r>
                      <a:endParaRPr lang="en-US">
                        <a:latin typeface="Segoe UI"/>
                      </a:endParaRPr>
                    </a:p>
                  </a:txBody>
                  <a:tcPr/>
                </a:tc>
                <a:extLst>
                  <a:ext uri="{0D108BD9-81ED-4DB2-BD59-A6C34878D82A}">
                    <a16:rowId xmlns:a16="http://schemas.microsoft.com/office/drawing/2014/main" val="419244487"/>
                  </a:ext>
                </a:extLst>
              </a:tr>
              <a:tr h="641907">
                <a:tc>
                  <a:txBody>
                    <a:bodyPr/>
                    <a:lstStyle/>
                    <a:p>
                      <a:pPr algn="l" rtl="0" fontAlgn="base"/>
                      <a:r>
                        <a:rPr lang="en-US" sz="1800">
                          <a:solidFill>
                            <a:schemeClr val="tx1"/>
                          </a:solidFill>
                          <a:effectLst/>
                          <a:latin typeface="Segoe UI (Body)"/>
                        </a:rPr>
                        <a:t>What is the order number?​</a:t>
                      </a:r>
                      <a:endParaRPr lang="en-US"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12345</a:t>
                      </a:r>
                      <a:endParaRPr lang="en-US">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a:rPr>
                        <a:t>12345</a:t>
                      </a:r>
                      <a:endParaRPr lang="en-US"/>
                    </a:p>
                  </a:txBody>
                  <a:tcPr/>
                </a:tc>
                <a:tc>
                  <a:txBody>
                    <a:bodyPr/>
                    <a:lstStyle/>
                    <a:p>
                      <a:pPr lvl="0" algn="l">
                        <a:buNone/>
                      </a:pPr>
                      <a:r>
                        <a:rPr lang="en-US" sz="1800" b="0" i="0" u="none" strike="noStrike" noProof="0">
                          <a:effectLst/>
                        </a:rPr>
                        <a:t>12345</a:t>
                      </a:r>
                      <a:endParaRPr lang="en-US"/>
                    </a:p>
                  </a:txBody>
                  <a:tcPr/>
                </a:tc>
                <a:extLst>
                  <a:ext uri="{0D108BD9-81ED-4DB2-BD59-A6C34878D82A}">
                    <a16:rowId xmlns:a16="http://schemas.microsoft.com/office/drawing/2014/main" val="3217734065"/>
                  </a:ext>
                </a:extLst>
              </a:tr>
              <a:tr h="560069">
                <a:tc>
                  <a:txBody>
                    <a:bodyPr/>
                    <a:lstStyle/>
                    <a:p>
                      <a:pPr algn="l" rtl="0" fontAlgn="base"/>
                      <a:r>
                        <a:rPr lang="en-US" sz="1800" b="1">
                          <a:solidFill>
                            <a:schemeClr val="tx1"/>
                          </a:solidFill>
                          <a:effectLst/>
                          <a:latin typeface="Segoe UI (Body)"/>
                        </a:rPr>
                        <a:t>Score​</a:t>
                      </a:r>
                      <a:endParaRPr lang="en-US"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​8.5</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​8.7</a:t>
                      </a:r>
                      <a:endParaRPr lang="en-US" sz="1800" b="1" i="0">
                        <a:solidFill>
                          <a:schemeClr val="tx1"/>
                        </a:solidFill>
                        <a:effectLst/>
                        <a:latin typeface="Segoe UI (Body)"/>
                      </a:endParaRPr>
                    </a:p>
                  </a:txBody>
                  <a:tcPr/>
                </a:tc>
                <a:tc>
                  <a:txBody>
                    <a:bodyPr/>
                    <a:lstStyle/>
                    <a:p>
                      <a:pPr lvl="0" algn="l">
                        <a:buNone/>
                      </a:pPr>
                      <a:r>
                        <a:rPr lang="en-US" sz="1800" b="1">
                          <a:solidFill>
                            <a:schemeClr val="tx1"/>
                          </a:solidFill>
                          <a:effectLst/>
                          <a:latin typeface="Segoe UI (Body)"/>
                        </a:rPr>
                        <a:t>8.7</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40229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1907565149"/>
              </p:ext>
            </p:extLst>
          </p:nvPr>
        </p:nvGraphicFramePr>
        <p:xfrm>
          <a:off x="412229" y="224852"/>
          <a:ext cx="11228356" cy="6343253"/>
        </p:xfrm>
        <a:graphic>
          <a:graphicData uri="http://schemas.openxmlformats.org/drawingml/2006/table">
            <a:tbl>
              <a:tblPr firstRow="1" bandRow="1">
                <a:tableStyleId>{BC89EF96-8CEA-46FF-86C4-4CE0E7609802}</a:tableStyleId>
              </a:tblPr>
              <a:tblGrid>
                <a:gridCol w="2743598">
                  <a:extLst>
                    <a:ext uri="{9D8B030D-6E8A-4147-A177-3AD203B41FA5}">
                      <a16:colId xmlns:a16="http://schemas.microsoft.com/office/drawing/2014/main" val="2318049074"/>
                    </a:ext>
                  </a:extLst>
                </a:gridCol>
                <a:gridCol w="2648020">
                  <a:extLst>
                    <a:ext uri="{9D8B030D-6E8A-4147-A177-3AD203B41FA5}">
                      <a16:colId xmlns:a16="http://schemas.microsoft.com/office/drawing/2014/main" val="3931732350"/>
                    </a:ext>
                  </a:extLst>
                </a:gridCol>
                <a:gridCol w="2918369">
                  <a:extLst>
                    <a:ext uri="{9D8B030D-6E8A-4147-A177-3AD203B41FA5}">
                      <a16:colId xmlns:a16="http://schemas.microsoft.com/office/drawing/2014/main" val="143173297"/>
                    </a:ext>
                  </a:extLst>
                </a:gridCol>
                <a:gridCol w="2918369">
                  <a:extLst>
                    <a:ext uri="{9D8B030D-6E8A-4147-A177-3AD203B41FA5}">
                      <a16:colId xmlns:a16="http://schemas.microsoft.com/office/drawing/2014/main" val="3679131282"/>
                    </a:ext>
                  </a:extLst>
                </a:gridCol>
              </a:tblGrid>
              <a:tr h="835744">
                <a:tc>
                  <a:txBody>
                    <a:bodyPr/>
                    <a:lstStyle/>
                    <a:p>
                      <a:pPr lvl="0" algn="ctr">
                        <a:lnSpc>
                          <a:spcPct val="100000"/>
                        </a:lnSpc>
                        <a:buNone/>
                      </a:pPr>
                      <a:r>
                        <a:rPr lang="en-US" sz="1800" b="1" i="0" u="none" strike="noStrike" noProof="0" err="1">
                          <a:solidFill>
                            <a:schemeClr val="tx1"/>
                          </a:solidFill>
                          <a:effectLst/>
                          <a:latin typeface="Segoe UI (Body)"/>
                        </a:rPr>
                        <a:t>Distilbert</a:t>
                      </a:r>
                      <a:r>
                        <a:rPr lang="en-US" sz="1800" b="1" i="0" u="none" strike="noStrike" noProof="0">
                          <a:solidFill>
                            <a:schemeClr val="tx1"/>
                          </a:solidFill>
                          <a:effectLst/>
                          <a:latin typeface="Segoe UI (Body)"/>
                        </a:rPr>
                        <a:t> </a:t>
                      </a:r>
                      <a:endParaRPr lang="en-US" sz="1800" b="0" i="0" u="none" strike="noStrike" noProof="0">
                        <a:solidFill>
                          <a:schemeClr val="tx1"/>
                        </a:solidFill>
                        <a:effectLst/>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chemeClr val="tx1"/>
                          </a:solidFill>
                          <a:effectLst/>
                          <a:latin typeface="Segoe UI (Body)"/>
                        </a:rPr>
                        <a:t>Fine-tuning </a:t>
                      </a:r>
                      <a:r>
                        <a:rPr lang="en-US" sz="1800" b="1" i="0" u="none" strike="noStrike" noProof="0" err="1">
                          <a:solidFill>
                            <a:schemeClr val="tx1"/>
                          </a:solidFill>
                          <a:effectLst/>
                          <a:latin typeface="Segoe UI (Body)"/>
                        </a:rPr>
                        <a:t>with_LORA</a:t>
                      </a:r>
                      <a:endParaRPr lang="en-US" sz="1800">
                        <a:solidFill>
                          <a:schemeClr val="tx1"/>
                        </a:solidFill>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chemeClr val="tx1"/>
                        </a:solidFill>
                        <a:effectLst/>
                        <a:latin typeface="Segoe UI (Body)"/>
                      </a:endParaRPr>
                    </a:p>
                  </a:txBody>
                  <a:tcPr/>
                </a:tc>
                <a:extLst>
                  <a:ext uri="{0D108BD9-81ED-4DB2-BD59-A6C34878D82A}">
                    <a16:rowId xmlns:a16="http://schemas.microsoft.com/office/drawing/2014/main" val="2622347783"/>
                  </a:ext>
                </a:extLst>
              </a:tr>
              <a:tr h="604307">
                <a:tc>
                  <a:txBody>
                    <a:bodyPr/>
                    <a:lstStyle/>
                    <a:p>
                      <a:pPr algn="l" rtl="0" fontAlgn="base"/>
                      <a:r>
                        <a:rPr lang="en-US" sz="1800">
                          <a:solidFill>
                            <a:schemeClr val="tx1"/>
                          </a:solidFill>
                          <a:effectLst/>
                          <a:latin typeface="Segoe UI (Body)"/>
                        </a:rPr>
                        <a:t>What is the Invoice number?​</a:t>
                      </a:r>
                      <a:endParaRPr lang="en-US" sz="1800"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3337</a:t>
                      </a:r>
                      <a:endParaRPr lang="en-US" sz="1800">
                        <a:solidFill>
                          <a:schemeClr val="tx1"/>
                        </a:solidFill>
                        <a:latin typeface="Segoe UI (Body)"/>
                      </a:endParaRPr>
                    </a:p>
                  </a:txBody>
                  <a:tcPr/>
                </a:tc>
                <a:tc>
                  <a:txBody>
                    <a:bodyPr/>
                    <a:lstStyle/>
                    <a:p>
                      <a:pPr lvl="0" algn="l">
                        <a:buNone/>
                      </a:pPr>
                      <a:r>
                        <a:rPr lang="en-US" sz="1800" b="0" i="0" u="none" strike="noStrike" noProof="0">
                          <a:solidFill>
                            <a:srgbClr val="000000"/>
                          </a:solidFill>
                          <a:effectLst/>
                          <a:latin typeface="Segoe UI"/>
                        </a:rPr>
                        <a:t>INV-3337</a:t>
                      </a:r>
                      <a:endParaRPr lang="en-US"/>
                    </a:p>
                  </a:txBody>
                  <a:tcPr/>
                </a:tc>
                <a:tc>
                  <a:txBody>
                    <a:bodyPr/>
                    <a:lstStyle/>
                    <a:p>
                      <a:pPr lvl="0" algn="l">
                        <a:buNone/>
                      </a:pPr>
                      <a:r>
                        <a:rPr lang="en-US" sz="1800" b="0" i="0" u="none" strike="noStrike" noProof="0">
                          <a:latin typeface="Segoe UI"/>
                        </a:rPr>
                        <a:t>INV-3337</a:t>
                      </a:r>
                      <a:endParaRPr lang="en-US"/>
                    </a:p>
                  </a:txBody>
                  <a:tcPr/>
                </a:tc>
                <a:extLst>
                  <a:ext uri="{0D108BD9-81ED-4DB2-BD59-A6C34878D82A}">
                    <a16:rowId xmlns:a16="http://schemas.microsoft.com/office/drawing/2014/main" val="107869214"/>
                  </a:ext>
                </a:extLst>
              </a:tr>
              <a:tr h="604307">
                <a:tc>
                  <a:txBody>
                    <a:bodyPr/>
                    <a:lstStyle/>
                    <a:p>
                      <a:pPr algn="l" rtl="0" fontAlgn="base"/>
                      <a:r>
                        <a:rPr lang="en-US" sz="1800">
                          <a:solidFill>
                            <a:schemeClr val="tx1"/>
                          </a:solidFill>
                          <a:effectLst/>
                          <a:latin typeface="Segoe UI (Body)"/>
                        </a:rPr>
                        <a:t>What is the Invoice date?​</a:t>
                      </a:r>
                      <a:endParaRPr lang="en-US" sz="1800"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January 25, 2016</a:t>
                      </a:r>
                      <a:endParaRPr lang="en-US" sz="1800">
                        <a:solidFill>
                          <a:schemeClr val="tx1"/>
                        </a:solidFill>
                        <a:latin typeface="Segoe UI (Body)"/>
                      </a:endParaRPr>
                    </a:p>
                  </a:txBody>
                  <a:tcPr anchor="ctr"/>
                </a:tc>
                <a:tc>
                  <a:txBody>
                    <a:bodyPr/>
                    <a:lstStyle/>
                    <a:p>
                      <a:pPr lvl="0" algn="l">
                        <a:buNone/>
                      </a:pPr>
                      <a:r>
                        <a:rPr lang="en-US" sz="1800" b="0" i="0" u="none" strike="noStrike" noProof="0">
                          <a:solidFill>
                            <a:schemeClr val="tx1"/>
                          </a:solidFill>
                          <a:effectLst/>
                          <a:latin typeface="Segoe UI"/>
                        </a:rPr>
                        <a:t>January 25, 2016</a:t>
                      </a:r>
                      <a:endParaRPr lang="en-US"/>
                    </a:p>
                  </a:txBody>
                  <a:tcPr/>
                </a:tc>
                <a:tc>
                  <a:txBody>
                    <a:bodyPr/>
                    <a:lstStyle/>
                    <a:p>
                      <a:pPr lvl="0" algn="l">
                        <a:buNone/>
                      </a:pPr>
                      <a:r>
                        <a:rPr lang="en-US" sz="1800" b="0" i="0" u="none" strike="noStrike" noProof="0">
                          <a:effectLst/>
                        </a:rPr>
                        <a:t>January 25, 2016</a:t>
                      </a:r>
                      <a:endParaRPr lang="en-US"/>
                    </a:p>
                  </a:txBody>
                  <a:tcPr/>
                </a:tc>
                <a:extLst>
                  <a:ext uri="{0D108BD9-81ED-4DB2-BD59-A6C34878D82A}">
                    <a16:rowId xmlns:a16="http://schemas.microsoft.com/office/drawing/2014/main" val="1391102488"/>
                  </a:ext>
                </a:extLst>
              </a:tr>
              <a:tr h="604307">
                <a:tc>
                  <a:txBody>
                    <a:bodyPr/>
                    <a:lstStyle/>
                    <a:p>
                      <a:pPr algn="l" rtl="0" fontAlgn="base"/>
                      <a:r>
                        <a:rPr lang="en-US" sz="1800">
                          <a:solidFill>
                            <a:schemeClr val="tx1"/>
                          </a:solidFill>
                          <a:effectLst/>
                          <a:latin typeface="Segoe UI (Body)"/>
                        </a:rPr>
                        <a:t>What is the total amount?​</a:t>
                      </a:r>
                      <a:endParaRPr lang="en-US" sz="1800"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$93.50</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a:rPr>
                        <a:t>$93.50</a:t>
                      </a:r>
                      <a:endParaRPr lang="en-US"/>
                    </a:p>
                  </a:txBody>
                  <a:tcPr/>
                </a:tc>
                <a:tc>
                  <a:txBody>
                    <a:bodyPr/>
                    <a:lstStyle/>
                    <a:p>
                      <a:pPr lvl="0" algn="l">
                        <a:buNone/>
                      </a:pPr>
                      <a:r>
                        <a:rPr lang="en-US" sz="1800" b="0" i="0" u="none" strike="noStrike" noProof="0">
                          <a:effectLst/>
                        </a:rPr>
                        <a:t>$93.50</a:t>
                      </a:r>
                      <a:endParaRPr lang="en-US"/>
                    </a:p>
                  </a:txBody>
                  <a:tcPr/>
                </a:tc>
                <a:extLst>
                  <a:ext uri="{0D108BD9-81ED-4DB2-BD59-A6C34878D82A}">
                    <a16:rowId xmlns:a16="http://schemas.microsoft.com/office/drawing/2014/main" val="1695380169"/>
                  </a:ext>
                </a:extLst>
              </a:tr>
              <a:tr h="1362905">
                <a:tc>
                  <a:txBody>
                    <a:bodyPr/>
                    <a:lstStyle/>
                    <a:p>
                      <a:pPr algn="l" rtl="0" fontAlgn="base"/>
                      <a:r>
                        <a:rPr lang="en-US" sz="1800">
                          <a:solidFill>
                            <a:schemeClr val="tx1"/>
                          </a:solidFill>
                          <a:effectLst/>
                          <a:latin typeface="Segoe UI (Body)"/>
                        </a:rPr>
                        <a:t>State the From address of Invoice?​</a:t>
                      </a:r>
                      <a:endParaRPr lang="en-US" sz="1800"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DEMO - Sliced Invoices Suite 5A-1204 123</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a:rPr>
                        <a:t>DEMO - Sliced Invoices Suite 5A-1204 123</a:t>
                      </a:r>
                      <a:endParaRPr lang="en-US"/>
                    </a:p>
                  </a:txBody>
                  <a:tcPr/>
                </a:tc>
                <a:tc>
                  <a:txBody>
                    <a:bodyPr/>
                    <a:lstStyle/>
                    <a:p>
                      <a:pPr lvl="0" algn="l">
                        <a:buNone/>
                      </a:pPr>
                      <a:r>
                        <a:rPr lang="en-US" sz="1800" b="0" i="0" u="none" strike="noStrike" noProof="0">
                          <a:effectLst/>
                        </a:rPr>
                        <a:t>DEMO - Sliced Invoices Suite 5A-1204 123</a:t>
                      </a:r>
                      <a:endParaRPr lang="en-US"/>
                    </a:p>
                  </a:txBody>
                  <a:tcPr/>
                </a:tc>
                <a:extLst>
                  <a:ext uri="{0D108BD9-81ED-4DB2-BD59-A6C34878D82A}">
                    <a16:rowId xmlns:a16="http://schemas.microsoft.com/office/drawing/2014/main" val="2232385794"/>
                  </a:ext>
                </a:extLst>
              </a:tr>
              <a:tr h="1118611">
                <a:tc>
                  <a:txBody>
                    <a:bodyPr/>
                    <a:lstStyle/>
                    <a:p>
                      <a:pPr algn="l" rtl="0" fontAlgn="base"/>
                      <a:r>
                        <a:rPr lang="en-US" sz="1800">
                          <a:solidFill>
                            <a:schemeClr val="tx1"/>
                          </a:solidFill>
                          <a:effectLst/>
                          <a:latin typeface="Segoe UI (Body)"/>
                        </a:rPr>
                        <a:t>State the To address of Invoice?​</a:t>
                      </a:r>
                    </a:p>
                    <a:p>
                      <a:pPr algn="l" rtl="0" fontAlgn="base"/>
                      <a:r>
                        <a:rPr lang="en-US" sz="1800">
                          <a:solidFill>
                            <a:schemeClr val="tx1"/>
                          </a:solidFill>
                          <a:effectLst/>
                          <a:latin typeface="Segoe UI (Body)"/>
                        </a:rPr>
                        <a:t>​</a:t>
                      </a:r>
                      <a:endParaRPr lang="en-US" sz="1800"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Your City AZ 12345 admin@slicedinvoices.com</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a:rPr>
                        <a:t>Your City AZ 12345 admin@slicedinvoices.com</a:t>
                      </a:r>
                      <a:endParaRPr lang="en-US"/>
                    </a:p>
                  </a:txBody>
                  <a:tcPr/>
                </a:tc>
                <a:tc>
                  <a:txBody>
                    <a:bodyPr/>
                    <a:lstStyle/>
                    <a:p>
                      <a:pPr lvl="0" algn="l">
                        <a:buNone/>
                      </a:pPr>
                      <a:r>
                        <a:rPr lang="en-US" sz="1800" b="0" i="0" u="none" strike="noStrike" noProof="0">
                          <a:effectLst/>
                        </a:rPr>
                        <a:t>Your City AZ 12345 admin@slicedinvoices.com</a:t>
                      </a:r>
                      <a:endParaRPr lang="en-US"/>
                    </a:p>
                  </a:txBody>
                  <a:tcPr/>
                </a:tc>
                <a:extLst>
                  <a:ext uri="{0D108BD9-81ED-4DB2-BD59-A6C34878D82A}">
                    <a16:rowId xmlns:a16="http://schemas.microsoft.com/office/drawing/2014/main" val="419244487"/>
                  </a:ext>
                </a:extLst>
              </a:tr>
              <a:tr h="604307">
                <a:tc>
                  <a:txBody>
                    <a:bodyPr/>
                    <a:lstStyle/>
                    <a:p>
                      <a:pPr algn="l" rtl="0" fontAlgn="base"/>
                      <a:r>
                        <a:rPr lang="en-US" sz="1800">
                          <a:solidFill>
                            <a:schemeClr val="tx1"/>
                          </a:solidFill>
                          <a:effectLst/>
                          <a:latin typeface="Segoe UI (Body)"/>
                        </a:rPr>
                        <a:t>What is the order number?​</a:t>
                      </a:r>
                      <a:endParaRPr lang="en-US" sz="1800" b="0" i="0">
                        <a:solidFill>
                          <a:schemeClr val="tx1"/>
                        </a:solidFill>
                        <a:effectLst/>
                        <a:latin typeface="Segoe UI (Body)"/>
                      </a:endParaRPr>
                    </a:p>
                  </a:txBody>
                  <a:tcPr/>
                </a:tc>
                <a:tc>
                  <a:txBody>
                    <a:bodyPr/>
                    <a:lstStyle/>
                    <a:p>
                      <a:pPr lvl="0" algn="l">
                        <a:buNone/>
                      </a:pPr>
                      <a:r>
                        <a:rPr lang="en-US" sz="1800" b="0" i="0" u="none" strike="noStrike" baseline="0" noProof="0">
                          <a:solidFill>
                            <a:schemeClr val="tx1"/>
                          </a:solidFill>
                          <a:effectLst/>
                          <a:latin typeface="Segoe UI (Body)"/>
                        </a:rPr>
                        <a:t>12345</a:t>
                      </a:r>
                      <a:endParaRPr lang="en-US" sz="1800">
                        <a:solidFill>
                          <a:schemeClr val="tx1"/>
                        </a:solidFill>
                        <a:latin typeface="Segoe UI (Body)"/>
                      </a:endParaRPr>
                    </a:p>
                  </a:txBody>
                  <a:tcPr/>
                </a:tc>
                <a:tc>
                  <a:txBody>
                    <a:bodyPr/>
                    <a:lstStyle/>
                    <a:p>
                      <a:pPr lvl="0" algn="l">
                        <a:buNone/>
                      </a:pPr>
                      <a:r>
                        <a:rPr lang="en-US" sz="1800" b="0" i="0" u="none" strike="noStrike" noProof="0">
                          <a:solidFill>
                            <a:schemeClr val="tx1"/>
                          </a:solidFill>
                          <a:effectLst/>
                          <a:latin typeface="Segoe UI"/>
                        </a:rPr>
                        <a:t>12345</a:t>
                      </a:r>
                      <a:endParaRPr lang="en-US"/>
                    </a:p>
                  </a:txBody>
                  <a:tcPr/>
                </a:tc>
                <a:tc>
                  <a:txBody>
                    <a:bodyPr/>
                    <a:lstStyle/>
                    <a:p>
                      <a:pPr lvl="0" algn="l">
                        <a:buNone/>
                      </a:pPr>
                      <a:r>
                        <a:rPr lang="en-US" sz="1800" b="0" i="0" u="none" strike="noStrike" noProof="0">
                          <a:effectLst/>
                        </a:rPr>
                        <a:t>12345</a:t>
                      </a:r>
                      <a:endParaRPr lang="en-US"/>
                    </a:p>
                  </a:txBody>
                  <a:tcPr/>
                </a:tc>
                <a:extLst>
                  <a:ext uri="{0D108BD9-81ED-4DB2-BD59-A6C34878D82A}">
                    <a16:rowId xmlns:a16="http://schemas.microsoft.com/office/drawing/2014/main" val="3217734065"/>
                  </a:ext>
                </a:extLst>
              </a:tr>
              <a:tr h="501446">
                <a:tc>
                  <a:txBody>
                    <a:bodyPr/>
                    <a:lstStyle/>
                    <a:p>
                      <a:pPr algn="l" rtl="0" fontAlgn="base"/>
                      <a:r>
                        <a:rPr lang="en-US" sz="1800" b="1">
                          <a:solidFill>
                            <a:schemeClr val="tx1"/>
                          </a:solidFill>
                          <a:effectLst/>
                          <a:latin typeface="Segoe UI (Body)"/>
                        </a:rPr>
                        <a:t>Score​</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​7.9</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​8.6</a:t>
                      </a:r>
                      <a:endParaRPr lang="en-US" sz="1800" b="1" i="0">
                        <a:solidFill>
                          <a:schemeClr val="tx1"/>
                        </a:solidFill>
                        <a:effectLst/>
                        <a:latin typeface="Segoe UI (Body)"/>
                      </a:endParaRPr>
                    </a:p>
                  </a:txBody>
                  <a:tcPr/>
                </a:tc>
                <a:tc>
                  <a:txBody>
                    <a:bodyPr/>
                    <a:lstStyle/>
                    <a:p>
                      <a:pPr lvl="0" algn="l">
                        <a:buNone/>
                      </a:pPr>
                      <a:r>
                        <a:rPr lang="en-US" sz="1800" b="1">
                          <a:solidFill>
                            <a:schemeClr val="tx1"/>
                          </a:solidFill>
                          <a:effectLst/>
                          <a:latin typeface="Segoe UI (Body)"/>
                        </a:rPr>
                        <a:t>8.6</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32019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1638146307"/>
              </p:ext>
            </p:extLst>
          </p:nvPr>
        </p:nvGraphicFramePr>
        <p:xfrm>
          <a:off x="392882" y="216726"/>
          <a:ext cx="11497064" cy="6394021"/>
        </p:xfrm>
        <a:graphic>
          <a:graphicData uri="http://schemas.openxmlformats.org/drawingml/2006/table">
            <a:tbl>
              <a:tblPr firstRow="1" bandRow="1">
                <a:tableStyleId>{BC89EF96-8CEA-46FF-86C4-4CE0E7609802}</a:tableStyleId>
              </a:tblPr>
              <a:tblGrid>
                <a:gridCol w="2968137">
                  <a:extLst>
                    <a:ext uri="{9D8B030D-6E8A-4147-A177-3AD203B41FA5}">
                      <a16:colId xmlns:a16="http://schemas.microsoft.com/office/drawing/2014/main" val="2318049074"/>
                    </a:ext>
                  </a:extLst>
                </a:gridCol>
                <a:gridCol w="2671815">
                  <a:extLst>
                    <a:ext uri="{9D8B030D-6E8A-4147-A177-3AD203B41FA5}">
                      <a16:colId xmlns:a16="http://schemas.microsoft.com/office/drawing/2014/main" val="3931732350"/>
                    </a:ext>
                  </a:extLst>
                </a:gridCol>
                <a:gridCol w="2928556">
                  <a:extLst>
                    <a:ext uri="{9D8B030D-6E8A-4147-A177-3AD203B41FA5}">
                      <a16:colId xmlns:a16="http://schemas.microsoft.com/office/drawing/2014/main" val="143173297"/>
                    </a:ext>
                  </a:extLst>
                </a:gridCol>
                <a:gridCol w="2928556">
                  <a:extLst>
                    <a:ext uri="{9D8B030D-6E8A-4147-A177-3AD203B41FA5}">
                      <a16:colId xmlns:a16="http://schemas.microsoft.com/office/drawing/2014/main" val="2433871634"/>
                    </a:ext>
                  </a:extLst>
                </a:gridCol>
              </a:tblGrid>
              <a:tr h="760223">
                <a:tc>
                  <a:txBody>
                    <a:bodyPr/>
                    <a:lstStyle/>
                    <a:p>
                      <a:pPr lvl="0" algn="ctr">
                        <a:lnSpc>
                          <a:spcPct val="100000"/>
                        </a:lnSpc>
                        <a:buNone/>
                      </a:pPr>
                      <a:r>
                        <a:rPr lang="en-US" sz="1800" b="1" i="0" u="none" strike="noStrike" noProof="0">
                          <a:solidFill>
                            <a:srgbClr val="2D2E2D"/>
                          </a:solidFill>
                          <a:effectLst/>
                          <a:latin typeface="Segoe UI (Body)"/>
                        </a:rPr>
                        <a:t>Bloom 560m</a:t>
                      </a:r>
                      <a:endParaRPr lang="en-US" sz="1800" b="1" i="0" u="none" strike="noStrike" noProof="0" err="1">
                        <a:solidFill>
                          <a:srgbClr val="2D2E2D"/>
                        </a:solidFill>
                        <a:effectLst/>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sz="1800">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rgbClr val="2D2E2D"/>
                        </a:solidFill>
                        <a:effectLst/>
                        <a:latin typeface="Segoe UI (Body)"/>
                      </a:endParaRPr>
                    </a:p>
                  </a:txBody>
                  <a:tcPr/>
                </a:tc>
                <a:extLst>
                  <a:ext uri="{0D108BD9-81ED-4DB2-BD59-A6C34878D82A}">
                    <a16:rowId xmlns:a16="http://schemas.microsoft.com/office/drawing/2014/main" val="2622347783"/>
                  </a:ext>
                </a:extLst>
              </a:tr>
              <a:tr h="855251">
                <a:tc>
                  <a:txBody>
                    <a:bodyPr/>
                    <a:lstStyle/>
                    <a:p>
                      <a:pPr algn="l" rtl="0" fontAlgn="base"/>
                      <a:r>
                        <a:rPr lang="en-US" sz="1800">
                          <a:effectLst/>
                          <a:latin typeface="Segoe UI (Body)"/>
                        </a:rPr>
                        <a:t>What is the Invoice number?​</a:t>
                      </a:r>
                      <a:endParaRPr lang="en-US" sz="1800" b="0" i="0">
                        <a:solidFill>
                          <a:srgbClr val="000000"/>
                        </a:solidFill>
                        <a:effectLst/>
                        <a:latin typeface="Segoe UI (Body)"/>
                      </a:endParaRPr>
                    </a:p>
                  </a:txBody>
                  <a:tcPr/>
                </a:tc>
                <a:tc>
                  <a:txBody>
                    <a:bodyPr/>
                    <a:lstStyle/>
                    <a:p>
                      <a:pPr lvl="0" algn="l">
                        <a:buNone/>
                      </a:pPr>
                      <a:r>
                        <a:rPr lang="en-US" sz="1600" b="0" i="0" u="none" strike="noStrike" noProof="0">
                          <a:solidFill>
                            <a:schemeClr val="tx1"/>
                          </a:solidFill>
                          <a:effectLst/>
                          <a:latin typeface="Segoe UI"/>
                        </a:rPr>
                        <a:t>INV-3337</a:t>
                      </a:r>
                      <a:endParaRPr lang="en-US" sz="1600"/>
                    </a:p>
                  </a:txBody>
                  <a:tcPr/>
                </a:tc>
                <a:tc>
                  <a:txBody>
                    <a:bodyPr/>
                    <a:lstStyle/>
                    <a:p>
                      <a:pPr lvl="0" algn="l">
                        <a:buNone/>
                      </a:pPr>
                      <a:r>
                        <a:rPr lang="en-US" sz="1600" b="0" i="0" u="none" strike="noStrike" noProof="0">
                          <a:solidFill>
                            <a:schemeClr val="tx1"/>
                          </a:solidFill>
                          <a:effectLst/>
                          <a:latin typeface="Segoe UI (Body)"/>
                        </a:rPr>
                        <a:t>INV-3337</a:t>
                      </a:r>
                      <a:endParaRPr lang="en-US" sz="1600">
                        <a:solidFill>
                          <a:schemeClr val="tx1"/>
                        </a:solidFill>
                        <a:latin typeface="Segoe UI (Body)"/>
                      </a:endParaRPr>
                    </a:p>
                  </a:txBody>
                  <a:tcPr/>
                </a:tc>
                <a:tc>
                  <a:txBody>
                    <a:bodyPr/>
                    <a:lstStyle/>
                    <a:p>
                      <a:pPr lvl="0" algn="l">
                        <a:buNone/>
                      </a:pPr>
                      <a:r>
                        <a:rPr lang="en-US" sz="1600" b="0" i="0" u="none" strike="noStrike" noProof="0">
                          <a:effectLst/>
                        </a:rPr>
                        <a:t>INV-3337</a:t>
                      </a:r>
                      <a:endParaRPr lang="en-US"/>
                    </a:p>
                  </a:txBody>
                  <a:tcPr/>
                </a:tc>
                <a:extLst>
                  <a:ext uri="{0D108BD9-81ED-4DB2-BD59-A6C34878D82A}">
                    <a16:rowId xmlns:a16="http://schemas.microsoft.com/office/drawing/2014/main" val="107869214"/>
                  </a:ext>
                </a:extLst>
              </a:tr>
              <a:tr h="855251">
                <a:tc>
                  <a:txBody>
                    <a:bodyPr/>
                    <a:lstStyle/>
                    <a:p>
                      <a:pPr algn="l" rtl="0" fontAlgn="base"/>
                      <a:r>
                        <a:rPr lang="en-US" sz="1800">
                          <a:effectLst/>
                          <a:latin typeface="Segoe UI (Body)"/>
                        </a:rPr>
                        <a:t>What is the Invoice date?​</a:t>
                      </a:r>
                      <a:endParaRPr lang="en-US" sz="1800" b="0" i="0">
                        <a:solidFill>
                          <a:srgbClr val="000000"/>
                        </a:solidFill>
                        <a:effectLst/>
                        <a:latin typeface="Segoe UI (Body)"/>
                      </a:endParaRPr>
                    </a:p>
                  </a:txBody>
                  <a:tcPr/>
                </a:tc>
                <a:tc>
                  <a:txBody>
                    <a:bodyPr/>
                    <a:lstStyle/>
                    <a:p>
                      <a:pPr lvl="0" algn="l">
                        <a:buNone/>
                      </a:pPr>
                      <a:r>
                        <a:rPr lang="en-US" sz="1600" b="0" i="0" u="none" strike="noStrike" noProof="0">
                          <a:solidFill>
                            <a:schemeClr val="tx1"/>
                          </a:solidFill>
                          <a:effectLst/>
                          <a:latin typeface="Segoe UI"/>
                        </a:rPr>
                        <a:t>January 25, 2016</a:t>
                      </a:r>
                      <a:endParaRPr lang="en-US" sz="1600"/>
                    </a:p>
                  </a:txBody>
                  <a:tcPr anchor="ctr"/>
                </a:tc>
                <a:tc>
                  <a:txBody>
                    <a:bodyPr/>
                    <a:lstStyle/>
                    <a:p>
                      <a:pPr lvl="0" algn="l">
                        <a:buNone/>
                      </a:pPr>
                      <a:r>
                        <a:rPr lang="en-US" sz="1600" b="0" i="0" u="none" strike="noStrike" noProof="0">
                          <a:solidFill>
                            <a:schemeClr val="tx1"/>
                          </a:solidFill>
                          <a:effectLst/>
                          <a:latin typeface="Segoe UI (Body)"/>
                        </a:rPr>
                        <a:t>January 25, 2016</a:t>
                      </a:r>
                      <a:endParaRPr lang="en-US" sz="1600">
                        <a:solidFill>
                          <a:schemeClr val="tx1"/>
                        </a:solidFill>
                        <a:latin typeface="Segoe UI (Body)"/>
                      </a:endParaRPr>
                    </a:p>
                  </a:txBody>
                  <a:tcPr/>
                </a:tc>
                <a:tc>
                  <a:txBody>
                    <a:bodyPr/>
                    <a:lstStyle/>
                    <a:p>
                      <a:pPr lvl="0" algn="l">
                        <a:buNone/>
                      </a:pPr>
                      <a:r>
                        <a:rPr lang="en-US" sz="1600" b="0" i="0" u="none" strike="noStrike" noProof="0">
                          <a:effectLst/>
                        </a:rPr>
                        <a:t>January 25, 2016</a:t>
                      </a:r>
                      <a:endParaRPr lang="en-US"/>
                    </a:p>
                  </a:txBody>
                  <a:tcPr/>
                </a:tc>
                <a:extLst>
                  <a:ext uri="{0D108BD9-81ED-4DB2-BD59-A6C34878D82A}">
                    <a16:rowId xmlns:a16="http://schemas.microsoft.com/office/drawing/2014/main" val="1391102488"/>
                  </a:ext>
                </a:extLst>
              </a:tr>
              <a:tr h="597319">
                <a:tc>
                  <a:txBody>
                    <a:bodyPr/>
                    <a:lstStyle/>
                    <a:p>
                      <a:pPr algn="l" rtl="0" fontAlgn="base"/>
                      <a:r>
                        <a:rPr lang="en-US" sz="1800">
                          <a:effectLst/>
                          <a:latin typeface="Segoe UI (Body)"/>
                        </a:rPr>
                        <a:t>What is the total amount?​</a:t>
                      </a:r>
                      <a:endParaRPr lang="en-US" sz="1800" b="0" i="0">
                        <a:solidFill>
                          <a:srgbClr val="000000"/>
                        </a:solidFill>
                        <a:effectLst/>
                        <a:latin typeface="Segoe UI (Body)"/>
                      </a:endParaRPr>
                    </a:p>
                  </a:txBody>
                  <a:tcPr/>
                </a:tc>
                <a:tc>
                  <a:txBody>
                    <a:bodyPr/>
                    <a:lstStyle/>
                    <a:p>
                      <a:pPr lvl="0" algn="l">
                        <a:buNone/>
                      </a:pPr>
                      <a:r>
                        <a:rPr lang="en-US" sz="1600" b="0" i="0" u="none" strike="noStrike" noProof="0">
                          <a:solidFill>
                            <a:schemeClr val="tx1"/>
                          </a:solidFill>
                          <a:effectLst/>
                          <a:latin typeface="Segoe UI"/>
                        </a:rPr>
                        <a:t>$93.50</a:t>
                      </a:r>
                      <a:endParaRPr lang="en-US" sz="1600"/>
                    </a:p>
                  </a:txBody>
                  <a:tcPr/>
                </a:tc>
                <a:tc>
                  <a:txBody>
                    <a:bodyPr/>
                    <a:lstStyle/>
                    <a:p>
                      <a:pPr lvl="0" algn="l">
                        <a:buNone/>
                      </a:pPr>
                      <a:r>
                        <a:rPr lang="en-US" sz="1600" b="0" i="0" u="none" strike="noStrike" noProof="0">
                          <a:solidFill>
                            <a:schemeClr val="tx1"/>
                          </a:solidFill>
                          <a:effectLst/>
                          <a:latin typeface="Segoe UI (Body)"/>
                        </a:rPr>
                        <a:t>$93.50</a:t>
                      </a:r>
                      <a:endParaRPr lang="en-US" sz="1600">
                        <a:solidFill>
                          <a:schemeClr val="tx1"/>
                        </a:solidFill>
                        <a:latin typeface="Segoe UI (Body)"/>
                      </a:endParaRPr>
                    </a:p>
                  </a:txBody>
                  <a:tcPr/>
                </a:tc>
                <a:tc>
                  <a:txBody>
                    <a:bodyPr/>
                    <a:lstStyle/>
                    <a:p>
                      <a:pPr lvl="0" algn="l">
                        <a:buNone/>
                      </a:pPr>
                      <a:r>
                        <a:rPr lang="en-US" sz="1600" b="0" i="0" u="none" strike="noStrike" noProof="0">
                          <a:effectLst/>
                        </a:rPr>
                        <a:t>$93.50</a:t>
                      </a:r>
                      <a:endParaRPr lang="en-US"/>
                    </a:p>
                  </a:txBody>
                  <a:tcPr/>
                </a:tc>
                <a:extLst>
                  <a:ext uri="{0D108BD9-81ED-4DB2-BD59-A6C34878D82A}">
                    <a16:rowId xmlns:a16="http://schemas.microsoft.com/office/drawing/2014/main" val="1695380169"/>
                  </a:ext>
                </a:extLst>
              </a:tr>
              <a:tr h="1316816">
                <a:tc>
                  <a:txBody>
                    <a:bodyPr/>
                    <a:lstStyle/>
                    <a:p>
                      <a:pPr algn="l" rtl="0" fontAlgn="base"/>
                      <a:r>
                        <a:rPr lang="en-US" sz="1800">
                          <a:effectLst/>
                          <a:latin typeface="Segoe UI (Body)"/>
                        </a:rPr>
                        <a:t>State the From address of Invoice?​</a:t>
                      </a:r>
                      <a:endParaRPr lang="en-US" sz="1800" b="0" i="0">
                        <a:solidFill>
                          <a:srgbClr val="000000"/>
                        </a:solidFill>
                        <a:effectLst/>
                        <a:latin typeface="Segoe UI (Body)"/>
                      </a:endParaRPr>
                    </a:p>
                  </a:txBody>
                  <a:tcPr/>
                </a:tc>
                <a:tc>
                  <a:txBody>
                    <a:bodyPr/>
                    <a:lstStyle/>
                    <a:p>
                      <a:pPr lvl="0" algn="l">
                        <a:buNone/>
                      </a:pPr>
                      <a:r>
                        <a:rPr lang="en-US" sz="1600" b="0" i="0" u="none" strike="noStrike" noProof="0">
                          <a:solidFill>
                            <a:srgbClr val="2D2E2D"/>
                          </a:solidFill>
                          <a:effectLst/>
                          <a:latin typeface="Segoe UI"/>
                        </a:rPr>
                        <a:t>DEMO - Sliced Invoices Suite 5A-1204</a:t>
                      </a:r>
                    </a:p>
                    <a:p>
                      <a:pPr lvl="0" algn="l">
                        <a:buNone/>
                      </a:pPr>
                      <a:r>
                        <a:rPr lang="en-US" sz="1600" b="0" i="0" u="none" strike="noStrike" noProof="0">
                          <a:solidFill>
                            <a:srgbClr val="2D2E2D"/>
                          </a:solidFill>
                          <a:effectLst/>
                          <a:latin typeface="Segoe UI"/>
                        </a:rPr>
                        <a:t>123 Somewhere Street </a:t>
                      </a:r>
                      <a:r>
                        <a:rPr lang="en-US" sz="1600" b="0" i="0" u="none" strike="noStrike" noProof="0" err="1">
                          <a:solidFill>
                            <a:srgbClr val="2D2E2D"/>
                          </a:solidFill>
                          <a:effectLst/>
                          <a:latin typeface="Segoe UI"/>
                        </a:rPr>
                        <a:t>YourCity</a:t>
                      </a:r>
                      <a:r>
                        <a:rPr lang="en-US" sz="1600" b="0" i="0" u="none" strike="noStrike" noProof="0">
                          <a:solidFill>
                            <a:srgbClr val="2D2E2D"/>
                          </a:solidFill>
                          <a:effectLst/>
                          <a:latin typeface="Segoe UI"/>
                        </a:rPr>
                        <a:t> AZ12345</a:t>
                      </a:r>
                    </a:p>
                  </a:txBody>
                  <a:tcPr/>
                </a:tc>
                <a:tc>
                  <a:txBody>
                    <a:bodyPr/>
                    <a:lstStyle/>
                    <a:p>
                      <a:pPr lvl="0" algn="l">
                        <a:buNone/>
                      </a:pPr>
                      <a:r>
                        <a:rPr lang="en-US" sz="1600" b="0" i="0" u="none" strike="noStrike" noProof="0">
                          <a:solidFill>
                            <a:srgbClr val="2D2E2D"/>
                          </a:solidFill>
                          <a:effectLst/>
                          <a:latin typeface="Segoe UI (Body)"/>
                        </a:rPr>
                        <a:t>DEMO - Sliced Invoices Suite 5A-1204</a:t>
                      </a:r>
                      <a:endParaRPr lang="en-US" sz="1600">
                        <a:solidFill>
                          <a:srgbClr val="2D2E2D"/>
                        </a:solidFill>
                        <a:latin typeface="Segoe UI (Body)"/>
                      </a:endParaRPr>
                    </a:p>
                    <a:p>
                      <a:pPr lvl="0" algn="l">
                        <a:buNone/>
                      </a:pPr>
                      <a:r>
                        <a:rPr lang="en-US" sz="1600" b="0" i="0" u="none" strike="noStrike" noProof="0">
                          <a:solidFill>
                            <a:srgbClr val="2D2E2D"/>
                          </a:solidFill>
                          <a:effectLst/>
                          <a:latin typeface="Segoe UI (Body)"/>
                        </a:rPr>
                        <a:t>123 Somewhere Street </a:t>
                      </a:r>
                      <a:r>
                        <a:rPr lang="en-US" sz="1600" b="0" i="0" u="none" strike="noStrike" noProof="0" err="1">
                          <a:solidFill>
                            <a:srgbClr val="2D2E2D"/>
                          </a:solidFill>
                          <a:effectLst/>
                          <a:latin typeface="Segoe UI (Body)"/>
                        </a:rPr>
                        <a:t>YourCity</a:t>
                      </a:r>
                      <a:r>
                        <a:rPr lang="en-US" sz="1600" b="0" i="0" u="none" strike="noStrike" noProof="0">
                          <a:solidFill>
                            <a:srgbClr val="2D2E2D"/>
                          </a:solidFill>
                          <a:effectLst/>
                          <a:latin typeface="Segoe UI (Body)"/>
                        </a:rPr>
                        <a:t> AZ12345 admin@slicedinvoices.com </a:t>
                      </a:r>
                      <a:endParaRPr lang="en-US" sz="1600">
                        <a:latin typeface="Segoe UI (Body)"/>
                      </a:endParaRPr>
                    </a:p>
                  </a:txBody>
                  <a:tcPr/>
                </a:tc>
                <a:tc>
                  <a:txBody>
                    <a:bodyPr/>
                    <a:lstStyle/>
                    <a:p>
                      <a:pPr lvl="0" algn="l">
                        <a:lnSpc>
                          <a:spcPct val="100000"/>
                        </a:lnSpc>
                        <a:spcBef>
                          <a:spcPts val="0"/>
                        </a:spcBef>
                        <a:spcAft>
                          <a:spcPts val="0"/>
                        </a:spcAft>
                        <a:buNone/>
                      </a:pPr>
                      <a:r>
                        <a:rPr lang="en-US" sz="1600" b="0" i="0" u="none" strike="noStrike" noProof="0">
                          <a:effectLst/>
                        </a:rPr>
                        <a:t>DEMO - Sliced Invoices Suite 5A-1204 </a:t>
                      </a:r>
                      <a:endParaRPr lang="en-US"/>
                    </a:p>
                    <a:p>
                      <a:pPr lvl="0" algn="l">
                        <a:lnSpc>
                          <a:spcPct val="100000"/>
                        </a:lnSpc>
                        <a:spcBef>
                          <a:spcPts val="0"/>
                        </a:spcBef>
                        <a:spcAft>
                          <a:spcPts val="0"/>
                        </a:spcAft>
                        <a:buNone/>
                      </a:pPr>
                      <a:endParaRPr lang="en-US"/>
                    </a:p>
                  </a:txBody>
                  <a:tcPr/>
                </a:tc>
                <a:extLst>
                  <a:ext uri="{0D108BD9-81ED-4DB2-BD59-A6C34878D82A}">
                    <a16:rowId xmlns:a16="http://schemas.microsoft.com/office/drawing/2014/main" val="2232385794"/>
                  </a:ext>
                </a:extLst>
              </a:tr>
              <a:tr h="950279">
                <a:tc>
                  <a:txBody>
                    <a:bodyPr/>
                    <a:lstStyle/>
                    <a:p>
                      <a:pPr algn="l" rtl="0" fontAlgn="base"/>
                      <a:r>
                        <a:rPr lang="en-US" sz="1800">
                          <a:effectLst/>
                          <a:latin typeface="Segoe UI (Body)"/>
                        </a:rPr>
                        <a:t>State the To address of Invoice?​</a:t>
                      </a:r>
                    </a:p>
                    <a:p>
                      <a:pPr algn="l" rtl="0" fontAlgn="base"/>
                      <a:r>
                        <a:rPr lang="en-US" sz="1800">
                          <a:effectLst/>
                          <a:latin typeface="Segoe UI (Body)"/>
                        </a:rPr>
                        <a:t>​</a:t>
                      </a:r>
                      <a:endParaRPr lang="en-US" sz="1800" b="0" i="0">
                        <a:solidFill>
                          <a:srgbClr val="000000"/>
                        </a:solidFill>
                        <a:effectLst/>
                        <a:latin typeface="Segoe UI (Body)"/>
                      </a:endParaRPr>
                    </a:p>
                  </a:txBody>
                  <a:tcPr/>
                </a:tc>
                <a:tc>
                  <a:txBody>
                    <a:bodyPr/>
                    <a:lstStyle/>
                    <a:p>
                      <a:pPr lvl="0" algn="l">
                        <a:buNone/>
                      </a:pPr>
                      <a:r>
                        <a:rPr lang="en-US" sz="1600" b="0" i="0" u="none" strike="noStrike" noProof="0">
                          <a:solidFill>
                            <a:srgbClr val="444444"/>
                          </a:solidFill>
                          <a:effectLst/>
                          <a:latin typeface="Segoe UI"/>
                        </a:rPr>
                        <a:t>123 Somewhere Street Your City AZ 12345</a:t>
                      </a:r>
                      <a:endParaRPr lang="en-US"/>
                    </a:p>
                  </a:txBody>
                  <a:tcPr/>
                </a:tc>
                <a:tc>
                  <a:txBody>
                    <a:bodyPr/>
                    <a:lstStyle/>
                    <a:p>
                      <a:pPr lvl="0" algn="l" rtl="0">
                        <a:buNone/>
                      </a:pPr>
                      <a:r>
                        <a:rPr lang="en-US" sz="1600">
                          <a:effectLst/>
                          <a:latin typeface="Segoe UI (Body)"/>
                        </a:rPr>
                        <a:t>​</a:t>
                      </a:r>
                      <a:r>
                        <a:rPr lang="en-US" sz="1600" b="0" i="0" u="none" strike="noStrike" noProof="0">
                          <a:effectLst/>
                        </a:rPr>
                        <a:t>Test Business 123 Somewhere St Melbourne, VIC 3000</a:t>
                      </a:r>
                      <a:endParaRPr lang="en-US" sz="1600" b="0" i="0">
                        <a:solidFill>
                          <a:srgbClr val="000000"/>
                        </a:solidFill>
                        <a:effectLst/>
                        <a:latin typeface="Segoe UI (Body)"/>
                      </a:endParaRPr>
                    </a:p>
                  </a:txBody>
                  <a:tcPr/>
                </a:tc>
                <a:tc>
                  <a:txBody>
                    <a:bodyPr/>
                    <a:lstStyle/>
                    <a:p>
                      <a:pPr lvl="0" algn="l">
                        <a:buNone/>
                      </a:pPr>
                      <a:r>
                        <a:rPr lang="en-US" sz="1600" b="0" i="0" u="none" strike="noStrike" noProof="0">
                          <a:effectLst/>
                        </a:rPr>
                        <a:t>Test Business 123 Somewhere St Melbourne, VIC 3000</a:t>
                      </a:r>
                      <a:endParaRPr lang="en-US"/>
                    </a:p>
                  </a:txBody>
                  <a:tcPr/>
                </a:tc>
                <a:extLst>
                  <a:ext uri="{0D108BD9-81ED-4DB2-BD59-A6C34878D82A}">
                    <a16:rowId xmlns:a16="http://schemas.microsoft.com/office/drawing/2014/main" val="419244487"/>
                  </a:ext>
                </a:extLst>
              </a:tr>
              <a:tr h="583743">
                <a:tc>
                  <a:txBody>
                    <a:bodyPr/>
                    <a:lstStyle/>
                    <a:p>
                      <a:pPr algn="l" rtl="0" fontAlgn="base"/>
                      <a:r>
                        <a:rPr lang="en-US" sz="1800">
                          <a:effectLst/>
                          <a:latin typeface="Segoe UI (Body)"/>
                        </a:rPr>
                        <a:t>What is the order number?​</a:t>
                      </a:r>
                      <a:endParaRPr lang="en-US" sz="1800" b="0" i="0">
                        <a:solidFill>
                          <a:srgbClr val="000000"/>
                        </a:solidFill>
                        <a:effectLst/>
                        <a:latin typeface="Segoe UI (Body)"/>
                      </a:endParaRPr>
                    </a:p>
                  </a:txBody>
                  <a:tcPr/>
                </a:tc>
                <a:tc>
                  <a:txBody>
                    <a:bodyPr/>
                    <a:lstStyle/>
                    <a:p>
                      <a:pPr lvl="0" algn="l">
                        <a:buNone/>
                      </a:pPr>
                      <a:r>
                        <a:rPr lang="en-US" sz="1600" b="0" i="0" u="none" strike="noStrike" noProof="0">
                          <a:solidFill>
                            <a:schemeClr val="tx1"/>
                          </a:solidFill>
                          <a:effectLst/>
                          <a:latin typeface="Segoe UI"/>
                        </a:rPr>
                        <a:t>12345</a:t>
                      </a:r>
                      <a:endParaRPr lang="en-US"/>
                    </a:p>
                  </a:txBody>
                  <a:tcPr/>
                </a:tc>
                <a:tc>
                  <a:txBody>
                    <a:bodyPr/>
                    <a:lstStyle/>
                    <a:p>
                      <a:pPr lvl="0" algn="l">
                        <a:buNone/>
                      </a:pPr>
                      <a:r>
                        <a:rPr lang="en-US" sz="1600" b="0" i="0" u="none" strike="noStrike" noProof="0">
                          <a:solidFill>
                            <a:schemeClr val="tx1"/>
                          </a:solidFill>
                          <a:effectLst/>
                          <a:latin typeface="Segoe UI (Body)"/>
                        </a:rPr>
                        <a:t>12345</a:t>
                      </a:r>
                      <a:endParaRPr lang="en-US" sz="1600">
                        <a:solidFill>
                          <a:schemeClr val="tx1"/>
                        </a:solidFill>
                        <a:latin typeface="Segoe UI (Body)"/>
                      </a:endParaRPr>
                    </a:p>
                  </a:txBody>
                  <a:tcPr/>
                </a:tc>
                <a:tc>
                  <a:txBody>
                    <a:bodyPr/>
                    <a:lstStyle/>
                    <a:p>
                      <a:pPr lvl="0" algn="l">
                        <a:buNone/>
                      </a:pPr>
                      <a:r>
                        <a:rPr lang="en-US" sz="1600" b="0" i="0" u="none" strike="noStrike" noProof="0">
                          <a:solidFill>
                            <a:schemeClr val="tx1"/>
                          </a:solidFill>
                          <a:effectLst/>
                          <a:latin typeface="Segoe UI (Body)"/>
                        </a:rPr>
                        <a:t>12345</a:t>
                      </a:r>
                    </a:p>
                  </a:txBody>
                  <a:tcPr/>
                </a:tc>
                <a:extLst>
                  <a:ext uri="{0D108BD9-81ED-4DB2-BD59-A6C34878D82A}">
                    <a16:rowId xmlns:a16="http://schemas.microsoft.com/office/drawing/2014/main" val="3217734065"/>
                  </a:ext>
                </a:extLst>
              </a:tr>
              <a:tr h="475139">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​8.4</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8.7​</a:t>
                      </a:r>
                      <a:endParaRPr lang="en-US" sz="1800" b="1" i="0">
                        <a:solidFill>
                          <a:srgbClr val="000000"/>
                        </a:solidFill>
                        <a:effectLst/>
                        <a:latin typeface="Segoe UI (Body)"/>
                      </a:endParaRPr>
                    </a:p>
                  </a:txBody>
                  <a:tcPr/>
                </a:tc>
                <a:tc>
                  <a:txBody>
                    <a:bodyPr/>
                    <a:lstStyle/>
                    <a:p>
                      <a:pPr lvl="0" algn="l">
                        <a:buNone/>
                      </a:pPr>
                      <a:r>
                        <a:rPr lang="en-US" sz="1800" b="1">
                          <a:effectLst/>
                          <a:latin typeface="Segoe UI (Body)"/>
                        </a:rPr>
                        <a:t>8.2</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402989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082-D83A-902B-31FD-62C98B7823D4}"/>
              </a:ext>
            </a:extLst>
          </p:cNvPr>
          <p:cNvSpPr>
            <a:spLocks noGrp="1"/>
          </p:cNvSpPr>
          <p:nvPr>
            <p:ph type="ctrTitle"/>
          </p:nvPr>
        </p:nvSpPr>
        <p:spPr/>
        <p:txBody>
          <a:bodyPr/>
          <a:lstStyle/>
          <a:p>
            <a:r>
              <a:rPr lang="en-US" b="1">
                <a:cs typeface="Arial"/>
              </a:rPr>
              <a:t>Fine tuned for</a:t>
            </a:r>
            <a:br>
              <a:rPr lang="en-US" b="1">
                <a:cs typeface="Arial"/>
              </a:rPr>
            </a:br>
            <a:r>
              <a:rPr lang="en-US" b="1">
                <a:cs typeface="Arial"/>
              </a:rPr>
              <a:t>Documents</a:t>
            </a:r>
            <a:endParaRPr lang="en-US" b="1">
              <a:solidFill>
                <a:schemeClr val="tx1"/>
              </a:solidFill>
            </a:endParaRPr>
          </a:p>
        </p:txBody>
      </p:sp>
    </p:spTree>
    <p:extLst>
      <p:ext uri="{BB962C8B-B14F-4D97-AF65-F5344CB8AC3E}">
        <p14:creationId xmlns:p14="http://schemas.microsoft.com/office/powerpoint/2010/main" val="2637176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231420661"/>
              </p:ext>
            </p:extLst>
          </p:nvPr>
        </p:nvGraphicFramePr>
        <p:xfrm>
          <a:off x="299803" y="0"/>
          <a:ext cx="11785174" cy="6798496"/>
        </p:xfrm>
        <a:graphic>
          <a:graphicData uri="http://schemas.openxmlformats.org/drawingml/2006/table">
            <a:tbl>
              <a:tblPr firstRow="1" bandRow="1">
                <a:tableStyleId>{BC89EF96-8CEA-46FF-86C4-4CE0E7609802}</a:tableStyleId>
              </a:tblPr>
              <a:tblGrid>
                <a:gridCol w="2438273">
                  <a:extLst>
                    <a:ext uri="{9D8B030D-6E8A-4147-A177-3AD203B41FA5}">
                      <a16:colId xmlns:a16="http://schemas.microsoft.com/office/drawing/2014/main" val="2318049074"/>
                    </a:ext>
                  </a:extLst>
                </a:gridCol>
                <a:gridCol w="3078495">
                  <a:extLst>
                    <a:ext uri="{9D8B030D-6E8A-4147-A177-3AD203B41FA5}">
                      <a16:colId xmlns:a16="http://schemas.microsoft.com/office/drawing/2014/main" val="3931732350"/>
                    </a:ext>
                  </a:extLst>
                </a:gridCol>
                <a:gridCol w="3134203">
                  <a:extLst>
                    <a:ext uri="{9D8B030D-6E8A-4147-A177-3AD203B41FA5}">
                      <a16:colId xmlns:a16="http://schemas.microsoft.com/office/drawing/2014/main" val="143173297"/>
                    </a:ext>
                  </a:extLst>
                </a:gridCol>
                <a:gridCol w="3134203">
                  <a:extLst>
                    <a:ext uri="{9D8B030D-6E8A-4147-A177-3AD203B41FA5}">
                      <a16:colId xmlns:a16="http://schemas.microsoft.com/office/drawing/2014/main" val="3946998652"/>
                    </a:ext>
                  </a:extLst>
                </a:gridCol>
              </a:tblGrid>
              <a:tr h="628171">
                <a:tc>
                  <a:txBody>
                    <a:bodyPr/>
                    <a:lstStyle/>
                    <a:p>
                      <a:pPr lvl="0" algn="ctr">
                        <a:lnSpc>
                          <a:spcPct val="100000"/>
                        </a:lnSpc>
                        <a:buNone/>
                      </a:pPr>
                      <a:r>
                        <a:rPr lang="en-US" sz="1800" b="1" i="0" u="none" strike="noStrike" noProof="0">
                          <a:solidFill>
                            <a:schemeClr val="tx1"/>
                          </a:solidFill>
                          <a:effectLst/>
                          <a:latin typeface="Segoe UI (Body)"/>
                        </a:rPr>
                        <a:t>google/flan-t5-base</a:t>
                      </a:r>
                      <a:endParaRPr lang="en-US" sz="1800">
                        <a:solidFill>
                          <a:schemeClr val="tx1"/>
                        </a:solidFill>
                        <a:latin typeface="Segoe UI (Body)"/>
                      </a:endParaRPr>
                    </a:p>
                  </a:txBody>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a:effectLst/>
                          <a:latin typeface="Segoe UI (Body)"/>
                        </a:rPr>
                        <a:t>Traditional Fine-tuning</a:t>
                      </a:r>
                      <a:endParaRPr lang="en-US" sz="1800" b="1" i="0">
                        <a:solidFill>
                          <a:srgbClr val="FFFFFF"/>
                        </a:solidFill>
                        <a:effectLst/>
                        <a:latin typeface="Segoe UI (Body)"/>
                      </a:endParaRPr>
                    </a:p>
                    <a:p>
                      <a:pPr algn="ctr" rtl="0" fontAlgn="base">
                        <a:lnSpc>
                          <a:spcPct val="100000"/>
                        </a:lnSpc>
                      </a:pPr>
                      <a:endParaRPr lang="en-US" sz="1800" b="1" i="0">
                        <a:solidFill>
                          <a:schemeClr val="tx1"/>
                        </a:solidFill>
                        <a:effectLst/>
                        <a:latin typeface="Segoe UI (Body)"/>
                      </a:endParaRPr>
                    </a:p>
                  </a:txBody>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a:latin typeface="Segoe UI (Body)"/>
                      </a:endParaRPr>
                    </a:p>
                  </a:txBody>
                  <a:tcPr/>
                </a:tc>
                <a:tc>
                  <a:txBody>
                    <a:bodyPr/>
                    <a:lstStyle/>
                    <a:p>
                      <a:pPr lvl="0" algn="ctr">
                        <a:lnSpc>
                          <a:spcPct val="150000"/>
                        </a:lnSpc>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err="1"/>
                    </a:p>
                  </a:txBody>
                  <a:tcPr/>
                </a:tc>
                <a:extLst>
                  <a:ext uri="{0D108BD9-81ED-4DB2-BD59-A6C34878D82A}">
                    <a16:rowId xmlns:a16="http://schemas.microsoft.com/office/drawing/2014/main" val="2622347783"/>
                  </a:ext>
                </a:extLst>
              </a:tr>
              <a:tr h="14300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txBody>
                  <a:tcPr/>
                </a:tc>
                <a:tc>
                  <a:txBody>
                    <a:bodyPr/>
                    <a:lstStyle/>
                    <a:p>
                      <a:pPr lvl="0" algn="l" rtl="0">
                        <a:buNone/>
                      </a:pPr>
                      <a:r>
                        <a:rPr lang="en-US" sz="1800">
                          <a:solidFill>
                            <a:schemeClr val="tx1"/>
                          </a:solidFill>
                          <a:effectLst/>
                          <a:latin typeface="Segoe UI (Body)"/>
                        </a:rPr>
                        <a:t>​</a:t>
                      </a:r>
                      <a:r>
                        <a:rPr lang="en-US" sz="1800" b="0" i="0" u="none" strike="noStrike" noProof="0">
                          <a:solidFill>
                            <a:schemeClr val="tx1"/>
                          </a:solidFill>
                          <a:effectLst/>
                          <a:latin typeface="Segoe UI (Body)"/>
                        </a:rPr>
                        <a:t>simulation of human intelligence in machines that are programmed to think and act like humans</a:t>
                      </a:r>
                      <a:endParaRPr lang="en-US" sz="1800" b="0" i="0">
                        <a:solidFill>
                          <a:schemeClr val="tx1"/>
                        </a:solidFill>
                        <a:effectLst/>
                        <a:latin typeface="Segoe U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effectLst/>
                          <a:latin typeface="Segoe UI (Body)"/>
                        </a:rPr>
                        <a:t>​</a:t>
                      </a:r>
                      <a:r>
                        <a:rPr lang="en-US" sz="1800" b="0" i="0" u="none" strike="noStrike" noProof="0">
                          <a:solidFill>
                            <a:schemeClr val="tx1"/>
                          </a:solidFill>
                          <a:effectLst/>
                          <a:latin typeface="Segoe UI (Body)"/>
                        </a:rPr>
                        <a:t>simulation of human intelligence in machines that are programmed to think and act like humans</a:t>
                      </a:r>
                      <a:endParaRPr lang="en-US" sz="1800" b="0" i="0">
                        <a:solidFill>
                          <a:schemeClr val="tx1"/>
                        </a:solidFill>
                        <a:effectLst/>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a:rPr>
                        <a:t>Artificial Intelligence is the simulation of human</a:t>
                      </a:r>
                      <a:endParaRPr lang="en-US"/>
                    </a:p>
                    <a:p>
                      <a:pPr marL="0" lvl="0" indent="0" algn="l">
                        <a:lnSpc>
                          <a:spcPct val="100000"/>
                        </a:lnSpc>
                        <a:spcBef>
                          <a:spcPts val="0"/>
                        </a:spcBef>
                        <a:spcAft>
                          <a:spcPts val="0"/>
                        </a:spcAft>
                        <a:buNone/>
                      </a:pPr>
                      <a:r>
                        <a:rPr lang="en-US" sz="1800" b="0" i="0" u="none" strike="noStrike" noProof="0">
                          <a:solidFill>
                            <a:schemeClr val="tx1"/>
                          </a:solidFill>
                          <a:effectLst/>
                          <a:latin typeface="Segoe UI"/>
                        </a:rPr>
                        <a:t>intelligence in machines that are programmed to think and act like humans</a:t>
                      </a:r>
                      <a:endParaRPr lang="en-US"/>
                    </a:p>
                  </a:txBody>
                  <a:tcPr/>
                </a:tc>
                <a:extLst>
                  <a:ext uri="{0D108BD9-81ED-4DB2-BD59-A6C34878D82A}">
                    <a16:rowId xmlns:a16="http://schemas.microsoft.com/office/drawing/2014/main" val="107869214"/>
                  </a:ext>
                </a:extLst>
              </a:tr>
              <a:tr h="64153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p>
                      <a:pPr lvl="0" algn="l">
                        <a:buNone/>
                      </a:pPr>
                      <a:endParaRPr lang="en-US" sz="1800">
                        <a:solidFill>
                          <a:schemeClr val="tx1"/>
                        </a:solidFill>
                        <a:effectLst/>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The ability to learn and solve problems</a:t>
                      </a:r>
                      <a:endParaRPr lang="en-US" sz="1800">
                        <a:solidFill>
                          <a:schemeClr val="tx1"/>
                        </a:solidFill>
                        <a:latin typeface="Segoe U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chemeClr val="tx1"/>
                          </a:solidFill>
                          <a:effectLst/>
                          <a:latin typeface="Segoe UI (Body)"/>
                        </a:rPr>
                        <a:t>The ability to learn and solve problems</a:t>
                      </a:r>
                      <a:endParaRPr lang="en-US" sz="1800">
                        <a:solidFill>
                          <a:schemeClr val="tx1"/>
                        </a:solidFill>
                        <a:latin typeface="Segoe UI (Body)"/>
                      </a:endParaRPr>
                    </a:p>
                  </a:txBody>
                  <a:tcPr/>
                </a:tc>
                <a:tc>
                  <a:txBody>
                    <a:bodyPr/>
                    <a:lstStyle/>
                    <a:p>
                      <a:pPr marL="0" lvl="0" indent="0" algn="l">
                        <a:lnSpc>
                          <a:spcPct val="100000"/>
                        </a:lnSpc>
                        <a:spcBef>
                          <a:spcPts val="0"/>
                        </a:spcBef>
                        <a:spcAft>
                          <a:spcPts val="0"/>
                        </a:spcAft>
                        <a:buNone/>
                      </a:pPr>
                      <a:r>
                        <a:rPr lang="en-US" sz="1800" b="0" i="0" u="none" strike="noStrike" noProof="0">
                          <a:solidFill>
                            <a:schemeClr val="tx1"/>
                          </a:solidFill>
                          <a:effectLst/>
                          <a:latin typeface="Segoe UI (Body)"/>
                        </a:rPr>
                        <a:t>Intelligence is t</a:t>
                      </a:r>
                      <a:r>
                        <a:rPr lang="en-US" sz="1800" b="0" i="0" u="none" strike="noStrike" noProof="0">
                          <a:solidFill>
                            <a:schemeClr val="tx1"/>
                          </a:solidFill>
                          <a:effectLst/>
                          <a:latin typeface="Segoe UI"/>
                        </a:rPr>
                        <a:t>he ability to learn and solve problems</a:t>
                      </a:r>
                      <a:endParaRPr lang="en-US" sz="1800" b="0" i="0" u="none" strike="noStrike" noProof="0">
                        <a:solidFill>
                          <a:schemeClr val="tx1"/>
                        </a:solidFill>
                        <a:effectLst/>
                        <a:latin typeface="Segoe UI (Body)"/>
                      </a:endParaRPr>
                    </a:p>
                  </a:txBody>
                  <a:tcPr/>
                </a:tc>
                <a:extLst>
                  <a:ext uri="{0D108BD9-81ED-4DB2-BD59-A6C34878D82A}">
                    <a16:rowId xmlns:a16="http://schemas.microsoft.com/office/drawing/2014/main" val="1391102488"/>
                  </a:ext>
                </a:extLst>
              </a:tr>
              <a:tr h="908843">
                <a:tc>
                  <a:txBody>
                    <a:bodyPr/>
                    <a:lstStyle/>
                    <a:p>
                      <a:pPr algn="l" rtl="0" fontAlgn="base"/>
                      <a:r>
                        <a:rPr lang="en-US" sz="1800" b="0" i="0" u="none" strike="noStrike" noProof="0">
                          <a:solidFill>
                            <a:schemeClr val="tx1"/>
                          </a:solidFill>
                          <a:effectLst/>
                          <a:latin typeface="Segoe UI (Body)"/>
                        </a:rPr>
                        <a:t>What is Intelligence is composed of?</a:t>
                      </a:r>
                    </a:p>
                    <a:p>
                      <a:pPr lvl="0" algn="l">
                        <a:buNone/>
                      </a:pPr>
                      <a:r>
                        <a:rPr lang="en-US" sz="1800">
                          <a:solidFill>
                            <a:schemeClr val="tx1"/>
                          </a:solidFill>
                          <a:effectLst/>
                          <a:latin typeface="Segoe UI (Body)"/>
                        </a:rPr>
                        <a:t>​</a:t>
                      </a:r>
                      <a:endParaRPr lang="en-US" sz="1800" b="0" i="0">
                        <a:solidFill>
                          <a:schemeClr val="tx1"/>
                        </a:solidFill>
                        <a:effectLst/>
                        <a:latin typeface="Segoe UI (Body)"/>
                      </a:endParaRPr>
                    </a:p>
                  </a:txBody>
                  <a:tcPr/>
                </a:tc>
                <a:tc>
                  <a:txBody>
                    <a:bodyPr/>
                    <a:lstStyle/>
                    <a:p>
                      <a:pPr lvl="0" algn="l" rtl="0">
                        <a:buNone/>
                      </a:pPr>
                      <a:r>
                        <a:rPr lang="en-US" sz="1800">
                          <a:solidFill>
                            <a:schemeClr val="tx1"/>
                          </a:solidFill>
                          <a:effectLst/>
                          <a:latin typeface="Segoe UI (Body)"/>
                        </a:rPr>
                        <a:t>​</a:t>
                      </a:r>
                      <a:r>
                        <a:rPr lang="en-US" sz="1800" b="0" i="0" u="none" strike="noStrike" noProof="0">
                          <a:solidFill>
                            <a:schemeClr val="tx1"/>
                          </a:solidFill>
                          <a:effectLst/>
                          <a:latin typeface="Segoe UI (Body)"/>
                        </a:rPr>
                        <a:t>Reasoning, </a:t>
                      </a:r>
                      <a:r>
                        <a:rPr lang="en-US" sz="1800" b="0" i="0" u="none" strike="noStrike" noProof="0">
                          <a:solidFill>
                            <a:schemeClr val="tx1"/>
                          </a:solidFill>
                          <a:effectLst/>
                          <a:latin typeface="Segoe UI"/>
                        </a:rPr>
                        <a:t>Problem-Solving, Perception, Linguistic Intelligence</a:t>
                      </a:r>
                      <a:endParaRPr lang="en-US" sz="1800" b="0" i="0">
                        <a:solidFill>
                          <a:schemeClr val="tx1"/>
                        </a:solidFill>
                        <a:effectLst/>
                        <a:latin typeface="Segoe UI (Body)"/>
                      </a:endParaRPr>
                    </a:p>
                  </a:txBody>
                  <a:tcPr/>
                </a:tc>
                <a:tc>
                  <a:txBody>
                    <a:bodyPr/>
                    <a:lstStyle/>
                    <a:p>
                      <a:pPr algn="l" rtl="0" fontAlgn="auto"/>
                      <a:r>
                        <a:rPr lang="en-US" sz="1800" b="0" i="0" u="none" strike="noStrike" noProof="0">
                          <a:solidFill>
                            <a:schemeClr val="tx1"/>
                          </a:solidFill>
                          <a:effectLst/>
                          <a:latin typeface="Segoe UI (Body)"/>
                        </a:rPr>
                        <a:t>Reasoning, Learning, Problem-Solving, Perception, Linguistic Intelligence</a:t>
                      </a:r>
                    </a:p>
                  </a:txBody>
                  <a:tcPr/>
                </a:tc>
                <a:tc>
                  <a:txBody>
                    <a:bodyPr/>
                    <a:lstStyle/>
                    <a:p>
                      <a:pPr lvl="0" algn="l">
                        <a:buNone/>
                      </a:pPr>
                      <a:r>
                        <a:rPr lang="en-US" sz="1600" b="0" i="0" u="none" strike="noStrike" noProof="0">
                          <a:solidFill>
                            <a:schemeClr val="tx1"/>
                          </a:solidFill>
                          <a:effectLst/>
                          <a:latin typeface="Segoe UI"/>
                        </a:rPr>
                        <a:t>Intelligence is composed of: • Reasoning • Learning • Problem-Solving  , Linguistic Intelligence</a:t>
                      </a:r>
                      <a:endParaRPr lang="en-US" sz="1600"/>
                    </a:p>
                  </a:txBody>
                  <a:tcPr/>
                </a:tc>
                <a:extLst>
                  <a:ext uri="{0D108BD9-81ED-4DB2-BD59-A6C34878D82A}">
                    <a16:rowId xmlns:a16="http://schemas.microsoft.com/office/drawing/2014/main" val="1695380169"/>
                  </a:ext>
                </a:extLst>
              </a:tr>
              <a:tr h="10024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List any Four uses of Artificial Intelligence?</a:t>
                      </a:r>
                      <a:endParaRPr lang="en-US" sz="1800" b="0" i="0" u="none" strike="noStrike" noProof="0">
                        <a:solidFill>
                          <a:schemeClr val="tx1"/>
                        </a:solidFill>
                        <a:latin typeface="Segoe UI (Body)"/>
                      </a:endParaRPr>
                    </a:p>
                  </a:txBody>
                  <a:tcPr/>
                </a:tc>
                <a:tc>
                  <a:txBody>
                    <a:bodyPr/>
                    <a:lstStyle/>
                    <a:p>
                      <a:pPr lvl="0" algn="just">
                        <a:lnSpc>
                          <a:spcPct val="100000"/>
                        </a:lnSpc>
                        <a:spcBef>
                          <a:spcPts val="0"/>
                        </a:spcBef>
                        <a:spcAft>
                          <a:spcPts val="0"/>
                        </a:spcAft>
                        <a:buNone/>
                      </a:pPr>
                      <a:r>
                        <a:rPr lang="en-US" sz="1600" b="0" i="0" u="none" strike="noStrike" noProof="0">
                          <a:solidFill>
                            <a:schemeClr val="tx1"/>
                          </a:solidFill>
                          <a:effectLst/>
                          <a:latin typeface="Segoe UI"/>
                        </a:rPr>
                        <a:t>1.Healthcare 2. Finance 3. Banking 4. Manufacturing</a:t>
                      </a:r>
                    </a:p>
                  </a:txBody>
                  <a:tcPr/>
                </a:tc>
                <a:tc>
                  <a:txBody>
                    <a:bodyPr/>
                    <a:lstStyle/>
                    <a:p>
                      <a:pPr lvl="0" algn="just">
                        <a:lnSpc>
                          <a:spcPct val="100000"/>
                        </a:lnSpc>
                        <a:spcBef>
                          <a:spcPts val="0"/>
                        </a:spcBef>
                        <a:spcAft>
                          <a:spcPts val="0"/>
                        </a:spcAft>
                        <a:buNone/>
                      </a:pPr>
                      <a:r>
                        <a:rPr lang="en-US" sz="1600" b="0" i="0" u="none" strike="noStrike" noProof="0">
                          <a:solidFill>
                            <a:schemeClr val="tx1"/>
                          </a:solidFill>
                          <a:effectLst/>
                          <a:latin typeface="Segoe UI"/>
                        </a:rPr>
                        <a:t>1. Healthcare 2. Finance 3. Banking 4. Manufacturing</a:t>
                      </a:r>
                    </a:p>
                  </a:txBody>
                  <a:tcPr/>
                </a:tc>
                <a:tc>
                  <a:txBody>
                    <a:bodyPr/>
                    <a:lstStyle/>
                    <a:p>
                      <a:pPr lvl="0" algn="just">
                        <a:lnSpc>
                          <a:spcPct val="100000"/>
                        </a:lnSpc>
                        <a:spcBef>
                          <a:spcPts val="0"/>
                        </a:spcBef>
                        <a:spcAft>
                          <a:spcPts val="0"/>
                        </a:spcAft>
                        <a:buNone/>
                      </a:pPr>
                      <a:r>
                        <a:rPr lang="en-US" sz="1600" b="0" i="0" u="none" strike="noStrike" noProof="0">
                          <a:solidFill>
                            <a:schemeClr val="tx1"/>
                          </a:solidFill>
                          <a:effectLst/>
                          <a:latin typeface="Segoe UI"/>
                        </a:rPr>
                        <a:t>1. Healthcare 2. Finance 3. Retail 4.Manufacturing5.Transportation 6. Banking 7. Retail 8. Customer service 9. Banking</a:t>
                      </a:r>
                      <a:endParaRPr lang="en-US" sz="1600"/>
                    </a:p>
                  </a:txBody>
                  <a:tcPr/>
                </a:tc>
                <a:extLst>
                  <a:ext uri="{0D108BD9-81ED-4DB2-BD59-A6C34878D82A}">
                    <a16:rowId xmlns:a16="http://schemas.microsoft.com/office/drawing/2014/main" val="2232385794"/>
                  </a:ext>
                </a:extLst>
              </a:tr>
              <a:tr h="628171">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Need of Artificial Intelligence?</a:t>
                      </a:r>
                      <a:endParaRPr lang="en-US" sz="1800" b="0" i="0" u="none" strike="noStrike" noProof="0">
                        <a:solidFill>
                          <a:schemeClr val="tx1"/>
                        </a:solidFill>
                        <a:latin typeface="Segoe UI (Body)"/>
                      </a:endParaRPr>
                    </a:p>
                  </a:txBody>
                  <a:tcPr/>
                </a:tc>
                <a:tc>
                  <a:txBody>
                    <a:bodyPr/>
                    <a:lstStyle/>
                    <a:p>
                      <a:pPr lvl="0" algn="l" rtl="0">
                        <a:buNone/>
                      </a:pPr>
                      <a:r>
                        <a:rPr lang="en-US" sz="1800">
                          <a:solidFill>
                            <a:schemeClr val="tx1"/>
                          </a:solidFill>
                          <a:effectLst/>
                          <a:latin typeface="Segoe UI (Body)"/>
                        </a:rPr>
                        <a:t>​human intelligence</a:t>
                      </a:r>
                      <a:endParaRPr lang="en-US" sz="1800" b="0" i="0" u="none" strike="noStrike" noProof="0">
                        <a:solidFill>
                          <a:schemeClr val="tx1"/>
                        </a:solidFill>
                        <a:effectLst/>
                        <a:latin typeface="Segoe UI (Body)"/>
                      </a:endParaRPr>
                    </a:p>
                  </a:txBody>
                  <a:tcPr/>
                </a:tc>
                <a:tc>
                  <a:txBody>
                    <a:bodyPr/>
                    <a:lstStyle/>
                    <a:p>
                      <a:pPr lvl="0" algn="l" rtl="0">
                        <a:buNone/>
                      </a:pPr>
                      <a:r>
                        <a:rPr lang="en-US" sz="1800">
                          <a:solidFill>
                            <a:schemeClr val="tx1"/>
                          </a:solidFill>
                          <a:effectLst/>
                          <a:latin typeface="Segoe UI (Body)"/>
                        </a:rPr>
                        <a:t>​human intelligence</a:t>
                      </a:r>
                      <a:endParaRPr lang="en-US" sz="1800" b="0" i="0" u="none" strike="noStrike" noProof="0">
                        <a:solidFill>
                          <a:schemeClr val="tx1"/>
                        </a:solidFill>
                        <a:effectLst/>
                        <a:latin typeface="Segoe UI (Body)"/>
                      </a:endParaRPr>
                    </a:p>
                  </a:txBody>
                  <a:tcPr/>
                </a:tc>
                <a:tc>
                  <a:txBody>
                    <a:bodyPr/>
                    <a:lstStyle/>
                    <a:p>
                      <a:pPr lvl="0" algn="l">
                        <a:buNone/>
                      </a:pPr>
                      <a:r>
                        <a:rPr lang="en-US" sz="1200" b="0" i="0" u="none" strike="noStrike" noProof="0">
                          <a:solidFill>
                            <a:schemeClr val="tx1"/>
                          </a:solidFill>
                          <a:effectLst/>
                          <a:latin typeface="Segoe UI"/>
                        </a:rPr>
                        <a:t>The need for Artificial Intelligence is a growing need for more efficient and effective solutions</a:t>
                      </a:r>
                      <a:endParaRPr lang="en-US" sz="1200"/>
                    </a:p>
                  </a:txBody>
                  <a:tcPr/>
                </a:tc>
                <a:extLst>
                  <a:ext uri="{0D108BD9-81ED-4DB2-BD59-A6C34878D82A}">
                    <a16:rowId xmlns:a16="http://schemas.microsoft.com/office/drawing/2014/main" val="419244487"/>
                  </a:ext>
                </a:extLst>
              </a:tr>
              <a:tr h="10024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l" rtl="0">
                        <a:buNone/>
                      </a:pPr>
                      <a:r>
                        <a:rPr lang="en-US" sz="1800">
                          <a:solidFill>
                            <a:schemeClr val="tx1"/>
                          </a:solidFill>
                          <a:effectLst/>
                          <a:latin typeface="Segoe UI (Body)"/>
                        </a:rPr>
                        <a:t>​</a:t>
                      </a:r>
                      <a:r>
                        <a:rPr lang="en-US" sz="1800" b="0" i="0" u="none" strike="noStrike" noProof="0">
                          <a:solidFill>
                            <a:schemeClr val="tx1"/>
                          </a:solidFill>
                          <a:effectLst/>
                          <a:latin typeface="Segoe UI (Body)"/>
                        </a:rPr>
                        <a:t>Robots</a:t>
                      </a:r>
                    </a:p>
                  </a:txBody>
                  <a:tcPr/>
                </a:tc>
                <a:tc>
                  <a:txBody>
                    <a:bodyPr/>
                    <a:lstStyle/>
                    <a:p>
                      <a:pPr algn="l" rtl="0" fontAlgn="auto"/>
                      <a:r>
                        <a:rPr lang="en-US" sz="1800" b="0" i="0" u="none" strike="noStrike" noProof="0">
                          <a:solidFill>
                            <a:schemeClr val="tx1"/>
                          </a:solidFill>
                          <a:effectLst/>
                          <a:latin typeface="Segoe UI (Body)"/>
                        </a:rPr>
                        <a:t>Robots</a:t>
                      </a:r>
                    </a:p>
                  </a:txBody>
                  <a:tcPr/>
                </a:tc>
                <a:tc>
                  <a:txBody>
                    <a:bodyPr/>
                    <a:lstStyle/>
                    <a:p>
                      <a:pPr lvl="0" algn="l">
                        <a:buNone/>
                      </a:pPr>
                      <a:r>
                        <a:rPr lang="en-US" sz="1600" b="0" i="0" u="none" strike="noStrike" noProof="0">
                          <a:solidFill>
                            <a:schemeClr val="tx1"/>
                          </a:solidFill>
                          <a:effectLst/>
                          <a:latin typeface="Segoe UI"/>
                        </a:rPr>
                        <a:t>Robotics technology in Artificial Intelligence is a technology that uses robotics to perform</a:t>
                      </a:r>
                      <a:endParaRPr lang="en-US" sz="1600"/>
                    </a:p>
                  </a:txBody>
                  <a:tcPr/>
                </a:tc>
                <a:extLst>
                  <a:ext uri="{0D108BD9-81ED-4DB2-BD59-A6C34878D82A}">
                    <a16:rowId xmlns:a16="http://schemas.microsoft.com/office/drawing/2014/main" val="3217734065"/>
                  </a:ext>
                </a:extLst>
              </a:tr>
              <a:tr h="360864">
                <a:tc>
                  <a:txBody>
                    <a:bodyPr/>
                    <a:lstStyle/>
                    <a:p>
                      <a:pPr algn="l" rtl="0" fontAlgn="base"/>
                      <a:r>
                        <a:rPr lang="en-US" sz="1800" b="1">
                          <a:solidFill>
                            <a:schemeClr val="tx1"/>
                          </a:solidFill>
                          <a:effectLst/>
                          <a:latin typeface="Segoe UI (Body)"/>
                        </a:rPr>
                        <a:t>Score​</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​7.2</a:t>
                      </a:r>
                      <a:endParaRPr lang="en-US" sz="1800" b="1" i="0">
                        <a:solidFill>
                          <a:schemeClr val="tx1"/>
                        </a:solidFill>
                        <a:effectLst/>
                        <a:latin typeface="Segoe UI (Body)"/>
                      </a:endParaRPr>
                    </a:p>
                  </a:txBody>
                  <a:tcPr/>
                </a:tc>
                <a:tc>
                  <a:txBody>
                    <a:bodyPr/>
                    <a:lstStyle/>
                    <a:p>
                      <a:pPr algn="l" rtl="0" fontAlgn="auto"/>
                      <a:r>
                        <a:rPr lang="en-US" sz="1800" b="1">
                          <a:solidFill>
                            <a:schemeClr val="tx1"/>
                          </a:solidFill>
                          <a:effectLst/>
                          <a:latin typeface="Segoe UI (Body)"/>
                        </a:rPr>
                        <a:t>7.2​</a:t>
                      </a:r>
                      <a:endParaRPr lang="en-US" sz="1800" b="1" i="0">
                        <a:solidFill>
                          <a:schemeClr val="tx1"/>
                        </a:solidFill>
                        <a:effectLst/>
                        <a:latin typeface="Segoe UI (Body)"/>
                      </a:endParaRPr>
                    </a:p>
                  </a:txBody>
                  <a:tcPr/>
                </a:tc>
                <a:tc>
                  <a:txBody>
                    <a:bodyPr/>
                    <a:lstStyle/>
                    <a:p>
                      <a:pPr lvl="0" algn="l">
                        <a:buNone/>
                      </a:pPr>
                      <a:r>
                        <a:rPr lang="en-US" sz="1800" b="1">
                          <a:solidFill>
                            <a:schemeClr val="tx1"/>
                          </a:solidFill>
                          <a:effectLst/>
                          <a:latin typeface="Segoe UI (Body)"/>
                        </a:rPr>
                        <a:t>7.5</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419621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4212746401"/>
              </p:ext>
            </p:extLst>
          </p:nvPr>
        </p:nvGraphicFramePr>
        <p:xfrm>
          <a:off x="302558" y="94722"/>
          <a:ext cx="11488018" cy="6522836"/>
        </p:xfrm>
        <a:graphic>
          <a:graphicData uri="http://schemas.openxmlformats.org/drawingml/2006/table">
            <a:tbl>
              <a:tblPr firstRow="1" bandRow="1">
                <a:tableStyleId>{BC89EF96-8CEA-46FF-86C4-4CE0E7609802}</a:tableStyleId>
              </a:tblPr>
              <a:tblGrid>
                <a:gridCol w="2368834">
                  <a:extLst>
                    <a:ext uri="{9D8B030D-6E8A-4147-A177-3AD203B41FA5}">
                      <a16:colId xmlns:a16="http://schemas.microsoft.com/office/drawing/2014/main" val="2318049074"/>
                    </a:ext>
                  </a:extLst>
                </a:gridCol>
                <a:gridCol w="2882430">
                  <a:extLst>
                    <a:ext uri="{9D8B030D-6E8A-4147-A177-3AD203B41FA5}">
                      <a16:colId xmlns:a16="http://schemas.microsoft.com/office/drawing/2014/main" val="3931732350"/>
                    </a:ext>
                  </a:extLst>
                </a:gridCol>
                <a:gridCol w="3118377">
                  <a:extLst>
                    <a:ext uri="{9D8B030D-6E8A-4147-A177-3AD203B41FA5}">
                      <a16:colId xmlns:a16="http://schemas.microsoft.com/office/drawing/2014/main" val="143173297"/>
                    </a:ext>
                  </a:extLst>
                </a:gridCol>
                <a:gridCol w="3118377">
                  <a:extLst>
                    <a:ext uri="{9D8B030D-6E8A-4147-A177-3AD203B41FA5}">
                      <a16:colId xmlns:a16="http://schemas.microsoft.com/office/drawing/2014/main" val="1061853075"/>
                    </a:ext>
                  </a:extLst>
                </a:gridCol>
              </a:tblGrid>
              <a:tr h="703150">
                <a:tc>
                  <a:txBody>
                    <a:bodyPr/>
                    <a:lstStyle/>
                    <a:p>
                      <a:pPr lvl="0" algn="ctr">
                        <a:lnSpc>
                          <a:spcPct val="100000"/>
                        </a:lnSpc>
                        <a:buNone/>
                      </a:pPr>
                      <a:r>
                        <a:rPr lang="en-US" sz="1800" b="1" i="0" u="none" strike="noStrike" noProof="0">
                          <a:solidFill>
                            <a:srgbClr val="2D2E2D"/>
                          </a:solidFill>
                          <a:effectLst/>
                          <a:latin typeface="Segoe UI (Body)"/>
                        </a:rPr>
                        <a:t>declare-lab/flan-alpaca-base </a:t>
                      </a:r>
                      <a:endParaRPr lang="en-US">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sz="1800"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err="1">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a:rPr>
                        <a:t>Fine-tuning </a:t>
                      </a:r>
                      <a:r>
                        <a:rPr lang="en-US" sz="1800" b="1" i="0" u="none" strike="noStrike" noProof="0" err="1">
                          <a:solidFill>
                            <a:srgbClr val="2D2E2D"/>
                          </a:solidFill>
                          <a:effectLst/>
                          <a:latin typeface="Segoe UI"/>
                        </a:rPr>
                        <a:t>with_LORA</a:t>
                      </a:r>
                      <a:endParaRPr lang="en-US" err="1"/>
                    </a:p>
                  </a:txBody>
                  <a:tcPr/>
                </a:tc>
                <a:extLst>
                  <a:ext uri="{0D108BD9-81ED-4DB2-BD59-A6C34878D82A}">
                    <a16:rowId xmlns:a16="http://schemas.microsoft.com/office/drawing/2014/main" val="2622347783"/>
                  </a:ext>
                </a:extLst>
              </a:tr>
              <a:tr h="1002362">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p>
                      <a:pPr lvl="0" algn="l">
                        <a:buNone/>
                      </a:pPr>
                      <a:endParaRPr lang="en-US" sz="1800">
                        <a:solidFill>
                          <a:schemeClr val="tx1"/>
                        </a:solidFill>
                        <a:effectLst/>
                        <a:latin typeface="Segoe UI (Body)"/>
                      </a:endParaRPr>
                    </a:p>
                  </a:txBody>
                  <a:tcPr/>
                </a:tc>
                <a:tc>
                  <a:txBody>
                    <a:bodyPr/>
                    <a:lstStyle/>
                    <a:p>
                      <a:pPr lvl="0" algn="l">
                        <a:buNone/>
                      </a:pPr>
                      <a:r>
                        <a:rPr lang="en-US" sz="1400" b="0" i="0" u="none" strike="noStrike" noProof="0">
                          <a:solidFill>
                            <a:schemeClr val="tx1"/>
                          </a:solidFill>
                          <a:effectLst/>
                          <a:latin typeface="Segoe UI (Body)"/>
                        </a:rPr>
                        <a:t>simulation of human intelligence</a:t>
                      </a:r>
                      <a:endParaRPr lang="en-US" sz="1400">
                        <a:solidFill>
                          <a:schemeClr val="tx1"/>
                        </a:solidFill>
                        <a:latin typeface="Segoe UI (Body)"/>
                      </a:endParaRPr>
                    </a:p>
                  </a:txBody>
                  <a:tcPr/>
                </a:tc>
                <a:tc>
                  <a:txBody>
                    <a:bodyPr/>
                    <a:lstStyle/>
                    <a:p>
                      <a:pPr lvl="0" algn="l" rtl="0">
                        <a:buNone/>
                      </a:pPr>
                      <a:r>
                        <a:rPr lang="en-US" sz="1400">
                          <a:solidFill>
                            <a:schemeClr val="tx1"/>
                          </a:solidFill>
                          <a:effectLst/>
                          <a:latin typeface="Segoe UI (Body)"/>
                        </a:rPr>
                        <a:t>​</a:t>
                      </a:r>
                      <a:r>
                        <a:rPr lang="en-US" sz="1400" b="0" i="0" u="none" strike="noStrike" noProof="0">
                          <a:solidFill>
                            <a:schemeClr val="tx1"/>
                          </a:solidFill>
                          <a:effectLst/>
                          <a:latin typeface="Segoe UI (Body)"/>
                        </a:rPr>
                        <a:t>Artificial Intelligence (AI) refers to the simulation of human intelligence in machines that are programmed to think and act like humans. </a:t>
                      </a:r>
                      <a:endParaRPr lang="en-US" sz="1400" b="1" i="0" u="none" strike="noStrike" noProof="0">
                        <a:solidFill>
                          <a:srgbClr val="2D2E2D"/>
                        </a:solidFill>
                        <a:effectLst/>
                        <a:latin typeface="Segoe UI (Body)"/>
                      </a:endParaRPr>
                    </a:p>
                  </a:txBody>
                  <a:tcPr/>
                </a:tc>
                <a:tc>
                  <a:txBody>
                    <a:bodyPr/>
                    <a:lstStyle/>
                    <a:p>
                      <a:pPr lvl="0" algn="l">
                        <a:buNone/>
                      </a:pPr>
                      <a:r>
                        <a:rPr lang="en-US" sz="1200" b="0" i="0" u="none" strike="noStrike" noProof="0">
                          <a:solidFill>
                            <a:schemeClr val="tx1"/>
                          </a:solidFill>
                          <a:effectLst/>
                        </a:rPr>
                        <a:t>AI is the development of algorithms and computer programs that can perform tasks that typically require human intelligence.</a:t>
                      </a:r>
                      <a:endParaRPr lang="en-US" sz="1200">
                        <a:solidFill>
                          <a:schemeClr val="tx1"/>
                        </a:solidFill>
                      </a:endParaRPr>
                    </a:p>
                  </a:txBody>
                  <a:tcPr/>
                </a:tc>
                <a:extLst>
                  <a:ext uri="{0D108BD9-81ED-4DB2-BD59-A6C34878D82A}">
                    <a16:rowId xmlns:a16="http://schemas.microsoft.com/office/drawing/2014/main" val="107869214"/>
                  </a:ext>
                </a:extLst>
              </a:tr>
              <a:tr h="688189">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chemeClr val="tx1"/>
                          </a:solidFill>
                          <a:effectLst/>
                          <a:latin typeface="Segoe UI (Body)"/>
                        </a:rPr>
                        <a:t>The ability to learn and solve problems</a:t>
                      </a:r>
                      <a:endParaRPr lang="en-US" sz="1400">
                        <a:solidFill>
                          <a:schemeClr val="tx1"/>
                        </a:solidFill>
                        <a:latin typeface="Segoe UI (Body)"/>
                      </a:endParaRPr>
                    </a:p>
                  </a:txBody>
                  <a:tcPr anchor="ctr"/>
                </a:tc>
                <a:tc>
                  <a:txBody>
                    <a:bodyPr/>
                    <a:lstStyle/>
                    <a:p>
                      <a:pPr algn="l" rtl="0" fontAlgn="auto"/>
                      <a:r>
                        <a:rPr lang="en-US" sz="1400" b="0" i="0" u="none" strike="noStrike" noProof="0">
                          <a:solidFill>
                            <a:schemeClr val="tx1"/>
                          </a:solidFill>
                          <a:effectLst/>
                          <a:latin typeface="Segoe UI (Body)"/>
                        </a:rPr>
                        <a:t>the ability to learn and solve problems.</a:t>
                      </a:r>
                      <a:endParaRPr lang="en-US" sz="1400" b="0" i="0" u="none" strike="noStrike" noProof="0">
                        <a:solidFill>
                          <a:srgbClr val="2D2E2D"/>
                        </a:solidFill>
                        <a:effectLst/>
                        <a:latin typeface="Segoe UI (Body)"/>
                      </a:endParaRPr>
                    </a:p>
                  </a:txBody>
                  <a:tcPr/>
                </a:tc>
                <a:tc>
                  <a:txBody>
                    <a:bodyPr/>
                    <a:lstStyle/>
                    <a:p>
                      <a:pPr lvl="0" algn="l">
                        <a:buNone/>
                      </a:pPr>
                      <a:r>
                        <a:rPr lang="en-US" sz="1200" b="0" i="0" u="none" strike="noStrike" noProof="0">
                          <a:solidFill>
                            <a:schemeClr val="tx1"/>
                          </a:solidFill>
                          <a:effectLst/>
                        </a:rPr>
                        <a:t>Intelligence is the ability to learn and solve problems. It is the development of algorithms</a:t>
                      </a:r>
                      <a:endParaRPr lang="en-US" sz="1200">
                        <a:solidFill>
                          <a:schemeClr val="tx1"/>
                        </a:solidFill>
                      </a:endParaRPr>
                    </a:p>
                  </a:txBody>
                  <a:tcPr/>
                </a:tc>
                <a:extLst>
                  <a:ext uri="{0D108BD9-81ED-4DB2-BD59-A6C34878D82A}">
                    <a16:rowId xmlns:a16="http://schemas.microsoft.com/office/drawing/2014/main" val="1391102488"/>
                  </a:ext>
                </a:extLst>
              </a:tr>
              <a:tr h="777952">
                <a:tc>
                  <a:txBody>
                    <a:bodyPr/>
                    <a:lstStyle/>
                    <a:p>
                      <a:pPr algn="l" rtl="0" fontAlgn="base"/>
                      <a:r>
                        <a:rPr lang="en-US" sz="1800" b="0" i="0" u="none" strike="noStrike" noProof="0">
                          <a:solidFill>
                            <a:schemeClr val="tx1"/>
                          </a:solidFill>
                          <a:effectLst/>
                          <a:latin typeface="Segoe UI (Body)"/>
                        </a:rPr>
                        <a:t>What is Intelligence is composed of?</a:t>
                      </a:r>
                    </a:p>
                  </a:txBody>
                  <a:tcPr/>
                </a:tc>
                <a:tc>
                  <a:txBody>
                    <a:bodyPr/>
                    <a:lstStyle/>
                    <a:p>
                      <a:pPr lvl="0" algn="l">
                        <a:buNone/>
                      </a:pPr>
                      <a:r>
                        <a:rPr lang="en-US" sz="1400" b="0" i="0" u="none" strike="noStrike" noProof="0">
                          <a:solidFill>
                            <a:schemeClr val="tx1"/>
                          </a:solidFill>
                          <a:effectLst/>
                          <a:latin typeface="Segoe UI (Body)"/>
                        </a:rPr>
                        <a:t>Reasoning,</a:t>
                      </a:r>
                      <a:r>
                        <a:rPr lang="en-US" sz="1400" b="0" i="0" u="none" strike="noStrike" noProof="0">
                          <a:solidFill>
                            <a:schemeClr val="tx1"/>
                          </a:solidFill>
                          <a:effectLst/>
                          <a:latin typeface="Segoe UI"/>
                        </a:rPr>
                        <a:t>• Problem -Solving • Perception • Linguistic Intelligence.</a:t>
                      </a:r>
                      <a:endParaRPr lang="en-US" sz="1400">
                        <a:solidFill>
                          <a:schemeClr val="tx1"/>
                        </a:solidFill>
                        <a:latin typeface="Segoe UI (Body)"/>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b="0" i="0" u="none" strike="noStrike" noProof="0">
                          <a:solidFill>
                            <a:schemeClr val="tx1"/>
                          </a:solidFill>
                          <a:effectLst/>
                          <a:latin typeface="Segoe UI (Body)"/>
                        </a:rPr>
                        <a:t>Reasoning </a:t>
                      </a:r>
                      <a:r>
                        <a:rPr lang="en-US" sz="1400" b="0" i="0" u="none" strike="noStrike" noProof="0">
                          <a:solidFill>
                            <a:schemeClr val="tx1"/>
                          </a:solidFill>
                          <a:effectLst/>
                          <a:latin typeface="Segoe UI"/>
                        </a:rPr>
                        <a:t>• Problem -Solving • Perception • Linguistic Intelligence.</a:t>
                      </a:r>
                      <a:endParaRPr lang="en-US" sz="1400">
                        <a:solidFill>
                          <a:schemeClr val="tx1"/>
                        </a:solidFill>
                        <a:latin typeface="Segoe UI (Body)"/>
                      </a:endParaRPr>
                    </a:p>
                    <a:p>
                      <a:pPr algn="l" rtl="0" fontAlgn="auto"/>
                      <a:endParaRPr lang="en-US" sz="1400" b="0" i="0" u="none" strike="noStrike" noProof="0">
                        <a:solidFill>
                          <a:srgbClr val="2D2E2D"/>
                        </a:solidFill>
                        <a:effectLst/>
                        <a:latin typeface="Segoe UI (Body)"/>
                      </a:endParaRPr>
                    </a:p>
                  </a:txBody>
                  <a:tcPr/>
                </a:tc>
                <a:tc>
                  <a:txBody>
                    <a:bodyPr/>
                    <a:lstStyle/>
                    <a:p>
                      <a:pPr lvl="0" algn="l">
                        <a:buNone/>
                      </a:pPr>
                      <a:r>
                        <a:rPr lang="en-US" sz="1200" b="0" i="0" u="none" strike="noStrike" noProof="0">
                          <a:solidFill>
                            <a:schemeClr val="tx1"/>
                          </a:solidFill>
                          <a:effectLst/>
                        </a:rPr>
                        <a:t>Intelligence is composed of: • Reasoning • Learning • Problem-Solving </a:t>
                      </a:r>
                      <a:endParaRPr lang="en-US" sz="1200">
                        <a:solidFill>
                          <a:schemeClr val="tx1"/>
                        </a:solidFill>
                      </a:endParaRPr>
                    </a:p>
                  </a:txBody>
                  <a:tcPr/>
                </a:tc>
                <a:extLst>
                  <a:ext uri="{0D108BD9-81ED-4DB2-BD59-A6C34878D82A}">
                    <a16:rowId xmlns:a16="http://schemas.microsoft.com/office/drawing/2014/main" val="1695380169"/>
                  </a:ext>
                </a:extLst>
              </a:tr>
              <a:tr h="88267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List any Four uses of Artificial Intelligence?</a:t>
                      </a:r>
                      <a:endParaRPr lang="en-US" sz="1800" b="0" i="0" u="none" strike="noStrike" noProof="0">
                        <a:solidFill>
                          <a:schemeClr val="tx1"/>
                        </a:solidFill>
                        <a:latin typeface="Segoe UI (Body)"/>
                      </a:endParaRPr>
                    </a:p>
                  </a:txBody>
                  <a:tcPr/>
                </a:tc>
                <a:tc>
                  <a:txBody>
                    <a:bodyPr/>
                    <a:lstStyle/>
                    <a:p>
                      <a:pPr lvl="0" algn="l">
                        <a:buNone/>
                      </a:pPr>
                      <a:r>
                        <a:rPr lang="en-US" sz="1200" b="0" i="0" u="none" strike="noStrike" noProof="0">
                          <a:solidFill>
                            <a:schemeClr val="tx1"/>
                          </a:solidFill>
                          <a:effectLst/>
                          <a:latin typeface="Segoe UI"/>
                        </a:rPr>
                        <a:t>1. Healthcare 2. Finance 3. Banking 4. Manufacturing</a:t>
                      </a:r>
                      <a:endParaRPr lang="en-US" sz="1200"/>
                    </a:p>
                  </a:txBody>
                  <a:tcPr/>
                </a:tc>
                <a:tc>
                  <a:txBody>
                    <a:bodyPr/>
                    <a:lstStyle/>
                    <a:p>
                      <a:pPr lvl="0" algn="l">
                        <a:buNone/>
                      </a:pPr>
                      <a:r>
                        <a:rPr lang="en-US" sz="1200" b="0" i="0" u="none" strike="noStrike" noProof="0">
                          <a:solidFill>
                            <a:schemeClr val="tx1"/>
                          </a:solidFill>
                          <a:effectLst/>
                          <a:latin typeface="Segoe UI"/>
                        </a:rPr>
                        <a:t>1. Healthcare 2. Finance 3. Banking 4. Manufacturing</a:t>
                      </a:r>
                      <a:endParaRPr lang="en-US" sz="1200"/>
                    </a:p>
                  </a:txBody>
                  <a:tcPr/>
                </a:tc>
                <a:tc>
                  <a:txBody>
                    <a:bodyPr/>
                    <a:lstStyle/>
                    <a:p>
                      <a:pPr lvl="0" algn="l">
                        <a:buNone/>
                      </a:pPr>
                      <a:r>
                        <a:rPr lang="en-US" sz="1200" b="0" i="0" u="none" strike="noStrike" noProof="0">
                          <a:solidFill>
                            <a:schemeClr val="tx1"/>
                          </a:solidFill>
                          <a:effectLst/>
                        </a:rPr>
                        <a:t>1. Healthcare 2. Finance 3. Retail 4. Manufacturing 5. Transportation 6. Banking 7. Retail 8. Customer service 9. Banking </a:t>
                      </a:r>
                      <a:br>
                        <a:rPr lang="en-US" sz="1200" b="0" i="0" u="none" strike="noStrike" noProof="0">
                          <a:solidFill>
                            <a:srgbClr val="000000"/>
                          </a:solidFill>
                          <a:effectLst/>
                        </a:rPr>
                      </a:br>
                      <a:endParaRPr lang="en-US" sz="1200" b="0" i="0" u="none" strike="noStrike" noProof="0">
                        <a:solidFill>
                          <a:srgbClr val="000000"/>
                        </a:solidFill>
                        <a:effectLst/>
                      </a:endParaRPr>
                    </a:p>
                  </a:txBody>
                  <a:tcPr/>
                </a:tc>
                <a:extLst>
                  <a:ext uri="{0D108BD9-81ED-4DB2-BD59-A6C34878D82A}">
                    <a16:rowId xmlns:a16="http://schemas.microsoft.com/office/drawing/2014/main" val="2232385794"/>
                  </a:ext>
                </a:extLst>
              </a:tr>
              <a:tr h="88267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Need of Artificial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chemeClr val="tx1"/>
                          </a:solidFill>
                          <a:effectLst/>
                          <a:latin typeface="Segoe UI (Body)"/>
                        </a:rPr>
                        <a:t>AI has the potential to revolutionize many industries and has a wide range of applications</a:t>
                      </a:r>
                      <a:endParaRPr lang="en-US" sz="1400">
                        <a:solidFill>
                          <a:schemeClr val="tx1"/>
                        </a:solidFill>
                        <a:latin typeface="Segoe UI (Body)"/>
                      </a:endParaRPr>
                    </a:p>
                  </a:txBody>
                  <a:tcPr/>
                </a:tc>
                <a:tc>
                  <a:txBody>
                    <a:bodyPr/>
                    <a:lstStyle/>
                    <a:p>
                      <a:pPr marL="0" marR="0" lvl="0" indent="0" algn="l">
                        <a:lnSpc>
                          <a:spcPct val="100000"/>
                        </a:lnSpc>
                        <a:spcBef>
                          <a:spcPts val="0"/>
                        </a:spcBef>
                        <a:spcAft>
                          <a:spcPts val="0"/>
                        </a:spcAft>
                        <a:buNone/>
                      </a:pPr>
                      <a:r>
                        <a:rPr lang="en-US" sz="1400" b="0" i="0" u="none" strike="noStrike" noProof="0">
                          <a:solidFill>
                            <a:schemeClr val="tx1"/>
                          </a:solidFill>
                          <a:effectLst/>
                          <a:latin typeface="Segoe UI"/>
                        </a:rPr>
                        <a:t>AI is used for product recommendations, price optimization.</a:t>
                      </a:r>
                      <a:endParaRPr lang="en-US" sz="1400">
                        <a:solidFill>
                          <a:schemeClr val="tx1"/>
                        </a:solidFill>
                        <a:latin typeface="Segoe UI"/>
                      </a:endParaRPr>
                    </a:p>
                  </a:txBody>
                  <a:tcPr/>
                </a:tc>
                <a:tc>
                  <a:txBody>
                    <a:bodyPr/>
                    <a:lstStyle/>
                    <a:p>
                      <a:pPr marL="0" lvl="0" indent="0" algn="l">
                        <a:lnSpc>
                          <a:spcPct val="100000"/>
                        </a:lnSpc>
                        <a:spcBef>
                          <a:spcPts val="0"/>
                        </a:spcBef>
                        <a:spcAft>
                          <a:spcPts val="0"/>
                        </a:spcAft>
                        <a:buNone/>
                      </a:pPr>
                      <a:r>
                        <a:rPr lang="en-US" sz="1200" b="0" i="0" u="none" strike="noStrike" noProof="0">
                          <a:solidFill>
                            <a:schemeClr val="tx1"/>
                          </a:solidFill>
                          <a:effectLst/>
                        </a:rPr>
                        <a:t>1. Improved efficiency 2. Improved decision-making 3. Improved accuracy 4. Improved personalization </a:t>
                      </a:r>
                      <a:br>
                        <a:rPr lang="en-US" sz="1200" b="0" i="0" u="none" strike="noStrike" noProof="0">
                          <a:solidFill>
                            <a:srgbClr val="000000"/>
                          </a:solidFill>
                          <a:effectLst/>
                        </a:rPr>
                      </a:br>
                      <a:endParaRPr lang="en-US" sz="1200" b="0" i="0" u="none" strike="noStrike" noProof="0">
                        <a:solidFill>
                          <a:srgbClr val="000000"/>
                        </a:solidFill>
                        <a:effectLst/>
                      </a:endParaRPr>
                    </a:p>
                  </a:txBody>
                  <a:tcPr/>
                </a:tc>
                <a:extLst>
                  <a:ext uri="{0D108BD9-81ED-4DB2-BD59-A6C34878D82A}">
                    <a16:rowId xmlns:a16="http://schemas.microsoft.com/office/drawing/2014/main" val="419244487"/>
                  </a:ext>
                </a:extLst>
              </a:tr>
              <a:tr h="1002362">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l">
                        <a:buNone/>
                      </a:pPr>
                      <a:r>
                        <a:rPr lang="en-US" sz="1400" b="0" i="0" u="none" strike="noStrike" noProof="0">
                          <a:solidFill>
                            <a:schemeClr val="tx1"/>
                          </a:solidFill>
                          <a:effectLst/>
                          <a:latin typeface="Segoe UI (Body)"/>
                        </a:rPr>
                        <a:t>Robotics technology in Artificial Intelligence is a technology that uses robotics to perform</a:t>
                      </a:r>
                      <a:endParaRPr lang="en-US" sz="1400">
                        <a:solidFill>
                          <a:schemeClr val="tx1"/>
                        </a:solidFill>
                        <a:latin typeface="Segoe U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noProof="0">
                          <a:solidFill>
                            <a:schemeClr val="tx1"/>
                          </a:solidFill>
                          <a:effectLst/>
                          <a:latin typeface="Segoe UI (Body)"/>
                        </a:rPr>
                        <a:t>Robotics technology in Artificial Intelligence is a technology that uses robotics to perform</a:t>
                      </a:r>
                      <a:endParaRPr lang="en-US" sz="1400">
                        <a:solidFill>
                          <a:schemeClr val="tx1"/>
                        </a:solidFill>
                        <a:latin typeface="Segoe UI (Body)"/>
                      </a:endParaRPr>
                    </a:p>
                    <a:p>
                      <a:pPr algn="l" rtl="0" fontAlgn="auto"/>
                      <a:endParaRPr lang="en-US" sz="1400" b="0" i="0" u="none" strike="noStrike" noProof="0">
                        <a:solidFill>
                          <a:srgbClr val="444444"/>
                        </a:solidFill>
                        <a:effectLst/>
                        <a:latin typeface="Segoe UI (Body)"/>
                      </a:endParaRPr>
                    </a:p>
                  </a:txBody>
                  <a:tcPr/>
                </a:tc>
                <a:tc>
                  <a:txBody>
                    <a:bodyPr/>
                    <a:lstStyle/>
                    <a:p>
                      <a:pPr lvl="0" algn="l">
                        <a:buNone/>
                      </a:pPr>
                      <a:r>
                        <a:rPr lang="en-US" sz="1200" b="0" i="0" u="none" strike="noStrike" noProof="0">
                          <a:solidFill>
                            <a:schemeClr val="tx1"/>
                          </a:solidFill>
                          <a:effectLst/>
                        </a:rPr>
                        <a:t>AI is a subfield of AI that uses algorithms to learn and act like humans.</a:t>
                      </a:r>
                      <a:endParaRPr lang="en-US" sz="1200">
                        <a:solidFill>
                          <a:schemeClr val="tx1"/>
                        </a:solidFill>
                      </a:endParaRPr>
                    </a:p>
                  </a:txBody>
                  <a:tcPr/>
                </a:tc>
                <a:extLst>
                  <a:ext uri="{0D108BD9-81ED-4DB2-BD59-A6C34878D82A}">
                    <a16:rowId xmlns:a16="http://schemas.microsoft.com/office/drawing/2014/main" val="3217734065"/>
                  </a:ext>
                </a:extLst>
              </a:tr>
              <a:tr h="583465">
                <a:tc>
                  <a:txBody>
                    <a:bodyPr/>
                    <a:lstStyle/>
                    <a:p>
                      <a:pPr algn="l" rtl="0" fontAlgn="base"/>
                      <a:r>
                        <a:rPr lang="en-US" sz="1800" b="1">
                          <a:effectLst/>
                          <a:latin typeface="Segoe UI (Body)"/>
                        </a:rPr>
                        <a:t>Score​</a:t>
                      </a:r>
                      <a:endParaRPr lang="en-US" b="1" i="0">
                        <a:solidFill>
                          <a:srgbClr val="000000"/>
                        </a:solidFill>
                        <a:effectLst/>
                        <a:latin typeface="Segoe UI (Body)"/>
                      </a:endParaRPr>
                    </a:p>
                  </a:txBody>
                  <a:tcPr/>
                </a:tc>
                <a:tc>
                  <a:txBody>
                    <a:bodyPr/>
                    <a:lstStyle/>
                    <a:p>
                      <a:pPr algn="l" rtl="0" fontAlgn="auto"/>
                      <a:r>
                        <a:rPr lang="en-US" sz="1800" b="1">
                          <a:effectLst/>
                          <a:latin typeface="Segoe UI (Body)"/>
                        </a:rPr>
                        <a:t>​6.9</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7.2​</a:t>
                      </a:r>
                      <a:endParaRPr lang="en-US" sz="1800" b="1" i="0">
                        <a:solidFill>
                          <a:srgbClr val="000000"/>
                        </a:solidFill>
                        <a:effectLst/>
                        <a:latin typeface="Segoe UI (Body)"/>
                      </a:endParaRPr>
                    </a:p>
                  </a:txBody>
                  <a:tcPr/>
                </a:tc>
                <a:tc>
                  <a:txBody>
                    <a:bodyPr/>
                    <a:lstStyle/>
                    <a:p>
                      <a:pPr lvl="0" algn="l">
                        <a:buNone/>
                      </a:pPr>
                      <a:r>
                        <a:rPr lang="en-US" sz="1800" b="1">
                          <a:effectLst/>
                          <a:latin typeface="Segoe UI (Body)"/>
                        </a:rPr>
                        <a:t>8</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170835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4181549341"/>
              </p:ext>
            </p:extLst>
          </p:nvPr>
        </p:nvGraphicFramePr>
        <p:xfrm>
          <a:off x="302558" y="94722"/>
          <a:ext cx="11549463" cy="6635946"/>
        </p:xfrm>
        <a:graphic>
          <a:graphicData uri="http://schemas.openxmlformats.org/drawingml/2006/table">
            <a:tbl>
              <a:tblPr firstRow="1" bandRow="1">
                <a:tableStyleId>{BC89EF96-8CEA-46FF-86C4-4CE0E7609802}</a:tableStyleId>
              </a:tblPr>
              <a:tblGrid>
                <a:gridCol w="2374014">
                  <a:extLst>
                    <a:ext uri="{9D8B030D-6E8A-4147-A177-3AD203B41FA5}">
                      <a16:colId xmlns:a16="http://schemas.microsoft.com/office/drawing/2014/main" val="2318049074"/>
                    </a:ext>
                  </a:extLst>
                </a:gridCol>
                <a:gridCol w="2906455">
                  <a:extLst>
                    <a:ext uri="{9D8B030D-6E8A-4147-A177-3AD203B41FA5}">
                      <a16:colId xmlns:a16="http://schemas.microsoft.com/office/drawing/2014/main" val="3931732350"/>
                    </a:ext>
                  </a:extLst>
                </a:gridCol>
                <a:gridCol w="3134497">
                  <a:extLst>
                    <a:ext uri="{9D8B030D-6E8A-4147-A177-3AD203B41FA5}">
                      <a16:colId xmlns:a16="http://schemas.microsoft.com/office/drawing/2014/main" val="143173297"/>
                    </a:ext>
                  </a:extLst>
                </a:gridCol>
                <a:gridCol w="3134497">
                  <a:extLst>
                    <a:ext uri="{9D8B030D-6E8A-4147-A177-3AD203B41FA5}">
                      <a16:colId xmlns:a16="http://schemas.microsoft.com/office/drawing/2014/main" val="1252691170"/>
                    </a:ext>
                  </a:extLst>
                </a:gridCol>
              </a:tblGrid>
              <a:tr h="830451">
                <a:tc>
                  <a:txBody>
                    <a:bodyPr/>
                    <a:lstStyle/>
                    <a:p>
                      <a:pPr lvl="0" algn="ctr">
                        <a:lnSpc>
                          <a:spcPct val="100000"/>
                        </a:lnSpc>
                        <a:buNone/>
                      </a:pPr>
                      <a:r>
                        <a:rPr lang="en-US" sz="1800" b="1" i="0" u="none" strike="noStrike" noProof="0">
                          <a:solidFill>
                            <a:srgbClr val="2D2E2D"/>
                          </a:solidFill>
                          <a:effectLst/>
                          <a:latin typeface="Segoe UI (Body)"/>
                        </a:rPr>
                        <a:t>BERT</a:t>
                      </a: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rgbClr val="2D2E2D"/>
                        </a:solidFill>
                        <a:effectLst/>
                        <a:latin typeface="Segoe UI (Body)"/>
                      </a:endParaRPr>
                    </a:p>
                  </a:txBody>
                  <a:tcPr/>
                </a:tc>
                <a:extLst>
                  <a:ext uri="{0D108BD9-81ED-4DB2-BD59-A6C34878D82A}">
                    <a16:rowId xmlns:a16="http://schemas.microsoft.com/office/drawing/2014/main" val="2622347783"/>
                  </a:ext>
                </a:extLst>
              </a:tr>
              <a:tr h="1929205">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What is Artificial Intelligence?</a:t>
                      </a:r>
                      <a:endParaRPr lang="en-US" sz="1100" b="0" i="0" u="none" strike="noStrike" noProof="0">
                        <a:solidFill>
                          <a:schemeClr val="tx1"/>
                        </a:solidFill>
                        <a:latin typeface="Segoe UI (Body)"/>
                      </a:endParaRPr>
                    </a:p>
                    <a:p>
                      <a:pPr lvl="0" algn="just">
                        <a:buNone/>
                      </a:pPr>
                      <a:endParaRPr lang="en-US" sz="1100">
                        <a:solidFill>
                          <a:schemeClr val="tx1"/>
                        </a:solidFill>
                        <a:effectLst/>
                        <a:latin typeface="Segoe UI (Body)"/>
                      </a:endParaRPr>
                    </a:p>
                  </a:txBody>
                  <a:tcPr/>
                </a:tc>
                <a:tc>
                  <a:txBody>
                    <a:bodyPr/>
                    <a:lstStyle/>
                    <a:p>
                      <a:pPr lvl="0" algn="just">
                        <a:buNone/>
                      </a:pPr>
                      <a:r>
                        <a:rPr lang="en-US" sz="1100" b="0" i="0" u="none" strike="noStrike" noProof="0">
                          <a:solidFill>
                            <a:schemeClr val="tx1"/>
                          </a:solidFill>
                          <a:effectLst/>
                          <a:latin typeface="Segoe UI (Body)"/>
                        </a:rPr>
                        <a:t>simulation of human intelligence</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a:t>
                      </a:r>
                      <a:endParaRPr lang="en-US"/>
                    </a:p>
                  </a:txBody>
                  <a:tcPr/>
                </a:tc>
                <a:tc>
                  <a:txBody>
                    <a:bodyPr/>
                    <a:lstStyle/>
                    <a:p>
                      <a:pPr lvl="0" algn="just">
                        <a:buNone/>
                      </a:pPr>
                      <a:r>
                        <a:rPr lang="en-US" sz="1100" b="0" i="0" u="none" strike="noStrike" noProof="0">
                          <a:effectLst/>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a:t>
                      </a:r>
                      <a:endParaRPr lang="en-US"/>
                    </a:p>
                  </a:txBody>
                  <a:tcPr/>
                </a:tc>
                <a:extLst>
                  <a:ext uri="{0D108BD9-81ED-4DB2-BD59-A6C34878D82A}">
                    <a16:rowId xmlns:a16="http://schemas.microsoft.com/office/drawing/2014/main" val="107869214"/>
                  </a:ext>
                </a:extLst>
              </a:tr>
              <a:tr h="408837">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What is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The ability to learn and solve problems</a:t>
                      </a:r>
                      <a:endParaRPr lang="en-US" sz="1100">
                        <a:solidFill>
                          <a:schemeClr val="tx1"/>
                        </a:solidFill>
                        <a:latin typeface="Segoe UI (Body)"/>
                      </a:endParaRPr>
                    </a:p>
                  </a:txBody>
                  <a:tcPr anchor="ctr"/>
                </a:tc>
                <a:tc>
                  <a:txBody>
                    <a:bodyPr/>
                    <a:lstStyle/>
                    <a:p>
                      <a:pPr lvl="0" algn="just">
                        <a:buNone/>
                      </a:pPr>
                      <a:r>
                        <a:rPr lang="en-US" sz="1100" b="0" i="0" u="none" strike="noStrike" noProof="0">
                          <a:solidFill>
                            <a:schemeClr val="tx1"/>
                          </a:solidFill>
                          <a:effectLst/>
                          <a:latin typeface="Segoe UI"/>
                        </a:rPr>
                        <a:t>the ability to learn and solve problems.</a:t>
                      </a:r>
                      <a:endParaRPr lang="en-US" sz="1100"/>
                    </a:p>
                  </a:txBody>
                  <a:tcPr/>
                </a:tc>
                <a:tc>
                  <a:txBody>
                    <a:bodyPr/>
                    <a:lstStyle/>
                    <a:p>
                      <a:pPr lvl="0" algn="just">
                        <a:buNone/>
                      </a:pPr>
                      <a:r>
                        <a:rPr lang="en-US" sz="1100" b="0" i="0" u="none" strike="noStrike" noProof="0">
                          <a:effectLst/>
                        </a:rPr>
                        <a:t>Intelligence is the ability to learn and solve problems. It is the development of algorithms</a:t>
                      </a:r>
                      <a:endParaRPr lang="en-US"/>
                    </a:p>
                  </a:txBody>
                  <a:tcPr/>
                </a:tc>
                <a:extLst>
                  <a:ext uri="{0D108BD9-81ED-4DB2-BD59-A6C34878D82A}">
                    <a16:rowId xmlns:a16="http://schemas.microsoft.com/office/drawing/2014/main" val="1391102488"/>
                  </a:ext>
                </a:extLst>
              </a:tr>
              <a:tr h="587705">
                <a:tc>
                  <a:txBody>
                    <a:bodyPr/>
                    <a:lstStyle/>
                    <a:p>
                      <a:pPr lvl="0" algn="just" rtl="0">
                        <a:buNone/>
                      </a:pPr>
                      <a:r>
                        <a:rPr lang="en-US" sz="1100" b="0" i="0" u="none" strike="noStrike" noProof="0">
                          <a:solidFill>
                            <a:schemeClr val="tx1"/>
                          </a:solidFill>
                          <a:effectLst/>
                          <a:latin typeface="Segoe UI (Body)"/>
                        </a:rPr>
                        <a:t>What is Intelligence is composed of?</a:t>
                      </a:r>
                      <a:endParaRPr lang="en-US" sz="1100"/>
                    </a:p>
                  </a:txBody>
                  <a:tcPr/>
                </a:tc>
                <a:tc>
                  <a:txBody>
                    <a:bodyPr/>
                    <a:lstStyle/>
                    <a:p>
                      <a:pPr lvl="0" algn="just">
                        <a:buNone/>
                      </a:pPr>
                      <a:r>
                        <a:rPr lang="en-US" sz="1100" b="0" i="0" u="none" strike="noStrike" noProof="0">
                          <a:solidFill>
                            <a:schemeClr val="tx1"/>
                          </a:solidFill>
                          <a:effectLst/>
                          <a:latin typeface="Segoe UI (Body)"/>
                        </a:rPr>
                        <a:t>Reasoning</a:t>
                      </a:r>
                      <a:endParaRPr lang="en-US" sz="1100">
                        <a:solidFill>
                          <a:schemeClr val="tx1"/>
                        </a:solidFill>
                        <a:latin typeface="Segoe UI (Body)"/>
                      </a:endParaRPr>
                    </a:p>
                  </a:txBody>
                  <a:tcPr/>
                </a:tc>
                <a:tc>
                  <a:txBody>
                    <a:bodyPr/>
                    <a:lstStyle/>
                    <a:p>
                      <a:pPr lvl="0" algn="just">
                        <a:buNone/>
                      </a:pPr>
                      <a:r>
                        <a:rPr lang="en-US" sz="1100" b="0" i="0" u="none" strike="noStrike" baseline="0" noProof="0">
                          <a:solidFill>
                            <a:srgbClr val="2D2E2D"/>
                          </a:solidFill>
                          <a:effectLst/>
                          <a:latin typeface="Segoe UI (Body)"/>
                        </a:rPr>
                        <a:t>Reasoning, Learning, Problem-Solving, Perception, Linguistic Intelligence</a:t>
                      </a:r>
                      <a:endParaRPr lang="en-US" sz="1100"/>
                    </a:p>
                  </a:txBody>
                  <a:tcPr/>
                </a:tc>
                <a:tc>
                  <a:txBody>
                    <a:bodyPr/>
                    <a:lstStyle/>
                    <a:p>
                      <a:pPr lvl="0" algn="just">
                        <a:buNone/>
                      </a:pPr>
                      <a:r>
                        <a:rPr lang="en-US" sz="1100" b="0" i="0" u="none" strike="noStrike" baseline="0" noProof="0">
                          <a:effectLst/>
                        </a:rPr>
                        <a:t>Reasoning, Learning, Problem-Solving, Perception, Linguistic Intelligence</a:t>
                      </a:r>
                      <a:endParaRPr lang="en-US"/>
                    </a:p>
                  </a:txBody>
                  <a:tcPr/>
                </a:tc>
                <a:extLst>
                  <a:ext uri="{0D108BD9-81ED-4DB2-BD59-A6C34878D82A}">
                    <a16:rowId xmlns:a16="http://schemas.microsoft.com/office/drawing/2014/main" val="1695380169"/>
                  </a:ext>
                </a:extLst>
              </a:tr>
              <a:tr h="741019">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List any Four uses of Artificial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1. Healthcare 2. Finance 3. Banking 4. Manufacturing</a:t>
                      </a:r>
                      <a:endParaRPr lang="en-US"/>
                    </a:p>
                  </a:txBody>
                  <a:tcPr/>
                </a:tc>
                <a:tc>
                  <a:txBody>
                    <a:bodyPr/>
                    <a:lstStyle/>
                    <a:p>
                      <a:pPr lvl="0" algn="just">
                        <a:buNone/>
                      </a:pPr>
                      <a:r>
                        <a:rPr lang="en-US" sz="1100" b="0" i="0" u="none" strike="noStrike" noProof="0">
                          <a:solidFill>
                            <a:schemeClr val="tx1"/>
                          </a:solidFill>
                          <a:effectLst/>
                          <a:latin typeface="Segoe UI"/>
                        </a:rPr>
                        <a:t>1. Health care 2. Finance 3. Banking 4. Manufacturing</a:t>
                      </a:r>
                      <a:endParaRPr lang="en-US" sz="1100"/>
                    </a:p>
                  </a:txBody>
                  <a:tcPr/>
                </a:tc>
                <a:tc>
                  <a:txBody>
                    <a:bodyPr/>
                    <a:lstStyle/>
                    <a:p>
                      <a:pPr lvl="0" algn="just">
                        <a:buNone/>
                      </a:pPr>
                      <a:r>
                        <a:rPr lang="en-US" sz="1100" b="0" i="0" u="none" strike="noStrike" noProof="0">
                          <a:effectLst/>
                        </a:rPr>
                        <a:t>1. Health care 2. Finance 3. Banking 4. Manufacturing</a:t>
                      </a:r>
                      <a:endParaRPr lang="en-US"/>
                    </a:p>
                  </a:txBody>
                  <a:tcPr/>
                </a:tc>
                <a:extLst>
                  <a:ext uri="{0D108BD9-81ED-4DB2-BD59-A6C34878D82A}">
                    <a16:rowId xmlns:a16="http://schemas.microsoft.com/office/drawing/2014/main" val="2232385794"/>
                  </a:ext>
                </a:extLst>
              </a:tr>
              <a:tr h="702690">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Need of Artificial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AI has the potential to revolutionize many industries and has a wide range of applications</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AI has the potential to revolutionize many industries and has a wide range of applications</a:t>
                      </a:r>
                      <a:endParaRPr lang="en-US" sz="1100"/>
                    </a:p>
                  </a:txBody>
                  <a:tcPr/>
                </a:tc>
                <a:tc>
                  <a:txBody>
                    <a:bodyPr/>
                    <a:lstStyle/>
                    <a:p>
                      <a:pPr lvl="0" algn="just">
                        <a:buNone/>
                      </a:pPr>
                      <a:r>
                        <a:rPr lang="en-US" sz="1100" b="0" i="0" u="none" strike="noStrike" noProof="0">
                          <a:effectLst/>
                        </a:rPr>
                        <a:t>AI has the potential to revolutionize many industries and has a wide range of applications</a:t>
                      </a:r>
                      <a:endParaRPr lang="en-US"/>
                    </a:p>
                  </a:txBody>
                  <a:tcPr/>
                </a:tc>
                <a:extLst>
                  <a:ext uri="{0D108BD9-81ED-4DB2-BD59-A6C34878D82A}">
                    <a16:rowId xmlns:a16="http://schemas.microsoft.com/office/drawing/2014/main" val="419244487"/>
                  </a:ext>
                </a:extLst>
              </a:tr>
              <a:tr h="1060423">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Explain Robotics technology in Artificial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Robotics technology in Artificial Intelligence is a technology that uses robotics to perform</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Robotics technology in Artificial Intelligence is a technology that uses robotics to perform</a:t>
                      </a:r>
                      <a:endParaRPr lang="en-US" sz="1100"/>
                    </a:p>
                  </a:txBody>
                  <a:tcPr/>
                </a:tc>
                <a:tc>
                  <a:txBody>
                    <a:bodyPr/>
                    <a:lstStyle/>
                    <a:p>
                      <a:pPr lvl="0" algn="just">
                        <a:buNone/>
                      </a:pPr>
                      <a:r>
                        <a:rPr lang="en-US" sz="1100" b="0" i="0" u="none" strike="noStrike" noProof="0">
                          <a:effectLst/>
                        </a:rPr>
                        <a:t>Robotics technology in Artificial Intelligence is a technology that uses robotics to perform</a:t>
                      </a:r>
                      <a:endParaRPr lang="en-US"/>
                    </a:p>
                  </a:txBody>
                  <a:tcPr/>
                </a:tc>
                <a:extLst>
                  <a:ext uri="{0D108BD9-81ED-4DB2-BD59-A6C34878D82A}">
                    <a16:rowId xmlns:a16="http://schemas.microsoft.com/office/drawing/2014/main" val="3217734065"/>
                  </a:ext>
                </a:extLst>
              </a:tr>
              <a:tr h="357733">
                <a:tc>
                  <a:txBody>
                    <a:bodyPr/>
                    <a:lstStyle/>
                    <a:p>
                      <a:pPr lvl="0" algn="just" rtl="0">
                        <a:buNone/>
                      </a:pPr>
                      <a:r>
                        <a:rPr lang="en-US" sz="1100" b="1">
                          <a:effectLst/>
                          <a:latin typeface="Segoe UI (Body)"/>
                        </a:rPr>
                        <a:t>Score​</a:t>
                      </a:r>
                      <a:endParaRPr lang="en-US" sz="1100" b="1" i="0">
                        <a:solidFill>
                          <a:srgbClr val="000000"/>
                        </a:solidFill>
                        <a:effectLst/>
                        <a:latin typeface="Segoe UI (Body)"/>
                      </a:endParaRPr>
                    </a:p>
                  </a:txBody>
                  <a:tcPr/>
                </a:tc>
                <a:tc>
                  <a:txBody>
                    <a:bodyPr/>
                    <a:lstStyle/>
                    <a:p>
                      <a:pPr lvl="0" algn="just" rtl="0">
                        <a:buNone/>
                      </a:pPr>
                      <a:r>
                        <a:rPr lang="en-US" sz="1100" b="1">
                          <a:effectLst/>
                          <a:latin typeface="Segoe UI (Body)"/>
                        </a:rPr>
                        <a:t>​7</a:t>
                      </a:r>
                      <a:endParaRPr lang="en-US" sz="1100" b="1" i="0">
                        <a:solidFill>
                          <a:srgbClr val="000000"/>
                        </a:solidFill>
                        <a:effectLst/>
                        <a:latin typeface="Segoe UI (Body)"/>
                      </a:endParaRPr>
                    </a:p>
                  </a:txBody>
                  <a:tcPr/>
                </a:tc>
                <a:tc>
                  <a:txBody>
                    <a:bodyPr/>
                    <a:lstStyle/>
                    <a:p>
                      <a:pPr lvl="0" algn="just" rtl="0">
                        <a:buNone/>
                      </a:pPr>
                      <a:r>
                        <a:rPr lang="en-US" sz="1100" b="1">
                          <a:effectLst/>
                          <a:latin typeface="Segoe UI (Body)"/>
                        </a:rPr>
                        <a:t>8.2​</a:t>
                      </a:r>
                      <a:endParaRPr lang="en-US" sz="1100" b="1" i="0">
                        <a:solidFill>
                          <a:srgbClr val="000000"/>
                        </a:solidFill>
                        <a:effectLst/>
                        <a:latin typeface="Segoe UI (Body)"/>
                      </a:endParaRPr>
                    </a:p>
                  </a:txBody>
                  <a:tcPr/>
                </a:tc>
                <a:tc>
                  <a:txBody>
                    <a:bodyPr/>
                    <a:lstStyle/>
                    <a:p>
                      <a:pPr lvl="0" algn="just">
                        <a:buNone/>
                      </a:pPr>
                      <a:r>
                        <a:rPr lang="en-US" sz="1100" b="1">
                          <a:effectLst/>
                          <a:latin typeface="Segoe UI (Body)"/>
                        </a:rPr>
                        <a:t>8.2</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274270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971746578"/>
              </p:ext>
            </p:extLst>
          </p:nvPr>
        </p:nvGraphicFramePr>
        <p:xfrm>
          <a:off x="249836" y="174885"/>
          <a:ext cx="11673216" cy="6576937"/>
        </p:xfrm>
        <a:graphic>
          <a:graphicData uri="http://schemas.openxmlformats.org/drawingml/2006/table">
            <a:tbl>
              <a:tblPr firstRow="1" bandRow="1">
                <a:tableStyleId>{BC89EF96-8CEA-46FF-86C4-4CE0E7609802}</a:tableStyleId>
              </a:tblPr>
              <a:tblGrid>
                <a:gridCol w="2347277">
                  <a:extLst>
                    <a:ext uri="{9D8B030D-6E8A-4147-A177-3AD203B41FA5}">
                      <a16:colId xmlns:a16="http://schemas.microsoft.com/office/drawing/2014/main" val="2318049074"/>
                    </a:ext>
                  </a:extLst>
                </a:gridCol>
                <a:gridCol w="3145945">
                  <a:extLst>
                    <a:ext uri="{9D8B030D-6E8A-4147-A177-3AD203B41FA5}">
                      <a16:colId xmlns:a16="http://schemas.microsoft.com/office/drawing/2014/main" val="3931732350"/>
                    </a:ext>
                  </a:extLst>
                </a:gridCol>
                <a:gridCol w="3089997">
                  <a:extLst>
                    <a:ext uri="{9D8B030D-6E8A-4147-A177-3AD203B41FA5}">
                      <a16:colId xmlns:a16="http://schemas.microsoft.com/office/drawing/2014/main" val="143173297"/>
                    </a:ext>
                  </a:extLst>
                </a:gridCol>
                <a:gridCol w="3089997">
                  <a:extLst>
                    <a:ext uri="{9D8B030D-6E8A-4147-A177-3AD203B41FA5}">
                      <a16:colId xmlns:a16="http://schemas.microsoft.com/office/drawing/2014/main" val="741736979"/>
                    </a:ext>
                  </a:extLst>
                </a:gridCol>
              </a:tblGrid>
              <a:tr h="768007">
                <a:tc>
                  <a:txBody>
                    <a:bodyPr/>
                    <a:lstStyle/>
                    <a:p>
                      <a:pPr lvl="0" algn="ctr">
                        <a:lnSpc>
                          <a:spcPct val="100000"/>
                        </a:lnSpc>
                        <a:buNone/>
                      </a:pPr>
                      <a:r>
                        <a:rPr lang="en-US" err="1">
                          <a:latin typeface="Segoe UI (Body)"/>
                        </a:rPr>
                        <a:t>Distilbert</a:t>
                      </a:r>
                    </a:p>
                    <a:p>
                      <a:pPr lvl="0" algn="ctr">
                        <a:lnSpc>
                          <a:spcPct val="100000"/>
                        </a:lnSpc>
                        <a:buNone/>
                      </a:pPr>
                      <a:endParaRPr lang="en-US">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rgbClr val="2D2E2D"/>
                        </a:solidFill>
                        <a:effectLst/>
                        <a:latin typeface="Segoe UI (Body)"/>
                      </a:endParaRPr>
                    </a:p>
                  </a:txBody>
                  <a:tcPr/>
                </a:tc>
                <a:extLst>
                  <a:ext uri="{0D108BD9-81ED-4DB2-BD59-A6C34878D82A}">
                    <a16:rowId xmlns:a16="http://schemas.microsoft.com/office/drawing/2014/main" val="2622347783"/>
                  </a:ext>
                </a:extLst>
              </a:tr>
              <a:tr h="1787366">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What is Artificial Intelligence?</a:t>
                      </a:r>
                      <a:endParaRPr lang="en-US" sz="1100" b="0" i="0" u="none" strike="noStrike" noProof="0">
                        <a:solidFill>
                          <a:schemeClr val="tx1"/>
                        </a:solidFill>
                        <a:latin typeface="Segoe UI (Body)"/>
                      </a:endParaRPr>
                    </a:p>
                    <a:p>
                      <a:pPr lvl="0" algn="just">
                        <a:buNone/>
                      </a:pPr>
                      <a:endParaRPr lang="en-US" sz="1100">
                        <a:solidFill>
                          <a:schemeClr val="tx1"/>
                        </a:solidFill>
                        <a:effectLst/>
                        <a:latin typeface="Segoe UI (Body)"/>
                      </a:endParaRPr>
                    </a:p>
                  </a:txBody>
                  <a:tcPr/>
                </a:tc>
                <a:tc>
                  <a:txBody>
                    <a:bodyPr/>
                    <a:lstStyle/>
                    <a:p>
                      <a:pPr lvl="0" algn="just">
                        <a:buNone/>
                      </a:pPr>
                      <a:r>
                        <a:rPr lang="en-US" sz="1100" b="0" i="0" u="none" strike="noStrike" noProof="0">
                          <a:solidFill>
                            <a:schemeClr val="tx1"/>
                          </a:solidFill>
                          <a:effectLst/>
                          <a:latin typeface="Segoe UI (Body)"/>
                        </a:rPr>
                        <a:t>simulation of human intelligence</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a:t>
                      </a:r>
                      <a:endParaRPr lang="en-US" sz="1100"/>
                    </a:p>
                  </a:txBody>
                  <a:tcPr/>
                </a:tc>
                <a:tc>
                  <a:txBody>
                    <a:bodyPr/>
                    <a:lstStyle/>
                    <a:p>
                      <a:pPr lvl="0" algn="just">
                        <a:buNone/>
                      </a:pPr>
                      <a:r>
                        <a:rPr lang="en-US" sz="1100" b="0" i="0" u="none" strike="noStrike" noProof="0">
                          <a:effectLst/>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a:t>
                      </a:r>
                      <a:endParaRPr lang="en-US"/>
                    </a:p>
                  </a:txBody>
                  <a:tcPr/>
                </a:tc>
                <a:extLst>
                  <a:ext uri="{0D108BD9-81ED-4DB2-BD59-A6C34878D82A}">
                    <a16:rowId xmlns:a16="http://schemas.microsoft.com/office/drawing/2014/main" val="107869214"/>
                  </a:ext>
                </a:extLst>
              </a:tr>
              <a:tr h="363058">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What is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The ability to learn and solve problems</a:t>
                      </a:r>
                      <a:endParaRPr lang="en-US" sz="1100">
                        <a:solidFill>
                          <a:schemeClr val="tx1"/>
                        </a:solidFill>
                        <a:latin typeface="Segoe UI (Body)"/>
                      </a:endParaRPr>
                    </a:p>
                  </a:txBody>
                  <a:tcPr anchor="ctr"/>
                </a:tc>
                <a:tc>
                  <a:txBody>
                    <a:bodyPr/>
                    <a:lstStyle/>
                    <a:p>
                      <a:pPr lvl="0" algn="just">
                        <a:buNone/>
                      </a:pPr>
                      <a:r>
                        <a:rPr lang="en-US" sz="1100" b="0" i="0" u="none" strike="noStrike" noProof="0">
                          <a:solidFill>
                            <a:schemeClr val="tx1"/>
                          </a:solidFill>
                          <a:effectLst/>
                          <a:latin typeface="Segoe UI"/>
                        </a:rPr>
                        <a:t>The ability to learn and solve problems</a:t>
                      </a:r>
                      <a:endParaRPr lang="en-US" sz="1100"/>
                    </a:p>
                  </a:txBody>
                  <a:tcPr/>
                </a:tc>
                <a:tc>
                  <a:txBody>
                    <a:bodyPr/>
                    <a:lstStyle/>
                    <a:p>
                      <a:pPr lvl="0" algn="just">
                        <a:buNone/>
                      </a:pPr>
                      <a:r>
                        <a:rPr lang="en-US" sz="1100" b="0" i="0" u="none" strike="noStrike" noProof="0">
                          <a:effectLst/>
                        </a:rPr>
                        <a:t>The ability to learn and solve problems</a:t>
                      </a:r>
                      <a:endParaRPr lang="en-US"/>
                    </a:p>
                  </a:txBody>
                  <a:tcPr/>
                </a:tc>
                <a:extLst>
                  <a:ext uri="{0D108BD9-81ED-4DB2-BD59-A6C34878D82A}">
                    <a16:rowId xmlns:a16="http://schemas.microsoft.com/office/drawing/2014/main" val="1391102488"/>
                  </a:ext>
                </a:extLst>
              </a:tr>
              <a:tr h="572515">
                <a:tc>
                  <a:txBody>
                    <a:bodyPr/>
                    <a:lstStyle/>
                    <a:p>
                      <a:pPr algn="just" rtl="0" fontAlgn="base"/>
                      <a:r>
                        <a:rPr lang="en-US" sz="1100" b="0" i="0" u="none" strike="noStrike" noProof="0">
                          <a:solidFill>
                            <a:schemeClr val="tx1"/>
                          </a:solidFill>
                          <a:effectLst/>
                          <a:latin typeface="Segoe UI (Body)"/>
                        </a:rPr>
                        <a:t>What is Intelligence is composed of?</a:t>
                      </a:r>
                    </a:p>
                  </a:txBody>
                  <a:tcPr/>
                </a:tc>
                <a:tc>
                  <a:txBody>
                    <a:bodyPr/>
                    <a:lstStyle/>
                    <a:p>
                      <a:pPr lvl="0" algn="just">
                        <a:buNone/>
                      </a:pPr>
                      <a:r>
                        <a:rPr lang="en-US" sz="1100" b="0" i="0" u="none" strike="noStrike" noProof="0">
                          <a:solidFill>
                            <a:schemeClr val="tx1"/>
                          </a:solidFill>
                          <a:effectLst/>
                          <a:latin typeface="Segoe UI (Body)"/>
                        </a:rPr>
                        <a:t>Reasoning • Learning • Problem -Solving • Perception • Linguistic Intelligence.</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Reasoning • Learning • Problem -Solving • Perception • Linguistic Intelligence.</a:t>
                      </a:r>
                      <a:endParaRPr lang="en-US" sz="1100"/>
                    </a:p>
                  </a:txBody>
                  <a:tcPr/>
                </a:tc>
                <a:tc>
                  <a:txBody>
                    <a:bodyPr/>
                    <a:lstStyle/>
                    <a:p>
                      <a:pPr lvl="0" algn="just">
                        <a:buNone/>
                      </a:pPr>
                      <a:r>
                        <a:rPr lang="en-US" sz="1100" b="0" i="0" u="none" strike="noStrike" noProof="0">
                          <a:effectLst/>
                        </a:rPr>
                        <a:t>Reasoning • Learning • Problem -Solving • Perception • Linguistic Intelligence</a:t>
                      </a:r>
                      <a:endParaRPr lang="en-US"/>
                    </a:p>
                  </a:txBody>
                  <a:tcPr/>
                </a:tc>
                <a:extLst>
                  <a:ext uri="{0D108BD9-81ED-4DB2-BD59-A6C34878D82A}">
                    <a16:rowId xmlns:a16="http://schemas.microsoft.com/office/drawing/2014/main" val="1695380169"/>
                  </a:ext>
                </a:extLst>
              </a:tr>
              <a:tr h="656296">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List any Four uses of Artificial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1. Healthcare 2. Finance 3. Banking 4. Manufacturing </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1. Healthcare 2. Finance 3. Banking 4. Manufacturing </a:t>
                      </a:r>
                      <a:endParaRPr lang="en-US" sz="1100"/>
                    </a:p>
                  </a:txBody>
                  <a:tcPr/>
                </a:tc>
                <a:tc>
                  <a:txBody>
                    <a:bodyPr/>
                    <a:lstStyle/>
                    <a:p>
                      <a:pPr lvl="0" algn="just">
                        <a:buNone/>
                      </a:pPr>
                      <a:r>
                        <a:rPr lang="en-US" sz="1100" b="0" i="0" u="none" strike="noStrike" noProof="0">
                          <a:effectLst/>
                        </a:rPr>
                        <a:t>1. Healthcare 2. Finance 3. Banking 4. Manufacturing </a:t>
                      </a:r>
                      <a:endParaRPr lang="en-US"/>
                    </a:p>
                  </a:txBody>
                  <a:tcPr/>
                </a:tc>
                <a:extLst>
                  <a:ext uri="{0D108BD9-81ED-4DB2-BD59-A6C34878D82A}">
                    <a16:rowId xmlns:a16="http://schemas.microsoft.com/office/drawing/2014/main" val="2232385794"/>
                  </a:ext>
                </a:extLst>
              </a:tr>
              <a:tr h="572515">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Need of Artificial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AI has the potential to revolutionize many industries and has a wide range of applications</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AI has the potential to revolutionize many industries and has a wide range of applications</a:t>
                      </a:r>
                      <a:endParaRPr lang="en-US" sz="1100"/>
                    </a:p>
                  </a:txBody>
                  <a:tcPr/>
                </a:tc>
                <a:tc>
                  <a:txBody>
                    <a:bodyPr/>
                    <a:lstStyle/>
                    <a:p>
                      <a:pPr lvl="0" algn="just">
                        <a:buNone/>
                      </a:pPr>
                      <a:r>
                        <a:rPr lang="en-US" sz="1100" b="0" i="0" u="none" strike="noStrike" noProof="0">
                          <a:effectLst/>
                        </a:rPr>
                        <a:t>AI has the potential to revolutionize many industries and has a wide range of applications</a:t>
                      </a:r>
                      <a:endParaRPr lang="en-US"/>
                    </a:p>
                  </a:txBody>
                  <a:tcPr/>
                </a:tc>
                <a:extLst>
                  <a:ext uri="{0D108BD9-81ED-4DB2-BD59-A6C34878D82A}">
                    <a16:rowId xmlns:a16="http://schemas.microsoft.com/office/drawing/2014/main" val="419244487"/>
                  </a:ext>
                </a:extLst>
              </a:tr>
              <a:tr h="1354485">
                <a:tc>
                  <a:txBody>
                    <a:bodyPr/>
                    <a:lstStyle/>
                    <a:p>
                      <a:pPr lvl="0" algn="just">
                        <a:lnSpc>
                          <a:spcPct val="100000"/>
                        </a:lnSpc>
                        <a:spcBef>
                          <a:spcPts val="0"/>
                        </a:spcBef>
                        <a:spcAft>
                          <a:spcPts val="0"/>
                        </a:spcAft>
                        <a:buNone/>
                      </a:pPr>
                      <a:r>
                        <a:rPr lang="en-US" sz="1100" b="0" i="0" u="none" strike="noStrike" noProof="0">
                          <a:solidFill>
                            <a:schemeClr val="tx1"/>
                          </a:solidFill>
                          <a:effectLst/>
                          <a:latin typeface="Segoe UI (Body)"/>
                        </a:rPr>
                        <a:t>Explain Robotics technology in Artificial Intelligence?</a:t>
                      </a:r>
                      <a:endParaRPr lang="en-US" sz="1100" b="0" i="0" u="none" strike="noStrike" noProof="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Body)"/>
                        </a:rPr>
                        <a:t>Robotics technology in Artificial Intelligence is a technology that uses robotics to perform</a:t>
                      </a:r>
                      <a:endParaRPr lang="en-US" sz="1100">
                        <a:solidFill>
                          <a:schemeClr val="tx1"/>
                        </a:solidFill>
                        <a:latin typeface="Segoe UI (Body)"/>
                      </a:endParaRPr>
                    </a:p>
                  </a:txBody>
                  <a:tcPr/>
                </a:tc>
                <a:tc>
                  <a:txBody>
                    <a:bodyPr/>
                    <a:lstStyle/>
                    <a:p>
                      <a:pPr lvl="0" algn="just">
                        <a:buNone/>
                      </a:pPr>
                      <a:r>
                        <a:rPr lang="en-US" sz="1100" b="0" i="0" u="none" strike="noStrike" noProof="0">
                          <a:solidFill>
                            <a:schemeClr val="tx1"/>
                          </a:solidFill>
                          <a:effectLst/>
                          <a:latin typeface="Segoe UI"/>
                        </a:rPr>
                        <a:t>It involves the development of algorithms</a:t>
                      </a:r>
                      <a:endParaRPr lang="en-US" sz="1100" b="0" i="0" u="none" strike="noStrike" noProof="0">
                        <a:solidFill>
                          <a:srgbClr val="000000"/>
                        </a:solidFill>
                        <a:effectLst/>
                        <a:latin typeface="Segoe UI"/>
                      </a:endParaRPr>
                    </a:p>
                    <a:p>
                      <a:pPr lvl="0" algn="just">
                        <a:buNone/>
                      </a:pPr>
                      <a:r>
                        <a:rPr lang="en-US" sz="1100" b="0" i="0" u="none" strike="noStrike" noProof="0">
                          <a:solidFill>
                            <a:schemeClr val="tx1"/>
                          </a:solidFill>
                          <a:effectLst/>
                          <a:latin typeface="Segoe UI"/>
                        </a:rPr>
                        <a:t>and computer programs that can perform tasks that typically require human intelligence such as visual perception, speech recognition, decision -making, and language translation. .</a:t>
                      </a:r>
                      <a:endParaRPr lang="en-US" sz="1100"/>
                    </a:p>
                  </a:txBody>
                  <a:tcPr/>
                </a:tc>
                <a:tc>
                  <a:txBody>
                    <a:bodyPr/>
                    <a:lstStyle/>
                    <a:p>
                      <a:pPr lvl="0" algn="just">
                        <a:lnSpc>
                          <a:spcPct val="100000"/>
                        </a:lnSpc>
                        <a:spcBef>
                          <a:spcPts val="0"/>
                        </a:spcBef>
                        <a:spcAft>
                          <a:spcPts val="0"/>
                        </a:spcAft>
                        <a:buNone/>
                      </a:pPr>
                      <a:r>
                        <a:rPr lang="en-US" sz="1100" b="0" i="0" u="none" strike="noStrike" noProof="0">
                          <a:effectLst/>
                        </a:rPr>
                        <a:t>It involves the development of algorithms </a:t>
                      </a:r>
                      <a:endParaRPr lang="en-US"/>
                    </a:p>
                    <a:p>
                      <a:pPr lvl="0" algn="just">
                        <a:lnSpc>
                          <a:spcPct val="100000"/>
                        </a:lnSpc>
                        <a:spcBef>
                          <a:spcPts val="0"/>
                        </a:spcBef>
                        <a:spcAft>
                          <a:spcPts val="0"/>
                        </a:spcAft>
                        <a:buNone/>
                      </a:pPr>
                      <a:r>
                        <a:rPr lang="en-US" sz="1100" b="0" i="0" u="none" strike="noStrike" noProof="0">
                          <a:effectLst/>
                        </a:rPr>
                        <a:t>and computer programs that can perform tasks that typically require human intelligence such as visual perception, speech recognition, decision -making, and language translation. </a:t>
                      </a:r>
                      <a:endParaRPr lang="en-US"/>
                    </a:p>
                  </a:txBody>
                  <a:tcPr/>
                </a:tc>
                <a:extLst>
                  <a:ext uri="{0D108BD9-81ED-4DB2-BD59-A6C34878D82A}">
                    <a16:rowId xmlns:a16="http://schemas.microsoft.com/office/drawing/2014/main" val="3217734065"/>
                  </a:ext>
                </a:extLst>
              </a:tr>
              <a:tr h="502695">
                <a:tc>
                  <a:txBody>
                    <a:bodyPr/>
                    <a:lstStyle/>
                    <a:p>
                      <a:pPr algn="just" rtl="0" fontAlgn="base"/>
                      <a:r>
                        <a:rPr lang="en-US" sz="1100" b="1">
                          <a:effectLst/>
                          <a:latin typeface="Segoe UI (Body)"/>
                        </a:rPr>
                        <a:t>Score​</a:t>
                      </a:r>
                      <a:endParaRPr lang="en-US" sz="1100" b="1" i="0">
                        <a:solidFill>
                          <a:srgbClr val="000000"/>
                        </a:solidFill>
                        <a:effectLst/>
                        <a:latin typeface="Segoe UI (Body)"/>
                      </a:endParaRPr>
                    </a:p>
                  </a:txBody>
                  <a:tcPr/>
                </a:tc>
                <a:tc>
                  <a:txBody>
                    <a:bodyPr/>
                    <a:lstStyle/>
                    <a:p>
                      <a:pPr algn="just" rtl="0" fontAlgn="auto"/>
                      <a:r>
                        <a:rPr lang="en-US" sz="1100" b="1">
                          <a:effectLst/>
                          <a:latin typeface="Segoe UI (Body)"/>
                        </a:rPr>
                        <a:t>​7</a:t>
                      </a:r>
                      <a:endParaRPr lang="en-US" sz="1100" b="1" i="0">
                        <a:solidFill>
                          <a:srgbClr val="000000"/>
                        </a:solidFill>
                        <a:effectLst/>
                        <a:latin typeface="Segoe UI (Body)"/>
                      </a:endParaRPr>
                    </a:p>
                  </a:txBody>
                  <a:tcPr/>
                </a:tc>
                <a:tc>
                  <a:txBody>
                    <a:bodyPr/>
                    <a:lstStyle/>
                    <a:p>
                      <a:pPr algn="just" rtl="0" fontAlgn="auto"/>
                      <a:r>
                        <a:rPr lang="en-US" sz="1100" b="1">
                          <a:effectLst/>
                          <a:latin typeface="Segoe UI (Body)"/>
                        </a:rPr>
                        <a:t>7.9​</a:t>
                      </a:r>
                      <a:endParaRPr lang="en-US" sz="1100" b="1" i="0">
                        <a:solidFill>
                          <a:srgbClr val="000000"/>
                        </a:solidFill>
                        <a:effectLst/>
                        <a:latin typeface="Segoe UI (Body)"/>
                      </a:endParaRPr>
                    </a:p>
                  </a:txBody>
                  <a:tcPr/>
                </a:tc>
                <a:tc>
                  <a:txBody>
                    <a:bodyPr/>
                    <a:lstStyle/>
                    <a:p>
                      <a:pPr lvl="0" algn="just">
                        <a:buNone/>
                      </a:pPr>
                      <a:r>
                        <a:rPr lang="en-US" sz="1100" b="1">
                          <a:effectLst/>
                          <a:latin typeface="Segoe UI (Body)"/>
                        </a:rPr>
                        <a:t>7.9</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15596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4F78-1C0C-912A-571A-0AF320DCDBBC}"/>
              </a:ext>
            </a:extLst>
          </p:cNvPr>
          <p:cNvSpPr>
            <a:spLocks noGrp="1"/>
          </p:cNvSpPr>
          <p:nvPr>
            <p:ph type="title"/>
          </p:nvPr>
        </p:nvSpPr>
        <p:spPr>
          <a:xfrm>
            <a:off x="601134" y="199100"/>
            <a:ext cx="4998156" cy="965477"/>
          </a:xfrm>
        </p:spPr>
        <p:txBody>
          <a:bodyPr>
            <a:normAutofit/>
          </a:bodyPr>
          <a:lstStyle/>
          <a:p>
            <a:r>
              <a:rPr lang="en-US" sz="3600" b="1"/>
              <a:t>Types of LLM Models</a:t>
            </a:r>
          </a:p>
        </p:txBody>
      </p:sp>
      <p:sp>
        <p:nvSpPr>
          <p:cNvPr id="3" name="Content Placeholder 2">
            <a:extLst>
              <a:ext uri="{FF2B5EF4-FFF2-40B4-BE49-F238E27FC236}">
                <a16:creationId xmlns:a16="http://schemas.microsoft.com/office/drawing/2014/main" id="{CF6C228C-F10D-70F0-621E-5D8ABC92745D}"/>
              </a:ext>
            </a:extLst>
          </p:cNvPr>
          <p:cNvSpPr>
            <a:spLocks noGrp="1"/>
          </p:cNvSpPr>
          <p:nvPr>
            <p:ph idx="1"/>
          </p:nvPr>
        </p:nvSpPr>
        <p:spPr>
          <a:xfrm>
            <a:off x="838201" y="1840089"/>
            <a:ext cx="5257799" cy="4189396"/>
          </a:xfrm>
        </p:spPr>
        <p:txBody>
          <a:bodyPr vert="horz" lIns="91440" tIns="45720" rIns="91440" bIns="45720" rtlCol="0" anchor="t">
            <a:normAutofit/>
          </a:bodyPr>
          <a:lstStyle/>
          <a:p>
            <a:pPr marL="285750" indent="-285750" algn="just">
              <a:buFont typeface="Wingdings" panose="05000000000000000000" pitchFamily="2" charset="2"/>
              <a:buChar char="§"/>
            </a:pPr>
            <a:r>
              <a:rPr lang="en-US" sz="1400" b="0" i="0" dirty="0">
                <a:solidFill>
                  <a:srgbClr val="374151"/>
                </a:solidFill>
                <a:effectLst/>
                <a:latin typeface="Segoe UI"/>
                <a:cs typeface="Segoe UI"/>
              </a:rPr>
              <a:t>A Decoder-Only model is used for generating sequences or text outputs. It is employed in autoregressive tasks, where the model generates one token at a time based on the previously generated tokens.</a:t>
            </a:r>
            <a:endParaRPr lang="en-US" sz="1400" dirty="0"/>
          </a:p>
          <a:p>
            <a:pPr marL="285750" indent="-285750" algn="just">
              <a:buFont typeface="Wingdings" panose="05000000000000000000" pitchFamily="2" charset="2"/>
              <a:buChar char="§"/>
            </a:pPr>
            <a:r>
              <a:rPr lang="en-US" sz="1400" dirty="0">
                <a:solidFill>
                  <a:srgbClr val="343541"/>
                </a:solidFill>
                <a:ea typeface="+mn-lt"/>
                <a:cs typeface="+mn-lt"/>
              </a:rPr>
              <a:t>The decoder-only model works by first taking the input sequence and converting it into a sequence of token embeddings. These token embeddings are then passed through a series of self-attention layers, which </a:t>
            </a:r>
            <a:r>
              <a:rPr lang="en-US" sz="1400" dirty="0">
                <a:solidFill>
                  <a:srgbClr val="374151"/>
                </a:solidFill>
                <a:ea typeface="+mn-lt"/>
                <a:cs typeface="+mn-lt"/>
              </a:rPr>
              <a:t>enabling the model to focus on relevant parts of the input</a:t>
            </a:r>
            <a:r>
              <a:rPr lang="en-US" sz="1400" dirty="0">
                <a:solidFill>
                  <a:srgbClr val="343541"/>
                </a:solidFill>
                <a:ea typeface="+mn-lt"/>
                <a:cs typeface="+mn-lt"/>
              </a:rPr>
              <a:t> sequence. The output of the self-attention layers is then passed through a feed-forward network, which generates a probability distribution over the next token in the output sequence.</a:t>
            </a:r>
            <a:endParaRPr lang="en-US" sz="1400" dirty="0">
              <a:solidFill>
                <a:srgbClr val="343541"/>
              </a:solidFill>
              <a:cs typeface="Segoe UI"/>
            </a:endParaRPr>
          </a:p>
          <a:p>
            <a:pPr marL="285750" indent="-285750" algn="just">
              <a:buFont typeface="Wingdings" panose="05000000000000000000" pitchFamily="2" charset="2"/>
              <a:buChar char="§"/>
            </a:pPr>
            <a:r>
              <a:rPr lang="en-US" sz="1400" dirty="0">
                <a:solidFill>
                  <a:srgbClr val="343541"/>
                </a:solidFill>
                <a:cs typeface="Segoe UI"/>
              </a:rPr>
              <a:t>Tasks including Text generation, Machine translation, Image generation, Code generation, etc.,</a:t>
            </a:r>
          </a:p>
          <a:p>
            <a:pPr marL="285750" indent="-285750">
              <a:buFont typeface="Wingdings" panose="05000000000000000000" pitchFamily="2" charset="2"/>
              <a:buChar char="§"/>
            </a:pPr>
            <a:endParaRPr lang="en-US" dirty="0">
              <a:cs typeface="Segoe UI"/>
            </a:endParaRPr>
          </a:p>
        </p:txBody>
      </p:sp>
      <p:sp>
        <p:nvSpPr>
          <p:cNvPr id="4" name="Rectangle: Rounded Corners 3">
            <a:extLst>
              <a:ext uri="{FF2B5EF4-FFF2-40B4-BE49-F238E27FC236}">
                <a16:creationId xmlns:a16="http://schemas.microsoft.com/office/drawing/2014/main" id="{AA2B7A8A-6458-4E51-9031-33935C7B07A6}"/>
              </a:ext>
            </a:extLst>
          </p:cNvPr>
          <p:cNvSpPr/>
          <p:nvPr/>
        </p:nvSpPr>
        <p:spPr>
          <a:xfrm>
            <a:off x="687672" y="1183286"/>
            <a:ext cx="3238726" cy="4440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A356072F-D975-0DFD-D76D-9739B197BB6D}"/>
              </a:ext>
            </a:extLst>
          </p:cNvPr>
          <p:cNvSpPr txBox="1">
            <a:spLocks/>
          </p:cNvSpPr>
          <p:nvPr/>
        </p:nvSpPr>
        <p:spPr>
          <a:xfrm>
            <a:off x="1123907" y="1262928"/>
            <a:ext cx="2366256" cy="33924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0"/>
              </a:spcBef>
              <a:spcAft>
                <a:spcPts val="1400"/>
              </a:spcAft>
              <a:buFont typeface="Arial" panose="020B0604020202020204" pitchFamily="34" charset="0"/>
              <a:buNone/>
              <a:defRPr sz="1800" kern="1200" baseline="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Decoder-only Models</a:t>
            </a:r>
          </a:p>
        </p:txBody>
      </p:sp>
      <p:pic>
        <p:nvPicPr>
          <p:cNvPr id="6" name="Picture 5">
            <a:extLst>
              <a:ext uri="{FF2B5EF4-FFF2-40B4-BE49-F238E27FC236}">
                <a16:creationId xmlns:a16="http://schemas.microsoft.com/office/drawing/2014/main" id="{B884320B-9EED-DE17-F752-37739896DE88}"/>
              </a:ext>
            </a:extLst>
          </p:cNvPr>
          <p:cNvPicPr>
            <a:picLocks noChangeAspect="1"/>
          </p:cNvPicPr>
          <p:nvPr/>
        </p:nvPicPr>
        <p:blipFill>
          <a:blip r:embed="rId2"/>
          <a:stretch>
            <a:fillRect/>
          </a:stretch>
        </p:blipFill>
        <p:spPr>
          <a:xfrm>
            <a:off x="9365747" y="1101751"/>
            <a:ext cx="2479775" cy="4654779"/>
          </a:xfrm>
          <a:prstGeom prst="rect">
            <a:avLst/>
          </a:prstGeom>
        </p:spPr>
      </p:pic>
      <p:sp>
        <p:nvSpPr>
          <p:cNvPr id="8" name="TextBox 7">
            <a:extLst>
              <a:ext uri="{FF2B5EF4-FFF2-40B4-BE49-F238E27FC236}">
                <a16:creationId xmlns:a16="http://schemas.microsoft.com/office/drawing/2014/main" id="{2E22A14D-F1E0-A374-F72A-F92A1E449331}"/>
              </a:ext>
            </a:extLst>
          </p:cNvPr>
          <p:cNvSpPr txBox="1"/>
          <p:nvPr/>
        </p:nvSpPr>
        <p:spPr>
          <a:xfrm>
            <a:off x="6450402" y="1844281"/>
            <a:ext cx="3005625" cy="1511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1600">
                <a:cs typeface="Segoe UI"/>
              </a:rPr>
              <a:t>Example:</a:t>
            </a:r>
          </a:p>
          <a:p>
            <a:pPr algn="just">
              <a:lnSpc>
                <a:spcPct val="90000"/>
              </a:lnSpc>
              <a:spcBef>
                <a:spcPts val="1000"/>
              </a:spcBef>
            </a:pPr>
            <a:r>
              <a:rPr lang="en-US" sz="1600">
                <a:solidFill>
                  <a:srgbClr val="374151"/>
                </a:solidFill>
                <a:cs typeface="Segoe UI"/>
              </a:rPr>
              <a:t>-&gt; </a:t>
            </a:r>
            <a:r>
              <a:rPr lang="en-US" sz="1600" b="1">
                <a:solidFill>
                  <a:srgbClr val="374151"/>
                </a:solidFill>
                <a:cs typeface="Segoe UI"/>
              </a:rPr>
              <a:t>GPT Family(GPT-2,GPT-3)</a:t>
            </a:r>
            <a:endParaRPr lang="en-US" sz="1600">
              <a:solidFill>
                <a:srgbClr val="374151"/>
              </a:solidFill>
              <a:cs typeface="Segoe UI"/>
            </a:endParaRPr>
          </a:p>
          <a:p>
            <a:pPr algn="just">
              <a:lnSpc>
                <a:spcPct val="90000"/>
              </a:lnSpc>
              <a:spcBef>
                <a:spcPts val="1000"/>
              </a:spcBef>
            </a:pPr>
            <a:r>
              <a:rPr lang="en-US" sz="1600">
                <a:solidFill>
                  <a:srgbClr val="374151"/>
                </a:solidFill>
                <a:cs typeface="Segoe UI"/>
              </a:rPr>
              <a:t>-&gt; </a:t>
            </a:r>
            <a:r>
              <a:rPr lang="en-US" sz="1600" b="1">
                <a:solidFill>
                  <a:srgbClr val="374151"/>
                </a:solidFill>
                <a:cs typeface="Segoe UI"/>
              </a:rPr>
              <a:t>Falcon models</a:t>
            </a:r>
            <a:endParaRPr lang="en-US" sz="1600">
              <a:solidFill>
                <a:srgbClr val="374151"/>
              </a:solidFill>
              <a:cs typeface="Segoe UI"/>
            </a:endParaRPr>
          </a:p>
          <a:p>
            <a:pPr algn="just">
              <a:lnSpc>
                <a:spcPct val="90000"/>
              </a:lnSpc>
              <a:spcBef>
                <a:spcPts val="1000"/>
              </a:spcBef>
            </a:pPr>
            <a:r>
              <a:rPr lang="en-US" sz="1600">
                <a:solidFill>
                  <a:srgbClr val="374151"/>
                </a:solidFill>
                <a:cs typeface="Segoe UI"/>
              </a:rPr>
              <a:t>-&gt; </a:t>
            </a:r>
            <a:r>
              <a:rPr lang="en-US" sz="1600" b="1" err="1">
                <a:solidFill>
                  <a:srgbClr val="374151"/>
                </a:solidFill>
                <a:cs typeface="Segoe UI"/>
              </a:rPr>
              <a:t>bigscience</a:t>
            </a:r>
            <a:r>
              <a:rPr lang="en-US" sz="1600" b="1">
                <a:solidFill>
                  <a:srgbClr val="374151"/>
                </a:solidFill>
                <a:cs typeface="Segoe UI"/>
              </a:rPr>
              <a:t>/bloom-560m</a:t>
            </a:r>
            <a:endParaRPr lang="en-US" sz="1600"/>
          </a:p>
        </p:txBody>
      </p:sp>
    </p:spTree>
    <p:extLst>
      <p:ext uri="{BB962C8B-B14F-4D97-AF65-F5344CB8AC3E}">
        <p14:creationId xmlns:p14="http://schemas.microsoft.com/office/powerpoint/2010/main" val="898886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292504790"/>
              </p:ext>
            </p:extLst>
          </p:nvPr>
        </p:nvGraphicFramePr>
        <p:xfrm>
          <a:off x="142240" y="111760"/>
          <a:ext cx="11877529" cy="6783008"/>
        </p:xfrm>
        <a:graphic>
          <a:graphicData uri="http://schemas.openxmlformats.org/drawingml/2006/table">
            <a:tbl>
              <a:tblPr firstRow="1" bandRow="1">
                <a:tableStyleId>{BC89EF96-8CEA-46FF-86C4-4CE0E7609802}</a:tableStyleId>
              </a:tblPr>
              <a:tblGrid>
                <a:gridCol w="2587139">
                  <a:extLst>
                    <a:ext uri="{9D8B030D-6E8A-4147-A177-3AD203B41FA5}">
                      <a16:colId xmlns:a16="http://schemas.microsoft.com/office/drawing/2014/main" val="2318049074"/>
                    </a:ext>
                  </a:extLst>
                </a:gridCol>
                <a:gridCol w="3567290">
                  <a:extLst>
                    <a:ext uri="{9D8B030D-6E8A-4147-A177-3AD203B41FA5}">
                      <a16:colId xmlns:a16="http://schemas.microsoft.com/office/drawing/2014/main" val="3931732350"/>
                    </a:ext>
                  </a:extLst>
                </a:gridCol>
                <a:gridCol w="2662561">
                  <a:extLst>
                    <a:ext uri="{9D8B030D-6E8A-4147-A177-3AD203B41FA5}">
                      <a16:colId xmlns:a16="http://schemas.microsoft.com/office/drawing/2014/main" val="143173297"/>
                    </a:ext>
                  </a:extLst>
                </a:gridCol>
                <a:gridCol w="3060539">
                  <a:extLst>
                    <a:ext uri="{9D8B030D-6E8A-4147-A177-3AD203B41FA5}">
                      <a16:colId xmlns:a16="http://schemas.microsoft.com/office/drawing/2014/main" val="2836894412"/>
                    </a:ext>
                  </a:extLst>
                </a:gridCol>
              </a:tblGrid>
              <a:tr h="764085">
                <a:tc>
                  <a:txBody>
                    <a:bodyPr/>
                    <a:lstStyle/>
                    <a:p>
                      <a:pPr lvl="0" algn="ctr">
                        <a:lnSpc>
                          <a:spcPct val="100000"/>
                        </a:lnSpc>
                        <a:buNone/>
                      </a:pPr>
                      <a:r>
                        <a:rPr lang="en-US" sz="1800" b="1" i="0" u="none" strike="noStrike" noProof="0">
                          <a:solidFill>
                            <a:srgbClr val="2D2E2D"/>
                          </a:solidFill>
                          <a:effectLst/>
                          <a:latin typeface="Segoe UI (Body)"/>
                        </a:rPr>
                        <a:t>Bloom 560m</a:t>
                      </a:r>
                    </a:p>
                  </a:txBody>
                  <a:tcPr/>
                </a:tc>
                <a:tc>
                  <a:txBody>
                    <a:bodyPr/>
                    <a:lstStyle/>
                    <a:p>
                      <a:pPr algn="ctr" rtl="0" fontAlgn="base">
                        <a:lnSpc>
                          <a:spcPct val="100000"/>
                        </a:lnSpc>
                      </a:pPr>
                      <a:r>
                        <a:rPr lang="en-US" sz="1800">
                          <a:effectLst/>
                          <a:latin typeface="Segoe UI (Body)"/>
                        </a:rPr>
                        <a:t>Traditional Fine-tuning</a:t>
                      </a:r>
                      <a:endParaRPr lang="en-US"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rgbClr val="2D2E2D"/>
                        </a:solidFill>
                        <a:effectLst/>
                        <a:latin typeface="Segoe UI (Body)"/>
                      </a:endParaRPr>
                    </a:p>
                  </a:txBody>
                  <a:tcPr/>
                </a:tc>
                <a:extLst>
                  <a:ext uri="{0D108BD9-81ED-4DB2-BD59-A6C34878D82A}">
                    <a16:rowId xmlns:a16="http://schemas.microsoft.com/office/drawing/2014/main" val="2622347783"/>
                  </a:ext>
                </a:extLst>
              </a:tr>
              <a:tr h="177537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Artificial Intelligence?</a:t>
                      </a:r>
                      <a:endParaRPr lang="en-US" sz="1800" b="0" i="0" u="none" strike="noStrike" noProof="0">
                        <a:solidFill>
                          <a:schemeClr val="tx1"/>
                        </a:solidFill>
                        <a:latin typeface="Segoe UI (Body)"/>
                      </a:endParaRPr>
                    </a:p>
                    <a:p>
                      <a:pPr lvl="0" algn="l">
                        <a:buNone/>
                      </a:pPr>
                      <a:endParaRPr lang="en-US" sz="1800">
                        <a:solidFill>
                          <a:schemeClr val="tx1"/>
                        </a:solidFill>
                        <a:effectLst/>
                        <a:latin typeface="Segoe UI (Body)"/>
                      </a:endParaRPr>
                    </a:p>
                  </a:txBody>
                  <a:tcPr/>
                </a:tc>
                <a:tc>
                  <a:txBody>
                    <a:bodyPr/>
                    <a:lstStyle/>
                    <a:p>
                      <a:pPr lvl="0" algn="just">
                        <a:buNone/>
                      </a:pPr>
                      <a:r>
                        <a:rPr lang="en-US" sz="1150" b="0" i="0" u="none" strike="noStrike" noProof="0">
                          <a:solidFill>
                            <a:schemeClr val="tx1"/>
                          </a:solidFill>
                          <a:latin typeface="Segoe UI"/>
                        </a:rPr>
                        <a:t>Artificial Intelligence (AI) refers to the simulation of human intelligence in machines that are programmed to think and act like humans. It involves the development of algorithms and computer programs that can perform tasks</a:t>
                      </a:r>
                      <a:endParaRPr lang="en-US" sz="1150" b="0" i="0" u="none" strike="noStrike" noProof="0">
                        <a:solidFill>
                          <a:srgbClr val="000000"/>
                        </a:solidFill>
                        <a:latin typeface="Segoe UI"/>
                      </a:endParaRPr>
                    </a:p>
                    <a:p>
                      <a:pPr lvl="0" algn="just">
                        <a:buNone/>
                      </a:pPr>
                      <a:r>
                        <a:rPr lang="en-US" sz="1150" b="0" i="0" u="none" strike="noStrike" noProof="0">
                          <a:solidFill>
                            <a:schemeClr val="tx1"/>
                          </a:solidFill>
                          <a:latin typeface="Segoe UI"/>
                        </a:rPr>
                        <a:t>that typically </a:t>
                      </a:r>
                      <a:r>
                        <a:rPr lang="en-US" sz="1150" b="0" i="0" u="none" strike="noStrike" noProof="0" err="1">
                          <a:solidFill>
                            <a:schemeClr val="tx1"/>
                          </a:solidFill>
                          <a:latin typeface="Segoe UI"/>
                        </a:rPr>
                        <a:t>requirehuman</a:t>
                      </a:r>
                      <a:r>
                        <a:rPr lang="en-US" sz="1150" b="0" i="0" u="none" strike="noStrike" noProof="0">
                          <a:solidFill>
                            <a:schemeClr val="tx1"/>
                          </a:solidFill>
                          <a:latin typeface="Segoe UI"/>
                        </a:rPr>
                        <a:t> intelligence such as visual perception, speech recognition, decision -making, and language translation.</a:t>
                      </a:r>
                      <a:endParaRPr lang="en-US" sz="1150"/>
                    </a:p>
                  </a:txBody>
                  <a:tcPr/>
                </a:tc>
                <a:tc>
                  <a:txBody>
                    <a:bodyPr/>
                    <a:lstStyle/>
                    <a:p>
                      <a:pPr lvl="0" algn="just">
                        <a:buNone/>
                      </a:pPr>
                      <a:r>
                        <a:rPr lang="en-US" sz="1150" b="0" i="0" u="none" strike="noStrike" noProof="0">
                          <a:effectLst/>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a:t>
                      </a:r>
                      <a:endParaRPr lang="en-US"/>
                    </a:p>
                  </a:txBody>
                  <a:tcPr/>
                </a:tc>
                <a:tc>
                  <a:txBody>
                    <a:bodyPr/>
                    <a:lstStyle/>
                    <a:p>
                      <a:pPr lvl="0" algn="just">
                        <a:buNone/>
                      </a:pPr>
                      <a:r>
                        <a:rPr lang="en-US" sz="1150" b="0" i="0" u="none" strike="noStrike" noProof="0">
                          <a:effectLst/>
                        </a:rPr>
                        <a:t>Artificial Intelligence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 -making, and language translation</a:t>
                      </a:r>
                      <a:endParaRPr lang="en-US"/>
                    </a:p>
                  </a:txBody>
                  <a:tcPr/>
                </a:tc>
                <a:extLst>
                  <a:ext uri="{0D108BD9-81ED-4DB2-BD59-A6C34878D82A}">
                    <a16:rowId xmlns:a16="http://schemas.microsoft.com/office/drawing/2014/main" val="107869214"/>
                  </a:ext>
                </a:extLst>
              </a:tr>
              <a:tr h="42698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Intelligence?</a:t>
                      </a:r>
                      <a:endParaRPr lang="en-US" sz="1800" b="0" i="0" u="none" strike="noStrike" noProof="0">
                        <a:solidFill>
                          <a:schemeClr val="tx1"/>
                        </a:solidFill>
                        <a:latin typeface="Segoe UI (Body)"/>
                      </a:endParaRPr>
                    </a:p>
                  </a:txBody>
                  <a:tcPr/>
                </a:tc>
                <a:tc>
                  <a:txBody>
                    <a:bodyPr/>
                    <a:lstStyle/>
                    <a:p>
                      <a:pPr lvl="0" algn="just">
                        <a:buNone/>
                      </a:pPr>
                      <a:r>
                        <a:rPr lang="en-US" sz="1150" b="0" i="0" u="none" strike="noStrike" noProof="0">
                          <a:solidFill>
                            <a:schemeClr val="tx1"/>
                          </a:solidFill>
                          <a:latin typeface="Segoe UI"/>
                        </a:rPr>
                        <a:t>Intelligence is the ability to learn and solve problems.</a:t>
                      </a:r>
                      <a:endParaRPr lang="en-US" sz="1150"/>
                    </a:p>
                  </a:txBody>
                  <a:tcPr anchor="ctr"/>
                </a:tc>
                <a:tc>
                  <a:txBody>
                    <a:bodyPr/>
                    <a:lstStyle/>
                    <a:p>
                      <a:pPr lvl="0" algn="just">
                        <a:buNone/>
                      </a:pPr>
                      <a:r>
                        <a:rPr lang="en-US" sz="1150" b="0" i="0" u="none" strike="noStrike" noProof="0">
                          <a:solidFill>
                            <a:schemeClr val="tx1"/>
                          </a:solidFill>
                          <a:effectLst/>
                          <a:latin typeface="Segoe UI (Body)"/>
                        </a:rPr>
                        <a:t>The ability to learn and solve problems</a:t>
                      </a:r>
                      <a:endParaRPr lang="en-US" sz="1150">
                        <a:solidFill>
                          <a:schemeClr val="tx1"/>
                        </a:solidFill>
                        <a:latin typeface="Segoe UI (Body)"/>
                      </a:endParaRPr>
                    </a:p>
                  </a:txBody>
                  <a:tcPr anchor="ctr"/>
                </a:tc>
                <a:tc>
                  <a:txBody>
                    <a:bodyPr/>
                    <a:lstStyle/>
                    <a:p>
                      <a:pPr lvl="0" algn="just">
                        <a:buNone/>
                      </a:pPr>
                      <a:r>
                        <a:rPr lang="en-US" sz="1150" b="0" i="0" u="none" strike="noStrike" noProof="0">
                          <a:effectLst/>
                        </a:rPr>
                        <a:t>Intelligence is the ability to learn and solve problems.</a:t>
                      </a:r>
                      <a:endParaRPr lang="en-US"/>
                    </a:p>
                  </a:txBody>
                  <a:tcPr anchor="ctr"/>
                </a:tc>
                <a:extLst>
                  <a:ext uri="{0D108BD9-81ED-4DB2-BD59-A6C34878D82A}">
                    <a16:rowId xmlns:a16="http://schemas.microsoft.com/office/drawing/2014/main" val="1391102488"/>
                  </a:ext>
                </a:extLst>
              </a:tr>
              <a:tr h="775322">
                <a:tc>
                  <a:txBody>
                    <a:bodyPr/>
                    <a:lstStyle/>
                    <a:p>
                      <a:pPr algn="l" rtl="0" fontAlgn="base"/>
                      <a:r>
                        <a:rPr lang="en-US" sz="1800" b="0" i="0" u="none" strike="noStrike" noProof="0">
                          <a:solidFill>
                            <a:schemeClr val="tx1"/>
                          </a:solidFill>
                          <a:effectLst/>
                          <a:latin typeface="Segoe UI (Body)"/>
                        </a:rPr>
                        <a:t>What is Intelligence is composed of?</a:t>
                      </a:r>
                    </a:p>
                  </a:txBody>
                  <a:tcPr/>
                </a:tc>
                <a:tc>
                  <a:txBody>
                    <a:bodyPr/>
                    <a:lstStyle/>
                    <a:p>
                      <a:pPr lvl="0" algn="just">
                        <a:buNone/>
                      </a:pPr>
                      <a:r>
                        <a:rPr lang="en-US" sz="1150" b="0" i="0" u="none" strike="noStrike" noProof="0">
                          <a:solidFill>
                            <a:schemeClr val="tx1"/>
                          </a:solidFill>
                          <a:latin typeface="Segoe UI"/>
                        </a:rPr>
                        <a:t>Intelligence is composed of: • Reasoning • Learning • Problem -Solving • Perception • Linguistic Intelligence.</a:t>
                      </a:r>
                      <a:endParaRPr lang="en-US" sz="1150"/>
                    </a:p>
                  </a:txBody>
                  <a:tcPr/>
                </a:tc>
                <a:tc>
                  <a:txBody>
                    <a:bodyPr/>
                    <a:lstStyle/>
                    <a:p>
                      <a:pPr lvl="0" algn="just">
                        <a:buNone/>
                      </a:pPr>
                      <a:r>
                        <a:rPr lang="en-US" sz="1150" b="0" i="0" u="none" strike="noStrike" noProof="0">
                          <a:solidFill>
                            <a:schemeClr val="tx1"/>
                          </a:solidFill>
                          <a:effectLst/>
                          <a:latin typeface="Segoe UI"/>
                        </a:rPr>
                        <a:t>Intelligence is composed of: • Reasoning • Learning • Problem -Solving • Perception • Linguistic Intelligence.</a:t>
                      </a:r>
                      <a:endParaRPr lang="en-US" sz="1150"/>
                    </a:p>
                  </a:txBody>
                  <a:tcPr/>
                </a:tc>
                <a:tc>
                  <a:txBody>
                    <a:bodyPr/>
                    <a:lstStyle/>
                    <a:p>
                      <a:pPr lvl="0" algn="just">
                        <a:buNone/>
                      </a:pPr>
                      <a:r>
                        <a:rPr lang="en-US" sz="1150" b="0" i="0" u="none" strike="noStrike" noProof="0">
                          <a:effectLst/>
                        </a:rPr>
                        <a:t>Intelligence is composed of: • Reasoning • Learning • Problem -Solving • Perception • Linguistic Intelligence.</a:t>
                      </a:r>
                      <a:endParaRPr lang="en-US"/>
                    </a:p>
                  </a:txBody>
                  <a:tcPr/>
                </a:tc>
                <a:extLst>
                  <a:ext uri="{0D108BD9-81ED-4DB2-BD59-A6C34878D82A}">
                    <a16:rowId xmlns:a16="http://schemas.microsoft.com/office/drawing/2014/main" val="1695380169"/>
                  </a:ext>
                </a:extLst>
              </a:tr>
              <a:tr h="786557">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List any Four uses of Artificial Intelligence?</a:t>
                      </a:r>
                      <a:endParaRPr lang="en-US" sz="1800" b="0" i="0" u="none" strike="noStrike" noProof="0">
                        <a:solidFill>
                          <a:schemeClr val="tx1"/>
                        </a:solidFill>
                        <a:latin typeface="Segoe UI (Body)"/>
                      </a:endParaRPr>
                    </a:p>
                  </a:txBody>
                  <a:tcPr/>
                </a:tc>
                <a:tc>
                  <a:txBody>
                    <a:bodyPr/>
                    <a:lstStyle/>
                    <a:p>
                      <a:pPr lvl="0" algn="just">
                        <a:buNone/>
                      </a:pPr>
                      <a:r>
                        <a:rPr lang="en-US" sz="1150" b="0" i="0" u="none" strike="noStrike" noProof="0">
                          <a:solidFill>
                            <a:schemeClr val="tx1"/>
                          </a:solidFill>
                          <a:latin typeface="Segoe UI"/>
                        </a:rPr>
                        <a:t>1. Health care 2. Finance 3. Banking 4. Manufacturing</a:t>
                      </a:r>
                      <a:endParaRPr lang="en-US" sz="1150"/>
                    </a:p>
                  </a:txBody>
                  <a:tcPr/>
                </a:tc>
                <a:tc>
                  <a:txBody>
                    <a:bodyPr/>
                    <a:lstStyle/>
                    <a:p>
                      <a:pPr lvl="0" algn="just">
                        <a:buNone/>
                      </a:pPr>
                      <a:r>
                        <a:rPr lang="en-US" sz="1150" b="0" i="0" u="none" strike="noStrike" noProof="0">
                          <a:solidFill>
                            <a:schemeClr val="tx1"/>
                          </a:solidFill>
                          <a:effectLst/>
                          <a:latin typeface="Segoe UI (Body)"/>
                        </a:rPr>
                        <a:t>1. Healthcare: AI is used for medical diagnosis, drug discovery, and predictive analysis of diseases.</a:t>
                      </a:r>
                      <a:endParaRPr lang="en-US" sz="1150">
                        <a:solidFill>
                          <a:schemeClr val="tx1"/>
                        </a:solidFill>
                        <a:latin typeface="Segoe UI (Body)"/>
                      </a:endParaRPr>
                    </a:p>
                  </a:txBody>
                  <a:tcPr/>
                </a:tc>
                <a:tc>
                  <a:txBody>
                    <a:bodyPr/>
                    <a:lstStyle/>
                    <a:p>
                      <a:pPr lvl="0" algn="just">
                        <a:buNone/>
                      </a:pPr>
                      <a:r>
                        <a:rPr lang="en-US" sz="1150" b="0" i="0" u="none" strike="noStrike" noProof="0">
                          <a:effectLst/>
                        </a:rPr>
                        <a:t>1. Health care 2. Finance 3. Banking 4. Manufacturing</a:t>
                      </a:r>
                      <a:endParaRPr lang="en-US"/>
                    </a:p>
                  </a:txBody>
                  <a:tcPr/>
                </a:tc>
                <a:extLst>
                  <a:ext uri="{0D108BD9-81ED-4DB2-BD59-A6C34878D82A}">
                    <a16:rowId xmlns:a16="http://schemas.microsoft.com/office/drawing/2014/main" val="2232385794"/>
                  </a:ext>
                </a:extLst>
              </a:tr>
              <a:tr h="62924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Need of Artificial Intelligence?</a:t>
                      </a:r>
                      <a:endParaRPr lang="en-US" sz="1800" b="0" i="0" u="none" strike="noStrike" noProof="0">
                        <a:solidFill>
                          <a:schemeClr val="tx1"/>
                        </a:solidFill>
                        <a:latin typeface="Segoe UI (Body)"/>
                      </a:endParaRPr>
                    </a:p>
                  </a:txBody>
                  <a:tcPr/>
                </a:tc>
                <a:tc>
                  <a:txBody>
                    <a:bodyPr/>
                    <a:lstStyle/>
                    <a:p>
                      <a:pPr lvl="0" algn="just">
                        <a:buNone/>
                      </a:pPr>
                      <a:r>
                        <a:rPr lang="en-US" sz="1150" b="0" i="0" u="none" strike="noStrike" noProof="0">
                          <a:solidFill>
                            <a:schemeClr val="tx1"/>
                          </a:solidFill>
                          <a:latin typeface="Segoe UI"/>
                        </a:rPr>
                        <a:t>The need for Artificial Intelligence is a growing need for more efficient and effective solutions to complex problems.</a:t>
                      </a:r>
                      <a:endParaRPr lang="en-US" sz="1150"/>
                    </a:p>
                  </a:txBody>
                  <a:tcPr/>
                </a:tc>
                <a:tc>
                  <a:txBody>
                    <a:bodyPr/>
                    <a:lstStyle/>
                    <a:p>
                      <a:pPr lvl="0" algn="just">
                        <a:buNone/>
                      </a:pPr>
                      <a:r>
                        <a:rPr lang="en-US" sz="1150" b="0" i="0" u="none" strike="noStrike" noProof="0">
                          <a:solidFill>
                            <a:schemeClr val="tx1"/>
                          </a:solidFill>
                          <a:effectLst/>
                          <a:latin typeface="Segoe UI (Body)"/>
                        </a:rPr>
                        <a:t>AI has the potential to revolutionize many industries and has a wide range of applications</a:t>
                      </a:r>
                      <a:endParaRPr lang="en-US" sz="1150">
                        <a:solidFill>
                          <a:schemeClr val="tx1"/>
                        </a:solidFill>
                        <a:latin typeface="Segoe UI (Body)"/>
                      </a:endParaRPr>
                    </a:p>
                  </a:txBody>
                  <a:tcPr/>
                </a:tc>
                <a:tc>
                  <a:txBody>
                    <a:bodyPr/>
                    <a:lstStyle/>
                    <a:p>
                      <a:pPr lvl="0" algn="just">
                        <a:buNone/>
                      </a:pPr>
                      <a:r>
                        <a:rPr lang="en-US" sz="1150" b="0" i="0" u="none" strike="noStrike" noProof="0">
                          <a:effectLst/>
                        </a:rPr>
                        <a:t>The need for Artificial Intelligence is a growing need for more efficient and effective solutions to complex problems.</a:t>
                      </a:r>
                      <a:endParaRPr lang="en-US"/>
                    </a:p>
                  </a:txBody>
                  <a:tcPr/>
                </a:tc>
                <a:extLst>
                  <a:ext uri="{0D108BD9-81ED-4DB2-BD59-A6C34878D82A}">
                    <a16:rowId xmlns:a16="http://schemas.microsoft.com/office/drawing/2014/main" val="419244487"/>
                  </a:ext>
                </a:extLst>
              </a:tr>
              <a:tr h="1123654">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Explain Robotics technology in Artificial Intelligence?</a:t>
                      </a:r>
                      <a:endParaRPr lang="en-US" sz="1800" b="0" i="0" u="none" strike="noStrike" noProof="0">
                        <a:solidFill>
                          <a:schemeClr val="tx1"/>
                        </a:solidFill>
                        <a:latin typeface="Segoe UI (Body)"/>
                      </a:endParaRPr>
                    </a:p>
                  </a:txBody>
                  <a:tcPr/>
                </a:tc>
                <a:tc>
                  <a:txBody>
                    <a:bodyPr/>
                    <a:lstStyle/>
                    <a:p>
                      <a:pPr lvl="0" algn="just">
                        <a:buNone/>
                      </a:pPr>
                      <a:r>
                        <a:rPr lang="en-US" sz="1150" b="0" i="0" u="none" strike="noStrike" noProof="0">
                          <a:solidFill>
                            <a:schemeClr val="tx1"/>
                          </a:solidFill>
                          <a:latin typeface="Segoe UI"/>
                        </a:rPr>
                        <a:t>It involves the development of algorithms</a:t>
                      </a:r>
                      <a:endParaRPr lang="en-US" sz="1150" b="0" i="0" u="none" strike="noStrike" noProof="0">
                        <a:solidFill>
                          <a:srgbClr val="000000"/>
                        </a:solidFill>
                        <a:latin typeface="Segoe UI"/>
                      </a:endParaRPr>
                    </a:p>
                    <a:p>
                      <a:pPr lvl="0" algn="just">
                        <a:buNone/>
                      </a:pPr>
                      <a:r>
                        <a:rPr lang="en-US" sz="1150" b="0" i="0" u="none" strike="noStrike" noProof="0">
                          <a:solidFill>
                            <a:schemeClr val="tx1"/>
                          </a:solidFill>
                          <a:latin typeface="Segoe UI"/>
                        </a:rPr>
                        <a:t>and computer programs that can perform tasks that typically require human intelligence such as visual perception, speech recognition, decision -making, and language translation. .</a:t>
                      </a:r>
                      <a:endParaRPr lang="en-US" sz="1150"/>
                    </a:p>
                  </a:txBody>
                  <a:tcPr/>
                </a:tc>
                <a:tc>
                  <a:txBody>
                    <a:bodyPr/>
                    <a:lstStyle/>
                    <a:p>
                      <a:pPr lvl="0" algn="just">
                        <a:buNone/>
                      </a:pPr>
                      <a:r>
                        <a:rPr lang="en-US" sz="1150" b="0" i="0" u="none" strike="noStrike" noProof="0">
                          <a:solidFill>
                            <a:schemeClr val="tx1"/>
                          </a:solidFill>
                          <a:effectLst/>
                          <a:latin typeface="Segoe UI (Body)"/>
                        </a:rPr>
                        <a:t>Robotics technology in Artificial Intelligence is a technology that uses robotics to perform</a:t>
                      </a:r>
                      <a:endParaRPr lang="en-US" sz="1150">
                        <a:solidFill>
                          <a:schemeClr val="tx1"/>
                        </a:solidFill>
                        <a:latin typeface="Segoe UI (Body)"/>
                      </a:endParaRPr>
                    </a:p>
                  </a:txBody>
                  <a:tcPr/>
                </a:tc>
                <a:tc>
                  <a:txBody>
                    <a:bodyPr/>
                    <a:lstStyle/>
                    <a:p>
                      <a:pPr lvl="0" algn="just">
                        <a:lnSpc>
                          <a:spcPct val="100000"/>
                        </a:lnSpc>
                        <a:spcBef>
                          <a:spcPts val="0"/>
                        </a:spcBef>
                        <a:spcAft>
                          <a:spcPts val="0"/>
                        </a:spcAft>
                        <a:buNone/>
                      </a:pPr>
                      <a:r>
                        <a:rPr lang="en-US" sz="1150" b="0" i="0" u="none" strike="noStrike" noProof="0">
                          <a:effectLst/>
                        </a:rPr>
                        <a:t>It involves the development of algorithms </a:t>
                      </a:r>
                      <a:endParaRPr lang="en-US"/>
                    </a:p>
                    <a:p>
                      <a:pPr lvl="0" algn="just">
                        <a:lnSpc>
                          <a:spcPct val="100000"/>
                        </a:lnSpc>
                        <a:spcBef>
                          <a:spcPts val="0"/>
                        </a:spcBef>
                        <a:spcAft>
                          <a:spcPts val="0"/>
                        </a:spcAft>
                        <a:buNone/>
                      </a:pPr>
                      <a:r>
                        <a:rPr lang="en-US" sz="1150" b="0" i="0" u="none" strike="noStrike" noProof="0">
                          <a:effectLst/>
                        </a:rPr>
                        <a:t>and computer programs that can perform tasks that typically require human intelligence such as visual perception, speech recognition</a:t>
                      </a:r>
                      <a:endParaRPr lang="en-US"/>
                    </a:p>
                  </a:txBody>
                  <a:tcPr/>
                </a:tc>
                <a:extLst>
                  <a:ext uri="{0D108BD9-81ED-4DB2-BD59-A6C34878D82A}">
                    <a16:rowId xmlns:a16="http://schemas.microsoft.com/office/drawing/2014/main" val="3217734065"/>
                  </a:ext>
                </a:extLst>
              </a:tr>
              <a:tr h="370806">
                <a:tc>
                  <a:txBody>
                    <a:bodyPr/>
                    <a:lstStyle/>
                    <a:p>
                      <a:pPr algn="l" rtl="0" fontAlgn="base"/>
                      <a:r>
                        <a:rPr lang="en-US" sz="1800" b="1">
                          <a:effectLst/>
                          <a:latin typeface="Segoe UI (Body)"/>
                        </a:rPr>
                        <a:t>Score​</a:t>
                      </a:r>
                      <a:endParaRPr lang="en-US" b="1" i="0">
                        <a:solidFill>
                          <a:srgbClr val="000000"/>
                        </a:solidFill>
                        <a:effectLst/>
                        <a:latin typeface="Segoe UI (Body)"/>
                      </a:endParaRPr>
                    </a:p>
                  </a:txBody>
                  <a:tcPr/>
                </a:tc>
                <a:tc>
                  <a:txBody>
                    <a:bodyPr/>
                    <a:lstStyle/>
                    <a:p>
                      <a:pPr algn="l" rtl="0" fontAlgn="auto"/>
                      <a:r>
                        <a:rPr lang="en-US" sz="1200" b="1">
                          <a:effectLst/>
                          <a:latin typeface="Segoe UI (Body)"/>
                        </a:rPr>
                        <a:t>8.5​7</a:t>
                      </a:r>
                      <a:endParaRPr lang="en-US" sz="1200" b="1" i="0">
                        <a:solidFill>
                          <a:srgbClr val="000000"/>
                        </a:solidFill>
                        <a:effectLst/>
                        <a:latin typeface="Segoe UI (Body)"/>
                      </a:endParaRPr>
                    </a:p>
                  </a:txBody>
                  <a:tcPr/>
                </a:tc>
                <a:tc>
                  <a:txBody>
                    <a:bodyPr/>
                    <a:lstStyle/>
                    <a:p>
                      <a:pPr algn="l" rtl="0" fontAlgn="auto"/>
                      <a:r>
                        <a:rPr lang="en-US" sz="1200" b="1">
                          <a:effectLst/>
                          <a:latin typeface="Segoe UI (Body)"/>
                        </a:rPr>
                        <a:t>8.2​</a:t>
                      </a:r>
                      <a:endParaRPr lang="en-US" sz="1200" b="1" i="0">
                        <a:solidFill>
                          <a:srgbClr val="000000"/>
                        </a:solidFill>
                        <a:effectLst/>
                        <a:latin typeface="Segoe UI (Body)"/>
                      </a:endParaRPr>
                    </a:p>
                  </a:txBody>
                  <a:tcPr/>
                </a:tc>
                <a:tc>
                  <a:txBody>
                    <a:bodyPr/>
                    <a:lstStyle/>
                    <a:p>
                      <a:pPr lvl="0" algn="l">
                        <a:buNone/>
                      </a:pPr>
                      <a:r>
                        <a:rPr lang="en-US" sz="1200" b="1">
                          <a:effectLst/>
                          <a:latin typeface="Segoe UI (Body)"/>
                        </a:rPr>
                        <a:t>8.3</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5197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082-D83A-902B-31FD-62C98B7823D4}"/>
              </a:ext>
            </a:extLst>
          </p:cNvPr>
          <p:cNvSpPr>
            <a:spLocks noGrp="1"/>
          </p:cNvSpPr>
          <p:nvPr>
            <p:ph type="ctrTitle"/>
          </p:nvPr>
        </p:nvSpPr>
        <p:spPr/>
        <p:txBody>
          <a:bodyPr/>
          <a:lstStyle/>
          <a:p>
            <a:r>
              <a:rPr lang="en-US" b="1">
                <a:cs typeface="Arial"/>
              </a:rPr>
              <a:t>Fine tuned for</a:t>
            </a:r>
            <a:br>
              <a:rPr lang="en-US" b="1">
                <a:cs typeface="Arial"/>
              </a:rPr>
            </a:br>
            <a:r>
              <a:rPr lang="en-US" b="1">
                <a:cs typeface="Arial"/>
              </a:rPr>
              <a:t>Generic Question </a:t>
            </a:r>
            <a:endParaRPr lang="en-US" b="1">
              <a:solidFill>
                <a:schemeClr val="tx1"/>
              </a:solidFill>
            </a:endParaRPr>
          </a:p>
        </p:txBody>
      </p:sp>
    </p:spTree>
    <p:extLst>
      <p:ext uri="{BB962C8B-B14F-4D97-AF65-F5344CB8AC3E}">
        <p14:creationId xmlns:p14="http://schemas.microsoft.com/office/powerpoint/2010/main" val="3160243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801000607"/>
              </p:ext>
            </p:extLst>
          </p:nvPr>
        </p:nvGraphicFramePr>
        <p:xfrm>
          <a:off x="302558" y="94722"/>
          <a:ext cx="10841224" cy="6126976"/>
        </p:xfrm>
        <a:graphic>
          <a:graphicData uri="http://schemas.openxmlformats.org/drawingml/2006/table">
            <a:tbl>
              <a:tblPr firstRow="1" bandRow="1">
                <a:tableStyleId>{BC89EF96-8CEA-46FF-86C4-4CE0E7609802}</a:tableStyleId>
              </a:tblPr>
              <a:tblGrid>
                <a:gridCol w="2221380">
                  <a:extLst>
                    <a:ext uri="{9D8B030D-6E8A-4147-A177-3AD203B41FA5}">
                      <a16:colId xmlns:a16="http://schemas.microsoft.com/office/drawing/2014/main" val="2318049074"/>
                    </a:ext>
                  </a:extLst>
                </a:gridCol>
                <a:gridCol w="2909036">
                  <a:extLst>
                    <a:ext uri="{9D8B030D-6E8A-4147-A177-3AD203B41FA5}">
                      <a16:colId xmlns:a16="http://schemas.microsoft.com/office/drawing/2014/main" val="3931732350"/>
                    </a:ext>
                  </a:extLst>
                </a:gridCol>
                <a:gridCol w="2855404">
                  <a:extLst>
                    <a:ext uri="{9D8B030D-6E8A-4147-A177-3AD203B41FA5}">
                      <a16:colId xmlns:a16="http://schemas.microsoft.com/office/drawing/2014/main" val="143173297"/>
                    </a:ext>
                  </a:extLst>
                </a:gridCol>
                <a:gridCol w="2855404">
                  <a:extLst>
                    <a:ext uri="{9D8B030D-6E8A-4147-A177-3AD203B41FA5}">
                      <a16:colId xmlns:a16="http://schemas.microsoft.com/office/drawing/2014/main" val="308658338"/>
                    </a:ext>
                  </a:extLst>
                </a:gridCol>
              </a:tblGrid>
              <a:tr h="596894">
                <a:tc>
                  <a:txBody>
                    <a:bodyPr/>
                    <a:lstStyle/>
                    <a:p>
                      <a:pPr lvl="0" algn="ctr">
                        <a:lnSpc>
                          <a:spcPct val="100000"/>
                        </a:lnSpc>
                        <a:buNone/>
                      </a:pPr>
                      <a:r>
                        <a:rPr lang="en-US" sz="1800" b="1" i="0" u="none" strike="noStrike" noProof="0">
                          <a:solidFill>
                            <a:srgbClr val="2D2E2D"/>
                          </a:solidFill>
                          <a:effectLst/>
                          <a:latin typeface="Segoe UI (Body)"/>
                        </a:rPr>
                        <a:t>google/flan-t5-base</a:t>
                      </a:r>
                      <a:endParaRPr lang="en-US" sz="1800">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sz="1800"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sz="1800" err="1">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a:rPr>
                        <a:t>Fine-tuning </a:t>
                      </a:r>
                      <a:r>
                        <a:rPr lang="en-US" sz="1800" b="1" i="0" u="none" strike="noStrike" noProof="0" err="1">
                          <a:solidFill>
                            <a:srgbClr val="2D2E2D"/>
                          </a:solidFill>
                          <a:effectLst/>
                          <a:latin typeface="Segoe UI"/>
                        </a:rPr>
                        <a:t>with_QLORA</a:t>
                      </a:r>
                      <a:endParaRPr lang="en-US" err="1"/>
                    </a:p>
                  </a:txBody>
                  <a:tcPr/>
                </a:tc>
                <a:extLst>
                  <a:ext uri="{0D108BD9-81ED-4DB2-BD59-A6C34878D82A}">
                    <a16:rowId xmlns:a16="http://schemas.microsoft.com/office/drawing/2014/main" val="2622347783"/>
                  </a:ext>
                </a:extLst>
              </a:tr>
              <a:tr h="6488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endParaRPr lang="en-US" sz="1800">
                        <a:latin typeface="Segoe UI (Body)"/>
                      </a:endParaRPr>
                    </a:p>
                  </a:txBody>
                  <a:tcPr/>
                </a:tc>
                <a:tc>
                  <a:txBody>
                    <a:bodyPr/>
                    <a:lstStyle/>
                    <a:p>
                      <a:pPr lvl="0" algn="l" rtl="0">
                        <a:buNone/>
                      </a:pPr>
                      <a:r>
                        <a:rPr lang="en-US" sz="1800" b="0" i="0" u="none" strike="noStrike" noProof="0" err="1">
                          <a:solidFill>
                            <a:schemeClr val="tx1"/>
                          </a:solidFill>
                          <a:effectLst/>
                          <a:latin typeface="Segoe UI (Body)"/>
                        </a:rPr>
                        <a:t>london</a:t>
                      </a:r>
                    </a:p>
                  </a:txBody>
                  <a:tcPr/>
                </a:tc>
                <a:tc>
                  <a:txBody>
                    <a:bodyPr/>
                    <a:lstStyle/>
                    <a:p>
                      <a:pPr lvl="0" algn="l">
                        <a:buNone/>
                      </a:pPr>
                      <a:r>
                        <a:rPr lang="en-US" sz="1800" b="0" i="0" u="none" strike="noStrike" noProof="0">
                          <a:solidFill>
                            <a:schemeClr val="tx1"/>
                          </a:solidFill>
                          <a:effectLst/>
                        </a:rPr>
                        <a:t>The capital of France is </a:t>
                      </a:r>
                      <a:r>
                        <a:rPr lang="en-US" sz="1800" b="0" i="0" u="none" strike="noStrike" noProof="0" err="1">
                          <a:solidFill>
                            <a:schemeClr val="tx1"/>
                          </a:solidFill>
                          <a:effectLst/>
                        </a:rPr>
                        <a:t>london</a:t>
                      </a:r>
                      <a:r>
                        <a:rPr lang="en-US" sz="1800" b="0" i="0" u="none" strike="noStrike" noProof="0">
                          <a:solidFill>
                            <a:schemeClr val="tx1"/>
                          </a:solidFill>
                          <a:effectLst/>
                        </a:rPr>
                        <a:t>.</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rPr>
                        <a:t>The capital of France is </a:t>
                      </a:r>
                      <a:r>
                        <a:rPr lang="en-US" sz="1800" b="0" i="0" u="none" strike="noStrike" noProof="0" err="1">
                          <a:solidFill>
                            <a:schemeClr val="tx1"/>
                          </a:solidFill>
                          <a:effectLst/>
                        </a:rPr>
                        <a:t>london</a:t>
                      </a:r>
                      <a:r>
                        <a:rPr lang="en-US" sz="1800" b="0" i="0" u="none" strike="noStrike" noProof="0">
                          <a:solidFill>
                            <a:schemeClr val="tx1"/>
                          </a:solidFill>
                          <a:effectLst/>
                        </a:rPr>
                        <a:t>.</a:t>
                      </a:r>
                      <a:endParaRPr lang="en-US" sz="1800">
                        <a:solidFill>
                          <a:schemeClr val="tx1"/>
                        </a:solidFill>
                      </a:endParaRPr>
                    </a:p>
                  </a:txBody>
                  <a:tcPr/>
                </a:tc>
                <a:extLst>
                  <a:ext uri="{0D108BD9-81ED-4DB2-BD59-A6C34878D82A}">
                    <a16:rowId xmlns:a16="http://schemas.microsoft.com/office/drawing/2014/main" val="107869214"/>
                  </a:ext>
                </a:extLst>
              </a:tr>
              <a:tr h="596894">
                <a:tc>
                  <a:txBody>
                    <a:bodyPr/>
                    <a:lstStyle/>
                    <a:p>
                      <a:pPr lvl="0" algn="l">
                        <a:buNone/>
                      </a:pPr>
                      <a:r>
                        <a:rPr lang="en-US" sz="1800" b="0" i="0" u="none" strike="noStrike" noProof="0">
                          <a:solidFill>
                            <a:schemeClr val="tx1"/>
                          </a:solidFill>
                          <a:effectLst/>
                          <a:latin typeface="Segoe UI (Body)"/>
                        </a:rPr>
                        <a:t>How many days are there in a week?</a:t>
                      </a:r>
                      <a:endParaRPr lang="en-US" sz="1800">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7</a:t>
                      </a:r>
                    </a:p>
                  </a:txBody>
                  <a:tcPr anchor="ctr"/>
                </a:tc>
                <a:tc>
                  <a:txBody>
                    <a:bodyPr/>
                    <a:lstStyle/>
                    <a:p>
                      <a:pPr lvl="0" algn="l">
                        <a:buNone/>
                      </a:pPr>
                      <a:r>
                        <a:rPr lang="en-US" sz="1800" b="0" i="0" u="none" strike="noStrike" noProof="0">
                          <a:solidFill>
                            <a:schemeClr val="tx1"/>
                          </a:solidFill>
                          <a:effectLst/>
                        </a:rPr>
                        <a:t>There are 7 days a week.</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rPr>
                        <a:t>There are seven days a week.</a:t>
                      </a:r>
                      <a:endParaRPr lang="en-US" sz="1800">
                        <a:solidFill>
                          <a:schemeClr val="tx1"/>
                        </a:solidFill>
                      </a:endParaRPr>
                    </a:p>
                  </a:txBody>
                  <a:tcPr/>
                </a:tc>
                <a:extLst>
                  <a:ext uri="{0D108BD9-81ED-4DB2-BD59-A6C34878D82A}">
                    <a16:rowId xmlns:a16="http://schemas.microsoft.com/office/drawing/2014/main" val="1391102488"/>
                  </a:ext>
                </a:extLst>
              </a:tr>
              <a:tr h="85641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endParaRPr lang="en-US" sz="1800">
                        <a:latin typeface="Segoe UI (Body)"/>
                      </a:endParaRPr>
                    </a:p>
                  </a:txBody>
                  <a:tcPr/>
                </a:tc>
                <a:tc>
                  <a:txBody>
                    <a:bodyPr/>
                    <a:lstStyle/>
                    <a:p>
                      <a:pPr lvl="0" algn="l" rtl="0">
                        <a:buNone/>
                      </a:pPr>
                      <a:r>
                        <a:rPr lang="en-US" sz="1800" b="0" i="0" u="none" strike="noStrike" noProof="0" err="1">
                          <a:solidFill>
                            <a:schemeClr val="tx1"/>
                          </a:solidFill>
                          <a:effectLst/>
                          <a:latin typeface="Segoe UI (Body)"/>
                        </a:rPr>
                        <a:t>venus</a:t>
                      </a:r>
                    </a:p>
                  </a:txBody>
                  <a:tcPr/>
                </a:tc>
                <a:tc>
                  <a:txBody>
                    <a:bodyPr/>
                    <a:lstStyle/>
                    <a:p>
                      <a:pPr lvl="0" algn="l">
                        <a:buNone/>
                      </a:pPr>
                      <a:r>
                        <a:rPr lang="en-US" sz="1800" b="0" i="0" u="none" strike="noStrike" noProof="0">
                          <a:solidFill>
                            <a:schemeClr val="tx1"/>
                          </a:solidFill>
                          <a:effectLst/>
                        </a:rPr>
                        <a:t>The largest planet in our solar system is </a:t>
                      </a:r>
                      <a:r>
                        <a:rPr lang="en-US" sz="1800" b="0" i="0" u="none" strike="noStrike" noProof="0" err="1">
                          <a:solidFill>
                            <a:schemeClr val="tx1"/>
                          </a:solidFill>
                          <a:effectLst/>
                        </a:rPr>
                        <a:t>venus</a:t>
                      </a:r>
                      <a:r>
                        <a:rPr lang="en-US" sz="1800" b="0" i="0" u="none" strike="noStrike" noProof="0">
                          <a:solidFill>
                            <a:schemeClr val="tx1"/>
                          </a:solidFill>
                          <a:effectLst/>
                        </a:rPr>
                        <a:t>.</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rPr>
                        <a:t>The largest planet in our solar system is </a:t>
                      </a:r>
                      <a:r>
                        <a:rPr lang="en-US" sz="1800" b="0" i="0" u="none" strike="noStrike" noProof="0" err="1">
                          <a:solidFill>
                            <a:schemeClr val="tx1"/>
                          </a:solidFill>
                          <a:effectLst/>
                        </a:rPr>
                        <a:t>venus</a:t>
                      </a:r>
                      <a:r>
                        <a:rPr lang="en-US" sz="1800" b="0" i="0" u="none" strike="noStrike" noProof="0">
                          <a:solidFill>
                            <a:schemeClr val="tx1"/>
                          </a:solidFill>
                          <a:effectLst/>
                        </a:rPr>
                        <a:t>.</a:t>
                      </a:r>
                      <a:endParaRPr lang="en-US" sz="1800">
                        <a:solidFill>
                          <a:schemeClr val="tx1"/>
                        </a:solidFill>
                      </a:endParaRPr>
                    </a:p>
                  </a:txBody>
                  <a:tcPr/>
                </a:tc>
                <a:extLst>
                  <a:ext uri="{0D108BD9-81ED-4DB2-BD59-A6C34878D82A}">
                    <a16:rowId xmlns:a16="http://schemas.microsoft.com/office/drawing/2014/main" val="1695380169"/>
                  </a:ext>
                </a:extLst>
              </a:tr>
              <a:tr h="6350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endParaRPr lang="en-US" sz="1800">
                        <a:latin typeface="Segoe UI (Body)"/>
                      </a:endParaRPr>
                    </a:p>
                  </a:txBody>
                  <a:tcPr/>
                </a:tc>
                <a:tc>
                  <a:txBody>
                    <a:bodyPr/>
                    <a:lstStyle/>
                    <a:p>
                      <a:pPr lvl="0" algn="just">
                        <a:lnSpc>
                          <a:spcPct val="100000"/>
                        </a:lnSpc>
                        <a:spcBef>
                          <a:spcPts val="0"/>
                        </a:spcBef>
                        <a:spcAft>
                          <a:spcPts val="0"/>
                        </a:spcAft>
                        <a:buNone/>
                      </a:pPr>
                      <a:r>
                        <a:rPr lang="en-US" sz="1800" b="0" i="0" u="none" strike="noStrike" noProof="0" err="1">
                          <a:solidFill>
                            <a:schemeClr val="tx1"/>
                          </a:solidFill>
                          <a:effectLst/>
                          <a:latin typeface="Segoe UI (Body)"/>
                        </a:rPr>
                        <a:t>sahara</a:t>
                      </a:r>
                    </a:p>
                  </a:txBody>
                  <a:tcPr/>
                </a:tc>
                <a:tc>
                  <a:txBody>
                    <a:bodyPr/>
                    <a:lstStyle/>
                    <a:p>
                      <a:pPr lvl="0" algn="l">
                        <a:buNone/>
                      </a:pPr>
                      <a:r>
                        <a:rPr lang="en-US" sz="1800" b="0" i="0" u="none" strike="noStrike" noProof="0">
                          <a:solidFill>
                            <a:schemeClr val="tx1"/>
                          </a:solidFill>
                          <a:effectLst/>
                        </a:rPr>
                        <a:t>The tallest mountain in the world is </a:t>
                      </a:r>
                      <a:r>
                        <a:rPr lang="en-US" sz="1800" b="0" i="0" u="none" strike="noStrike" noProof="0" err="1">
                          <a:solidFill>
                            <a:schemeClr val="tx1"/>
                          </a:solidFill>
                          <a:effectLst/>
                        </a:rPr>
                        <a:t>sahara</a:t>
                      </a:r>
                      <a:r>
                        <a:rPr lang="en-US" sz="1800" b="0" i="0" u="none" strike="noStrike" noProof="0">
                          <a:solidFill>
                            <a:schemeClr val="tx1"/>
                          </a:solidFill>
                          <a:effectLst/>
                        </a:rPr>
                        <a:t>.</a:t>
                      </a:r>
                    </a:p>
                  </a:txBody>
                  <a:tcPr/>
                </a:tc>
                <a:tc>
                  <a:txBody>
                    <a:bodyPr/>
                    <a:lstStyle/>
                    <a:p>
                      <a:pPr lvl="0" algn="l">
                        <a:buNone/>
                      </a:pPr>
                      <a:r>
                        <a:rPr lang="en-US" sz="1800" b="0" i="0" u="none" strike="noStrike" noProof="0">
                          <a:solidFill>
                            <a:schemeClr val="tx1"/>
                          </a:solidFill>
                          <a:effectLst/>
                        </a:rPr>
                        <a:t>The tallest mountain in the world is </a:t>
                      </a:r>
                      <a:r>
                        <a:rPr lang="en-US" sz="1800" b="0" i="0" u="none" strike="noStrike" noProof="0" err="1">
                          <a:solidFill>
                            <a:schemeClr val="tx1"/>
                          </a:solidFill>
                          <a:effectLst/>
                        </a:rPr>
                        <a:t>sahara</a:t>
                      </a:r>
                      <a:r>
                        <a:rPr lang="en-US" sz="1800" b="0" i="0" u="none" strike="noStrike" noProof="0">
                          <a:solidFill>
                            <a:schemeClr val="tx1"/>
                          </a:solidFill>
                          <a:effectLst/>
                        </a:rPr>
                        <a:t>.</a:t>
                      </a:r>
                      <a:endParaRPr lang="en-US"/>
                    </a:p>
                  </a:txBody>
                  <a:tcPr/>
                </a:tc>
                <a:extLst>
                  <a:ext uri="{0D108BD9-81ED-4DB2-BD59-A6C34878D82A}">
                    <a16:rowId xmlns:a16="http://schemas.microsoft.com/office/drawing/2014/main" val="2232385794"/>
                  </a:ext>
                </a:extLst>
              </a:tr>
              <a:tr h="66145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main language in India?</a:t>
                      </a:r>
                      <a:endParaRPr lang="en-US" sz="1800">
                        <a:latin typeface="Segoe UI (Body)"/>
                      </a:endParaRPr>
                    </a:p>
                  </a:txBody>
                  <a:tcPr/>
                </a:tc>
                <a:tc>
                  <a:txBody>
                    <a:bodyPr/>
                    <a:lstStyle/>
                    <a:p>
                      <a:pPr lvl="0" algn="l" rtl="0">
                        <a:buNone/>
                      </a:pPr>
                      <a:r>
                        <a:rPr lang="en-US" sz="1800" err="1">
                          <a:solidFill>
                            <a:schemeClr val="tx1"/>
                          </a:solidFill>
                          <a:effectLst/>
                          <a:latin typeface="Segoe UI (Body)"/>
                        </a:rPr>
                        <a:t>tamil</a:t>
                      </a:r>
                    </a:p>
                  </a:txBody>
                  <a:tcPr/>
                </a:tc>
                <a:tc>
                  <a:txBody>
                    <a:bodyPr/>
                    <a:lstStyle/>
                    <a:p>
                      <a:pPr lvl="0" algn="l">
                        <a:buNone/>
                      </a:pPr>
                      <a:r>
                        <a:rPr lang="en-US" sz="1800" b="0" i="0" u="none" strike="noStrike" noProof="0">
                          <a:solidFill>
                            <a:schemeClr val="tx1"/>
                          </a:solidFill>
                          <a:effectLst/>
                        </a:rPr>
                        <a:t>The main language in India is Hindi.</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rPr>
                        <a:t>The main language in India is Hindi.</a:t>
                      </a:r>
                      <a:endParaRPr lang="en-US" sz="1800">
                        <a:solidFill>
                          <a:schemeClr val="tx1"/>
                        </a:solidFill>
                      </a:endParaRPr>
                    </a:p>
                  </a:txBody>
                  <a:tcPr/>
                </a:tc>
                <a:extLst>
                  <a:ext uri="{0D108BD9-81ED-4DB2-BD59-A6C34878D82A}">
                    <a16:rowId xmlns:a16="http://schemas.microsoft.com/office/drawing/2014/main" val="419244487"/>
                  </a:ext>
                </a:extLst>
              </a:tr>
              <a:tr h="85641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endParaRPr lang="en-US" sz="1800">
                        <a:solidFill>
                          <a:schemeClr val="tx1"/>
                        </a:solidFill>
                        <a:latin typeface="Segoe UI (Body)"/>
                      </a:endParaRPr>
                    </a:p>
                    <a:p>
                      <a:pPr lvl="0" algn="l">
                        <a:lnSpc>
                          <a:spcPct val="100000"/>
                        </a:lnSpc>
                        <a:spcBef>
                          <a:spcPts val="0"/>
                        </a:spcBef>
                        <a:spcAft>
                          <a:spcPts val="0"/>
                        </a:spcAft>
                        <a:buNone/>
                      </a:pPr>
                      <a:endParaRPr lang="en-US" sz="1800" b="0" i="0" u="none" strike="noStrike" noProof="0">
                        <a:solidFill>
                          <a:schemeClr val="tx1"/>
                        </a:solidFill>
                        <a:effectLst/>
                        <a:latin typeface="Segoe UI (Body)"/>
                      </a:endParaRPr>
                    </a:p>
                  </a:txBody>
                  <a:tcPr/>
                </a:tc>
                <a:tc>
                  <a:txBody>
                    <a:bodyPr/>
                    <a:lstStyle/>
                    <a:p>
                      <a:pPr lvl="0" algn="l" rtl="0">
                        <a:buNone/>
                      </a:pPr>
                      <a:r>
                        <a:rPr lang="en-US" sz="1800" b="0" i="0" u="none" strike="noStrike" noProof="0">
                          <a:solidFill>
                            <a:schemeClr val="tx1"/>
                          </a:solidFill>
                          <a:effectLst/>
                          <a:latin typeface="Segoe UI (Body)"/>
                        </a:rPr>
                        <a:t>Harry Potter</a:t>
                      </a:r>
                    </a:p>
                  </a:txBody>
                  <a:tcPr/>
                </a:tc>
                <a:tc>
                  <a:txBody>
                    <a:bodyPr/>
                    <a:lstStyle/>
                    <a:p>
                      <a:pPr lvl="0" algn="l">
                        <a:buNone/>
                      </a:pPr>
                      <a:r>
                        <a:rPr lang="en-US" sz="1800" b="0" i="0" u="none" strike="noStrike" noProof="0">
                          <a:solidFill>
                            <a:schemeClr val="tx1"/>
                          </a:solidFill>
                          <a:effectLst/>
                        </a:rPr>
                        <a:t>The author of Harry Potter book series is Harry Potter.</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rPr>
                        <a:t>The author of Harry Potter book series is Harry Potter.</a:t>
                      </a:r>
                      <a:endParaRPr lang="en-US" sz="1800">
                        <a:solidFill>
                          <a:schemeClr val="tx1"/>
                        </a:solidFill>
                      </a:endParaRPr>
                    </a:p>
                  </a:txBody>
                  <a:tcPr/>
                </a:tc>
                <a:extLst>
                  <a:ext uri="{0D108BD9-81ED-4DB2-BD59-A6C34878D82A}">
                    <a16:rowId xmlns:a16="http://schemas.microsoft.com/office/drawing/2014/main" val="3217734065"/>
                  </a:ext>
                </a:extLst>
              </a:tr>
              <a:tr h="519038">
                <a:tc>
                  <a:txBody>
                    <a:bodyPr/>
                    <a:lstStyle/>
                    <a:p>
                      <a:pPr algn="l" rtl="0" fontAlgn="base"/>
                      <a:r>
                        <a:rPr lang="en-US" sz="1800" b="1">
                          <a:effectLst/>
                          <a:latin typeface="Segoe UI (Body)"/>
                        </a:rPr>
                        <a:t>Score​</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​6</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​7</a:t>
                      </a:r>
                      <a:endParaRPr lang="en-US" sz="1800" b="1" i="0">
                        <a:solidFill>
                          <a:srgbClr val="000000"/>
                        </a:solidFill>
                        <a:effectLst/>
                        <a:latin typeface="Segoe UI (Body)"/>
                      </a:endParaRPr>
                    </a:p>
                  </a:txBody>
                  <a:tcPr/>
                </a:tc>
                <a:tc>
                  <a:txBody>
                    <a:bodyPr/>
                    <a:lstStyle/>
                    <a:p>
                      <a:pPr lvl="0" algn="l" rtl="0">
                        <a:buNone/>
                      </a:pPr>
                      <a:r>
                        <a:rPr lang="en-US" sz="1800" b="1">
                          <a:effectLst/>
                          <a:latin typeface="Segoe UI (Body)"/>
                        </a:rPr>
                        <a:t>​7</a:t>
                      </a:r>
                      <a:endParaRPr lang="en-US" sz="1800" b="1" i="0">
                        <a:solidFill>
                          <a:srgbClr val="000000"/>
                        </a:solidFill>
                        <a:effectLst/>
                        <a:latin typeface="Segoe UI (Body)"/>
                      </a:endParaRP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247298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2460456905"/>
              </p:ext>
            </p:extLst>
          </p:nvPr>
        </p:nvGraphicFramePr>
        <p:xfrm>
          <a:off x="302558" y="94722"/>
          <a:ext cx="11476296" cy="6615038"/>
        </p:xfrm>
        <a:graphic>
          <a:graphicData uri="http://schemas.openxmlformats.org/drawingml/2006/table">
            <a:tbl>
              <a:tblPr firstRow="1" bandRow="1">
                <a:tableStyleId>{BC89EF96-8CEA-46FF-86C4-4CE0E7609802}</a:tableStyleId>
              </a:tblPr>
              <a:tblGrid>
                <a:gridCol w="2351507">
                  <a:extLst>
                    <a:ext uri="{9D8B030D-6E8A-4147-A177-3AD203B41FA5}">
                      <a16:colId xmlns:a16="http://schemas.microsoft.com/office/drawing/2014/main" val="2318049074"/>
                    </a:ext>
                  </a:extLst>
                </a:gridCol>
                <a:gridCol w="3079445">
                  <a:extLst>
                    <a:ext uri="{9D8B030D-6E8A-4147-A177-3AD203B41FA5}">
                      <a16:colId xmlns:a16="http://schemas.microsoft.com/office/drawing/2014/main" val="3931732350"/>
                    </a:ext>
                  </a:extLst>
                </a:gridCol>
                <a:gridCol w="3022672">
                  <a:extLst>
                    <a:ext uri="{9D8B030D-6E8A-4147-A177-3AD203B41FA5}">
                      <a16:colId xmlns:a16="http://schemas.microsoft.com/office/drawing/2014/main" val="143173297"/>
                    </a:ext>
                  </a:extLst>
                </a:gridCol>
                <a:gridCol w="3022672">
                  <a:extLst>
                    <a:ext uri="{9D8B030D-6E8A-4147-A177-3AD203B41FA5}">
                      <a16:colId xmlns:a16="http://schemas.microsoft.com/office/drawing/2014/main" val="1611188131"/>
                    </a:ext>
                  </a:extLst>
                </a:gridCol>
              </a:tblGrid>
              <a:tr h="596894">
                <a:tc>
                  <a:txBody>
                    <a:bodyPr/>
                    <a:lstStyle/>
                    <a:p>
                      <a:pPr lvl="0" algn="ctr">
                        <a:lnSpc>
                          <a:spcPct val="100000"/>
                        </a:lnSpc>
                        <a:buNone/>
                      </a:pPr>
                      <a:r>
                        <a:rPr lang="en-US" sz="1800" b="1" i="0" u="none" strike="noStrike" noProof="0">
                          <a:solidFill>
                            <a:srgbClr val="2D2E2D"/>
                          </a:solidFill>
                          <a:effectLst/>
                          <a:latin typeface="Segoe UI (Body)"/>
                        </a:rPr>
                        <a:t>declare-lab/flan-alpaca-base</a:t>
                      </a:r>
                      <a:endParaRPr lang="en-US">
                        <a:latin typeface="Segoe UI (Body)"/>
                      </a:endParaRPr>
                    </a:p>
                  </a:txBody>
                  <a:tcPr/>
                </a:tc>
                <a:tc>
                  <a:txBody>
                    <a:bodyPr/>
                    <a:lstStyle/>
                    <a:p>
                      <a:pPr algn="ctr" rtl="0" fontAlgn="base">
                        <a:lnSpc>
                          <a:spcPct val="100000"/>
                        </a:lnSpc>
                      </a:pPr>
                      <a:r>
                        <a:rPr lang="en-US" sz="1800">
                          <a:effectLst/>
                          <a:latin typeface="Segoe UI (Body)"/>
                        </a:rPr>
                        <a:t>Traditional Fine-tuning</a:t>
                      </a:r>
                      <a:endParaRPr lang="en-US" sz="1800"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err="1">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a:rPr>
                        <a:t>Fine-tuning </a:t>
                      </a:r>
                      <a:r>
                        <a:rPr lang="en-US" sz="1800" b="1" i="0" u="none" strike="noStrike" noProof="0" err="1">
                          <a:solidFill>
                            <a:srgbClr val="2D2E2D"/>
                          </a:solidFill>
                          <a:effectLst/>
                          <a:latin typeface="Segoe UI"/>
                        </a:rPr>
                        <a:t>with_QLORA</a:t>
                      </a:r>
                      <a:endParaRPr lang="en-US" err="1"/>
                    </a:p>
                  </a:txBody>
                  <a:tcPr/>
                </a:tc>
                <a:extLst>
                  <a:ext uri="{0D108BD9-81ED-4DB2-BD59-A6C34878D82A}">
                    <a16:rowId xmlns:a16="http://schemas.microsoft.com/office/drawing/2014/main" val="2622347783"/>
                  </a:ext>
                </a:extLst>
              </a:tr>
              <a:tr h="40167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Paris</a:t>
                      </a:r>
                      <a:endParaRPr lang="en-US">
                        <a:latin typeface="Segoe UI (Body)"/>
                      </a:endParaRPr>
                    </a:p>
                    <a:p>
                      <a:pPr lvl="0" algn="l">
                        <a:buNone/>
                      </a:pPr>
                      <a:endParaRPr lang="en-US" sz="16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capital of France is Paris.</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latin typeface="Segoe UI"/>
                        </a:rPr>
                        <a:t>The capital of France is Paris.</a:t>
                      </a:r>
                      <a:endParaRPr lang="en-US" sz="1800">
                        <a:solidFill>
                          <a:schemeClr val="tx1"/>
                        </a:solidFill>
                      </a:endParaRPr>
                    </a:p>
                  </a:txBody>
                  <a:tcPr/>
                </a:tc>
                <a:extLst>
                  <a:ext uri="{0D108BD9-81ED-4DB2-BD59-A6C34878D82A}">
                    <a16:rowId xmlns:a16="http://schemas.microsoft.com/office/drawing/2014/main" val="107869214"/>
                  </a:ext>
                </a:extLst>
              </a:tr>
              <a:tr h="596894">
                <a:tc>
                  <a:txBody>
                    <a:bodyPr/>
                    <a:lstStyle/>
                    <a:p>
                      <a:pPr lvl="0" algn="l">
                        <a:buNone/>
                      </a:pPr>
                      <a:r>
                        <a:rPr lang="en-US" sz="1800" b="0" i="0" u="none" strike="noStrike" noProof="0">
                          <a:solidFill>
                            <a:schemeClr val="tx1"/>
                          </a:solidFill>
                          <a:effectLst/>
                          <a:latin typeface="Segoe UI (Body)"/>
                        </a:rPr>
                        <a:t>How many days are there in a week?</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There are 7 days a week.</a:t>
                      </a:r>
                      <a:endParaRPr lang="en-US">
                        <a:latin typeface="Segoe UI (Body)"/>
                      </a:endParaRPr>
                    </a:p>
                    <a:p>
                      <a:pPr lvl="0" algn="l">
                        <a:lnSpc>
                          <a:spcPct val="100000"/>
                        </a:lnSpc>
                        <a:spcBef>
                          <a:spcPts val="0"/>
                        </a:spcBef>
                        <a:spcAft>
                          <a:spcPts val="0"/>
                        </a:spcAft>
                        <a:buNone/>
                      </a:pPr>
                      <a:endParaRPr lang="en-US" sz="1600" b="0" i="0" u="none" strike="noStrike" noProof="0">
                        <a:solidFill>
                          <a:schemeClr val="tx1"/>
                        </a:solidFill>
                        <a:effectLst/>
                        <a:latin typeface="Segoe UI (Body)"/>
                      </a:endParaRPr>
                    </a:p>
                  </a:txBody>
                  <a:tcPr anchor="ctr"/>
                </a:tc>
                <a:tc>
                  <a:txBody>
                    <a:bodyPr/>
                    <a:lstStyle/>
                    <a:p>
                      <a:pPr lvl="0" algn="l">
                        <a:buNone/>
                      </a:pPr>
                      <a:r>
                        <a:rPr lang="en-US" sz="1800" b="0" i="0" u="none" strike="noStrike" noProof="0">
                          <a:solidFill>
                            <a:schemeClr val="tx1"/>
                          </a:solidFill>
                          <a:effectLst/>
                        </a:rPr>
                        <a:t>There are 7 days a week.</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latin typeface="Segoe UI"/>
                        </a:rPr>
                        <a:t>There are approximately 365 days in a week.</a:t>
                      </a:r>
                      <a:endParaRPr lang="en-US" sz="1800">
                        <a:solidFill>
                          <a:schemeClr val="tx1"/>
                        </a:solidFill>
                      </a:endParaRPr>
                    </a:p>
                  </a:txBody>
                  <a:tcPr/>
                </a:tc>
                <a:extLst>
                  <a:ext uri="{0D108BD9-81ED-4DB2-BD59-A6C34878D82A}">
                    <a16:rowId xmlns:a16="http://schemas.microsoft.com/office/drawing/2014/main" val="1391102488"/>
                  </a:ext>
                </a:extLst>
              </a:tr>
              <a:tr h="85641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Mercury</a:t>
                      </a:r>
                      <a:endParaRPr lang="en-US">
                        <a:latin typeface="Segoe UI (Body)"/>
                      </a:endParaRPr>
                    </a:p>
                    <a:p>
                      <a:pPr lvl="0" algn="l">
                        <a:buNone/>
                      </a:pPr>
                      <a:endParaRPr lang="en-US" sz="16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largest planet in our solar system is Mercury.</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latin typeface="Segoe UI"/>
                        </a:rPr>
                        <a:t>The largest planet in our solar system is Mercury, which is the planet closest to Earth</a:t>
                      </a:r>
                      <a:endParaRPr lang="en-US" sz="1800">
                        <a:solidFill>
                          <a:schemeClr val="tx1"/>
                        </a:solidFill>
                      </a:endParaRPr>
                    </a:p>
                  </a:txBody>
                  <a:tcPr/>
                </a:tc>
                <a:extLst>
                  <a:ext uri="{0D108BD9-81ED-4DB2-BD59-A6C34878D82A}">
                    <a16:rowId xmlns:a16="http://schemas.microsoft.com/office/drawing/2014/main" val="1695380169"/>
                  </a:ext>
                </a:extLst>
              </a:tr>
              <a:tr h="6350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Mount Everest</a:t>
                      </a:r>
                      <a:br>
                        <a:rPr lang="en-US" sz="1800" b="0" i="0" u="none" strike="noStrike" noProof="0">
                          <a:solidFill>
                            <a:srgbClr val="000000"/>
                          </a:solidFill>
                          <a:effectLst/>
                          <a:latin typeface="Segoe UI (Body)"/>
                        </a:rPr>
                      </a:br>
                      <a:endParaRPr lang="en-US" sz="1800" b="0" i="0" u="none" strike="noStrike" noProof="0">
                        <a:solidFill>
                          <a:srgbClr val="000000"/>
                        </a:solidFill>
                        <a:effectLst/>
                        <a:latin typeface="Segoe UI (Body)"/>
                      </a:endParaRPr>
                    </a:p>
                  </a:txBody>
                  <a:tcPr/>
                </a:tc>
                <a:tc>
                  <a:txBody>
                    <a:bodyPr/>
                    <a:lstStyle/>
                    <a:p>
                      <a:pPr lvl="0" algn="l">
                        <a:buNone/>
                      </a:pPr>
                      <a:r>
                        <a:rPr lang="en-US" sz="1800" b="0" i="0" u="none" strike="noStrike" noProof="0">
                          <a:solidFill>
                            <a:schemeClr val="tx1"/>
                          </a:solidFill>
                          <a:effectLst/>
                        </a:rPr>
                        <a:t>The tallest mountain in the world is Mount Everest, located in the Himalayas,</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rPr>
                        <a:t>The tallest mountain in the world is Mount Everest, located in Nepal.</a:t>
                      </a:r>
                      <a:r>
                        <a:rPr lang="en-US" sz="1800" b="0" i="0" u="none" strike="noStrike" noProof="0">
                          <a:solidFill>
                            <a:schemeClr val="tx1"/>
                          </a:solidFill>
                          <a:effectLst/>
                          <a:latin typeface="Segoe UI"/>
                        </a:rPr>
                        <a:t>.</a:t>
                      </a:r>
                      <a:endParaRPr lang="en-US" sz="1800">
                        <a:solidFill>
                          <a:schemeClr val="tx1"/>
                        </a:solidFill>
                      </a:endParaRPr>
                    </a:p>
                  </a:txBody>
                  <a:tcPr/>
                </a:tc>
                <a:extLst>
                  <a:ext uri="{0D108BD9-81ED-4DB2-BD59-A6C34878D82A}">
                    <a16:rowId xmlns:a16="http://schemas.microsoft.com/office/drawing/2014/main" val="2232385794"/>
                  </a:ext>
                </a:extLst>
              </a:tr>
              <a:tr h="66145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main language in India?</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The main language in India is Hindi.</a:t>
                      </a:r>
                      <a:endParaRPr lang="en-US">
                        <a:latin typeface="Segoe UI (Body)"/>
                      </a:endParaRPr>
                    </a:p>
                    <a:p>
                      <a:pPr lvl="0" algn="l">
                        <a:buNone/>
                      </a:pPr>
                      <a:endParaRPr lang="en-US" sz="160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main language in India is Hindi.</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latin typeface="Segoe UI"/>
                        </a:rPr>
                        <a:t>The main language in India is Hindi.</a:t>
                      </a:r>
                      <a:endParaRPr lang="en-US" sz="1800">
                        <a:solidFill>
                          <a:schemeClr val="tx1"/>
                        </a:solidFill>
                      </a:endParaRPr>
                    </a:p>
                  </a:txBody>
                  <a:tcPr/>
                </a:tc>
                <a:extLst>
                  <a:ext uri="{0D108BD9-81ED-4DB2-BD59-A6C34878D82A}">
                    <a16:rowId xmlns:a16="http://schemas.microsoft.com/office/drawing/2014/main" val="419244487"/>
                  </a:ext>
                </a:extLst>
              </a:tr>
              <a:tr h="117987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endParaRPr lang="en-US" sz="1800">
                        <a:solidFill>
                          <a:schemeClr val="tx1"/>
                        </a:solidFill>
                        <a:latin typeface="Segoe UI (Body)"/>
                      </a:endParaRPr>
                    </a:p>
                    <a:p>
                      <a:pPr lvl="0" algn="l">
                        <a:lnSpc>
                          <a:spcPct val="100000"/>
                        </a:lnSpc>
                        <a:spcBef>
                          <a:spcPts val="0"/>
                        </a:spcBef>
                        <a:spcAft>
                          <a:spcPts val="0"/>
                        </a:spcAft>
                        <a:buNone/>
                      </a:pPr>
                      <a:endParaRPr lang="en-US" sz="1800" b="0" i="0" u="none" strike="noStrike" noProof="0">
                        <a:solidFill>
                          <a:schemeClr val="tx1"/>
                        </a:solidFill>
                        <a:effectLst/>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Harry Potter</a:t>
                      </a:r>
                      <a:endParaRPr lang="en-US">
                        <a:latin typeface="Segoe UI (Body)"/>
                      </a:endParaRPr>
                    </a:p>
                    <a:p>
                      <a:pPr lvl="0" algn="l">
                        <a:buNone/>
                      </a:pPr>
                      <a:endParaRPr lang="en-US" sz="16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author of Harry Potter book series is J.K. Rowling.</a:t>
                      </a:r>
                      <a:endParaRPr lang="en-US" sz="1800">
                        <a:solidFill>
                          <a:schemeClr val="tx1"/>
                        </a:solidFill>
                      </a:endParaRPr>
                    </a:p>
                  </a:txBody>
                  <a:tcPr/>
                </a:tc>
                <a:tc>
                  <a:txBody>
                    <a:bodyPr/>
                    <a:lstStyle/>
                    <a:p>
                      <a:pPr lvl="0" algn="l">
                        <a:buNone/>
                      </a:pPr>
                      <a:r>
                        <a:rPr lang="en-US" sz="1800" b="0" i="0" u="none" strike="noStrike" noProof="0">
                          <a:solidFill>
                            <a:schemeClr val="tx1"/>
                          </a:solidFill>
                          <a:effectLst/>
                          <a:latin typeface="Segoe UI"/>
                        </a:rPr>
                        <a:t>The author of Harry Potter and the Philosopher's Stone series is Harry Potter.</a:t>
                      </a:r>
                      <a:endParaRPr lang="en-US" sz="1800">
                        <a:solidFill>
                          <a:schemeClr val="tx1"/>
                        </a:solidFill>
                      </a:endParaRPr>
                    </a:p>
                  </a:txBody>
                  <a:tcPr/>
                </a:tc>
                <a:extLst>
                  <a:ext uri="{0D108BD9-81ED-4DB2-BD59-A6C34878D82A}">
                    <a16:rowId xmlns:a16="http://schemas.microsoft.com/office/drawing/2014/main" val="3217734065"/>
                  </a:ext>
                </a:extLst>
              </a:tr>
              <a:tr h="519038">
                <a:tc>
                  <a:txBody>
                    <a:bodyPr/>
                    <a:lstStyle/>
                    <a:p>
                      <a:pPr algn="l" rtl="0" fontAlgn="base"/>
                      <a:r>
                        <a:rPr lang="en-US" sz="1800" b="1">
                          <a:effectLst/>
                          <a:latin typeface="Segoe UI (Body)"/>
                        </a:rPr>
                        <a:t>Score​</a:t>
                      </a:r>
                      <a:endParaRPr lang="en-US" b="1" i="0">
                        <a:solidFill>
                          <a:srgbClr val="000000"/>
                        </a:solidFill>
                        <a:effectLst/>
                        <a:latin typeface="Segoe UI (Body)"/>
                      </a:endParaRPr>
                    </a:p>
                  </a:txBody>
                  <a:tcPr/>
                </a:tc>
                <a:tc>
                  <a:txBody>
                    <a:bodyPr/>
                    <a:lstStyle/>
                    <a:p>
                      <a:pPr algn="l" rtl="0" fontAlgn="auto"/>
                      <a:r>
                        <a:rPr lang="en-US" sz="1800" b="1">
                          <a:effectLst/>
                          <a:latin typeface="Segoe UI (Body)"/>
                        </a:rPr>
                        <a:t>​7</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7.5​</a:t>
                      </a:r>
                      <a:endParaRPr lang="en-US" sz="1800" b="1" i="0">
                        <a:solidFill>
                          <a:srgbClr val="000000"/>
                        </a:solidFill>
                        <a:effectLst/>
                        <a:latin typeface="Segoe UI (Body)"/>
                      </a:endParaRPr>
                    </a:p>
                  </a:txBody>
                  <a:tcPr/>
                </a:tc>
                <a:tc>
                  <a:txBody>
                    <a:bodyPr/>
                    <a:lstStyle/>
                    <a:p>
                      <a:pPr lvl="0" algn="l">
                        <a:buNone/>
                      </a:pPr>
                      <a:r>
                        <a:rPr lang="en-US" sz="1800" b="1">
                          <a:effectLst/>
                          <a:latin typeface="Segoe UI (Body)"/>
                        </a:rPr>
                        <a:t>7.5</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17766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D6C7767-F45A-337D-5D54-A9B0AE88B6E3}"/>
              </a:ext>
            </a:extLst>
          </p:cNvPr>
          <p:cNvGraphicFramePr>
            <a:graphicFrameLocks noGrp="1"/>
          </p:cNvGraphicFramePr>
          <p:nvPr>
            <p:ph sz="half" idx="1"/>
            <p:extLst>
              <p:ext uri="{D42A27DB-BD31-4B8C-83A1-F6EECF244321}">
                <p14:modId xmlns:p14="http://schemas.microsoft.com/office/powerpoint/2010/main" val="1870355191"/>
              </p:ext>
            </p:extLst>
          </p:nvPr>
        </p:nvGraphicFramePr>
        <p:xfrm>
          <a:off x="302558" y="94722"/>
          <a:ext cx="11575571" cy="6426761"/>
        </p:xfrm>
        <a:graphic>
          <a:graphicData uri="http://schemas.openxmlformats.org/drawingml/2006/table">
            <a:tbl>
              <a:tblPr firstRow="1" bandRow="1">
                <a:tableStyleId>{BC89EF96-8CEA-46FF-86C4-4CE0E7609802}</a:tableStyleId>
              </a:tblPr>
              <a:tblGrid>
                <a:gridCol w="2371849">
                  <a:extLst>
                    <a:ext uri="{9D8B030D-6E8A-4147-A177-3AD203B41FA5}">
                      <a16:colId xmlns:a16="http://schemas.microsoft.com/office/drawing/2014/main" val="2318049074"/>
                    </a:ext>
                  </a:extLst>
                </a:gridCol>
                <a:gridCol w="3106084">
                  <a:extLst>
                    <a:ext uri="{9D8B030D-6E8A-4147-A177-3AD203B41FA5}">
                      <a16:colId xmlns:a16="http://schemas.microsoft.com/office/drawing/2014/main" val="3931732350"/>
                    </a:ext>
                  </a:extLst>
                </a:gridCol>
                <a:gridCol w="3048819">
                  <a:extLst>
                    <a:ext uri="{9D8B030D-6E8A-4147-A177-3AD203B41FA5}">
                      <a16:colId xmlns:a16="http://schemas.microsoft.com/office/drawing/2014/main" val="143173297"/>
                    </a:ext>
                  </a:extLst>
                </a:gridCol>
                <a:gridCol w="3048819">
                  <a:extLst>
                    <a:ext uri="{9D8B030D-6E8A-4147-A177-3AD203B41FA5}">
                      <a16:colId xmlns:a16="http://schemas.microsoft.com/office/drawing/2014/main" val="262118466"/>
                    </a:ext>
                  </a:extLst>
                </a:gridCol>
              </a:tblGrid>
              <a:tr h="596894">
                <a:tc>
                  <a:txBody>
                    <a:bodyPr/>
                    <a:lstStyle/>
                    <a:p>
                      <a:pPr lvl="0" algn="ctr">
                        <a:lnSpc>
                          <a:spcPct val="100000"/>
                        </a:lnSpc>
                        <a:buNone/>
                      </a:pPr>
                      <a:r>
                        <a:rPr lang="en-US" sz="1800" b="1" i="0" u="none" strike="noStrike" noProof="0">
                          <a:solidFill>
                            <a:srgbClr val="2D2E2D"/>
                          </a:solidFill>
                          <a:effectLst/>
                          <a:latin typeface="Segoe UI (Body)"/>
                        </a:rPr>
                        <a:t>Bloom 560 M</a:t>
                      </a:r>
                    </a:p>
                  </a:txBody>
                  <a:tcPr/>
                </a:tc>
                <a:tc>
                  <a:txBody>
                    <a:bodyPr/>
                    <a:lstStyle/>
                    <a:p>
                      <a:pPr algn="ctr" rtl="0" fontAlgn="base">
                        <a:lnSpc>
                          <a:spcPct val="100000"/>
                        </a:lnSpc>
                      </a:pPr>
                      <a:r>
                        <a:rPr lang="en-US" sz="1800">
                          <a:effectLst/>
                          <a:latin typeface="Segoe UI (Body)"/>
                        </a:rPr>
                        <a:t>Traditional Fine-tuning</a:t>
                      </a:r>
                      <a:endParaRPr lang="en-US" sz="1800" b="1" i="0">
                        <a:solidFill>
                          <a:srgbClr val="FFFFFF"/>
                        </a:solidFill>
                        <a:effectLst/>
                        <a:latin typeface="Segoe UI (Body)"/>
                      </a:endParaRPr>
                    </a:p>
                  </a:txBody>
                  <a:tcPr/>
                </a:tc>
                <a:tc>
                  <a:txBody>
                    <a:bodyPr/>
                    <a:lstStyle/>
                    <a:p>
                      <a:pPr lvl="0" algn="ctr">
                        <a:lnSpc>
                          <a:spcPct val="150000"/>
                        </a:lnSpc>
                        <a:buNone/>
                      </a:pPr>
                      <a:r>
                        <a:rPr lang="en-US" sz="1800" b="1" i="0" u="none" strike="noStrike" noProof="0">
                          <a:solidFill>
                            <a:srgbClr val="2D2E2D"/>
                          </a:solidFill>
                          <a:effectLst/>
                          <a:latin typeface="Segoe UI (Body)"/>
                        </a:rPr>
                        <a:t>Fine-tuning </a:t>
                      </a:r>
                      <a:r>
                        <a:rPr lang="en-US" sz="1800" b="1" i="0" u="none" strike="noStrike" noProof="0" err="1">
                          <a:solidFill>
                            <a:srgbClr val="2D2E2D"/>
                          </a:solidFill>
                          <a:effectLst/>
                          <a:latin typeface="Segoe UI (Body)"/>
                        </a:rPr>
                        <a:t>with_LORA</a:t>
                      </a:r>
                      <a:endParaRPr lang="en-US">
                        <a:latin typeface="Segoe UI (Body)"/>
                      </a:endParaRPr>
                    </a:p>
                  </a:txBody>
                  <a:tcPr/>
                </a:tc>
                <a:tc>
                  <a:txBody>
                    <a:bodyPr/>
                    <a:lstStyle/>
                    <a:p>
                      <a:pPr lvl="0" algn="ctr">
                        <a:lnSpc>
                          <a:spcPct val="100000"/>
                        </a:lnSpc>
                        <a:spcBef>
                          <a:spcPts val="0"/>
                        </a:spcBef>
                        <a:spcAft>
                          <a:spcPts val="0"/>
                        </a:spcAft>
                        <a:buNone/>
                      </a:pPr>
                      <a:r>
                        <a:rPr lang="en-US" sz="1800" b="1" i="0" u="none" strike="noStrike" noProof="0">
                          <a:solidFill>
                            <a:schemeClr val="tx1"/>
                          </a:solidFill>
                          <a:effectLst/>
                          <a:latin typeface="Segoe UI"/>
                        </a:rPr>
                        <a:t>Fine-tuning </a:t>
                      </a:r>
                      <a:r>
                        <a:rPr lang="en-US" sz="1800" b="1" i="0" u="none" strike="noStrike" noProof="0" err="1">
                          <a:solidFill>
                            <a:schemeClr val="tx1"/>
                          </a:solidFill>
                          <a:effectLst/>
                          <a:latin typeface="Segoe UI"/>
                        </a:rPr>
                        <a:t>with_QLORA</a:t>
                      </a:r>
                      <a:endParaRPr lang="en-US" sz="1800" b="1" i="0" u="none" strike="noStrike" noProof="0" err="1">
                        <a:solidFill>
                          <a:srgbClr val="000000"/>
                        </a:solidFill>
                        <a:effectLst/>
                        <a:latin typeface="Segoe UI"/>
                      </a:endParaRPr>
                    </a:p>
                    <a:p>
                      <a:pPr lvl="0" algn="ctr">
                        <a:lnSpc>
                          <a:spcPct val="150000"/>
                        </a:lnSpc>
                        <a:buNone/>
                      </a:pPr>
                      <a:endParaRPr lang="en-US" sz="1800" b="1" i="0" u="none" strike="noStrike" noProof="0">
                        <a:solidFill>
                          <a:srgbClr val="2D2E2D"/>
                        </a:solidFill>
                        <a:effectLst/>
                        <a:latin typeface="Segoe UI (Body)"/>
                      </a:endParaRPr>
                    </a:p>
                  </a:txBody>
                  <a:tcPr/>
                </a:tc>
                <a:extLst>
                  <a:ext uri="{0D108BD9-81ED-4DB2-BD59-A6C34878D82A}">
                    <a16:rowId xmlns:a16="http://schemas.microsoft.com/office/drawing/2014/main" val="2622347783"/>
                  </a:ext>
                </a:extLst>
              </a:tr>
              <a:tr h="40167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capital of France?</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Paris</a:t>
                      </a:r>
                      <a:endParaRPr lang="en-US">
                        <a:latin typeface="Segoe UI (Body)"/>
                      </a:endParaRPr>
                    </a:p>
                    <a:p>
                      <a:pPr lvl="0" algn="l">
                        <a:buNone/>
                      </a:pPr>
                      <a:endParaRPr lang="en-US" sz="16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capital of France is Paris.</a:t>
                      </a:r>
                      <a:endParaRPr lang="en-US" sz="1800">
                        <a:solidFill>
                          <a:schemeClr val="tx1"/>
                        </a:solidFill>
                      </a:endParaRPr>
                    </a:p>
                  </a:txBody>
                  <a:tcPr/>
                </a:tc>
                <a:tc>
                  <a:txBody>
                    <a:bodyPr/>
                    <a:lstStyle/>
                    <a:p>
                      <a:pPr lvl="0" algn="l">
                        <a:buNone/>
                      </a:pPr>
                      <a:r>
                        <a:rPr lang="en-US" sz="1800" b="0" i="0" u="none" strike="noStrike" noProof="0">
                          <a:effectLst/>
                          <a:latin typeface="Segoe UI"/>
                        </a:rPr>
                        <a:t>The capital of France is Paris.</a:t>
                      </a:r>
                      <a:endParaRPr lang="en-US"/>
                    </a:p>
                  </a:txBody>
                  <a:tcPr/>
                </a:tc>
                <a:extLst>
                  <a:ext uri="{0D108BD9-81ED-4DB2-BD59-A6C34878D82A}">
                    <a16:rowId xmlns:a16="http://schemas.microsoft.com/office/drawing/2014/main" val="107869214"/>
                  </a:ext>
                </a:extLst>
              </a:tr>
              <a:tr h="596894">
                <a:tc>
                  <a:txBody>
                    <a:bodyPr/>
                    <a:lstStyle/>
                    <a:p>
                      <a:pPr lvl="0" algn="l">
                        <a:buNone/>
                      </a:pPr>
                      <a:r>
                        <a:rPr lang="en-US" sz="1800" b="0" i="0" u="none" strike="noStrike" noProof="0">
                          <a:solidFill>
                            <a:schemeClr val="tx1"/>
                          </a:solidFill>
                          <a:effectLst/>
                          <a:latin typeface="Segoe UI (Body)"/>
                        </a:rPr>
                        <a:t>How many days are there in a week?</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There are 7 days a week.</a:t>
                      </a:r>
                      <a:endParaRPr lang="en-US">
                        <a:latin typeface="Segoe UI (Body)"/>
                      </a:endParaRPr>
                    </a:p>
                    <a:p>
                      <a:pPr lvl="0" algn="l">
                        <a:lnSpc>
                          <a:spcPct val="100000"/>
                        </a:lnSpc>
                        <a:spcBef>
                          <a:spcPts val="0"/>
                        </a:spcBef>
                        <a:spcAft>
                          <a:spcPts val="0"/>
                        </a:spcAft>
                        <a:buNone/>
                      </a:pPr>
                      <a:endParaRPr lang="en-US" sz="1600" b="0" i="0" u="none" strike="noStrike" noProof="0">
                        <a:solidFill>
                          <a:schemeClr val="tx1"/>
                        </a:solidFill>
                        <a:effectLst/>
                        <a:latin typeface="Segoe UI (Body)"/>
                      </a:endParaRPr>
                    </a:p>
                  </a:txBody>
                  <a:tcPr anchor="ctr"/>
                </a:tc>
                <a:tc>
                  <a:txBody>
                    <a:bodyPr/>
                    <a:lstStyle/>
                    <a:p>
                      <a:pPr lvl="0" algn="l">
                        <a:buNone/>
                      </a:pPr>
                      <a:r>
                        <a:rPr lang="en-US" sz="1800" b="0" i="0" u="none" strike="noStrike" noProof="0">
                          <a:solidFill>
                            <a:schemeClr val="tx1"/>
                          </a:solidFill>
                          <a:effectLst/>
                        </a:rPr>
                        <a:t>There are 7 days a week.</a:t>
                      </a:r>
                      <a:endParaRPr lang="en-US" sz="1800">
                        <a:solidFill>
                          <a:schemeClr val="tx1"/>
                        </a:solidFill>
                      </a:endParaRPr>
                    </a:p>
                  </a:txBody>
                  <a:tcPr/>
                </a:tc>
                <a:tc>
                  <a:txBody>
                    <a:bodyPr/>
                    <a:lstStyle/>
                    <a:p>
                      <a:pPr lvl="0" algn="l">
                        <a:buNone/>
                      </a:pPr>
                      <a:r>
                        <a:rPr lang="en-US" sz="1800" b="0" i="0" u="none" strike="noStrike" noProof="0">
                          <a:effectLst/>
                          <a:latin typeface="Segoe UI"/>
                        </a:rPr>
                        <a:t>There are 7 days a week.</a:t>
                      </a:r>
                      <a:endParaRPr lang="en-US"/>
                    </a:p>
                  </a:txBody>
                  <a:tcPr/>
                </a:tc>
                <a:extLst>
                  <a:ext uri="{0D108BD9-81ED-4DB2-BD59-A6C34878D82A}">
                    <a16:rowId xmlns:a16="http://schemas.microsoft.com/office/drawing/2014/main" val="1391102488"/>
                  </a:ext>
                </a:extLst>
              </a:tr>
              <a:tr h="856416">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largest planet in our solar system?</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Mercury</a:t>
                      </a:r>
                      <a:endParaRPr lang="en-US">
                        <a:latin typeface="Segoe UI (Body)"/>
                      </a:endParaRPr>
                    </a:p>
                    <a:p>
                      <a:pPr lvl="0" algn="l">
                        <a:buNone/>
                      </a:pPr>
                      <a:endParaRPr lang="en-US" sz="16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largest planet in our solar system is Mercury.</a:t>
                      </a:r>
                      <a:endParaRPr lang="en-US" sz="1800">
                        <a:solidFill>
                          <a:schemeClr val="tx1"/>
                        </a:solidFill>
                      </a:endParaRPr>
                    </a:p>
                  </a:txBody>
                  <a:tcPr/>
                </a:tc>
                <a:tc>
                  <a:txBody>
                    <a:bodyPr/>
                    <a:lstStyle/>
                    <a:p>
                      <a:pPr lvl="0" algn="l">
                        <a:buNone/>
                      </a:pPr>
                      <a:r>
                        <a:rPr lang="en-US" sz="1800" b="0" i="0" u="none" strike="noStrike" noProof="0">
                          <a:effectLst/>
                          <a:latin typeface="Segoe UI"/>
                        </a:rPr>
                        <a:t>The largest planet in our solar system is Mercury.</a:t>
                      </a:r>
                      <a:endParaRPr lang="en-US"/>
                    </a:p>
                  </a:txBody>
                  <a:tcPr/>
                </a:tc>
                <a:extLst>
                  <a:ext uri="{0D108BD9-81ED-4DB2-BD59-A6C34878D82A}">
                    <a16:rowId xmlns:a16="http://schemas.microsoft.com/office/drawing/2014/main" val="1695380169"/>
                  </a:ext>
                </a:extLst>
              </a:tr>
              <a:tr h="63500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tallest mountain in the world?</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Mount Everest</a:t>
                      </a:r>
                      <a:br>
                        <a:rPr lang="en-US" sz="1800" b="0" i="0" u="none" strike="noStrike" noProof="0">
                          <a:solidFill>
                            <a:srgbClr val="000000"/>
                          </a:solidFill>
                          <a:effectLst/>
                          <a:latin typeface="Segoe UI (Body)"/>
                        </a:rPr>
                      </a:br>
                      <a:endParaRPr lang="en-US" sz="1800" b="0" i="0" u="none" strike="noStrike" noProof="0">
                        <a:solidFill>
                          <a:srgbClr val="000000"/>
                        </a:solidFill>
                        <a:effectLst/>
                        <a:latin typeface="Segoe UI (Body)"/>
                      </a:endParaRPr>
                    </a:p>
                  </a:txBody>
                  <a:tcPr/>
                </a:tc>
                <a:tc>
                  <a:txBody>
                    <a:bodyPr/>
                    <a:lstStyle/>
                    <a:p>
                      <a:pPr lvl="0" algn="l">
                        <a:buNone/>
                      </a:pPr>
                      <a:r>
                        <a:rPr lang="en-US" sz="1800" b="0" i="0" u="none" strike="noStrike" noProof="0">
                          <a:solidFill>
                            <a:schemeClr val="tx1"/>
                          </a:solidFill>
                          <a:effectLst/>
                        </a:rPr>
                        <a:t>The tallest mountain in the world is Mount Everest, located in the Himalayas,</a:t>
                      </a:r>
                      <a:endParaRPr lang="en-US" sz="1800">
                        <a:solidFill>
                          <a:schemeClr val="tx1"/>
                        </a:solidFill>
                      </a:endParaRPr>
                    </a:p>
                  </a:txBody>
                  <a:tcPr/>
                </a:tc>
                <a:tc>
                  <a:txBody>
                    <a:bodyPr/>
                    <a:lstStyle/>
                    <a:p>
                      <a:pPr lvl="0" algn="l">
                        <a:buNone/>
                      </a:pPr>
                      <a:r>
                        <a:rPr lang="en-US" sz="1800" b="0" i="0" u="none" strike="noStrike" noProof="0">
                          <a:effectLst/>
                          <a:latin typeface="Segoe UI"/>
                        </a:rPr>
                        <a:t>The tallest mountain in the world is Mount Everest, located in the Himalayas</a:t>
                      </a:r>
                      <a:endParaRPr lang="en-US"/>
                    </a:p>
                  </a:txBody>
                  <a:tcPr/>
                </a:tc>
                <a:extLst>
                  <a:ext uri="{0D108BD9-81ED-4DB2-BD59-A6C34878D82A}">
                    <a16:rowId xmlns:a16="http://schemas.microsoft.com/office/drawing/2014/main" val="2232385794"/>
                  </a:ext>
                </a:extLst>
              </a:tr>
              <a:tr h="661458">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What is the main language in India?</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rgbClr val="000000"/>
                          </a:solidFill>
                          <a:effectLst/>
                          <a:latin typeface="Segoe UI (Body)"/>
                        </a:rPr>
                        <a:t>The main language in India is Hindi.</a:t>
                      </a:r>
                      <a:endParaRPr lang="en-US">
                        <a:latin typeface="Segoe UI (Body)"/>
                      </a:endParaRPr>
                    </a:p>
                    <a:p>
                      <a:pPr lvl="0" algn="l">
                        <a:buNone/>
                      </a:pPr>
                      <a:endParaRPr lang="en-US" sz="160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main language in India is Hindi.</a:t>
                      </a:r>
                      <a:endParaRPr lang="en-US" sz="1800">
                        <a:solidFill>
                          <a:schemeClr val="tx1"/>
                        </a:solidFill>
                      </a:endParaRPr>
                    </a:p>
                  </a:txBody>
                  <a:tcPr/>
                </a:tc>
                <a:tc>
                  <a:txBody>
                    <a:bodyPr/>
                    <a:lstStyle/>
                    <a:p>
                      <a:pPr lvl="0" algn="l">
                        <a:buNone/>
                      </a:pPr>
                      <a:r>
                        <a:rPr lang="en-US" sz="1800" b="0" i="0" u="none" strike="noStrike" noProof="0">
                          <a:effectLst/>
                          <a:latin typeface="Segoe UI"/>
                        </a:rPr>
                        <a:t>The main language in India is Hindi.</a:t>
                      </a:r>
                      <a:endParaRPr lang="en-US"/>
                    </a:p>
                  </a:txBody>
                  <a:tcPr/>
                </a:tc>
                <a:extLst>
                  <a:ext uri="{0D108BD9-81ED-4DB2-BD59-A6C34878D82A}">
                    <a16:rowId xmlns:a16="http://schemas.microsoft.com/office/drawing/2014/main" val="419244487"/>
                  </a:ext>
                </a:extLst>
              </a:tr>
              <a:tr h="1179870">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Body)"/>
                        </a:rPr>
                        <a:t>Who is the author of Harry Potter book series?</a:t>
                      </a:r>
                      <a:endParaRPr lang="en-US" sz="1800">
                        <a:solidFill>
                          <a:schemeClr val="tx1"/>
                        </a:solidFill>
                        <a:latin typeface="Segoe UI (Body)"/>
                      </a:endParaRPr>
                    </a:p>
                    <a:p>
                      <a:pPr lvl="0" algn="l">
                        <a:lnSpc>
                          <a:spcPct val="100000"/>
                        </a:lnSpc>
                        <a:spcBef>
                          <a:spcPts val="0"/>
                        </a:spcBef>
                        <a:spcAft>
                          <a:spcPts val="0"/>
                        </a:spcAft>
                        <a:buNone/>
                      </a:pPr>
                      <a:endParaRPr lang="en-US" sz="1800" b="0" i="0" u="none" strike="noStrike" noProof="0">
                        <a:solidFill>
                          <a:schemeClr val="tx1"/>
                        </a:solidFill>
                        <a:effectLst/>
                        <a:latin typeface="Segoe UI (Body)"/>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Segoe UI"/>
                        </a:rPr>
                        <a:t>The author of Harry Potter book series is J.K. Rowling.</a:t>
                      </a:r>
                      <a:endParaRPr lang="en-US"/>
                    </a:p>
                    <a:p>
                      <a:pPr lvl="0" algn="l">
                        <a:buNone/>
                      </a:pPr>
                      <a:endParaRPr lang="en-US" sz="1600" b="0" i="0" u="none" strike="noStrike" noProof="0">
                        <a:solidFill>
                          <a:schemeClr val="tx1"/>
                        </a:solidFill>
                        <a:effectLst/>
                        <a:latin typeface="Segoe UI (Body)"/>
                      </a:endParaRPr>
                    </a:p>
                  </a:txBody>
                  <a:tcPr/>
                </a:tc>
                <a:tc>
                  <a:txBody>
                    <a:bodyPr/>
                    <a:lstStyle/>
                    <a:p>
                      <a:pPr lvl="0" algn="l">
                        <a:buNone/>
                      </a:pPr>
                      <a:r>
                        <a:rPr lang="en-US" sz="1800" b="0" i="0" u="none" strike="noStrike" noProof="0">
                          <a:solidFill>
                            <a:schemeClr val="tx1"/>
                          </a:solidFill>
                          <a:effectLst/>
                        </a:rPr>
                        <a:t>The author of Harry Potter book series is J.K. Rowling.</a:t>
                      </a:r>
                      <a:endParaRPr lang="en-US" sz="1800">
                        <a:solidFill>
                          <a:schemeClr val="tx1"/>
                        </a:solidFill>
                      </a:endParaRPr>
                    </a:p>
                  </a:txBody>
                  <a:tcPr/>
                </a:tc>
                <a:tc>
                  <a:txBody>
                    <a:bodyPr/>
                    <a:lstStyle/>
                    <a:p>
                      <a:pPr lvl="0" algn="l">
                        <a:buNone/>
                      </a:pPr>
                      <a:r>
                        <a:rPr lang="en-US" sz="1800" b="0" i="0" u="none" strike="noStrike" noProof="0">
                          <a:effectLst/>
                          <a:latin typeface="Segoe UI"/>
                        </a:rPr>
                        <a:t>The author of Harry Potter book series is J.K. Rowling</a:t>
                      </a:r>
                      <a:endParaRPr lang="en-US"/>
                    </a:p>
                  </a:txBody>
                  <a:tcPr/>
                </a:tc>
                <a:extLst>
                  <a:ext uri="{0D108BD9-81ED-4DB2-BD59-A6C34878D82A}">
                    <a16:rowId xmlns:a16="http://schemas.microsoft.com/office/drawing/2014/main" val="3217734065"/>
                  </a:ext>
                </a:extLst>
              </a:tr>
              <a:tr h="519038">
                <a:tc>
                  <a:txBody>
                    <a:bodyPr/>
                    <a:lstStyle/>
                    <a:p>
                      <a:pPr algn="l" rtl="0" fontAlgn="base"/>
                      <a:r>
                        <a:rPr lang="en-US" sz="1800" b="1">
                          <a:effectLst/>
                          <a:latin typeface="Segoe UI (Body)"/>
                        </a:rPr>
                        <a:t>Score​</a:t>
                      </a:r>
                      <a:endParaRPr lang="en-US" b="1" i="0">
                        <a:solidFill>
                          <a:srgbClr val="000000"/>
                        </a:solidFill>
                        <a:effectLst/>
                        <a:latin typeface="Segoe UI (Body)"/>
                      </a:endParaRPr>
                    </a:p>
                  </a:txBody>
                  <a:tcPr/>
                </a:tc>
                <a:tc>
                  <a:txBody>
                    <a:bodyPr/>
                    <a:lstStyle/>
                    <a:p>
                      <a:pPr algn="l" rtl="0" fontAlgn="auto"/>
                      <a:r>
                        <a:rPr lang="en-US" sz="1800" b="1">
                          <a:effectLst/>
                          <a:latin typeface="Segoe UI (Body)"/>
                        </a:rPr>
                        <a:t>7.5​</a:t>
                      </a:r>
                      <a:endParaRPr lang="en-US" sz="1800" b="1" i="0">
                        <a:solidFill>
                          <a:srgbClr val="000000"/>
                        </a:solidFill>
                        <a:effectLst/>
                        <a:latin typeface="Segoe UI (Body)"/>
                      </a:endParaRPr>
                    </a:p>
                  </a:txBody>
                  <a:tcPr/>
                </a:tc>
                <a:tc>
                  <a:txBody>
                    <a:bodyPr/>
                    <a:lstStyle/>
                    <a:p>
                      <a:pPr algn="l" rtl="0" fontAlgn="auto"/>
                      <a:r>
                        <a:rPr lang="en-US" sz="1800" b="1">
                          <a:effectLst/>
                          <a:latin typeface="Segoe UI (Body)"/>
                        </a:rPr>
                        <a:t>​8.7</a:t>
                      </a:r>
                      <a:endParaRPr lang="en-US" sz="1800" b="1" i="0">
                        <a:solidFill>
                          <a:srgbClr val="000000"/>
                        </a:solidFill>
                        <a:effectLst/>
                        <a:latin typeface="Segoe UI (Body)"/>
                      </a:endParaRPr>
                    </a:p>
                  </a:txBody>
                  <a:tcPr/>
                </a:tc>
                <a:tc>
                  <a:txBody>
                    <a:bodyPr/>
                    <a:lstStyle/>
                    <a:p>
                      <a:pPr lvl="0" algn="l">
                        <a:buNone/>
                      </a:pPr>
                      <a:r>
                        <a:rPr lang="en-US" sz="1800" b="1">
                          <a:effectLst/>
                          <a:latin typeface="Segoe UI (Body)"/>
                        </a:rPr>
                        <a:t>8.7</a:t>
                      </a:r>
                    </a:p>
                  </a:txBody>
                  <a:tcPr/>
                </a:tc>
                <a:extLst>
                  <a:ext uri="{0D108BD9-81ED-4DB2-BD59-A6C34878D82A}">
                    <a16:rowId xmlns:a16="http://schemas.microsoft.com/office/drawing/2014/main" val="1465705174"/>
                  </a:ext>
                </a:extLst>
              </a:tr>
            </a:tbl>
          </a:graphicData>
        </a:graphic>
      </p:graphicFrame>
    </p:spTree>
    <p:extLst>
      <p:ext uri="{BB962C8B-B14F-4D97-AF65-F5344CB8AC3E}">
        <p14:creationId xmlns:p14="http://schemas.microsoft.com/office/powerpoint/2010/main" val="398330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Traditional Finetuning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1566920297"/>
              </p:ext>
            </p:extLst>
          </p:nvPr>
        </p:nvGraphicFramePr>
        <p:xfrm>
          <a:off x="389914" y="1581509"/>
          <a:ext cx="11522100" cy="4381942"/>
        </p:xfrm>
        <a:graphic>
          <a:graphicData uri="http://schemas.openxmlformats.org/drawingml/2006/table">
            <a:tbl>
              <a:tblPr firstRow="1" bandRow="1">
                <a:tableStyleId>{BC89EF96-8CEA-46FF-86C4-4CE0E7609802}</a:tableStyleId>
              </a:tblPr>
              <a:tblGrid>
                <a:gridCol w="2085291">
                  <a:extLst>
                    <a:ext uri="{9D8B030D-6E8A-4147-A177-3AD203B41FA5}">
                      <a16:colId xmlns:a16="http://schemas.microsoft.com/office/drawing/2014/main" val="746716345"/>
                    </a:ext>
                  </a:extLst>
                </a:gridCol>
                <a:gridCol w="1343066">
                  <a:extLst>
                    <a:ext uri="{9D8B030D-6E8A-4147-A177-3AD203B41FA5}">
                      <a16:colId xmlns:a16="http://schemas.microsoft.com/office/drawing/2014/main" val="2159546281"/>
                    </a:ext>
                  </a:extLst>
                </a:gridCol>
                <a:gridCol w="1449099">
                  <a:extLst>
                    <a:ext uri="{9D8B030D-6E8A-4147-A177-3AD203B41FA5}">
                      <a16:colId xmlns:a16="http://schemas.microsoft.com/office/drawing/2014/main" val="3568450386"/>
                    </a:ext>
                  </a:extLst>
                </a:gridCol>
                <a:gridCol w="1449099">
                  <a:extLst>
                    <a:ext uri="{9D8B030D-6E8A-4147-A177-3AD203B41FA5}">
                      <a16:colId xmlns:a16="http://schemas.microsoft.com/office/drawing/2014/main" val="466759518"/>
                    </a:ext>
                  </a:extLst>
                </a:gridCol>
                <a:gridCol w="1237034">
                  <a:extLst>
                    <a:ext uri="{9D8B030D-6E8A-4147-A177-3AD203B41FA5}">
                      <a16:colId xmlns:a16="http://schemas.microsoft.com/office/drawing/2014/main" val="2268413711"/>
                    </a:ext>
                  </a:extLst>
                </a:gridCol>
                <a:gridCol w="1237034">
                  <a:extLst>
                    <a:ext uri="{9D8B030D-6E8A-4147-A177-3AD203B41FA5}">
                      <a16:colId xmlns:a16="http://schemas.microsoft.com/office/drawing/2014/main" val="427971585"/>
                    </a:ext>
                  </a:extLst>
                </a:gridCol>
                <a:gridCol w="1449099">
                  <a:extLst>
                    <a:ext uri="{9D8B030D-6E8A-4147-A177-3AD203B41FA5}">
                      <a16:colId xmlns:a16="http://schemas.microsoft.com/office/drawing/2014/main" val="785091683"/>
                    </a:ext>
                  </a:extLst>
                </a:gridCol>
                <a:gridCol w="1272378">
                  <a:extLst>
                    <a:ext uri="{9D8B030D-6E8A-4147-A177-3AD203B41FA5}">
                      <a16:colId xmlns:a16="http://schemas.microsoft.com/office/drawing/2014/main" val="1927562785"/>
                    </a:ext>
                  </a:extLst>
                </a:gridCol>
              </a:tblGrid>
              <a:tr h="309407">
                <a:tc rowSpan="2">
                  <a:txBody>
                    <a:bodyPr/>
                    <a:lstStyle/>
                    <a:p>
                      <a:pPr algn="ctr" rtl="0" fontAlgn="base">
                        <a:lnSpc>
                          <a:spcPct val="100000"/>
                        </a:lnSpc>
                      </a:pPr>
                      <a:endParaRPr lang="en-US" sz="1800">
                        <a:effectLst/>
                        <a:latin typeface="Segoe UI"/>
                      </a:endParaRPr>
                    </a:p>
                    <a:p>
                      <a:pPr lvl="0" algn="ctr" rtl="0">
                        <a:lnSpc>
                          <a:spcPct val="100000"/>
                        </a:lnSpc>
                        <a:buNone/>
                      </a:pPr>
                      <a:r>
                        <a:rPr lang="en-US" sz="1800" dirty="0">
                          <a:effectLst/>
                          <a:latin typeface="Segoe UI"/>
                        </a:rPr>
                        <a:t>Model Name​</a:t>
                      </a:r>
                      <a:endParaRPr lang="en-US" b="1" i="0" dirty="0">
                        <a:solidFill>
                          <a:srgbClr val="FFFFFF"/>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latin typeface="Segoe UI"/>
                      </a:endParaRPr>
                    </a:p>
                    <a:p>
                      <a:pPr marL="0" marR="0" lvl="0" indent="0" algn="ctr" rtl="0">
                        <a:lnSpc>
                          <a:spcPct val="100000"/>
                        </a:lnSpc>
                        <a:spcBef>
                          <a:spcPts val="0"/>
                        </a:spcBef>
                        <a:spcAft>
                          <a:spcPts val="0"/>
                        </a:spcAft>
                        <a:buClrTx/>
                        <a:buSzTx/>
                        <a:buFontTx/>
                        <a:buNone/>
                      </a:pPr>
                      <a:r>
                        <a:rPr lang="en-US" dirty="0">
                          <a:latin typeface="Segoe UI"/>
                        </a:rPr>
                        <a:t>Parameter Size </a:t>
                      </a:r>
                      <a:endParaRPr lang="en-US" dirty="0"/>
                    </a:p>
                    <a:p>
                      <a:pPr lvl="0" algn="ctr" defTabSz="914400" rtl="0">
                        <a:lnSpc>
                          <a:spcPct val="100000"/>
                        </a:lnSpc>
                        <a:buNone/>
                        <a:tabLst/>
                        <a:defRPr/>
                      </a:pPr>
                      <a:endParaRPr lang="en-US" b="1" i="0">
                        <a:solidFill>
                          <a:srgbClr val="FFFFFF"/>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latin typeface="Segoe UI"/>
                      </a:endParaRPr>
                    </a:p>
                    <a:p>
                      <a:pPr marL="0" marR="0" lvl="0" indent="0" algn="ctr" rtl="0">
                        <a:lnSpc>
                          <a:spcPct val="100000"/>
                        </a:lnSpc>
                        <a:spcBef>
                          <a:spcPts val="0"/>
                        </a:spcBef>
                        <a:spcAft>
                          <a:spcPts val="0"/>
                        </a:spcAft>
                        <a:buClrTx/>
                        <a:buSzTx/>
                        <a:buFontTx/>
                        <a:buNone/>
                      </a:pPr>
                      <a:r>
                        <a:rPr lang="en-US" dirty="0">
                          <a:latin typeface="Segoe UI"/>
                        </a:rPr>
                        <a:t>Model</a:t>
                      </a:r>
                      <a:endParaRPr lang="en-US" dirty="0"/>
                    </a:p>
                    <a:p>
                      <a:pPr marL="0" marR="0" lvl="0" indent="0" algn="ctr" rtl="0">
                        <a:lnSpc>
                          <a:spcPct val="100000"/>
                        </a:lnSpc>
                        <a:spcBef>
                          <a:spcPts val="0"/>
                        </a:spcBef>
                        <a:spcAft>
                          <a:spcPts val="0"/>
                        </a:spcAft>
                        <a:buClrTx/>
                        <a:buSzTx/>
                        <a:buFontTx/>
                        <a:buNone/>
                      </a:pPr>
                      <a:r>
                        <a:rPr lang="en-US" dirty="0">
                          <a:latin typeface="Segoe UI"/>
                        </a:rPr>
                        <a:t> Size </a:t>
                      </a:r>
                      <a:endParaRPr lang="en-US" dirty="0"/>
                    </a:p>
                    <a:p>
                      <a:pPr lvl="0" algn="ctr" defTabSz="914400" rtl="0">
                        <a:lnSpc>
                          <a:spcPct val="100000"/>
                        </a:lnSpc>
                        <a:buNone/>
                        <a:tabLst/>
                        <a:defRPr/>
                      </a:pPr>
                      <a:endParaRPr lang="en-US" b="1" i="0">
                        <a:solidFill>
                          <a:srgbClr val="FFFFFF"/>
                        </a:solidFill>
                        <a:effectLst/>
                        <a:latin typeface="Segoe UI"/>
                      </a:endParaRPr>
                    </a:p>
                  </a:txBody>
                  <a:tcPr anchor="ctr"/>
                </a:tc>
                <a:tc rowSpan="2">
                  <a:txBody>
                    <a:bodyPr/>
                    <a:lstStyle/>
                    <a:p>
                      <a:pPr lvl="0" algn="ctr">
                        <a:lnSpc>
                          <a:spcPct val="100000"/>
                        </a:lnSpc>
                        <a:buNone/>
                      </a:pPr>
                      <a:r>
                        <a:rPr lang="en-US" b="1" i="0" dirty="0">
                          <a:solidFill>
                            <a:schemeClr val="tx1"/>
                          </a:solidFill>
                          <a:effectLst/>
                          <a:latin typeface="Segoe UI"/>
                        </a:rPr>
                        <a:t>Number of parameters trained</a:t>
                      </a:r>
                      <a:endParaRPr lang="en-US" dirty="0">
                        <a:solidFill>
                          <a:schemeClr val="tx1"/>
                        </a:solidFill>
                      </a:endParaRPr>
                    </a:p>
                  </a:txBody>
                  <a:tcPr anchor="ctr"/>
                </a:tc>
                <a:tc gridSpan="4">
                  <a:txBody>
                    <a:bodyPr/>
                    <a:lstStyle/>
                    <a:p>
                      <a:pPr algn="ctr" rtl="0" fontAlgn="base"/>
                      <a:r>
                        <a:rPr lang="en-US" sz="1800" dirty="0">
                          <a:effectLst/>
                          <a:latin typeface="Segoe UI"/>
                        </a:rPr>
                        <a:t>Performance​</a:t>
                      </a:r>
                      <a:endParaRPr lang="en-US" b="1" i="0" dirty="0">
                        <a:solidFill>
                          <a:srgbClr val="FFFFFF"/>
                        </a:solidFill>
                        <a:effectLst/>
                        <a:latin typeface="Segoe UI"/>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nchor="ctr"/>
                </a:tc>
                <a:extLst>
                  <a:ext uri="{0D108BD9-81ED-4DB2-BD59-A6C34878D82A}">
                    <a16:rowId xmlns:a16="http://schemas.microsoft.com/office/drawing/2014/main" val="4263163123"/>
                  </a:ext>
                </a:extLst>
              </a:tr>
              <a:tr h="54146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dirty="0">
                          <a:effectLst/>
                          <a:latin typeface="Segoe UI"/>
                        </a:rPr>
                        <a:t>RAM</a:t>
                      </a:r>
                      <a:endParaRPr lang="en-US" sz="1800" dirty="0">
                        <a:effectLst/>
                        <a:latin typeface="Segoe UI"/>
                      </a:endParaRPr>
                    </a:p>
                    <a:p>
                      <a:pPr lvl="0" algn="ctr">
                        <a:lnSpc>
                          <a:spcPct val="100000"/>
                        </a:lnSpc>
                        <a:buNone/>
                      </a:pPr>
                      <a:r>
                        <a:rPr lang="en-US" sz="1800" dirty="0">
                          <a:effectLst/>
                          <a:latin typeface="Segoe UI"/>
                        </a:rPr>
                        <a:t>(13GB)</a:t>
                      </a:r>
                      <a:endParaRPr lang="en-US" dirty="0"/>
                    </a:p>
                  </a:txBody>
                  <a:tcPr/>
                </a:tc>
                <a:tc>
                  <a:txBody>
                    <a:bodyPr/>
                    <a:lstStyle/>
                    <a:p>
                      <a:pPr algn="ctr" rtl="0" fontAlgn="base">
                        <a:lnSpc>
                          <a:spcPct val="100000"/>
                        </a:lnSpc>
                      </a:pPr>
                      <a:r>
                        <a:rPr lang="en-US" sz="1800" b="1" dirty="0">
                          <a:effectLst/>
                          <a:latin typeface="Segoe UI"/>
                        </a:rPr>
                        <a:t>GPU</a:t>
                      </a:r>
                      <a:endParaRPr lang="en-US" b="1" i="0" dirty="0">
                        <a:solidFill>
                          <a:srgbClr val="000000"/>
                        </a:solidFill>
                        <a:effectLst/>
                        <a:latin typeface="Segoe UI"/>
                      </a:endParaRPr>
                    </a:p>
                    <a:p>
                      <a:pPr lvl="0" algn="ctr">
                        <a:lnSpc>
                          <a:spcPct val="100000"/>
                        </a:lnSpc>
                        <a:buNone/>
                      </a:pPr>
                      <a:r>
                        <a:rPr lang="en-US" sz="1800" dirty="0">
                          <a:effectLst/>
                          <a:latin typeface="Segoe UI"/>
                        </a:rPr>
                        <a:t>(15GB)​</a:t>
                      </a:r>
                      <a:endParaRPr lang="en-US" b="0" i="0" dirty="0">
                        <a:solidFill>
                          <a:srgbClr val="000000"/>
                        </a:solidFill>
                        <a:effectLst/>
                        <a:latin typeface="Segoe UI"/>
                      </a:endParaRPr>
                    </a:p>
                  </a:txBody>
                  <a:tcPr/>
                </a:tc>
                <a:tc>
                  <a:txBody>
                    <a:bodyPr/>
                    <a:lstStyle/>
                    <a:p>
                      <a:pPr algn="ctr" rtl="0" fontAlgn="base">
                        <a:lnSpc>
                          <a:spcPct val="100000"/>
                        </a:lnSpc>
                      </a:pPr>
                      <a:r>
                        <a:rPr lang="en-US" sz="1800" b="1" dirty="0">
                          <a:effectLst/>
                          <a:latin typeface="Segoe UI"/>
                        </a:rPr>
                        <a:t>Disk</a:t>
                      </a:r>
                      <a:endParaRPr lang="en-US" b="1" i="0" dirty="0">
                        <a:solidFill>
                          <a:srgbClr val="000000"/>
                        </a:solidFill>
                        <a:effectLst/>
                        <a:latin typeface="Segoe UI"/>
                      </a:endParaRPr>
                    </a:p>
                    <a:p>
                      <a:pPr lvl="0" algn="ctr">
                        <a:lnSpc>
                          <a:spcPct val="100000"/>
                        </a:lnSpc>
                        <a:buNone/>
                      </a:pPr>
                      <a:r>
                        <a:rPr lang="en-US" sz="1800" dirty="0">
                          <a:effectLst/>
                          <a:latin typeface="Segoe UI"/>
                        </a:rPr>
                        <a:t>(78.2GB)​</a:t>
                      </a:r>
                      <a:endParaRPr lang="en-US" b="0" i="0" dirty="0">
                        <a:solidFill>
                          <a:srgbClr val="000000"/>
                        </a:solidFill>
                        <a:effectLst/>
                        <a:latin typeface="Segoe UI"/>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effectLst/>
                          <a:latin typeface="+mn-lt"/>
                        </a:rPr>
                        <a:t>Time </a:t>
                      </a:r>
                      <a:r>
                        <a:rPr lang="en-US" sz="1800" b="1">
                          <a:effectLst/>
                          <a:latin typeface="Segoe UI"/>
                        </a:rPr>
                        <a:t>per</a:t>
                      </a:r>
                    </a:p>
                    <a:p>
                      <a:pPr lvl="0" algn="ctr">
                        <a:lnSpc>
                          <a:spcPct val="100000"/>
                        </a:lnSpc>
                        <a:buNone/>
                      </a:pPr>
                      <a:r>
                        <a:rPr lang="en-US" sz="1800" b="1">
                          <a:effectLst/>
                          <a:latin typeface="Segoe UI"/>
                        </a:rPr>
                        <a:t>Epoch </a:t>
                      </a:r>
                      <a:endParaRPr lang="en-US" dirty="0"/>
                    </a:p>
                    <a:p>
                      <a:pPr lvl="0" algn="ctr">
                        <a:lnSpc>
                          <a:spcPct val="100000"/>
                        </a:lnSpc>
                        <a:buNone/>
                      </a:pPr>
                      <a:r>
                        <a:rPr lang="en-US" sz="1800" b="0">
                          <a:effectLst/>
                          <a:latin typeface="Segoe UI"/>
                        </a:rPr>
                        <a:t>(</a:t>
                      </a:r>
                      <a:r>
                        <a:rPr lang="en-US" sz="1800" b="0" dirty="0">
                          <a:effectLst/>
                          <a:latin typeface="Segoe UI"/>
                        </a:rPr>
                        <a:t>min)</a:t>
                      </a:r>
                    </a:p>
                  </a:txBody>
                  <a:tcPr/>
                </a:tc>
                <a:extLst>
                  <a:ext uri="{0D108BD9-81ED-4DB2-BD59-A6C34878D82A}">
                    <a16:rowId xmlns:a16="http://schemas.microsoft.com/office/drawing/2014/main" val="1740146945"/>
                  </a:ext>
                </a:extLst>
              </a:tr>
              <a:tr h="427710">
                <a:tc>
                  <a:txBody>
                    <a:bodyPr/>
                    <a:lstStyle/>
                    <a:p>
                      <a:pPr lvl="0">
                        <a:buNone/>
                      </a:pPr>
                      <a:r>
                        <a:rPr lang="en-US" sz="1800" b="0" i="0" u="none" strike="noStrike" kern="1200" noProof="0" dirty="0">
                          <a:solidFill>
                            <a:srgbClr val="2D2E2D"/>
                          </a:solidFill>
                          <a:effectLst/>
                          <a:latin typeface="Segoe UI"/>
                        </a:rPr>
                        <a:t>google/flan-t5-base</a:t>
                      </a:r>
                      <a:endParaRPr lang="en-US" b="0" dirty="0">
                        <a:latin typeface="Segoe UI"/>
                      </a:endParaRPr>
                    </a:p>
                  </a:txBody>
                  <a:tcPr/>
                </a:tc>
                <a:tc>
                  <a:txBody>
                    <a:bodyPr/>
                    <a:lstStyle/>
                    <a:p>
                      <a:pPr algn="ctr"/>
                      <a:r>
                        <a:rPr lang="en-US" dirty="0">
                          <a:latin typeface="Segoe UI"/>
                        </a:rPr>
                        <a:t>248M</a:t>
                      </a:r>
                      <a:endParaRPr lang="en-US" dirty="0"/>
                    </a:p>
                  </a:txBody>
                  <a:tcPr anchor="ctr"/>
                </a:tc>
                <a:tc>
                  <a:txBody>
                    <a:bodyPr/>
                    <a:lstStyle/>
                    <a:p>
                      <a:pPr algn="ctr"/>
                      <a:r>
                        <a:rPr lang="en-US" sz="1800" b="0" i="0" kern="1200" dirty="0">
                          <a:solidFill>
                            <a:schemeClr val="tx1"/>
                          </a:solidFill>
                          <a:effectLst/>
                          <a:latin typeface="Segoe UI"/>
                          <a:ea typeface="+mn-ea"/>
                          <a:cs typeface="+mn-cs"/>
                        </a:rPr>
                        <a:t>0.9224 GB</a:t>
                      </a:r>
                      <a:endParaRPr lang="en-US" dirty="0">
                        <a:solidFill>
                          <a:schemeClr val="tx1"/>
                        </a:solidFill>
                        <a:latin typeface="Segoe UI"/>
                      </a:endParaRPr>
                    </a:p>
                  </a:txBody>
                  <a:tcPr anchor="ctr"/>
                </a:tc>
                <a:tc>
                  <a:txBody>
                    <a:bodyPr/>
                    <a:lstStyle/>
                    <a:p>
                      <a:pPr lvl="0" algn="ctr">
                        <a:buNone/>
                      </a:pPr>
                      <a:r>
                        <a:rPr lang="en-US" sz="1800" b="0" i="0" u="none" strike="noStrike" kern="1200" noProof="0" dirty="0">
                          <a:solidFill>
                            <a:schemeClr val="tx1"/>
                          </a:solidFill>
                          <a:effectLst/>
                        </a:rPr>
                        <a:t>247577856</a:t>
                      </a:r>
                      <a:endParaRPr lang="en-US" sz="1800" dirty="0">
                        <a:solidFill>
                          <a:schemeClr val="tx1"/>
                        </a:solidFill>
                      </a:endParaRPr>
                    </a:p>
                  </a:txBody>
                  <a:tcPr anchor="ctr"/>
                </a:tc>
                <a:tc>
                  <a:txBody>
                    <a:bodyPr/>
                    <a:lstStyle/>
                    <a:p>
                      <a:pPr algn="ctr" rtl="0" fontAlgn="auto"/>
                      <a:r>
                        <a:rPr lang="en-US" sz="1800" dirty="0">
                          <a:effectLst/>
                          <a:latin typeface="Segoe UI"/>
                        </a:rPr>
                        <a:t>​4.09 </a:t>
                      </a:r>
                      <a:endParaRPr lang="en-US" sz="1800" b="0" i="0" dirty="0">
                        <a:solidFill>
                          <a:srgbClr val="000000"/>
                        </a:solidFill>
                        <a:effectLst/>
                        <a:latin typeface="Segoe UI"/>
                      </a:endParaRPr>
                    </a:p>
                  </a:txBody>
                  <a:tcPr anchor="ctr"/>
                </a:tc>
                <a:tc>
                  <a:txBody>
                    <a:bodyPr/>
                    <a:lstStyle/>
                    <a:p>
                      <a:pPr algn="ctr" rtl="0" fontAlgn="auto"/>
                      <a:r>
                        <a:rPr lang="en-US" sz="1800" dirty="0">
                          <a:effectLst/>
                          <a:latin typeface="Segoe UI"/>
                        </a:rPr>
                        <a:t>9.2 </a:t>
                      </a:r>
                      <a:endParaRPr lang="en-US" dirty="0"/>
                    </a:p>
                  </a:txBody>
                  <a:tcPr anchor="ctr"/>
                </a:tc>
                <a:tc>
                  <a:txBody>
                    <a:bodyPr/>
                    <a:lstStyle/>
                    <a:p>
                      <a:pPr algn="ctr" rtl="0" fontAlgn="auto"/>
                      <a:r>
                        <a:rPr lang="en-US" sz="1800" dirty="0">
                          <a:solidFill>
                            <a:schemeClr val="tx1"/>
                          </a:solidFill>
                          <a:effectLst/>
                          <a:latin typeface="Segoe UI"/>
                        </a:rPr>
                        <a:t>​2.96</a:t>
                      </a:r>
                      <a:r>
                        <a:rPr lang="en-US" sz="1800" b="0" i="0" kern="1200" dirty="0">
                          <a:solidFill>
                            <a:schemeClr val="tx1"/>
                          </a:solidFill>
                          <a:effectLst/>
                          <a:latin typeface="Segoe UI"/>
                          <a:ea typeface="+mn-ea"/>
                          <a:cs typeface="+mn-cs"/>
                        </a:rPr>
                        <a:t> </a:t>
                      </a:r>
                      <a:endParaRPr lang="en-US" sz="1800" b="0" i="0" dirty="0">
                        <a:solidFill>
                          <a:schemeClr val="tx1"/>
                        </a:solidFill>
                        <a:effectLst/>
                        <a:latin typeface="Segoe UI"/>
                      </a:endParaRPr>
                    </a:p>
                  </a:txBody>
                  <a:tcPr anchor="ctr"/>
                </a:tc>
                <a:tc>
                  <a:txBody>
                    <a:bodyPr/>
                    <a:lstStyle/>
                    <a:p>
                      <a:pPr lvl="0" algn="ctr">
                        <a:buNone/>
                      </a:pPr>
                      <a:r>
                        <a:rPr lang="en-US" sz="1800" b="0" i="0" kern="1200" dirty="0">
                          <a:solidFill>
                            <a:schemeClr val="tx1"/>
                          </a:solidFill>
                          <a:effectLst/>
                          <a:latin typeface="Segoe UI"/>
                          <a:ea typeface="+mn-ea"/>
                          <a:cs typeface="+mn-cs"/>
                        </a:rPr>
                        <a:t>128:57</a:t>
                      </a:r>
                    </a:p>
                  </a:txBody>
                  <a:tcPr anchor="ctr"/>
                </a:tc>
                <a:extLst>
                  <a:ext uri="{0D108BD9-81ED-4DB2-BD59-A6C34878D82A}">
                    <a16:rowId xmlns:a16="http://schemas.microsoft.com/office/drawing/2014/main" val="722496136"/>
                  </a:ext>
                </a:extLst>
              </a:tr>
              <a:tr h="541463">
                <a:tc>
                  <a:txBody>
                    <a:bodyPr/>
                    <a:lstStyle/>
                    <a:p>
                      <a:pPr lvl="0">
                        <a:buNone/>
                      </a:pPr>
                      <a:r>
                        <a:rPr lang="en-US" sz="1800" b="0" i="0" u="none" strike="noStrike" noProof="0" dirty="0">
                          <a:solidFill>
                            <a:srgbClr val="2D2E2D"/>
                          </a:solidFill>
                          <a:latin typeface="Segoe UI"/>
                        </a:rPr>
                        <a:t>declare-lab/flan-alpaca-base</a:t>
                      </a:r>
                      <a:endParaRPr lang="en-US" b="0" dirty="0">
                        <a:latin typeface="Segoe UI"/>
                      </a:endParaRPr>
                    </a:p>
                  </a:txBody>
                  <a:tcPr/>
                </a:tc>
                <a:tc>
                  <a:txBody>
                    <a:bodyPr/>
                    <a:lstStyle/>
                    <a:p>
                      <a:pPr algn="ctr"/>
                      <a:r>
                        <a:rPr lang="en-US" dirty="0">
                          <a:latin typeface="Segoe UI"/>
                        </a:rPr>
                        <a:t>248M</a:t>
                      </a:r>
                      <a:endParaRPr lang="en-US" dirty="0"/>
                    </a:p>
                  </a:txBody>
                  <a:tcPr anchor="ctr"/>
                </a:tc>
                <a:tc>
                  <a:txBody>
                    <a:bodyPr/>
                    <a:lstStyle/>
                    <a:p>
                      <a:pPr algn="ctr"/>
                      <a:r>
                        <a:rPr lang="en-US" sz="1800" b="0" i="0" kern="1200" dirty="0">
                          <a:solidFill>
                            <a:schemeClr val="tx1"/>
                          </a:solidFill>
                          <a:effectLst/>
                          <a:latin typeface="Segoe UI"/>
                          <a:ea typeface="+mn-ea"/>
                          <a:cs typeface="+mn-cs"/>
                        </a:rPr>
                        <a:t>0.9224 GB</a:t>
                      </a:r>
                      <a:endParaRPr lang="en-US" dirty="0">
                        <a:solidFill>
                          <a:schemeClr val="tx1"/>
                        </a:solidFill>
                        <a:latin typeface="Segoe UI"/>
                      </a:endParaRPr>
                    </a:p>
                  </a:txBody>
                  <a:tcPr anchor="ctr"/>
                </a:tc>
                <a:tc>
                  <a:txBody>
                    <a:bodyPr/>
                    <a:lstStyle/>
                    <a:p>
                      <a:pPr lvl="0" algn="ctr">
                        <a:buNone/>
                      </a:pPr>
                      <a:r>
                        <a:rPr lang="en-US" sz="1800" b="0" i="0" u="none" strike="noStrike" kern="1200" noProof="0" dirty="0">
                          <a:solidFill>
                            <a:schemeClr val="tx1"/>
                          </a:solidFill>
                          <a:effectLst/>
                        </a:rPr>
                        <a:t>247577856</a:t>
                      </a:r>
                      <a:endParaRPr lang="en-US" sz="1800" dirty="0">
                        <a:solidFill>
                          <a:schemeClr val="tx1"/>
                        </a:solidFill>
                      </a:endParaRPr>
                    </a:p>
                  </a:txBody>
                  <a:tcPr anchor="ctr"/>
                </a:tc>
                <a:tc>
                  <a:txBody>
                    <a:bodyPr/>
                    <a:lstStyle/>
                    <a:p>
                      <a:pPr algn="ctr" rtl="0" fontAlgn="auto"/>
                      <a:r>
                        <a:rPr lang="en-US" sz="1800" b="0" i="0" dirty="0">
                          <a:solidFill>
                            <a:srgbClr val="000000"/>
                          </a:solidFill>
                          <a:effectLst/>
                          <a:latin typeface="Segoe UI"/>
                        </a:rPr>
                        <a:t>4 </a:t>
                      </a:r>
                    </a:p>
                  </a:txBody>
                  <a:tcPr anchor="ctr"/>
                </a:tc>
                <a:tc>
                  <a:txBody>
                    <a:bodyPr/>
                    <a:lstStyle/>
                    <a:p>
                      <a:pPr algn="ctr" rtl="0" fontAlgn="auto"/>
                      <a:r>
                        <a:rPr lang="en-US" sz="1800" b="0" i="0" dirty="0">
                          <a:solidFill>
                            <a:srgbClr val="000000"/>
                          </a:solidFill>
                          <a:effectLst/>
                          <a:latin typeface="Segoe UI"/>
                        </a:rPr>
                        <a:t>9.2 </a:t>
                      </a:r>
                      <a:endParaRPr lang="en-US" dirty="0"/>
                    </a:p>
                  </a:txBody>
                  <a:tcPr anchor="ctr"/>
                </a:tc>
                <a:tc>
                  <a:txBody>
                    <a:bodyPr/>
                    <a:lstStyle/>
                    <a:p>
                      <a:pPr algn="ctr" rtl="0" fontAlgn="auto"/>
                      <a:r>
                        <a:rPr lang="en-US" sz="1800" b="0" i="0" kern="1200" dirty="0">
                          <a:solidFill>
                            <a:schemeClr val="tx1"/>
                          </a:solidFill>
                          <a:effectLst/>
                          <a:latin typeface="Segoe UI"/>
                          <a:ea typeface="+mn-ea"/>
                          <a:cs typeface="+mn-cs"/>
                        </a:rPr>
                        <a:t>2.88</a:t>
                      </a:r>
                      <a:endParaRPr lang="en-US" sz="1800" b="0" i="0" dirty="0">
                        <a:solidFill>
                          <a:schemeClr val="tx1"/>
                        </a:solidFill>
                        <a:effectLst/>
                        <a:latin typeface="Segoe UI"/>
                      </a:endParaRPr>
                    </a:p>
                  </a:txBody>
                  <a:tcPr anchor="ctr"/>
                </a:tc>
                <a:tc>
                  <a:txBody>
                    <a:bodyPr/>
                    <a:lstStyle/>
                    <a:p>
                      <a:pPr lvl="0" algn="ctr">
                        <a:buNone/>
                      </a:pPr>
                      <a:r>
                        <a:rPr lang="en-US" sz="1800" b="0" i="0" kern="1200" dirty="0">
                          <a:solidFill>
                            <a:schemeClr val="tx1"/>
                          </a:solidFill>
                          <a:effectLst/>
                          <a:latin typeface="Segoe UI"/>
                          <a:ea typeface="+mn-ea"/>
                          <a:cs typeface="+mn-cs"/>
                        </a:rPr>
                        <a:t>125:22</a:t>
                      </a:r>
                    </a:p>
                  </a:txBody>
                  <a:tcPr anchor="ctr"/>
                </a:tc>
                <a:extLst>
                  <a:ext uri="{0D108BD9-81ED-4DB2-BD59-A6C34878D82A}">
                    <a16:rowId xmlns:a16="http://schemas.microsoft.com/office/drawing/2014/main" val="1456908973"/>
                  </a:ext>
                </a:extLst>
              </a:tr>
              <a:tr h="541462">
                <a:tc>
                  <a:txBody>
                    <a:bodyPr/>
                    <a:lstStyle/>
                    <a:p>
                      <a:pPr lvl="0">
                        <a:buNone/>
                      </a:pPr>
                      <a:r>
                        <a:rPr lang="en-US" sz="1800" b="0" i="0" u="none" strike="noStrike" noProof="0" dirty="0" err="1"/>
                        <a:t>bert</a:t>
                      </a:r>
                      <a:r>
                        <a:rPr lang="en-US" sz="1800" b="0" i="0" u="none" strike="noStrike" noProof="0" dirty="0"/>
                        <a:t>-base-uncased</a:t>
                      </a:r>
                      <a:endParaRPr lang="en-US" dirty="0"/>
                    </a:p>
                  </a:txBody>
                  <a:tcPr/>
                </a:tc>
                <a:tc>
                  <a:txBody>
                    <a:bodyPr/>
                    <a:lstStyle/>
                    <a:p>
                      <a:pPr lvl="0" algn="ctr">
                        <a:buNone/>
                      </a:pPr>
                      <a:r>
                        <a:rPr lang="en-US" dirty="0">
                          <a:latin typeface="Segoe UI"/>
                        </a:rPr>
                        <a:t>110M</a:t>
                      </a:r>
                    </a:p>
                  </a:txBody>
                  <a:tcPr anchor="ctr"/>
                </a:tc>
                <a:tc>
                  <a:txBody>
                    <a:bodyPr/>
                    <a:lstStyle/>
                    <a:p>
                      <a:pPr lvl="0" algn="ctr">
                        <a:buNone/>
                      </a:pPr>
                      <a:r>
                        <a:rPr lang="en-US" sz="1800" b="0" i="0" u="none" strike="noStrike" kern="1200" noProof="0" dirty="0">
                          <a:effectLst/>
                          <a:latin typeface="Segoe UI"/>
                        </a:rPr>
                        <a:t>0.4080 GB</a:t>
                      </a:r>
                      <a:endParaRPr lang="en-US" sz="1800" dirty="0">
                        <a:latin typeface="Segoe UI"/>
                      </a:endParaRPr>
                    </a:p>
                  </a:txBody>
                  <a:tcPr anchor="ctr"/>
                </a:tc>
                <a:tc>
                  <a:txBody>
                    <a:bodyPr/>
                    <a:lstStyle/>
                    <a:p>
                      <a:pPr lvl="0" algn="ctr">
                        <a:buNone/>
                      </a:pPr>
                      <a:r>
                        <a:rPr lang="en-US" sz="1800" b="0" i="0" u="none" strike="noStrike" kern="1200" noProof="0" dirty="0">
                          <a:effectLst/>
                          <a:latin typeface="Segoe UI"/>
                        </a:rPr>
                        <a:t>109,839,732</a:t>
                      </a:r>
                      <a:endParaRPr lang="en-US" dirty="0"/>
                    </a:p>
                  </a:txBody>
                  <a:tcPr anchor="ctr"/>
                </a:tc>
                <a:tc>
                  <a:txBody>
                    <a:bodyPr/>
                    <a:lstStyle/>
                    <a:p>
                      <a:pPr lvl="0" algn="ctr">
                        <a:buNone/>
                      </a:pPr>
                      <a:r>
                        <a:rPr lang="en-US" sz="1800" b="0" i="0" dirty="0">
                          <a:solidFill>
                            <a:srgbClr val="000000"/>
                          </a:solidFill>
                          <a:effectLst/>
                          <a:latin typeface="Segoe UI"/>
                        </a:rPr>
                        <a:t>3.18</a:t>
                      </a:r>
                    </a:p>
                  </a:txBody>
                  <a:tcPr anchor="ctr"/>
                </a:tc>
                <a:tc>
                  <a:txBody>
                    <a:bodyPr/>
                    <a:lstStyle/>
                    <a:p>
                      <a:pPr lvl="0" algn="ctr">
                        <a:buNone/>
                      </a:pPr>
                      <a:r>
                        <a:rPr lang="en-US" sz="1800" b="0" i="0" dirty="0">
                          <a:solidFill>
                            <a:srgbClr val="000000"/>
                          </a:solidFill>
                          <a:effectLst/>
                          <a:latin typeface="Segoe UI"/>
                        </a:rPr>
                        <a:t>8.7</a:t>
                      </a:r>
                    </a:p>
                  </a:txBody>
                  <a:tcPr anchor="ctr"/>
                </a:tc>
                <a:tc>
                  <a:txBody>
                    <a:bodyPr/>
                    <a:lstStyle/>
                    <a:p>
                      <a:pPr lvl="0" algn="ctr">
                        <a:buNone/>
                      </a:pPr>
                      <a:r>
                        <a:rPr lang="en-US" sz="1800" b="0" i="0" kern="1200" dirty="0">
                          <a:solidFill>
                            <a:schemeClr val="tx1"/>
                          </a:solidFill>
                          <a:effectLst/>
                          <a:latin typeface="Segoe UI"/>
                          <a:ea typeface="+mn-ea"/>
                          <a:cs typeface="+mn-cs"/>
                        </a:rPr>
                        <a:t>1.89</a:t>
                      </a:r>
                    </a:p>
                  </a:txBody>
                  <a:tcPr anchor="ctr"/>
                </a:tc>
                <a:tc>
                  <a:txBody>
                    <a:bodyPr/>
                    <a:lstStyle/>
                    <a:p>
                      <a:pPr lvl="0" algn="ctr">
                        <a:buNone/>
                      </a:pPr>
                      <a:r>
                        <a:rPr lang="en-US" sz="1800" b="0" i="0" kern="1200" dirty="0">
                          <a:solidFill>
                            <a:schemeClr val="tx1"/>
                          </a:solidFill>
                          <a:effectLst/>
                          <a:latin typeface="Segoe UI"/>
                          <a:ea typeface="+mn-ea"/>
                          <a:cs typeface="+mn-cs"/>
                        </a:rPr>
                        <a:t>84:12</a:t>
                      </a:r>
                    </a:p>
                  </a:txBody>
                  <a:tcPr anchor="ctr"/>
                </a:tc>
                <a:extLst>
                  <a:ext uri="{0D108BD9-81ED-4DB2-BD59-A6C34878D82A}">
                    <a16:rowId xmlns:a16="http://schemas.microsoft.com/office/drawing/2014/main" val="1808268929"/>
                  </a:ext>
                </a:extLst>
              </a:tr>
              <a:tr h="541461">
                <a:tc>
                  <a:txBody>
                    <a:bodyPr/>
                    <a:lstStyle/>
                    <a:p>
                      <a:pPr lvl="0">
                        <a:buNone/>
                      </a:pPr>
                      <a:r>
                        <a:rPr lang="en-US" sz="1800" b="0" i="0" u="none" strike="noStrike" noProof="0" dirty="0" err="1"/>
                        <a:t>distilbert</a:t>
                      </a:r>
                      <a:r>
                        <a:rPr lang="en-US" sz="1800" b="0" i="0" u="none" strike="noStrike" noProof="0" dirty="0"/>
                        <a:t>-base-uncased</a:t>
                      </a:r>
                      <a:endParaRPr lang="en-US" dirty="0"/>
                    </a:p>
                  </a:txBody>
                  <a:tcPr/>
                </a:tc>
                <a:tc>
                  <a:txBody>
                    <a:bodyPr/>
                    <a:lstStyle/>
                    <a:p>
                      <a:pPr lvl="0" algn="ctr">
                        <a:buNone/>
                      </a:pPr>
                      <a:r>
                        <a:rPr lang="en-US" dirty="0">
                          <a:latin typeface="Segoe UI"/>
                        </a:rPr>
                        <a:t>67M</a:t>
                      </a:r>
                    </a:p>
                  </a:txBody>
                  <a:tcPr anchor="ctr"/>
                </a:tc>
                <a:tc>
                  <a:txBody>
                    <a:bodyPr/>
                    <a:lstStyle/>
                    <a:p>
                      <a:pPr lvl="0" algn="ctr">
                        <a:buNone/>
                      </a:pPr>
                      <a:r>
                        <a:rPr lang="en-US" sz="1800" b="0" i="0" u="none" strike="noStrike" kern="1200" noProof="0" dirty="0">
                          <a:effectLst/>
                        </a:rPr>
                        <a:t>0.2473 GB</a:t>
                      </a:r>
                      <a:endParaRPr lang="en-US" dirty="0"/>
                    </a:p>
                  </a:txBody>
                  <a:tcPr anchor="ctr"/>
                </a:tc>
                <a:tc>
                  <a:txBody>
                    <a:bodyPr/>
                    <a:lstStyle/>
                    <a:p>
                      <a:pPr lvl="0" algn="ctr">
                        <a:buNone/>
                      </a:pPr>
                      <a:r>
                        <a:rPr lang="en-US" sz="1800" b="0" i="0" u="none" strike="noStrike" kern="1200" noProof="0" dirty="0">
                          <a:effectLst/>
                          <a:latin typeface="Segoe UI"/>
                        </a:rPr>
                        <a:t>66,585,602</a:t>
                      </a:r>
                      <a:endParaRPr lang="en-US" dirty="0"/>
                    </a:p>
                  </a:txBody>
                  <a:tcPr anchor="ctr"/>
                </a:tc>
                <a:tc>
                  <a:txBody>
                    <a:bodyPr/>
                    <a:lstStyle/>
                    <a:p>
                      <a:pPr lvl="0" algn="ctr">
                        <a:buNone/>
                      </a:pPr>
                      <a:r>
                        <a:rPr lang="en-US" sz="1800" b="0" i="0" dirty="0">
                          <a:solidFill>
                            <a:srgbClr val="000000"/>
                          </a:solidFill>
                          <a:effectLst/>
                          <a:latin typeface="Segoe UI"/>
                        </a:rPr>
                        <a:t>2.8 </a:t>
                      </a:r>
                    </a:p>
                  </a:txBody>
                  <a:tcPr anchor="ctr"/>
                </a:tc>
                <a:tc>
                  <a:txBody>
                    <a:bodyPr/>
                    <a:lstStyle/>
                    <a:p>
                      <a:pPr lvl="0" algn="ctr">
                        <a:buNone/>
                      </a:pPr>
                      <a:r>
                        <a:rPr lang="en-US" sz="1800" b="0" i="0" dirty="0">
                          <a:solidFill>
                            <a:srgbClr val="000000"/>
                          </a:solidFill>
                          <a:effectLst/>
                          <a:latin typeface="Segoe UI"/>
                        </a:rPr>
                        <a:t>5.4</a:t>
                      </a:r>
                    </a:p>
                  </a:txBody>
                  <a:tcPr anchor="ctr"/>
                </a:tc>
                <a:tc>
                  <a:txBody>
                    <a:bodyPr/>
                    <a:lstStyle/>
                    <a:p>
                      <a:pPr lvl="0" algn="ctr">
                        <a:buNone/>
                      </a:pPr>
                      <a:r>
                        <a:rPr lang="en-US" sz="1800" b="0" i="0" kern="1200" dirty="0">
                          <a:solidFill>
                            <a:schemeClr val="tx1"/>
                          </a:solidFill>
                          <a:effectLst/>
                          <a:latin typeface="Segoe UI"/>
                          <a:ea typeface="+mn-ea"/>
                          <a:cs typeface="+mn-cs"/>
                        </a:rPr>
                        <a:t>1.4</a:t>
                      </a:r>
                    </a:p>
                  </a:txBody>
                  <a:tcPr anchor="ctr"/>
                </a:tc>
                <a:tc>
                  <a:txBody>
                    <a:bodyPr/>
                    <a:lstStyle/>
                    <a:p>
                      <a:pPr lvl="0" algn="ctr">
                        <a:buNone/>
                      </a:pPr>
                      <a:r>
                        <a:rPr lang="en-US" sz="1800" b="0" i="0" kern="1200" dirty="0">
                          <a:solidFill>
                            <a:schemeClr val="tx1"/>
                          </a:solidFill>
                          <a:effectLst/>
                          <a:latin typeface="Segoe UI"/>
                          <a:ea typeface="+mn-ea"/>
                          <a:cs typeface="+mn-cs"/>
                        </a:rPr>
                        <a:t>62:33</a:t>
                      </a:r>
                    </a:p>
                  </a:txBody>
                  <a:tcPr anchor="ctr"/>
                </a:tc>
                <a:extLst>
                  <a:ext uri="{0D108BD9-81ED-4DB2-BD59-A6C34878D82A}">
                    <a16:rowId xmlns:a16="http://schemas.microsoft.com/office/drawing/2014/main" val="4051780883"/>
                  </a:ext>
                </a:extLst>
              </a:tr>
              <a:tr h="541461">
                <a:tc>
                  <a:txBody>
                    <a:bodyPr/>
                    <a:lstStyle/>
                    <a:p>
                      <a:pPr lvl="0">
                        <a:buNone/>
                      </a:pPr>
                      <a:r>
                        <a:rPr lang="en-US" sz="1800" b="0" i="0" u="none" strike="noStrike" noProof="0" dirty="0" err="1"/>
                        <a:t>bigscience</a:t>
                      </a:r>
                      <a:r>
                        <a:rPr lang="en-US" sz="1800" b="0" i="0" u="none" strike="noStrike" noProof="0" dirty="0"/>
                        <a:t>/bloom-560m</a:t>
                      </a:r>
                      <a:endParaRPr lang="en-US" dirty="0"/>
                    </a:p>
                  </a:txBody>
                  <a:tcPr/>
                </a:tc>
                <a:tc>
                  <a:txBody>
                    <a:bodyPr/>
                    <a:lstStyle/>
                    <a:p>
                      <a:pPr lvl="0" algn="ctr">
                        <a:buNone/>
                      </a:pPr>
                      <a:r>
                        <a:rPr lang="en-US" dirty="0">
                          <a:latin typeface="Segoe UI"/>
                        </a:rPr>
                        <a:t>569M</a:t>
                      </a:r>
                    </a:p>
                  </a:txBody>
                  <a:tcPr anchor="ctr"/>
                </a:tc>
                <a:tc>
                  <a:txBody>
                    <a:bodyPr/>
                    <a:lstStyle/>
                    <a:p>
                      <a:pPr lvl="0" algn="ctr">
                        <a:buNone/>
                      </a:pPr>
                      <a:r>
                        <a:rPr lang="en-US" sz="1800" b="0" i="0" u="none" strike="noStrike" kern="1200" noProof="0" dirty="0">
                          <a:effectLst/>
                          <a:latin typeface="Segoe UI"/>
                        </a:rPr>
                        <a:t>2.0833 GB</a:t>
                      </a:r>
                      <a:endParaRPr lang="en-US" sz="1800" dirty="0"/>
                    </a:p>
                  </a:txBody>
                  <a:tcPr anchor="ctr"/>
                </a:tc>
                <a:tc>
                  <a:txBody>
                    <a:bodyPr/>
                    <a:lstStyle/>
                    <a:p>
                      <a:pPr lvl="0" algn="ctr">
                        <a:buNone/>
                      </a:pPr>
                      <a:r>
                        <a:rPr lang="en-US" sz="1800" b="0" i="0" u="none" strike="noStrike" kern="1200" noProof="0" dirty="0">
                          <a:effectLst/>
                        </a:rPr>
                        <a:t>560,001,024</a:t>
                      </a:r>
                      <a:endParaRPr lang="en-US" dirty="0"/>
                    </a:p>
                  </a:txBody>
                  <a:tcPr anchor="ctr"/>
                </a:tc>
                <a:tc>
                  <a:txBody>
                    <a:bodyPr/>
                    <a:lstStyle/>
                    <a:p>
                      <a:pPr lvl="0" algn="ctr" rtl="0">
                        <a:buNone/>
                      </a:pPr>
                      <a:r>
                        <a:rPr lang="en-US" sz="1800" dirty="0">
                          <a:solidFill>
                            <a:schemeClr val="tx1"/>
                          </a:solidFill>
                          <a:effectLst/>
                        </a:rPr>
                        <a:t>​8.7</a:t>
                      </a:r>
                      <a:endParaRPr lang="en-US" sz="1800" b="0" i="0" dirty="0">
                        <a:solidFill>
                          <a:schemeClr val="tx1"/>
                        </a:solidFill>
                        <a:effectLst/>
                        <a:latin typeface="Calibri"/>
                      </a:endParaRPr>
                    </a:p>
                  </a:txBody>
                  <a:tcPr anchor="ctr"/>
                </a:tc>
                <a:tc>
                  <a:txBody>
                    <a:bodyPr/>
                    <a:lstStyle/>
                    <a:p>
                      <a:pPr lvl="0" algn="ctr" rtl="0">
                        <a:buNone/>
                      </a:pPr>
                      <a:r>
                        <a:rPr lang="en-US" sz="1800" dirty="0">
                          <a:solidFill>
                            <a:schemeClr val="tx1"/>
                          </a:solidFill>
                          <a:effectLst/>
                        </a:rPr>
                        <a:t>​11.2</a:t>
                      </a:r>
                      <a:endParaRPr lang="en-US" sz="1800" b="0" i="0" dirty="0">
                        <a:solidFill>
                          <a:schemeClr val="tx1"/>
                        </a:solidFill>
                        <a:effectLst/>
                        <a:latin typeface="Calibri"/>
                      </a:endParaRPr>
                    </a:p>
                  </a:txBody>
                  <a:tcPr anchor="ctr"/>
                </a:tc>
                <a:tc>
                  <a:txBody>
                    <a:bodyPr/>
                    <a:lstStyle/>
                    <a:p>
                      <a:pPr lvl="0" algn="ctr" rtl="0">
                        <a:buNone/>
                      </a:pPr>
                      <a:r>
                        <a:rPr lang="en-US" sz="1800" dirty="0">
                          <a:solidFill>
                            <a:schemeClr val="tx1"/>
                          </a:solidFill>
                          <a:effectLst/>
                        </a:rPr>
                        <a:t>​4</a:t>
                      </a:r>
                      <a:r>
                        <a:rPr lang="en-US" sz="1800" b="0" i="0" kern="1200" dirty="0">
                          <a:solidFill>
                            <a:schemeClr val="tx1"/>
                          </a:solidFill>
                          <a:effectLst/>
                          <a:latin typeface="+mn-lt"/>
                          <a:ea typeface="+mn-ea"/>
                          <a:cs typeface="+mn-cs"/>
                        </a:rPr>
                        <a:t>.56</a:t>
                      </a:r>
                      <a:endParaRPr lang="en-US" sz="1800" b="0" i="0" dirty="0">
                        <a:solidFill>
                          <a:schemeClr val="tx1"/>
                        </a:solidFill>
                        <a:effectLst/>
                        <a:latin typeface="Calibri"/>
                      </a:endParaRPr>
                    </a:p>
                  </a:txBody>
                  <a:tcPr anchor="ctr"/>
                </a:tc>
                <a:tc>
                  <a:txBody>
                    <a:bodyPr/>
                    <a:lstStyle/>
                    <a:p>
                      <a:pPr lvl="0" algn="ctr">
                        <a:buNone/>
                      </a:pPr>
                      <a:r>
                        <a:rPr lang="en-US" sz="1800" b="0" i="0" kern="1200" dirty="0">
                          <a:solidFill>
                            <a:schemeClr val="tx1"/>
                          </a:solidFill>
                          <a:effectLst/>
                          <a:latin typeface="Segoe UI"/>
                          <a:ea typeface="+mn-ea"/>
                          <a:cs typeface="+mn-cs"/>
                        </a:rPr>
                        <a:t>140:56</a:t>
                      </a:r>
                    </a:p>
                  </a:txBody>
                  <a:tcPr anchor="ctr"/>
                </a:tc>
                <a:extLst>
                  <a:ext uri="{0D108BD9-81ED-4DB2-BD59-A6C34878D82A}">
                    <a16:rowId xmlns:a16="http://schemas.microsoft.com/office/drawing/2014/main" val="3527426853"/>
                  </a:ext>
                </a:extLst>
              </a:tr>
            </a:tbl>
          </a:graphicData>
        </a:graphic>
      </p:graphicFrame>
    </p:spTree>
    <p:extLst>
      <p:ext uri="{BB962C8B-B14F-4D97-AF65-F5344CB8AC3E}">
        <p14:creationId xmlns:p14="http://schemas.microsoft.com/office/powerpoint/2010/main" val="5325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Finetuning with Lora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2009173699"/>
              </p:ext>
            </p:extLst>
          </p:nvPr>
        </p:nvGraphicFramePr>
        <p:xfrm>
          <a:off x="461034" y="1672949"/>
          <a:ext cx="11076207" cy="4480560"/>
        </p:xfrm>
        <a:graphic>
          <a:graphicData uri="http://schemas.openxmlformats.org/drawingml/2006/table">
            <a:tbl>
              <a:tblPr firstRow="1" bandRow="1">
                <a:tableStyleId>{BC89EF96-8CEA-46FF-86C4-4CE0E7609802}</a:tableStyleId>
              </a:tblPr>
              <a:tblGrid>
                <a:gridCol w="1901309">
                  <a:extLst>
                    <a:ext uri="{9D8B030D-6E8A-4147-A177-3AD203B41FA5}">
                      <a16:colId xmlns:a16="http://schemas.microsoft.com/office/drawing/2014/main" val="746716345"/>
                    </a:ext>
                  </a:extLst>
                </a:gridCol>
                <a:gridCol w="1394294">
                  <a:extLst>
                    <a:ext uri="{9D8B030D-6E8A-4147-A177-3AD203B41FA5}">
                      <a16:colId xmlns:a16="http://schemas.microsoft.com/office/drawing/2014/main" val="2159546281"/>
                    </a:ext>
                  </a:extLst>
                </a:gridCol>
                <a:gridCol w="1343592">
                  <a:extLst>
                    <a:ext uri="{9D8B030D-6E8A-4147-A177-3AD203B41FA5}">
                      <a16:colId xmlns:a16="http://schemas.microsoft.com/office/drawing/2014/main" val="3568450386"/>
                    </a:ext>
                  </a:extLst>
                </a:gridCol>
                <a:gridCol w="1442528">
                  <a:extLst>
                    <a:ext uri="{9D8B030D-6E8A-4147-A177-3AD203B41FA5}">
                      <a16:colId xmlns:a16="http://schemas.microsoft.com/office/drawing/2014/main" val="403231866"/>
                    </a:ext>
                  </a:extLst>
                </a:gridCol>
                <a:gridCol w="1189163">
                  <a:extLst>
                    <a:ext uri="{9D8B030D-6E8A-4147-A177-3AD203B41FA5}">
                      <a16:colId xmlns:a16="http://schemas.microsoft.com/office/drawing/2014/main" val="2268413711"/>
                    </a:ext>
                  </a:extLst>
                </a:gridCol>
                <a:gridCol w="1189163">
                  <a:extLst>
                    <a:ext uri="{9D8B030D-6E8A-4147-A177-3AD203B41FA5}">
                      <a16:colId xmlns:a16="http://schemas.microsoft.com/office/drawing/2014/main" val="427971585"/>
                    </a:ext>
                  </a:extLst>
                </a:gridCol>
                <a:gridCol w="1393021">
                  <a:extLst>
                    <a:ext uri="{9D8B030D-6E8A-4147-A177-3AD203B41FA5}">
                      <a16:colId xmlns:a16="http://schemas.microsoft.com/office/drawing/2014/main" val="785091683"/>
                    </a:ext>
                  </a:extLst>
                </a:gridCol>
                <a:gridCol w="1223137">
                  <a:extLst>
                    <a:ext uri="{9D8B030D-6E8A-4147-A177-3AD203B41FA5}">
                      <a16:colId xmlns:a16="http://schemas.microsoft.com/office/drawing/2014/main" val="1927562785"/>
                    </a:ext>
                  </a:extLst>
                </a:gridCol>
              </a:tblGrid>
              <a:tr h="351890">
                <a:tc rowSpan="2">
                  <a:txBody>
                    <a:bodyPr/>
                    <a:lstStyle/>
                    <a:p>
                      <a:pPr algn="ctr" rtl="0" fontAlgn="base">
                        <a:lnSpc>
                          <a:spcPct val="100000"/>
                        </a:lnSpc>
                      </a:pPr>
                      <a:endParaRPr lang="en-US" sz="1800">
                        <a:effectLst/>
                        <a:latin typeface="Segoe UI"/>
                      </a:endParaRPr>
                    </a:p>
                    <a:p>
                      <a:pPr lvl="0" algn="ctr" rtl="0">
                        <a:lnSpc>
                          <a:spcPct val="100000"/>
                        </a:lnSpc>
                        <a:buNone/>
                      </a:pPr>
                      <a:r>
                        <a:rPr lang="en-US" sz="1800" dirty="0">
                          <a:effectLst/>
                          <a:latin typeface="Segoe UI"/>
                        </a:rPr>
                        <a:t>Model Name​</a:t>
                      </a:r>
                      <a:endParaRPr lang="en-US" b="1" i="0" dirty="0">
                        <a:solidFill>
                          <a:srgbClr val="FFFFFF"/>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latin typeface="Segoe UI"/>
                      </a:endParaRPr>
                    </a:p>
                    <a:p>
                      <a:pPr marL="0" marR="0" lvl="0" indent="0" algn="ctr" rtl="0">
                        <a:lnSpc>
                          <a:spcPct val="100000"/>
                        </a:lnSpc>
                        <a:spcBef>
                          <a:spcPts val="0"/>
                        </a:spcBef>
                        <a:spcAft>
                          <a:spcPts val="0"/>
                        </a:spcAft>
                        <a:buClrTx/>
                        <a:buSzTx/>
                        <a:buFontTx/>
                        <a:buNone/>
                      </a:pPr>
                      <a:r>
                        <a:rPr lang="en-US" dirty="0">
                          <a:latin typeface="Segoe UI"/>
                        </a:rPr>
                        <a:t>Parameter Size </a:t>
                      </a:r>
                      <a:endParaRPr lang="en-US" dirty="0"/>
                    </a:p>
                    <a:p>
                      <a:pPr lvl="0" algn="ctr" defTabSz="914400" rtl="0">
                        <a:lnSpc>
                          <a:spcPct val="100000"/>
                        </a:lnSpc>
                        <a:buNone/>
                        <a:tabLst/>
                        <a:defRPr/>
                      </a:pPr>
                      <a:endParaRPr lang="en-US" b="1" i="0">
                        <a:solidFill>
                          <a:srgbClr val="FFFFFF"/>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latin typeface="Segoe UI"/>
                      </a:endParaRPr>
                    </a:p>
                    <a:p>
                      <a:pPr marL="0" marR="0" lvl="0" indent="0" algn="ctr" rtl="0">
                        <a:lnSpc>
                          <a:spcPct val="100000"/>
                        </a:lnSpc>
                        <a:spcBef>
                          <a:spcPts val="0"/>
                        </a:spcBef>
                        <a:spcAft>
                          <a:spcPts val="0"/>
                        </a:spcAft>
                        <a:buClrTx/>
                        <a:buSzTx/>
                        <a:buFontTx/>
                        <a:buNone/>
                      </a:pPr>
                      <a:r>
                        <a:rPr lang="en-US" dirty="0">
                          <a:latin typeface="Segoe UI"/>
                        </a:rPr>
                        <a:t>Model</a:t>
                      </a:r>
                      <a:endParaRPr lang="en-US" dirty="0"/>
                    </a:p>
                    <a:p>
                      <a:pPr marL="0" marR="0" lvl="0" indent="0" algn="ctr" rtl="0">
                        <a:lnSpc>
                          <a:spcPct val="100000"/>
                        </a:lnSpc>
                        <a:spcBef>
                          <a:spcPts val="0"/>
                        </a:spcBef>
                        <a:spcAft>
                          <a:spcPts val="0"/>
                        </a:spcAft>
                        <a:buClrTx/>
                        <a:buSzTx/>
                        <a:buFontTx/>
                        <a:buNone/>
                      </a:pPr>
                      <a:r>
                        <a:rPr lang="en-US" dirty="0">
                          <a:latin typeface="Segoe UI"/>
                        </a:rPr>
                        <a:t> Size </a:t>
                      </a:r>
                      <a:endParaRPr lang="en-US" dirty="0"/>
                    </a:p>
                    <a:p>
                      <a:pPr lvl="0" algn="ctr" defTabSz="914400" rtl="0">
                        <a:lnSpc>
                          <a:spcPct val="100000"/>
                        </a:lnSpc>
                        <a:buNone/>
                        <a:tabLst/>
                        <a:defRPr/>
                      </a:pPr>
                      <a:endParaRPr lang="en-US" b="1" i="0">
                        <a:solidFill>
                          <a:srgbClr val="FFFFFF"/>
                        </a:solidFill>
                        <a:effectLst/>
                        <a:latin typeface="Segoe UI"/>
                      </a:endParaRPr>
                    </a:p>
                  </a:txBody>
                  <a:tcPr anchor="ctr"/>
                </a:tc>
                <a:tc rowSpan="2">
                  <a:txBody>
                    <a:bodyPr/>
                    <a:lstStyle/>
                    <a:p>
                      <a:pPr lvl="0" algn="ctr">
                        <a:lnSpc>
                          <a:spcPct val="100000"/>
                        </a:lnSpc>
                        <a:buNone/>
                      </a:pPr>
                      <a:r>
                        <a:rPr lang="en-US" sz="1800" b="1" i="0" u="none" strike="noStrike" noProof="0" dirty="0">
                          <a:solidFill>
                            <a:schemeClr val="tx1"/>
                          </a:solidFill>
                          <a:effectLst/>
                          <a:latin typeface="Segoe UI"/>
                        </a:rPr>
                        <a:t>Number of </a:t>
                      </a:r>
                      <a:endParaRPr lang="en-US" dirty="0"/>
                    </a:p>
                    <a:p>
                      <a:pPr lvl="0" algn="ctr">
                        <a:lnSpc>
                          <a:spcPct val="100000"/>
                        </a:lnSpc>
                        <a:buNone/>
                      </a:pPr>
                      <a:r>
                        <a:rPr lang="en-US" sz="1800" b="1" i="0" u="none" strike="noStrike" noProof="0" dirty="0">
                          <a:solidFill>
                            <a:schemeClr val="tx1"/>
                          </a:solidFill>
                          <a:effectLst/>
                          <a:latin typeface="Segoe UI"/>
                        </a:rPr>
                        <a:t>parameters trained</a:t>
                      </a:r>
                      <a:endParaRPr lang="en-US" dirty="0"/>
                    </a:p>
                  </a:txBody>
                  <a:tcPr anchor="ctr"/>
                </a:tc>
                <a:tc gridSpan="4">
                  <a:txBody>
                    <a:bodyPr/>
                    <a:lstStyle/>
                    <a:p>
                      <a:pPr algn="ctr" rtl="0" fontAlgn="base"/>
                      <a:r>
                        <a:rPr lang="en-US" sz="1800" dirty="0">
                          <a:effectLst/>
                          <a:latin typeface="Segoe UI"/>
                        </a:rPr>
                        <a:t>LoRa Performance​</a:t>
                      </a:r>
                      <a:endParaRPr lang="en-US" b="1" i="0" dirty="0">
                        <a:solidFill>
                          <a:srgbClr val="FFFFFF"/>
                        </a:solidFill>
                        <a:effectLst/>
                        <a:latin typeface="Segoe UI"/>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nchor="ctr"/>
                </a:tc>
                <a:extLst>
                  <a:ext uri="{0D108BD9-81ED-4DB2-BD59-A6C34878D82A}">
                    <a16:rowId xmlns:a16="http://schemas.microsoft.com/office/drawing/2014/main" val="4263163123"/>
                  </a:ext>
                </a:extLst>
              </a:tr>
              <a:tr h="61974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ase">
                        <a:lnSpc>
                          <a:spcPct val="100000"/>
                        </a:lnSpc>
                      </a:pPr>
                      <a:r>
                        <a:rPr lang="en-US" sz="1800" b="1" dirty="0">
                          <a:effectLst/>
                          <a:latin typeface="Segoe UI"/>
                        </a:rPr>
                        <a:t>RAM</a:t>
                      </a:r>
                      <a:endParaRPr lang="en-US" sz="1800" dirty="0">
                        <a:effectLst/>
                        <a:latin typeface="Segoe UI"/>
                      </a:endParaRPr>
                    </a:p>
                    <a:p>
                      <a:pPr lvl="0" algn="ctr">
                        <a:lnSpc>
                          <a:spcPct val="100000"/>
                        </a:lnSpc>
                        <a:buNone/>
                      </a:pPr>
                      <a:r>
                        <a:rPr lang="en-US" sz="1800" dirty="0">
                          <a:effectLst/>
                          <a:latin typeface="Segoe UI"/>
                        </a:rPr>
                        <a:t>(13GB)</a:t>
                      </a:r>
                      <a:endParaRPr lang="en-US" dirty="0"/>
                    </a:p>
                  </a:txBody>
                  <a:tcPr/>
                </a:tc>
                <a:tc>
                  <a:txBody>
                    <a:bodyPr/>
                    <a:lstStyle/>
                    <a:p>
                      <a:pPr algn="ctr" rtl="0" fontAlgn="base">
                        <a:lnSpc>
                          <a:spcPct val="100000"/>
                        </a:lnSpc>
                      </a:pPr>
                      <a:r>
                        <a:rPr lang="en-US" sz="1800" b="1" dirty="0">
                          <a:effectLst/>
                          <a:latin typeface="Segoe UI"/>
                        </a:rPr>
                        <a:t>GPU</a:t>
                      </a:r>
                      <a:endParaRPr lang="en-US" b="1" i="0" dirty="0">
                        <a:solidFill>
                          <a:srgbClr val="000000"/>
                        </a:solidFill>
                        <a:effectLst/>
                        <a:latin typeface="Segoe UI"/>
                      </a:endParaRPr>
                    </a:p>
                    <a:p>
                      <a:pPr lvl="0" algn="ctr">
                        <a:lnSpc>
                          <a:spcPct val="100000"/>
                        </a:lnSpc>
                        <a:buNone/>
                      </a:pPr>
                      <a:r>
                        <a:rPr lang="en-US" sz="1800" dirty="0">
                          <a:effectLst/>
                          <a:latin typeface="Segoe UI"/>
                        </a:rPr>
                        <a:t>(15GB)​</a:t>
                      </a:r>
                      <a:endParaRPr lang="en-US" b="0" i="0" dirty="0">
                        <a:solidFill>
                          <a:srgbClr val="000000"/>
                        </a:solidFill>
                        <a:effectLst/>
                        <a:latin typeface="Segoe UI"/>
                      </a:endParaRPr>
                    </a:p>
                  </a:txBody>
                  <a:tcPr/>
                </a:tc>
                <a:tc>
                  <a:txBody>
                    <a:bodyPr/>
                    <a:lstStyle/>
                    <a:p>
                      <a:pPr algn="ctr" rtl="0" fontAlgn="base">
                        <a:lnSpc>
                          <a:spcPct val="100000"/>
                        </a:lnSpc>
                      </a:pPr>
                      <a:r>
                        <a:rPr lang="en-US" sz="1800" b="1" dirty="0">
                          <a:effectLst/>
                          <a:latin typeface="Segoe UI"/>
                        </a:rPr>
                        <a:t>Disk</a:t>
                      </a:r>
                      <a:endParaRPr lang="en-US" b="1" i="0" dirty="0">
                        <a:solidFill>
                          <a:srgbClr val="000000"/>
                        </a:solidFill>
                        <a:effectLst/>
                        <a:latin typeface="Segoe UI"/>
                      </a:endParaRPr>
                    </a:p>
                    <a:p>
                      <a:pPr lvl="0" algn="ctr">
                        <a:lnSpc>
                          <a:spcPct val="100000"/>
                        </a:lnSpc>
                        <a:buNone/>
                      </a:pPr>
                      <a:r>
                        <a:rPr lang="en-US" sz="1800" dirty="0">
                          <a:effectLst/>
                          <a:latin typeface="Segoe UI"/>
                        </a:rPr>
                        <a:t>(78.2GB)​</a:t>
                      </a:r>
                      <a:endParaRPr lang="en-US" b="0" i="0" dirty="0">
                        <a:solidFill>
                          <a:srgbClr val="000000"/>
                        </a:solidFill>
                        <a:effectLst/>
                        <a:latin typeface="Segoe UI"/>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effectLst/>
                          <a:latin typeface="+mn-lt"/>
                        </a:rPr>
                        <a:t>Time per</a:t>
                      </a:r>
                    </a:p>
                    <a:p>
                      <a:pPr lvl="0" algn="ctr">
                        <a:lnSpc>
                          <a:spcPct val="100000"/>
                        </a:lnSpc>
                        <a:buNone/>
                      </a:pPr>
                      <a:r>
                        <a:rPr lang="en-US" sz="1800" b="1">
                          <a:effectLst/>
                          <a:latin typeface="+mn-lt"/>
                        </a:rPr>
                        <a:t>Epoch </a:t>
                      </a:r>
                      <a:endParaRPr lang="en-US"/>
                    </a:p>
                    <a:p>
                      <a:pPr lvl="0" algn="ctr">
                        <a:lnSpc>
                          <a:spcPct val="100000"/>
                        </a:lnSpc>
                        <a:buNone/>
                      </a:pPr>
                      <a:r>
                        <a:rPr lang="en-US" sz="1800" b="0">
                          <a:effectLst/>
                          <a:latin typeface="Segoe UI"/>
                        </a:rPr>
                        <a:t>(</a:t>
                      </a:r>
                      <a:r>
                        <a:rPr lang="en-US" sz="1800" b="0" dirty="0">
                          <a:effectLst/>
                          <a:latin typeface="Segoe UI"/>
                        </a:rPr>
                        <a:t>min)</a:t>
                      </a:r>
                    </a:p>
                  </a:txBody>
                  <a:tcPr/>
                </a:tc>
                <a:extLst>
                  <a:ext uri="{0D108BD9-81ED-4DB2-BD59-A6C34878D82A}">
                    <a16:rowId xmlns:a16="http://schemas.microsoft.com/office/drawing/2014/main" val="1740146945"/>
                  </a:ext>
                </a:extLst>
              </a:tr>
              <a:tr h="488445">
                <a:tc>
                  <a:txBody>
                    <a:bodyPr/>
                    <a:lstStyle/>
                    <a:p>
                      <a:pPr lvl="0">
                        <a:buNone/>
                      </a:pPr>
                      <a:r>
                        <a:rPr lang="en-US" sz="1800" b="0" i="0" u="none" strike="noStrike" kern="1200" noProof="0" dirty="0">
                          <a:solidFill>
                            <a:srgbClr val="2D2E2D"/>
                          </a:solidFill>
                          <a:effectLst/>
                          <a:latin typeface="Segoe UI"/>
                        </a:rPr>
                        <a:t>google/flan-t5-base</a:t>
                      </a:r>
                      <a:endParaRPr lang="en-US" b="0" dirty="0">
                        <a:latin typeface="Segoe UI"/>
                      </a:endParaRPr>
                    </a:p>
                  </a:txBody>
                  <a:tcPr/>
                </a:tc>
                <a:tc>
                  <a:txBody>
                    <a:bodyPr/>
                    <a:lstStyle/>
                    <a:p>
                      <a:pPr lvl="0" algn="ctr">
                        <a:buNone/>
                      </a:pPr>
                      <a:r>
                        <a:rPr lang="en-US" sz="1800" b="0" i="0" u="none" strike="noStrike" noProof="0" dirty="0">
                          <a:solidFill>
                            <a:srgbClr val="000000"/>
                          </a:solidFill>
                          <a:latin typeface="Segoe UI"/>
                        </a:rPr>
                        <a:t>248M</a:t>
                      </a:r>
                      <a:endParaRPr lang="en-US" dirty="0"/>
                    </a:p>
                  </a:txBody>
                  <a:tcPr anchor="ctr"/>
                </a:tc>
                <a:tc>
                  <a:txBody>
                    <a:bodyPr/>
                    <a:lstStyle/>
                    <a:p>
                      <a:pPr lvl="0" algn="ctr">
                        <a:buNone/>
                      </a:pPr>
                      <a:r>
                        <a:rPr lang="en-US" sz="1800" b="0" i="0" u="none" strike="noStrike" kern="1200" noProof="0" dirty="0">
                          <a:solidFill>
                            <a:schemeClr val="tx1"/>
                          </a:solidFill>
                          <a:effectLst/>
                          <a:latin typeface="Segoe UI"/>
                        </a:rPr>
                        <a:t>0.3830 GB</a:t>
                      </a:r>
                      <a:endParaRPr lang="en-US" dirty="0"/>
                    </a:p>
                  </a:txBody>
                  <a:tcPr anchor="ctr"/>
                </a:tc>
                <a:tc>
                  <a:txBody>
                    <a:bodyPr/>
                    <a:lstStyle/>
                    <a:p>
                      <a:pPr lvl="0" algn="ctr">
                        <a:buNone/>
                      </a:pPr>
                      <a:r>
                        <a:rPr lang="en-US" sz="1800" b="0" i="0" u="none" strike="noStrike" kern="1200" noProof="0" dirty="0">
                          <a:solidFill>
                            <a:schemeClr val="tx1"/>
                          </a:solidFill>
                          <a:effectLst/>
                        </a:rPr>
                        <a:t>1,769,472</a:t>
                      </a:r>
                      <a:endParaRPr lang="en-US" sz="1800" dirty="0">
                        <a:solidFill>
                          <a:schemeClr val="tx1"/>
                        </a:solidFill>
                      </a:endParaRPr>
                    </a:p>
                  </a:txBody>
                  <a:tcPr anchor="ctr"/>
                </a:tc>
                <a:tc>
                  <a:txBody>
                    <a:bodyPr/>
                    <a:lstStyle/>
                    <a:p>
                      <a:pPr algn="ctr" rtl="0" fontAlgn="auto"/>
                      <a:r>
                        <a:rPr lang="en-US" sz="1800" dirty="0">
                          <a:effectLst/>
                          <a:latin typeface="Segoe UI"/>
                        </a:rPr>
                        <a:t>​3.87 </a:t>
                      </a:r>
                      <a:endParaRPr lang="en-US" sz="1800" b="0" i="0" dirty="0">
                        <a:solidFill>
                          <a:srgbClr val="000000"/>
                        </a:solidFill>
                        <a:effectLst/>
                        <a:latin typeface="Segoe UI"/>
                      </a:endParaRPr>
                    </a:p>
                  </a:txBody>
                  <a:tcPr anchor="ctr"/>
                </a:tc>
                <a:tc>
                  <a:txBody>
                    <a:bodyPr/>
                    <a:lstStyle/>
                    <a:p>
                      <a:pPr algn="ctr" rtl="0" fontAlgn="auto"/>
                      <a:r>
                        <a:rPr lang="en-US" sz="1800" dirty="0">
                          <a:effectLst/>
                          <a:latin typeface="Segoe UI"/>
                        </a:rPr>
                        <a:t>3.5 </a:t>
                      </a:r>
                      <a:endParaRPr lang="en-US" dirty="0"/>
                    </a:p>
                  </a:txBody>
                  <a:tcPr anchor="ctr"/>
                </a:tc>
                <a:tc>
                  <a:txBody>
                    <a:bodyPr/>
                    <a:lstStyle/>
                    <a:p>
                      <a:pPr algn="ctr" rtl="0" fontAlgn="auto"/>
                      <a:r>
                        <a:rPr lang="en-US" sz="1800" b="0" i="0" dirty="0">
                          <a:solidFill>
                            <a:schemeClr val="tx1"/>
                          </a:solidFill>
                          <a:effectLst/>
                          <a:latin typeface="Segoe UI"/>
                        </a:rPr>
                        <a:t>1.88</a:t>
                      </a:r>
                    </a:p>
                  </a:txBody>
                  <a:tcPr anchor="ctr"/>
                </a:tc>
                <a:tc>
                  <a:txBody>
                    <a:bodyPr/>
                    <a:lstStyle/>
                    <a:p>
                      <a:pPr lvl="0" algn="ctr">
                        <a:buNone/>
                      </a:pPr>
                      <a:r>
                        <a:rPr lang="en-US" sz="1800" b="0" i="0" kern="1200" dirty="0">
                          <a:solidFill>
                            <a:schemeClr val="tx1"/>
                          </a:solidFill>
                          <a:effectLst/>
                          <a:latin typeface="Segoe UI"/>
                          <a:ea typeface="+mn-ea"/>
                          <a:cs typeface="+mn-cs"/>
                        </a:rPr>
                        <a:t>54:47</a:t>
                      </a:r>
                      <a:endParaRPr lang="en-US" dirty="0"/>
                    </a:p>
                  </a:txBody>
                  <a:tcPr anchor="ctr"/>
                </a:tc>
                <a:extLst>
                  <a:ext uri="{0D108BD9-81ED-4DB2-BD59-A6C34878D82A}">
                    <a16:rowId xmlns:a16="http://schemas.microsoft.com/office/drawing/2014/main" val="722496136"/>
                  </a:ext>
                </a:extLst>
              </a:tr>
              <a:tr h="619747">
                <a:tc>
                  <a:txBody>
                    <a:bodyPr/>
                    <a:lstStyle/>
                    <a:p>
                      <a:pPr lvl="0">
                        <a:buNone/>
                      </a:pPr>
                      <a:r>
                        <a:rPr lang="en-US" sz="1800" b="0" i="0" u="none" strike="noStrike" noProof="0" dirty="0">
                          <a:solidFill>
                            <a:srgbClr val="2D2E2D"/>
                          </a:solidFill>
                          <a:latin typeface="Segoe UI"/>
                        </a:rPr>
                        <a:t>declare-lab/flan-alpaca-base</a:t>
                      </a:r>
                      <a:endParaRPr lang="en-US" b="0" dirty="0">
                        <a:latin typeface="Segoe UI"/>
                      </a:endParaRPr>
                    </a:p>
                  </a:txBody>
                  <a:tcPr/>
                </a:tc>
                <a:tc>
                  <a:txBody>
                    <a:bodyPr/>
                    <a:lstStyle/>
                    <a:p>
                      <a:pPr lvl="0" algn="ctr">
                        <a:buNone/>
                      </a:pPr>
                      <a:r>
                        <a:rPr lang="en-US" sz="1800" b="0" i="0" u="none" strike="noStrike" noProof="0" dirty="0">
                          <a:solidFill>
                            <a:srgbClr val="000000"/>
                          </a:solidFill>
                          <a:latin typeface="Segoe UI"/>
                        </a:rPr>
                        <a:t>248M</a:t>
                      </a:r>
                      <a:endParaRPr lang="en-US" dirty="0"/>
                    </a:p>
                  </a:txBody>
                  <a:tcPr anchor="ctr"/>
                </a:tc>
                <a:tc>
                  <a:txBody>
                    <a:bodyPr/>
                    <a:lstStyle/>
                    <a:p>
                      <a:pPr algn="ctr"/>
                      <a:r>
                        <a:rPr lang="en-US" sz="1800" b="0" i="0" kern="1200" dirty="0">
                          <a:solidFill>
                            <a:schemeClr val="tx1"/>
                          </a:solidFill>
                          <a:effectLst/>
                          <a:latin typeface="Segoe UI"/>
                          <a:ea typeface="+mn-ea"/>
                          <a:cs typeface="+mn-cs"/>
                        </a:rPr>
                        <a:t>0.3830 GB</a:t>
                      </a:r>
                    </a:p>
                  </a:txBody>
                  <a:tcPr anchor="ctr"/>
                </a:tc>
                <a:tc>
                  <a:txBody>
                    <a:bodyPr/>
                    <a:lstStyle/>
                    <a:p>
                      <a:pPr lvl="0" algn="ctr">
                        <a:buNone/>
                      </a:pPr>
                      <a:r>
                        <a:rPr lang="en-US" sz="1800" b="0" i="0" u="none" strike="noStrike" kern="1200" noProof="0" dirty="0">
                          <a:solidFill>
                            <a:schemeClr val="tx1"/>
                          </a:solidFill>
                          <a:effectLst/>
                          <a:latin typeface="Segoe UI"/>
                        </a:rPr>
                        <a:t>1,769,472</a:t>
                      </a:r>
                      <a:endParaRPr lang="en-US" dirty="0"/>
                    </a:p>
                  </a:txBody>
                  <a:tcPr anchor="ctr"/>
                </a:tc>
                <a:tc>
                  <a:txBody>
                    <a:bodyPr/>
                    <a:lstStyle/>
                    <a:p>
                      <a:pPr algn="ctr" rtl="0" fontAlgn="auto"/>
                      <a:r>
                        <a:rPr lang="en-US" sz="1800" b="0" i="0" dirty="0">
                          <a:solidFill>
                            <a:srgbClr val="000000"/>
                          </a:solidFill>
                          <a:effectLst/>
                          <a:latin typeface="Segoe UI"/>
                        </a:rPr>
                        <a:t>3.89 </a:t>
                      </a:r>
                    </a:p>
                  </a:txBody>
                  <a:tcPr anchor="ctr"/>
                </a:tc>
                <a:tc>
                  <a:txBody>
                    <a:bodyPr/>
                    <a:lstStyle/>
                    <a:p>
                      <a:pPr algn="ctr" rtl="0" fontAlgn="auto"/>
                      <a:r>
                        <a:rPr lang="en-US" sz="1800" b="0" i="0" dirty="0">
                          <a:solidFill>
                            <a:srgbClr val="000000"/>
                          </a:solidFill>
                          <a:effectLst/>
                          <a:latin typeface="Segoe UI"/>
                        </a:rPr>
                        <a:t>3.5 </a:t>
                      </a:r>
                      <a:endParaRPr lang="en-US" dirty="0"/>
                    </a:p>
                  </a:txBody>
                  <a:tcPr anchor="ctr"/>
                </a:tc>
                <a:tc>
                  <a:txBody>
                    <a:bodyPr/>
                    <a:lstStyle/>
                    <a:p>
                      <a:pPr algn="ctr" rtl="0" fontAlgn="auto"/>
                      <a:r>
                        <a:rPr lang="en-US" sz="1800" b="0" i="0" kern="1200" dirty="0">
                          <a:solidFill>
                            <a:schemeClr val="tx1"/>
                          </a:solidFill>
                          <a:effectLst/>
                          <a:latin typeface="Segoe UI"/>
                          <a:ea typeface="+mn-ea"/>
                          <a:cs typeface="+mn-cs"/>
                        </a:rPr>
                        <a:t>1.84 </a:t>
                      </a:r>
                      <a:endParaRPr lang="en-US" sz="1800" b="0" i="0" dirty="0">
                        <a:solidFill>
                          <a:schemeClr val="tx1"/>
                        </a:solidFill>
                        <a:effectLst/>
                        <a:latin typeface="Segoe UI"/>
                      </a:endParaRPr>
                    </a:p>
                  </a:txBody>
                  <a:tcPr anchor="ctr"/>
                </a:tc>
                <a:tc>
                  <a:txBody>
                    <a:bodyPr/>
                    <a:lstStyle/>
                    <a:p>
                      <a:pPr lvl="0" algn="ctr">
                        <a:buNone/>
                      </a:pPr>
                      <a:r>
                        <a:rPr lang="en-US" sz="1800" b="0" i="0" kern="1200" dirty="0">
                          <a:solidFill>
                            <a:schemeClr val="tx1"/>
                          </a:solidFill>
                          <a:effectLst/>
                          <a:latin typeface="Segoe UI"/>
                          <a:ea typeface="+mn-ea"/>
                          <a:cs typeface="+mn-cs"/>
                        </a:rPr>
                        <a:t>52:16</a:t>
                      </a:r>
                    </a:p>
                  </a:txBody>
                  <a:tcPr anchor="ctr"/>
                </a:tc>
                <a:extLst>
                  <a:ext uri="{0D108BD9-81ED-4DB2-BD59-A6C34878D82A}">
                    <a16:rowId xmlns:a16="http://schemas.microsoft.com/office/drawing/2014/main" val="1456908973"/>
                  </a:ext>
                </a:extLst>
              </a:tr>
              <a:tr h="619747">
                <a:tc>
                  <a:txBody>
                    <a:bodyPr/>
                    <a:lstStyle/>
                    <a:p>
                      <a:pPr lvl="0">
                        <a:buNone/>
                      </a:pPr>
                      <a:r>
                        <a:rPr lang="en-US" sz="1800" b="0" i="0" u="none" strike="noStrike" noProof="0" dirty="0" err="1"/>
                        <a:t>bert</a:t>
                      </a:r>
                      <a:r>
                        <a:rPr lang="en-US" sz="1800" b="0" i="0" u="none" strike="noStrike" noProof="0" dirty="0"/>
                        <a:t>-base-uncased</a:t>
                      </a:r>
                      <a:endParaRPr lang="en-US" dirty="0"/>
                    </a:p>
                  </a:txBody>
                  <a:tcPr/>
                </a:tc>
                <a:tc>
                  <a:txBody>
                    <a:bodyPr/>
                    <a:lstStyle/>
                    <a:p>
                      <a:pPr lvl="0" algn="ctr">
                        <a:buNone/>
                      </a:pPr>
                      <a:r>
                        <a:rPr lang="en-US" dirty="0">
                          <a:latin typeface="Segoe UI"/>
                        </a:rPr>
                        <a:t>110M</a:t>
                      </a:r>
                    </a:p>
                  </a:txBody>
                  <a:tcPr anchor="ctr"/>
                </a:tc>
                <a:tc>
                  <a:txBody>
                    <a:bodyPr/>
                    <a:lstStyle/>
                    <a:p>
                      <a:pPr lvl="0" algn="ctr">
                        <a:buNone/>
                      </a:pPr>
                      <a:r>
                        <a:rPr lang="en-US" sz="1800" b="0" i="0" u="none" strike="noStrike" kern="1200" noProof="0" dirty="0">
                          <a:effectLst/>
                        </a:rPr>
                        <a:t>0.1254 GB</a:t>
                      </a:r>
                      <a:endParaRPr lang="en-US" dirty="0"/>
                    </a:p>
                  </a:txBody>
                  <a:tcPr anchor="ctr"/>
                </a:tc>
                <a:tc>
                  <a:txBody>
                    <a:bodyPr/>
                    <a:lstStyle/>
                    <a:p>
                      <a:pPr lvl="0" algn="ctr">
                        <a:buNone/>
                      </a:pPr>
                      <a:r>
                        <a:rPr lang="en-US" sz="1800" b="0" i="0" u="none" strike="noStrike" kern="1200" noProof="0" dirty="0">
                          <a:effectLst/>
                        </a:rPr>
                        <a:t>442,368</a:t>
                      </a:r>
                      <a:endParaRPr lang="en-US" dirty="0"/>
                    </a:p>
                  </a:txBody>
                  <a:tcPr anchor="ctr"/>
                </a:tc>
                <a:tc>
                  <a:txBody>
                    <a:bodyPr/>
                    <a:lstStyle/>
                    <a:p>
                      <a:pPr lvl="0" algn="ctr">
                        <a:buNone/>
                      </a:pPr>
                      <a:r>
                        <a:rPr lang="en-US" sz="1800" b="0" i="0" dirty="0">
                          <a:solidFill>
                            <a:srgbClr val="000000"/>
                          </a:solidFill>
                          <a:effectLst/>
                          <a:latin typeface="Segoe UI"/>
                        </a:rPr>
                        <a:t>3.2</a:t>
                      </a:r>
                    </a:p>
                    <a:p>
                      <a:pPr lvl="0" algn="ctr">
                        <a:buNone/>
                      </a:pPr>
                      <a:r>
                        <a:rPr lang="en-US" dirty="0"/>
                        <a:t>`</a:t>
                      </a:r>
                    </a:p>
                  </a:txBody>
                  <a:tcPr anchor="ctr"/>
                </a:tc>
                <a:tc>
                  <a:txBody>
                    <a:bodyPr/>
                    <a:lstStyle/>
                    <a:p>
                      <a:pPr lvl="0" algn="ctr">
                        <a:buNone/>
                      </a:pPr>
                      <a:r>
                        <a:rPr lang="en-US" sz="1800" b="0" i="0" dirty="0">
                          <a:solidFill>
                            <a:srgbClr val="000000"/>
                          </a:solidFill>
                          <a:effectLst/>
                          <a:latin typeface="Segoe UI"/>
                        </a:rPr>
                        <a:t>2.3</a:t>
                      </a:r>
                    </a:p>
                  </a:txBody>
                  <a:tcPr anchor="ctr"/>
                </a:tc>
                <a:tc>
                  <a:txBody>
                    <a:bodyPr/>
                    <a:lstStyle/>
                    <a:p>
                      <a:pPr lvl="0" algn="ctr">
                        <a:buNone/>
                      </a:pPr>
                      <a:r>
                        <a:rPr lang="en-US" sz="1800" b="0" i="0" kern="1200" dirty="0">
                          <a:solidFill>
                            <a:schemeClr val="tx1"/>
                          </a:solidFill>
                          <a:effectLst/>
                          <a:latin typeface="Segoe UI"/>
                          <a:ea typeface="+mn-ea"/>
                          <a:cs typeface="+mn-cs"/>
                        </a:rPr>
                        <a:t>1.52</a:t>
                      </a:r>
                    </a:p>
                  </a:txBody>
                  <a:tcPr anchor="ctr"/>
                </a:tc>
                <a:tc>
                  <a:txBody>
                    <a:bodyPr/>
                    <a:lstStyle/>
                    <a:p>
                      <a:pPr lvl="0" algn="ctr">
                        <a:buNone/>
                      </a:pPr>
                      <a:r>
                        <a:rPr lang="en-US" sz="1800" b="0" i="0" kern="1200" dirty="0">
                          <a:solidFill>
                            <a:schemeClr val="tx1"/>
                          </a:solidFill>
                          <a:effectLst/>
                          <a:latin typeface="Segoe UI"/>
                          <a:ea typeface="+mn-ea"/>
                          <a:cs typeface="+mn-cs"/>
                        </a:rPr>
                        <a:t>28:41</a:t>
                      </a:r>
                    </a:p>
                  </a:txBody>
                  <a:tcPr anchor="ctr"/>
                </a:tc>
                <a:extLst>
                  <a:ext uri="{0D108BD9-81ED-4DB2-BD59-A6C34878D82A}">
                    <a16:rowId xmlns:a16="http://schemas.microsoft.com/office/drawing/2014/main" val="677387400"/>
                  </a:ext>
                </a:extLst>
              </a:tr>
              <a:tr h="619747">
                <a:tc>
                  <a:txBody>
                    <a:bodyPr/>
                    <a:lstStyle/>
                    <a:p>
                      <a:pPr lvl="0">
                        <a:buNone/>
                      </a:pPr>
                      <a:r>
                        <a:rPr lang="en-US" sz="1800" b="0" i="0" u="none" strike="noStrike" noProof="0" dirty="0" err="1"/>
                        <a:t>distilbert</a:t>
                      </a:r>
                      <a:r>
                        <a:rPr lang="en-US" sz="1800" b="0" i="0" u="none" strike="noStrike" noProof="0" dirty="0"/>
                        <a:t>-base-uncased</a:t>
                      </a:r>
                      <a:endParaRPr lang="en-US" dirty="0"/>
                    </a:p>
                  </a:txBody>
                  <a:tcPr/>
                </a:tc>
                <a:tc>
                  <a:txBody>
                    <a:bodyPr/>
                    <a:lstStyle/>
                    <a:p>
                      <a:pPr lvl="0" algn="ctr">
                        <a:buNone/>
                      </a:pPr>
                      <a:r>
                        <a:rPr lang="en-US" dirty="0">
                          <a:latin typeface="Segoe UI"/>
                        </a:rPr>
                        <a:t>67M</a:t>
                      </a:r>
                    </a:p>
                  </a:txBody>
                  <a:tcPr anchor="ctr"/>
                </a:tc>
                <a:tc>
                  <a:txBody>
                    <a:bodyPr/>
                    <a:lstStyle/>
                    <a:p>
                      <a:pPr lvl="0" algn="ctr">
                        <a:buNone/>
                      </a:pPr>
                      <a:r>
                        <a:rPr lang="en-US" sz="1800" b="0" i="0" u="none" strike="noStrike" kern="1200" noProof="0" dirty="0">
                          <a:effectLst/>
                        </a:rPr>
                        <a:t>0.0843 GB</a:t>
                      </a:r>
                      <a:endParaRPr lang="en-US" sz="1800" dirty="0"/>
                    </a:p>
                  </a:txBody>
                  <a:tcPr anchor="ctr"/>
                </a:tc>
                <a:tc>
                  <a:txBody>
                    <a:bodyPr/>
                    <a:lstStyle/>
                    <a:p>
                      <a:pPr lvl="0" algn="ctr">
                        <a:buNone/>
                      </a:pPr>
                      <a:r>
                        <a:rPr lang="en-US" sz="1800" b="0" i="0" u="none" strike="noStrike" kern="1200" noProof="0" dirty="0">
                          <a:effectLst/>
                        </a:rPr>
                        <a:t>221,184</a:t>
                      </a:r>
                      <a:endParaRPr lang="en-US" dirty="0"/>
                    </a:p>
                  </a:txBody>
                  <a:tcPr anchor="ctr"/>
                </a:tc>
                <a:tc>
                  <a:txBody>
                    <a:bodyPr/>
                    <a:lstStyle/>
                    <a:p>
                      <a:pPr lvl="0" algn="ctr">
                        <a:buNone/>
                      </a:pPr>
                      <a:r>
                        <a:rPr lang="en-US" sz="1800" b="0" i="0" dirty="0">
                          <a:solidFill>
                            <a:srgbClr val="000000"/>
                          </a:solidFill>
                          <a:effectLst/>
                          <a:latin typeface="Segoe UI"/>
                        </a:rPr>
                        <a:t>2.4</a:t>
                      </a:r>
                    </a:p>
                  </a:txBody>
                  <a:tcPr anchor="ctr"/>
                </a:tc>
                <a:tc>
                  <a:txBody>
                    <a:bodyPr/>
                    <a:lstStyle/>
                    <a:p>
                      <a:pPr lvl="0" algn="ctr">
                        <a:buNone/>
                      </a:pPr>
                      <a:r>
                        <a:rPr lang="en-US" sz="1800" b="0" i="0" dirty="0">
                          <a:solidFill>
                            <a:srgbClr val="000000"/>
                          </a:solidFill>
                          <a:effectLst/>
                          <a:latin typeface="Segoe UI"/>
                        </a:rPr>
                        <a:t>1.8</a:t>
                      </a:r>
                    </a:p>
                  </a:txBody>
                  <a:tcPr anchor="ctr"/>
                </a:tc>
                <a:tc>
                  <a:txBody>
                    <a:bodyPr/>
                    <a:lstStyle/>
                    <a:p>
                      <a:pPr lvl="0" algn="ctr">
                        <a:buNone/>
                      </a:pPr>
                      <a:r>
                        <a:rPr lang="en-US" sz="1800" b="0" i="0" kern="1200" dirty="0">
                          <a:solidFill>
                            <a:schemeClr val="tx1"/>
                          </a:solidFill>
                          <a:effectLst/>
                          <a:latin typeface="Segoe UI"/>
                          <a:ea typeface="+mn-ea"/>
                          <a:cs typeface="+mn-cs"/>
                        </a:rPr>
                        <a:t>1.24</a:t>
                      </a:r>
                    </a:p>
                  </a:txBody>
                  <a:tcPr anchor="ctr"/>
                </a:tc>
                <a:tc>
                  <a:txBody>
                    <a:bodyPr/>
                    <a:lstStyle/>
                    <a:p>
                      <a:pPr lvl="0" algn="ctr">
                        <a:buNone/>
                      </a:pPr>
                      <a:r>
                        <a:rPr lang="en-US" sz="1800" b="0" i="0" kern="1200" dirty="0">
                          <a:solidFill>
                            <a:schemeClr val="tx1"/>
                          </a:solidFill>
                          <a:effectLst/>
                          <a:latin typeface="Segoe UI"/>
                          <a:ea typeface="+mn-ea"/>
                          <a:cs typeface="+mn-cs"/>
                        </a:rPr>
                        <a:t>20:55</a:t>
                      </a:r>
                    </a:p>
                  </a:txBody>
                  <a:tcPr anchor="ctr"/>
                </a:tc>
                <a:extLst>
                  <a:ext uri="{0D108BD9-81ED-4DB2-BD59-A6C34878D82A}">
                    <a16:rowId xmlns:a16="http://schemas.microsoft.com/office/drawing/2014/main" val="907792917"/>
                  </a:ext>
                </a:extLst>
              </a:tr>
              <a:tr h="619747">
                <a:tc>
                  <a:txBody>
                    <a:bodyPr/>
                    <a:lstStyle/>
                    <a:p>
                      <a:pPr lvl="0">
                        <a:buNone/>
                      </a:pPr>
                      <a:r>
                        <a:rPr lang="en-US" sz="1800" b="0" i="0" u="none" strike="noStrike" noProof="0" dirty="0" err="1"/>
                        <a:t>bigscience</a:t>
                      </a:r>
                      <a:r>
                        <a:rPr lang="en-US" sz="1800" b="0" i="0" u="none" strike="noStrike" noProof="0" dirty="0"/>
                        <a:t>/bloom-560m</a:t>
                      </a:r>
                      <a:endParaRPr lang="en-US" dirty="0"/>
                    </a:p>
                  </a:txBody>
                  <a:tcPr/>
                </a:tc>
                <a:tc>
                  <a:txBody>
                    <a:bodyPr/>
                    <a:lstStyle/>
                    <a:p>
                      <a:pPr lvl="0" algn="ctr">
                        <a:buNone/>
                      </a:pPr>
                      <a:r>
                        <a:rPr lang="en-US" dirty="0">
                          <a:latin typeface="Segoe UI"/>
                        </a:rPr>
                        <a:t>569M</a:t>
                      </a:r>
                    </a:p>
                  </a:txBody>
                  <a:tcPr anchor="ctr"/>
                </a:tc>
                <a:tc>
                  <a:txBody>
                    <a:bodyPr/>
                    <a:lstStyle/>
                    <a:p>
                      <a:pPr lvl="0" algn="ctr">
                        <a:buNone/>
                      </a:pPr>
                      <a:r>
                        <a:rPr lang="en-US" sz="1800" b="0" i="0" u="none" strike="noStrike" kern="1200" noProof="0" dirty="0">
                          <a:effectLst/>
                        </a:rPr>
                        <a:t>0.7613 GB</a:t>
                      </a:r>
                      <a:endParaRPr lang="en-US" dirty="0"/>
                    </a:p>
                  </a:txBody>
                  <a:tcPr anchor="ctr"/>
                </a:tc>
                <a:tc>
                  <a:txBody>
                    <a:bodyPr/>
                    <a:lstStyle/>
                    <a:p>
                      <a:pPr lvl="0" algn="ctr">
                        <a:buNone/>
                      </a:pPr>
                      <a:r>
                        <a:rPr lang="en-US" sz="1800" b="0" i="0" u="none" strike="noStrike" kern="1200" noProof="0" dirty="0">
                          <a:effectLst/>
                        </a:rPr>
                        <a:t>786,432</a:t>
                      </a:r>
                      <a:endParaRPr lang="en-US" dirty="0"/>
                    </a:p>
                  </a:txBody>
                  <a:tcPr anchor="ctr"/>
                </a:tc>
                <a:tc>
                  <a:txBody>
                    <a:bodyPr/>
                    <a:lstStyle/>
                    <a:p>
                      <a:pPr lvl="0" algn="ctr">
                        <a:buNone/>
                      </a:pPr>
                      <a:r>
                        <a:rPr lang="en-US" sz="1800" b="0" i="0" dirty="0">
                          <a:solidFill>
                            <a:srgbClr val="000000"/>
                          </a:solidFill>
                          <a:effectLst/>
                          <a:latin typeface="Segoe UI"/>
                        </a:rPr>
                        <a:t>8.2</a:t>
                      </a:r>
                    </a:p>
                  </a:txBody>
                  <a:tcPr anchor="ctr"/>
                </a:tc>
                <a:tc>
                  <a:txBody>
                    <a:bodyPr/>
                    <a:lstStyle/>
                    <a:p>
                      <a:pPr lvl="0" algn="ctr">
                        <a:buNone/>
                      </a:pPr>
                      <a:r>
                        <a:rPr lang="en-US" sz="1800" b="0" i="0" dirty="0">
                          <a:solidFill>
                            <a:srgbClr val="000000"/>
                          </a:solidFill>
                          <a:effectLst/>
                          <a:latin typeface="Segoe UI"/>
                        </a:rPr>
                        <a:t>11.1 </a:t>
                      </a:r>
                    </a:p>
                  </a:txBody>
                  <a:tcPr anchor="ctr"/>
                </a:tc>
                <a:tc>
                  <a:txBody>
                    <a:bodyPr/>
                    <a:lstStyle/>
                    <a:p>
                      <a:pPr lvl="0" algn="ctr">
                        <a:buNone/>
                      </a:pPr>
                      <a:r>
                        <a:rPr lang="en-US" sz="1800" b="0" i="0" u="none" strike="noStrike" kern="1200" noProof="0" dirty="0">
                          <a:effectLst/>
                        </a:rPr>
                        <a:t>2.12 </a:t>
                      </a:r>
                    </a:p>
                  </a:txBody>
                  <a:tcPr anchor="ctr"/>
                </a:tc>
                <a:tc>
                  <a:txBody>
                    <a:bodyPr/>
                    <a:lstStyle/>
                    <a:p>
                      <a:pPr lvl="0" algn="ctr">
                        <a:buNone/>
                      </a:pPr>
                      <a:r>
                        <a:rPr lang="en-US" sz="1800" b="0" i="0" kern="1200" dirty="0">
                          <a:solidFill>
                            <a:schemeClr val="tx1"/>
                          </a:solidFill>
                          <a:effectLst/>
                          <a:latin typeface="Segoe UI"/>
                          <a:ea typeface="+mn-ea"/>
                          <a:cs typeface="+mn-cs"/>
                        </a:rPr>
                        <a:t>62:44</a:t>
                      </a:r>
                    </a:p>
                  </a:txBody>
                  <a:tcPr anchor="ctr"/>
                </a:tc>
                <a:extLst>
                  <a:ext uri="{0D108BD9-81ED-4DB2-BD59-A6C34878D82A}">
                    <a16:rowId xmlns:a16="http://schemas.microsoft.com/office/drawing/2014/main" val="1288023649"/>
                  </a:ext>
                </a:extLst>
              </a:tr>
            </a:tbl>
          </a:graphicData>
        </a:graphic>
      </p:graphicFrame>
    </p:spTree>
    <p:extLst>
      <p:ext uri="{BB962C8B-B14F-4D97-AF65-F5344CB8AC3E}">
        <p14:creationId xmlns:p14="http://schemas.microsoft.com/office/powerpoint/2010/main" val="389099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8CFD-C0E0-77D4-4489-F846E205DDB8}"/>
              </a:ext>
            </a:extLst>
          </p:cNvPr>
          <p:cNvSpPr>
            <a:spLocks noGrp="1"/>
          </p:cNvSpPr>
          <p:nvPr>
            <p:ph type="title"/>
          </p:nvPr>
        </p:nvSpPr>
        <p:spPr>
          <a:xfrm>
            <a:off x="1295400" y="503853"/>
            <a:ext cx="9601200" cy="671738"/>
          </a:xfrm>
        </p:spPr>
        <p:txBody>
          <a:bodyPr/>
          <a:lstStyle/>
          <a:p>
            <a:r>
              <a:rPr lang="en-US" b="1">
                <a:cs typeface="Arial"/>
              </a:rPr>
              <a:t>Finetuning with </a:t>
            </a:r>
            <a:r>
              <a:rPr lang="en-US" b="1" err="1">
                <a:cs typeface="Arial"/>
              </a:rPr>
              <a:t>QLoRa</a:t>
            </a:r>
            <a:r>
              <a:rPr lang="en-US" b="1">
                <a:cs typeface="Arial"/>
              </a:rPr>
              <a:t> - Performance</a:t>
            </a:r>
            <a:endParaRPr lang="en-US" b="1"/>
          </a:p>
        </p:txBody>
      </p:sp>
      <p:graphicFrame>
        <p:nvGraphicFramePr>
          <p:cNvPr id="6" name="Content Placeholder 5">
            <a:extLst>
              <a:ext uri="{FF2B5EF4-FFF2-40B4-BE49-F238E27FC236}">
                <a16:creationId xmlns:a16="http://schemas.microsoft.com/office/drawing/2014/main" id="{F475C6C4-D7AF-F812-340B-A46F541CEA89}"/>
              </a:ext>
            </a:extLst>
          </p:cNvPr>
          <p:cNvGraphicFramePr>
            <a:graphicFrameLocks noGrp="1"/>
          </p:cNvGraphicFramePr>
          <p:nvPr>
            <p:ph sz="half" idx="1"/>
            <p:extLst>
              <p:ext uri="{D42A27DB-BD31-4B8C-83A1-F6EECF244321}">
                <p14:modId xmlns:p14="http://schemas.microsoft.com/office/powerpoint/2010/main" val="2363476993"/>
              </p:ext>
            </p:extLst>
          </p:nvPr>
        </p:nvGraphicFramePr>
        <p:xfrm>
          <a:off x="328954" y="1337669"/>
          <a:ext cx="11468585" cy="5109235"/>
        </p:xfrm>
        <a:graphic>
          <a:graphicData uri="http://schemas.openxmlformats.org/drawingml/2006/table">
            <a:tbl>
              <a:tblPr firstRow="1" bandRow="1">
                <a:tableStyleId>{BC89EF96-8CEA-46FF-86C4-4CE0E7609802}</a:tableStyleId>
              </a:tblPr>
              <a:tblGrid>
                <a:gridCol w="1988358">
                  <a:extLst>
                    <a:ext uri="{9D8B030D-6E8A-4147-A177-3AD203B41FA5}">
                      <a16:colId xmlns:a16="http://schemas.microsoft.com/office/drawing/2014/main" val="746716345"/>
                    </a:ext>
                  </a:extLst>
                </a:gridCol>
                <a:gridCol w="1335827">
                  <a:extLst>
                    <a:ext uri="{9D8B030D-6E8A-4147-A177-3AD203B41FA5}">
                      <a16:colId xmlns:a16="http://schemas.microsoft.com/office/drawing/2014/main" val="2159546281"/>
                    </a:ext>
                  </a:extLst>
                </a:gridCol>
                <a:gridCol w="1465703">
                  <a:extLst>
                    <a:ext uri="{9D8B030D-6E8A-4147-A177-3AD203B41FA5}">
                      <a16:colId xmlns:a16="http://schemas.microsoft.com/office/drawing/2014/main" val="3568450386"/>
                    </a:ext>
                  </a:extLst>
                </a:gridCol>
                <a:gridCol w="1291562">
                  <a:extLst>
                    <a:ext uri="{9D8B030D-6E8A-4147-A177-3AD203B41FA5}">
                      <a16:colId xmlns:a16="http://schemas.microsoft.com/office/drawing/2014/main" val="3483117082"/>
                    </a:ext>
                  </a:extLst>
                </a:gridCol>
                <a:gridCol w="1298637">
                  <a:extLst>
                    <a:ext uri="{9D8B030D-6E8A-4147-A177-3AD203B41FA5}">
                      <a16:colId xmlns:a16="http://schemas.microsoft.com/office/drawing/2014/main" val="2050013475"/>
                    </a:ext>
                  </a:extLst>
                </a:gridCol>
                <a:gridCol w="1178042">
                  <a:extLst>
                    <a:ext uri="{9D8B030D-6E8A-4147-A177-3AD203B41FA5}">
                      <a16:colId xmlns:a16="http://schemas.microsoft.com/office/drawing/2014/main" val="2788985149"/>
                    </a:ext>
                  </a:extLst>
                </a:gridCol>
                <a:gridCol w="1489876">
                  <a:extLst>
                    <a:ext uri="{9D8B030D-6E8A-4147-A177-3AD203B41FA5}">
                      <a16:colId xmlns:a16="http://schemas.microsoft.com/office/drawing/2014/main" val="2731640320"/>
                    </a:ext>
                  </a:extLst>
                </a:gridCol>
                <a:gridCol w="1420580">
                  <a:extLst>
                    <a:ext uri="{9D8B030D-6E8A-4147-A177-3AD203B41FA5}">
                      <a16:colId xmlns:a16="http://schemas.microsoft.com/office/drawing/2014/main" val="3813131468"/>
                    </a:ext>
                  </a:extLst>
                </a:gridCol>
              </a:tblGrid>
              <a:tr h="423860">
                <a:tc rowSpan="2">
                  <a:txBody>
                    <a:bodyPr/>
                    <a:lstStyle/>
                    <a:p>
                      <a:pPr algn="ctr" rtl="0" fontAlgn="base">
                        <a:lnSpc>
                          <a:spcPct val="100000"/>
                        </a:lnSpc>
                      </a:pPr>
                      <a:endParaRPr lang="en-US" sz="1800">
                        <a:effectLst/>
                        <a:latin typeface="Segoe UI"/>
                      </a:endParaRPr>
                    </a:p>
                    <a:p>
                      <a:pPr lvl="0" algn="ctr" rtl="0">
                        <a:lnSpc>
                          <a:spcPct val="100000"/>
                        </a:lnSpc>
                        <a:buNone/>
                      </a:pPr>
                      <a:r>
                        <a:rPr lang="en-US" sz="1800" dirty="0">
                          <a:effectLst/>
                          <a:latin typeface="Segoe UI"/>
                        </a:rPr>
                        <a:t>Model Name​</a:t>
                      </a:r>
                      <a:endParaRPr lang="en-US" b="1" i="0" dirty="0">
                        <a:solidFill>
                          <a:srgbClr val="FFFFFF"/>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latin typeface="Segoe UI"/>
                      </a:endParaRPr>
                    </a:p>
                    <a:p>
                      <a:pPr marL="0" marR="0" lvl="0" indent="0" algn="ctr" rtl="0">
                        <a:lnSpc>
                          <a:spcPct val="100000"/>
                        </a:lnSpc>
                        <a:spcBef>
                          <a:spcPts val="0"/>
                        </a:spcBef>
                        <a:spcAft>
                          <a:spcPts val="0"/>
                        </a:spcAft>
                        <a:buClrTx/>
                        <a:buSzTx/>
                        <a:buFontTx/>
                        <a:buNone/>
                      </a:pPr>
                      <a:r>
                        <a:rPr lang="en-US" dirty="0">
                          <a:latin typeface="Segoe UI"/>
                        </a:rPr>
                        <a:t>Parameter Size </a:t>
                      </a:r>
                      <a:endParaRPr lang="en-US" dirty="0"/>
                    </a:p>
                    <a:p>
                      <a:pPr lvl="0" algn="ctr" defTabSz="914400" rtl="0">
                        <a:lnSpc>
                          <a:spcPct val="100000"/>
                        </a:lnSpc>
                        <a:buNone/>
                        <a:tabLst/>
                        <a:defRPr/>
                      </a:pPr>
                      <a:endParaRPr lang="en-US" b="1" i="0">
                        <a:solidFill>
                          <a:srgbClr val="FFFFFF"/>
                        </a:solidFill>
                        <a:effectLst/>
                        <a:latin typeface="Segoe UI"/>
                      </a:endParaRPr>
                    </a:p>
                  </a:txBody>
                  <a:tcPr anchor="ctr"/>
                </a:tc>
                <a:tc rowSpan="2">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lang="en-US">
                        <a:latin typeface="Segoe UI"/>
                      </a:endParaRPr>
                    </a:p>
                    <a:p>
                      <a:pPr marL="0" marR="0" lvl="0" indent="0" algn="ctr" rtl="0">
                        <a:lnSpc>
                          <a:spcPct val="100000"/>
                        </a:lnSpc>
                        <a:spcBef>
                          <a:spcPts val="0"/>
                        </a:spcBef>
                        <a:spcAft>
                          <a:spcPts val="0"/>
                        </a:spcAft>
                        <a:buClrTx/>
                        <a:buSzTx/>
                        <a:buFontTx/>
                        <a:buNone/>
                      </a:pPr>
                      <a:r>
                        <a:rPr lang="en-US" dirty="0">
                          <a:latin typeface="Segoe UI"/>
                        </a:rPr>
                        <a:t>Model</a:t>
                      </a:r>
                      <a:endParaRPr lang="en-US" dirty="0"/>
                    </a:p>
                    <a:p>
                      <a:pPr marL="0" marR="0" lvl="0" indent="0" algn="ctr" rtl="0">
                        <a:lnSpc>
                          <a:spcPct val="100000"/>
                        </a:lnSpc>
                        <a:spcBef>
                          <a:spcPts val="0"/>
                        </a:spcBef>
                        <a:spcAft>
                          <a:spcPts val="0"/>
                        </a:spcAft>
                        <a:buClrTx/>
                        <a:buSzTx/>
                        <a:buFontTx/>
                        <a:buNone/>
                      </a:pPr>
                      <a:r>
                        <a:rPr lang="en-US" dirty="0">
                          <a:latin typeface="Segoe UI"/>
                        </a:rPr>
                        <a:t> Size </a:t>
                      </a:r>
                      <a:endParaRPr lang="en-US" dirty="0"/>
                    </a:p>
                    <a:p>
                      <a:pPr lvl="0" algn="ctr" defTabSz="914400" rtl="0">
                        <a:lnSpc>
                          <a:spcPct val="100000"/>
                        </a:lnSpc>
                        <a:buNone/>
                        <a:tabLst/>
                        <a:defRPr/>
                      </a:pPr>
                      <a:endParaRPr lang="en-US" b="1" i="0">
                        <a:solidFill>
                          <a:srgbClr val="FFFFFF"/>
                        </a:solidFill>
                        <a:effectLst/>
                        <a:latin typeface="Segoe UI"/>
                      </a:endParaRPr>
                    </a:p>
                  </a:txBody>
                  <a:tcPr anchor="ctr"/>
                </a:tc>
                <a:tc rowSpan="2">
                  <a:txBody>
                    <a:bodyPr/>
                    <a:lstStyle/>
                    <a:p>
                      <a:pPr lvl="0" algn="ctr">
                        <a:lnSpc>
                          <a:spcPct val="100000"/>
                        </a:lnSpc>
                        <a:buNone/>
                      </a:pPr>
                      <a:r>
                        <a:rPr lang="en-US" sz="1800" b="1" i="0" u="none" strike="noStrike" noProof="0" dirty="0">
                          <a:solidFill>
                            <a:schemeClr val="tx1"/>
                          </a:solidFill>
                          <a:effectLst/>
                          <a:latin typeface="Segoe UI"/>
                        </a:rPr>
                        <a:t>Number of </a:t>
                      </a:r>
                      <a:endParaRPr lang="en-US" dirty="0"/>
                    </a:p>
                    <a:p>
                      <a:pPr lvl="0" algn="ctr">
                        <a:lnSpc>
                          <a:spcPct val="100000"/>
                        </a:lnSpc>
                        <a:buNone/>
                      </a:pPr>
                      <a:r>
                        <a:rPr lang="en-US" sz="1800" b="1" i="0" u="none" strike="noStrike" noProof="0" dirty="0">
                          <a:solidFill>
                            <a:schemeClr val="tx1"/>
                          </a:solidFill>
                          <a:effectLst/>
                          <a:latin typeface="Segoe UI"/>
                        </a:rPr>
                        <a:t>parameters trained</a:t>
                      </a:r>
                      <a:endParaRPr lang="en-US" dirty="0"/>
                    </a:p>
                  </a:txBody>
                  <a:tcPr anchor="ctr"/>
                </a:tc>
                <a:tc gridSpan="4">
                  <a:txBody>
                    <a:bodyPr/>
                    <a:lstStyle/>
                    <a:p>
                      <a:pPr lvl="0" algn="ctr" rtl="0">
                        <a:buNone/>
                      </a:pPr>
                      <a:r>
                        <a:rPr lang="en-US" sz="1800" dirty="0" err="1">
                          <a:effectLst/>
                          <a:latin typeface="Segoe UI"/>
                        </a:rPr>
                        <a:t>QLoRa</a:t>
                      </a:r>
                      <a:r>
                        <a:rPr lang="en-US" sz="1800" dirty="0">
                          <a:effectLst/>
                          <a:latin typeface="Segoe UI"/>
                        </a:rPr>
                        <a:t> Performance​</a:t>
                      </a:r>
                      <a:endParaRPr lang="en-US" b="1" i="0" dirty="0">
                        <a:solidFill>
                          <a:srgbClr val="FFFFFF"/>
                        </a:solidFill>
                        <a:effectLst/>
                        <a:latin typeface="Segoe UI"/>
                      </a:endParaRPr>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extLst>
                  <a:ext uri="{0D108BD9-81ED-4DB2-BD59-A6C34878D82A}">
                    <a16:rowId xmlns:a16="http://schemas.microsoft.com/office/drawing/2014/main" val="4263163123"/>
                  </a:ext>
                </a:extLst>
              </a:tr>
              <a:tr h="9279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lvl="0" algn="ctr" rtl="0">
                        <a:lnSpc>
                          <a:spcPct val="100000"/>
                        </a:lnSpc>
                        <a:buNone/>
                      </a:pPr>
                      <a:r>
                        <a:rPr lang="en-US" sz="1800" b="1" dirty="0">
                          <a:effectLst/>
                          <a:latin typeface="Segoe UI"/>
                        </a:rPr>
                        <a:t>RAM</a:t>
                      </a:r>
                      <a:endParaRPr lang="en-US" sz="1800" dirty="0">
                        <a:effectLst/>
                        <a:latin typeface="Segoe UI"/>
                      </a:endParaRPr>
                    </a:p>
                    <a:p>
                      <a:pPr lvl="0" algn="ctr">
                        <a:lnSpc>
                          <a:spcPct val="100000"/>
                        </a:lnSpc>
                        <a:buNone/>
                      </a:pPr>
                      <a:r>
                        <a:rPr lang="en-US" sz="1800" dirty="0">
                          <a:effectLst/>
                          <a:latin typeface="Segoe UI"/>
                        </a:rPr>
                        <a:t>(13GB)</a:t>
                      </a:r>
                      <a:endParaRPr lang="en-US" dirty="0">
                        <a:latin typeface="Segoe UI"/>
                      </a:endParaRPr>
                    </a:p>
                  </a:txBody>
                  <a:tcPr/>
                </a:tc>
                <a:tc>
                  <a:txBody>
                    <a:bodyPr/>
                    <a:lstStyle/>
                    <a:p>
                      <a:pPr lvl="0" algn="ctr" rtl="0">
                        <a:lnSpc>
                          <a:spcPct val="100000"/>
                        </a:lnSpc>
                        <a:buNone/>
                      </a:pPr>
                      <a:r>
                        <a:rPr lang="en-US" sz="1800" b="1" dirty="0">
                          <a:effectLst/>
                          <a:latin typeface="Segoe UI"/>
                        </a:rPr>
                        <a:t>GPU</a:t>
                      </a:r>
                      <a:endParaRPr lang="en-US" b="1" i="0" dirty="0">
                        <a:solidFill>
                          <a:srgbClr val="000000"/>
                        </a:solidFill>
                        <a:effectLst/>
                        <a:latin typeface="Segoe UI"/>
                      </a:endParaRPr>
                    </a:p>
                    <a:p>
                      <a:pPr lvl="0" algn="ctr">
                        <a:lnSpc>
                          <a:spcPct val="100000"/>
                        </a:lnSpc>
                        <a:buNone/>
                      </a:pPr>
                      <a:r>
                        <a:rPr lang="en-US" sz="1800" dirty="0">
                          <a:effectLst/>
                          <a:latin typeface="Segoe UI"/>
                        </a:rPr>
                        <a:t>(15GB)​</a:t>
                      </a:r>
                      <a:endParaRPr lang="en-US" b="0" i="0" dirty="0">
                        <a:solidFill>
                          <a:srgbClr val="000000"/>
                        </a:solidFill>
                        <a:effectLst/>
                        <a:latin typeface="Segoe UI"/>
                      </a:endParaRPr>
                    </a:p>
                  </a:txBody>
                  <a:tcPr/>
                </a:tc>
                <a:tc>
                  <a:txBody>
                    <a:bodyPr/>
                    <a:lstStyle/>
                    <a:p>
                      <a:pPr lvl="0" algn="ctr" rtl="0">
                        <a:lnSpc>
                          <a:spcPct val="100000"/>
                        </a:lnSpc>
                        <a:buNone/>
                      </a:pPr>
                      <a:r>
                        <a:rPr lang="en-US" sz="1800" b="1" dirty="0">
                          <a:effectLst/>
                          <a:latin typeface="Segoe UI"/>
                        </a:rPr>
                        <a:t>Disk</a:t>
                      </a:r>
                      <a:endParaRPr lang="en-US" b="1" i="0" dirty="0">
                        <a:solidFill>
                          <a:srgbClr val="000000"/>
                        </a:solidFill>
                        <a:effectLst/>
                        <a:latin typeface="Segoe UI"/>
                      </a:endParaRPr>
                    </a:p>
                    <a:p>
                      <a:pPr lvl="0" algn="ctr">
                        <a:lnSpc>
                          <a:spcPct val="100000"/>
                        </a:lnSpc>
                        <a:buNone/>
                      </a:pPr>
                      <a:r>
                        <a:rPr lang="en-US" sz="1800" dirty="0">
                          <a:effectLst/>
                          <a:latin typeface="Segoe UI"/>
                        </a:rPr>
                        <a:t>(78.2GB)​</a:t>
                      </a:r>
                      <a:endParaRPr lang="en-US" b="0" i="0" dirty="0">
                        <a:solidFill>
                          <a:srgbClr val="000000"/>
                        </a:solidFill>
                        <a:effectLst/>
                        <a:latin typeface="Segoe UI"/>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a:effectLst/>
                          <a:latin typeface="+mn-lt"/>
                        </a:rPr>
                        <a:t>Time per</a:t>
                      </a:r>
                    </a:p>
                    <a:p>
                      <a:pPr lvl="0" algn="ctr">
                        <a:lnSpc>
                          <a:spcPct val="100000"/>
                        </a:lnSpc>
                        <a:buNone/>
                      </a:pPr>
                      <a:r>
                        <a:rPr lang="en-US" sz="1800" b="1">
                          <a:effectLst/>
                          <a:latin typeface="+mn-lt"/>
                        </a:rPr>
                        <a:t>Epoch </a:t>
                      </a:r>
                      <a:endParaRPr lang="en-US"/>
                    </a:p>
                    <a:p>
                      <a:pPr lvl="0" algn="ctr">
                        <a:lnSpc>
                          <a:spcPct val="100000"/>
                        </a:lnSpc>
                        <a:buNone/>
                      </a:pPr>
                      <a:r>
                        <a:rPr lang="en-US" sz="1800" b="0" i="0" u="none" strike="noStrike" noProof="0">
                          <a:solidFill>
                            <a:srgbClr val="000000"/>
                          </a:solidFill>
                          <a:effectLst/>
                          <a:latin typeface="Segoe UI"/>
                        </a:rPr>
                        <a:t>(</a:t>
                      </a:r>
                      <a:r>
                        <a:rPr lang="en-US" sz="1800" b="0" i="0" u="none" strike="noStrike" noProof="0" dirty="0">
                          <a:solidFill>
                            <a:srgbClr val="000000"/>
                          </a:solidFill>
                          <a:effectLst/>
                          <a:latin typeface="Segoe UI"/>
                        </a:rPr>
                        <a:t>min)</a:t>
                      </a:r>
                    </a:p>
                  </a:txBody>
                  <a:tcPr/>
                </a:tc>
                <a:extLst>
                  <a:ext uri="{0D108BD9-81ED-4DB2-BD59-A6C34878D82A}">
                    <a16:rowId xmlns:a16="http://schemas.microsoft.com/office/drawing/2014/main" val="1740146945"/>
                  </a:ext>
                </a:extLst>
              </a:tr>
              <a:tr h="652974">
                <a:tc>
                  <a:txBody>
                    <a:bodyPr/>
                    <a:lstStyle/>
                    <a:p>
                      <a:pPr lvl="0">
                        <a:buNone/>
                      </a:pPr>
                      <a:r>
                        <a:rPr lang="en-US" sz="1800" b="0" i="0" u="none" strike="noStrike" kern="1200" noProof="0" dirty="0">
                          <a:solidFill>
                            <a:srgbClr val="2D2E2D"/>
                          </a:solidFill>
                          <a:effectLst/>
                          <a:latin typeface="Segoe UI"/>
                        </a:rPr>
                        <a:t>google/flan-t5-base</a:t>
                      </a:r>
                      <a:endParaRPr lang="en-US" b="0" dirty="0">
                        <a:latin typeface="Segoe UI"/>
                      </a:endParaRPr>
                    </a:p>
                  </a:txBody>
                  <a:tcPr/>
                </a:tc>
                <a:tc>
                  <a:txBody>
                    <a:bodyPr/>
                    <a:lstStyle/>
                    <a:p>
                      <a:pPr lvl="0" algn="ctr">
                        <a:buNone/>
                      </a:pPr>
                      <a:r>
                        <a:rPr lang="en-US" sz="1800" b="0" i="0" u="none" strike="noStrike" noProof="0" dirty="0">
                          <a:solidFill>
                            <a:srgbClr val="000000"/>
                          </a:solidFill>
                          <a:latin typeface="Segoe UI"/>
                        </a:rPr>
                        <a:t>248M</a:t>
                      </a:r>
                      <a:endParaRPr lang="en-US" dirty="0"/>
                    </a:p>
                  </a:txBody>
                  <a:tcPr anchor="ctr"/>
                </a:tc>
                <a:tc>
                  <a:txBody>
                    <a:bodyPr/>
                    <a:lstStyle/>
                    <a:p>
                      <a:pPr lvl="0" algn="ctr">
                        <a:buNone/>
                      </a:pPr>
                      <a:r>
                        <a:rPr lang="en-US" sz="1800" b="0" i="0" u="none" strike="noStrike" kern="1200" noProof="0" dirty="0">
                          <a:solidFill>
                            <a:schemeClr val="tx1"/>
                          </a:solidFill>
                          <a:effectLst/>
                          <a:latin typeface="Segoe UI"/>
                          <a:ea typeface="+mn-ea"/>
                          <a:cs typeface="+mn-cs"/>
                        </a:rPr>
                        <a:t>0.3075 GB</a:t>
                      </a:r>
                      <a:endParaRPr lang="en-US" sz="1800" b="0" i="0" u="none" strike="noStrike" kern="1200" dirty="0">
                        <a:solidFill>
                          <a:schemeClr val="tx1"/>
                        </a:solidFill>
                        <a:effectLst/>
                        <a:latin typeface="Segoe UI"/>
                        <a:ea typeface="+mn-ea"/>
                        <a:cs typeface="+mn-cs"/>
                      </a:endParaRPr>
                    </a:p>
                  </a:txBody>
                  <a:tcPr anchor="ctr"/>
                </a:tc>
                <a:tc>
                  <a:txBody>
                    <a:bodyPr/>
                    <a:lstStyle/>
                    <a:p>
                      <a:pPr lvl="0" algn="ctr">
                        <a:buNone/>
                      </a:pPr>
                      <a:r>
                        <a:rPr lang="en-US" sz="1800" b="0" i="0" u="none" strike="noStrike" kern="1200" noProof="0" dirty="0">
                          <a:solidFill>
                            <a:schemeClr val="tx1"/>
                          </a:solidFill>
                          <a:effectLst/>
                          <a:latin typeface="Segoe UI"/>
                        </a:rPr>
                        <a:t>884,736</a:t>
                      </a:r>
                      <a:endParaRPr lang="en-US" sz="1800" dirty="0">
                        <a:solidFill>
                          <a:schemeClr val="tx1"/>
                        </a:solidFill>
                        <a:latin typeface="Segoe UI"/>
                      </a:endParaRPr>
                    </a:p>
                  </a:txBody>
                  <a:tcPr anchor="ctr"/>
                </a:tc>
                <a:tc>
                  <a:txBody>
                    <a:bodyPr/>
                    <a:lstStyle/>
                    <a:p>
                      <a:pPr lvl="0" algn="ctr" rtl="0">
                        <a:buNone/>
                      </a:pPr>
                      <a:r>
                        <a:rPr lang="en-US" sz="1800" dirty="0">
                          <a:effectLst/>
                          <a:latin typeface="Segoe UI"/>
                        </a:rPr>
                        <a:t>​3.9 GB</a:t>
                      </a:r>
                      <a:endParaRPr lang="en-US" sz="1800" b="0" i="0" dirty="0">
                        <a:solidFill>
                          <a:srgbClr val="000000"/>
                        </a:solidFill>
                        <a:effectLst/>
                        <a:latin typeface="Segoe UI"/>
                      </a:endParaRPr>
                    </a:p>
                  </a:txBody>
                  <a:tcPr anchor="ctr"/>
                </a:tc>
                <a:tc>
                  <a:txBody>
                    <a:bodyPr/>
                    <a:lstStyle/>
                    <a:p>
                      <a:pPr lvl="0" algn="ctr" rtl="0">
                        <a:buNone/>
                      </a:pPr>
                      <a:r>
                        <a:rPr lang="en-US" sz="1800" dirty="0">
                          <a:effectLst/>
                          <a:latin typeface="Segoe UI"/>
                        </a:rPr>
                        <a:t>2.2GB</a:t>
                      </a:r>
                      <a:endParaRPr lang="en-US" dirty="0">
                        <a:latin typeface="Segoe UI"/>
                      </a:endParaRPr>
                    </a:p>
                  </a:txBody>
                  <a:tcPr anchor="ctr"/>
                </a:tc>
                <a:tc>
                  <a:txBody>
                    <a:bodyPr/>
                    <a:lstStyle/>
                    <a:p>
                      <a:pPr lvl="0" algn="ctr" rtl="0">
                        <a:buNone/>
                      </a:pPr>
                      <a:r>
                        <a:rPr lang="en-US" sz="1800" dirty="0">
                          <a:solidFill>
                            <a:schemeClr val="tx1"/>
                          </a:solidFill>
                          <a:effectLst/>
                          <a:latin typeface="Segoe UI"/>
                        </a:rPr>
                        <a:t>​1.63</a:t>
                      </a:r>
                      <a:endParaRPr lang="en-US" sz="1800" b="0" i="0" dirty="0">
                        <a:solidFill>
                          <a:schemeClr val="tx1"/>
                        </a:solidFill>
                        <a:effectLst/>
                        <a:latin typeface="Segoe UI"/>
                      </a:endParaRPr>
                    </a:p>
                  </a:txBody>
                  <a:tcPr anchor="ctr"/>
                </a:tc>
                <a:tc>
                  <a:txBody>
                    <a:bodyPr/>
                    <a:lstStyle/>
                    <a:p>
                      <a:pPr lvl="0" algn="ctr">
                        <a:buNone/>
                      </a:pPr>
                      <a:r>
                        <a:rPr lang="en-US" sz="1800" b="0" i="0" kern="1200" dirty="0">
                          <a:solidFill>
                            <a:schemeClr val="tx1"/>
                          </a:solidFill>
                          <a:effectLst/>
                          <a:latin typeface="Segoe UI"/>
                          <a:ea typeface="+mn-ea"/>
                          <a:cs typeface="+mn-cs"/>
                        </a:rPr>
                        <a:t>47:02</a:t>
                      </a:r>
                      <a:endParaRPr lang="en-US" dirty="0"/>
                    </a:p>
                  </a:txBody>
                  <a:tcPr anchor="ctr"/>
                </a:tc>
                <a:extLst>
                  <a:ext uri="{0D108BD9-81ED-4DB2-BD59-A6C34878D82A}">
                    <a16:rowId xmlns:a16="http://schemas.microsoft.com/office/drawing/2014/main" val="722496136"/>
                  </a:ext>
                </a:extLst>
              </a:tr>
              <a:tr h="767531">
                <a:tc>
                  <a:txBody>
                    <a:bodyPr/>
                    <a:lstStyle/>
                    <a:p>
                      <a:pPr lvl="0">
                        <a:buNone/>
                      </a:pPr>
                      <a:r>
                        <a:rPr lang="en-US" sz="1800" b="0" i="0" u="none" strike="noStrike" noProof="0" dirty="0">
                          <a:solidFill>
                            <a:srgbClr val="2D2E2D"/>
                          </a:solidFill>
                          <a:latin typeface="Segoe UI"/>
                        </a:rPr>
                        <a:t>declare-lab/flan-alpaca-base</a:t>
                      </a:r>
                      <a:endParaRPr lang="en-US" b="0" dirty="0">
                        <a:latin typeface="Segoe UI"/>
                      </a:endParaRPr>
                    </a:p>
                  </a:txBody>
                  <a:tcPr/>
                </a:tc>
                <a:tc>
                  <a:txBody>
                    <a:bodyPr/>
                    <a:lstStyle/>
                    <a:p>
                      <a:pPr lvl="0" algn="ctr">
                        <a:buNone/>
                      </a:pPr>
                      <a:r>
                        <a:rPr lang="en-US" sz="1800" b="0" i="0" u="none" strike="noStrike" noProof="0" dirty="0">
                          <a:solidFill>
                            <a:srgbClr val="000000"/>
                          </a:solidFill>
                          <a:latin typeface="Segoe UI"/>
                        </a:rPr>
                        <a:t>248M</a:t>
                      </a:r>
                      <a:endParaRPr lang="en-US" dirty="0"/>
                    </a:p>
                  </a:txBody>
                  <a:tcPr anchor="ctr"/>
                </a:tc>
                <a:tc>
                  <a:txBody>
                    <a:bodyPr/>
                    <a:lstStyle/>
                    <a:p>
                      <a:pPr lvl="0" algn="ctr">
                        <a:buNone/>
                      </a:pPr>
                      <a:r>
                        <a:rPr lang="en-US" sz="1800" b="0" i="0" u="none" strike="noStrike" kern="1200" noProof="0" dirty="0">
                          <a:solidFill>
                            <a:schemeClr val="tx1"/>
                          </a:solidFill>
                          <a:effectLst/>
                          <a:latin typeface="Segoe UI"/>
                          <a:ea typeface="+mn-ea"/>
                          <a:cs typeface="+mn-cs"/>
                        </a:rPr>
                        <a:t>0.3075 GB</a:t>
                      </a:r>
                      <a:endParaRPr lang="en-US" sz="1800" b="0" i="0" u="none" strike="noStrike" kern="1200" dirty="0">
                        <a:solidFill>
                          <a:schemeClr val="tx1"/>
                        </a:solidFill>
                        <a:effectLst/>
                        <a:latin typeface="Segoe UI"/>
                        <a:ea typeface="+mn-ea"/>
                        <a:cs typeface="+mn-cs"/>
                      </a:endParaRPr>
                    </a:p>
                  </a:txBody>
                  <a:tcPr anchor="ctr"/>
                </a:tc>
                <a:tc>
                  <a:txBody>
                    <a:bodyPr/>
                    <a:lstStyle/>
                    <a:p>
                      <a:pPr lvl="0" algn="ctr">
                        <a:buNone/>
                      </a:pPr>
                      <a:r>
                        <a:rPr lang="en-US" sz="1800" b="0" i="0" u="none" strike="noStrike" kern="1200" noProof="0" dirty="0">
                          <a:solidFill>
                            <a:schemeClr val="tx1"/>
                          </a:solidFill>
                          <a:effectLst/>
                          <a:latin typeface="Segoe UI"/>
                        </a:rPr>
                        <a:t>884,736</a:t>
                      </a:r>
                      <a:endParaRPr lang="en-US" dirty="0"/>
                    </a:p>
                  </a:txBody>
                  <a:tcPr anchor="ctr"/>
                </a:tc>
                <a:tc>
                  <a:txBody>
                    <a:bodyPr/>
                    <a:lstStyle/>
                    <a:p>
                      <a:pPr lvl="0" algn="ctr" rtl="0">
                        <a:buNone/>
                      </a:pPr>
                      <a:r>
                        <a:rPr lang="en-US" sz="1800" b="0" i="0" dirty="0">
                          <a:solidFill>
                            <a:srgbClr val="000000"/>
                          </a:solidFill>
                          <a:effectLst/>
                          <a:latin typeface="Segoe UI"/>
                        </a:rPr>
                        <a:t>3.85 GB</a:t>
                      </a:r>
                      <a:endParaRPr lang="en-US" dirty="0"/>
                    </a:p>
                  </a:txBody>
                  <a:tcPr anchor="ctr"/>
                </a:tc>
                <a:tc>
                  <a:txBody>
                    <a:bodyPr/>
                    <a:lstStyle/>
                    <a:p>
                      <a:pPr lvl="0" algn="ctr" rtl="0">
                        <a:buNone/>
                      </a:pPr>
                      <a:r>
                        <a:rPr lang="en-US" sz="1800" b="0" i="0" dirty="0">
                          <a:solidFill>
                            <a:srgbClr val="000000"/>
                          </a:solidFill>
                          <a:effectLst/>
                          <a:latin typeface="Segoe UI"/>
                        </a:rPr>
                        <a:t>2.2 GB</a:t>
                      </a:r>
                      <a:endParaRPr lang="en-US" dirty="0">
                        <a:latin typeface="Segoe UI"/>
                      </a:endParaRPr>
                    </a:p>
                  </a:txBody>
                  <a:tcPr anchor="ctr"/>
                </a:tc>
                <a:tc>
                  <a:txBody>
                    <a:bodyPr/>
                    <a:lstStyle/>
                    <a:p>
                      <a:pPr lvl="0" algn="ctr" rtl="0">
                        <a:buNone/>
                      </a:pPr>
                      <a:r>
                        <a:rPr lang="en-US" sz="1800" b="0" i="0" kern="1200">
                          <a:solidFill>
                            <a:schemeClr val="tx1"/>
                          </a:solidFill>
                          <a:effectLst/>
                          <a:latin typeface="Segoe UI"/>
                          <a:ea typeface="+mn-ea"/>
                          <a:cs typeface="+mn-cs"/>
                        </a:rPr>
                        <a:t>1.62</a:t>
                      </a:r>
                      <a:endParaRPr lang="en-US" sz="1800" b="0" i="0" dirty="0">
                        <a:solidFill>
                          <a:schemeClr val="tx1"/>
                        </a:solidFill>
                        <a:effectLst/>
                        <a:latin typeface="Segoe UI"/>
                      </a:endParaRPr>
                    </a:p>
                  </a:txBody>
                  <a:tcPr anchor="ctr"/>
                </a:tc>
                <a:tc>
                  <a:txBody>
                    <a:bodyPr/>
                    <a:lstStyle/>
                    <a:p>
                      <a:pPr lvl="0" algn="ctr">
                        <a:buNone/>
                      </a:pPr>
                      <a:r>
                        <a:rPr lang="en-US" sz="1800" b="0" i="0" kern="1200" dirty="0">
                          <a:solidFill>
                            <a:schemeClr val="tx1"/>
                          </a:solidFill>
                          <a:effectLst/>
                          <a:latin typeface="Segoe UI"/>
                          <a:ea typeface="+mn-ea"/>
                          <a:cs typeface="+mn-cs"/>
                        </a:rPr>
                        <a:t>44:50</a:t>
                      </a:r>
                    </a:p>
                  </a:txBody>
                  <a:tcPr anchor="ctr"/>
                </a:tc>
                <a:extLst>
                  <a:ext uri="{0D108BD9-81ED-4DB2-BD59-A6C34878D82A}">
                    <a16:rowId xmlns:a16="http://schemas.microsoft.com/office/drawing/2014/main" val="1456908973"/>
                  </a:ext>
                </a:extLst>
              </a:tr>
              <a:tr h="767531">
                <a:tc>
                  <a:txBody>
                    <a:bodyPr/>
                    <a:lstStyle/>
                    <a:p>
                      <a:pPr lvl="0">
                        <a:buNone/>
                      </a:pPr>
                      <a:r>
                        <a:rPr lang="en-US" sz="1800" b="0" i="0" u="none" strike="noStrike" noProof="0" dirty="0" err="1"/>
                        <a:t>bert</a:t>
                      </a:r>
                      <a:r>
                        <a:rPr lang="en-US" sz="1800" b="0" i="0" u="none" strike="noStrike" noProof="0" dirty="0"/>
                        <a:t>-base-uncased</a:t>
                      </a:r>
                      <a:endParaRPr lang="en-US" dirty="0"/>
                    </a:p>
                  </a:txBody>
                  <a:tcPr/>
                </a:tc>
                <a:tc>
                  <a:txBody>
                    <a:bodyPr/>
                    <a:lstStyle/>
                    <a:p>
                      <a:pPr lvl="0" algn="ctr">
                        <a:buNone/>
                      </a:pPr>
                      <a:r>
                        <a:rPr lang="en-US" dirty="0">
                          <a:latin typeface="Segoe UI"/>
                        </a:rPr>
                        <a:t>110M</a:t>
                      </a:r>
                    </a:p>
                  </a:txBody>
                  <a:tcPr anchor="ctr"/>
                </a:tc>
                <a:tc>
                  <a:txBody>
                    <a:bodyPr/>
                    <a:lstStyle/>
                    <a:p>
                      <a:pPr lvl="0" algn="ctr">
                        <a:buNone/>
                      </a:pPr>
                      <a:r>
                        <a:rPr lang="en-US" sz="1800" b="0" i="0" u="none" strike="noStrike" kern="1200" noProof="0" dirty="0">
                          <a:effectLst/>
                          <a:latin typeface="Segoe UI"/>
                        </a:rPr>
                        <a:t> 0.0855 GB</a:t>
                      </a:r>
                      <a:endParaRPr lang="en-US" sz="1800" dirty="0">
                        <a:latin typeface="Segoe UI"/>
                      </a:endParaRPr>
                    </a:p>
                  </a:txBody>
                  <a:tcPr anchor="ctr"/>
                </a:tc>
                <a:tc>
                  <a:txBody>
                    <a:bodyPr/>
                    <a:lstStyle/>
                    <a:p>
                      <a:pPr lvl="0" algn="ctr">
                        <a:buNone/>
                      </a:pPr>
                      <a:r>
                        <a:rPr lang="en-US" sz="1800" b="0" i="0" u="none" strike="noStrike" kern="1200" noProof="0" dirty="0">
                          <a:effectLst/>
                        </a:rPr>
                        <a:t>442,368</a:t>
                      </a:r>
                      <a:endParaRPr lang="en-US" dirty="0"/>
                    </a:p>
                  </a:txBody>
                  <a:tcPr anchor="ctr"/>
                </a:tc>
                <a:tc>
                  <a:txBody>
                    <a:bodyPr/>
                    <a:lstStyle/>
                    <a:p>
                      <a:pPr lvl="0" algn="ctr">
                        <a:buNone/>
                      </a:pPr>
                      <a:r>
                        <a:rPr lang="en-US" sz="1800" b="0" i="0" dirty="0">
                          <a:solidFill>
                            <a:srgbClr val="000000"/>
                          </a:solidFill>
                          <a:effectLst/>
                          <a:latin typeface="Segoe UI"/>
                        </a:rPr>
                        <a:t>3.2</a:t>
                      </a:r>
                    </a:p>
                  </a:txBody>
                  <a:tcPr anchor="ctr"/>
                </a:tc>
                <a:tc>
                  <a:txBody>
                    <a:bodyPr/>
                    <a:lstStyle/>
                    <a:p>
                      <a:pPr lvl="0" algn="ctr">
                        <a:buNone/>
                      </a:pPr>
                      <a:r>
                        <a:rPr lang="en-US" sz="1800" b="0" i="0" dirty="0">
                          <a:solidFill>
                            <a:srgbClr val="000000"/>
                          </a:solidFill>
                          <a:effectLst/>
                          <a:latin typeface="Segoe UI"/>
                        </a:rPr>
                        <a:t>1.2</a:t>
                      </a:r>
                    </a:p>
                  </a:txBody>
                  <a:tcPr anchor="ctr"/>
                </a:tc>
                <a:tc>
                  <a:txBody>
                    <a:bodyPr/>
                    <a:lstStyle/>
                    <a:p>
                      <a:pPr lvl="0" algn="ctr">
                        <a:buNone/>
                      </a:pPr>
                      <a:r>
                        <a:rPr lang="en-US" sz="1800" b="0" i="0" kern="1200" dirty="0">
                          <a:solidFill>
                            <a:schemeClr val="tx1"/>
                          </a:solidFill>
                          <a:effectLst/>
                          <a:latin typeface="Segoe UI"/>
                          <a:ea typeface="+mn-ea"/>
                          <a:cs typeface="+mn-cs"/>
                        </a:rPr>
                        <a:t>1.44</a:t>
                      </a:r>
                    </a:p>
                  </a:txBody>
                  <a:tcPr anchor="ctr"/>
                </a:tc>
                <a:tc>
                  <a:txBody>
                    <a:bodyPr/>
                    <a:lstStyle/>
                    <a:p>
                      <a:pPr lvl="0" algn="ctr">
                        <a:buNone/>
                      </a:pPr>
                      <a:r>
                        <a:rPr lang="en-US" sz="1800" b="0" i="0" kern="1200" dirty="0">
                          <a:solidFill>
                            <a:schemeClr val="tx1"/>
                          </a:solidFill>
                          <a:effectLst/>
                          <a:latin typeface="Segoe UI"/>
                          <a:ea typeface="+mn-ea"/>
                          <a:cs typeface="+mn-cs"/>
                        </a:rPr>
                        <a:t>18:83</a:t>
                      </a:r>
                    </a:p>
                  </a:txBody>
                  <a:tcPr anchor="ctr"/>
                </a:tc>
                <a:extLst>
                  <a:ext uri="{0D108BD9-81ED-4DB2-BD59-A6C34878D82A}">
                    <a16:rowId xmlns:a16="http://schemas.microsoft.com/office/drawing/2014/main" val="2203970369"/>
                  </a:ext>
                </a:extLst>
              </a:tr>
              <a:tr h="767531">
                <a:tc>
                  <a:txBody>
                    <a:bodyPr/>
                    <a:lstStyle/>
                    <a:p>
                      <a:pPr lvl="0">
                        <a:buNone/>
                      </a:pPr>
                      <a:r>
                        <a:rPr lang="en-US" sz="1800" b="0" i="0" u="none" strike="noStrike" noProof="0" dirty="0" err="1"/>
                        <a:t>distilbert</a:t>
                      </a:r>
                      <a:r>
                        <a:rPr lang="en-US" sz="1800" b="0" i="0" u="none" strike="noStrike" noProof="0" dirty="0"/>
                        <a:t>-base-uncased</a:t>
                      </a:r>
                      <a:endParaRPr lang="en-US" dirty="0"/>
                    </a:p>
                  </a:txBody>
                  <a:tcPr/>
                </a:tc>
                <a:tc>
                  <a:txBody>
                    <a:bodyPr/>
                    <a:lstStyle/>
                    <a:p>
                      <a:pPr lvl="0" algn="ctr">
                        <a:buNone/>
                      </a:pPr>
                      <a:r>
                        <a:rPr lang="en-US" dirty="0">
                          <a:latin typeface="Segoe UI"/>
                        </a:rPr>
                        <a:t>67M</a:t>
                      </a:r>
                    </a:p>
                  </a:txBody>
                  <a:tcPr anchor="ctr"/>
                </a:tc>
                <a:tc>
                  <a:txBody>
                    <a:bodyPr/>
                    <a:lstStyle/>
                    <a:p>
                      <a:pPr lvl="0" algn="ctr">
                        <a:buNone/>
                      </a:pPr>
                      <a:r>
                        <a:rPr lang="en-US" sz="1800" b="0" i="0" u="none" strike="noStrike" kern="1200" noProof="0" dirty="0">
                          <a:effectLst/>
                          <a:latin typeface="Segoe UI"/>
                        </a:rPr>
                        <a:t>0.0643 GB</a:t>
                      </a:r>
                      <a:endParaRPr lang="en-US" sz="1800" dirty="0">
                        <a:latin typeface="Segoe UI"/>
                      </a:endParaRPr>
                    </a:p>
                  </a:txBody>
                  <a:tcPr anchor="ctr"/>
                </a:tc>
                <a:tc>
                  <a:txBody>
                    <a:bodyPr/>
                    <a:lstStyle/>
                    <a:p>
                      <a:pPr lvl="0" algn="ctr">
                        <a:buNone/>
                      </a:pPr>
                      <a:r>
                        <a:rPr lang="en-US" sz="1800" b="0" i="0" u="none" strike="noStrike" kern="1200" noProof="0" dirty="0">
                          <a:effectLst/>
                        </a:rPr>
                        <a:t>221,184</a:t>
                      </a:r>
                      <a:endParaRPr lang="en-US" dirty="0"/>
                    </a:p>
                  </a:txBody>
                  <a:tcPr anchor="ctr"/>
                </a:tc>
                <a:tc>
                  <a:txBody>
                    <a:bodyPr/>
                    <a:lstStyle/>
                    <a:p>
                      <a:pPr lvl="0" algn="ctr">
                        <a:buNone/>
                      </a:pPr>
                      <a:r>
                        <a:rPr lang="en-US" sz="1800" b="0" i="0" dirty="0">
                          <a:solidFill>
                            <a:srgbClr val="000000"/>
                          </a:solidFill>
                          <a:effectLst/>
                          <a:latin typeface="Segoe UI"/>
                        </a:rPr>
                        <a:t>2.8</a:t>
                      </a:r>
                    </a:p>
                  </a:txBody>
                  <a:tcPr anchor="ctr"/>
                </a:tc>
                <a:tc>
                  <a:txBody>
                    <a:bodyPr/>
                    <a:lstStyle/>
                    <a:p>
                      <a:pPr lvl="0" algn="ctr">
                        <a:buNone/>
                      </a:pPr>
                      <a:r>
                        <a:rPr lang="en-US" sz="1800" b="0" i="0" dirty="0">
                          <a:solidFill>
                            <a:srgbClr val="000000"/>
                          </a:solidFill>
                          <a:effectLst/>
                          <a:latin typeface="Segoe UI"/>
                        </a:rPr>
                        <a:t>1.1</a:t>
                      </a:r>
                    </a:p>
                  </a:txBody>
                  <a:tcPr anchor="ctr"/>
                </a:tc>
                <a:tc>
                  <a:txBody>
                    <a:bodyPr/>
                    <a:lstStyle/>
                    <a:p>
                      <a:pPr lvl="0" algn="ctr">
                        <a:buNone/>
                      </a:pPr>
                      <a:r>
                        <a:rPr lang="en-US" sz="1800" b="0" i="0" kern="1200" dirty="0">
                          <a:solidFill>
                            <a:schemeClr val="tx1"/>
                          </a:solidFill>
                          <a:effectLst/>
                          <a:latin typeface="Segoe UI"/>
                          <a:ea typeface="+mn-ea"/>
                          <a:cs typeface="+mn-cs"/>
                        </a:rPr>
                        <a:t>1.22</a:t>
                      </a:r>
                    </a:p>
                  </a:txBody>
                  <a:tcPr anchor="ctr"/>
                </a:tc>
                <a:tc>
                  <a:txBody>
                    <a:bodyPr/>
                    <a:lstStyle/>
                    <a:p>
                      <a:pPr lvl="0" algn="ctr">
                        <a:buNone/>
                      </a:pPr>
                      <a:r>
                        <a:rPr lang="en-US" sz="1800" b="0" i="0" kern="1200" dirty="0">
                          <a:solidFill>
                            <a:schemeClr val="tx1"/>
                          </a:solidFill>
                          <a:effectLst/>
                          <a:latin typeface="Segoe UI"/>
                          <a:ea typeface="+mn-ea"/>
                          <a:cs typeface="+mn-cs"/>
                        </a:rPr>
                        <a:t>14:11</a:t>
                      </a:r>
                    </a:p>
                  </a:txBody>
                  <a:tcPr anchor="ctr"/>
                </a:tc>
                <a:extLst>
                  <a:ext uri="{0D108BD9-81ED-4DB2-BD59-A6C34878D82A}">
                    <a16:rowId xmlns:a16="http://schemas.microsoft.com/office/drawing/2014/main" val="2615123840"/>
                  </a:ext>
                </a:extLst>
              </a:tr>
              <a:tr h="801897">
                <a:tc>
                  <a:txBody>
                    <a:bodyPr/>
                    <a:lstStyle/>
                    <a:p>
                      <a:pPr lvl="0">
                        <a:buNone/>
                      </a:pPr>
                      <a:r>
                        <a:rPr lang="en-US" sz="1800" b="0" i="0" u="none" strike="noStrike" noProof="0" dirty="0" err="1"/>
                        <a:t>bigscience</a:t>
                      </a:r>
                      <a:r>
                        <a:rPr lang="en-US" sz="1800" b="0" i="0" u="none" strike="noStrike" noProof="0" dirty="0"/>
                        <a:t>/bloom-560m</a:t>
                      </a:r>
                      <a:endParaRPr lang="en-US" dirty="0"/>
                    </a:p>
                  </a:txBody>
                  <a:tcPr/>
                </a:tc>
                <a:tc>
                  <a:txBody>
                    <a:bodyPr/>
                    <a:lstStyle/>
                    <a:p>
                      <a:pPr lvl="0" algn="ctr">
                        <a:buNone/>
                      </a:pPr>
                      <a:r>
                        <a:rPr lang="en-US" dirty="0">
                          <a:latin typeface="Segoe UI"/>
                        </a:rPr>
                        <a:t>569M</a:t>
                      </a:r>
                    </a:p>
                  </a:txBody>
                  <a:tcPr anchor="ctr"/>
                </a:tc>
                <a:tc>
                  <a:txBody>
                    <a:bodyPr/>
                    <a:lstStyle/>
                    <a:p>
                      <a:pPr lvl="0" algn="ctr">
                        <a:buNone/>
                      </a:pPr>
                      <a:r>
                        <a:rPr lang="en-US" sz="1800" b="0" i="0" u="none" strike="noStrike" kern="1200" noProof="0" dirty="0">
                          <a:effectLst/>
                          <a:latin typeface="Segoe UI"/>
                        </a:rPr>
                        <a:t>0.6199 GB</a:t>
                      </a:r>
                      <a:endParaRPr lang="en-US" sz="1800" dirty="0"/>
                    </a:p>
                  </a:txBody>
                  <a:tcPr anchor="ctr"/>
                </a:tc>
                <a:tc>
                  <a:txBody>
                    <a:bodyPr/>
                    <a:lstStyle/>
                    <a:p>
                      <a:pPr lvl="0" algn="ctr">
                        <a:buNone/>
                      </a:pPr>
                      <a:r>
                        <a:rPr lang="en-US" sz="1800" b="0" i="0" u="none" strike="noStrike" kern="1200" noProof="0" dirty="0">
                          <a:effectLst/>
                        </a:rPr>
                        <a:t>786,432</a:t>
                      </a:r>
                      <a:endParaRPr lang="en-US" dirty="0"/>
                    </a:p>
                  </a:txBody>
                  <a:tcPr anchor="ctr"/>
                </a:tc>
                <a:tc>
                  <a:txBody>
                    <a:bodyPr/>
                    <a:lstStyle/>
                    <a:p>
                      <a:pPr lvl="0" algn="ctr">
                        <a:buNone/>
                      </a:pPr>
                      <a:r>
                        <a:rPr lang="en-US" sz="1800" b="0" i="0" dirty="0">
                          <a:solidFill>
                            <a:srgbClr val="000000"/>
                          </a:solidFill>
                          <a:effectLst/>
                          <a:latin typeface="Segoe UI"/>
                        </a:rPr>
                        <a:t>4.06</a:t>
                      </a:r>
                    </a:p>
                  </a:txBody>
                  <a:tcPr anchor="ctr"/>
                </a:tc>
                <a:tc>
                  <a:txBody>
                    <a:bodyPr/>
                    <a:lstStyle/>
                    <a:p>
                      <a:pPr lvl="0" algn="ctr">
                        <a:buNone/>
                      </a:pPr>
                      <a:r>
                        <a:rPr lang="en-US" sz="1800" b="0" i="0" dirty="0">
                          <a:solidFill>
                            <a:srgbClr val="000000"/>
                          </a:solidFill>
                          <a:effectLst/>
                          <a:latin typeface="Segoe UI"/>
                        </a:rPr>
                        <a:t>10.7</a:t>
                      </a:r>
                    </a:p>
                  </a:txBody>
                  <a:tcPr anchor="ctr"/>
                </a:tc>
                <a:tc>
                  <a:txBody>
                    <a:bodyPr/>
                    <a:lstStyle/>
                    <a:p>
                      <a:pPr lvl="0" algn="ctr">
                        <a:buNone/>
                      </a:pPr>
                      <a:r>
                        <a:rPr lang="en-US" sz="1800" b="0" i="0" kern="1200" dirty="0">
                          <a:solidFill>
                            <a:schemeClr val="tx1"/>
                          </a:solidFill>
                          <a:effectLst/>
                          <a:latin typeface="Segoe UI"/>
                          <a:ea typeface="+mn-ea"/>
                          <a:cs typeface="+mn-cs"/>
                        </a:rPr>
                        <a:t>1.97</a:t>
                      </a:r>
                    </a:p>
                  </a:txBody>
                  <a:tcPr anchor="ctr"/>
                </a:tc>
                <a:tc>
                  <a:txBody>
                    <a:bodyPr/>
                    <a:lstStyle/>
                    <a:p>
                      <a:pPr lvl="0" algn="ctr">
                        <a:buNone/>
                      </a:pPr>
                      <a:r>
                        <a:rPr lang="en-US" sz="1800" b="0" i="0" kern="1200" dirty="0">
                          <a:solidFill>
                            <a:schemeClr val="tx1"/>
                          </a:solidFill>
                          <a:effectLst/>
                          <a:latin typeface="Segoe UI"/>
                          <a:ea typeface="+mn-ea"/>
                          <a:cs typeface="+mn-cs"/>
                        </a:rPr>
                        <a:t>54:50</a:t>
                      </a:r>
                    </a:p>
                  </a:txBody>
                  <a:tcPr anchor="ctr"/>
                </a:tc>
                <a:extLst>
                  <a:ext uri="{0D108BD9-81ED-4DB2-BD59-A6C34878D82A}">
                    <a16:rowId xmlns:a16="http://schemas.microsoft.com/office/drawing/2014/main" val="1005667779"/>
                  </a:ext>
                </a:extLst>
              </a:tr>
            </a:tbl>
          </a:graphicData>
        </a:graphic>
      </p:graphicFrame>
    </p:spTree>
    <p:extLst>
      <p:ext uri="{BB962C8B-B14F-4D97-AF65-F5344CB8AC3E}">
        <p14:creationId xmlns:p14="http://schemas.microsoft.com/office/powerpoint/2010/main" val="176178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607D-7869-DE9D-32AE-7FD3B6348003}"/>
              </a:ext>
            </a:extLst>
          </p:cNvPr>
          <p:cNvSpPr>
            <a:spLocks noGrp="1"/>
          </p:cNvSpPr>
          <p:nvPr>
            <p:ph type="title"/>
          </p:nvPr>
        </p:nvSpPr>
        <p:spPr>
          <a:xfrm>
            <a:off x="740508" y="193673"/>
            <a:ext cx="6934201" cy="965477"/>
          </a:xfrm>
        </p:spPr>
        <p:txBody>
          <a:bodyPr/>
          <a:lstStyle/>
          <a:p>
            <a:r>
              <a:rPr lang="en-US"/>
              <a:t>Conclusion</a:t>
            </a:r>
          </a:p>
        </p:txBody>
      </p:sp>
      <p:sp>
        <p:nvSpPr>
          <p:cNvPr id="6" name="Content Placeholder 5">
            <a:extLst>
              <a:ext uri="{FF2B5EF4-FFF2-40B4-BE49-F238E27FC236}">
                <a16:creationId xmlns:a16="http://schemas.microsoft.com/office/drawing/2014/main" id="{E5CE4FCE-A80E-4E05-A10A-4B9A094C88AE}"/>
              </a:ext>
            </a:extLst>
          </p:cNvPr>
          <p:cNvSpPr>
            <a:spLocks noGrp="1"/>
          </p:cNvSpPr>
          <p:nvPr>
            <p:ph idx="1"/>
          </p:nvPr>
        </p:nvSpPr>
        <p:spPr>
          <a:xfrm>
            <a:off x="916355" y="1291356"/>
            <a:ext cx="10548814" cy="4168160"/>
          </a:xfrm>
        </p:spPr>
        <p:txBody>
          <a:bodyPr vert="horz" lIns="91440" tIns="45720" rIns="91440" bIns="45720" rtlCol="0" anchor="t">
            <a:normAutofit fontScale="92500"/>
          </a:bodyPr>
          <a:lstStyle/>
          <a:p>
            <a:pPr marL="285750" indent="-285750">
              <a:buChar char="•"/>
            </a:pPr>
            <a:r>
              <a:rPr lang="en-US">
                <a:cs typeface="Segoe UI"/>
              </a:rPr>
              <a:t>For this study have taken </a:t>
            </a:r>
            <a:r>
              <a:rPr lang="en-US" b="1">
                <a:cs typeface="Segoe UI"/>
              </a:rPr>
              <a:t>Eleven</a:t>
            </a:r>
            <a:r>
              <a:rPr lang="en-US">
                <a:cs typeface="Segoe UI"/>
              </a:rPr>
              <a:t> open-source Large Language Model from hugging face hub</a:t>
            </a:r>
            <a:endParaRPr lang="en-US"/>
          </a:p>
          <a:p>
            <a:pPr marL="285750" indent="-285750">
              <a:buChar char="•"/>
            </a:pPr>
            <a:r>
              <a:rPr lang="en-US">
                <a:cs typeface="Segoe UI"/>
              </a:rPr>
              <a:t>And tried Question answering for Document and invoice dataset with the help of Langchain framework.</a:t>
            </a:r>
          </a:p>
          <a:p>
            <a:pPr marL="285750" indent="-285750">
              <a:buChar char="•"/>
            </a:pPr>
            <a:r>
              <a:rPr lang="en-US">
                <a:cs typeface="Segoe UI"/>
              </a:rPr>
              <a:t>After observing the LLM's Outcome hence we concluded that fine tuning is required so worked on fine tuning the some of the efficient LLM based on performance.</a:t>
            </a:r>
          </a:p>
          <a:p>
            <a:pPr marL="285750" indent="-285750">
              <a:buChar char="•"/>
            </a:pPr>
            <a:r>
              <a:rPr lang="en-US">
                <a:cs typeface="Segoe UI"/>
              </a:rPr>
              <a:t>While fine tuning we have used we following three methods </a:t>
            </a:r>
            <a:r>
              <a:rPr lang="en-US" b="1">
                <a:cs typeface="Segoe UI"/>
              </a:rPr>
              <a:t>Traditional way </a:t>
            </a:r>
            <a:r>
              <a:rPr lang="en-US">
                <a:cs typeface="Segoe UI"/>
              </a:rPr>
              <a:t>and using Parameter efficient fine tuning – </a:t>
            </a:r>
            <a:r>
              <a:rPr lang="en-US" b="1">
                <a:cs typeface="Segoe UI"/>
              </a:rPr>
              <a:t>LoRA</a:t>
            </a:r>
            <a:r>
              <a:rPr lang="en-US">
                <a:cs typeface="Segoe UI"/>
              </a:rPr>
              <a:t> And </a:t>
            </a:r>
            <a:r>
              <a:rPr lang="en-US" b="1">
                <a:cs typeface="Segoe UI"/>
              </a:rPr>
              <a:t>QLoRA</a:t>
            </a:r>
            <a:r>
              <a:rPr lang="en-US">
                <a:cs typeface="Segoe UI"/>
              </a:rPr>
              <a:t>.</a:t>
            </a:r>
          </a:p>
          <a:p>
            <a:pPr marL="285750" indent="-285750">
              <a:buChar char="•"/>
            </a:pPr>
            <a:r>
              <a:rPr lang="en-US">
                <a:cs typeface="Segoe UI"/>
              </a:rPr>
              <a:t>Where we have compared both the fine-tuning methods while observing  the fine-tuned LLM it have been significantly improved and produced a greater impact on its performance.</a:t>
            </a:r>
          </a:p>
          <a:p>
            <a:pPr marL="285750" indent="-285750">
              <a:buChar char="•"/>
            </a:pPr>
            <a:r>
              <a:rPr lang="en-US">
                <a:cs typeface="Segoe UI"/>
              </a:rPr>
              <a:t>After fine tuning we have developed a </a:t>
            </a:r>
            <a:r>
              <a:rPr lang="en-US" b="1">
                <a:cs typeface="Segoe UI"/>
              </a:rPr>
              <a:t>UI</a:t>
            </a:r>
            <a:r>
              <a:rPr lang="en-US">
                <a:cs typeface="Segoe UI"/>
              </a:rPr>
              <a:t> using </a:t>
            </a:r>
            <a:r>
              <a:rPr lang="en-US" b="1">
                <a:cs typeface="Segoe UI"/>
              </a:rPr>
              <a:t>Streamlit</a:t>
            </a:r>
            <a:r>
              <a:rPr lang="en-US">
                <a:cs typeface="Segoe UI"/>
              </a:rPr>
              <a:t> with Langchain and LLM as backend so that it could be easily accessible by end users.</a:t>
            </a:r>
          </a:p>
          <a:p>
            <a:endParaRPr lang="en-US">
              <a:cs typeface="Segoe UI"/>
            </a:endParaRPr>
          </a:p>
          <a:p>
            <a:endParaRPr lang="en-US">
              <a:cs typeface="Segoe UI"/>
            </a:endParaRPr>
          </a:p>
          <a:p>
            <a:endParaRPr lang="en-US">
              <a:cs typeface="Segoe UI"/>
            </a:endParaRPr>
          </a:p>
          <a:p>
            <a:endParaRPr lang="en-US">
              <a:cs typeface="Segoe UI"/>
            </a:endParaRPr>
          </a:p>
        </p:txBody>
      </p:sp>
    </p:spTree>
    <p:extLst>
      <p:ext uri="{BB962C8B-B14F-4D97-AF65-F5344CB8AC3E}">
        <p14:creationId xmlns:p14="http://schemas.microsoft.com/office/powerpoint/2010/main" val="187964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7651"/>
            <a:ext cx="9601200" cy="800100"/>
          </a:xfrm>
        </p:spPr>
        <p:txBody>
          <a:bodyPr>
            <a:normAutofit/>
          </a:bodyPr>
          <a:lstStyle/>
          <a:p>
            <a:r>
              <a:rPr lang="en-US" sz="3600" b="1"/>
              <a:t>Open-Source Model’s Used</a:t>
            </a:r>
          </a:p>
        </p:txBody>
      </p:sp>
      <p:graphicFrame>
        <p:nvGraphicFramePr>
          <p:cNvPr id="5" name="Table 5">
            <a:extLst>
              <a:ext uri="{FF2B5EF4-FFF2-40B4-BE49-F238E27FC236}">
                <a16:creationId xmlns:a16="http://schemas.microsoft.com/office/drawing/2014/main" id="{C67E5B57-FF85-4AE8-40D2-E5DEA6F1C67B}"/>
              </a:ext>
            </a:extLst>
          </p:cNvPr>
          <p:cNvGraphicFramePr>
            <a:graphicFrameLocks noGrp="1"/>
          </p:cNvGraphicFramePr>
          <p:nvPr>
            <p:extLst>
              <p:ext uri="{D42A27DB-BD31-4B8C-83A1-F6EECF244321}">
                <p14:modId xmlns:p14="http://schemas.microsoft.com/office/powerpoint/2010/main" val="1665942047"/>
              </p:ext>
            </p:extLst>
          </p:nvPr>
        </p:nvGraphicFramePr>
        <p:xfrm>
          <a:off x="2032000" y="1156037"/>
          <a:ext cx="8128000" cy="484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31863862"/>
                    </a:ext>
                  </a:extLst>
                </a:gridCol>
                <a:gridCol w="4064000">
                  <a:extLst>
                    <a:ext uri="{9D8B030D-6E8A-4147-A177-3AD203B41FA5}">
                      <a16:colId xmlns:a16="http://schemas.microsoft.com/office/drawing/2014/main" val="392923952"/>
                    </a:ext>
                  </a:extLst>
                </a:gridCol>
              </a:tblGrid>
              <a:tr h="0">
                <a:tc>
                  <a:txBody>
                    <a:bodyPr/>
                    <a:lstStyle/>
                    <a:p>
                      <a:r>
                        <a:rPr lang="en-US">
                          <a:latin typeface="Segoe UI (Body)"/>
                        </a:rPr>
                        <a:t>Text2Text Generation</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egoe UI (Body)"/>
                        </a:rPr>
                        <a:t>License</a:t>
                      </a:r>
                    </a:p>
                  </a:txBody>
                  <a:tcPr>
                    <a:solidFill>
                      <a:schemeClr val="accent1"/>
                    </a:solidFill>
                  </a:tcPr>
                </a:tc>
                <a:extLst>
                  <a:ext uri="{0D108BD9-81ED-4DB2-BD59-A6C34878D82A}">
                    <a16:rowId xmlns:a16="http://schemas.microsoft.com/office/drawing/2014/main" val="3013205793"/>
                  </a:ext>
                </a:extLst>
              </a:tr>
              <a:tr h="370840">
                <a:tc>
                  <a:txBody>
                    <a:bodyPr/>
                    <a:lstStyle/>
                    <a:p>
                      <a:r>
                        <a:rPr lang="en-US">
                          <a:latin typeface="Segoe UI (Body)"/>
                        </a:rPr>
                        <a:t>google/flan-t5-small</a:t>
                      </a:r>
                    </a:p>
                  </a:txBody>
                  <a:tcPr/>
                </a:tc>
                <a:tc>
                  <a:txBody>
                    <a:bodyPr/>
                    <a:lstStyle/>
                    <a:p>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604473799"/>
                  </a:ext>
                </a:extLst>
              </a:tr>
              <a:tr h="370840">
                <a:tc>
                  <a:txBody>
                    <a:bodyPr/>
                    <a:lstStyle/>
                    <a:p>
                      <a:r>
                        <a:rPr lang="en-US">
                          <a:latin typeface="Segoe UI (Body)"/>
                        </a:rPr>
                        <a:t>google/flan-t5-base</a:t>
                      </a:r>
                    </a:p>
                  </a:txBody>
                  <a:tcPr/>
                </a:tc>
                <a:tc>
                  <a:txBody>
                    <a:bodyPr/>
                    <a:lstStyle/>
                    <a:p>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3998150229"/>
                  </a:ext>
                </a:extLst>
              </a:tr>
              <a:tr h="401320">
                <a:tc>
                  <a:txBody>
                    <a:bodyPr/>
                    <a:lstStyle/>
                    <a:p>
                      <a:r>
                        <a:rPr lang="en-US">
                          <a:latin typeface="Segoe UI (Body)"/>
                        </a:rPr>
                        <a:t>google/flan-t5-large</a:t>
                      </a:r>
                    </a:p>
                  </a:txBody>
                  <a:tcPr/>
                </a:tc>
                <a:tc>
                  <a:txBody>
                    <a:bodyPr/>
                    <a:lstStyle/>
                    <a:p>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2070886003"/>
                  </a:ext>
                </a:extLst>
              </a:tr>
              <a:tr h="370840">
                <a:tc>
                  <a:txBody>
                    <a:bodyPr/>
                    <a:lstStyle/>
                    <a:p>
                      <a:r>
                        <a:rPr lang="en-US">
                          <a:latin typeface="Segoe UI (Body)"/>
                        </a:rPr>
                        <a:t>declare-lab/flan-alpaca-base</a:t>
                      </a:r>
                    </a:p>
                  </a:txBody>
                  <a:tcPr/>
                </a:tc>
                <a:tc>
                  <a:txBody>
                    <a:bodyPr/>
                    <a:lstStyle/>
                    <a:p>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947738990"/>
                  </a:ext>
                </a:extLst>
              </a:tr>
              <a:tr h="370840">
                <a:tc>
                  <a:txBody>
                    <a:bodyPr/>
                    <a:lstStyle/>
                    <a:p>
                      <a:r>
                        <a:rPr lang="en-US">
                          <a:latin typeface="Segoe UI (Body)"/>
                        </a:rPr>
                        <a:t>declare-lab/flan-alpaca-large</a:t>
                      </a:r>
                    </a:p>
                  </a:txBody>
                  <a:tcPr/>
                </a:tc>
                <a:tc>
                  <a:txBody>
                    <a:bodyPr/>
                    <a:lstStyle/>
                    <a:p>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4119850499"/>
                  </a:ext>
                </a:extLst>
              </a:tr>
              <a:tr h="370840">
                <a:tc>
                  <a:txBody>
                    <a:bodyPr/>
                    <a:lstStyle/>
                    <a:p>
                      <a:pPr lvl="0">
                        <a:buNone/>
                      </a:pPr>
                      <a:r>
                        <a:rPr lang="en-US" sz="1800" b="0" i="0" u="none" strike="noStrike" kern="1200" noProof="0">
                          <a:solidFill>
                            <a:srgbClr val="000000"/>
                          </a:solidFill>
                          <a:effectLst/>
                          <a:latin typeface="Segoe UI (Body)"/>
                        </a:rPr>
                        <a:t>google/long-t5-tglobal-base</a:t>
                      </a:r>
                      <a:endParaRPr lang="en-US">
                        <a:latin typeface="Segoe U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2511586133"/>
                  </a:ext>
                </a:extLst>
              </a:tr>
              <a:tr h="370840">
                <a:tc>
                  <a:txBody>
                    <a:bodyPr/>
                    <a:lstStyle/>
                    <a:p>
                      <a:r>
                        <a:rPr lang="en-US" b="1">
                          <a:solidFill>
                            <a:schemeClr val="bg1"/>
                          </a:solidFill>
                          <a:latin typeface="Segoe UI (Body)"/>
                        </a:rPr>
                        <a:t>Text Generation</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latin typeface="Segoe UI (Body)"/>
                        </a:rPr>
                        <a:t>License</a:t>
                      </a:r>
                    </a:p>
                  </a:txBody>
                  <a:tcPr>
                    <a:solidFill>
                      <a:schemeClr val="accent1"/>
                    </a:solidFill>
                  </a:tcPr>
                </a:tc>
                <a:extLst>
                  <a:ext uri="{0D108BD9-81ED-4DB2-BD59-A6C34878D82A}">
                    <a16:rowId xmlns:a16="http://schemas.microsoft.com/office/drawing/2014/main" val="1147712113"/>
                  </a:ext>
                </a:extLst>
              </a:tr>
              <a:tr h="370840">
                <a:tc>
                  <a:txBody>
                    <a:bodyPr/>
                    <a:lstStyle/>
                    <a:p>
                      <a:r>
                        <a:rPr lang="en-US" sz="1800" b="0" i="0" kern="1200" err="1">
                          <a:solidFill>
                            <a:schemeClr val="tx1"/>
                          </a:solidFill>
                          <a:effectLst/>
                          <a:latin typeface="Segoe UI (Body)"/>
                          <a:ea typeface="+mn-ea"/>
                          <a:cs typeface="+mn-cs"/>
                        </a:rPr>
                        <a:t>bigscience</a:t>
                      </a:r>
                      <a:r>
                        <a:rPr lang="en-US" sz="1800" b="0" i="0" kern="1200">
                          <a:solidFill>
                            <a:schemeClr val="tx1"/>
                          </a:solidFill>
                          <a:effectLst/>
                          <a:latin typeface="Segoe UI (Body)"/>
                          <a:ea typeface="+mn-ea"/>
                          <a:cs typeface="+mn-cs"/>
                        </a:rPr>
                        <a:t>/bloom-560m</a:t>
                      </a:r>
                      <a:endParaRPr lang="en-US">
                        <a:latin typeface="Segoe UI (Body)"/>
                      </a:endParaRPr>
                    </a:p>
                  </a:txBody>
                  <a:tcPr/>
                </a:tc>
                <a:tc>
                  <a:txBody>
                    <a:bodyPr/>
                    <a:lstStyle/>
                    <a:p>
                      <a:r>
                        <a:rPr lang="en-US" sz="1800" b="0" i="0" kern="1200">
                          <a:solidFill>
                            <a:schemeClr val="tx1"/>
                          </a:solidFill>
                          <a:effectLst/>
                          <a:latin typeface="Segoe UI (Body)"/>
                          <a:ea typeface="+mn-ea"/>
                          <a:cs typeface="+mn-cs"/>
                        </a:rPr>
                        <a:t>RAIL License v1.0</a:t>
                      </a:r>
                      <a:endParaRPr lang="en-US">
                        <a:latin typeface="Segoe UI (Body)"/>
                      </a:endParaRPr>
                    </a:p>
                  </a:txBody>
                  <a:tcPr/>
                </a:tc>
                <a:extLst>
                  <a:ext uri="{0D108BD9-81ED-4DB2-BD59-A6C34878D82A}">
                    <a16:rowId xmlns:a16="http://schemas.microsoft.com/office/drawing/2014/main" val="2230279474"/>
                  </a:ext>
                </a:extLst>
              </a:tr>
              <a:tr h="370840">
                <a:tc>
                  <a:txBody>
                    <a:bodyPr/>
                    <a:lstStyle/>
                    <a:p>
                      <a:r>
                        <a:rPr lang="en-US">
                          <a:latin typeface="Segoe UI (Body)"/>
                        </a:rPr>
                        <a:t>gpt2-medium</a:t>
                      </a:r>
                    </a:p>
                  </a:txBody>
                  <a:tcPr/>
                </a:tc>
                <a:tc>
                  <a:txBody>
                    <a:bodyPr/>
                    <a:lstStyle/>
                    <a:p>
                      <a:r>
                        <a:rPr lang="en-US" err="1">
                          <a:latin typeface="Segoe UI (Body)"/>
                        </a:rPr>
                        <a:t>mit</a:t>
                      </a:r>
                    </a:p>
                  </a:txBody>
                  <a:tcPr/>
                </a:tc>
                <a:extLst>
                  <a:ext uri="{0D108BD9-81ED-4DB2-BD59-A6C34878D82A}">
                    <a16:rowId xmlns:a16="http://schemas.microsoft.com/office/drawing/2014/main" val="4261677150"/>
                  </a:ext>
                </a:extLst>
              </a:tr>
              <a:tr h="370840">
                <a:tc>
                  <a:txBody>
                    <a:bodyPr/>
                    <a:lstStyle/>
                    <a:p>
                      <a:r>
                        <a:rPr lang="en-US" err="1">
                          <a:latin typeface="Segoe UI (Body)"/>
                        </a:rPr>
                        <a:t>EleutherAI</a:t>
                      </a:r>
                      <a:r>
                        <a:rPr lang="en-US">
                          <a:latin typeface="Segoe UI (Body)"/>
                        </a:rPr>
                        <a:t>/pythia-70m</a:t>
                      </a:r>
                    </a:p>
                  </a:txBody>
                  <a:tcPr/>
                </a:tc>
                <a:tc>
                  <a:txBody>
                    <a:bodyPr/>
                    <a:lstStyle/>
                    <a:p>
                      <a:r>
                        <a:rPr lang="en-US" sz="1800" b="0" i="0" kern="1200">
                          <a:solidFill>
                            <a:schemeClr val="tx1"/>
                          </a:solidFill>
                          <a:effectLst/>
                          <a:latin typeface="Segoe UI (Body)"/>
                          <a:ea typeface="+mn-ea"/>
                          <a:cs typeface="+mn-cs"/>
                        </a:rPr>
                        <a:t>Apache 2.0</a:t>
                      </a:r>
                      <a:endParaRPr lang="en-US">
                        <a:latin typeface="Segoe UI (Body)"/>
                      </a:endParaRPr>
                    </a:p>
                  </a:txBody>
                  <a:tcPr/>
                </a:tc>
                <a:extLst>
                  <a:ext uri="{0D108BD9-81ED-4DB2-BD59-A6C34878D82A}">
                    <a16:rowId xmlns:a16="http://schemas.microsoft.com/office/drawing/2014/main" val="3529466408"/>
                  </a:ext>
                </a:extLst>
              </a:tr>
              <a:tr h="370840">
                <a:tc>
                  <a:txBody>
                    <a:bodyPr/>
                    <a:lstStyle/>
                    <a:p>
                      <a:pPr lvl="0">
                        <a:buNone/>
                      </a:pPr>
                      <a:r>
                        <a:rPr lang="en-US" sz="1800" b="0" i="0" u="none" strike="noStrike" noProof="0" err="1">
                          <a:latin typeface="Segoe UI (Body)"/>
                        </a:rPr>
                        <a:t>distilbert</a:t>
                      </a:r>
                      <a:r>
                        <a:rPr lang="en-US" sz="1800" b="0" i="0" u="none" strike="noStrike" noProof="0">
                          <a:latin typeface="Segoe UI (Body)"/>
                        </a:rPr>
                        <a:t>-base-uncased</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kern="1200" noProof="0">
                          <a:solidFill>
                            <a:schemeClr val="tx1"/>
                          </a:solidFill>
                          <a:effectLst/>
                          <a:latin typeface="Segoe UI (Body)"/>
                        </a:rPr>
                        <a:t>Apache 2.0</a:t>
                      </a:r>
                      <a:endParaRPr lang="en-US" sz="1800" b="0" i="0" u="none" strike="noStrike" kern="1200" noProof="0">
                        <a:solidFill>
                          <a:srgbClr val="2D2E2D"/>
                        </a:solidFill>
                        <a:effectLst/>
                        <a:latin typeface="Segoe UI (Body)"/>
                      </a:endParaRPr>
                    </a:p>
                  </a:txBody>
                  <a:tcPr/>
                </a:tc>
                <a:extLst>
                  <a:ext uri="{0D108BD9-81ED-4DB2-BD59-A6C34878D82A}">
                    <a16:rowId xmlns:a16="http://schemas.microsoft.com/office/drawing/2014/main" val="4119707385"/>
                  </a:ext>
                </a:extLst>
              </a:tr>
              <a:tr h="370840">
                <a:tc>
                  <a:txBody>
                    <a:bodyPr/>
                    <a:lstStyle/>
                    <a:p>
                      <a:pPr lvl="0">
                        <a:buNone/>
                      </a:pPr>
                      <a:r>
                        <a:rPr lang="en-US" sz="1800" b="0" i="0" u="none" strike="noStrike" noProof="0">
                          <a:solidFill>
                            <a:srgbClr val="000000"/>
                          </a:solidFill>
                          <a:latin typeface="Segoe UI (Body)"/>
                        </a:rPr>
                        <a:t>Bert-base-uncased</a:t>
                      </a:r>
                      <a:endParaRPr lang="en-US">
                        <a:latin typeface="Segoe UI (Body)"/>
                      </a:endParaRPr>
                    </a:p>
                  </a:txBody>
                  <a:tcPr/>
                </a:tc>
                <a:tc>
                  <a:txBody>
                    <a:bodyPr/>
                    <a:lstStyle/>
                    <a:p>
                      <a:pPr lvl="0" algn="l">
                        <a:lnSpc>
                          <a:spcPct val="100000"/>
                        </a:lnSpc>
                        <a:spcBef>
                          <a:spcPts val="0"/>
                        </a:spcBef>
                        <a:spcAft>
                          <a:spcPts val="0"/>
                        </a:spcAft>
                        <a:buNone/>
                      </a:pPr>
                      <a:r>
                        <a:rPr lang="en-US" sz="1800" b="0" i="0" u="none" strike="noStrike" kern="1200" noProof="0">
                          <a:solidFill>
                            <a:schemeClr val="tx1"/>
                          </a:solidFill>
                          <a:effectLst/>
                          <a:latin typeface="Segoe UI (Body)"/>
                        </a:rPr>
                        <a:t>Apache 2.0</a:t>
                      </a:r>
                      <a:endParaRPr lang="en-US" sz="1800" b="0" i="0" u="none" strike="noStrike" kern="1200" noProof="0">
                        <a:solidFill>
                          <a:srgbClr val="2D2E2D"/>
                        </a:solidFill>
                        <a:effectLst/>
                        <a:latin typeface="Segoe UI (Body)"/>
                      </a:endParaRPr>
                    </a:p>
                  </a:txBody>
                  <a:tcPr/>
                </a:tc>
                <a:extLst>
                  <a:ext uri="{0D108BD9-81ED-4DB2-BD59-A6C34878D82A}">
                    <a16:rowId xmlns:a16="http://schemas.microsoft.com/office/drawing/2014/main" val="4126913555"/>
                  </a:ext>
                </a:extLst>
              </a:tr>
            </a:tbl>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fontScale="90000"/>
          </a:bodyPr>
          <a:lstStyle/>
          <a:p>
            <a:r>
              <a:rPr lang="en-US" b="1"/>
              <a:t>LLM Model's Criteria</a:t>
            </a:r>
          </a:p>
        </p:txBody>
      </p:sp>
      <p:sp>
        <p:nvSpPr>
          <p:cNvPr id="3" name="Content Placeholder 2"/>
          <p:cNvSpPr>
            <a:spLocks noGrp="1"/>
          </p:cNvSpPr>
          <p:nvPr>
            <p:ph idx="1"/>
          </p:nvPr>
        </p:nvSpPr>
        <p:spPr>
          <a:xfrm>
            <a:off x="1295400" y="1318437"/>
            <a:ext cx="9601200" cy="4472763"/>
          </a:xfrm>
        </p:spPr>
        <p:txBody>
          <a:bodyPr vert="horz" lIns="91440" tIns="45720" rIns="91440" bIns="45720" rtlCol="0" anchor="t">
            <a:normAutofit/>
          </a:bodyPr>
          <a:lstStyle/>
          <a:p>
            <a:pPr marL="285750" indent="-285750" algn="just">
              <a:lnSpc>
                <a:spcPct val="150000"/>
              </a:lnSpc>
              <a:buFont typeface="Arial" panose="020B0604020202020204" pitchFamily="34" charset="0"/>
              <a:buChar char="•"/>
            </a:pPr>
            <a:r>
              <a:rPr lang="en-US" sz="2000">
                <a:ea typeface="+mn-lt"/>
                <a:cs typeface="+mn-lt"/>
              </a:rPr>
              <a:t>These LLM models were chosen because studies have demonstrated that they </a:t>
            </a:r>
            <a:r>
              <a:rPr lang="en-US" sz="2000" b="1">
                <a:ea typeface="+mn-lt"/>
                <a:cs typeface="+mn-lt"/>
              </a:rPr>
              <a:t>perform well</a:t>
            </a:r>
            <a:r>
              <a:rPr lang="en-US" sz="2000">
                <a:ea typeface="+mn-lt"/>
                <a:cs typeface="+mn-lt"/>
              </a:rPr>
              <a:t> on a wide range of NLP tasks, including as text production, question answering, and summarization.</a:t>
            </a:r>
            <a:endParaRPr lang="en-US"/>
          </a:p>
          <a:p>
            <a:pPr marL="285750" indent="-285750" algn="just">
              <a:lnSpc>
                <a:spcPct val="150000"/>
              </a:lnSpc>
              <a:buFont typeface="Arial" panose="020B0604020202020204" pitchFamily="34" charset="0"/>
              <a:buChar char="•"/>
            </a:pPr>
            <a:r>
              <a:rPr lang="en-US" sz="2000">
                <a:solidFill>
                  <a:schemeClr val="tx1"/>
                </a:solidFill>
                <a:ea typeface="+mn-lt"/>
                <a:cs typeface="+mn-lt"/>
              </a:rPr>
              <a:t>These models are also </a:t>
            </a:r>
            <a:r>
              <a:rPr lang="en-US" sz="2000" b="1">
                <a:solidFill>
                  <a:schemeClr val="tx1"/>
                </a:solidFill>
                <a:ea typeface="+mn-lt"/>
                <a:cs typeface="+mn-lt"/>
              </a:rPr>
              <a:t>open-source</a:t>
            </a:r>
            <a:r>
              <a:rPr lang="en-US" sz="2000">
                <a:solidFill>
                  <a:schemeClr val="tx1"/>
                </a:solidFill>
                <a:ea typeface="+mn-lt"/>
                <a:cs typeface="+mn-lt"/>
              </a:rPr>
              <a:t>, which makes them accessible to researchers and developers.</a:t>
            </a:r>
          </a:p>
          <a:p>
            <a:pPr marL="285750" indent="-285750" algn="just">
              <a:lnSpc>
                <a:spcPct val="150000"/>
              </a:lnSpc>
              <a:buFont typeface="Arial" panose="020B0604020202020204" pitchFamily="34" charset="0"/>
              <a:buChar char="•"/>
            </a:pPr>
            <a:r>
              <a:rPr lang="en-US" sz="2000">
                <a:ea typeface="+mn-lt"/>
                <a:cs typeface="+mn-lt"/>
              </a:rPr>
              <a:t>Since these models have </a:t>
            </a:r>
            <a:r>
              <a:rPr lang="en-US" sz="2000" b="1">
                <a:ea typeface="+mn-lt"/>
                <a:cs typeface="+mn-lt"/>
              </a:rPr>
              <a:t>less than 1 billion</a:t>
            </a:r>
            <a:r>
              <a:rPr lang="en-US" sz="2000">
                <a:ea typeface="+mn-lt"/>
                <a:cs typeface="+mn-lt"/>
              </a:rPr>
              <a:t> parameters, they could be downloaded, used locally, and fine-tuned for future tasks.</a:t>
            </a:r>
          </a:p>
        </p:txBody>
      </p:sp>
    </p:spTree>
    <p:extLst>
      <p:ext uri="{BB962C8B-B14F-4D97-AF65-F5344CB8AC3E}">
        <p14:creationId xmlns:p14="http://schemas.microsoft.com/office/powerpoint/2010/main" val="37526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2B31-E6E8-F19E-8163-30EC5A346B01}"/>
              </a:ext>
            </a:extLst>
          </p:cNvPr>
          <p:cNvSpPr>
            <a:spLocks noGrp="1"/>
          </p:cNvSpPr>
          <p:nvPr>
            <p:ph type="title"/>
          </p:nvPr>
        </p:nvSpPr>
        <p:spPr>
          <a:xfrm>
            <a:off x="655615" y="401233"/>
            <a:ext cx="3312227" cy="965477"/>
          </a:xfrm>
        </p:spPr>
        <p:txBody>
          <a:bodyPr/>
          <a:lstStyle/>
          <a:p>
            <a:r>
              <a:rPr lang="en-US" b="1" err="1"/>
              <a:t>LangChain</a:t>
            </a:r>
            <a:endParaRPr lang="en-US" b="1"/>
          </a:p>
        </p:txBody>
      </p:sp>
      <p:pic>
        <p:nvPicPr>
          <p:cNvPr id="4" name="Picture 4" descr="A diagram of a process&#10;&#10;Description automatically generated">
            <a:extLst>
              <a:ext uri="{FF2B5EF4-FFF2-40B4-BE49-F238E27FC236}">
                <a16:creationId xmlns:a16="http://schemas.microsoft.com/office/drawing/2014/main" id="{82EBC09B-9FF1-F963-4265-3EFC59E1285D}"/>
              </a:ext>
            </a:extLst>
          </p:cNvPr>
          <p:cNvPicPr>
            <a:picLocks noChangeAspect="1"/>
          </p:cNvPicPr>
          <p:nvPr/>
        </p:nvPicPr>
        <p:blipFill>
          <a:blip r:embed="rId2"/>
          <a:stretch>
            <a:fillRect/>
          </a:stretch>
        </p:blipFill>
        <p:spPr>
          <a:xfrm>
            <a:off x="570554" y="2589292"/>
            <a:ext cx="11243255" cy="3866073"/>
          </a:xfrm>
          <a:prstGeom prst="rect">
            <a:avLst/>
          </a:prstGeom>
        </p:spPr>
      </p:pic>
      <p:sp>
        <p:nvSpPr>
          <p:cNvPr id="5" name="TextBox 4">
            <a:extLst>
              <a:ext uri="{FF2B5EF4-FFF2-40B4-BE49-F238E27FC236}">
                <a16:creationId xmlns:a16="http://schemas.microsoft.com/office/drawing/2014/main" id="{34148365-8BDA-A654-1A07-ACAC79B50B56}"/>
              </a:ext>
            </a:extLst>
          </p:cNvPr>
          <p:cNvSpPr txBox="1"/>
          <p:nvPr/>
        </p:nvSpPr>
        <p:spPr>
          <a:xfrm>
            <a:off x="655615" y="1580902"/>
            <a:ext cx="108708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cs typeface="Arial"/>
              </a:rPr>
              <a:t>LangChain</a:t>
            </a:r>
            <a:r>
              <a:rPr lang="en-US">
                <a:cs typeface="Arial"/>
              </a:rPr>
              <a:t> is a framework designed to simplify the creation of applications using large language models. As a language model integration framework, </a:t>
            </a:r>
            <a:r>
              <a:rPr lang="en-US" err="1">
                <a:cs typeface="Arial"/>
              </a:rPr>
              <a:t>LangChain</a:t>
            </a:r>
            <a:r>
              <a:rPr lang="en-US">
                <a:cs typeface="Arial"/>
              </a:rPr>
              <a:t> use-cases largely overlap with those of language models in general, including document analysis and summarization, chatbots, and code analysis.</a:t>
            </a:r>
            <a:endParaRPr lang="en-US">
              <a:cs typeface="Segoe UI"/>
            </a:endParaRPr>
          </a:p>
        </p:txBody>
      </p:sp>
    </p:spTree>
    <p:extLst>
      <p:ext uri="{BB962C8B-B14F-4D97-AF65-F5344CB8AC3E}">
        <p14:creationId xmlns:p14="http://schemas.microsoft.com/office/powerpoint/2010/main" val="4630208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304D194-9020-4D77-BCEE-37803F72411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40488788-02F3-4614-A0E2-F208657CDF06}">
  <ds:schemaRefs>
    <ds:schemaRef ds:uri="http://schemas.microsoft.com/sharepoint/v3/contenttype/forms"/>
  </ds:schemaRefs>
</ds:datastoreItem>
</file>

<file path=customXml/itemProps3.xml><?xml version="1.0" encoding="utf-8"?>
<ds:datastoreItem xmlns:ds="http://schemas.openxmlformats.org/officeDocument/2006/customXml" ds:itemID="{A344A853-FA74-45B4-AE5F-B3796F4BB94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229</TotalTime>
  <Words>11039</Words>
  <Application>Microsoft Office PowerPoint</Application>
  <PresentationFormat>Widescreen</PresentationFormat>
  <Paragraphs>1503</Paragraphs>
  <Slides>68</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6" baseType="lpstr">
      <vt:lpstr>Arial</vt:lpstr>
      <vt:lpstr>Calibri</vt:lpstr>
      <vt:lpstr>Century Gothic</vt:lpstr>
      <vt:lpstr>Segoe UI</vt:lpstr>
      <vt:lpstr>Segoe UI (Body)</vt:lpstr>
      <vt:lpstr>Wingdings</vt:lpstr>
      <vt:lpstr>Office Theme</vt:lpstr>
      <vt:lpstr>Acrobat Document</vt:lpstr>
      <vt:lpstr>OPEN SOURCE LARGE                 LANGUAGE MODELS</vt:lpstr>
      <vt:lpstr>What is Large Language Model?</vt:lpstr>
      <vt:lpstr>Transformers Architecture</vt:lpstr>
      <vt:lpstr>Types of LLM Models</vt:lpstr>
      <vt:lpstr>Types of LLM Models</vt:lpstr>
      <vt:lpstr>Types of LLM Models</vt:lpstr>
      <vt:lpstr>Open-Source Model’s Used</vt:lpstr>
      <vt:lpstr>LLM Model's Criteria</vt:lpstr>
      <vt:lpstr>LangChain</vt:lpstr>
      <vt:lpstr>Computational Resources</vt:lpstr>
      <vt:lpstr>Invoice Question Answering </vt:lpstr>
      <vt:lpstr>Invoice Questions</vt:lpstr>
      <vt:lpstr>PowerPoint Presentation</vt:lpstr>
      <vt:lpstr>PowerPoint Presentation</vt:lpstr>
      <vt:lpstr>PowerPoint Presentation</vt:lpstr>
      <vt:lpstr>PowerPoint Presentation</vt:lpstr>
      <vt:lpstr>Text2Text Generation - Performance</vt:lpstr>
      <vt:lpstr>Text Generation - Performance</vt:lpstr>
      <vt:lpstr>Summary</vt:lpstr>
      <vt:lpstr>Document Question Answering </vt:lpstr>
      <vt:lpstr>Document Question Answering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Text2Text Generation - Performance</vt:lpstr>
      <vt:lpstr>Text Generation - Performance</vt:lpstr>
      <vt:lpstr>Summary</vt:lpstr>
      <vt:lpstr>Generic Question Answering </vt:lpstr>
      <vt:lpstr>Generic Question Answering</vt:lpstr>
      <vt:lpstr>PowerPoint Presentation</vt:lpstr>
      <vt:lpstr>PowerPoint Presentation</vt:lpstr>
      <vt:lpstr>PowerPoint Presentation</vt:lpstr>
      <vt:lpstr>PowerPoint Presentation</vt:lpstr>
      <vt:lpstr>Text2Text Generation - Performance</vt:lpstr>
      <vt:lpstr>Text Generation - Performance</vt:lpstr>
      <vt:lpstr>Summary</vt:lpstr>
      <vt:lpstr>Overall Conclusion</vt:lpstr>
      <vt:lpstr>Finetuning</vt:lpstr>
      <vt:lpstr>Finetuning Workflow</vt:lpstr>
      <vt:lpstr>LoRA Based Fine Tuning</vt:lpstr>
      <vt:lpstr>QLORA based Fine Tuning</vt:lpstr>
      <vt:lpstr>About Dataset (SQuAD)</vt:lpstr>
      <vt:lpstr>Fine tuned Models for Invoice Data</vt:lpstr>
      <vt:lpstr>PowerPoint Presentation</vt:lpstr>
      <vt:lpstr>PowerPoint Presentation</vt:lpstr>
      <vt:lpstr>PowerPoint Presentation</vt:lpstr>
      <vt:lpstr>PowerPoint Presentation</vt:lpstr>
      <vt:lpstr>PowerPoint Presentation</vt:lpstr>
      <vt:lpstr>Fine tuned for Documents</vt:lpstr>
      <vt:lpstr>PowerPoint Presentation</vt:lpstr>
      <vt:lpstr>PowerPoint Presentation</vt:lpstr>
      <vt:lpstr>PowerPoint Presentation</vt:lpstr>
      <vt:lpstr>PowerPoint Presentation</vt:lpstr>
      <vt:lpstr>PowerPoint Presentation</vt:lpstr>
      <vt:lpstr>Fine tuned for Generic Question </vt:lpstr>
      <vt:lpstr>PowerPoint Presentation</vt:lpstr>
      <vt:lpstr>PowerPoint Presentation</vt:lpstr>
      <vt:lpstr>PowerPoint Presentation</vt:lpstr>
      <vt:lpstr>Traditional Finetuning - Performance</vt:lpstr>
      <vt:lpstr>Finetuning with Lora - Performance</vt:lpstr>
      <vt:lpstr>Finetuning with QLoRa -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LARGE                 LANGUAGE MODELS</dc:title>
  <dc:creator>VimalKumar Rajmohan</dc:creator>
  <cp:lastModifiedBy>VimalKumar Rajmohan</cp:lastModifiedBy>
  <cp:revision>66</cp:revision>
  <dcterms:created xsi:type="dcterms:W3CDTF">2023-07-19T06:40:21Z</dcterms:created>
  <dcterms:modified xsi:type="dcterms:W3CDTF">2023-08-02T08:55:03Z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b46c77-3b58-4101-b463-cd3b3d516e4a_Enabled">
    <vt:lpwstr>true</vt:lpwstr>
  </property>
  <property fmtid="{D5CDD505-2E9C-101B-9397-08002B2CF9AE}" pid="4" name="MSIP_Label_3bb46c77-3b58-4101-b463-cd3b3d516e4a_SetDate">
    <vt:lpwstr>2023-07-19T07:35:28Z</vt:lpwstr>
  </property>
  <property fmtid="{D5CDD505-2E9C-101B-9397-08002B2CF9AE}" pid="5" name="MSIP_Label_3bb46c77-3b58-4101-b463-cd3b3d516e4a_Method">
    <vt:lpwstr>Privileged</vt:lpwstr>
  </property>
  <property fmtid="{D5CDD505-2E9C-101B-9397-08002B2CF9AE}" pid="6" name="MSIP_Label_3bb46c77-3b58-4101-b463-cd3b3d516e4a_Name">
    <vt:lpwstr>Non-Business</vt:lpwstr>
  </property>
  <property fmtid="{D5CDD505-2E9C-101B-9397-08002B2CF9AE}" pid="7" name="MSIP_Label_3bb46c77-3b58-4101-b463-cd3b3d516e4a_SiteId">
    <vt:lpwstr>311b3378-8e8a-4b5e-a33f-e80a3d8ba60a</vt:lpwstr>
  </property>
  <property fmtid="{D5CDD505-2E9C-101B-9397-08002B2CF9AE}" pid="8" name="MSIP_Label_3bb46c77-3b58-4101-b463-cd3b3d516e4a_ActionId">
    <vt:lpwstr>87a50310-95d7-4b9b-b9fa-da7f10463fc1</vt:lpwstr>
  </property>
  <property fmtid="{D5CDD505-2E9C-101B-9397-08002B2CF9AE}" pid="9" name="MSIP_Label_3bb46c77-3b58-4101-b463-cd3b3d516e4a_ContentBits">
    <vt:lpwstr>0</vt:lpwstr>
  </property>
</Properties>
</file>