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Slab"/>
      <p:regular r:id="rId15"/>
      <p:bold r:id="rId16"/>
    </p:embeddedFon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regular.fntdata"/><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font" Target="fonts/RobotoSlab-bold.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75fc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75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75fce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75fc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08b207c8e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08b207c8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6f75fce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75fce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6f75fce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6f75fce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6f75fce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6f75fce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6f75fce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6f75fce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62" name="Shape 62"/>
        <p:cNvGrpSpPr/>
        <p:nvPr/>
      </p:nvGrpSpPr>
      <p:grpSpPr>
        <a:xfrm>
          <a:off x="0" y="0"/>
          <a:ext cx="0" cy="0"/>
          <a:chOff x="0" y="0"/>
          <a:chExt cx="0" cy="0"/>
        </a:xfrm>
      </p:grpSpPr>
      <p:sp>
        <p:nvSpPr>
          <p:cNvPr id="63" name="Google Shape;63;p13"/>
          <p:cNvSpPr txBox="1"/>
          <p:nvPr>
            <p:ph type="title"/>
          </p:nvPr>
        </p:nvSpPr>
        <p:spPr>
          <a:xfrm>
            <a:off x="454525" y="671250"/>
            <a:ext cx="8368200" cy="686100"/>
          </a:xfrm>
          <a:prstGeom prst="rect">
            <a:avLst/>
          </a:prstGeom>
        </p:spPr>
        <p:txBody>
          <a:bodyPr anchorCtr="0" anchor="b" bIns="91425" lIns="91425" spcFirstLastPara="1" rIns="91425" wrap="square" tIns="91425">
            <a:noAutofit/>
          </a:bodyPr>
          <a:lstStyle/>
          <a:p>
            <a:pPr indent="0" lvl="0" marL="0" rtl="0" algn="ctr">
              <a:lnSpc>
                <a:spcPct val="90000"/>
              </a:lnSpc>
              <a:spcBef>
                <a:spcPts val="0"/>
              </a:spcBef>
              <a:spcAft>
                <a:spcPts val="0"/>
              </a:spcAft>
              <a:buClr>
                <a:srgbClr val="588AB7"/>
              </a:buClr>
              <a:buSzPts val="990"/>
              <a:buFont typeface="Twentieth Century"/>
              <a:buNone/>
            </a:pPr>
            <a:r>
              <a:rPr lang="en" sz="3420">
                <a:solidFill>
                  <a:srgbClr val="274E13"/>
                </a:solidFill>
                <a:latin typeface="Algerian"/>
                <a:ea typeface="Algerian"/>
                <a:cs typeface="Algerian"/>
                <a:sym typeface="Algerian"/>
              </a:rPr>
              <a:t>J K K NATTRAJA COLLEGE OF            ENGINEERING AND TECHNOLOGY</a:t>
            </a:r>
            <a:endParaRPr/>
          </a:p>
        </p:txBody>
      </p:sp>
      <p:sp>
        <p:nvSpPr>
          <p:cNvPr id="64" name="Google Shape;64;p13"/>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Members: </a:t>
            </a:r>
            <a:endParaRPr/>
          </a:p>
          <a:p>
            <a:pPr indent="0" lvl="0" marL="0" rtl="0" algn="l">
              <a:spcBef>
                <a:spcPts val="1600"/>
              </a:spcBef>
              <a:spcAft>
                <a:spcPts val="0"/>
              </a:spcAft>
              <a:buNone/>
            </a:pPr>
            <a:r>
              <a:rPr lang="en"/>
              <a:t>	Kabilan.B</a:t>
            </a:r>
            <a:endParaRPr/>
          </a:p>
          <a:p>
            <a:pPr indent="0" lvl="0" marL="457200" rtl="0" algn="l">
              <a:spcBef>
                <a:spcPts val="1600"/>
              </a:spcBef>
              <a:spcAft>
                <a:spcPts val="0"/>
              </a:spcAft>
              <a:buNone/>
            </a:pPr>
            <a:r>
              <a:rPr lang="en"/>
              <a:t>Nisanth.V</a:t>
            </a:r>
            <a:endParaRPr/>
          </a:p>
          <a:p>
            <a:pPr indent="0" lvl="0" marL="457200" rtl="0" algn="l">
              <a:spcBef>
                <a:spcPts val="1600"/>
              </a:spcBef>
              <a:spcAft>
                <a:spcPts val="0"/>
              </a:spcAft>
              <a:buNone/>
            </a:pPr>
            <a:r>
              <a:rPr lang="en"/>
              <a:t>Sakthivel.S</a:t>
            </a:r>
            <a:endParaRPr/>
          </a:p>
          <a:p>
            <a:pPr indent="0" lvl="0" marL="457200" rtl="0" algn="l">
              <a:spcBef>
                <a:spcPts val="1600"/>
              </a:spcBef>
              <a:spcAft>
                <a:spcPts val="0"/>
              </a:spcAft>
              <a:buNone/>
            </a:pPr>
            <a:r>
              <a:rPr lang="en"/>
              <a:t>Vimal.D</a:t>
            </a:r>
            <a:endParaRPr/>
          </a:p>
          <a:p>
            <a:pPr indent="0" lvl="0" marL="457200" rtl="0" algn="l">
              <a:spcBef>
                <a:spcPts val="1600"/>
              </a:spcBef>
              <a:spcAft>
                <a:spcPts val="0"/>
              </a:spcAft>
              <a:buNone/>
            </a:pPr>
            <a:r>
              <a:rPr lang="en"/>
              <a:t>Surya.R</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65" name="Google Shape;65;p13"/>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Mentor:</a:t>
            </a:r>
            <a:endParaRPr/>
          </a:p>
          <a:p>
            <a:pPr indent="0" lvl="0" marL="0" rtl="0" algn="l">
              <a:spcBef>
                <a:spcPts val="1600"/>
              </a:spcBef>
              <a:spcAft>
                <a:spcPts val="0"/>
              </a:spcAft>
              <a:buNone/>
            </a:pPr>
            <a:r>
              <a:rPr lang="en"/>
              <a:t>	MURUGASHANKAR S AP/IT</a:t>
            </a:r>
            <a:endParaRPr/>
          </a:p>
          <a:p>
            <a:pPr indent="0" lvl="0" marL="0" rtl="0" algn="l">
              <a:spcBef>
                <a:spcPts val="1600"/>
              </a:spcBef>
              <a:spcAft>
                <a:spcPts val="0"/>
              </a:spcAft>
              <a:buNone/>
            </a:pPr>
            <a:r>
              <a:rPr lang="en"/>
              <a:t>Domain : Applied Data Science</a:t>
            </a:r>
            <a:endParaRPr/>
          </a:p>
          <a:p>
            <a:pPr indent="0" lvl="0" marL="0" rtl="0" algn="l">
              <a:spcBef>
                <a:spcPts val="1600"/>
              </a:spcBef>
              <a:spcAft>
                <a:spcPts val="0"/>
              </a:spcAft>
              <a:buNone/>
            </a:pPr>
            <a:r>
              <a:rPr lang="en"/>
              <a:t>Title : Covid-19 Vaccines Analysis</a:t>
            </a:r>
            <a:endParaRPr/>
          </a:p>
          <a:p>
            <a:pPr indent="0" lvl="0" marL="0" rtl="0" algn="l">
              <a:spcBef>
                <a:spcPts val="1600"/>
              </a:spcBef>
              <a:spcAft>
                <a:spcPts val="1600"/>
              </a:spcAft>
              <a:buNone/>
            </a:pPr>
            <a:r>
              <a:t/>
            </a:r>
            <a:endParaRPr/>
          </a:p>
        </p:txBody>
      </p:sp>
      <p:pic>
        <p:nvPicPr>
          <p:cNvPr id="66" name="Google Shape;66;p13"/>
          <p:cNvPicPr preferRelativeResize="0"/>
          <p:nvPr/>
        </p:nvPicPr>
        <p:blipFill rotWithShape="1">
          <a:blip r:embed="rId3">
            <a:alphaModFix/>
          </a:blip>
          <a:srcRect b="18942" l="0" r="0" t="12625"/>
          <a:stretch/>
        </p:blipFill>
        <p:spPr>
          <a:xfrm>
            <a:off x="253400" y="392550"/>
            <a:ext cx="1062725" cy="761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sz="2150">
                <a:latin typeface="Calibri"/>
                <a:ea typeface="Calibri"/>
                <a:cs typeface="Calibri"/>
                <a:sym typeface="Calibri"/>
              </a:rPr>
              <a:t>The "Covid-19 Vaccines Analysis" project conducts a comprehensive investigation into COVID-19 vaccines, examining their development, efficacy, safety, global distribution, and impact, serving as a valuable resource for stakeholders and the public to understand the ongoing vaccination efforts against the pandemic.</a:t>
            </a:r>
            <a:endParaRPr/>
          </a:p>
        </p:txBody>
      </p:sp>
      <p:sp>
        <p:nvSpPr>
          <p:cNvPr id="72" name="Google Shape;72;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Abstraction: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Description:</a:t>
            </a:r>
            <a:endParaRPr/>
          </a:p>
        </p:txBody>
      </p:sp>
      <p:sp>
        <p:nvSpPr>
          <p:cNvPr id="78" name="Google Shape;78;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"Covid-19 Vaccines Analysis" project is a comprehensive examination of the various vaccines developed to combat the COVID-19 pandemic. In response to the global health crisis, numerous vaccines were rapidly developed and deployed to mitigate the spread of the virus and reduce its impact on public health. This project aims to provide a detailed analysis of these vaccines, encompassing a wide range of aspects, including their development, efficacy, safety, distribution, and global impact.</a:t>
            </a:r>
            <a:endParaRPr/>
          </a:p>
          <a:p>
            <a:pPr indent="0" lvl="0" marL="0" rtl="0" algn="l">
              <a:spcBef>
                <a:spcPts val="1600"/>
              </a:spcBef>
              <a:spcAft>
                <a:spcPts val="1600"/>
              </a:spcAft>
              <a:buNone/>
            </a:pPr>
            <a:r>
              <a:t/>
            </a:r>
            <a:endParaRPr/>
          </a:p>
        </p:txBody>
      </p:sp>
      <p:pic>
        <p:nvPicPr>
          <p:cNvPr id="79" name="Google Shape;79;p15"/>
          <p:cNvPicPr preferRelativeResize="0"/>
          <p:nvPr/>
        </p:nvPicPr>
        <p:blipFill>
          <a:blip r:embed="rId3">
            <a:alphaModFix/>
          </a:blip>
          <a:stretch>
            <a:fillRect/>
          </a:stretch>
        </p:blipFill>
        <p:spPr>
          <a:xfrm>
            <a:off x="7067475" y="3534175"/>
            <a:ext cx="2076525" cy="16093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About_Project</a:t>
            </a:r>
            <a:endParaRPr/>
          </a:p>
        </p:txBody>
      </p:sp>
      <p:sp>
        <p:nvSpPr>
          <p:cNvPr id="85" name="Google Shape;85;p16"/>
          <p:cNvSpPr txBox="1"/>
          <p:nvPr>
            <p:ph idx="1" type="body"/>
          </p:nvPr>
        </p:nvSpPr>
        <p:spPr>
          <a:xfrm>
            <a:off x="321275" y="1476499"/>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accent5"/>
                </a:solidFill>
              </a:rPr>
              <a:t>Sources:</a:t>
            </a:r>
            <a:endParaRPr sz="2400">
              <a:solidFill>
                <a:schemeClr val="accent5"/>
              </a:solidFill>
            </a:endParaRPr>
          </a:p>
          <a:p>
            <a:pPr indent="0" lvl="0" marL="0" rtl="0" algn="l">
              <a:spcBef>
                <a:spcPts val="1600"/>
              </a:spcBef>
              <a:spcAft>
                <a:spcPts val="0"/>
              </a:spcAft>
              <a:buNone/>
            </a:pPr>
            <a:r>
              <a:rPr lang="en" sz="2400">
                <a:solidFill>
                  <a:schemeClr val="accent5"/>
                </a:solidFill>
              </a:rPr>
              <a:t>	Dataset: </a:t>
            </a:r>
            <a:r>
              <a:rPr lang="en" sz="2400"/>
              <a:t>COVID-19 in India form Kaggle</a:t>
            </a:r>
            <a:endParaRPr sz="2400"/>
          </a:p>
          <a:p>
            <a:pPr indent="0" lvl="0" marL="0" rtl="0" algn="l">
              <a:spcBef>
                <a:spcPts val="1600"/>
              </a:spcBef>
              <a:spcAft>
                <a:spcPts val="1600"/>
              </a:spcAft>
              <a:buNone/>
            </a:pPr>
            <a:r>
              <a:rPr lang="en" sz="2400"/>
              <a:t>In this project we perform a load the data into pandas and preprocessing then other actions.</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91" name="Google Shape;91;p17"/>
          <p:cNvSpPr txBox="1"/>
          <p:nvPr>
            <p:ph idx="1" type="body"/>
          </p:nvPr>
        </p:nvSpPr>
        <p:spPr>
          <a:xfrm>
            <a:off x="321275" y="1476499"/>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accent5"/>
                </a:solidFill>
              </a:rPr>
              <a:t>Clean the data: Address missing values, remove duplicates, and correct any errors in the dataset.</a:t>
            </a:r>
            <a:endParaRPr sz="2400">
              <a:solidFill>
                <a:schemeClr val="accent5"/>
              </a:solidFill>
            </a:endParaRPr>
          </a:p>
          <a:p>
            <a:pPr indent="0" lvl="0" marL="0" rtl="0" algn="l">
              <a:spcBef>
                <a:spcPts val="1600"/>
              </a:spcBef>
              <a:spcAft>
                <a:spcPts val="0"/>
              </a:spcAft>
              <a:buNone/>
            </a:pPr>
            <a:r>
              <a:rPr lang="en" sz="2400">
                <a:solidFill>
                  <a:schemeClr val="accent5"/>
                </a:solidFill>
              </a:rPr>
              <a:t>Transform the data: Convert data into a format suitable for analysis, such as date formatting, data type conversions, and data aggregation.</a:t>
            </a:r>
            <a:endParaRPr sz="2400">
              <a:solidFill>
                <a:schemeClr val="accent5"/>
              </a:solidFill>
            </a:endParaRPr>
          </a:p>
          <a:p>
            <a:pPr indent="0" lvl="0" marL="0" rtl="0" algn="l">
              <a:spcBef>
                <a:spcPts val="1600"/>
              </a:spcBef>
              <a:spcAft>
                <a:spcPts val="1600"/>
              </a:spcAft>
              <a:buNone/>
            </a:pPr>
            <a:r>
              <a:t/>
            </a:r>
            <a:endParaRPr sz="2400">
              <a:solidFill>
                <a:schemeClr val="accent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idx="1" type="body"/>
          </p:nvPr>
        </p:nvSpPr>
        <p:spPr>
          <a:xfrm>
            <a:off x="387900" y="1489825"/>
            <a:ext cx="8368200" cy="56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Importing</a:t>
            </a:r>
            <a:r>
              <a:rPr lang="en"/>
              <a:t> pandas and loading the dataset</a:t>
            </a:r>
            <a:endParaRPr/>
          </a:p>
        </p:txBody>
      </p:sp>
      <p:sp>
        <p:nvSpPr>
          <p:cNvPr id="97" name="Google Shape;97;p18"/>
          <p:cNvSpPr txBox="1"/>
          <p:nvPr>
            <p:ph type="title"/>
          </p:nvPr>
        </p:nvSpPr>
        <p:spPr>
          <a:xfrm>
            <a:off x="387900" y="458025"/>
            <a:ext cx="8368200" cy="68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CODE:</a:t>
            </a:r>
            <a:endParaRPr/>
          </a:p>
        </p:txBody>
      </p:sp>
      <p:pic>
        <p:nvPicPr>
          <p:cNvPr id="98" name="Google Shape;98;p18"/>
          <p:cNvPicPr preferRelativeResize="0"/>
          <p:nvPr/>
        </p:nvPicPr>
        <p:blipFill>
          <a:blip r:embed="rId3">
            <a:alphaModFix/>
          </a:blip>
          <a:stretch>
            <a:fillRect/>
          </a:stretch>
        </p:blipFill>
        <p:spPr>
          <a:xfrm>
            <a:off x="742675" y="2052025"/>
            <a:ext cx="4956507" cy="2786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87900" y="458025"/>
            <a:ext cx="8368200" cy="68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CODE:</a:t>
            </a:r>
            <a:endParaRPr/>
          </a:p>
        </p:txBody>
      </p:sp>
      <p:sp>
        <p:nvSpPr>
          <p:cNvPr id="104" name="Google Shape;104;p19"/>
          <p:cNvSpPr txBox="1"/>
          <p:nvPr>
            <p:ph idx="1" type="body"/>
          </p:nvPr>
        </p:nvSpPr>
        <p:spPr>
          <a:xfrm>
            <a:off x="387900" y="1489825"/>
            <a:ext cx="6615000" cy="2373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Preprocessing the data and analysis</a:t>
            </a:r>
            <a:endParaRPr/>
          </a:p>
        </p:txBody>
      </p:sp>
      <p:pic>
        <p:nvPicPr>
          <p:cNvPr id="105" name="Google Shape;105;p19"/>
          <p:cNvPicPr preferRelativeResize="0"/>
          <p:nvPr/>
        </p:nvPicPr>
        <p:blipFill>
          <a:blip r:embed="rId3">
            <a:alphaModFix/>
          </a:blip>
          <a:stretch>
            <a:fillRect/>
          </a:stretch>
        </p:blipFill>
        <p:spPr>
          <a:xfrm>
            <a:off x="857025" y="1951900"/>
            <a:ext cx="5676751" cy="31916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OUTPUT:</a:t>
            </a:r>
            <a:endParaRPr/>
          </a:p>
        </p:txBody>
      </p:sp>
      <p:sp>
        <p:nvSpPr>
          <p:cNvPr id="111" name="Google Shape;111;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2" name="Google Shape;112;p20"/>
          <p:cNvPicPr preferRelativeResize="0"/>
          <p:nvPr/>
        </p:nvPicPr>
        <p:blipFill>
          <a:blip r:embed="rId3">
            <a:alphaModFix/>
          </a:blip>
          <a:stretch>
            <a:fillRect/>
          </a:stretch>
        </p:blipFill>
        <p:spPr>
          <a:xfrm>
            <a:off x="387900" y="1144125"/>
            <a:ext cx="8368201" cy="40302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1"/>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1"/>
                </a:solidFill>
              </a:rPr>
              <a:t>THANK YOU.</a:t>
            </a:r>
            <a:endParaRPr>
              <a:solidFill>
                <a:schemeClr val="accen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