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12"/>
  </p:notesMasterIdLst>
  <p:sldIdLst>
    <p:sldId id="256" r:id="rId4"/>
    <p:sldId id="257" r:id="rId5"/>
    <p:sldId id="258" r:id="rId6"/>
    <p:sldId id="259" r:id="rId7"/>
    <p:sldId id="260" r:id="rId8"/>
    <p:sldId id="261" r:id="rId9"/>
    <p:sldId id="262" r:id="rId10"/>
    <p:sldId id="266" r:id="rId11"/>
  </p:sldIdLst>
  <p:sldSz cx="9144000" cy="5143500" type="screen16x9"/>
  <p:notesSz cx="6858000" cy="9144000"/>
  <p:embeddedFontLst>
    <p:embeddedFont>
      <p:font typeface="Algerian" pitchFamily="82" charset="0"/>
      <p:regular r:id="rId13"/>
    </p:embeddedFont>
    <p:embeddedFont>
      <p:font typeface="Nunito" charset="0"/>
      <p:regular r:id="rId14"/>
      <p:bold r:id="rId15"/>
      <p:italic r:id="rId16"/>
      <p:boldItalic r:id="rId17"/>
    </p:embeddedFont>
    <p:embeddedFont>
      <p:font typeface="Raleway" charset="0"/>
      <p:regular r:id="rId18"/>
      <p:bold r:id="rId19"/>
      <p:italic r:id="rId20"/>
      <p:boldItalic r:id="rId21"/>
    </p:embeddedFont>
    <p:embeddedFont>
      <p:font typeface="Calibri" pitchFamily="34" charset="0"/>
      <p:regular r:id="rId22"/>
      <p:bold r:id="rId23"/>
      <p:italic r:id="rId24"/>
      <p:boldItalic r:id="rId25"/>
    </p:embeddedFont>
    <p:embeddedFont>
      <p:font typeface="Lato" charset="0"/>
      <p:regular r:id="rId26"/>
      <p:bold r:id="rId27"/>
      <p:italic r:id="rId28"/>
      <p:boldItalic r:id="rId29"/>
    </p:embeddedFont>
    <p:embeddedFont>
      <p:font typeface="Roboto Slab" charset="0"/>
      <p:regular r:id="rId30"/>
      <p:bold r:id="rId31"/>
    </p:embeddedFont>
    <p:embeddedFont>
      <p:font typeface="Robot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31b944c14_0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31b944c1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931b944c14_0_1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931b944c1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31b944c14_0_2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31b944c1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31b944c14_0_3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31b944c14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31b944c14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931b944c14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31b944c14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931b944c14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31b944c14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31b944c14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72"/>
        <p:cNvGrpSpPr/>
        <p:nvPr/>
      </p:nvGrpSpPr>
      <p:grpSpPr>
        <a:xfrm>
          <a:off x="0" y="0"/>
          <a:ext cx="0" cy="0"/>
          <a:chOff x="0" y="0"/>
          <a:chExt cx="0" cy="0"/>
        </a:xfrm>
      </p:grpSpPr>
      <p:cxnSp>
        <p:nvCxnSpPr>
          <p:cNvPr id="73" name="Google Shape;73;p14"/>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74" name="Google Shape;74;p14"/>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75" name="Google Shape;75;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76" name="Google Shape;76;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77" name="Google Shape;77;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78" name="Google Shape;78;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9"/>
        <p:cNvGrpSpPr/>
        <p:nvPr/>
      </p:nvGrpSpPr>
      <p:grpSpPr>
        <a:xfrm>
          <a:off x="0" y="0"/>
          <a:ext cx="0" cy="0"/>
          <a:chOff x="0" y="0"/>
          <a:chExt cx="0" cy="0"/>
        </a:xfrm>
      </p:grpSpPr>
      <p:cxnSp>
        <p:nvCxnSpPr>
          <p:cNvPr id="80" name="Google Shape;80;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81" name="Google Shape;81;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82" name="Google Shape;82;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83" name="Google Shape;83;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cxnSp>
        <p:nvCxnSpPr>
          <p:cNvPr id="85" name="Google Shape;85;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86" name="Google Shape;86;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87" name="Google Shape;87;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88" name="Google Shape;88;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 name="Google Shape;89;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0" name="Google Shape;90;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cxnSp>
        <p:nvCxnSpPr>
          <p:cNvPr id="92" name="Google Shape;92;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93" name="Google Shape;93;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94" name="Google Shape;94;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95" name="Google Shape;95;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7"/>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7" name="Google Shape;97;p17"/>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8" name="Google Shape;98;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cxnSp>
        <p:nvCxnSpPr>
          <p:cNvPr id="103" name="Google Shape;103;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04" name="Google Shape;104;p19"/>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9"/>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6" name="Google Shape;106;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07"/>
        <p:cNvGrpSpPr/>
        <p:nvPr/>
      </p:nvGrpSpPr>
      <p:grpSpPr>
        <a:xfrm>
          <a:off x="0" y="0"/>
          <a:ext cx="0" cy="0"/>
          <a:chOff x="0" y="0"/>
          <a:chExt cx="0" cy="0"/>
        </a:xfrm>
      </p:grpSpPr>
      <p:cxnSp>
        <p:nvCxnSpPr>
          <p:cNvPr id="108" name="Google Shape;108;p20"/>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09" name="Google Shape;109;p20"/>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0" name="Google Shape;110;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14" name="Google Shape;114;p2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15" name="Google Shape;115;p21"/>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17" name="Google Shape;117;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cxnSp>
        <p:nvCxnSpPr>
          <p:cNvPr id="119" name="Google Shape;119;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20" name="Google Shape;120;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21" name="Google Shape;121;p22"/>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2" name="Google Shape;122;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cxnSp>
        <p:nvCxnSpPr>
          <p:cNvPr id="124" name="Google Shape;124;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25" name="Google Shape;125;p2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26" name="Google Shape;126;p2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27" name="Google Shape;127;p23"/>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5"/>
        <p:cNvGrpSpPr/>
        <p:nvPr/>
      </p:nvGrpSpPr>
      <p:grpSpPr>
        <a:xfrm>
          <a:off x="0" y="0"/>
          <a:ext cx="0" cy="0"/>
          <a:chOff x="0" y="0"/>
          <a:chExt cx="0" cy="0"/>
        </a:xfrm>
      </p:grpSpPr>
      <p:sp>
        <p:nvSpPr>
          <p:cNvPr id="136" name="Google Shape;136;p26"/>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37" name="Google Shape;137;p26"/>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38" name="Google Shape;138;p2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9" name="Google Shape;139;p26"/>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0" name="Google Shape;140;p26"/>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41" name="Google Shape;14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2"/>
        <p:cNvGrpSpPr/>
        <p:nvPr/>
      </p:nvGrpSpPr>
      <p:grpSpPr>
        <a:xfrm>
          <a:off x="0" y="0"/>
          <a:ext cx="0" cy="0"/>
          <a:chOff x="0" y="0"/>
          <a:chExt cx="0" cy="0"/>
        </a:xfrm>
      </p:grpSpPr>
      <p:cxnSp>
        <p:nvCxnSpPr>
          <p:cNvPr id="143" name="Google Shape;143;p2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44" name="Google Shape;144;p27"/>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45" name="Google Shape;14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6"/>
        <p:cNvGrpSpPr/>
        <p:nvPr/>
      </p:nvGrpSpPr>
      <p:grpSpPr>
        <a:xfrm>
          <a:off x="0" y="0"/>
          <a:ext cx="0" cy="0"/>
          <a:chOff x="0" y="0"/>
          <a:chExt cx="0" cy="0"/>
        </a:xfrm>
      </p:grpSpPr>
      <p:cxnSp>
        <p:nvCxnSpPr>
          <p:cNvPr id="147" name="Google Shape;147;p2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48" name="Google Shape;148;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0" name="Google Shape;15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1"/>
        <p:cNvGrpSpPr/>
        <p:nvPr/>
      </p:nvGrpSpPr>
      <p:grpSpPr>
        <a:xfrm>
          <a:off x="0" y="0"/>
          <a:ext cx="0" cy="0"/>
          <a:chOff x="0" y="0"/>
          <a:chExt cx="0" cy="0"/>
        </a:xfrm>
      </p:grpSpPr>
      <p:cxnSp>
        <p:nvCxnSpPr>
          <p:cNvPr id="152" name="Google Shape;152;p2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53" name="Google Shape;153;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2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5" name="Google Shape;155;p2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6" name="Google Shape;15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9" name="Google Shape;15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0"/>
        <p:cNvGrpSpPr/>
        <p:nvPr/>
      </p:nvGrpSpPr>
      <p:grpSpPr>
        <a:xfrm>
          <a:off x="0" y="0"/>
          <a:ext cx="0" cy="0"/>
          <a:chOff x="0" y="0"/>
          <a:chExt cx="0" cy="0"/>
        </a:xfrm>
      </p:grpSpPr>
      <p:cxnSp>
        <p:nvCxnSpPr>
          <p:cNvPr id="161" name="Google Shape;161;p3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162" name="Google Shape;162;p3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3" name="Google Shape;163;p3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4" name="Google Shape;16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7" name="Google Shape;16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3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3"/>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171" name="Google Shape;171;p33"/>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72" name="Google Shape;172;p3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173" name="Google Shape;173;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3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177" name="Google Shape;17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3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181" name="Google Shape;181;p3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2" name="Google Shape;18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0" name="Google Shape;70;p13"/>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71" name="Google Shape;71;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133" name="Google Shape;133;p25"/>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134" name="Google Shape;1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8"/>
        <p:cNvGrpSpPr/>
        <p:nvPr/>
      </p:nvGrpSpPr>
      <p:grpSpPr>
        <a:xfrm>
          <a:off x="0" y="0"/>
          <a:ext cx="0" cy="0"/>
          <a:chOff x="0" y="0"/>
          <a:chExt cx="0" cy="0"/>
        </a:xfrm>
      </p:grpSpPr>
      <p:sp>
        <p:nvSpPr>
          <p:cNvPr id="189" name="Google Shape;189;p37"/>
          <p:cNvSpPr txBox="1">
            <a:spLocks noGrp="1"/>
          </p:cNvSpPr>
          <p:nvPr>
            <p:ph type="title"/>
          </p:nvPr>
        </p:nvSpPr>
        <p:spPr>
          <a:xfrm>
            <a:off x="669375" y="497225"/>
            <a:ext cx="8052600" cy="8937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588AB7"/>
              </a:buClr>
              <a:buSzPts val="990"/>
              <a:buFont typeface="Twentieth Century"/>
              <a:buNone/>
            </a:pPr>
            <a:r>
              <a:rPr lang="en" sz="3420" b="0">
                <a:solidFill>
                  <a:srgbClr val="274E13"/>
                </a:solidFill>
                <a:latin typeface="Algerian"/>
                <a:ea typeface="Algerian"/>
                <a:cs typeface="Algerian"/>
                <a:sym typeface="Algerian"/>
              </a:rPr>
              <a:t>  J K K NATTRAJA COLLEGE OF            ENGINEERING AND TECHNOLOGY</a:t>
            </a:r>
            <a:endParaRPr sz="1800" b="0">
              <a:solidFill>
                <a:srgbClr val="274E13"/>
              </a:solidFill>
              <a:latin typeface="Nunito"/>
              <a:ea typeface="Nunito"/>
              <a:cs typeface="Nunito"/>
              <a:sym typeface="Nunito"/>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p:txBody>
      </p:sp>
      <p:sp>
        <p:nvSpPr>
          <p:cNvPr id="190" name="Google Shape;190;p37"/>
          <p:cNvSpPr txBox="1">
            <a:spLocks noGrp="1"/>
          </p:cNvSpPr>
          <p:nvPr>
            <p:ph type="body" idx="1"/>
          </p:nvPr>
        </p:nvSpPr>
        <p:spPr>
          <a:xfrm>
            <a:off x="1296828"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900">
                <a:solidFill>
                  <a:srgbClr val="233A44"/>
                </a:solidFill>
                <a:latin typeface="Calibri"/>
                <a:ea typeface="Calibri"/>
                <a:cs typeface="Calibri"/>
                <a:sym typeface="Calibri"/>
              </a:rPr>
              <a:t>Team Members: </a:t>
            </a:r>
            <a:endParaRPr sz="1900">
              <a:solidFill>
                <a:srgbClr val="233A44"/>
              </a:solidFill>
              <a:latin typeface="Calibri"/>
              <a:ea typeface="Calibri"/>
              <a:cs typeface="Calibri"/>
              <a:sym typeface="Calibri"/>
            </a:endParaRPr>
          </a:p>
          <a:p>
            <a:pPr marL="0" lvl="0" indent="0" algn="l" rtl="0">
              <a:spcBef>
                <a:spcPts val="1200"/>
              </a:spcBef>
              <a:spcAft>
                <a:spcPts val="0"/>
              </a:spcAft>
              <a:buClr>
                <a:schemeClr val="dk2"/>
              </a:buClr>
              <a:buSzPts val="1100"/>
              <a:buFont typeface="Arial"/>
              <a:buNone/>
            </a:pPr>
            <a:r>
              <a:rPr lang="en" sz="1900">
                <a:latin typeface="Calibri"/>
                <a:ea typeface="Calibri"/>
                <a:cs typeface="Calibri"/>
                <a:sym typeface="Calibri"/>
              </a:rPr>
              <a:t>	Kabilan.B</a:t>
            </a:r>
            <a:endParaRPr sz="1900">
              <a:latin typeface="Calibri"/>
              <a:ea typeface="Calibri"/>
              <a:cs typeface="Calibri"/>
              <a:sym typeface="Calibri"/>
            </a:endParaRPr>
          </a:p>
          <a:p>
            <a:pPr marL="0" lvl="0" indent="457200" algn="l" rtl="0">
              <a:spcBef>
                <a:spcPts val="1200"/>
              </a:spcBef>
              <a:spcAft>
                <a:spcPts val="0"/>
              </a:spcAft>
              <a:buClr>
                <a:schemeClr val="dk2"/>
              </a:buClr>
              <a:buSzPts val="1100"/>
              <a:buFont typeface="Arial"/>
              <a:buNone/>
            </a:pPr>
            <a:r>
              <a:rPr lang="en" sz="1900">
                <a:latin typeface="Calibri"/>
                <a:ea typeface="Calibri"/>
                <a:cs typeface="Calibri"/>
                <a:sym typeface="Calibri"/>
              </a:rPr>
              <a:t>Nisanth.V</a:t>
            </a:r>
            <a:endParaRPr sz="1900">
              <a:latin typeface="Calibri"/>
              <a:ea typeface="Calibri"/>
              <a:cs typeface="Calibri"/>
              <a:sym typeface="Calibri"/>
            </a:endParaRPr>
          </a:p>
          <a:p>
            <a:pPr marL="0" lvl="0" indent="457200" algn="l" rtl="0">
              <a:spcBef>
                <a:spcPts val="1200"/>
              </a:spcBef>
              <a:spcAft>
                <a:spcPts val="0"/>
              </a:spcAft>
              <a:buClr>
                <a:schemeClr val="dk2"/>
              </a:buClr>
              <a:buSzPts val="1100"/>
              <a:buFont typeface="Arial"/>
              <a:buNone/>
            </a:pPr>
            <a:r>
              <a:rPr lang="en" sz="1900">
                <a:latin typeface="Calibri"/>
                <a:ea typeface="Calibri"/>
                <a:cs typeface="Calibri"/>
                <a:sym typeface="Calibri"/>
              </a:rPr>
              <a:t>Sakthivel.S</a:t>
            </a:r>
            <a:endParaRPr sz="1900">
              <a:latin typeface="Calibri"/>
              <a:ea typeface="Calibri"/>
              <a:cs typeface="Calibri"/>
              <a:sym typeface="Calibri"/>
            </a:endParaRPr>
          </a:p>
          <a:p>
            <a:pPr marL="0" lvl="0" indent="457200" algn="l" rtl="0">
              <a:spcBef>
                <a:spcPts val="1200"/>
              </a:spcBef>
              <a:spcAft>
                <a:spcPts val="0"/>
              </a:spcAft>
              <a:buClr>
                <a:schemeClr val="dk2"/>
              </a:buClr>
              <a:buSzPts val="1100"/>
              <a:buFont typeface="Arial"/>
              <a:buNone/>
            </a:pPr>
            <a:r>
              <a:rPr lang="en" sz="1900">
                <a:latin typeface="Calibri"/>
                <a:ea typeface="Calibri"/>
                <a:cs typeface="Calibri"/>
                <a:sym typeface="Calibri"/>
              </a:rPr>
              <a:t>Vimal.D</a:t>
            </a:r>
            <a:endParaRPr sz="1900">
              <a:latin typeface="Calibri"/>
              <a:ea typeface="Calibri"/>
              <a:cs typeface="Calibri"/>
              <a:sym typeface="Calibri"/>
            </a:endParaRPr>
          </a:p>
          <a:p>
            <a:pPr marL="0" lvl="0" indent="457200" algn="l" rtl="0">
              <a:spcBef>
                <a:spcPts val="1200"/>
              </a:spcBef>
              <a:spcAft>
                <a:spcPts val="1200"/>
              </a:spcAft>
              <a:buClr>
                <a:schemeClr val="dk2"/>
              </a:buClr>
              <a:buSzPts val="1100"/>
              <a:buFont typeface="Arial"/>
              <a:buNone/>
            </a:pPr>
            <a:r>
              <a:rPr lang="en" sz="1900">
                <a:latin typeface="Calibri"/>
                <a:ea typeface="Calibri"/>
                <a:cs typeface="Calibri"/>
                <a:sym typeface="Calibri"/>
              </a:rPr>
              <a:t>Surya.R</a:t>
            </a:r>
            <a:endParaRPr sz="2400"/>
          </a:p>
        </p:txBody>
      </p:sp>
      <p:sp>
        <p:nvSpPr>
          <p:cNvPr id="191" name="Google Shape;191;p37"/>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solidFill>
                  <a:srgbClr val="233A44"/>
                </a:solidFill>
                <a:latin typeface="Calibri"/>
                <a:ea typeface="Calibri"/>
                <a:cs typeface="Calibri"/>
                <a:sym typeface="Calibri"/>
              </a:rPr>
              <a:t>Mentor:</a:t>
            </a:r>
            <a:endParaRPr sz="2000">
              <a:solidFill>
                <a:srgbClr val="233A44"/>
              </a:solidFill>
              <a:latin typeface="Calibri"/>
              <a:ea typeface="Calibri"/>
              <a:cs typeface="Calibri"/>
              <a:sym typeface="Calibri"/>
            </a:endParaRPr>
          </a:p>
          <a:p>
            <a:pPr marL="0" lvl="0" indent="0" algn="l" rtl="0">
              <a:spcBef>
                <a:spcPts val="1200"/>
              </a:spcBef>
              <a:spcAft>
                <a:spcPts val="0"/>
              </a:spcAft>
              <a:buClr>
                <a:schemeClr val="dk2"/>
              </a:buClr>
              <a:buSzPts val="1100"/>
              <a:buFont typeface="Arial"/>
              <a:buNone/>
            </a:pPr>
            <a:r>
              <a:rPr lang="en" sz="1800">
                <a:latin typeface="Calibri"/>
                <a:ea typeface="Calibri"/>
                <a:cs typeface="Calibri"/>
                <a:sym typeface="Calibri"/>
              </a:rPr>
              <a:t>MURUGASHANKAR S AP/IT</a:t>
            </a:r>
            <a:endParaRPr sz="1800">
              <a:latin typeface="Calibri"/>
              <a:ea typeface="Calibri"/>
              <a:cs typeface="Calibri"/>
              <a:sym typeface="Calibri"/>
            </a:endParaRPr>
          </a:p>
          <a:p>
            <a:pPr marL="0" lvl="0" indent="0" algn="l" rtl="0">
              <a:spcBef>
                <a:spcPts val="1200"/>
              </a:spcBef>
              <a:spcAft>
                <a:spcPts val="0"/>
              </a:spcAft>
              <a:buClr>
                <a:schemeClr val="dk2"/>
              </a:buClr>
              <a:buSzPts val="1100"/>
              <a:buFont typeface="Arial"/>
              <a:buNone/>
            </a:pPr>
            <a:r>
              <a:rPr lang="en" sz="1800">
                <a:solidFill>
                  <a:srgbClr val="233A44"/>
                </a:solidFill>
                <a:latin typeface="Calibri"/>
                <a:ea typeface="Calibri"/>
                <a:cs typeface="Calibri"/>
                <a:sym typeface="Calibri"/>
              </a:rPr>
              <a:t>Domain</a:t>
            </a:r>
            <a:r>
              <a:rPr lang="en" sz="1800">
                <a:latin typeface="Calibri"/>
                <a:ea typeface="Calibri"/>
                <a:cs typeface="Calibri"/>
                <a:sym typeface="Calibri"/>
              </a:rPr>
              <a:t> : Applied Data Science</a:t>
            </a:r>
            <a:endParaRPr sz="1800">
              <a:latin typeface="Calibri"/>
              <a:ea typeface="Calibri"/>
              <a:cs typeface="Calibri"/>
              <a:sym typeface="Calibri"/>
            </a:endParaRPr>
          </a:p>
          <a:p>
            <a:pPr marL="0" lvl="0" indent="0" algn="l" rtl="0">
              <a:spcBef>
                <a:spcPts val="1200"/>
              </a:spcBef>
              <a:spcAft>
                <a:spcPts val="1200"/>
              </a:spcAft>
              <a:buClr>
                <a:schemeClr val="dk2"/>
              </a:buClr>
              <a:buSzPts val="1100"/>
              <a:buFont typeface="Arial"/>
              <a:buNone/>
            </a:pPr>
            <a:r>
              <a:rPr lang="en" sz="1800">
                <a:solidFill>
                  <a:srgbClr val="233A44"/>
                </a:solidFill>
                <a:latin typeface="Calibri"/>
                <a:ea typeface="Calibri"/>
                <a:cs typeface="Calibri"/>
                <a:sym typeface="Calibri"/>
              </a:rPr>
              <a:t>Title : </a:t>
            </a:r>
            <a:r>
              <a:rPr lang="en" sz="1800">
                <a:latin typeface="Nunito"/>
                <a:ea typeface="Nunito"/>
                <a:cs typeface="Nunito"/>
                <a:sym typeface="Nunito"/>
              </a:rPr>
              <a:t>Covid-19 Vaccines Analysis</a:t>
            </a:r>
            <a:endParaRPr/>
          </a:p>
        </p:txBody>
      </p:sp>
      <p:pic>
        <p:nvPicPr>
          <p:cNvPr id="192" name="Google Shape;192;p37"/>
          <p:cNvPicPr preferRelativeResize="0"/>
          <p:nvPr/>
        </p:nvPicPr>
        <p:blipFill rotWithShape="1">
          <a:blip r:embed="rId3">
            <a:alphaModFix/>
          </a:blip>
          <a:srcRect t="12625" b="18942"/>
          <a:stretch/>
        </p:blipFill>
        <p:spPr>
          <a:xfrm>
            <a:off x="234100" y="694800"/>
            <a:ext cx="1062725" cy="76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0"/>
              </a:spcBef>
              <a:spcAft>
                <a:spcPts val="1200"/>
              </a:spcAft>
              <a:buClr>
                <a:schemeClr val="dk2"/>
              </a:buClr>
              <a:buSzPts val="1100"/>
              <a:buFont typeface="Arial"/>
              <a:buNone/>
            </a:pPr>
            <a:r>
              <a:rPr lang="en" sz="3000" b="0">
                <a:latin typeface="Calibri"/>
                <a:ea typeface="Calibri"/>
                <a:cs typeface="Calibri"/>
                <a:sym typeface="Calibri"/>
              </a:rPr>
              <a:t>Abstraction</a:t>
            </a:r>
            <a:endParaRPr/>
          </a:p>
        </p:txBody>
      </p:sp>
      <p:sp>
        <p:nvSpPr>
          <p:cNvPr id="198" name="Google Shape;198;p3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b="1"/>
              <a:t>The Covid-19 pandemic has brought to light the critical importance of vaccines in controlling the spread of infectious diseases. The development and distribution of Covid-19 vaccines have been a monumental challenge for global healthcare systems. To address this issue, we propose an innovative approach to analyzing Covid-19 vaccines and optimizing their distribution.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707975" y="589275"/>
            <a:ext cx="6321600" cy="6354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0"/>
              </a:spcBef>
              <a:spcAft>
                <a:spcPts val="1200"/>
              </a:spcAft>
              <a:buNone/>
            </a:pPr>
            <a:r>
              <a:rPr lang="en">
                <a:solidFill>
                  <a:srgbClr val="5B0F00"/>
                </a:solidFill>
              </a:rPr>
              <a:t>Description:</a:t>
            </a:r>
            <a:endParaRPr>
              <a:solidFill>
                <a:srgbClr val="5B0F00"/>
              </a:solidFill>
            </a:endParaRPr>
          </a:p>
        </p:txBody>
      </p:sp>
      <p:sp>
        <p:nvSpPr>
          <p:cNvPr id="204" name="Google Shape;204;p39"/>
          <p:cNvSpPr txBox="1">
            <a:spLocks noGrp="1"/>
          </p:cNvSpPr>
          <p:nvPr>
            <p:ph type="body" idx="1"/>
          </p:nvPr>
        </p:nvSpPr>
        <p:spPr>
          <a:xfrm>
            <a:off x="999372" y="1595775"/>
            <a:ext cx="77322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Our project focuses on using advanced technology to improve the distribution of Covid-19 vaccines. We'll use AI and data analysis to ensure vaccines get to the right places at the right times, and we'll also provide accurate information to the public. This project aims to make the vaccine rollout more efficient, reduce waste, and help us respond better to future health crises.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About_Project</a:t>
            </a:r>
            <a:endParaRPr/>
          </a:p>
        </p:txBody>
      </p:sp>
      <p:sp>
        <p:nvSpPr>
          <p:cNvPr id="210" name="Google Shape;210;p40"/>
          <p:cNvSpPr txBox="1">
            <a:spLocks noGrp="1"/>
          </p:cNvSpPr>
          <p:nvPr>
            <p:ph type="body" idx="1"/>
          </p:nvPr>
        </p:nvSpPr>
        <p:spPr>
          <a:xfrm>
            <a:off x="321275" y="1476499"/>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980000"/>
                </a:solidFill>
              </a:rPr>
              <a:t>Sources:</a:t>
            </a:r>
            <a:endParaRPr sz="2400">
              <a:solidFill>
                <a:srgbClr val="980000"/>
              </a:solidFill>
            </a:endParaRPr>
          </a:p>
          <a:p>
            <a:pPr marL="0" lvl="0" indent="0" algn="l" rtl="0">
              <a:spcBef>
                <a:spcPts val="1600"/>
              </a:spcBef>
              <a:spcAft>
                <a:spcPts val="0"/>
              </a:spcAft>
              <a:buNone/>
            </a:pPr>
            <a:r>
              <a:rPr lang="en" sz="2400">
                <a:solidFill>
                  <a:schemeClr val="accent5"/>
                </a:solidFill>
              </a:rPr>
              <a:t>	</a:t>
            </a:r>
            <a:r>
              <a:rPr lang="en" sz="2400">
                <a:solidFill>
                  <a:srgbClr val="980000"/>
                </a:solidFill>
              </a:rPr>
              <a:t>Dataset:</a:t>
            </a:r>
            <a:r>
              <a:rPr lang="en" sz="2400">
                <a:solidFill>
                  <a:schemeClr val="accent5"/>
                </a:solidFill>
              </a:rPr>
              <a:t> </a:t>
            </a:r>
            <a:r>
              <a:rPr lang="en" sz="2400"/>
              <a:t>COVID-19 in India form Kaggle</a:t>
            </a:r>
            <a:endParaRPr sz="2400"/>
          </a:p>
          <a:p>
            <a:pPr marL="0" lvl="0" indent="0" algn="l" rtl="0">
              <a:spcBef>
                <a:spcPts val="1600"/>
              </a:spcBef>
              <a:spcAft>
                <a:spcPts val="1600"/>
              </a:spcAft>
              <a:buNone/>
            </a:pPr>
            <a:r>
              <a:rPr lang="en" sz="2400"/>
              <a:t>In this project we perform a load the data into pandas and preprocessing then other actions.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48208"/>
            </a:gs>
            <a:gs pos="100000">
              <a:srgbClr val="703E08"/>
            </a:gs>
          </a:gsLst>
          <a:lin ang="5400012" scaled="0"/>
        </a:gradFill>
        <a:effectLst/>
      </p:bgPr>
    </p:bg>
    <p:spTree>
      <p:nvGrpSpPr>
        <p:cNvPr id="1" name="Shape 214"/>
        <p:cNvGrpSpPr/>
        <p:nvPr/>
      </p:nvGrpSpPr>
      <p:grpSpPr>
        <a:xfrm>
          <a:off x="0" y="0"/>
          <a:ext cx="0" cy="0"/>
          <a:chOff x="0" y="0"/>
          <a:chExt cx="0" cy="0"/>
        </a:xfrm>
      </p:grpSpPr>
      <p:sp>
        <p:nvSpPr>
          <p:cNvPr id="215" name="Google Shape;215;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Preprocessing:</a:t>
            </a:r>
            <a:endParaRPr/>
          </a:p>
        </p:txBody>
      </p:sp>
      <p:sp>
        <p:nvSpPr>
          <p:cNvPr id="216" name="Google Shape;216;p41"/>
          <p:cNvSpPr txBox="1">
            <a:spLocks noGrp="1"/>
          </p:cNvSpPr>
          <p:nvPr>
            <p:ph type="body" idx="1"/>
          </p:nvPr>
        </p:nvSpPr>
        <p:spPr>
          <a:xfrm>
            <a:off x="321275" y="1476499"/>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rPr>
              <a:t>Clean the data: Address missing values, remove duplicates, and correct any errors in the dataset.</a:t>
            </a:r>
            <a:endParaRPr sz="2400">
              <a:solidFill>
                <a:schemeClr val="accent5"/>
              </a:solidFill>
            </a:endParaRPr>
          </a:p>
          <a:p>
            <a:pPr marL="0" lvl="0" indent="0" algn="l" rtl="0">
              <a:spcBef>
                <a:spcPts val="1600"/>
              </a:spcBef>
              <a:spcAft>
                <a:spcPts val="0"/>
              </a:spcAft>
              <a:buNone/>
            </a:pPr>
            <a:r>
              <a:rPr lang="en" sz="2400">
                <a:solidFill>
                  <a:schemeClr val="accent5"/>
                </a:solidFill>
              </a:rPr>
              <a:t>Transform the data: Convert data into a format suitable for analysis, such as date formatting, data type conversions, and data aggregation.</a:t>
            </a:r>
            <a:endParaRPr sz="2400">
              <a:solidFill>
                <a:schemeClr val="accent5"/>
              </a:solidFill>
            </a:endParaRPr>
          </a:p>
          <a:p>
            <a:pPr marL="0" lvl="0" indent="0" algn="l" rtl="0">
              <a:spcBef>
                <a:spcPts val="1600"/>
              </a:spcBef>
              <a:spcAft>
                <a:spcPts val="1600"/>
              </a:spcAft>
              <a:buNone/>
            </a:pPr>
            <a:endParaRPr sz="24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220"/>
        <p:cNvGrpSpPr/>
        <p:nvPr/>
      </p:nvGrpSpPr>
      <p:grpSpPr>
        <a:xfrm>
          <a:off x="0" y="0"/>
          <a:ext cx="0" cy="0"/>
          <a:chOff x="0" y="0"/>
          <a:chExt cx="0" cy="0"/>
        </a:xfrm>
      </p:grpSpPr>
      <p:sp>
        <p:nvSpPr>
          <p:cNvPr id="221" name="Google Shape;221;p42"/>
          <p:cNvSpPr txBox="1">
            <a:spLocks noGrp="1"/>
          </p:cNvSpPr>
          <p:nvPr>
            <p:ph type="body" idx="1"/>
          </p:nvPr>
        </p:nvSpPr>
        <p:spPr>
          <a:xfrm>
            <a:off x="387900" y="1489825"/>
            <a:ext cx="8368200" cy="5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Importing pandas and loading the dataset</a:t>
            </a:r>
            <a:endParaRPr/>
          </a:p>
        </p:txBody>
      </p:sp>
      <p:sp>
        <p:nvSpPr>
          <p:cNvPr id="222" name="Google Shape;222;p42"/>
          <p:cNvSpPr txBox="1">
            <a:spLocks noGrp="1"/>
          </p:cNvSpPr>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CODE:</a:t>
            </a:r>
            <a:endParaRPr/>
          </a:p>
        </p:txBody>
      </p:sp>
      <p:pic>
        <p:nvPicPr>
          <p:cNvPr id="223" name="Google Shape;223;p42"/>
          <p:cNvPicPr preferRelativeResize="0"/>
          <p:nvPr/>
        </p:nvPicPr>
        <p:blipFill rotWithShape="1">
          <a:blip r:embed="rId3">
            <a:alphaModFix/>
          </a:blip>
          <a:srcRect b="6015"/>
          <a:stretch/>
        </p:blipFill>
        <p:spPr>
          <a:xfrm>
            <a:off x="742675" y="2052025"/>
            <a:ext cx="4956500" cy="2619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227"/>
        <p:cNvGrpSpPr/>
        <p:nvPr/>
      </p:nvGrpSpPr>
      <p:grpSpPr>
        <a:xfrm>
          <a:off x="0" y="0"/>
          <a:ext cx="0" cy="0"/>
          <a:chOff x="0" y="0"/>
          <a:chExt cx="0" cy="0"/>
        </a:xfrm>
      </p:grpSpPr>
      <p:sp>
        <p:nvSpPr>
          <p:cNvPr id="228" name="Google Shape;228;p43"/>
          <p:cNvSpPr txBox="1">
            <a:spLocks noGrp="1"/>
          </p:cNvSpPr>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CODE:</a:t>
            </a:r>
            <a:endParaRPr/>
          </a:p>
        </p:txBody>
      </p:sp>
      <p:sp>
        <p:nvSpPr>
          <p:cNvPr id="229" name="Google Shape;229;p43"/>
          <p:cNvSpPr txBox="1">
            <a:spLocks noGrp="1"/>
          </p:cNvSpPr>
          <p:nvPr>
            <p:ph type="body" idx="1"/>
          </p:nvPr>
        </p:nvSpPr>
        <p:spPr>
          <a:xfrm>
            <a:off x="387900" y="1489825"/>
            <a:ext cx="6615000" cy="237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Preprocessing the data and analysis</a:t>
            </a:r>
            <a:endParaRPr/>
          </a:p>
        </p:txBody>
      </p:sp>
      <p:pic>
        <p:nvPicPr>
          <p:cNvPr id="230" name="Google Shape;230;p43"/>
          <p:cNvPicPr preferRelativeResize="0"/>
          <p:nvPr/>
        </p:nvPicPr>
        <p:blipFill rotWithShape="1">
          <a:blip r:embed="rId3">
            <a:alphaModFix/>
          </a:blip>
          <a:srcRect r="-938" b="6164"/>
          <a:stretch/>
        </p:blipFill>
        <p:spPr>
          <a:xfrm>
            <a:off x="857025" y="1951900"/>
            <a:ext cx="5729800" cy="2994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7"/>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THANK YOU.</a:t>
            </a:r>
            <a:endParaRPr>
              <a:solidFill>
                <a:schemeClr val="accent1"/>
              </a:solidFil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Words>
  <PresentationFormat>On-screen Show (16:9)</PresentationFormat>
  <Paragraphs>27</Paragraphs>
  <Slides>8</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Arial</vt:lpstr>
      <vt:lpstr>Algerian</vt:lpstr>
      <vt:lpstr>Nunito</vt:lpstr>
      <vt:lpstr>Raleway</vt:lpstr>
      <vt:lpstr>Twentieth Century</vt:lpstr>
      <vt:lpstr>Calibri</vt:lpstr>
      <vt:lpstr>Lato</vt:lpstr>
      <vt:lpstr>Roboto Slab</vt:lpstr>
      <vt:lpstr>Roboto</vt:lpstr>
      <vt:lpstr>Swiss</vt:lpstr>
      <vt:lpstr>Swiss</vt:lpstr>
      <vt:lpstr>Marina</vt:lpstr>
      <vt:lpstr>  J K K NATTRAJA COLLEGE OF            ENGINEERING AND TECHNOLOGY  </vt:lpstr>
      <vt:lpstr>Abstraction</vt:lpstr>
      <vt:lpstr>Description:</vt:lpstr>
      <vt:lpstr>About_Project</vt:lpstr>
      <vt:lpstr>Data Preprocessing:</vt:lpstr>
      <vt:lpstr>CODE:</vt:lpstr>
      <vt:lpstr>CODE: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 K K NATTRAJA COLLEGE OF            ENGINEERING AND TECHNOLOGY  </dc:title>
  <cp:lastModifiedBy>IT</cp:lastModifiedBy>
  <cp:revision>1</cp:revision>
  <dcterms:modified xsi:type="dcterms:W3CDTF">2023-10-25T05:24:51Z</dcterms:modified>
</cp:coreProperties>
</file>