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inalPhone-300x154"/>
          <p:cNvPicPr>
            <a:picLocks noChangeAspect="1"/>
          </p:cNvPicPr>
          <p:nvPr/>
        </p:nvPicPr>
        <p:blipFill>
          <a:blip r:embed="rId1"/>
          <a:stretch>
            <a:fillRect/>
          </a:stretch>
        </p:blipFill>
        <p:spPr>
          <a:xfrm>
            <a:off x="533400" y="1676400"/>
            <a:ext cx="5431155" cy="3872865"/>
          </a:xfrm>
          <a:prstGeom prst="rect">
            <a:avLst/>
          </a:prstGeom>
        </p:spPr>
      </p:pic>
      <p:sp>
        <p:nvSpPr>
          <p:cNvPr id="6" name="object 6"/>
          <p:cNvSpPr/>
          <p:nvPr/>
        </p:nvSpPr>
        <p:spPr>
          <a:xfrm>
            <a:off x="41910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353054" y="312394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u="sng" spc="15" dirty="0"/>
              <a:t>VIMAL R</a:t>
            </a:r>
            <a:endParaRPr lang="en-US" u="sng" spc="15" dirty="0"/>
          </a:p>
        </p:txBody>
      </p:sp>
      <p:sp>
        <p:nvSpPr>
          <p:cNvPr id="8" name="object 8"/>
          <p:cNvSpPr txBox="1"/>
          <p:nvPr/>
        </p:nvSpPr>
        <p:spPr>
          <a:xfrm>
            <a:off x="6547842" y="3686584"/>
            <a:ext cx="3040380" cy="1489710"/>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70C0"/>
                </a:solidFill>
                <a:latin typeface="Trebuchet MS" panose="020B0603020202020204"/>
                <a:cs typeface="Trebuchet MS" panose="020B0603020202020204"/>
              </a:rPr>
              <a:t>Image Colorization using Generative Adversial Network(GAN)</a:t>
            </a:r>
            <a:endParaRPr lang="en-US" sz="2400" b="1" dirty="0">
              <a:solidFill>
                <a:srgbClr val="0070C0"/>
              </a:solidFill>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5" name="object 5"/>
          <p:cNvSpPr/>
          <p:nvPr/>
        </p:nvSpPr>
        <p:spPr>
          <a:xfrm>
            <a:off x="3800475" y="25273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grpSp>
        <p:nvGrpSpPr>
          <p:cNvPr id="2" name="object 2"/>
          <p:cNvGrpSpPr/>
          <p:nvPr/>
        </p:nvGrpSpPr>
        <p:grpSpPr>
          <a:xfrm>
            <a:off x="581025" y="25273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13" name="object 6"/>
          <p:cNvSpPr/>
          <p:nvPr/>
        </p:nvSpPr>
        <p:spPr>
          <a:xfrm>
            <a:off x="7010400" y="144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smtClean="0">
                <a:latin typeface="Trebuchet MS" panose="020B0603020202020204"/>
                <a:cs typeface="Trebuchet MS" panose="020B0603020202020204"/>
              </a:rPr>
              <a:t>Output Images</a:t>
            </a:r>
            <a:endParaRPr sz="1800" u="sng" dirty="0">
              <a:latin typeface="Trebuchet MS" panose="020B0603020202020204"/>
              <a:cs typeface="Trebuchet MS" panose="020B0603020202020204"/>
            </a:endParaRPr>
          </a:p>
        </p:txBody>
      </p:sp>
      <p:pic>
        <p:nvPicPr>
          <p:cNvPr id="8" name="Picture 7" descr="Output Naanmudhalvan"/>
          <p:cNvPicPr>
            <a:picLocks noChangeAspect="1"/>
          </p:cNvPicPr>
          <p:nvPr/>
        </p:nvPicPr>
        <p:blipFill>
          <a:blip r:embed="rId2"/>
          <a:stretch>
            <a:fillRect/>
          </a:stretch>
        </p:blipFill>
        <p:spPr>
          <a:xfrm>
            <a:off x="381000" y="1447800"/>
            <a:ext cx="7835900" cy="4827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75005" y="381000"/>
            <a:ext cx="9175750" cy="669925"/>
          </a:xfrm>
          <a:prstGeom prst="rect">
            <a:avLst/>
          </a:prstGeom>
        </p:spPr>
        <p:txBody>
          <a:bodyPr vert="horz" wrap="square" lIns="0" tIns="16510" rIns="0" bIns="0" rtlCol="0">
            <a:spAutoFit/>
          </a:bodyPr>
          <a:lstStyle/>
          <a:p>
            <a:pPr marL="12700">
              <a:lnSpc>
                <a:spcPct val="100000"/>
              </a:lnSpc>
              <a:spcBef>
                <a:spcPts val="130"/>
              </a:spcBef>
            </a:pPr>
            <a:r>
              <a:rPr lang="en-US" sz="4250" spc="5" dirty="0"/>
              <a:t>IMAGE COLORIZATION USING GAN</a:t>
            </a:r>
            <a:endParaRPr lang="en-US" sz="4250" spc="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934403" y="1888358"/>
            <a:ext cx="8576114" cy="3476625"/>
          </a:xfrm>
          <a:prstGeom prst="rect">
            <a:avLst/>
          </a:prstGeom>
          <a:noFill/>
        </p:spPr>
        <p:txBody>
          <a:bodyPr wrap="square" rtlCol="0">
            <a:spAutoFit/>
          </a:bodyPr>
          <a:lstStyle/>
          <a:p>
            <a:pPr algn="just"/>
            <a:r>
              <a:rPr lang="en-US" sz="2000" dirty="0"/>
              <a:t>Image Colorization Using GAN is a groundbreaking solution harnessing Generative Adversarial Network technology to automatically add vibrant colors to grayscale images. With applications spanning artistic enhancement, historical preservation, and visual storytelling, this project unlocks new creative possibilities.</a:t>
            </a:r>
            <a:endParaRPr lang="en-US" sz="2000" dirty="0"/>
          </a:p>
          <a:p>
            <a:pPr algn="just"/>
            <a:endParaRPr lang="en-US" sz="2000" dirty="0"/>
          </a:p>
          <a:p>
            <a:pPr algn="just"/>
            <a:r>
              <a:rPr lang="en-US" sz="2000" dirty="0"/>
              <a:t>By seamlessly transforming black and white images into color-rich visuals, it empowers photographers, designers, historians, and content creators to enhance their work and engage audiences on a deeper level. This innovative approach to colorization combines the power of deep learning with artistic expression, bridging the past and present in a visually captivating manner.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PROJECT  TITLE</a:t>
            </a:r>
            <a:endParaRPr lang="en-US" sz="2400" dirty="0" smtClean="0"/>
          </a:p>
          <a:p>
            <a:pPr marL="285750" indent="-285750">
              <a:buFont typeface="Arial" panose="020B0604020202020204" pitchFamily="34" charset="0"/>
              <a:buChar char="•"/>
            </a:pPr>
            <a:r>
              <a:rPr lang="en-US" sz="2400" dirty="0" smtClean="0"/>
              <a:t>AGENDA</a:t>
            </a:r>
            <a:endParaRPr lang="en-US" sz="2400" dirty="0" smtClean="0"/>
          </a:p>
          <a:p>
            <a:pPr marL="285750" indent="-285750">
              <a:buFont typeface="Arial" panose="020B0604020202020204" pitchFamily="34" charset="0"/>
              <a:buChar char="•"/>
            </a:pPr>
            <a:r>
              <a:rPr lang="en-US" sz="2400" dirty="0" smtClean="0"/>
              <a:t>PROBLEM  STATEMENT</a:t>
            </a:r>
            <a:endParaRPr lang="en-US" sz="2400" dirty="0" smtClean="0"/>
          </a:p>
          <a:p>
            <a:pPr marL="285750" indent="-285750">
              <a:buFont typeface="Arial" panose="020B0604020202020204" pitchFamily="34" charset="0"/>
              <a:buChar char="•"/>
            </a:pPr>
            <a:r>
              <a:rPr lang="en-US" sz="2400" dirty="0" smtClean="0"/>
              <a:t>PROJECT OVERVIEW</a:t>
            </a:r>
            <a:endParaRPr lang="en-US" sz="2400" dirty="0" smtClean="0"/>
          </a:p>
          <a:p>
            <a:pPr marL="285750" indent="-285750">
              <a:buFont typeface="Arial" panose="020B0604020202020204" pitchFamily="34" charset="0"/>
              <a:buChar char="•"/>
            </a:pPr>
            <a:r>
              <a:rPr lang="en-US" sz="2400" dirty="0" smtClean="0"/>
              <a:t>WHO ARE THE END USER </a:t>
            </a:r>
            <a:endParaRPr lang="en-US" sz="2400" dirty="0" smtClean="0"/>
          </a:p>
          <a:p>
            <a:pPr marL="285750" indent="-285750">
              <a:buFont typeface="Arial" panose="020B0604020202020204" pitchFamily="34" charset="0"/>
              <a:buChar char="•"/>
            </a:pPr>
            <a:r>
              <a:rPr lang="en-US" sz="2400" dirty="0" smtClean="0"/>
              <a:t>YOUR SOLUTION AND VALUE PROPOSITION</a:t>
            </a:r>
            <a:endParaRPr lang="en-US" sz="2400" dirty="0" smtClean="0"/>
          </a:p>
          <a:p>
            <a:pPr marL="285750" indent="-285750">
              <a:buFont typeface="Arial" panose="020B0604020202020204" pitchFamily="34" charset="0"/>
              <a:buChar char="•"/>
            </a:pPr>
            <a:r>
              <a:rPr lang="en-US" sz="2400" dirty="0" smtClean="0"/>
              <a:t>THE WOW IN YOUR SOLUTION</a:t>
            </a:r>
            <a:endParaRPr lang="en-US" sz="2400" dirty="0" smtClean="0"/>
          </a:p>
          <a:p>
            <a:pPr marL="285750" indent="-285750">
              <a:buFont typeface="Arial" panose="020B0604020202020204" pitchFamily="34" charset="0"/>
              <a:buChar char="•"/>
            </a:pPr>
            <a:r>
              <a:rPr lang="en-US" sz="2400" dirty="0" smtClean="0"/>
              <a:t>MODELLING</a:t>
            </a:r>
            <a:endParaRPr lang="en-US" sz="2400" dirty="0" smtClean="0"/>
          </a:p>
          <a:p>
            <a:pPr marL="285750" indent="-285750">
              <a:buFont typeface="Arial" panose="020B0604020202020204" pitchFamily="34" charset="0"/>
              <a:buChar char="•"/>
            </a:pPr>
            <a:r>
              <a:rPr lang="en-US" sz="2400" dirty="0" smtClean="0"/>
              <a:t>RESULTS</a:t>
            </a:r>
            <a:endParaRPr lang="en-US" sz="2400" dirty="0" smtClean="0"/>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endParaRPr lang="en-US" sz="2400" b="1" dirty="0" smtClean="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533704" y="1600174"/>
            <a:ext cx="7644203" cy="4707890"/>
          </a:xfrm>
          <a:prstGeom prst="rect">
            <a:avLst/>
          </a:prstGeom>
          <a:noFill/>
        </p:spPr>
        <p:txBody>
          <a:bodyPr wrap="square" rtlCol="0">
            <a:spAutoFit/>
          </a:bodyPr>
          <a:lstStyle/>
          <a:p>
            <a:pPr algn="just"/>
            <a:r>
              <a:rPr lang="en-US" sz="2000" dirty="0"/>
              <a:t>In various industries and creative endeavors, grayscale images often lack the vibrant visual impact that colorization can provide. However, manually colorizing images can be time-consuming and labor-intensive, hindering productivity and creativity. Our project addresses this challenge by leveraging Generative Adversarial Network (GAN) technology to automate the colorization process, transforming grayscale images into colorful representations with remarkable accuracy and efficiency.</a:t>
            </a:r>
            <a:endParaRPr lang="en-US" sz="2000" dirty="0"/>
          </a:p>
          <a:p>
            <a:pPr algn="just"/>
            <a:endParaRPr lang="en-US" sz="2000" dirty="0"/>
          </a:p>
          <a:p>
            <a:pPr algn="just"/>
            <a:r>
              <a:rPr lang="en-US" sz="2000" dirty="0"/>
              <a:t>By automating colorization, our solution empowers artists, photographers, historians, and content creators to enhance their work with vibrant colors, preserving historical moments, creating captivating visuals, and exploring new creative avenues. This streamlined approach to colorization not only saves time and effort but also elevates the overall quality and impact of visual content across various domains.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914400" y="2120606"/>
            <a:ext cx="8038578" cy="4092575"/>
          </a:xfrm>
          <a:prstGeom prst="rect">
            <a:avLst/>
          </a:prstGeom>
          <a:noFill/>
        </p:spPr>
        <p:txBody>
          <a:bodyPr wrap="square" rtlCol="0">
            <a:spAutoFit/>
          </a:bodyPr>
          <a:lstStyle/>
          <a:p>
            <a:pPr algn="just"/>
            <a:r>
              <a:rPr lang="en-US" sz="2000" dirty="0"/>
              <a:t>Our project focuses on Image Colorization using Generative Adversarial Networks (GANs) to automatically add vibrant colors to grayscale images. The goal is to develop an innovative solution that enhances the visual appeal of images without the manual effort traditionally required for colorization. By leveraging GAN technology, we aim to streamline the colorization process and enable users to transform black and white visuals into vivid, realistic color representations seamlessly.</a:t>
            </a:r>
            <a:endParaRPr lang="en-US" sz="2000" dirty="0"/>
          </a:p>
          <a:p>
            <a:pPr algn="just"/>
            <a:r>
              <a:rPr lang="en-US" sz="2000" dirty="0"/>
              <a:t>The project's significance lies in its ability to revolutionize how grayscale images are transformed into colorful artworks, historical artifacts, and engaging visual content across various industries and creative endeavors. This automated approach to colorization not only saves time and resources but also opens up new possibilities for artistic expression, storytelling, and digital content creation.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990600" y="1673225"/>
            <a:ext cx="6934200" cy="479996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effectLst/>
              </a:rPr>
              <a:t>Businesses, schools, public transportation authorities, healthcare facilities, and government agencies are stakeholders who can benefit from our Image Colorization Using GAN solution. These entities may utilize the system to:</a:t>
            </a:r>
            <a:endParaRPr lang="en-US" dirty="0" smtClean="0">
              <a:effectLst/>
            </a:endParaRPr>
          </a:p>
          <a:p>
            <a:pPr marL="285750" indent="-285750" algn="just">
              <a:buFont typeface="Arial" panose="020B0604020202020204" pitchFamily="34" charset="0"/>
              <a:buChar char="•"/>
            </a:pPr>
            <a:r>
              <a:rPr lang="en-US" dirty="0" smtClean="0">
                <a:effectLst/>
              </a:rPr>
              <a:t>Enhance visual content: Businesses can use colorization to create eye-catching marketing materials, product images, and branding assets.</a:t>
            </a:r>
            <a:endParaRPr lang="en-US" dirty="0" smtClean="0">
              <a:effectLst/>
            </a:endParaRPr>
          </a:p>
          <a:p>
            <a:pPr marL="285750" indent="-285750" algn="just">
              <a:buFont typeface="Arial" panose="020B0604020202020204" pitchFamily="34" charset="0"/>
              <a:buChar char="•"/>
            </a:pPr>
            <a:r>
              <a:rPr lang="en-US" dirty="0" smtClean="0">
                <a:effectLst/>
              </a:rPr>
              <a:t>Preserve historical images: Schools and museums can colorize old photos and documents to bring history to life and engage students and visitors.</a:t>
            </a:r>
            <a:endParaRPr lang="en-US" dirty="0" smtClean="0">
              <a:effectLst/>
            </a:endParaRPr>
          </a:p>
          <a:p>
            <a:pPr marL="285750" indent="-285750" algn="just">
              <a:buFont typeface="Arial" panose="020B0604020202020204" pitchFamily="34" charset="0"/>
              <a:buChar char="•"/>
            </a:pPr>
            <a:r>
              <a:rPr lang="en-US" dirty="0" smtClean="0">
                <a:effectLst/>
              </a:rPr>
              <a:t>Improve patient care: Healthcare facilities can use colorized medical images for diagnostics, patient education, and research purposes.</a:t>
            </a:r>
            <a:endParaRPr lang="en-US" dirty="0" smtClean="0">
              <a:effectLst/>
            </a:endParaRPr>
          </a:p>
          <a:p>
            <a:pPr marL="285750" indent="-285750" algn="just">
              <a:buFont typeface="Arial" panose="020B0604020202020204" pitchFamily="34" charset="0"/>
              <a:buChar char="•"/>
            </a:pPr>
            <a:r>
              <a:rPr lang="en-US" dirty="0" smtClean="0">
                <a:effectLst/>
              </a:rPr>
              <a:t>Enhance urban planning: Government agencies can utilize colorized aerial images and maps for urban planning, infrastructure development, and environmental studies.</a:t>
            </a:r>
            <a:endParaRPr lang="en-US" dirty="0" smtClean="0">
              <a:effectLst/>
            </a:endParaRPr>
          </a:p>
          <a:p>
            <a:pPr marL="285750" indent="-285750" algn="just">
              <a:buFont typeface="Arial" panose="020B0604020202020204" pitchFamily="34" charset="0"/>
              <a:buChar char="•"/>
            </a:pPr>
            <a:r>
              <a:rPr lang="en-US" dirty="0" smtClean="0">
                <a:effectLst/>
              </a:rPr>
              <a:t>Create immersive experiences: Entertainment industry can leverage colorization to enhance visual effects, restore old films, and create immersive digital experiences.</a:t>
            </a:r>
            <a:endParaRPr lang="en-US" dirty="0" smtClean="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675640" y="2183765"/>
            <a:ext cx="8690610" cy="3599815"/>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Automated Detection: Our Image Colorization Using GAN solution leverages advanced Generative Adversarial Network (GAN) technology to automatically add vibrant colors to grayscale images, eliminating the need for manual colorization efforts.</a:t>
            </a:r>
            <a:endParaRPr lang="en-US" sz="1900" dirty="0"/>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Efficiency &amp; Accuracy: By automating the colorization process, our system saves time and resources while ensuring accurate and realistic color representations, enhancing the overall quality of visual content.</a:t>
            </a:r>
            <a:endParaRPr lang="en-US" sz="1900" dirty="0"/>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Enhanced Visual Appeal: By seamlessly transforming grayscale images into colorful artworks, our solution enhances the visual appeal of visuals, creating captivating and engaging content across industries and creative endeavors.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90800" y="2075551"/>
            <a:ext cx="6991350" cy="3415030"/>
          </a:xfrm>
          <a:prstGeom prst="rect">
            <a:avLst/>
          </a:prstGeom>
          <a:noFill/>
        </p:spPr>
        <p:txBody>
          <a:bodyPr wrap="square" rtlCol="0">
            <a:spAutoFit/>
          </a:bodyPr>
          <a:lstStyle/>
          <a:p>
            <a:pPr marL="285750" indent="-285750">
              <a:buFont typeface="Arial" panose="020B0604020202020204" pitchFamily="34" charset="0"/>
              <a:buChar char="•"/>
            </a:pPr>
            <a:r>
              <a:rPr lang="en-US" dirty="0"/>
              <a:t>Real-Time Detection: Our Image Colorization Using GAN solution provides instant colorization of grayscale images, offering immediate visual feedback to users.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Accuracy: Leveraging advanced Generative Adversarial Network (GAN) technology, our system ensures precise colorization results, minimizing errors and discrepancies in the colorized images.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User-Friendly Interface: Designed with usability in mind, our system offers an intuitive and easy-to-navigate interface, making it accessible to users of all skill levels. It includes features such as drag-and-drop functionality, real-time preview, and adjustable colorization settings.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TextBox 11"/>
          <p:cNvSpPr txBox="1"/>
          <p:nvPr/>
        </p:nvSpPr>
        <p:spPr>
          <a:xfrm>
            <a:off x="739775" y="1744980"/>
            <a:ext cx="2994025" cy="3846830"/>
          </a:xfrm>
          <a:prstGeom prst="rect">
            <a:avLst/>
          </a:prstGeom>
          <a:noFill/>
        </p:spPr>
        <p:txBody>
          <a:bodyPr wrap="square" rtlCol="0">
            <a:noAutofit/>
          </a:bodyPr>
          <a:lstStyle/>
          <a:p>
            <a:r>
              <a:rPr lang="en-US" sz="2000" b="1" i="1" u="sng" dirty="0" smtClean="0"/>
              <a:t>Modeling Process:</a:t>
            </a:r>
            <a:endParaRPr lang="en-US" sz="2000" b="1" u="sng" dirty="0"/>
          </a:p>
          <a:p>
            <a:pPr marL="285750" indent="-285750">
              <a:buFont typeface="Arial" panose="020B0604020202020204" pitchFamily="34" charset="0"/>
              <a:buChar char="•"/>
            </a:pPr>
            <a:r>
              <a:rPr lang="en-US" sz="2000" dirty="0"/>
              <a:t>Data Collection</a:t>
            </a:r>
            <a:endParaRPr lang="en-US" sz="2000" dirty="0"/>
          </a:p>
          <a:p>
            <a:pPr marL="285750" indent="-285750">
              <a:buFont typeface="Arial" panose="020B0604020202020204" pitchFamily="34" charset="0"/>
              <a:buChar char="•"/>
            </a:pPr>
            <a:r>
              <a:rPr lang="en-US" sz="2000" dirty="0"/>
              <a:t>Preprocessing</a:t>
            </a:r>
            <a:endParaRPr lang="en-US" sz="2000" dirty="0"/>
          </a:p>
          <a:p>
            <a:pPr marL="285750" indent="-285750">
              <a:buFont typeface="Arial" panose="020B0604020202020204" pitchFamily="34" charset="0"/>
              <a:buChar char="•"/>
            </a:pPr>
            <a:r>
              <a:rPr lang="en-US" sz="2000" dirty="0"/>
              <a:t>Model Selection</a:t>
            </a:r>
            <a:endParaRPr lang="en-US" sz="2000" dirty="0"/>
          </a:p>
          <a:p>
            <a:pPr marL="285750" indent="-285750">
              <a:buFont typeface="Arial" panose="020B0604020202020204" pitchFamily="34" charset="0"/>
              <a:buChar char="•"/>
            </a:pPr>
            <a:r>
              <a:rPr lang="en-US" sz="2000" dirty="0"/>
              <a:t>Training</a:t>
            </a:r>
            <a:endParaRPr lang="en-US" sz="2000" dirty="0"/>
          </a:p>
          <a:p>
            <a:pPr marL="285750" indent="-285750">
              <a:buFont typeface="Arial" panose="020B0604020202020204" pitchFamily="34" charset="0"/>
              <a:buChar char="•"/>
            </a:pPr>
            <a:r>
              <a:rPr lang="en-US" sz="2000" dirty="0" smtClean="0">
                <a:sym typeface="+mn-ea"/>
              </a:rPr>
              <a:t>Evaluation</a:t>
            </a:r>
            <a:endParaRPr lang="en-US" sz="2000" dirty="0" smtClean="0"/>
          </a:p>
          <a:p>
            <a:pPr marL="285750" indent="-285750">
              <a:buFont typeface="Arial" panose="020B0604020202020204" pitchFamily="34" charset="0"/>
              <a:buChar char="•"/>
            </a:pPr>
            <a:r>
              <a:rPr lang="en-US" sz="2000" dirty="0" smtClean="0">
                <a:sym typeface="+mn-ea"/>
              </a:rPr>
              <a:t>Optimization</a:t>
            </a:r>
            <a:endParaRPr lang="en-US" sz="2000" dirty="0" smtClean="0"/>
          </a:p>
          <a:p>
            <a:pPr marL="285750" indent="-285750">
              <a:buFont typeface="Arial" panose="020B0604020202020204" pitchFamily="34" charset="0"/>
              <a:buChar char="•"/>
            </a:pPr>
            <a:r>
              <a:rPr lang="en-US" sz="2000" dirty="0" smtClean="0">
                <a:sym typeface="+mn-ea"/>
              </a:rPr>
              <a:t>Deployment</a:t>
            </a:r>
            <a:endParaRPr lang="en-US" sz="2000" dirty="0" smtClean="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5494</Words>
  <Application>WPS Presentation</Application>
  <PresentationFormat>Custom</PresentationFormat>
  <Paragraphs>119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VIMAL R</vt:lpstr>
      <vt:lpstr>IMAGE COLORIZATION USING GAN</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dc:creator/>
  <cp:lastModifiedBy>VIMAL_SPIDY</cp:lastModifiedBy>
  <cp:revision>14</cp:revision>
  <dcterms:created xsi:type="dcterms:W3CDTF">2024-04-16T08:37:00Z</dcterms:created>
  <dcterms:modified xsi:type="dcterms:W3CDTF">2024-04-24T08:04:01Z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2024-04-16T11:00:00Z</vt:filetime>
  </property>
  <property fmtid="{D5CDD505-2E9C-101B-9397-08002B2CF9AE}" pid="4" name="ICV">
    <vt:lpwstr>A6818D4DFAED4995A064E438BF9EF151_13</vt:lpwstr>
  </property>
  <property fmtid="{D5CDD505-2E9C-101B-9397-08002B2CF9AE}" pid="5" name="KSOProductBuildVer">
    <vt:lpwstr>1033-12.2.0.16731</vt:lpwstr>
  </property>
</Properties>
</file>