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65" r:id="rId3"/>
    <p:sldId id="266" r:id="rId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09" y="142811"/>
            <a:ext cx="9000980" cy="786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672" y="1491487"/>
            <a:ext cx="8842654" cy="2906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8109" y="0"/>
            <a:ext cx="5828030" cy="808355"/>
            <a:chOff x="1658109" y="0"/>
            <a:chExt cx="5828030" cy="8083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8109" y="0"/>
              <a:ext cx="5827780" cy="6660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0424" y="41147"/>
              <a:ext cx="3954779" cy="7543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14500" y="0"/>
              <a:ext cx="5715000" cy="571500"/>
            </a:xfrm>
            <a:custGeom>
              <a:avLst/>
              <a:gdLst/>
              <a:ahLst/>
              <a:cxnLst/>
              <a:rect l="l" t="t" r="r" b="b"/>
              <a:pathLst>
                <a:path w="5715000" h="571500">
                  <a:moveTo>
                    <a:pt x="5619750" y="0"/>
                  </a:moveTo>
                  <a:lnTo>
                    <a:pt x="95250" y="0"/>
                  </a:lnTo>
                  <a:lnTo>
                    <a:pt x="58185" y="7489"/>
                  </a:lnTo>
                  <a:lnTo>
                    <a:pt x="27908" y="27908"/>
                  </a:lnTo>
                  <a:lnTo>
                    <a:pt x="7489" y="58185"/>
                  </a:lnTo>
                  <a:lnTo>
                    <a:pt x="0" y="95250"/>
                  </a:lnTo>
                  <a:lnTo>
                    <a:pt x="0" y="476250"/>
                  </a:lnTo>
                  <a:lnTo>
                    <a:pt x="7489" y="513314"/>
                  </a:lnTo>
                  <a:lnTo>
                    <a:pt x="27908" y="543591"/>
                  </a:lnTo>
                  <a:lnTo>
                    <a:pt x="58185" y="564010"/>
                  </a:lnTo>
                  <a:lnTo>
                    <a:pt x="95250" y="571500"/>
                  </a:lnTo>
                  <a:lnTo>
                    <a:pt x="5619750" y="571500"/>
                  </a:lnTo>
                  <a:lnTo>
                    <a:pt x="5656814" y="564010"/>
                  </a:lnTo>
                  <a:lnTo>
                    <a:pt x="5687091" y="543591"/>
                  </a:lnTo>
                  <a:lnTo>
                    <a:pt x="5707510" y="513314"/>
                  </a:lnTo>
                  <a:lnTo>
                    <a:pt x="5715000" y="476250"/>
                  </a:lnTo>
                  <a:lnTo>
                    <a:pt x="5715000" y="95250"/>
                  </a:lnTo>
                  <a:lnTo>
                    <a:pt x="5707510" y="58185"/>
                  </a:lnTo>
                  <a:lnTo>
                    <a:pt x="5687091" y="27908"/>
                  </a:lnTo>
                  <a:lnTo>
                    <a:pt x="5656814" y="7489"/>
                  </a:lnTo>
                  <a:lnTo>
                    <a:pt x="56197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4500" y="0"/>
              <a:ext cx="5715000" cy="571500"/>
            </a:xfrm>
            <a:custGeom>
              <a:avLst/>
              <a:gdLst/>
              <a:ahLst/>
              <a:cxnLst/>
              <a:rect l="l" t="t" r="r" b="b"/>
              <a:pathLst>
                <a:path w="5715000" h="571500">
                  <a:moveTo>
                    <a:pt x="0" y="95250"/>
                  </a:moveTo>
                  <a:lnTo>
                    <a:pt x="7489" y="58185"/>
                  </a:lnTo>
                  <a:lnTo>
                    <a:pt x="27908" y="27908"/>
                  </a:lnTo>
                  <a:lnTo>
                    <a:pt x="58185" y="7489"/>
                  </a:lnTo>
                  <a:lnTo>
                    <a:pt x="95250" y="0"/>
                  </a:lnTo>
                  <a:lnTo>
                    <a:pt x="5619750" y="0"/>
                  </a:lnTo>
                  <a:lnTo>
                    <a:pt x="5656814" y="7489"/>
                  </a:lnTo>
                  <a:lnTo>
                    <a:pt x="5687091" y="27908"/>
                  </a:lnTo>
                  <a:lnTo>
                    <a:pt x="5707510" y="58185"/>
                  </a:lnTo>
                  <a:lnTo>
                    <a:pt x="5715000" y="95250"/>
                  </a:lnTo>
                  <a:lnTo>
                    <a:pt x="5715000" y="476250"/>
                  </a:lnTo>
                  <a:lnTo>
                    <a:pt x="5707510" y="513314"/>
                  </a:lnTo>
                  <a:lnTo>
                    <a:pt x="5687091" y="543591"/>
                  </a:lnTo>
                  <a:lnTo>
                    <a:pt x="5656814" y="564010"/>
                  </a:lnTo>
                  <a:lnTo>
                    <a:pt x="5619750" y="571500"/>
                  </a:lnTo>
                  <a:lnTo>
                    <a:pt x="95250" y="571500"/>
                  </a:lnTo>
                  <a:lnTo>
                    <a:pt x="58185" y="564010"/>
                  </a:lnTo>
                  <a:lnTo>
                    <a:pt x="27908" y="543591"/>
                  </a:lnTo>
                  <a:lnTo>
                    <a:pt x="7489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2240" y="292608"/>
              <a:ext cx="1267967" cy="4130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88336" y="54864"/>
              <a:ext cx="1255776" cy="40081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59123" y="292608"/>
              <a:ext cx="2365248" cy="4130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65220" y="54864"/>
              <a:ext cx="2353055" cy="40081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9947" y="292608"/>
              <a:ext cx="428244" cy="4130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86044" y="54864"/>
              <a:ext cx="416051" cy="40081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32347" y="292608"/>
              <a:ext cx="632460" cy="4130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38444" y="54864"/>
              <a:ext cx="620268" cy="4008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52038" y="193420"/>
              <a:ext cx="2930906" cy="23368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860288" y="300942"/>
              <a:ext cx="58419" cy="10795"/>
            </a:xfrm>
            <a:custGeom>
              <a:avLst/>
              <a:gdLst/>
              <a:ahLst/>
              <a:cxnLst/>
              <a:rect l="l" t="t" r="r" b="b"/>
              <a:pathLst>
                <a:path w="58420" h="10795">
                  <a:moveTo>
                    <a:pt x="58154" y="0"/>
                  </a:moveTo>
                  <a:lnTo>
                    <a:pt x="0" y="0"/>
                  </a:lnTo>
                  <a:lnTo>
                    <a:pt x="0" y="10715"/>
                  </a:lnTo>
                  <a:lnTo>
                    <a:pt x="58154" y="10715"/>
                  </a:lnTo>
                  <a:lnTo>
                    <a:pt x="581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60288" y="300942"/>
              <a:ext cx="58419" cy="10795"/>
            </a:xfrm>
            <a:custGeom>
              <a:avLst/>
              <a:gdLst/>
              <a:ahLst/>
              <a:cxnLst/>
              <a:rect l="l" t="t" r="r" b="b"/>
              <a:pathLst>
                <a:path w="58420" h="10795">
                  <a:moveTo>
                    <a:pt x="0" y="10715"/>
                  </a:moveTo>
                  <a:lnTo>
                    <a:pt x="58154" y="10715"/>
                  </a:lnTo>
                  <a:lnTo>
                    <a:pt x="58154" y="0"/>
                  </a:lnTo>
                  <a:lnTo>
                    <a:pt x="0" y="0"/>
                  </a:lnTo>
                  <a:lnTo>
                    <a:pt x="0" y="10715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14720" y="197358"/>
              <a:ext cx="270002" cy="23063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2000" y="1214374"/>
            <a:ext cx="9000490" cy="714375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90805" marR="454659">
              <a:lnSpc>
                <a:spcPts val="2110"/>
              </a:lnSpc>
              <a:spcBef>
                <a:spcPts val="720"/>
              </a:spcBef>
            </a:pPr>
            <a:r>
              <a:rPr sz="1800" b="1" dirty="0">
                <a:latin typeface="Trebuchet MS"/>
                <a:cs typeface="Trebuchet MS"/>
              </a:rPr>
              <a:t>Question-1 </a:t>
            </a:r>
            <a:r>
              <a:rPr sz="1800" b="1" spc="-5" dirty="0">
                <a:latin typeface="Trebuchet MS"/>
                <a:cs typeface="Trebuchet MS"/>
              </a:rPr>
              <a:t>:- </a:t>
            </a:r>
            <a:r>
              <a:rPr sz="1800" spc="-5" dirty="0">
                <a:latin typeface="Trebuchet MS"/>
                <a:cs typeface="Trebuchet MS"/>
              </a:rPr>
              <a:t>Facilitate mock interview sessions where students can simulate </a:t>
            </a:r>
            <a:r>
              <a:rPr sz="1800" dirty="0">
                <a:latin typeface="Trebuchet MS"/>
                <a:cs typeface="Trebuchet MS"/>
              </a:rPr>
              <a:t>real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interview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scenarios.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422" y="2214511"/>
            <a:ext cx="9001125" cy="3500754"/>
          </a:xfrm>
          <a:custGeom>
            <a:avLst/>
            <a:gdLst/>
            <a:ahLst/>
            <a:cxnLst/>
            <a:rect l="l" t="t" r="r" b="b"/>
            <a:pathLst>
              <a:path w="9001125" h="3500754">
                <a:moveTo>
                  <a:pt x="9001125" y="0"/>
                </a:moveTo>
                <a:lnTo>
                  <a:pt x="0" y="0"/>
                </a:lnTo>
                <a:lnTo>
                  <a:pt x="0" y="3500501"/>
                </a:lnTo>
                <a:lnTo>
                  <a:pt x="9001125" y="3500501"/>
                </a:lnTo>
                <a:lnTo>
                  <a:pt x="9001125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0063" y="2250440"/>
            <a:ext cx="880745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165">
              <a:lnSpc>
                <a:spcPct val="150000"/>
              </a:lnSpc>
              <a:spcBef>
                <a:spcPts val="100"/>
              </a:spcBef>
            </a:pPr>
            <a:r>
              <a:rPr sz="1800" b="1" dirty="0">
                <a:latin typeface="Trebuchet MS"/>
                <a:cs typeface="Trebuchet MS"/>
              </a:rPr>
              <a:t>Answer</a:t>
            </a:r>
            <a:r>
              <a:rPr sz="1800" b="1" spc="-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:-</a:t>
            </a:r>
            <a:r>
              <a:rPr sz="1800" b="1" spc="-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Basically,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 mock interview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 practice interview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where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you simulate </a:t>
            </a:r>
            <a:r>
              <a:rPr sz="1800" spc="-10" dirty="0">
                <a:latin typeface="Trebuchet MS"/>
                <a:cs typeface="Trebuchet MS"/>
              </a:rPr>
              <a:t>the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conditions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of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real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job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interview.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This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practice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session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safe </a:t>
            </a:r>
            <a:r>
              <a:rPr sz="1800" spc="-5" dirty="0">
                <a:latin typeface="Trebuchet MS"/>
                <a:cs typeface="Trebuchet MS"/>
              </a:rPr>
              <a:t>space to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work</a:t>
            </a:r>
            <a:r>
              <a:rPr sz="1800" dirty="0">
                <a:latin typeface="Trebuchet MS"/>
                <a:cs typeface="Trebuchet MS"/>
              </a:rPr>
              <a:t> on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your responses, body </a:t>
            </a:r>
            <a:r>
              <a:rPr sz="1800" dirty="0">
                <a:latin typeface="Trebuchet MS"/>
                <a:cs typeface="Trebuchet MS"/>
              </a:rPr>
              <a:t>language </a:t>
            </a:r>
            <a:r>
              <a:rPr sz="1800" spc="-5" dirty="0">
                <a:latin typeface="Trebuchet MS"/>
                <a:cs typeface="Trebuchet MS"/>
              </a:rPr>
              <a:t>and presentation. </a:t>
            </a:r>
            <a:r>
              <a:rPr sz="1800" dirty="0">
                <a:latin typeface="Trebuchet MS"/>
                <a:cs typeface="Trebuchet MS"/>
              </a:rPr>
              <a:t>This </a:t>
            </a:r>
            <a:r>
              <a:rPr sz="1800" spc="-5" dirty="0">
                <a:latin typeface="Trebuchet MS"/>
                <a:cs typeface="Trebuchet MS"/>
              </a:rPr>
              <a:t>is an opportunity to refine </a:t>
            </a:r>
            <a:r>
              <a:rPr sz="1800" spc="-10" dirty="0">
                <a:latin typeface="Trebuchet MS"/>
                <a:cs typeface="Trebuchet MS"/>
              </a:rPr>
              <a:t>your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answers,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allowing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you</a:t>
            </a:r>
            <a:r>
              <a:rPr sz="1800" spc="-5" dirty="0">
                <a:latin typeface="Trebuchet MS"/>
                <a:cs typeface="Trebuchet MS"/>
              </a:rPr>
              <a:t> to be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better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prepared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when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it </a:t>
            </a:r>
            <a:r>
              <a:rPr sz="1800" spc="-10" dirty="0">
                <a:latin typeface="Trebuchet MS"/>
                <a:cs typeface="Trebuchet MS"/>
              </a:rPr>
              <a:t>counts.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 essence,</a:t>
            </a:r>
            <a:r>
              <a:rPr sz="1800" dirty="0">
                <a:latin typeface="Trebuchet MS"/>
                <a:cs typeface="Trebuchet MS"/>
              </a:rPr>
              <a:t> a</a:t>
            </a:r>
            <a:r>
              <a:rPr sz="1800" spc="-5" dirty="0">
                <a:latin typeface="Trebuchet MS"/>
                <a:cs typeface="Trebuchet MS"/>
              </a:rPr>
              <a:t> mock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interview is your </a:t>
            </a:r>
            <a:r>
              <a:rPr sz="1800" dirty="0">
                <a:latin typeface="Trebuchet MS"/>
                <a:cs typeface="Trebuchet MS"/>
              </a:rPr>
              <a:t>rehearsal </a:t>
            </a:r>
            <a:r>
              <a:rPr sz="1800" spc="-5" dirty="0">
                <a:latin typeface="Trebuchet MS"/>
                <a:cs typeface="Trebuchet MS"/>
              </a:rPr>
              <a:t>stage.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practice </a:t>
            </a:r>
            <a:r>
              <a:rPr sz="1800" dirty="0">
                <a:latin typeface="Trebuchet MS"/>
                <a:cs typeface="Trebuchet MS"/>
              </a:rPr>
              <a:t>run helps </a:t>
            </a:r>
            <a:r>
              <a:rPr sz="1800" spc="-5" dirty="0">
                <a:latin typeface="Trebuchet MS"/>
                <a:cs typeface="Trebuchet MS"/>
              </a:rPr>
              <a:t>you become more confident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 </a:t>
            </a:r>
            <a:r>
              <a:rPr sz="1800" dirty="0">
                <a:latin typeface="Trebuchet MS"/>
                <a:cs typeface="Trebuchet MS"/>
              </a:rPr>
              <a:t>prepared </a:t>
            </a:r>
            <a:r>
              <a:rPr sz="1800" spc="-5" dirty="0">
                <a:latin typeface="Trebuchet MS"/>
                <a:cs typeface="Trebuchet MS"/>
              </a:rPr>
              <a:t>for your </a:t>
            </a:r>
            <a:r>
              <a:rPr sz="1800" spc="-25" dirty="0">
                <a:latin typeface="Trebuchet MS"/>
                <a:cs typeface="Trebuchet MS"/>
              </a:rPr>
              <a:t>interview. </a:t>
            </a:r>
            <a:r>
              <a:rPr sz="1800" dirty="0">
                <a:latin typeface="Trebuchet MS"/>
                <a:cs typeface="Trebuchet MS"/>
              </a:rPr>
              <a:t>There's </a:t>
            </a:r>
            <a:r>
              <a:rPr sz="1800" spc="-5" dirty="0">
                <a:latin typeface="Trebuchet MS"/>
                <a:cs typeface="Trebuchet MS"/>
              </a:rPr>
              <a:t>no exact </a:t>
            </a:r>
            <a:r>
              <a:rPr sz="1800" dirty="0">
                <a:latin typeface="Trebuchet MS"/>
                <a:cs typeface="Trebuchet MS"/>
              </a:rPr>
              <a:t>right </a:t>
            </a:r>
            <a:r>
              <a:rPr sz="1800" spc="-5" dirty="0">
                <a:latin typeface="Trebuchet MS"/>
                <a:cs typeface="Trebuchet MS"/>
              </a:rPr>
              <a:t>or wrong way to conduct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mock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interview,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but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there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are </a:t>
            </a:r>
            <a:r>
              <a:rPr sz="1800" dirty="0">
                <a:latin typeface="Trebuchet MS"/>
                <a:cs typeface="Trebuchet MS"/>
              </a:rPr>
              <a:t>some best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practices to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make</a:t>
            </a:r>
            <a:r>
              <a:rPr sz="1800" dirty="0">
                <a:latin typeface="Trebuchet MS"/>
                <a:cs typeface="Trebuchet MS"/>
              </a:rPr>
              <a:t> sure </a:t>
            </a:r>
            <a:r>
              <a:rPr sz="1800" spc="-5" dirty="0">
                <a:latin typeface="Trebuchet MS"/>
                <a:cs typeface="Trebuchet MS"/>
              </a:rPr>
              <a:t>you're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getting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most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out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of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it.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00" y="142811"/>
            <a:ext cx="9000490" cy="78613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126364" rIns="0" bIns="0" rtlCol="0">
            <a:spAutoFit/>
          </a:bodyPr>
          <a:lstStyle/>
          <a:p>
            <a:pPr marL="90805" marR="200025">
              <a:lnSpc>
                <a:spcPts val="2110"/>
              </a:lnSpc>
              <a:spcBef>
                <a:spcPts val="994"/>
              </a:spcBef>
            </a:pPr>
            <a:r>
              <a:rPr b="1" dirty="0">
                <a:latin typeface="Trebuchet MS"/>
                <a:cs typeface="Trebuchet MS"/>
              </a:rPr>
              <a:t>Question-2 </a:t>
            </a:r>
            <a:r>
              <a:rPr b="1" spc="-5" dirty="0">
                <a:latin typeface="Trebuchet MS"/>
                <a:cs typeface="Trebuchet MS"/>
              </a:rPr>
              <a:t>:- </a:t>
            </a:r>
            <a:r>
              <a:rPr spc="-5" dirty="0"/>
              <a:t>Invite </a:t>
            </a:r>
            <a:r>
              <a:rPr dirty="0"/>
              <a:t>guest </a:t>
            </a:r>
            <a:r>
              <a:rPr spc="-5" dirty="0"/>
              <a:t>speakers or experts to provide insights into interview best </a:t>
            </a:r>
            <a:r>
              <a:rPr spc="-530" dirty="0"/>
              <a:t> </a:t>
            </a:r>
            <a:r>
              <a:rPr spc="-5" dirty="0"/>
              <a:t>practices</a:t>
            </a:r>
            <a:r>
              <a:rPr spc="-30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industry</a:t>
            </a:r>
            <a:r>
              <a:rPr spc="-20" dirty="0"/>
              <a:t> </a:t>
            </a:r>
            <a:r>
              <a:rPr spc="-5" dirty="0"/>
              <a:t>trends.</a:t>
            </a:r>
          </a:p>
        </p:txBody>
      </p:sp>
      <p:sp>
        <p:nvSpPr>
          <p:cNvPr id="3" name="object 3"/>
          <p:cNvSpPr/>
          <p:nvPr/>
        </p:nvSpPr>
        <p:spPr>
          <a:xfrm>
            <a:off x="71422" y="1071499"/>
            <a:ext cx="9001125" cy="4215130"/>
          </a:xfrm>
          <a:custGeom>
            <a:avLst/>
            <a:gdLst/>
            <a:ahLst/>
            <a:cxnLst/>
            <a:rect l="l" t="t" r="r" b="b"/>
            <a:pathLst>
              <a:path w="9001125" h="4215130">
                <a:moveTo>
                  <a:pt x="9001125" y="0"/>
                </a:moveTo>
                <a:lnTo>
                  <a:pt x="0" y="0"/>
                </a:lnTo>
                <a:lnTo>
                  <a:pt x="0" y="4214876"/>
                </a:lnTo>
                <a:lnTo>
                  <a:pt x="9001125" y="4214876"/>
                </a:lnTo>
                <a:lnTo>
                  <a:pt x="9001125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0063" y="1258569"/>
            <a:ext cx="8738870" cy="3729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b="1" dirty="0">
                <a:latin typeface="Trebuchet MS"/>
                <a:cs typeface="Trebuchet MS"/>
              </a:rPr>
              <a:t>Answer :- </a:t>
            </a:r>
            <a:r>
              <a:rPr sz="1800" dirty="0">
                <a:latin typeface="Trebuchet MS"/>
                <a:cs typeface="Trebuchet MS"/>
              </a:rPr>
              <a:t>I </a:t>
            </a:r>
            <a:r>
              <a:rPr sz="1800" spc="-5" dirty="0">
                <a:latin typeface="Trebuchet MS"/>
                <a:cs typeface="Trebuchet MS"/>
              </a:rPr>
              <a:t>would love to have you join </a:t>
            </a:r>
            <a:r>
              <a:rPr sz="1800" dirty="0">
                <a:latin typeface="Trebuchet MS"/>
                <a:cs typeface="Trebuchet MS"/>
              </a:rPr>
              <a:t>our show </a:t>
            </a:r>
            <a:r>
              <a:rPr sz="1800" spc="-5" dirty="0">
                <a:latin typeface="Trebuchet MS"/>
                <a:cs typeface="Trebuchet MS"/>
              </a:rPr>
              <a:t>for </a:t>
            </a:r>
            <a:r>
              <a:rPr sz="1800" dirty="0">
                <a:latin typeface="Trebuchet MS"/>
                <a:cs typeface="Trebuchet MS"/>
              </a:rPr>
              <a:t>a guest </a:t>
            </a:r>
            <a:r>
              <a:rPr sz="1800" spc="-25" dirty="0">
                <a:latin typeface="Trebuchet MS"/>
                <a:cs typeface="Trebuchet MS"/>
              </a:rPr>
              <a:t>interview, </a:t>
            </a:r>
            <a:r>
              <a:rPr sz="1800" spc="-5" dirty="0">
                <a:latin typeface="Trebuchet MS"/>
                <a:cs typeface="Trebuchet MS"/>
              </a:rPr>
              <a:t>as </a:t>
            </a:r>
            <a:r>
              <a:rPr sz="1800" dirty="0">
                <a:latin typeface="Trebuchet MS"/>
                <a:cs typeface="Trebuchet MS"/>
              </a:rPr>
              <a:t>I </a:t>
            </a:r>
            <a:r>
              <a:rPr sz="1800" spc="-5" dirty="0">
                <a:latin typeface="Trebuchet MS"/>
                <a:cs typeface="Trebuchet MS"/>
              </a:rPr>
              <a:t>believe </a:t>
            </a:r>
            <a:r>
              <a:rPr sz="1800" dirty="0">
                <a:latin typeface="Trebuchet MS"/>
                <a:cs typeface="Trebuchet MS"/>
              </a:rPr>
              <a:t> my </a:t>
            </a:r>
            <a:r>
              <a:rPr sz="1800" spc="-5" dirty="0">
                <a:latin typeface="Trebuchet MS"/>
                <a:cs typeface="Trebuchet MS"/>
              </a:rPr>
              <a:t>audience would love to hear more about your work. </a:t>
            </a:r>
            <a:r>
              <a:rPr sz="1800" dirty="0">
                <a:latin typeface="Trebuchet MS"/>
                <a:cs typeface="Trebuchet MS"/>
              </a:rPr>
              <a:t>I </a:t>
            </a:r>
            <a:r>
              <a:rPr sz="1800" spc="-5" dirty="0">
                <a:latin typeface="Trebuchet MS"/>
                <a:cs typeface="Trebuchet MS"/>
              </a:rPr>
              <a:t>am particularly interested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 discussing </a:t>
            </a:r>
            <a:r>
              <a:rPr sz="1800" dirty="0">
                <a:latin typeface="Trebuchet MS"/>
                <a:cs typeface="Trebuchet MS"/>
              </a:rPr>
              <a:t>so please </a:t>
            </a:r>
            <a:r>
              <a:rPr sz="1800" spc="-5" dirty="0">
                <a:latin typeface="Trebuchet MS"/>
                <a:cs typeface="Trebuchet MS"/>
              </a:rPr>
              <a:t>feel free to schedule </a:t>
            </a:r>
            <a:r>
              <a:rPr sz="1800" dirty="0">
                <a:latin typeface="Trebuchet MS"/>
                <a:cs typeface="Trebuchet MS"/>
              </a:rPr>
              <a:t>a show </a:t>
            </a:r>
            <a:r>
              <a:rPr sz="1800" spc="-5" dirty="0">
                <a:latin typeface="Trebuchet MS"/>
                <a:cs typeface="Trebuchet MS"/>
              </a:rPr>
              <a:t>when you have time available.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Guest speakers often possess specialized knowledge, expertise, and insights in their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respective </a:t>
            </a:r>
            <a:r>
              <a:rPr sz="1800" dirty="0">
                <a:latin typeface="Trebuchet MS"/>
                <a:cs typeface="Trebuchet MS"/>
              </a:rPr>
              <a:t>fields. They </a:t>
            </a:r>
            <a:r>
              <a:rPr sz="1800" spc="-5" dirty="0">
                <a:latin typeface="Trebuchet MS"/>
                <a:cs typeface="Trebuchet MS"/>
              </a:rPr>
              <a:t>can offer unique perspectives and </a:t>
            </a:r>
            <a:r>
              <a:rPr sz="1800" dirty="0">
                <a:latin typeface="Trebuchet MS"/>
                <a:cs typeface="Trebuchet MS"/>
              </a:rPr>
              <a:t>share </a:t>
            </a:r>
            <a:r>
              <a:rPr sz="1800" spc="-5" dirty="0">
                <a:latin typeface="Trebuchet MS"/>
                <a:cs typeface="Trebuchet MS"/>
              </a:rPr>
              <a:t>valuable information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that adds depth and credibility to your </a:t>
            </a:r>
            <a:r>
              <a:rPr sz="1800" spc="-10" dirty="0">
                <a:latin typeface="Trebuchet MS"/>
                <a:cs typeface="Trebuchet MS"/>
              </a:rPr>
              <a:t>conference. </a:t>
            </a:r>
            <a:r>
              <a:rPr sz="1800" dirty="0">
                <a:latin typeface="Trebuchet MS"/>
                <a:cs typeface="Trebuchet MS"/>
              </a:rPr>
              <a:t>By </a:t>
            </a:r>
            <a:r>
              <a:rPr sz="1800" spc="-5" dirty="0">
                <a:latin typeface="Trebuchet MS"/>
                <a:cs typeface="Trebuchet MS"/>
              </a:rPr>
              <a:t>tapping into their expertise,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you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provide your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audience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with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 opportunity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learn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from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 recognized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authority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subject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matter,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enriching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their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understanding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sparking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rebuchet MS"/>
                <a:cs typeface="Trebuchet MS"/>
              </a:rPr>
              <a:t>meaningful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discussions.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00" y="5572150"/>
            <a:ext cx="9000490" cy="78613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127635" rIns="0" bIns="0" rtlCol="0">
            <a:spAutoFit/>
          </a:bodyPr>
          <a:lstStyle/>
          <a:p>
            <a:pPr marL="90805" marR="898525">
              <a:lnSpc>
                <a:spcPts val="2110"/>
              </a:lnSpc>
              <a:spcBef>
                <a:spcPts val="1005"/>
              </a:spcBef>
            </a:pPr>
            <a:r>
              <a:rPr sz="1800" b="1" dirty="0">
                <a:latin typeface="Trebuchet MS"/>
                <a:cs typeface="Trebuchet MS"/>
              </a:rPr>
              <a:t>Question-3 </a:t>
            </a:r>
            <a:r>
              <a:rPr sz="1800" b="1" spc="-5" dirty="0">
                <a:latin typeface="Trebuchet MS"/>
                <a:cs typeface="Trebuchet MS"/>
              </a:rPr>
              <a:t>:- </a:t>
            </a:r>
            <a:r>
              <a:rPr sz="1800" spc="-5" dirty="0">
                <a:latin typeface="Trebuchet MS"/>
                <a:cs typeface="Trebuchet MS"/>
              </a:rPr>
              <a:t>Conduct </a:t>
            </a:r>
            <a:r>
              <a:rPr sz="1800" dirty="0">
                <a:latin typeface="Trebuchet MS"/>
                <a:cs typeface="Trebuchet MS"/>
              </a:rPr>
              <a:t>a Q&amp;A </a:t>
            </a:r>
            <a:r>
              <a:rPr sz="1800" spc="-5" dirty="0">
                <a:latin typeface="Trebuchet MS"/>
                <a:cs typeface="Trebuchet MS"/>
              </a:rPr>
              <a:t>session where students can seek </a:t>
            </a:r>
            <a:r>
              <a:rPr sz="1800" spc="-10" dirty="0">
                <a:latin typeface="Trebuchet MS"/>
                <a:cs typeface="Trebuchet MS"/>
              </a:rPr>
              <a:t>clarification </a:t>
            </a:r>
            <a:r>
              <a:rPr sz="1800" spc="-5" dirty="0">
                <a:latin typeface="Trebuchet MS"/>
                <a:cs typeface="Trebuchet MS"/>
              </a:rPr>
              <a:t>on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interview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related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topics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receive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Personalised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advice.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0" y="33"/>
            <a:ext cx="9000490" cy="6840220"/>
          </a:xfrm>
          <a:custGeom>
            <a:avLst/>
            <a:gdLst/>
            <a:ahLst/>
            <a:cxnLst/>
            <a:rect l="l" t="t" r="r" b="b"/>
            <a:pathLst>
              <a:path w="9000490" h="6840220">
                <a:moveTo>
                  <a:pt x="8999982" y="0"/>
                </a:moveTo>
                <a:lnTo>
                  <a:pt x="0" y="0"/>
                </a:lnTo>
                <a:lnTo>
                  <a:pt x="0" y="6839966"/>
                </a:lnTo>
                <a:lnTo>
                  <a:pt x="8999982" y="6839966"/>
                </a:lnTo>
                <a:lnTo>
                  <a:pt x="8999982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0672" y="59181"/>
            <a:ext cx="8796655" cy="661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5410" indent="53340">
              <a:lnSpc>
                <a:spcPct val="150000"/>
              </a:lnSpc>
              <a:spcBef>
                <a:spcPts val="100"/>
              </a:spcBef>
              <a:tabLst>
                <a:tab pos="3597275" algn="l"/>
                <a:tab pos="6238875" algn="l"/>
              </a:tabLst>
            </a:pPr>
            <a:r>
              <a:rPr sz="1800" b="1" dirty="0">
                <a:latin typeface="Trebuchet MS"/>
                <a:cs typeface="Trebuchet MS"/>
              </a:rPr>
              <a:t>Answer :- </a:t>
            </a:r>
            <a:r>
              <a:rPr sz="1800" spc="-5" dirty="0">
                <a:latin typeface="Trebuchet MS"/>
                <a:cs typeface="Trebuchet MS"/>
              </a:rPr>
              <a:t>Inform students in advance about the </a:t>
            </a:r>
            <a:r>
              <a:rPr sz="1800" dirty="0">
                <a:latin typeface="Trebuchet MS"/>
                <a:cs typeface="Trebuchet MS"/>
              </a:rPr>
              <a:t>Q&amp;A </a:t>
            </a:r>
            <a:r>
              <a:rPr sz="1800" spc="-5" dirty="0">
                <a:latin typeface="Trebuchet MS"/>
                <a:cs typeface="Trebuchet MS"/>
              </a:rPr>
              <a:t>session, tell them what </a:t>
            </a:r>
            <a:r>
              <a:rPr sz="1800" spc="-10" dirty="0">
                <a:latin typeface="Trebuchet MS"/>
                <a:cs typeface="Trebuchet MS"/>
              </a:rPr>
              <a:t>topics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will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 </a:t>
            </a:r>
            <a:r>
              <a:rPr sz="1800" spc="-5" dirty="0">
                <a:latin typeface="Trebuchet MS"/>
                <a:cs typeface="Trebuchet MS"/>
              </a:rPr>
              <a:t>covered,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encourage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them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to </a:t>
            </a:r>
            <a:r>
              <a:rPr sz="1800" dirty="0">
                <a:latin typeface="Trebuchet MS"/>
                <a:cs typeface="Trebuchet MS"/>
              </a:rPr>
              <a:t>prepare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questions.	</a:t>
            </a:r>
            <a:r>
              <a:rPr sz="1800" dirty="0">
                <a:latin typeface="Trebuchet MS"/>
                <a:cs typeface="Trebuchet MS"/>
              </a:rPr>
              <a:t>Begin by </a:t>
            </a:r>
            <a:r>
              <a:rPr sz="1800" spc="-10" dirty="0">
                <a:latin typeface="Trebuchet MS"/>
                <a:cs typeface="Trebuchet MS"/>
              </a:rPr>
              <a:t>introducing </a:t>
            </a:r>
            <a:r>
              <a:rPr sz="1800" spc="-5" dirty="0">
                <a:latin typeface="Trebuchet MS"/>
                <a:cs typeface="Trebuchet MS"/>
              </a:rPr>
              <a:t> yourself and the purpose of the session.Set clear guidelines for participation and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encourage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respectful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interaction.	Start by going </a:t>
            </a:r>
            <a:r>
              <a:rPr sz="1800" spc="-10" dirty="0">
                <a:latin typeface="Trebuchet MS"/>
                <a:cs typeface="Trebuchet MS"/>
              </a:rPr>
              <a:t>through </a:t>
            </a:r>
            <a:r>
              <a:rPr sz="1800" spc="-5" dirty="0">
                <a:latin typeface="Trebuchet MS"/>
                <a:cs typeface="Trebuchet MS"/>
              </a:rPr>
              <a:t>topics </a:t>
            </a:r>
            <a:r>
              <a:rPr sz="1800" dirty="0">
                <a:latin typeface="Trebuchet MS"/>
                <a:cs typeface="Trebuchet MS"/>
              </a:rPr>
              <a:t>like resume </a:t>
            </a:r>
            <a:r>
              <a:rPr sz="1800" spc="-5" dirty="0">
                <a:latin typeface="Trebuchet MS"/>
                <a:cs typeface="Trebuchet MS"/>
              </a:rPr>
              <a:t>writing,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interview preparation,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common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interview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questions,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post-interview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etiquette.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50000"/>
              </a:lnSpc>
              <a:tabLst>
                <a:tab pos="3271520" algn="l"/>
              </a:tabLst>
            </a:pPr>
            <a:r>
              <a:rPr sz="1800" spc="-5" dirty="0">
                <a:latin typeface="Trebuchet MS"/>
                <a:cs typeface="Trebuchet MS"/>
              </a:rPr>
              <a:t>Encourage students to ask about specific concerns or situations </a:t>
            </a:r>
            <a:r>
              <a:rPr sz="1800" spc="-10" dirty="0">
                <a:latin typeface="Trebuchet MS"/>
                <a:cs typeface="Trebuchet MS"/>
              </a:rPr>
              <a:t>they've </a:t>
            </a:r>
            <a:r>
              <a:rPr sz="1800" spc="-5" dirty="0">
                <a:latin typeface="Trebuchet MS"/>
                <a:cs typeface="Trebuchet MS"/>
              </a:rPr>
              <a:t> encountered.When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students ask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questions,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listen</a:t>
            </a:r>
            <a:r>
              <a:rPr sz="1800" spc="-5" dirty="0">
                <a:latin typeface="Trebuchet MS"/>
                <a:cs typeface="Trebuchet MS"/>
              </a:rPr>
              <a:t> carefully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tailor advice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based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on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their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individual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situations.give	Consider factors </a:t>
            </a:r>
            <a:r>
              <a:rPr sz="1800" dirty="0">
                <a:latin typeface="Trebuchet MS"/>
                <a:cs typeface="Trebuchet MS"/>
              </a:rPr>
              <a:t>such </a:t>
            </a:r>
            <a:r>
              <a:rPr sz="1800" spc="-5" dirty="0">
                <a:latin typeface="Trebuchet MS"/>
                <a:cs typeface="Trebuchet MS"/>
              </a:rPr>
              <a:t>as their field of </a:t>
            </a:r>
            <a:r>
              <a:rPr sz="1800" spc="-40" dirty="0">
                <a:latin typeface="Trebuchet MS"/>
                <a:cs typeface="Trebuchet MS"/>
              </a:rPr>
              <a:t>study, </a:t>
            </a:r>
            <a:r>
              <a:rPr sz="1800" spc="-5" dirty="0">
                <a:latin typeface="Trebuchet MS"/>
                <a:cs typeface="Trebuchet MS"/>
              </a:rPr>
              <a:t>level of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experience, and career goals. </a:t>
            </a:r>
            <a:r>
              <a:rPr sz="1800" dirty="0">
                <a:latin typeface="Trebuchet MS"/>
                <a:cs typeface="Trebuchet MS"/>
              </a:rPr>
              <a:t>Share </a:t>
            </a:r>
            <a:r>
              <a:rPr sz="1800" spc="-5" dirty="0">
                <a:latin typeface="Trebuchet MS"/>
                <a:cs typeface="Trebuchet MS"/>
              </a:rPr>
              <a:t>practical tips and strategies </a:t>
            </a:r>
            <a:r>
              <a:rPr sz="1800" spc="-10" dirty="0">
                <a:latin typeface="Trebuchet MS"/>
                <a:cs typeface="Trebuchet MS"/>
              </a:rPr>
              <a:t>for </a:t>
            </a:r>
            <a:r>
              <a:rPr sz="1800" spc="-5" dirty="0">
                <a:latin typeface="Trebuchet MS"/>
                <a:cs typeface="Trebuchet MS"/>
              </a:rPr>
              <a:t>interview </a:t>
            </a:r>
            <a:r>
              <a:rPr sz="1800" dirty="0">
                <a:latin typeface="Trebuchet MS"/>
                <a:cs typeface="Trebuchet MS"/>
              </a:rPr>
              <a:t> success, such </a:t>
            </a:r>
            <a:r>
              <a:rPr sz="1800" spc="-5" dirty="0">
                <a:latin typeface="Trebuchet MS"/>
                <a:cs typeface="Trebuchet MS"/>
              </a:rPr>
              <a:t>as how to research the </a:t>
            </a:r>
            <a:r>
              <a:rPr sz="1800" spc="-30" dirty="0">
                <a:latin typeface="Trebuchet MS"/>
                <a:cs typeface="Trebuchet MS"/>
              </a:rPr>
              <a:t>company, </a:t>
            </a:r>
            <a:r>
              <a:rPr sz="1800" spc="-5" dirty="0">
                <a:latin typeface="Trebuchet MS"/>
                <a:cs typeface="Trebuchet MS"/>
              </a:rPr>
              <a:t>how to communicate strengths and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experiences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effectively,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how to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handle challenging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interview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questions.</a:t>
            </a:r>
            <a:endParaRPr sz="1800">
              <a:latin typeface="Trebuchet MS"/>
              <a:cs typeface="Trebuchet MS"/>
            </a:endParaRPr>
          </a:p>
          <a:p>
            <a:pPr marL="12700" marR="127000">
              <a:lnSpc>
                <a:spcPct val="150000"/>
              </a:lnSpc>
              <a:tabLst>
                <a:tab pos="1041400" algn="l"/>
              </a:tabLst>
            </a:pPr>
            <a:r>
              <a:rPr sz="1800" spc="-5" dirty="0">
                <a:latin typeface="Trebuchet MS"/>
                <a:cs typeface="Trebuchet MS"/>
              </a:rPr>
              <a:t>Encourage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them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to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connect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with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each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other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by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sharing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their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experiences, insights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 tips.	</a:t>
            </a:r>
            <a:r>
              <a:rPr sz="1800" dirty="0">
                <a:latin typeface="Trebuchet MS"/>
                <a:cs typeface="Trebuchet MS"/>
              </a:rPr>
              <a:t>This </a:t>
            </a:r>
            <a:r>
              <a:rPr sz="1800" spc="-5" dirty="0">
                <a:latin typeface="Trebuchet MS"/>
                <a:cs typeface="Trebuchet MS"/>
              </a:rPr>
              <a:t>can foster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sense of community and provide additional perspectives.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Finally, </a:t>
            </a:r>
            <a:r>
              <a:rPr sz="1800" spc="-5" dirty="0">
                <a:latin typeface="Trebuchet MS"/>
                <a:cs typeface="Trebuchet MS"/>
              </a:rPr>
              <a:t>encourage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students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to provide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feedback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on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session,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including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what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they </a:t>
            </a:r>
            <a:r>
              <a:rPr sz="1800" spc="-5" dirty="0">
                <a:latin typeface="Trebuchet MS"/>
                <a:cs typeface="Trebuchet MS"/>
              </a:rPr>
              <a:t> found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helpful and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any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areas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for</a:t>
            </a:r>
            <a:r>
              <a:rPr sz="1800" spc="-5" dirty="0">
                <a:latin typeface="Trebuchet MS"/>
                <a:cs typeface="Trebuchet MS"/>
              </a:rPr>
              <a:t> improvement.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Use this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feedback to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refine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latin typeface="Trebuchet MS"/>
                <a:cs typeface="Trebuchet MS"/>
              </a:rPr>
              <a:t>future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Q&amp;A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sessions.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308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Question-2 :- Invite guest speakers or experts to provide insights into interview best  practices and industry trends.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Question-1 :- Briefly introduce yourself: name, educational background, and current status                       (student or professional).</dc:title>
  <dc:creator>vimal matariya</dc:creator>
  <cp:lastModifiedBy>vimal matariya</cp:lastModifiedBy>
  <cp:revision>1</cp:revision>
  <dcterms:created xsi:type="dcterms:W3CDTF">2024-06-05T03:03:54Z</dcterms:created>
  <dcterms:modified xsi:type="dcterms:W3CDTF">2024-06-05T03:22:32Z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2024-05-31T00:00:00Z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2024-06-05T00:00:00Z</vt:filetime>
  </property>
</Properties>
</file>