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1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2" r:id="rId16"/>
    <p:sldId id="27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2C26C-2E76-435A-9A00-180CCEA609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AB7EA9-F5ED-439F-94A1-6C6D71E5EA7A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Family History</a:t>
          </a:r>
        </a:p>
      </dgm:t>
    </dgm:pt>
    <dgm:pt modelId="{E8BDBD2C-1B5D-47BB-874F-68C538A98A09}" type="parTrans" cxnId="{E48A4AC3-8548-48F8-8E20-7A2D25F14C66}">
      <dgm:prSet/>
      <dgm:spPr/>
      <dgm:t>
        <a:bodyPr/>
        <a:lstStyle/>
        <a:p>
          <a:endParaRPr lang="en-US"/>
        </a:p>
      </dgm:t>
    </dgm:pt>
    <dgm:pt modelId="{19C4BEAE-9864-45AD-B3BC-F96EA0C39EAE}" type="sibTrans" cxnId="{E48A4AC3-8548-48F8-8E20-7A2D25F14C66}">
      <dgm:prSet/>
      <dgm:spPr/>
      <dgm:t>
        <a:bodyPr/>
        <a:lstStyle/>
        <a:p>
          <a:endParaRPr lang="en-US"/>
        </a:p>
      </dgm:t>
    </dgm:pt>
    <dgm:pt modelId="{95AE6194-1EFD-421C-B823-4D9E200B0C90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Blood Glucose Levels</a:t>
          </a:r>
        </a:p>
      </dgm:t>
    </dgm:pt>
    <dgm:pt modelId="{A023DB62-B39C-492B-956B-E0A21731F979}" type="parTrans" cxnId="{86F08206-E48A-4A62-9EE7-65D153A0E684}">
      <dgm:prSet/>
      <dgm:spPr/>
      <dgm:t>
        <a:bodyPr/>
        <a:lstStyle/>
        <a:p>
          <a:endParaRPr lang="en-US"/>
        </a:p>
      </dgm:t>
    </dgm:pt>
    <dgm:pt modelId="{97BA7903-213E-452A-A7A3-46FB8901C4A7}" type="sibTrans" cxnId="{86F08206-E48A-4A62-9EE7-65D153A0E684}">
      <dgm:prSet/>
      <dgm:spPr/>
      <dgm:t>
        <a:bodyPr/>
        <a:lstStyle/>
        <a:p>
          <a:endParaRPr lang="en-US"/>
        </a:p>
      </dgm:t>
    </dgm:pt>
    <dgm:pt modelId="{1B4C17D4-6B8A-4D65-9C38-E3A3FADDE8CB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Age</a:t>
          </a:r>
        </a:p>
      </dgm:t>
    </dgm:pt>
    <dgm:pt modelId="{BFFB85E0-CB36-43CC-A2FB-65F80D8496A3}" type="parTrans" cxnId="{EC427D17-8F62-43A7-A8FE-1E8C3BD62E1D}">
      <dgm:prSet/>
      <dgm:spPr/>
      <dgm:t>
        <a:bodyPr/>
        <a:lstStyle/>
        <a:p>
          <a:endParaRPr lang="en-US"/>
        </a:p>
      </dgm:t>
    </dgm:pt>
    <dgm:pt modelId="{A1DDDD84-DD5F-4002-8CB9-24168DE04169}" type="sibTrans" cxnId="{EC427D17-8F62-43A7-A8FE-1E8C3BD62E1D}">
      <dgm:prSet/>
      <dgm:spPr/>
      <dgm:t>
        <a:bodyPr/>
        <a:lstStyle/>
        <a:p>
          <a:endParaRPr lang="en-US"/>
        </a:p>
      </dgm:t>
    </dgm:pt>
    <dgm:pt modelId="{CC142D28-D467-4665-938E-04D427A0BFE8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BMI</a:t>
          </a:r>
        </a:p>
      </dgm:t>
    </dgm:pt>
    <dgm:pt modelId="{A994D249-3F72-4098-B6FB-878C16FA9342}" type="parTrans" cxnId="{808F61CB-0671-498B-9219-E002B57B8B41}">
      <dgm:prSet/>
      <dgm:spPr/>
      <dgm:t>
        <a:bodyPr/>
        <a:lstStyle/>
        <a:p>
          <a:endParaRPr lang="en-US"/>
        </a:p>
      </dgm:t>
    </dgm:pt>
    <dgm:pt modelId="{825BD5AF-810B-432C-A8F8-3A99E09D8017}" type="sibTrans" cxnId="{808F61CB-0671-498B-9219-E002B57B8B41}">
      <dgm:prSet/>
      <dgm:spPr/>
      <dgm:t>
        <a:bodyPr/>
        <a:lstStyle/>
        <a:p>
          <a:endParaRPr lang="en-US"/>
        </a:p>
      </dgm:t>
    </dgm:pt>
    <dgm:pt modelId="{DA325E70-BC06-463E-B0F9-6B891C730A21}">
      <dgm:prSet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Waist Circumference</a:t>
          </a:r>
        </a:p>
      </dgm:t>
    </dgm:pt>
    <dgm:pt modelId="{88DB5D4F-309C-4290-BC77-5B9E46A8E642}" type="parTrans" cxnId="{D907F059-A504-4CC6-B770-2188546320E5}">
      <dgm:prSet/>
      <dgm:spPr/>
      <dgm:t>
        <a:bodyPr/>
        <a:lstStyle/>
        <a:p>
          <a:endParaRPr lang="en-US"/>
        </a:p>
      </dgm:t>
    </dgm:pt>
    <dgm:pt modelId="{D7086999-22F1-4FBE-8098-1C580D11EEAE}" type="sibTrans" cxnId="{D907F059-A504-4CC6-B770-2188546320E5}">
      <dgm:prSet/>
      <dgm:spPr/>
      <dgm:t>
        <a:bodyPr/>
        <a:lstStyle/>
        <a:p>
          <a:endParaRPr lang="en-US"/>
        </a:p>
      </dgm:t>
    </dgm:pt>
    <dgm:pt modelId="{85BA281B-6CF0-49F1-9E76-E6F63E9444AC}" type="pres">
      <dgm:prSet presAssocID="{A8A2C26C-2E76-435A-9A00-180CCEA6091F}" presName="vert0" presStyleCnt="0">
        <dgm:presLayoutVars>
          <dgm:dir/>
          <dgm:animOne val="branch"/>
          <dgm:animLvl val="lvl"/>
        </dgm:presLayoutVars>
      </dgm:prSet>
      <dgm:spPr/>
    </dgm:pt>
    <dgm:pt modelId="{D37A86A2-BB7F-4473-A8BE-D1CAC590FBC4}" type="pres">
      <dgm:prSet presAssocID="{EDAB7EA9-F5ED-439F-94A1-6C6D71E5EA7A}" presName="thickLine" presStyleLbl="alignNode1" presStyleIdx="0" presStyleCnt="5"/>
      <dgm:spPr/>
    </dgm:pt>
    <dgm:pt modelId="{5966925E-2BAB-4572-A473-2A854B2DDF30}" type="pres">
      <dgm:prSet presAssocID="{EDAB7EA9-F5ED-439F-94A1-6C6D71E5EA7A}" presName="horz1" presStyleCnt="0"/>
      <dgm:spPr/>
    </dgm:pt>
    <dgm:pt modelId="{328DDB75-4B73-4780-9903-1E7D65AD9CC8}" type="pres">
      <dgm:prSet presAssocID="{EDAB7EA9-F5ED-439F-94A1-6C6D71E5EA7A}" presName="tx1" presStyleLbl="revTx" presStyleIdx="0" presStyleCnt="5"/>
      <dgm:spPr/>
    </dgm:pt>
    <dgm:pt modelId="{6ED899E4-7E48-45CB-A88C-3B1D65B68CBA}" type="pres">
      <dgm:prSet presAssocID="{EDAB7EA9-F5ED-439F-94A1-6C6D71E5EA7A}" presName="vert1" presStyleCnt="0"/>
      <dgm:spPr/>
    </dgm:pt>
    <dgm:pt modelId="{A9F4936A-8D68-46E1-8CF5-1E9AD84E55F0}" type="pres">
      <dgm:prSet presAssocID="{95AE6194-1EFD-421C-B823-4D9E200B0C90}" presName="thickLine" presStyleLbl="alignNode1" presStyleIdx="1" presStyleCnt="5"/>
      <dgm:spPr/>
    </dgm:pt>
    <dgm:pt modelId="{5BEAB7D9-CC37-4C20-8D5A-861E3796DA3A}" type="pres">
      <dgm:prSet presAssocID="{95AE6194-1EFD-421C-B823-4D9E200B0C90}" presName="horz1" presStyleCnt="0"/>
      <dgm:spPr/>
    </dgm:pt>
    <dgm:pt modelId="{E003ED8D-1C9B-4E87-B975-3423CF5537DB}" type="pres">
      <dgm:prSet presAssocID="{95AE6194-1EFD-421C-B823-4D9E200B0C90}" presName="tx1" presStyleLbl="revTx" presStyleIdx="1" presStyleCnt="5"/>
      <dgm:spPr/>
    </dgm:pt>
    <dgm:pt modelId="{7781D868-2EF6-4BD3-AAD2-5449F521BF1B}" type="pres">
      <dgm:prSet presAssocID="{95AE6194-1EFD-421C-B823-4D9E200B0C90}" presName="vert1" presStyleCnt="0"/>
      <dgm:spPr/>
    </dgm:pt>
    <dgm:pt modelId="{764D9CC3-23D5-4CDD-9AD6-9E7941D90273}" type="pres">
      <dgm:prSet presAssocID="{1B4C17D4-6B8A-4D65-9C38-E3A3FADDE8CB}" presName="thickLine" presStyleLbl="alignNode1" presStyleIdx="2" presStyleCnt="5"/>
      <dgm:spPr/>
    </dgm:pt>
    <dgm:pt modelId="{7FB0998E-7F6C-47A5-AEB3-03505D496A72}" type="pres">
      <dgm:prSet presAssocID="{1B4C17D4-6B8A-4D65-9C38-E3A3FADDE8CB}" presName="horz1" presStyleCnt="0"/>
      <dgm:spPr/>
    </dgm:pt>
    <dgm:pt modelId="{2543937D-0CAA-4BB2-997F-5BFE9B4D5DE6}" type="pres">
      <dgm:prSet presAssocID="{1B4C17D4-6B8A-4D65-9C38-E3A3FADDE8CB}" presName="tx1" presStyleLbl="revTx" presStyleIdx="2" presStyleCnt="5"/>
      <dgm:spPr/>
    </dgm:pt>
    <dgm:pt modelId="{C9C101FF-A6C1-4020-9E6A-7F281855ECC8}" type="pres">
      <dgm:prSet presAssocID="{1B4C17D4-6B8A-4D65-9C38-E3A3FADDE8CB}" presName="vert1" presStyleCnt="0"/>
      <dgm:spPr/>
    </dgm:pt>
    <dgm:pt modelId="{5B4349E6-F21C-425D-A3ED-BE990EF32C1A}" type="pres">
      <dgm:prSet presAssocID="{CC142D28-D467-4665-938E-04D427A0BFE8}" presName="thickLine" presStyleLbl="alignNode1" presStyleIdx="3" presStyleCnt="5"/>
      <dgm:spPr/>
    </dgm:pt>
    <dgm:pt modelId="{0DAB4716-2129-4661-AD85-39C9C68ACA66}" type="pres">
      <dgm:prSet presAssocID="{CC142D28-D467-4665-938E-04D427A0BFE8}" presName="horz1" presStyleCnt="0"/>
      <dgm:spPr/>
    </dgm:pt>
    <dgm:pt modelId="{DFC28FF1-BF2F-42D0-BA82-50190D055F63}" type="pres">
      <dgm:prSet presAssocID="{CC142D28-D467-4665-938E-04D427A0BFE8}" presName="tx1" presStyleLbl="revTx" presStyleIdx="3" presStyleCnt="5"/>
      <dgm:spPr/>
    </dgm:pt>
    <dgm:pt modelId="{7CE24B28-CC8D-46C8-BBA0-62A22660A53F}" type="pres">
      <dgm:prSet presAssocID="{CC142D28-D467-4665-938E-04D427A0BFE8}" presName="vert1" presStyleCnt="0"/>
      <dgm:spPr/>
    </dgm:pt>
    <dgm:pt modelId="{B7307006-7A3F-46AA-8779-EB625374AD17}" type="pres">
      <dgm:prSet presAssocID="{DA325E70-BC06-463E-B0F9-6B891C730A21}" presName="thickLine" presStyleLbl="alignNode1" presStyleIdx="4" presStyleCnt="5"/>
      <dgm:spPr/>
    </dgm:pt>
    <dgm:pt modelId="{3BA7F6F6-43B9-4C9D-8E88-A303C6FDDBFA}" type="pres">
      <dgm:prSet presAssocID="{DA325E70-BC06-463E-B0F9-6B891C730A21}" presName="horz1" presStyleCnt="0"/>
      <dgm:spPr/>
    </dgm:pt>
    <dgm:pt modelId="{13B033C8-789A-4E3D-92F5-2DAB7DE0FCBD}" type="pres">
      <dgm:prSet presAssocID="{DA325E70-BC06-463E-B0F9-6B891C730A21}" presName="tx1" presStyleLbl="revTx" presStyleIdx="4" presStyleCnt="5"/>
      <dgm:spPr/>
    </dgm:pt>
    <dgm:pt modelId="{CA0C1136-ED85-4BA4-873D-208D98DBA66E}" type="pres">
      <dgm:prSet presAssocID="{DA325E70-BC06-463E-B0F9-6B891C730A21}" presName="vert1" presStyleCnt="0"/>
      <dgm:spPr/>
    </dgm:pt>
  </dgm:ptLst>
  <dgm:cxnLst>
    <dgm:cxn modelId="{414FC205-9545-4118-8C14-A330847A6D1B}" type="presOf" srcId="{A8A2C26C-2E76-435A-9A00-180CCEA6091F}" destId="{85BA281B-6CF0-49F1-9E76-E6F63E9444AC}" srcOrd="0" destOrd="0" presId="urn:microsoft.com/office/officeart/2008/layout/LinedList"/>
    <dgm:cxn modelId="{86F08206-E48A-4A62-9EE7-65D153A0E684}" srcId="{A8A2C26C-2E76-435A-9A00-180CCEA6091F}" destId="{95AE6194-1EFD-421C-B823-4D9E200B0C90}" srcOrd="1" destOrd="0" parTransId="{A023DB62-B39C-492B-956B-E0A21731F979}" sibTransId="{97BA7903-213E-452A-A7A3-46FB8901C4A7}"/>
    <dgm:cxn modelId="{EC427D17-8F62-43A7-A8FE-1E8C3BD62E1D}" srcId="{A8A2C26C-2E76-435A-9A00-180CCEA6091F}" destId="{1B4C17D4-6B8A-4D65-9C38-E3A3FADDE8CB}" srcOrd="2" destOrd="0" parTransId="{BFFB85E0-CB36-43CC-A2FB-65F80D8496A3}" sibTransId="{A1DDDD84-DD5F-4002-8CB9-24168DE04169}"/>
    <dgm:cxn modelId="{8C8E7B54-6422-4F9B-A3B6-B2E7C4226ADE}" type="presOf" srcId="{1B4C17D4-6B8A-4D65-9C38-E3A3FADDE8CB}" destId="{2543937D-0CAA-4BB2-997F-5BFE9B4D5DE6}" srcOrd="0" destOrd="0" presId="urn:microsoft.com/office/officeart/2008/layout/LinedList"/>
    <dgm:cxn modelId="{75270158-56A6-4AB2-BE84-678C02DC5B5F}" type="presOf" srcId="{DA325E70-BC06-463E-B0F9-6B891C730A21}" destId="{13B033C8-789A-4E3D-92F5-2DAB7DE0FCBD}" srcOrd="0" destOrd="0" presId="urn:microsoft.com/office/officeart/2008/layout/LinedList"/>
    <dgm:cxn modelId="{D907F059-A504-4CC6-B770-2188546320E5}" srcId="{A8A2C26C-2E76-435A-9A00-180CCEA6091F}" destId="{DA325E70-BC06-463E-B0F9-6B891C730A21}" srcOrd="4" destOrd="0" parTransId="{88DB5D4F-309C-4290-BC77-5B9E46A8E642}" sibTransId="{D7086999-22F1-4FBE-8098-1C580D11EEAE}"/>
    <dgm:cxn modelId="{E48A4AC3-8548-48F8-8E20-7A2D25F14C66}" srcId="{A8A2C26C-2E76-435A-9A00-180CCEA6091F}" destId="{EDAB7EA9-F5ED-439F-94A1-6C6D71E5EA7A}" srcOrd="0" destOrd="0" parTransId="{E8BDBD2C-1B5D-47BB-874F-68C538A98A09}" sibTransId="{19C4BEAE-9864-45AD-B3BC-F96EA0C39EAE}"/>
    <dgm:cxn modelId="{808F61CB-0671-498B-9219-E002B57B8B41}" srcId="{A8A2C26C-2E76-435A-9A00-180CCEA6091F}" destId="{CC142D28-D467-4665-938E-04D427A0BFE8}" srcOrd="3" destOrd="0" parTransId="{A994D249-3F72-4098-B6FB-878C16FA9342}" sibTransId="{825BD5AF-810B-432C-A8F8-3A99E09D8017}"/>
    <dgm:cxn modelId="{E21C6FD1-A32D-4E84-AD01-A743BEE30313}" type="presOf" srcId="{95AE6194-1EFD-421C-B823-4D9E200B0C90}" destId="{E003ED8D-1C9B-4E87-B975-3423CF5537DB}" srcOrd="0" destOrd="0" presId="urn:microsoft.com/office/officeart/2008/layout/LinedList"/>
    <dgm:cxn modelId="{0F1FD8E2-E814-401A-A17A-F997446386F2}" type="presOf" srcId="{CC142D28-D467-4665-938E-04D427A0BFE8}" destId="{DFC28FF1-BF2F-42D0-BA82-50190D055F63}" srcOrd="0" destOrd="0" presId="urn:microsoft.com/office/officeart/2008/layout/LinedList"/>
    <dgm:cxn modelId="{562490FA-0E10-46DF-9633-CE8E197904BA}" type="presOf" srcId="{EDAB7EA9-F5ED-439F-94A1-6C6D71E5EA7A}" destId="{328DDB75-4B73-4780-9903-1E7D65AD9CC8}" srcOrd="0" destOrd="0" presId="urn:microsoft.com/office/officeart/2008/layout/LinedList"/>
    <dgm:cxn modelId="{C586368E-EC0E-44E3-9AB3-DE9C2D02DA6E}" type="presParOf" srcId="{85BA281B-6CF0-49F1-9E76-E6F63E9444AC}" destId="{D37A86A2-BB7F-4473-A8BE-D1CAC590FBC4}" srcOrd="0" destOrd="0" presId="urn:microsoft.com/office/officeart/2008/layout/LinedList"/>
    <dgm:cxn modelId="{90813037-5CCB-432E-87F5-40CA2E3C93C7}" type="presParOf" srcId="{85BA281B-6CF0-49F1-9E76-E6F63E9444AC}" destId="{5966925E-2BAB-4572-A473-2A854B2DDF30}" srcOrd="1" destOrd="0" presId="urn:microsoft.com/office/officeart/2008/layout/LinedList"/>
    <dgm:cxn modelId="{07E42E1D-F802-458E-A4FE-2BBB723AE48D}" type="presParOf" srcId="{5966925E-2BAB-4572-A473-2A854B2DDF30}" destId="{328DDB75-4B73-4780-9903-1E7D65AD9CC8}" srcOrd="0" destOrd="0" presId="urn:microsoft.com/office/officeart/2008/layout/LinedList"/>
    <dgm:cxn modelId="{49A6B00F-A8A1-4F94-9228-52AE49D89D8B}" type="presParOf" srcId="{5966925E-2BAB-4572-A473-2A854B2DDF30}" destId="{6ED899E4-7E48-45CB-A88C-3B1D65B68CBA}" srcOrd="1" destOrd="0" presId="urn:microsoft.com/office/officeart/2008/layout/LinedList"/>
    <dgm:cxn modelId="{EFC172D8-32ED-414B-B431-B663F52F189B}" type="presParOf" srcId="{85BA281B-6CF0-49F1-9E76-E6F63E9444AC}" destId="{A9F4936A-8D68-46E1-8CF5-1E9AD84E55F0}" srcOrd="2" destOrd="0" presId="urn:microsoft.com/office/officeart/2008/layout/LinedList"/>
    <dgm:cxn modelId="{3317A10B-C8F2-4F8D-8802-D94DA574863B}" type="presParOf" srcId="{85BA281B-6CF0-49F1-9E76-E6F63E9444AC}" destId="{5BEAB7D9-CC37-4C20-8D5A-861E3796DA3A}" srcOrd="3" destOrd="0" presId="urn:microsoft.com/office/officeart/2008/layout/LinedList"/>
    <dgm:cxn modelId="{37A6DA8E-E1E8-4596-AE11-F6AB5AACE044}" type="presParOf" srcId="{5BEAB7D9-CC37-4C20-8D5A-861E3796DA3A}" destId="{E003ED8D-1C9B-4E87-B975-3423CF5537DB}" srcOrd="0" destOrd="0" presId="urn:microsoft.com/office/officeart/2008/layout/LinedList"/>
    <dgm:cxn modelId="{3F9B929E-6FD4-49DA-86EB-C81095067F8D}" type="presParOf" srcId="{5BEAB7D9-CC37-4C20-8D5A-861E3796DA3A}" destId="{7781D868-2EF6-4BD3-AAD2-5449F521BF1B}" srcOrd="1" destOrd="0" presId="urn:microsoft.com/office/officeart/2008/layout/LinedList"/>
    <dgm:cxn modelId="{291ECC8C-4D8F-4195-A9EE-28798F92B7B2}" type="presParOf" srcId="{85BA281B-6CF0-49F1-9E76-E6F63E9444AC}" destId="{764D9CC3-23D5-4CDD-9AD6-9E7941D90273}" srcOrd="4" destOrd="0" presId="urn:microsoft.com/office/officeart/2008/layout/LinedList"/>
    <dgm:cxn modelId="{E0163EB6-E1D7-416E-9BA9-72C0EEEDF781}" type="presParOf" srcId="{85BA281B-6CF0-49F1-9E76-E6F63E9444AC}" destId="{7FB0998E-7F6C-47A5-AEB3-03505D496A72}" srcOrd="5" destOrd="0" presId="urn:microsoft.com/office/officeart/2008/layout/LinedList"/>
    <dgm:cxn modelId="{B72FC1CC-A5BA-4B62-A074-AB7DD9DCBBDE}" type="presParOf" srcId="{7FB0998E-7F6C-47A5-AEB3-03505D496A72}" destId="{2543937D-0CAA-4BB2-997F-5BFE9B4D5DE6}" srcOrd="0" destOrd="0" presId="urn:microsoft.com/office/officeart/2008/layout/LinedList"/>
    <dgm:cxn modelId="{0846094C-7A71-40B8-A1EF-A0CAB12C55FB}" type="presParOf" srcId="{7FB0998E-7F6C-47A5-AEB3-03505D496A72}" destId="{C9C101FF-A6C1-4020-9E6A-7F281855ECC8}" srcOrd="1" destOrd="0" presId="urn:microsoft.com/office/officeart/2008/layout/LinedList"/>
    <dgm:cxn modelId="{445CA011-020B-42BF-9696-15DFBDA99582}" type="presParOf" srcId="{85BA281B-6CF0-49F1-9E76-E6F63E9444AC}" destId="{5B4349E6-F21C-425D-A3ED-BE990EF32C1A}" srcOrd="6" destOrd="0" presId="urn:microsoft.com/office/officeart/2008/layout/LinedList"/>
    <dgm:cxn modelId="{8BBFD066-6DCC-43E2-A70D-EF0924650786}" type="presParOf" srcId="{85BA281B-6CF0-49F1-9E76-E6F63E9444AC}" destId="{0DAB4716-2129-4661-AD85-39C9C68ACA66}" srcOrd="7" destOrd="0" presId="urn:microsoft.com/office/officeart/2008/layout/LinedList"/>
    <dgm:cxn modelId="{F96AE87D-6321-4DD2-BD7D-56559C06AFEA}" type="presParOf" srcId="{0DAB4716-2129-4661-AD85-39C9C68ACA66}" destId="{DFC28FF1-BF2F-42D0-BA82-50190D055F63}" srcOrd="0" destOrd="0" presId="urn:microsoft.com/office/officeart/2008/layout/LinedList"/>
    <dgm:cxn modelId="{385E50A9-83E7-4A00-B0A1-A283004A9ED8}" type="presParOf" srcId="{0DAB4716-2129-4661-AD85-39C9C68ACA66}" destId="{7CE24B28-CC8D-46C8-BBA0-62A22660A53F}" srcOrd="1" destOrd="0" presId="urn:microsoft.com/office/officeart/2008/layout/LinedList"/>
    <dgm:cxn modelId="{AE9ADD83-BAEB-44A7-B1D2-19126BDDB12B}" type="presParOf" srcId="{85BA281B-6CF0-49F1-9E76-E6F63E9444AC}" destId="{B7307006-7A3F-46AA-8779-EB625374AD17}" srcOrd="8" destOrd="0" presId="urn:microsoft.com/office/officeart/2008/layout/LinedList"/>
    <dgm:cxn modelId="{692C6807-95DF-4FBF-9B7D-3EB3DE94D708}" type="presParOf" srcId="{85BA281B-6CF0-49F1-9E76-E6F63E9444AC}" destId="{3BA7F6F6-43B9-4C9D-8E88-A303C6FDDBFA}" srcOrd="9" destOrd="0" presId="urn:microsoft.com/office/officeart/2008/layout/LinedList"/>
    <dgm:cxn modelId="{72961B3C-D1B9-449B-B714-6D7518BF953B}" type="presParOf" srcId="{3BA7F6F6-43B9-4C9D-8E88-A303C6FDDBFA}" destId="{13B033C8-789A-4E3D-92F5-2DAB7DE0FCBD}" srcOrd="0" destOrd="0" presId="urn:microsoft.com/office/officeart/2008/layout/LinedList"/>
    <dgm:cxn modelId="{2288D659-2240-4A09-9D65-971874D859FF}" type="presParOf" srcId="{3BA7F6F6-43B9-4C9D-8E88-A303C6FDDBFA}" destId="{CA0C1136-ED85-4BA4-873D-208D98DBA6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2C26C-2E76-435A-9A00-180CCEA6091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AB7EA9-F5ED-439F-94A1-6C6D71E5EA7A}">
      <dgm:prSet/>
      <dgm:spPr/>
      <dgm:t>
        <a:bodyPr/>
        <a:lstStyle/>
        <a:p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Family History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- Yes=Someone in family is/was Diabetic, No=No one in family is/was Diabetic</a:t>
          </a:r>
        </a:p>
      </dgm:t>
    </dgm:pt>
    <dgm:pt modelId="{E8BDBD2C-1B5D-47BB-874F-68C538A98A09}" type="parTrans" cxnId="{E48A4AC3-8548-48F8-8E20-7A2D25F14C66}">
      <dgm:prSet/>
      <dgm:spPr/>
      <dgm:t>
        <a:bodyPr/>
        <a:lstStyle/>
        <a:p>
          <a:endParaRPr lang="en-US"/>
        </a:p>
      </dgm:t>
    </dgm:pt>
    <dgm:pt modelId="{19C4BEAE-9864-45AD-B3BC-F96EA0C39EAE}" type="sibTrans" cxnId="{E48A4AC3-8548-48F8-8E20-7A2D25F14C66}">
      <dgm:prSet/>
      <dgm:spPr/>
      <dgm:t>
        <a:bodyPr/>
        <a:lstStyle/>
        <a:p>
          <a:endParaRPr lang="en-US"/>
        </a:p>
      </dgm:t>
    </dgm:pt>
    <dgm:pt modelId="{95AE6194-1EFD-421C-B823-4D9E200B0C90}">
      <dgm:prSet/>
      <dgm:spPr/>
      <dgm:t>
        <a:bodyPr/>
        <a:lstStyle/>
        <a:p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Insulin Levels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- Blood Sugar level</a:t>
          </a:r>
        </a:p>
      </dgm:t>
    </dgm:pt>
    <dgm:pt modelId="{A023DB62-B39C-492B-956B-E0A21731F979}" type="parTrans" cxnId="{86F08206-E48A-4A62-9EE7-65D153A0E684}">
      <dgm:prSet/>
      <dgm:spPr/>
      <dgm:t>
        <a:bodyPr/>
        <a:lstStyle/>
        <a:p>
          <a:endParaRPr lang="en-US"/>
        </a:p>
      </dgm:t>
    </dgm:pt>
    <dgm:pt modelId="{97BA7903-213E-452A-A7A3-46FB8901C4A7}" type="sibTrans" cxnId="{86F08206-E48A-4A62-9EE7-65D153A0E684}">
      <dgm:prSet/>
      <dgm:spPr/>
      <dgm:t>
        <a:bodyPr/>
        <a:lstStyle/>
        <a:p>
          <a:endParaRPr lang="en-US"/>
        </a:p>
      </dgm:t>
    </dgm:pt>
    <dgm:pt modelId="{1B4C17D4-6B8A-4D65-9C38-E3A3FADDE8CB}">
      <dgm:prSet/>
      <dgm:spPr/>
      <dgm:t>
        <a:bodyPr/>
        <a:lstStyle/>
        <a:p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Age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- Age of the participant </a:t>
          </a:r>
        </a:p>
      </dgm:t>
    </dgm:pt>
    <dgm:pt modelId="{BFFB85E0-CB36-43CC-A2FB-65F80D8496A3}" type="parTrans" cxnId="{EC427D17-8F62-43A7-A8FE-1E8C3BD62E1D}">
      <dgm:prSet/>
      <dgm:spPr/>
      <dgm:t>
        <a:bodyPr/>
        <a:lstStyle/>
        <a:p>
          <a:endParaRPr lang="en-US"/>
        </a:p>
      </dgm:t>
    </dgm:pt>
    <dgm:pt modelId="{A1DDDD84-DD5F-4002-8CB9-24168DE04169}" type="sibTrans" cxnId="{EC427D17-8F62-43A7-A8FE-1E8C3BD62E1D}">
      <dgm:prSet/>
      <dgm:spPr/>
      <dgm:t>
        <a:bodyPr/>
        <a:lstStyle/>
        <a:p>
          <a:endParaRPr lang="en-US"/>
        </a:p>
      </dgm:t>
    </dgm:pt>
    <dgm:pt modelId="{CC142D28-D467-4665-938E-04D427A0BFE8}">
      <dgm:prSet/>
      <dgm:spPr/>
      <dgm:t>
        <a:bodyPr/>
        <a:lstStyle/>
        <a:p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BMI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 - Body mass index of the participant </a:t>
          </a:r>
        </a:p>
      </dgm:t>
    </dgm:pt>
    <dgm:pt modelId="{A994D249-3F72-4098-B6FB-878C16FA9342}" type="parTrans" cxnId="{808F61CB-0671-498B-9219-E002B57B8B41}">
      <dgm:prSet/>
      <dgm:spPr/>
      <dgm:t>
        <a:bodyPr/>
        <a:lstStyle/>
        <a:p>
          <a:endParaRPr lang="en-US"/>
        </a:p>
      </dgm:t>
    </dgm:pt>
    <dgm:pt modelId="{825BD5AF-810B-432C-A8F8-3A99E09D8017}" type="sibTrans" cxnId="{808F61CB-0671-498B-9219-E002B57B8B41}">
      <dgm:prSet/>
      <dgm:spPr/>
      <dgm:t>
        <a:bodyPr/>
        <a:lstStyle/>
        <a:p>
          <a:endParaRPr lang="en-US"/>
        </a:p>
      </dgm:t>
    </dgm:pt>
    <dgm:pt modelId="{DA325E70-BC06-463E-B0F9-6B891C730A21}">
      <dgm:prSet/>
      <dgm:spPr/>
      <dgm:t>
        <a:bodyPr/>
        <a:lstStyle/>
        <a:p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Waist</a:t>
          </a:r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b="1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Circumference</a:t>
          </a:r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- Waist circumference is a better estimate of 'visceral fat'. This is the dangerous internal fat that coats your organs. </a:t>
          </a:r>
        </a:p>
      </dgm:t>
    </dgm:pt>
    <dgm:pt modelId="{88DB5D4F-309C-4290-BC77-5B9E46A8E642}" type="parTrans" cxnId="{D907F059-A504-4CC6-B770-2188546320E5}">
      <dgm:prSet/>
      <dgm:spPr/>
      <dgm:t>
        <a:bodyPr/>
        <a:lstStyle/>
        <a:p>
          <a:endParaRPr lang="en-US"/>
        </a:p>
      </dgm:t>
    </dgm:pt>
    <dgm:pt modelId="{D7086999-22F1-4FBE-8098-1C580D11EEAE}" type="sibTrans" cxnId="{D907F059-A504-4CC6-B770-2188546320E5}">
      <dgm:prSet/>
      <dgm:spPr/>
      <dgm:t>
        <a:bodyPr/>
        <a:lstStyle/>
        <a:p>
          <a:endParaRPr lang="en-US"/>
        </a:p>
      </dgm:t>
    </dgm:pt>
    <dgm:pt modelId="{85BA281B-6CF0-49F1-9E76-E6F63E9444AC}" type="pres">
      <dgm:prSet presAssocID="{A8A2C26C-2E76-435A-9A00-180CCEA6091F}" presName="vert0" presStyleCnt="0">
        <dgm:presLayoutVars>
          <dgm:dir/>
          <dgm:animOne val="branch"/>
          <dgm:animLvl val="lvl"/>
        </dgm:presLayoutVars>
      </dgm:prSet>
      <dgm:spPr/>
    </dgm:pt>
    <dgm:pt modelId="{D37A86A2-BB7F-4473-A8BE-D1CAC590FBC4}" type="pres">
      <dgm:prSet presAssocID="{EDAB7EA9-F5ED-439F-94A1-6C6D71E5EA7A}" presName="thickLine" presStyleLbl="alignNode1" presStyleIdx="0" presStyleCnt="5"/>
      <dgm:spPr/>
    </dgm:pt>
    <dgm:pt modelId="{5966925E-2BAB-4572-A473-2A854B2DDF30}" type="pres">
      <dgm:prSet presAssocID="{EDAB7EA9-F5ED-439F-94A1-6C6D71E5EA7A}" presName="horz1" presStyleCnt="0"/>
      <dgm:spPr/>
    </dgm:pt>
    <dgm:pt modelId="{328DDB75-4B73-4780-9903-1E7D65AD9CC8}" type="pres">
      <dgm:prSet presAssocID="{EDAB7EA9-F5ED-439F-94A1-6C6D71E5EA7A}" presName="tx1" presStyleLbl="revTx" presStyleIdx="0" presStyleCnt="5"/>
      <dgm:spPr/>
    </dgm:pt>
    <dgm:pt modelId="{6ED899E4-7E48-45CB-A88C-3B1D65B68CBA}" type="pres">
      <dgm:prSet presAssocID="{EDAB7EA9-F5ED-439F-94A1-6C6D71E5EA7A}" presName="vert1" presStyleCnt="0"/>
      <dgm:spPr/>
    </dgm:pt>
    <dgm:pt modelId="{A9F4936A-8D68-46E1-8CF5-1E9AD84E55F0}" type="pres">
      <dgm:prSet presAssocID="{95AE6194-1EFD-421C-B823-4D9E200B0C90}" presName="thickLine" presStyleLbl="alignNode1" presStyleIdx="1" presStyleCnt="5"/>
      <dgm:spPr/>
    </dgm:pt>
    <dgm:pt modelId="{5BEAB7D9-CC37-4C20-8D5A-861E3796DA3A}" type="pres">
      <dgm:prSet presAssocID="{95AE6194-1EFD-421C-B823-4D9E200B0C90}" presName="horz1" presStyleCnt="0"/>
      <dgm:spPr/>
    </dgm:pt>
    <dgm:pt modelId="{E003ED8D-1C9B-4E87-B975-3423CF5537DB}" type="pres">
      <dgm:prSet presAssocID="{95AE6194-1EFD-421C-B823-4D9E200B0C90}" presName="tx1" presStyleLbl="revTx" presStyleIdx="1" presStyleCnt="5"/>
      <dgm:spPr/>
    </dgm:pt>
    <dgm:pt modelId="{7781D868-2EF6-4BD3-AAD2-5449F521BF1B}" type="pres">
      <dgm:prSet presAssocID="{95AE6194-1EFD-421C-B823-4D9E200B0C90}" presName="vert1" presStyleCnt="0"/>
      <dgm:spPr/>
    </dgm:pt>
    <dgm:pt modelId="{764D9CC3-23D5-4CDD-9AD6-9E7941D90273}" type="pres">
      <dgm:prSet presAssocID="{1B4C17D4-6B8A-4D65-9C38-E3A3FADDE8CB}" presName="thickLine" presStyleLbl="alignNode1" presStyleIdx="2" presStyleCnt="5"/>
      <dgm:spPr/>
    </dgm:pt>
    <dgm:pt modelId="{7FB0998E-7F6C-47A5-AEB3-03505D496A72}" type="pres">
      <dgm:prSet presAssocID="{1B4C17D4-6B8A-4D65-9C38-E3A3FADDE8CB}" presName="horz1" presStyleCnt="0"/>
      <dgm:spPr/>
    </dgm:pt>
    <dgm:pt modelId="{2543937D-0CAA-4BB2-997F-5BFE9B4D5DE6}" type="pres">
      <dgm:prSet presAssocID="{1B4C17D4-6B8A-4D65-9C38-E3A3FADDE8CB}" presName="tx1" presStyleLbl="revTx" presStyleIdx="2" presStyleCnt="5"/>
      <dgm:spPr/>
    </dgm:pt>
    <dgm:pt modelId="{C9C101FF-A6C1-4020-9E6A-7F281855ECC8}" type="pres">
      <dgm:prSet presAssocID="{1B4C17D4-6B8A-4D65-9C38-E3A3FADDE8CB}" presName="vert1" presStyleCnt="0"/>
      <dgm:spPr/>
    </dgm:pt>
    <dgm:pt modelId="{5B4349E6-F21C-425D-A3ED-BE990EF32C1A}" type="pres">
      <dgm:prSet presAssocID="{CC142D28-D467-4665-938E-04D427A0BFE8}" presName="thickLine" presStyleLbl="alignNode1" presStyleIdx="3" presStyleCnt="5"/>
      <dgm:spPr/>
    </dgm:pt>
    <dgm:pt modelId="{0DAB4716-2129-4661-AD85-39C9C68ACA66}" type="pres">
      <dgm:prSet presAssocID="{CC142D28-D467-4665-938E-04D427A0BFE8}" presName="horz1" presStyleCnt="0"/>
      <dgm:spPr/>
    </dgm:pt>
    <dgm:pt modelId="{DFC28FF1-BF2F-42D0-BA82-50190D055F63}" type="pres">
      <dgm:prSet presAssocID="{CC142D28-D467-4665-938E-04D427A0BFE8}" presName="tx1" presStyleLbl="revTx" presStyleIdx="3" presStyleCnt="5"/>
      <dgm:spPr/>
    </dgm:pt>
    <dgm:pt modelId="{7CE24B28-CC8D-46C8-BBA0-62A22660A53F}" type="pres">
      <dgm:prSet presAssocID="{CC142D28-D467-4665-938E-04D427A0BFE8}" presName="vert1" presStyleCnt="0"/>
      <dgm:spPr/>
    </dgm:pt>
    <dgm:pt modelId="{B7307006-7A3F-46AA-8779-EB625374AD17}" type="pres">
      <dgm:prSet presAssocID="{DA325E70-BC06-463E-B0F9-6B891C730A21}" presName="thickLine" presStyleLbl="alignNode1" presStyleIdx="4" presStyleCnt="5"/>
      <dgm:spPr/>
    </dgm:pt>
    <dgm:pt modelId="{3BA7F6F6-43B9-4C9D-8E88-A303C6FDDBFA}" type="pres">
      <dgm:prSet presAssocID="{DA325E70-BC06-463E-B0F9-6B891C730A21}" presName="horz1" presStyleCnt="0"/>
      <dgm:spPr/>
    </dgm:pt>
    <dgm:pt modelId="{13B033C8-789A-4E3D-92F5-2DAB7DE0FCBD}" type="pres">
      <dgm:prSet presAssocID="{DA325E70-BC06-463E-B0F9-6B891C730A21}" presName="tx1" presStyleLbl="revTx" presStyleIdx="4" presStyleCnt="5"/>
      <dgm:spPr/>
    </dgm:pt>
    <dgm:pt modelId="{CA0C1136-ED85-4BA4-873D-208D98DBA66E}" type="pres">
      <dgm:prSet presAssocID="{DA325E70-BC06-463E-B0F9-6B891C730A21}" presName="vert1" presStyleCnt="0"/>
      <dgm:spPr/>
    </dgm:pt>
  </dgm:ptLst>
  <dgm:cxnLst>
    <dgm:cxn modelId="{414FC205-9545-4118-8C14-A330847A6D1B}" type="presOf" srcId="{A8A2C26C-2E76-435A-9A00-180CCEA6091F}" destId="{85BA281B-6CF0-49F1-9E76-E6F63E9444AC}" srcOrd="0" destOrd="0" presId="urn:microsoft.com/office/officeart/2008/layout/LinedList"/>
    <dgm:cxn modelId="{86F08206-E48A-4A62-9EE7-65D153A0E684}" srcId="{A8A2C26C-2E76-435A-9A00-180CCEA6091F}" destId="{95AE6194-1EFD-421C-B823-4D9E200B0C90}" srcOrd="1" destOrd="0" parTransId="{A023DB62-B39C-492B-956B-E0A21731F979}" sibTransId="{97BA7903-213E-452A-A7A3-46FB8901C4A7}"/>
    <dgm:cxn modelId="{EC427D17-8F62-43A7-A8FE-1E8C3BD62E1D}" srcId="{A8A2C26C-2E76-435A-9A00-180CCEA6091F}" destId="{1B4C17D4-6B8A-4D65-9C38-E3A3FADDE8CB}" srcOrd="2" destOrd="0" parTransId="{BFFB85E0-CB36-43CC-A2FB-65F80D8496A3}" sibTransId="{A1DDDD84-DD5F-4002-8CB9-24168DE04169}"/>
    <dgm:cxn modelId="{8C8E7B54-6422-4F9B-A3B6-B2E7C4226ADE}" type="presOf" srcId="{1B4C17D4-6B8A-4D65-9C38-E3A3FADDE8CB}" destId="{2543937D-0CAA-4BB2-997F-5BFE9B4D5DE6}" srcOrd="0" destOrd="0" presId="urn:microsoft.com/office/officeart/2008/layout/LinedList"/>
    <dgm:cxn modelId="{75270158-56A6-4AB2-BE84-678C02DC5B5F}" type="presOf" srcId="{DA325E70-BC06-463E-B0F9-6B891C730A21}" destId="{13B033C8-789A-4E3D-92F5-2DAB7DE0FCBD}" srcOrd="0" destOrd="0" presId="urn:microsoft.com/office/officeart/2008/layout/LinedList"/>
    <dgm:cxn modelId="{D907F059-A504-4CC6-B770-2188546320E5}" srcId="{A8A2C26C-2E76-435A-9A00-180CCEA6091F}" destId="{DA325E70-BC06-463E-B0F9-6B891C730A21}" srcOrd="4" destOrd="0" parTransId="{88DB5D4F-309C-4290-BC77-5B9E46A8E642}" sibTransId="{D7086999-22F1-4FBE-8098-1C580D11EEAE}"/>
    <dgm:cxn modelId="{E48A4AC3-8548-48F8-8E20-7A2D25F14C66}" srcId="{A8A2C26C-2E76-435A-9A00-180CCEA6091F}" destId="{EDAB7EA9-F5ED-439F-94A1-6C6D71E5EA7A}" srcOrd="0" destOrd="0" parTransId="{E8BDBD2C-1B5D-47BB-874F-68C538A98A09}" sibTransId="{19C4BEAE-9864-45AD-B3BC-F96EA0C39EAE}"/>
    <dgm:cxn modelId="{808F61CB-0671-498B-9219-E002B57B8B41}" srcId="{A8A2C26C-2E76-435A-9A00-180CCEA6091F}" destId="{CC142D28-D467-4665-938E-04D427A0BFE8}" srcOrd="3" destOrd="0" parTransId="{A994D249-3F72-4098-B6FB-878C16FA9342}" sibTransId="{825BD5AF-810B-432C-A8F8-3A99E09D8017}"/>
    <dgm:cxn modelId="{E21C6FD1-A32D-4E84-AD01-A743BEE30313}" type="presOf" srcId="{95AE6194-1EFD-421C-B823-4D9E200B0C90}" destId="{E003ED8D-1C9B-4E87-B975-3423CF5537DB}" srcOrd="0" destOrd="0" presId="urn:microsoft.com/office/officeart/2008/layout/LinedList"/>
    <dgm:cxn modelId="{0F1FD8E2-E814-401A-A17A-F997446386F2}" type="presOf" srcId="{CC142D28-D467-4665-938E-04D427A0BFE8}" destId="{DFC28FF1-BF2F-42D0-BA82-50190D055F63}" srcOrd="0" destOrd="0" presId="urn:microsoft.com/office/officeart/2008/layout/LinedList"/>
    <dgm:cxn modelId="{562490FA-0E10-46DF-9633-CE8E197904BA}" type="presOf" srcId="{EDAB7EA9-F5ED-439F-94A1-6C6D71E5EA7A}" destId="{328DDB75-4B73-4780-9903-1E7D65AD9CC8}" srcOrd="0" destOrd="0" presId="urn:microsoft.com/office/officeart/2008/layout/LinedList"/>
    <dgm:cxn modelId="{C586368E-EC0E-44E3-9AB3-DE9C2D02DA6E}" type="presParOf" srcId="{85BA281B-6CF0-49F1-9E76-E6F63E9444AC}" destId="{D37A86A2-BB7F-4473-A8BE-D1CAC590FBC4}" srcOrd="0" destOrd="0" presId="urn:microsoft.com/office/officeart/2008/layout/LinedList"/>
    <dgm:cxn modelId="{90813037-5CCB-432E-87F5-40CA2E3C93C7}" type="presParOf" srcId="{85BA281B-6CF0-49F1-9E76-E6F63E9444AC}" destId="{5966925E-2BAB-4572-A473-2A854B2DDF30}" srcOrd="1" destOrd="0" presId="urn:microsoft.com/office/officeart/2008/layout/LinedList"/>
    <dgm:cxn modelId="{07E42E1D-F802-458E-A4FE-2BBB723AE48D}" type="presParOf" srcId="{5966925E-2BAB-4572-A473-2A854B2DDF30}" destId="{328DDB75-4B73-4780-9903-1E7D65AD9CC8}" srcOrd="0" destOrd="0" presId="urn:microsoft.com/office/officeart/2008/layout/LinedList"/>
    <dgm:cxn modelId="{49A6B00F-A8A1-4F94-9228-52AE49D89D8B}" type="presParOf" srcId="{5966925E-2BAB-4572-A473-2A854B2DDF30}" destId="{6ED899E4-7E48-45CB-A88C-3B1D65B68CBA}" srcOrd="1" destOrd="0" presId="urn:microsoft.com/office/officeart/2008/layout/LinedList"/>
    <dgm:cxn modelId="{EFC172D8-32ED-414B-B431-B663F52F189B}" type="presParOf" srcId="{85BA281B-6CF0-49F1-9E76-E6F63E9444AC}" destId="{A9F4936A-8D68-46E1-8CF5-1E9AD84E55F0}" srcOrd="2" destOrd="0" presId="urn:microsoft.com/office/officeart/2008/layout/LinedList"/>
    <dgm:cxn modelId="{3317A10B-C8F2-4F8D-8802-D94DA574863B}" type="presParOf" srcId="{85BA281B-6CF0-49F1-9E76-E6F63E9444AC}" destId="{5BEAB7D9-CC37-4C20-8D5A-861E3796DA3A}" srcOrd="3" destOrd="0" presId="urn:microsoft.com/office/officeart/2008/layout/LinedList"/>
    <dgm:cxn modelId="{37A6DA8E-E1E8-4596-AE11-F6AB5AACE044}" type="presParOf" srcId="{5BEAB7D9-CC37-4C20-8D5A-861E3796DA3A}" destId="{E003ED8D-1C9B-4E87-B975-3423CF5537DB}" srcOrd="0" destOrd="0" presId="urn:microsoft.com/office/officeart/2008/layout/LinedList"/>
    <dgm:cxn modelId="{3F9B929E-6FD4-49DA-86EB-C81095067F8D}" type="presParOf" srcId="{5BEAB7D9-CC37-4C20-8D5A-861E3796DA3A}" destId="{7781D868-2EF6-4BD3-AAD2-5449F521BF1B}" srcOrd="1" destOrd="0" presId="urn:microsoft.com/office/officeart/2008/layout/LinedList"/>
    <dgm:cxn modelId="{291ECC8C-4D8F-4195-A9EE-28798F92B7B2}" type="presParOf" srcId="{85BA281B-6CF0-49F1-9E76-E6F63E9444AC}" destId="{764D9CC3-23D5-4CDD-9AD6-9E7941D90273}" srcOrd="4" destOrd="0" presId="urn:microsoft.com/office/officeart/2008/layout/LinedList"/>
    <dgm:cxn modelId="{E0163EB6-E1D7-416E-9BA9-72C0EEEDF781}" type="presParOf" srcId="{85BA281B-6CF0-49F1-9E76-E6F63E9444AC}" destId="{7FB0998E-7F6C-47A5-AEB3-03505D496A72}" srcOrd="5" destOrd="0" presId="urn:microsoft.com/office/officeart/2008/layout/LinedList"/>
    <dgm:cxn modelId="{B72FC1CC-A5BA-4B62-A074-AB7DD9DCBBDE}" type="presParOf" srcId="{7FB0998E-7F6C-47A5-AEB3-03505D496A72}" destId="{2543937D-0CAA-4BB2-997F-5BFE9B4D5DE6}" srcOrd="0" destOrd="0" presId="urn:microsoft.com/office/officeart/2008/layout/LinedList"/>
    <dgm:cxn modelId="{0846094C-7A71-40B8-A1EF-A0CAB12C55FB}" type="presParOf" srcId="{7FB0998E-7F6C-47A5-AEB3-03505D496A72}" destId="{C9C101FF-A6C1-4020-9E6A-7F281855ECC8}" srcOrd="1" destOrd="0" presId="urn:microsoft.com/office/officeart/2008/layout/LinedList"/>
    <dgm:cxn modelId="{445CA011-020B-42BF-9696-15DFBDA99582}" type="presParOf" srcId="{85BA281B-6CF0-49F1-9E76-E6F63E9444AC}" destId="{5B4349E6-F21C-425D-A3ED-BE990EF32C1A}" srcOrd="6" destOrd="0" presId="urn:microsoft.com/office/officeart/2008/layout/LinedList"/>
    <dgm:cxn modelId="{8BBFD066-6DCC-43E2-A70D-EF0924650786}" type="presParOf" srcId="{85BA281B-6CF0-49F1-9E76-E6F63E9444AC}" destId="{0DAB4716-2129-4661-AD85-39C9C68ACA66}" srcOrd="7" destOrd="0" presId="urn:microsoft.com/office/officeart/2008/layout/LinedList"/>
    <dgm:cxn modelId="{F96AE87D-6321-4DD2-BD7D-56559C06AFEA}" type="presParOf" srcId="{0DAB4716-2129-4661-AD85-39C9C68ACA66}" destId="{DFC28FF1-BF2F-42D0-BA82-50190D055F63}" srcOrd="0" destOrd="0" presId="urn:microsoft.com/office/officeart/2008/layout/LinedList"/>
    <dgm:cxn modelId="{385E50A9-83E7-4A00-B0A1-A283004A9ED8}" type="presParOf" srcId="{0DAB4716-2129-4661-AD85-39C9C68ACA66}" destId="{7CE24B28-CC8D-46C8-BBA0-62A22660A53F}" srcOrd="1" destOrd="0" presId="urn:microsoft.com/office/officeart/2008/layout/LinedList"/>
    <dgm:cxn modelId="{AE9ADD83-BAEB-44A7-B1D2-19126BDDB12B}" type="presParOf" srcId="{85BA281B-6CF0-49F1-9E76-E6F63E9444AC}" destId="{B7307006-7A3F-46AA-8779-EB625374AD17}" srcOrd="8" destOrd="0" presId="urn:microsoft.com/office/officeart/2008/layout/LinedList"/>
    <dgm:cxn modelId="{692C6807-95DF-4FBF-9B7D-3EB3DE94D708}" type="presParOf" srcId="{85BA281B-6CF0-49F1-9E76-E6F63E9444AC}" destId="{3BA7F6F6-43B9-4C9D-8E88-A303C6FDDBFA}" srcOrd="9" destOrd="0" presId="urn:microsoft.com/office/officeart/2008/layout/LinedList"/>
    <dgm:cxn modelId="{72961B3C-D1B9-449B-B714-6D7518BF953B}" type="presParOf" srcId="{3BA7F6F6-43B9-4C9D-8E88-A303C6FDDBFA}" destId="{13B033C8-789A-4E3D-92F5-2DAB7DE0FCBD}" srcOrd="0" destOrd="0" presId="urn:microsoft.com/office/officeart/2008/layout/LinedList"/>
    <dgm:cxn modelId="{2288D659-2240-4A09-9D65-971874D859FF}" type="presParOf" srcId="{3BA7F6F6-43B9-4C9D-8E88-A303C6FDDBFA}" destId="{CA0C1136-ED85-4BA4-873D-208D98DBA66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86A2-BB7F-4473-A8BE-D1CAC590FBC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DB75-4B73-4780-9903-1E7D65AD9CC8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mbria" panose="02040503050406030204" pitchFamily="18" charset="0"/>
              <a:ea typeface="Cambria" panose="02040503050406030204" pitchFamily="18" charset="0"/>
            </a:rPr>
            <a:t>Family History</a:t>
          </a:r>
        </a:p>
      </dsp:txBody>
      <dsp:txXfrm>
        <a:off x="0" y="675"/>
        <a:ext cx="6900512" cy="1106957"/>
      </dsp:txXfrm>
    </dsp:sp>
    <dsp:sp modelId="{A9F4936A-8D68-46E1-8CF5-1E9AD84E55F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3ED8D-1C9B-4E87-B975-3423CF5537D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mbria" panose="02040503050406030204" pitchFamily="18" charset="0"/>
              <a:ea typeface="Cambria" panose="02040503050406030204" pitchFamily="18" charset="0"/>
            </a:rPr>
            <a:t>Blood Glucose Levels</a:t>
          </a:r>
        </a:p>
      </dsp:txBody>
      <dsp:txXfrm>
        <a:off x="0" y="1107633"/>
        <a:ext cx="6900512" cy="1106957"/>
      </dsp:txXfrm>
    </dsp:sp>
    <dsp:sp modelId="{764D9CC3-23D5-4CDD-9AD6-9E7941D90273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937D-0CAA-4BB2-997F-5BFE9B4D5DE6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mbria" panose="02040503050406030204" pitchFamily="18" charset="0"/>
              <a:ea typeface="Cambria" panose="02040503050406030204" pitchFamily="18" charset="0"/>
            </a:rPr>
            <a:t>Age</a:t>
          </a:r>
        </a:p>
      </dsp:txBody>
      <dsp:txXfrm>
        <a:off x="0" y="2214591"/>
        <a:ext cx="6900512" cy="1106957"/>
      </dsp:txXfrm>
    </dsp:sp>
    <dsp:sp modelId="{5B4349E6-F21C-425D-A3ED-BE990EF32C1A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8FF1-BF2F-42D0-BA82-50190D055F63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mbria" panose="02040503050406030204" pitchFamily="18" charset="0"/>
              <a:ea typeface="Cambria" panose="02040503050406030204" pitchFamily="18" charset="0"/>
            </a:rPr>
            <a:t>BMI</a:t>
          </a:r>
        </a:p>
      </dsp:txBody>
      <dsp:txXfrm>
        <a:off x="0" y="3321549"/>
        <a:ext cx="6900512" cy="1106957"/>
      </dsp:txXfrm>
    </dsp:sp>
    <dsp:sp modelId="{B7307006-7A3F-46AA-8779-EB625374AD1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033C8-789A-4E3D-92F5-2DAB7DE0FCB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t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latin typeface="Cambria" panose="02040503050406030204" pitchFamily="18" charset="0"/>
              <a:ea typeface="Cambria" panose="02040503050406030204" pitchFamily="18" charset="0"/>
            </a:rPr>
            <a:t>Waist Circumference</a:t>
          </a:r>
        </a:p>
      </dsp:txBody>
      <dsp:txXfrm>
        <a:off x="0" y="4428507"/>
        <a:ext cx="6900512" cy="1106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A86A2-BB7F-4473-A8BE-D1CAC590FBC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DDB75-4B73-4780-9903-1E7D65AD9CC8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Family History </a:t>
          </a:r>
          <a:r>
            <a:rPr lang="en-US" sz="2300" kern="1200" dirty="0">
              <a:latin typeface="Cambria" panose="02040503050406030204" pitchFamily="18" charset="0"/>
              <a:ea typeface="Cambria" panose="02040503050406030204" pitchFamily="18" charset="0"/>
            </a:rPr>
            <a:t>- Yes=Someone in family is/was Diabetic, No=No one in family is/was Diabetic</a:t>
          </a:r>
        </a:p>
      </dsp:txBody>
      <dsp:txXfrm>
        <a:off x="0" y="675"/>
        <a:ext cx="6900512" cy="1106957"/>
      </dsp:txXfrm>
    </dsp:sp>
    <dsp:sp modelId="{A9F4936A-8D68-46E1-8CF5-1E9AD84E55F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3ED8D-1C9B-4E87-B975-3423CF5537D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Insulin Levels </a:t>
          </a:r>
          <a:r>
            <a:rPr lang="en-US" sz="2300" kern="1200" dirty="0">
              <a:latin typeface="Cambria" panose="02040503050406030204" pitchFamily="18" charset="0"/>
              <a:ea typeface="Cambria" panose="02040503050406030204" pitchFamily="18" charset="0"/>
            </a:rPr>
            <a:t>- Blood Sugar level</a:t>
          </a:r>
        </a:p>
      </dsp:txBody>
      <dsp:txXfrm>
        <a:off x="0" y="1107633"/>
        <a:ext cx="6900512" cy="1106957"/>
      </dsp:txXfrm>
    </dsp:sp>
    <dsp:sp modelId="{764D9CC3-23D5-4CDD-9AD6-9E7941D90273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3937D-0CAA-4BB2-997F-5BFE9B4D5DE6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Age</a:t>
          </a:r>
          <a:r>
            <a:rPr lang="en-US" sz="2300" kern="1200" dirty="0">
              <a:latin typeface="Cambria" panose="02040503050406030204" pitchFamily="18" charset="0"/>
              <a:ea typeface="Cambria" panose="02040503050406030204" pitchFamily="18" charset="0"/>
            </a:rPr>
            <a:t> - Age of the participant </a:t>
          </a:r>
        </a:p>
      </dsp:txBody>
      <dsp:txXfrm>
        <a:off x="0" y="2214591"/>
        <a:ext cx="6900512" cy="1106957"/>
      </dsp:txXfrm>
    </dsp:sp>
    <dsp:sp modelId="{5B4349E6-F21C-425D-A3ED-BE990EF32C1A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8FF1-BF2F-42D0-BA82-50190D055F63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BMI</a:t>
          </a:r>
          <a:r>
            <a:rPr lang="en-US" sz="2300" kern="1200" dirty="0">
              <a:latin typeface="Cambria" panose="02040503050406030204" pitchFamily="18" charset="0"/>
              <a:ea typeface="Cambria" panose="02040503050406030204" pitchFamily="18" charset="0"/>
            </a:rPr>
            <a:t> - Body mass index of the participant </a:t>
          </a:r>
        </a:p>
      </dsp:txBody>
      <dsp:txXfrm>
        <a:off x="0" y="3321549"/>
        <a:ext cx="6900512" cy="1106957"/>
      </dsp:txXfrm>
    </dsp:sp>
    <dsp:sp modelId="{B7307006-7A3F-46AA-8779-EB625374AD17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033C8-789A-4E3D-92F5-2DAB7DE0FCB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Waist</a:t>
          </a:r>
          <a:r>
            <a:rPr lang="en-US" sz="2300" b="1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300" b="1" kern="1200" dirty="0">
              <a:solidFill>
                <a:srgbClr val="3366FF"/>
              </a:solidFill>
              <a:latin typeface="Cambria" panose="02040503050406030204" pitchFamily="18" charset="0"/>
              <a:ea typeface="Cambria" panose="02040503050406030204" pitchFamily="18" charset="0"/>
            </a:rPr>
            <a:t>Circumference</a:t>
          </a:r>
          <a:r>
            <a:rPr lang="en-US" sz="2300" b="1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2300" kern="1200" dirty="0">
              <a:latin typeface="Cambria" panose="02040503050406030204" pitchFamily="18" charset="0"/>
              <a:ea typeface="Cambria" panose="02040503050406030204" pitchFamily="18" charset="0"/>
            </a:rPr>
            <a:t>- Waist circumference is a better estimate of 'visceral fat'. This is the dangerous internal fat that coats your organs. </a:t>
          </a: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0E56-D324-0558-7AD2-8BCD2EA9E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E88EC-0A68-3024-7CB8-2937717AF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2B68-75B1-E790-5171-3F469263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CAFF-35FE-A5F8-8AAE-D2767281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22D22-CA6D-7025-CA60-F31B6416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C5BA-5391-67D2-F509-EF16B590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4E749-31C8-651C-E546-48475A4C6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35EA-7A9D-B37A-38CC-4CE590AF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C244-3ABD-34D4-450B-AE28D550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987F1-2111-3E5F-9543-5130F5CD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B00D0-07D9-86CD-DE4A-5031A9B76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B77C0-C3D8-8340-52F2-77836CBD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3B88-522B-F5E3-739C-C95E6F42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CCA4-D5C5-9AD1-869E-A0AAE58E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6500-EC88-E86A-A1E9-5C9B9487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8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91F3-E708-9E66-D31B-8FAA7868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04F0-A86F-4C1E-181E-59E4E019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CAFB-5173-F9FA-BBE1-F497B036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E231-040E-4588-EECE-385786E7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A2C1-625C-1411-9A31-BAFB18FF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C6BD-87CF-6391-04F6-A9450DCD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47CC9-53E5-214A-FA05-7820D39E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6E02-9798-04CB-B84D-816265AD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963C-E0C7-1752-C282-3642079D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7F66-E4AC-0D72-2F0B-1551FF7C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7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58FE-8AC6-12C1-3A11-A9C7A1A6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8D9C-2D43-48BC-B792-C2E550C8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BBCB-AE1D-54DB-0257-724B95C7F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67E41-5D08-33C9-71B0-274DC5EF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838F3-974E-030E-AB3E-9FFB748D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74CC3-17E0-AE9D-B3CE-7F23BAB7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F5B1-732A-8372-0246-DA498A1B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8215-4616-7062-D020-5FBCD6A0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F173-29CD-247E-08FA-E40C0C07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A9B76-D56E-795F-8A3F-675BAE0D5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66991-4F40-A07F-0397-977A91735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7101A-E9B2-E96D-55F4-A3821EEE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6BED6-2215-9B72-EF9B-BD70044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5063-BE52-550C-A864-576CD5F7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2E14-568D-E7F6-2EF7-92E87E01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F348F-8BA2-27D1-4DCE-FB17909A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0C80-B022-2843-9C3D-BA15EB9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EA4A8-D980-EDBD-BB0E-F560F115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4CC9F-C8CF-C17A-4CB3-96B0A343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0AAC-19F7-78CA-DEDF-9C01AC60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19AF-83F8-DFEF-7DA4-8BBB4370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F8D8-904B-EFEA-186D-BCD7EDB2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D7818-7BCB-ED91-D771-E81C732F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E2B9-0A1F-2D9E-3DD9-DD878F5C4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6B21B-44ED-7B85-985D-D6D40231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8F5D-3804-C610-7059-2C0B4646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CE23-40BF-E805-348F-61934094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9E5-A0EE-8855-F853-E1B7A0F4F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21630-C875-9EDE-281B-C8E39E1D2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54CF-6019-1100-8F58-F04BE160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44078-E629-C77A-E1AD-084276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79302-1B6A-EEF9-181E-53575718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57D3C-5CEF-0B24-3456-5615DE05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0B976-E175-1C79-89D5-6CC8510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7965-98F9-9D13-14BD-D42F7514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5DED-E659-4F4D-8600-602E5F35F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71F36-6D52-461C-BB1C-052DA823417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12C8D-786B-B6B8-A73C-E3E3DC982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7CFC-2D6A-7153-4413-57AE04A1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04FF8-FF4B-41A7-8D1B-2E2BE80CC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hmedashrafhelmi/diabe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Needle">
            <a:extLst>
              <a:ext uri="{FF2B5EF4-FFF2-40B4-BE49-F238E27FC236}">
                <a16:creationId xmlns:a16="http://schemas.microsoft.com/office/drawing/2014/main" id="{DBC73691-0A28-3C13-9651-303E1E3D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6FE65-B823-1C56-7760-B5F5C5E0E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 </a:t>
            </a:r>
            <a:r>
              <a:rPr lang="en-US" sz="54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5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Diabetes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8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2EBC1-A037-1F4F-2485-C6A86C67B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086E8-9D51-5206-61DE-AC860C86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Waist Circumference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C783EF4E-9946-1684-13BA-2A1A1EE603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935" y="2807208"/>
            <a:ext cx="5179929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41.475634611821384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36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21.297636388334787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[]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63022-76CE-EBE5-38E5-6DE1B3F9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1068"/>
            <a:ext cx="6903720" cy="53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5AAD1-43C9-17EE-6E6E-85E71498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106EE42-17A7-801F-E1DF-1B50122BC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7FE11-7328-9649-3CD0-31E43212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sz="4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omparing two scenarios using  PMF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B71352C9-60F6-6863-C82E-861F80F2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DE3E2EFC-30AB-BE99-CF9D-751C6EE43F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0562" y="3183705"/>
            <a:ext cx="4373683" cy="1297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kern="100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Comparing the impact of family history, its role was not as significant as I initially expected.</a:t>
            </a:r>
          </a:p>
          <a:p>
            <a:pPr algn="l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8C1E8-057C-4184-0CB7-0286D33D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45" y="1297985"/>
            <a:ext cx="5306165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4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B4942-8756-BC60-1E7B-34DECEDB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FA72-A725-D2CE-6CEB-B8D38C9E7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656" y="216409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Cambria" panose="02040503050406030204" pitchFamily="18" charset="0"/>
                <a:ea typeface="Cambria" panose="02040503050406030204" pitchFamily="18" charset="0"/>
              </a:rPr>
              <a:t>CDF (Cumulative Distribution Function)</a:t>
            </a:r>
            <a:endParaRPr lang="en-US" sz="46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290ED-675C-D1F3-60B6-2D70E37F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9" y="1868971"/>
            <a:ext cx="2986241" cy="22770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BD868-EB76-582B-5CF9-360379D6137A}"/>
              </a:ext>
            </a:extLst>
          </p:cNvPr>
          <p:cNvSpPr txBox="1"/>
          <p:nvPr/>
        </p:nvSpPr>
        <p:spPr>
          <a:xfrm>
            <a:off x="4907280" y="2105972"/>
            <a:ext cx="5669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Graph (Left) shows the Cumulative Probability of BMI.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CDF for the BMI field indicates that the values are evenly distributed between 25 and 40, with a BMI of 32 marking the 50th percentile.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09BCE-4654-D0A3-227D-FDBC686A7FA3}"/>
              </a:ext>
            </a:extLst>
          </p:cNvPr>
          <p:cNvSpPr txBox="1"/>
          <p:nvPr/>
        </p:nvSpPr>
        <p:spPr>
          <a:xfrm>
            <a:off x="1194709" y="4376840"/>
            <a:ext cx="5669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Graph (Right) shows the Cumulative Probability of Blood Glucose Levels for two groups (with family history and without family history).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CDF for the Blood Glucose Levels field indicates that the values are evenly distributed between 130 to 200 with a Blood Glucose Levels of little over 160 marking the 50th percentile.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5852BA-7F3B-5BFB-B3A3-B1FEC2B5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61" y="4145979"/>
            <a:ext cx="3344899" cy="25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51BA4-8DE2-89B1-F352-C61411CD4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57AD304-770D-8FE2-FAA4-80EAC3BE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441B-36AC-9A28-CDA2-FA3FF48EA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Cambria" panose="02040503050406030204" pitchFamily="18" charset="0"/>
                <a:ea typeface="Cambria" panose="02040503050406030204" pitchFamily="18" charset="0"/>
              </a:rPr>
              <a:t>Analytical Distribution</a:t>
            </a:r>
            <a:endParaRPr lang="en-US" sz="46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E46A974-0AEC-E32C-A2D4-41BA1C5A4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EB3CC-CD34-0BFD-C6E1-00CDA3920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5" y="2402291"/>
            <a:ext cx="5439534" cy="4229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F6710A-7BCD-2F44-E1FC-401F3875668C}"/>
              </a:ext>
            </a:extLst>
          </p:cNvPr>
          <p:cNvSpPr txBox="1"/>
          <p:nvPr/>
        </p:nvSpPr>
        <p:spPr>
          <a:xfrm>
            <a:off x="6373368" y="2779776"/>
            <a:ext cx="4873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graph compares the Empirical CDF of participant ages with the CDF of a normal distribution having the same mean and variance.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occurrence of Type 2 Diabetes is observed between ages 30 and 80.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 shows only slight deviations from the normal distribution model.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2 Diabetes is less frequent before age 32, more common between ages 35 and 50, decreases between 58 and 78, and then rises again after age 78.</a:t>
            </a:r>
          </a:p>
        </p:txBody>
      </p:sp>
    </p:spTree>
    <p:extLst>
      <p:ext uri="{BB962C8B-B14F-4D97-AF65-F5344CB8AC3E}">
        <p14:creationId xmlns:p14="http://schemas.microsoft.com/office/powerpoint/2010/main" val="390704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2E8E0-D27D-AD75-1626-32906C7E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B128CC5-9E27-B037-7BCD-1545C6EC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57DCD-C79A-4893-EB39-244E98C7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Cambria" panose="02040503050406030204" pitchFamily="18" charset="0"/>
                <a:ea typeface="Cambria" panose="02040503050406030204" pitchFamily="18" charset="0"/>
              </a:rPr>
              <a:t>Scatter plots comparing Blood Glucose Levels and Waist Circumferences</a:t>
            </a:r>
            <a:endParaRPr lang="en-US" sz="46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9FB53B28-B04A-73FA-E9A8-A0CD39E1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090B-0817-D2A6-7FC1-4D6E5B95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1" y="2023226"/>
            <a:ext cx="3134350" cy="2273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3ACB8-1E6C-90D0-4273-C6B1DC55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2" y="4416552"/>
            <a:ext cx="3108203" cy="23218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6F6D6B-E2E3-6F07-A00C-95051F27DCDF}"/>
              </a:ext>
            </a:extLst>
          </p:cNvPr>
          <p:cNvSpPr txBox="1"/>
          <p:nvPr/>
        </p:nvSpPr>
        <p:spPr>
          <a:xfrm>
            <a:off x="3907568" y="3100869"/>
            <a:ext cx="77967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graph displays scatter plots illustrating the relationship between Blood Glucose Levels and Waist Circumferences.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Waist Circumference, measured in inches, appears to have values rounded to the nearest whole number in the dataset.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enhance visualization, jitter has been applied to both Blood Glucose Levels and Waist Circumference values.</a:t>
            </a:r>
          </a:p>
        </p:txBody>
      </p:sp>
    </p:spTree>
    <p:extLst>
      <p:ext uri="{BB962C8B-B14F-4D97-AF65-F5344CB8AC3E}">
        <p14:creationId xmlns:p14="http://schemas.microsoft.com/office/powerpoint/2010/main" val="35712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6C1C2-0809-7842-84B7-88FE530EF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C1F4625-1308-8BF8-E00B-11BA6E227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014EB-C11A-ECBA-86D9-532E51635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>
                <a:latin typeface="Cambria" panose="02040503050406030204" pitchFamily="18" charset="0"/>
                <a:ea typeface="Cambria" panose="02040503050406030204" pitchFamily="18" charset="0"/>
              </a:rPr>
              <a:t>Testing Hypothesis</a:t>
            </a:r>
            <a:endParaRPr lang="en-US" sz="46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1D82694-534E-78B2-D071-C88ADA63E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24CF1-FF0E-1353-4E0A-7083583E2FFD}"/>
              </a:ext>
            </a:extLst>
          </p:cNvPr>
          <p:cNvSpPr txBox="1"/>
          <p:nvPr/>
        </p:nvSpPr>
        <p:spPr>
          <a:xfrm>
            <a:off x="638881" y="3776755"/>
            <a:ext cx="10745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p-value for the comparison between participants with and without a family history of Type 2 Diabetes is 0.0. This indicates that if Type 2 Diabetes were evenly distributed, the likelihood of observing a difference as large as 3,230 by chance is 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Therefore, the impact of family history was found to be statistically insignificant.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824EE-E4C1-6E89-7632-97225A2A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22" y="2252877"/>
            <a:ext cx="6184423" cy="12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889D6-7CC7-B329-C33F-F3566F87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C7180-B710-166B-F838-1D948D19E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 analysis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92937-3F6F-C296-5284-1371EAA78089}"/>
              </a:ext>
            </a:extLst>
          </p:cNvPr>
          <p:cNvSpPr txBox="1"/>
          <p:nvPr/>
        </p:nvSpPr>
        <p:spPr>
          <a:xfrm>
            <a:off x="503811" y="3656712"/>
            <a:ext cx="3438906" cy="1479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Graph shows the relationship between BMI and Waist Circumference is Linear and the fitted line fits amazingly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62314-3DD7-20A5-3F20-C5486EF6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42" y="843533"/>
            <a:ext cx="6902189" cy="52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0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FE1C-D300-7F23-1B81-5227678D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87FD5-B5F2-333D-2711-216A1E4B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275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https://www.kaggle.com/code/ahmedashrafhelmi/diabetes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ThinkStats</a:t>
            </a:r>
            <a:r>
              <a:rPr lang="en-US" dirty="0"/>
              <a:t> – Exploratory Data Analysis By Allen B. Downey</a:t>
            </a:r>
          </a:p>
        </p:txBody>
      </p:sp>
    </p:spTree>
    <p:extLst>
      <p:ext uri="{BB962C8B-B14F-4D97-AF65-F5344CB8AC3E}">
        <p14:creationId xmlns:p14="http://schemas.microsoft.com/office/powerpoint/2010/main" val="308711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Magnifying glass and question mark">
            <a:extLst>
              <a:ext uri="{FF2B5EF4-FFF2-40B4-BE49-F238E27FC236}">
                <a16:creationId xmlns:a16="http://schemas.microsoft.com/office/drawing/2014/main" id="{393F2A09-E5A6-FF04-7CD8-789F4273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37" r="2598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8122F-809C-B7AB-4AA2-D497ACDA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latin typeface="Cambria" panose="02040503050406030204" pitchFamily="18" charset="0"/>
                <a:ea typeface="Cambria" panose="02040503050406030204" pitchFamily="18" charset="0"/>
              </a:rPr>
              <a:t>Statistical question/Hypothesis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9E41-599C-4E79-5262-0C50106F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285999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What role does BMI / Waist Circumference play in relation to Type 2 Diabetes?</a:t>
            </a:r>
          </a:p>
          <a:p>
            <a:pPr marL="457200" indent="-457200">
              <a:buFont typeface="+mj-lt"/>
              <a:buAutoNum type="arabicPeriod"/>
            </a:pPr>
            <a:endParaRPr lang="en-US" sz="2000" kern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Does having a family history increase the risk of developing diabetes?</a:t>
            </a:r>
          </a:p>
        </p:txBody>
      </p:sp>
    </p:spTree>
    <p:extLst>
      <p:ext uri="{BB962C8B-B14F-4D97-AF65-F5344CB8AC3E}">
        <p14:creationId xmlns:p14="http://schemas.microsoft.com/office/powerpoint/2010/main" val="9181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EA88A-E9F0-D548-2BF8-7A2DD93E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Variables used for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4472A33-A07D-DB54-98B5-E61C6DFA2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666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3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39C6FA-817E-DC25-2CA0-B4A34938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D11DBB-62A8-1B73-4FA6-F19062D52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6C6AE-BB01-B782-D1FC-507BDF2F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does these Variables mean ?</a:t>
            </a:r>
            <a:endParaRPr lang="en-US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E98C3E8-F1DC-49D7-6983-42EC8AE6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50E9FC0-421A-B698-8019-300694745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289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92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D4A57-0199-79F4-0E19-0FD655AF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1481" y="844892"/>
            <a:ext cx="5672176" cy="4650651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 it is Handled: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Filter only “Type 2 Diabetes” from the dataset for further analysis.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Also, this research is only for women because data contains field called “Weight Gain During Pregnancy”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8E8D086A-618F-9E52-8457-EC70E976E447}"/>
              </a:ext>
            </a:extLst>
          </p:cNvPr>
          <p:cNvSpPr txBox="1">
            <a:spLocks/>
          </p:cNvSpPr>
          <p:nvPr/>
        </p:nvSpPr>
        <p:spPr>
          <a:xfrm>
            <a:off x="292053" y="844892"/>
            <a:ext cx="5155269" cy="4650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20000"/>
              </a:lnSpc>
            </a:pPr>
            <a:r>
              <a:rPr lang="en-US" sz="96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Outlier: 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There is NO Outlier.</a:t>
            </a:r>
          </a:p>
          <a:p>
            <a:pPr marL="342900" indent="-34290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sz="96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contains all types of Diabetes from birth age to 80 years old participants.</a:t>
            </a:r>
          </a:p>
          <a:p>
            <a:pPr algn="l"/>
            <a:br>
              <a:rPr lang="en-US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7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855F0-42B9-DCD2-6F72-9B655AB7F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Family History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7A5E0F-85E6-3383-B5FC-A36976F6BC45}"/>
              </a:ext>
            </a:extLst>
          </p:cNvPr>
          <p:cNvSpPr txBox="1"/>
          <p:nvPr/>
        </p:nvSpPr>
        <p:spPr>
          <a:xfrm>
            <a:off x="630934" y="2807208"/>
            <a:ext cx="4462175" cy="3152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0.5088011858439874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0.2499688553877707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[]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E171E7-8221-6851-FC49-F5ACAEF3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64476"/>
            <a:ext cx="6903720" cy="4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CF56E-D632-EFA2-5013-0C2D4EE0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2839-F044-1C4D-F87E-D541AD81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Blood Glucose Levels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142962-689D-245A-13A4-9006D4635C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936" y="2807208"/>
            <a:ext cx="4434840" cy="2084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164.0841208078562 </a:t>
            </a:r>
          </a:p>
          <a:p>
            <a:pPr algn="l"/>
            <a:r>
              <a:rPr lang="en-US" alt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145 </a:t>
            </a:r>
          </a:p>
          <a:p>
            <a:pPr algn="l"/>
            <a:r>
              <a:rPr lang="en-US" alt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403.11857100690014 </a:t>
            </a:r>
          </a:p>
          <a:p>
            <a:pPr algn="l"/>
            <a:r>
              <a:rPr lang="en-US" alt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Tail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[]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DCCFC-5F64-BF3D-2D89-CDE92E0D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4216"/>
            <a:ext cx="6903720" cy="52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5E213-0D5B-C650-5B1E-4F25CEDB7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042B-8568-DCA4-A9DB-344191128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7F6524AA-AD4F-6AD7-F952-CCB3A2EA23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935" y="2807208"/>
            <a:ext cx="4580161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54.609783212896055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54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209.52931865203095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[]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83DEB-2CBB-C5CC-FF0C-656873A6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88327"/>
            <a:ext cx="6903720" cy="528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7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ED8945-EEDC-E57F-7025-EE031BA8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D46D2-6224-36F6-8471-6B77A1E8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BMI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C1EAADA7-45E8-9CA5-64E2-09FCCA1070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0935" y="2807208"/>
            <a:ext cx="5199593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31.969242171576802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32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18.07577727955555</a:t>
            </a:r>
          </a:p>
          <a:p>
            <a:pPr algn="l"/>
            <a:r>
              <a:rPr lang="en-US" sz="2200" dirty="0">
                <a:solidFill>
                  <a:srgbClr val="3366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Tail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=  []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4FD2C2-0E1D-40AB-0A8E-3C51E676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05587"/>
            <a:ext cx="6903720" cy="524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632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</vt:lpstr>
      <vt:lpstr>Wingdings</vt:lpstr>
      <vt:lpstr>Office Theme</vt:lpstr>
      <vt:lpstr>Type 2 Diabetes</vt:lpstr>
      <vt:lpstr>Statistical question/Hypothesis</vt:lpstr>
      <vt:lpstr>Variables used for Analysis</vt:lpstr>
      <vt:lpstr>What does these Variables mean ?</vt:lpstr>
      <vt:lpstr>PowerPoint Presentation</vt:lpstr>
      <vt:lpstr>Family History</vt:lpstr>
      <vt:lpstr>Blood Glucose Levels</vt:lpstr>
      <vt:lpstr>Age</vt:lpstr>
      <vt:lpstr>BMI</vt:lpstr>
      <vt:lpstr>Waist Circumference</vt:lpstr>
      <vt:lpstr>Comparing two scenarios using  PMF</vt:lpstr>
      <vt:lpstr>CDF (Cumulative Distribution Function)</vt:lpstr>
      <vt:lpstr>Analytical Distribution</vt:lpstr>
      <vt:lpstr>Scatter plots comparing Blood Glucose Levels and Waist Circumferences</vt:lpstr>
      <vt:lpstr>Testing Hypothesis</vt:lpstr>
      <vt:lpstr>Regression analysis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Vimal Rajakanthan</dc:creator>
  <cp:lastModifiedBy>Vimal Rajakanthan</cp:lastModifiedBy>
  <cp:revision>39</cp:revision>
  <dcterms:created xsi:type="dcterms:W3CDTF">2024-10-04T01:19:55Z</dcterms:created>
  <dcterms:modified xsi:type="dcterms:W3CDTF">2024-11-16T16:47:08Z</dcterms:modified>
</cp:coreProperties>
</file>