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0" r:id="rId3"/>
    <p:sldId id="258" r:id="rId4"/>
    <p:sldId id="261" r:id="rId5"/>
    <p:sldId id="297" r:id="rId6"/>
    <p:sldId id="263" r:id="rId7"/>
    <p:sldId id="298" r:id="rId8"/>
    <p:sldId id="265" r:id="rId9"/>
    <p:sldId id="299" r:id="rId10"/>
    <p:sldId id="301" r:id="rId11"/>
    <p:sldId id="302" r:id="rId12"/>
    <p:sldId id="304" r:id="rId13"/>
    <p:sldId id="305" r:id="rId14"/>
    <p:sldId id="306" r:id="rId15"/>
    <p:sldId id="307" r:id="rId16"/>
  </p:sldIdLst>
  <p:sldSz cx="9144000" cy="5143500" type="screen16x9"/>
  <p:notesSz cx="6858000" cy="9144000"/>
  <p:embeddedFontLst>
    <p:embeddedFont>
      <p:font typeface="Black Han Sans" charset="-127"/>
      <p:regular r:id="rId18"/>
    </p:embeddedFont>
    <p:embeddedFont>
      <p:font typeface="Open Sans" charset="0"/>
      <p:regular r:id="rId19"/>
      <p:bold r:id="rId20"/>
      <p:italic r:id="rId21"/>
      <p:boldItalic r:id="rId22"/>
    </p:embeddedFont>
    <p:embeddedFont>
      <p:font typeface="Bebas Neu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EF025C-6955-481D-A176-328AD404A029}">
  <a:tblStyle styleId="{0AEF025C-6955-481D-A176-328AD404A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3916D8-7A6A-48BC-B7C1-5046FF51E9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varScale="1">
        <p:scale>
          <a:sx n="88" d="100"/>
          <a:sy n="88" d="100"/>
        </p:scale>
        <p:origin x="-876" y="-96"/>
      </p:cViewPr>
      <p:guideLst>
        <p:guide orient="horz" pos="1620"/>
        <p:guide pos="2880"/>
      </p:guideLst>
    </p:cSldViewPr>
  </p:slideViewPr>
  <p:outlineViewPr>
    <p:cViewPr>
      <p:scale>
        <a:sx n="33" d="100"/>
        <a:sy n="33" d="100"/>
      </p:scale>
      <p:origin x="0" y="11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29"/>
          <p:cNvGrpSpPr/>
          <p:nvPr/>
        </p:nvGrpSpPr>
        <p:grpSpPr>
          <a:xfrm>
            <a:off x="7101020" y="1560374"/>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168201" y="970650"/>
            <a:ext cx="2196137" cy="1355465"/>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5551339" y="3975231"/>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69150" y="2850819"/>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96102" y="2592317"/>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28068" y="271793"/>
            <a:ext cx="940722" cy="546514"/>
          </a:xfrm>
          <a:prstGeom prst="rect">
            <a:avLst/>
          </a:prstGeom>
          <a:extLst>
            <a:ext uri="{909E8E84-426E-40DD-AFC4-6F175D3DCCD1}">
              <a14:hiddenFill xmlns:a14="http://schemas.microsoft.com/office/drawing/2010/main" xmlns="">
                <a:solidFill>
                  <a:srgbClr val="FFFFFF"/>
                </a:solidFill>
              </a14:hiddenFill>
            </a:ext>
          </a:extLst>
        </p:spPr>
      </p:pic>
      <p:pic>
        <p:nvPicPr>
          <p:cNvPr id="61"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06953" y="143029"/>
            <a:ext cx="668564" cy="666202"/>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Rectangle 61"/>
          <p:cNvSpPr/>
          <p:nvPr/>
        </p:nvSpPr>
        <p:spPr>
          <a:xfrm rot="10800000" flipV="1">
            <a:off x="1553378" y="1493872"/>
            <a:ext cx="5266062" cy="400110"/>
          </a:xfrm>
          <a:prstGeom prst="rect">
            <a:avLst/>
          </a:prstGeom>
        </p:spPr>
        <p:txBody>
          <a:bodyPr wrap="square">
            <a:spAutoFit/>
          </a:bodyPr>
          <a:lstStyle/>
          <a:p>
            <a:r>
              <a:rPr lang="en-US" sz="2000" b="1" dirty="0" smtClean="0">
                <a:solidFill>
                  <a:srgbClr val="161D23"/>
                </a:solidFill>
              </a:rPr>
              <a:t>NEXT GEN EMPLOYABILITY PROGRAM</a:t>
            </a:r>
            <a:endParaRPr lang="en-US" sz="2000" b="1" dirty="0">
              <a:solidFill>
                <a:srgbClr val="161D23"/>
              </a:solidFill>
            </a:endParaRPr>
          </a:p>
        </p:txBody>
      </p:sp>
      <p:pic>
        <p:nvPicPr>
          <p:cNvPr id="63" name="Picture 62"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5"/>
          <a:stretch>
            <a:fillRect/>
          </a:stretch>
        </p:blipFill>
        <p:spPr>
          <a:xfrm>
            <a:off x="3178521" y="328163"/>
            <a:ext cx="1587347" cy="516273"/>
          </a:xfrm>
          <a:prstGeom prst="rect">
            <a:avLst/>
          </a:prstGeom>
        </p:spPr>
      </p:pic>
      <p:sp>
        <p:nvSpPr>
          <p:cNvPr id="64" name="Rectangle 63"/>
          <p:cNvSpPr/>
          <p:nvPr/>
        </p:nvSpPr>
        <p:spPr>
          <a:xfrm>
            <a:off x="2060154" y="2076339"/>
            <a:ext cx="3980342" cy="400110"/>
          </a:xfrm>
          <a:prstGeom prst="rect">
            <a:avLst/>
          </a:prstGeom>
        </p:spPr>
        <p:txBody>
          <a:bodyPr wrap="square">
            <a:spAutoFit/>
          </a:bodyPr>
          <a:lstStyle/>
          <a:p>
            <a:r>
              <a:rPr lang="en-US" sz="2000" dirty="0" smtClean="0">
                <a:solidFill>
                  <a:srgbClr val="161D23"/>
                </a:solidFill>
              </a:rPr>
              <a:t>Creating a future-ready workforce</a:t>
            </a:r>
            <a:endParaRPr lang="en-US" sz="2000" dirty="0">
              <a:solidFill>
                <a:srgbClr val="161D23"/>
              </a:solidFill>
            </a:endParaRPr>
          </a:p>
        </p:txBody>
      </p:sp>
      <p:cxnSp>
        <p:nvCxnSpPr>
          <p:cNvPr id="65" name="Straight Connector 64">
            <a:extLst>
              <a:ext uri="{FF2B5EF4-FFF2-40B4-BE49-F238E27FC236}">
                <a16:creationId xmlns="" xmlns:a16="http://schemas.microsoft.com/office/drawing/2014/main" id="{65441A6D-4B56-CED3-7C3C-EF8BA7462425}"/>
              </a:ext>
            </a:extLst>
          </p:cNvPr>
          <p:cNvCxnSpPr>
            <a:cxnSpLocks/>
          </p:cNvCxnSpPr>
          <p:nvPr/>
        </p:nvCxnSpPr>
        <p:spPr>
          <a:xfrm flipV="1">
            <a:off x="846825" y="3272010"/>
            <a:ext cx="1885359" cy="1952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66" name="Google Shape;70;p13">
            <a:extLst>
              <a:ext uri="{FF2B5EF4-FFF2-40B4-BE49-F238E27FC236}">
                <a16:creationId xmlns="" xmlns:a16="http://schemas.microsoft.com/office/drawing/2014/main" id="{8C1DD971-C5B3-56AD-1BE7-5C0CC8C3C639}"/>
              </a:ext>
            </a:extLst>
          </p:cNvPr>
          <p:cNvSpPr txBox="1"/>
          <p:nvPr/>
        </p:nvSpPr>
        <p:spPr>
          <a:xfrm>
            <a:off x="783288" y="30076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68" name="TextBox 67">
            <a:extLst>
              <a:ext uri="{FF2B5EF4-FFF2-40B4-BE49-F238E27FC236}">
                <a16:creationId xmlns="" xmlns:a16="http://schemas.microsoft.com/office/drawing/2014/main" id="{43DEA4E5-E1F9-7C2B-5D82-B9EBDB357F79}"/>
              </a:ext>
            </a:extLst>
          </p:cNvPr>
          <p:cNvSpPr txBox="1"/>
          <p:nvPr/>
        </p:nvSpPr>
        <p:spPr>
          <a:xfrm>
            <a:off x="797638" y="3360146"/>
            <a:ext cx="24027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vimaleshwaran.K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au422721104006</a:t>
            </a:r>
            <a:endParaRPr lang="en-US" sz="1100" b="0" i="0" u="none" strike="noStrike" cap="none" dirty="0">
              <a:solidFill>
                <a:schemeClr val="tx1"/>
              </a:solidFill>
              <a:latin typeface="Arial"/>
              <a:ea typeface="Arial"/>
              <a:cs typeface="Arial"/>
              <a:sym typeface="Arial"/>
            </a:endParaRPr>
          </a:p>
        </p:txBody>
      </p:sp>
      <p:cxnSp>
        <p:nvCxnSpPr>
          <p:cNvPr id="69" name="Straight Connector 68">
            <a:extLst>
              <a:ext uri="{FF2B5EF4-FFF2-40B4-BE49-F238E27FC236}">
                <a16:creationId xmlns="" xmlns:a16="http://schemas.microsoft.com/office/drawing/2014/main" id="{EE4AF06F-32E4-745B-8ACE-60EC11F28AB5}"/>
              </a:ext>
            </a:extLst>
          </p:cNvPr>
          <p:cNvCxnSpPr>
            <a:cxnSpLocks/>
          </p:cNvCxnSpPr>
          <p:nvPr/>
        </p:nvCxnSpPr>
        <p:spPr>
          <a:xfrm flipV="1">
            <a:off x="5065105" y="3316076"/>
            <a:ext cx="1589084" cy="8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0800000" flipV="1">
            <a:off x="5057959" y="2969393"/>
            <a:ext cx="1319592" cy="307777"/>
          </a:xfrm>
          <a:prstGeom prst="rect">
            <a:avLst/>
          </a:prstGeom>
        </p:spPr>
        <p:txBody>
          <a:bodyPr wrap="square">
            <a:spAutoFit/>
          </a:bodyPr>
          <a:lstStyle/>
          <a:p>
            <a:pPr lvl="0"/>
            <a:r>
              <a:rPr lang="en-US" dirty="0" smtClean="0">
                <a:solidFill>
                  <a:schemeClr val="tx1"/>
                </a:solidFill>
              </a:rPr>
              <a:t>College Name</a:t>
            </a:r>
            <a:endParaRPr lang="en-US" dirty="0">
              <a:solidFill>
                <a:schemeClr val="tx1"/>
              </a:solidFill>
            </a:endParaRPr>
          </a:p>
        </p:txBody>
      </p:sp>
      <p:sp>
        <p:nvSpPr>
          <p:cNvPr id="77" name="Rectangle 76"/>
          <p:cNvSpPr/>
          <p:nvPr/>
        </p:nvSpPr>
        <p:spPr>
          <a:xfrm>
            <a:off x="5034526" y="3365313"/>
            <a:ext cx="3408305" cy="307777"/>
          </a:xfrm>
          <a:prstGeom prst="rect">
            <a:avLst/>
          </a:prstGeom>
        </p:spPr>
        <p:txBody>
          <a:bodyPr wrap="none">
            <a:spAutoFit/>
          </a:bodyPr>
          <a:lstStyle/>
          <a:p>
            <a:r>
              <a:rPr lang="en-US" dirty="0" err="1" smtClean="0"/>
              <a:t>v.r.s</a:t>
            </a:r>
            <a:r>
              <a:rPr lang="en-US" dirty="0" smtClean="0"/>
              <a:t> college of engineering </a:t>
            </a:r>
            <a:r>
              <a:rPr lang="en-US" dirty="0" smtClean="0"/>
              <a:t>&amp;</a:t>
            </a:r>
            <a:r>
              <a:rPr lang="en-US" dirty="0" smtClean="0"/>
              <a:t> </a:t>
            </a:r>
            <a:r>
              <a:rPr lang="en-US" dirty="0" smtClean="0"/>
              <a:t>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About us page</a:t>
            </a:r>
            <a:endParaRPr lang="en-US" dirty="0"/>
          </a:p>
        </p:txBody>
      </p:sp>
      <p:pic>
        <p:nvPicPr>
          <p:cNvPr id="7169" name="Picture 1" descr="C:\Users\ADMIN\Downloads\WhatsApp Image 2024-04-12 at 3.01.43 PM.jpeg"/>
          <p:cNvPicPr>
            <a:picLocks noChangeAspect="1" noChangeArrowheads="1"/>
          </p:cNvPicPr>
          <p:nvPr/>
        </p:nvPicPr>
        <p:blipFill>
          <a:blip r:embed="rId2"/>
          <a:srcRect/>
          <a:stretch>
            <a:fillRect/>
          </a:stretch>
        </p:blipFill>
        <p:spPr bwMode="auto">
          <a:xfrm>
            <a:off x="2166257" y="1175653"/>
            <a:ext cx="4865914" cy="31133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page</a:t>
            </a:r>
            <a:endParaRPr lang="en-US" dirty="0"/>
          </a:p>
        </p:txBody>
      </p:sp>
      <p:pic>
        <p:nvPicPr>
          <p:cNvPr id="6145" name="Picture 1" descr="C:\Users\ADMIN\Pictures\28ebda02-ebc1-48a3-8036-21359a4441b1.jfif"/>
          <p:cNvPicPr>
            <a:picLocks noChangeAspect="1" noChangeArrowheads="1"/>
          </p:cNvPicPr>
          <p:nvPr/>
        </p:nvPicPr>
        <p:blipFill>
          <a:blip r:embed="rId2"/>
          <a:srcRect/>
          <a:stretch>
            <a:fillRect/>
          </a:stretch>
        </p:blipFill>
        <p:spPr bwMode="auto">
          <a:xfrm>
            <a:off x="1080405" y="1542144"/>
            <a:ext cx="3393624" cy="1930399"/>
          </a:xfrm>
          <a:prstGeom prst="rect">
            <a:avLst/>
          </a:prstGeom>
          <a:noFill/>
        </p:spPr>
      </p:pic>
      <p:pic>
        <p:nvPicPr>
          <p:cNvPr id="6146" name="Picture 2" descr="C:\Users\ADMIN\Pictures\d8c00065-5219-4876-829f-9ed00d3e5a10.jfif"/>
          <p:cNvPicPr>
            <a:picLocks noChangeAspect="1" noChangeArrowheads="1"/>
          </p:cNvPicPr>
          <p:nvPr/>
        </p:nvPicPr>
        <p:blipFill>
          <a:blip r:embed="rId3"/>
          <a:srcRect/>
          <a:stretch>
            <a:fillRect/>
          </a:stretch>
        </p:blipFill>
        <p:spPr bwMode="auto">
          <a:xfrm>
            <a:off x="4974772" y="1567543"/>
            <a:ext cx="3058886" cy="18832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097" name="Picture 1" descr="C:\Users\ADMIN\Pictures\49773c7d-b36c-46ae-b8d7-f3dd5e378ad2.jfif"/>
          <p:cNvPicPr>
            <a:picLocks noChangeAspect="1" noChangeArrowheads="1"/>
          </p:cNvPicPr>
          <p:nvPr/>
        </p:nvPicPr>
        <p:blipFill>
          <a:blip r:embed="rId2"/>
          <a:srcRect/>
          <a:stretch>
            <a:fillRect/>
          </a:stretch>
        </p:blipFill>
        <p:spPr bwMode="auto">
          <a:xfrm>
            <a:off x="1986644" y="1556657"/>
            <a:ext cx="5298118" cy="26778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11" name="Rectangle 10"/>
          <p:cNvSpPr/>
          <p:nvPr/>
        </p:nvSpPr>
        <p:spPr>
          <a:xfrm>
            <a:off x="1186542" y="1140628"/>
            <a:ext cx="7064830" cy="2846933"/>
          </a:xfrm>
          <a:prstGeom prst="rect">
            <a:avLst/>
          </a:prstGeom>
        </p:spPr>
        <p:txBody>
          <a:bodyPr wrap="square">
            <a:spAutoFit/>
          </a:bodyPr>
          <a:lstStyle/>
          <a:p>
            <a:pPr>
              <a:buFont typeface="Wingdings" pitchFamily="2" charset="2"/>
              <a:buChar char="Ø"/>
            </a:pPr>
            <a:r>
              <a:rPr lang="en-US" sz="1500" dirty="0" smtClean="0">
                <a:solidFill>
                  <a:srgbClr val="000B14"/>
                </a:solidFill>
              </a:rPr>
              <a:t>In future engagements with the </a:t>
            </a:r>
            <a:r>
              <a:rPr lang="en-US" sz="1500" dirty="0" err="1" smtClean="0">
                <a:solidFill>
                  <a:srgbClr val="000B14"/>
                </a:solidFill>
              </a:rPr>
              <a:t>Django</a:t>
            </a:r>
            <a:r>
              <a:rPr lang="en-US" sz="1500"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t>
            </a:r>
            <a:endParaRPr lang="en-US" sz="1500" dirty="0" smtClean="0">
              <a:solidFill>
                <a:srgbClr val="000B14"/>
              </a:solidFill>
            </a:endParaRPr>
          </a:p>
          <a:p>
            <a:pPr>
              <a:buFont typeface="Wingdings" pitchFamily="2" charset="2"/>
              <a:buChar char="Ø"/>
            </a:pPr>
            <a:r>
              <a:rPr lang="en-US" sz="1500" dirty="0" smtClean="0">
                <a:solidFill>
                  <a:srgbClr val="000B14"/>
                </a:solidFill>
              </a:rPr>
              <a:t>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 </a:t>
            </a:r>
            <a:r>
              <a:rPr lang="en-US" dirty="0" smtClean="0">
                <a:solidFill>
                  <a:srgbClr val="000B14"/>
                </a:solidFill>
              </a:rPr>
              <a:t>				</a:t>
            </a:r>
            <a:r>
              <a:rPr lang="en-US" dirty="0" smtClean="0">
                <a:solidFill>
                  <a:srgbClr val="000B14"/>
                </a:solidFill>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11" name="Rectangle 10"/>
          <p:cNvSpPr/>
          <p:nvPr/>
        </p:nvSpPr>
        <p:spPr>
          <a:xfrm>
            <a:off x="1186544" y="1523999"/>
            <a:ext cx="6694714" cy="2169825"/>
          </a:xfrm>
          <a:prstGeom prst="rect">
            <a:avLst/>
          </a:prstGeom>
        </p:spPr>
        <p:txBody>
          <a:bodyPr wrap="square">
            <a:spAutoFit/>
          </a:bodyPr>
          <a:lstStyle/>
          <a:p>
            <a:r>
              <a:rPr lang="en-US" sz="1500" dirty="0" smtClean="0">
                <a:solidFill>
                  <a:srgbClr val="000B14"/>
                </a:solidFill>
              </a:rPr>
              <a:t>                 In </a:t>
            </a:r>
            <a:r>
              <a:rPr lang="en-US" sz="1500" dirty="0" smtClean="0">
                <a:solidFill>
                  <a:srgbClr val="000B14"/>
                </a:solidFill>
              </a:rPr>
              <a:t>conclusion, developing a car rental application with the </a:t>
            </a:r>
            <a:r>
              <a:rPr lang="en-US" sz="1500" dirty="0" err="1" smtClean="0">
                <a:solidFill>
                  <a:srgbClr val="000B14"/>
                </a:solidFill>
              </a:rPr>
              <a:t>Django</a:t>
            </a:r>
            <a:r>
              <a:rPr lang="en-US" sz="1500" dirty="0" smtClean="0">
                <a:solidFill>
                  <a:srgbClr val="000B14"/>
                </a:solidFill>
              </a:rPr>
              <a:t> framework offers immense potential for providing users with a seamless and efficient rental experience. By leveraging </a:t>
            </a:r>
            <a:r>
              <a:rPr lang="en-US" sz="1500" dirty="0" err="1" smtClean="0">
                <a:solidFill>
                  <a:srgbClr val="000B14"/>
                </a:solidFill>
              </a:rPr>
              <a:t>Django's</a:t>
            </a:r>
            <a:r>
              <a:rPr lang="en-US" sz="1500"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15" y="2077882"/>
            <a:ext cx="7704000" cy="5727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28" y="1087282"/>
            <a:ext cx="7704000" cy="572700"/>
          </a:xfrm>
        </p:spPr>
        <p:txBody>
          <a:bodyPr/>
          <a:lstStyle/>
          <a:p>
            <a:r>
              <a:rPr lang="en-US" sz="2800" b="1" dirty="0" smtClean="0">
                <a:solidFill>
                  <a:srgbClr val="213164"/>
                </a:solidFill>
                <a:latin typeface="Arial"/>
                <a:cs typeface="Arial"/>
              </a:rPr>
              <a:t>CAPSTONE PROJECT SHOWCASE</a:t>
            </a:r>
            <a:br>
              <a:rPr lang="en-US" sz="2800" b="1" dirty="0" smtClean="0">
                <a:solidFill>
                  <a:srgbClr val="213164"/>
                </a:solidFill>
                <a:latin typeface="Arial"/>
                <a:cs typeface="Arial"/>
              </a:rPr>
            </a:br>
            <a:endParaRPr lang="en-US" dirty="0"/>
          </a:p>
        </p:txBody>
      </p:sp>
      <p:sp>
        <p:nvSpPr>
          <p:cNvPr id="5" name="Rectangle: Rounded Corners 15">
            <a:extLst>
              <a:ext uri="{FF2B5EF4-FFF2-40B4-BE49-F238E27FC236}">
                <a16:creationId xmlns:a16="http://schemas.microsoft.com/office/drawing/2014/main" xmlns="" id="{8DB24E31-75E2-D2BE-DEE1-91ADB5001A8F}"/>
              </a:ext>
            </a:extLst>
          </p:cNvPr>
          <p:cNvSpPr/>
          <p:nvPr/>
        </p:nvSpPr>
        <p:spPr>
          <a:xfrm>
            <a:off x="924294" y="2678739"/>
            <a:ext cx="722757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dirty="0" smtClean="0"/>
              <a:t>Car Rentals Application with </a:t>
            </a:r>
            <a:r>
              <a:rPr lang="en-US" sz="1800" b="1" dirty="0" err="1" smtClean="0"/>
              <a:t>Django</a:t>
            </a:r>
            <a:r>
              <a:rPr lang="en-US" sz="1800" b="1" dirty="0" smtClean="0"/>
              <a:t> Framework</a:t>
            </a:r>
            <a:endParaRPr lang="en-IN" sz="1800" dirty="0"/>
          </a:p>
        </p:txBody>
      </p:sp>
      <p:sp>
        <p:nvSpPr>
          <p:cNvPr id="7" name="Rectangle 6"/>
          <p:cNvSpPr/>
          <p:nvPr/>
        </p:nvSpPr>
        <p:spPr>
          <a:xfrm>
            <a:off x="1306286" y="3664864"/>
            <a:ext cx="6161314" cy="582019"/>
          </a:xfrm>
          <a:prstGeom prst="rect">
            <a:avLst/>
          </a:prstGeom>
        </p:spPr>
        <p:txBody>
          <a:bodyPr wrap="square">
            <a:spAutoFit/>
          </a:bodyPr>
          <a:lstStyle/>
          <a:p>
            <a:pPr algn="ctr">
              <a:lnSpc>
                <a:spcPts val="1996"/>
              </a:lnSpc>
              <a:spcBef>
                <a:spcPct val="0"/>
              </a:spcBef>
            </a:pPr>
            <a:r>
              <a:rPr lang="en-US" dirty="0" smtClean="0">
                <a:solidFill>
                  <a:schemeClr val="tx1">
                    <a:lumMod val="60000"/>
                    <a:lumOff val="40000"/>
                  </a:schemeClr>
                </a:solidFill>
              </a:rPr>
              <a:t>Abstract | Problem Statement | Project Overview |</a:t>
            </a:r>
            <a:r>
              <a:rPr lang="en-US" dirty="0" smtClean="0">
                <a:solidFill>
                  <a:schemeClr val="tx1">
                    <a:lumMod val="60000"/>
                    <a:lumOff val="40000"/>
                  </a:schemeClr>
                </a:solidFill>
                <a:ea typeface="+mn-lt"/>
                <a:cs typeface="Poppins"/>
              </a:rPr>
              <a:t> Proposed </a:t>
            </a:r>
            <a:r>
              <a:rPr lang="en-US" dirty="0" smtClean="0">
                <a:solidFill>
                  <a:schemeClr val="tx1">
                    <a:lumMod val="60000"/>
                    <a:lumOff val="40000"/>
                  </a:schemeClr>
                </a:solidFill>
                <a:ea typeface="+mn-lt"/>
                <a:cs typeface="+mn-lt"/>
              </a:rPr>
              <a:t>Solution </a:t>
            </a:r>
            <a:r>
              <a:rPr lang="en-US" dirty="0" smtClean="0">
                <a:solidFill>
                  <a:schemeClr val="tx1">
                    <a:lumMod val="60000"/>
                    <a:lumOff val="40000"/>
                  </a:schemeClr>
                </a:solidFill>
              </a:rPr>
              <a:t>| </a:t>
            </a:r>
            <a:r>
              <a:rPr lang="en-US" dirty="0" smtClean="0">
                <a:solidFill>
                  <a:schemeClr val="tx1">
                    <a:lumMod val="60000"/>
                    <a:lumOff val="40000"/>
                  </a:schemeClr>
                </a:solidFill>
                <a:ea typeface="+mn-lt"/>
                <a:cs typeface="Poppins"/>
              </a:rPr>
              <a:t>Technology Used</a:t>
            </a:r>
            <a:r>
              <a:rPr lang="en-US" dirty="0" smtClean="0">
                <a:solidFill>
                  <a:schemeClr val="tx1">
                    <a:lumMod val="60000"/>
                    <a:lumOff val="40000"/>
                  </a:schemeClr>
                </a:solidFill>
              </a:rPr>
              <a:t> | </a:t>
            </a:r>
            <a:r>
              <a:rPr lang="en-US" dirty="0" err="1" smtClean="0">
                <a:solidFill>
                  <a:schemeClr val="tx1">
                    <a:lumMod val="60000"/>
                    <a:lumOff val="40000"/>
                  </a:schemeClr>
                </a:solidFill>
              </a:rPr>
              <a:t>Modelling</a:t>
            </a:r>
            <a:r>
              <a:rPr lang="en-US" dirty="0" smtClean="0">
                <a:solidFill>
                  <a:schemeClr val="tx1">
                    <a:lumMod val="60000"/>
                    <a:lumOff val="40000"/>
                  </a:schemeClr>
                </a:solidFill>
              </a:rPr>
              <a:t> &amp; Results </a:t>
            </a:r>
            <a:r>
              <a:rPr lang="en-US" dirty="0" smtClean="0">
                <a:solidFill>
                  <a:schemeClr val="tx1">
                    <a:lumMod val="60000"/>
                    <a:lumOff val="40000"/>
                  </a:schemeClr>
                </a:solidFill>
                <a:ea typeface="+mn-lt"/>
                <a:cs typeface="+mn-lt"/>
              </a:rPr>
              <a:t>| Conclusion </a:t>
            </a:r>
            <a:endParaRPr lang="en-US" dirty="0">
              <a:solidFill>
                <a:schemeClr val="tx1">
                  <a:lumMod val="60000"/>
                  <a:lumOff val="40000"/>
                </a:schemeClr>
              </a:solidFill>
              <a:cs typeface="Poppins"/>
            </a:endParaRPr>
          </a:p>
        </p:txBody>
      </p:sp>
      <p:sp>
        <p:nvSpPr>
          <p:cNvPr id="9" name="Rectangle: Rounded Corners 15">
            <a:extLst>
              <a:ext uri="{FF2B5EF4-FFF2-40B4-BE49-F238E27FC236}">
                <a16:creationId xmlns:a16="http://schemas.microsoft.com/office/drawing/2014/main" xmlns="" id="{8DB24E31-75E2-D2BE-DEE1-91ADB5001A8F}"/>
              </a:ext>
            </a:extLst>
          </p:cNvPr>
          <p:cNvSpPr/>
          <p:nvPr/>
        </p:nvSpPr>
        <p:spPr>
          <a:xfrm>
            <a:off x="3886200" y="2043141"/>
            <a:ext cx="137160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996"/>
              </a:lnSpc>
              <a:spcBef>
                <a:spcPct val="0"/>
              </a:spcBef>
            </a:pPr>
            <a:r>
              <a:rPr lang="en-US" b="1" dirty="0" smtClean="0">
                <a:solidFill>
                  <a:schemeClr val="tx1"/>
                </a:solidFill>
              </a:rPr>
              <a:t>Project Title</a:t>
            </a:r>
            <a:endParaRPr lang="en-US" b="1" dirty="0">
              <a:solidFill>
                <a:schemeClr val="tx1"/>
              </a:solidFil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1"/>
          <p:cNvSpPr txBox="1">
            <a:spLocks noGrp="1"/>
          </p:cNvSpPr>
          <p:nvPr>
            <p:ph type="title"/>
          </p:nvPr>
        </p:nvSpPr>
        <p:spPr>
          <a:xfrm>
            <a:off x="812236" y="387722"/>
            <a:ext cx="38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endParaRPr/>
          </a:p>
        </p:txBody>
      </p:sp>
      <p:sp>
        <p:nvSpPr>
          <p:cNvPr id="723" name="Google Shape;723;p31"/>
          <p:cNvSpPr txBox="1">
            <a:spLocks noGrp="1"/>
          </p:cNvSpPr>
          <p:nvPr>
            <p:ph type="subTitle" idx="1"/>
          </p:nvPr>
        </p:nvSpPr>
        <p:spPr>
          <a:xfrm>
            <a:off x="1091935" y="1218594"/>
            <a:ext cx="3862500" cy="1787100"/>
          </a:xfrm>
          <a:prstGeom prst="rect">
            <a:avLst/>
          </a:prstGeom>
        </p:spPr>
        <p:txBody>
          <a:bodyPr spcFirstLastPara="1" wrap="square" lIns="91425" tIns="91425" rIns="91425" bIns="91425" anchor="t" anchorCtr="0">
            <a:noAutofit/>
          </a:bodyPr>
          <a:lstStyle/>
          <a:p>
            <a:pPr marL="0" lvl="0" indent="0">
              <a:buSzPts val="1100"/>
              <a:buNone/>
            </a:pPr>
            <a:r>
              <a:rPr lang="en-US" sz="1600" dirty="0" smtClean="0"/>
              <a:t> The goal of the </a:t>
            </a:r>
            <a:r>
              <a:rPr lang="en-US" sz="1600" dirty="0" err="1" smtClean="0"/>
              <a:t>Django</a:t>
            </a:r>
            <a:r>
              <a:rPr lang="en-US" sz="1600" dirty="0" smtClean="0"/>
              <a:t> and Python-developed Car Rental Application is to make handling car rentals easier for administrators and clients alike. Customers may easily browse, choose, and reserve rental cars using this web-based platform, while administrators can effectively manage inventory, reservations, and client information.</a:t>
            </a:r>
            <a:endParaRPr sz="160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053470" y="873222"/>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1137742" y="4716379"/>
            <a:ext cx="2476827" cy="146077"/>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1053689" y="4152453"/>
            <a:ext cx="2022998" cy="688490"/>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Problem</a:t>
            </a:r>
            <a:r>
              <a:rPr lang="en-US" dirty="0" smtClean="0"/>
              <a:t> </a:t>
            </a:r>
            <a:r>
              <a:rPr lang="en-US" sz="2800" dirty="0" smtClean="0"/>
              <a:t>statement:</a:t>
            </a:r>
            <a:endParaRPr/>
          </a:p>
        </p:txBody>
      </p:sp>
      <p:sp>
        <p:nvSpPr>
          <p:cNvPr id="806" name="Google Shape;806;p34"/>
          <p:cNvSpPr txBox="1">
            <a:spLocks noGrp="1"/>
          </p:cNvSpPr>
          <p:nvPr>
            <p:ph type="subTitle" idx="2"/>
          </p:nvPr>
        </p:nvSpPr>
        <p:spPr>
          <a:xfrm>
            <a:off x="1663547" y="1111896"/>
            <a:ext cx="5761821" cy="2237232"/>
          </a:xfrm>
          <a:prstGeom prst="rect">
            <a:avLst/>
          </a:prstGeom>
        </p:spPr>
        <p:txBody>
          <a:bodyPr spcFirstLastPara="1" wrap="square" lIns="91425" tIns="91425" rIns="91425" bIns="91425" anchor="t" anchorCtr="0">
            <a:noAutofit/>
          </a:bodyPr>
          <a:lstStyle/>
          <a:p>
            <a:pPr marL="0" lvl="0" indent="0" algn="l"/>
            <a:r>
              <a:rPr lang="en-US" dirty="0" smtClean="0"/>
              <a:t>                                  </a:t>
            </a:r>
            <a:r>
              <a:rPr lang="en-US" sz="1600" dirty="0" smtClean="0"/>
              <a:t>As a result, this issue is addressed by the creation of a Car Rental Application that makes use of </a:t>
            </a:r>
            <a:r>
              <a:rPr lang="en-US" sz="1600" dirty="0" err="1" smtClean="0"/>
              <a:t>Django</a:t>
            </a:r>
            <a:r>
              <a:rPr lang="en-US" sz="1600" dirty="0" smtClean="0"/>
              <a:t> and Python to offer an extensive and intuitive platform for renting cars. Through process automation, improved user interface, and strong backend features, this solution seeks to transform the way rental companies run, guaranteeing accuracy, efficiency, and client happiness. </a:t>
            </a:r>
            <a:r>
              <a:rPr lang="en-US" dirty="0" smtClean="0"/>
              <a:t/>
            </a:r>
            <a:br>
              <a:rPr lang="en-US" dirty="0" smtClean="0"/>
            </a:br>
            <a:endParaRPr/>
          </a:p>
        </p:txBody>
      </p:sp>
      <p:grpSp>
        <p:nvGrpSpPr>
          <p:cNvPr id="810"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Project overview:</a:t>
            </a:r>
            <a:endParaRPr/>
          </a:p>
        </p:txBody>
      </p:sp>
      <p:sp>
        <p:nvSpPr>
          <p:cNvPr id="806" name="Google Shape;806;p34"/>
          <p:cNvSpPr txBox="1">
            <a:spLocks noGrp="1"/>
          </p:cNvSpPr>
          <p:nvPr>
            <p:ph type="subTitle" idx="2"/>
          </p:nvPr>
        </p:nvSpPr>
        <p:spPr>
          <a:xfrm>
            <a:off x="1564394" y="1100878"/>
            <a:ext cx="6268598" cy="2688923"/>
          </a:xfrm>
          <a:prstGeom prst="rect">
            <a:avLst/>
          </a:prstGeom>
        </p:spPr>
        <p:txBody>
          <a:bodyPr spcFirstLastPara="1" wrap="square" lIns="91425" tIns="91425" rIns="91425" bIns="91425" anchor="t" anchorCtr="0">
            <a:noAutofit/>
          </a:bodyPr>
          <a:lstStyle/>
          <a:p>
            <a:pPr algn="l"/>
            <a:r>
              <a:rPr lang="en-US" sz="1600" dirty="0" smtClean="0"/>
              <a:t>                               The goal of the proposed project is to use </a:t>
            </a:r>
            <a:r>
              <a:rPr lang="en-US" sz="1600" dirty="0" err="1" smtClean="0"/>
              <a:t>Django</a:t>
            </a:r>
            <a:r>
              <a:rPr lang="en-US" sz="1600" dirty="0" smtClean="0"/>
              <a:t> and Python to create a comprehensive car rental application that will meet the needs of rental business administrators and customers alike. In addition to giving a user-friendly interface for browsing, booking, and maintaining reservations, the application will expedite the rental car process and provide comprehensive backend functions for inventory management and analytics.</a:t>
            </a:r>
          </a:p>
          <a:p>
            <a:pPr algn="l"/>
            <a:r>
              <a:rPr lang="en-US" sz="1600" dirty="0" smtClean="0"/>
              <a:t>  </a:t>
            </a:r>
          </a:p>
          <a:p>
            <a:pPr marL="0" lvl="0" indent="0" algn="l"/>
            <a:r>
              <a:rPr lang="en-US" sz="1600" dirty="0" smtClean="0"/>
              <a:t>. </a:t>
            </a:r>
            <a:r>
              <a:rPr lang="en-US" dirty="0" smtClean="0"/>
              <a:t/>
            </a:r>
            <a:br>
              <a:rPr lang="en-US" dirty="0" smtClean="0"/>
            </a:br>
            <a:endParaRPr/>
          </a:p>
        </p:txBody>
      </p:sp>
      <p:grpSp>
        <p:nvGrpSpPr>
          <p:cNvPr id="2"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6"/>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p>
            <a:pPr marL="0" lvl="0" indent="0"/>
            <a:r>
              <a:rPr lang="en-US" sz="1400" dirty="0" smtClean="0"/>
              <a:t>Reservation System:</a:t>
            </a:r>
            <a:endParaRPr sz="1400"/>
          </a:p>
        </p:txBody>
      </p:sp>
      <p:sp>
        <p:nvSpPr>
          <p:cNvPr id="959" name="Google Shape;959;p36"/>
          <p:cNvSpPr txBox="1">
            <a:spLocks noGrp="1"/>
          </p:cNvSpPr>
          <p:nvPr>
            <p:ph type="title"/>
          </p:nvPr>
        </p:nvSpPr>
        <p:spPr>
          <a:xfrm>
            <a:off x="554747" y="1696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P</a:t>
            </a:r>
            <a:r>
              <a:rPr lang="en" smtClean="0"/>
              <a:t>roposed solution</a:t>
            </a:r>
            <a:endParaRPr/>
          </a:p>
        </p:txBody>
      </p:sp>
      <p:sp>
        <p:nvSpPr>
          <p:cNvPr id="960" name="Google Shape;960;p36"/>
          <p:cNvSpPr txBox="1">
            <a:spLocks noGrp="1"/>
          </p:cNvSpPr>
          <p:nvPr>
            <p:ph type="subTitle" idx="1"/>
          </p:nvPr>
        </p:nvSpPr>
        <p:spPr>
          <a:xfrm>
            <a:off x="1513799" y="1833712"/>
            <a:ext cx="2811000" cy="954900"/>
          </a:xfrm>
          <a:prstGeom prst="rect">
            <a:avLst/>
          </a:prstGeom>
        </p:spPr>
        <p:txBody>
          <a:bodyPr spcFirstLastPara="1" wrap="square" lIns="91425" tIns="91425" rIns="91425" bIns="91425" anchor="t" anchorCtr="0">
            <a:noAutofit/>
          </a:bodyPr>
          <a:lstStyle/>
          <a:p>
            <a:pPr marL="0" lvl="0" indent="0"/>
            <a:r>
              <a:rPr lang="en-US" smtClean="0"/>
              <a:t>Customers can create accounts securely, log in, and manage their profiles.</a:t>
            </a:r>
            <a:endParaRPr/>
          </a:p>
        </p:txBody>
      </p:sp>
      <p:sp>
        <p:nvSpPr>
          <p:cNvPr id="961" name="Google Shape;961;p36"/>
          <p:cNvSpPr txBox="1">
            <a:spLocks noGrp="1"/>
          </p:cNvSpPr>
          <p:nvPr>
            <p:ph type="subTitle" idx="2"/>
          </p:nvPr>
        </p:nvSpPr>
        <p:spPr>
          <a:xfrm>
            <a:off x="5481734" y="1745577"/>
            <a:ext cx="2811000" cy="954900"/>
          </a:xfrm>
          <a:prstGeom prst="rect">
            <a:avLst/>
          </a:prstGeom>
        </p:spPr>
        <p:txBody>
          <a:bodyPr spcFirstLastPara="1" wrap="square" lIns="91425" tIns="91425" rIns="91425" bIns="91425" anchor="t" anchorCtr="0">
            <a:noAutofit/>
          </a:bodyPr>
          <a:lstStyle/>
          <a:p>
            <a:pPr marL="0" lvl="0" indent="0"/>
            <a:r>
              <a:rPr lang="en-US" smtClean="0"/>
              <a:t>Administrators can add, edit, and remove vehicles from the inventory database.</a:t>
            </a:r>
            <a:endParaRPr/>
          </a:p>
        </p:txBody>
      </p:sp>
      <p:sp>
        <p:nvSpPr>
          <p:cNvPr id="962" name="Google Shape;962;p36"/>
          <p:cNvSpPr txBox="1">
            <a:spLocks noGrp="1"/>
          </p:cNvSpPr>
          <p:nvPr>
            <p:ph type="subTitle" idx="3"/>
          </p:nvPr>
        </p:nvSpPr>
        <p:spPr>
          <a:xfrm>
            <a:off x="1546849" y="3351143"/>
            <a:ext cx="2811000" cy="954900"/>
          </a:xfrm>
          <a:prstGeom prst="rect">
            <a:avLst/>
          </a:prstGeom>
        </p:spPr>
        <p:txBody>
          <a:bodyPr spcFirstLastPara="1" wrap="square" lIns="91425" tIns="91425" rIns="91425" bIns="91425" anchor="t" anchorCtr="0">
            <a:noAutofit/>
          </a:bodyPr>
          <a:lstStyle/>
          <a:p>
            <a:pPr marL="0" lvl="0" indent="0"/>
            <a:r>
              <a:rPr lang="en-US" dirty="0" smtClean="0"/>
              <a:t>Customers can search for available vehicles based on criteria such as location, date, and vehicle type.</a:t>
            </a:r>
            <a:endParaRPr/>
          </a:p>
        </p:txBody>
      </p:sp>
      <p:sp>
        <p:nvSpPr>
          <p:cNvPr id="963" name="Google Shape;963;p36"/>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p>
            <a:pPr marL="0" lvl="0" indent="0"/>
            <a:r>
              <a:rPr lang="en-US" smtClean="0"/>
              <a:t>Customers can view their booking history, upcoming reservations, and payment status.</a:t>
            </a:r>
            <a:endParaRPr/>
          </a:p>
        </p:txBody>
      </p:sp>
      <p:sp>
        <p:nvSpPr>
          <p:cNvPr id="964" name="Google Shape;964;p36"/>
          <p:cNvSpPr txBox="1">
            <a:spLocks noGrp="1"/>
          </p:cNvSpPr>
          <p:nvPr>
            <p:ph type="subTitle" idx="5"/>
          </p:nvPr>
        </p:nvSpPr>
        <p:spPr>
          <a:xfrm>
            <a:off x="1469731" y="1432211"/>
            <a:ext cx="2811000" cy="411600"/>
          </a:xfrm>
          <a:prstGeom prst="rect">
            <a:avLst/>
          </a:prstGeom>
        </p:spPr>
        <p:txBody>
          <a:bodyPr spcFirstLastPara="1" wrap="square" lIns="91425" tIns="91425" rIns="91425" bIns="91425" anchor="b" anchorCtr="0">
            <a:noAutofit/>
          </a:bodyPr>
          <a:lstStyle/>
          <a:p>
            <a:pPr marL="0" lvl="0" indent="0"/>
            <a:r>
              <a:rPr lang="en-US" sz="1400" smtClean="0"/>
              <a:t>User Authentication and Authorization:</a:t>
            </a:r>
            <a:endParaRPr sz="1400"/>
          </a:p>
        </p:txBody>
      </p:sp>
      <p:sp>
        <p:nvSpPr>
          <p:cNvPr id="965" name="Google Shape;965;p36"/>
          <p:cNvSpPr txBox="1">
            <a:spLocks noGrp="1"/>
          </p:cNvSpPr>
          <p:nvPr>
            <p:ph type="subTitle" idx="7"/>
          </p:nvPr>
        </p:nvSpPr>
        <p:spPr>
          <a:xfrm>
            <a:off x="5514757" y="1454245"/>
            <a:ext cx="2811000" cy="411600"/>
          </a:xfrm>
          <a:prstGeom prst="rect">
            <a:avLst/>
          </a:prstGeom>
        </p:spPr>
        <p:txBody>
          <a:bodyPr spcFirstLastPara="1" wrap="square" lIns="91425" tIns="91425" rIns="91425" bIns="91425" anchor="b" anchorCtr="0">
            <a:noAutofit/>
          </a:bodyPr>
          <a:lstStyle/>
          <a:p>
            <a:pPr marL="0" lvl="0" indent="0"/>
            <a:r>
              <a:rPr lang="en-US" sz="1400" smtClean="0"/>
              <a:t>Vehicle Inventory Management:</a:t>
            </a:r>
            <a:endParaRPr sz="1400"/>
          </a:p>
        </p:txBody>
      </p:sp>
      <p:sp>
        <p:nvSpPr>
          <p:cNvPr id="966" name="Google Shape;966;p36"/>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p>
            <a:pPr marL="0" lvl="0" indent="0"/>
            <a:r>
              <a:rPr lang="en-US" sz="1400" smtClean="0"/>
              <a:t>Booking Management:</a:t>
            </a:r>
            <a:endParaRPr sz="1400"/>
          </a:p>
        </p:txBody>
      </p:sp>
      <p:sp>
        <p:nvSpPr>
          <p:cNvPr id="967" name="Google Shape;967;p36"/>
          <p:cNvSpPr/>
          <p:nvPr/>
        </p:nvSpPr>
        <p:spPr>
          <a:xfrm>
            <a:off x="720012" y="1421175"/>
            <a:ext cx="480827" cy="498199"/>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958419" y="303848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791;p49"/>
          <p:cNvGrpSpPr/>
          <p:nvPr/>
        </p:nvGrpSpPr>
        <p:grpSpPr>
          <a:xfrm>
            <a:off x="814021" y="1489249"/>
            <a:ext cx="353768" cy="460737"/>
            <a:chOff x="8070443" y="3831082"/>
            <a:chExt cx="271059" cy="375592"/>
          </a:xfrm>
        </p:grpSpPr>
        <p:sp>
          <p:nvSpPr>
            <p:cNvPr id="162" name="Google Shape;1792;p49"/>
            <p:cNvSpPr/>
            <p:nvPr/>
          </p:nvSpPr>
          <p:spPr>
            <a:xfrm>
              <a:off x="8070443" y="4123410"/>
              <a:ext cx="250378" cy="83263"/>
            </a:xfrm>
            <a:custGeom>
              <a:avLst/>
              <a:gdLst/>
              <a:ahLst/>
              <a:cxnLst/>
              <a:rect l="l" t="t" r="r" b="b"/>
              <a:pathLst>
                <a:path w="8065" h="2682" extrusionOk="0">
                  <a:moveTo>
                    <a:pt x="2016" y="0"/>
                  </a:moveTo>
                  <a:cubicBezTo>
                    <a:pt x="928" y="0"/>
                    <a:pt x="0" y="847"/>
                    <a:pt x="0" y="1936"/>
                  </a:cubicBezTo>
                  <a:lnTo>
                    <a:pt x="0" y="2177"/>
                  </a:lnTo>
                  <a:cubicBezTo>
                    <a:pt x="0" y="2520"/>
                    <a:pt x="242" y="2682"/>
                    <a:pt x="504" y="2682"/>
                  </a:cubicBezTo>
                  <a:lnTo>
                    <a:pt x="5887" y="2682"/>
                  </a:lnTo>
                  <a:lnTo>
                    <a:pt x="6714" y="2440"/>
                  </a:lnTo>
                  <a:lnTo>
                    <a:pt x="7561" y="2682"/>
                  </a:lnTo>
                  <a:cubicBezTo>
                    <a:pt x="7803" y="2682"/>
                    <a:pt x="8065" y="2520"/>
                    <a:pt x="8065" y="2177"/>
                  </a:cubicBezTo>
                  <a:lnTo>
                    <a:pt x="8065" y="1936"/>
                  </a:lnTo>
                  <a:cubicBezTo>
                    <a:pt x="8065" y="847"/>
                    <a:pt x="7218" y="0"/>
                    <a:pt x="612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49"/>
            <p:cNvSpPr/>
            <p:nvPr/>
          </p:nvSpPr>
          <p:spPr>
            <a:xfrm>
              <a:off x="8258208" y="4123410"/>
              <a:ext cx="83294" cy="83263"/>
            </a:xfrm>
            <a:custGeom>
              <a:avLst/>
              <a:gdLst/>
              <a:ahLst/>
              <a:cxnLst/>
              <a:rect l="l" t="t" r="r" b="b"/>
              <a:pathLst>
                <a:path w="2683" h="2682" extrusionOk="0">
                  <a:moveTo>
                    <a:pt x="1" y="0"/>
                  </a:moveTo>
                  <a:cubicBezTo>
                    <a:pt x="1089" y="0"/>
                    <a:pt x="1936" y="847"/>
                    <a:pt x="1936" y="1936"/>
                  </a:cubicBezTo>
                  <a:lnTo>
                    <a:pt x="1936" y="2177"/>
                  </a:lnTo>
                  <a:cubicBezTo>
                    <a:pt x="1936" y="2520"/>
                    <a:pt x="1755" y="2682"/>
                    <a:pt x="1513" y="2682"/>
                  </a:cubicBezTo>
                  <a:lnTo>
                    <a:pt x="2178" y="2682"/>
                  </a:lnTo>
                  <a:cubicBezTo>
                    <a:pt x="2521" y="2682"/>
                    <a:pt x="2682" y="2520"/>
                    <a:pt x="2682" y="2177"/>
                  </a:cubicBezTo>
                  <a:lnTo>
                    <a:pt x="2682" y="1936"/>
                  </a:lnTo>
                  <a:cubicBezTo>
                    <a:pt x="2682" y="847"/>
                    <a:pt x="1856" y="0"/>
                    <a:pt x="7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49"/>
            <p:cNvSpPr/>
            <p:nvPr/>
          </p:nvSpPr>
          <p:spPr>
            <a:xfrm>
              <a:off x="8153677" y="4107732"/>
              <a:ext cx="107074" cy="33839"/>
            </a:xfrm>
            <a:custGeom>
              <a:avLst/>
              <a:gdLst/>
              <a:ahLst/>
              <a:cxnLst/>
              <a:rect l="l" t="t" r="r" b="b"/>
              <a:pathLst>
                <a:path w="3449" h="1090" extrusionOk="0">
                  <a:moveTo>
                    <a:pt x="1" y="1"/>
                  </a:moveTo>
                  <a:lnTo>
                    <a:pt x="585" y="1090"/>
                  </a:lnTo>
                  <a:lnTo>
                    <a:pt x="3448" y="767"/>
                  </a:lnTo>
                  <a:lnTo>
                    <a:pt x="3448"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49"/>
            <p:cNvSpPr/>
            <p:nvPr/>
          </p:nvSpPr>
          <p:spPr>
            <a:xfrm>
              <a:off x="8174974" y="4076438"/>
              <a:ext cx="65101" cy="75781"/>
            </a:xfrm>
            <a:custGeom>
              <a:avLst/>
              <a:gdLst/>
              <a:ahLst/>
              <a:cxnLst/>
              <a:rect l="l" t="t" r="r" b="b"/>
              <a:pathLst>
                <a:path w="2097" h="2441" extrusionOk="0">
                  <a:moveTo>
                    <a:pt x="0" y="1"/>
                  </a:moveTo>
                  <a:lnTo>
                    <a:pt x="0" y="2279"/>
                  </a:lnTo>
                  <a:lnTo>
                    <a:pt x="1008" y="2440"/>
                  </a:lnTo>
                  <a:lnTo>
                    <a:pt x="2097" y="2279"/>
                  </a:lnTo>
                  <a:lnTo>
                    <a:pt x="2097"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49"/>
            <p:cNvSpPr/>
            <p:nvPr/>
          </p:nvSpPr>
          <p:spPr>
            <a:xfrm>
              <a:off x="8268857" y="4165322"/>
              <a:ext cx="23191" cy="25705"/>
            </a:xfrm>
            <a:custGeom>
              <a:avLst/>
              <a:gdLst/>
              <a:ahLst/>
              <a:cxnLst/>
              <a:rect l="l" t="t" r="r" b="b"/>
              <a:pathLst>
                <a:path w="747" h="828" extrusionOk="0">
                  <a:moveTo>
                    <a:pt x="404" y="1"/>
                  </a:moveTo>
                  <a:cubicBezTo>
                    <a:pt x="162" y="1"/>
                    <a:pt x="0" y="162"/>
                    <a:pt x="0" y="323"/>
                  </a:cubicBezTo>
                  <a:lnTo>
                    <a:pt x="0" y="666"/>
                  </a:lnTo>
                  <a:lnTo>
                    <a:pt x="746" y="827"/>
                  </a:lnTo>
                  <a:lnTo>
                    <a:pt x="746" y="323"/>
                  </a:lnTo>
                  <a:cubicBezTo>
                    <a:pt x="746" y="162"/>
                    <a:pt x="585" y="1"/>
                    <a:pt x="4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49"/>
            <p:cNvSpPr/>
            <p:nvPr/>
          </p:nvSpPr>
          <p:spPr>
            <a:xfrm>
              <a:off x="8206268" y="4107732"/>
              <a:ext cx="70131" cy="64512"/>
            </a:xfrm>
            <a:custGeom>
              <a:avLst/>
              <a:gdLst/>
              <a:ahLst/>
              <a:cxnLst/>
              <a:rect l="l" t="t" r="r" b="b"/>
              <a:pathLst>
                <a:path w="2259" h="2078" extrusionOk="0">
                  <a:moveTo>
                    <a:pt x="1754" y="1"/>
                  </a:moveTo>
                  <a:lnTo>
                    <a:pt x="0" y="1432"/>
                  </a:lnTo>
                  <a:lnTo>
                    <a:pt x="504" y="2017"/>
                  </a:lnTo>
                  <a:cubicBezTo>
                    <a:pt x="545" y="2057"/>
                    <a:pt x="605" y="2078"/>
                    <a:pt x="666" y="2078"/>
                  </a:cubicBezTo>
                  <a:cubicBezTo>
                    <a:pt x="726" y="2078"/>
                    <a:pt x="787" y="2057"/>
                    <a:pt x="827" y="2017"/>
                  </a:cubicBezTo>
                  <a:lnTo>
                    <a:pt x="2097" y="1009"/>
                  </a:lnTo>
                  <a:cubicBezTo>
                    <a:pt x="2258" y="848"/>
                    <a:pt x="2258" y="586"/>
                    <a:pt x="2178" y="505"/>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49"/>
            <p:cNvSpPr/>
            <p:nvPr/>
          </p:nvSpPr>
          <p:spPr>
            <a:xfrm>
              <a:off x="8135546" y="4107732"/>
              <a:ext cx="70752" cy="64512"/>
            </a:xfrm>
            <a:custGeom>
              <a:avLst/>
              <a:gdLst/>
              <a:ahLst/>
              <a:cxnLst/>
              <a:rect l="l" t="t" r="r" b="b"/>
              <a:pathLst>
                <a:path w="2279" h="2078" extrusionOk="0">
                  <a:moveTo>
                    <a:pt x="585" y="1"/>
                  </a:moveTo>
                  <a:lnTo>
                    <a:pt x="161" y="505"/>
                  </a:lnTo>
                  <a:cubicBezTo>
                    <a:pt x="0" y="586"/>
                    <a:pt x="0" y="848"/>
                    <a:pt x="161" y="1009"/>
                  </a:cubicBezTo>
                  <a:lnTo>
                    <a:pt x="1431" y="2017"/>
                  </a:lnTo>
                  <a:cubicBezTo>
                    <a:pt x="1512" y="2057"/>
                    <a:pt x="1573" y="2078"/>
                    <a:pt x="1636" y="2078"/>
                  </a:cubicBezTo>
                  <a:cubicBezTo>
                    <a:pt x="1699" y="2078"/>
                    <a:pt x="1764" y="2057"/>
                    <a:pt x="1855" y="2017"/>
                  </a:cubicBezTo>
                  <a:lnTo>
                    <a:pt x="2278" y="1432"/>
                  </a:lnTo>
                  <a:lnTo>
                    <a:pt x="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49"/>
            <p:cNvSpPr/>
            <p:nvPr/>
          </p:nvSpPr>
          <p:spPr>
            <a:xfrm>
              <a:off x="8289502" y="3964424"/>
              <a:ext cx="41973" cy="57588"/>
            </a:xfrm>
            <a:custGeom>
              <a:avLst/>
              <a:gdLst/>
              <a:ahLst/>
              <a:cxnLst/>
              <a:rect l="l" t="t" r="r" b="b"/>
              <a:pathLst>
                <a:path w="1352" h="1855" extrusionOk="0">
                  <a:moveTo>
                    <a:pt x="585" y="0"/>
                  </a:moveTo>
                  <a:lnTo>
                    <a:pt x="1" y="343"/>
                  </a:lnTo>
                  <a:lnTo>
                    <a:pt x="1" y="1855"/>
                  </a:lnTo>
                  <a:lnTo>
                    <a:pt x="585" y="1855"/>
                  </a:lnTo>
                  <a:cubicBezTo>
                    <a:pt x="1009" y="1855"/>
                    <a:pt x="1352" y="1512"/>
                    <a:pt x="1352" y="1169"/>
                  </a:cubicBezTo>
                  <a:cubicBezTo>
                    <a:pt x="1352" y="847"/>
                    <a:pt x="1170" y="585"/>
                    <a:pt x="928" y="423"/>
                  </a:cubicBezTo>
                  <a:lnTo>
                    <a:pt x="585"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49"/>
            <p:cNvSpPr/>
            <p:nvPr/>
          </p:nvSpPr>
          <p:spPr>
            <a:xfrm>
              <a:off x="8081060" y="3964424"/>
              <a:ext cx="43867" cy="57588"/>
            </a:xfrm>
            <a:custGeom>
              <a:avLst/>
              <a:gdLst/>
              <a:ahLst/>
              <a:cxnLst/>
              <a:rect l="l" t="t" r="r" b="b"/>
              <a:pathLst>
                <a:path w="1413" h="1855" extrusionOk="0">
                  <a:moveTo>
                    <a:pt x="828" y="0"/>
                  </a:moveTo>
                  <a:lnTo>
                    <a:pt x="505" y="423"/>
                  </a:lnTo>
                  <a:cubicBezTo>
                    <a:pt x="162" y="585"/>
                    <a:pt x="1" y="847"/>
                    <a:pt x="82" y="1169"/>
                  </a:cubicBezTo>
                  <a:cubicBezTo>
                    <a:pt x="82" y="1512"/>
                    <a:pt x="404" y="1855"/>
                    <a:pt x="828" y="1855"/>
                  </a:cubicBezTo>
                  <a:lnTo>
                    <a:pt x="1412" y="1855"/>
                  </a:lnTo>
                  <a:lnTo>
                    <a:pt x="1412" y="343"/>
                  </a:lnTo>
                  <a:lnTo>
                    <a:pt x="828"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49"/>
            <p:cNvSpPr/>
            <p:nvPr/>
          </p:nvSpPr>
          <p:spPr>
            <a:xfrm>
              <a:off x="8276370" y="3993204"/>
              <a:ext cx="39458" cy="10059"/>
            </a:xfrm>
            <a:custGeom>
              <a:avLst/>
              <a:gdLst/>
              <a:ahLst/>
              <a:cxnLst/>
              <a:rect l="l" t="t" r="r" b="b"/>
              <a:pathLst>
                <a:path w="1271" h="324" extrusionOk="0">
                  <a:moveTo>
                    <a:pt x="162" y="0"/>
                  </a:moveTo>
                  <a:cubicBezTo>
                    <a:pt x="81" y="0"/>
                    <a:pt x="0" y="81"/>
                    <a:pt x="0" y="162"/>
                  </a:cubicBezTo>
                  <a:cubicBezTo>
                    <a:pt x="0" y="242"/>
                    <a:pt x="81" y="323"/>
                    <a:pt x="162" y="323"/>
                  </a:cubicBezTo>
                  <a:lnTo>
                    <a:pt x="1008" y="323"/>
                  </a:lnTo>
                  <a:cubicBezTo>
                    <a:pt x="1170" y="323"/>
                    <a:pt x="1271" y="242"/>
                    <a:pt x="1170" y="162"/>
                  </a:cubicBezTo>
                  <a:cubicBezTo>
                    <a:pt x="1170" y="81"/>
                    <a:pt x="1089" y="0"/>
                    <a:pt x="1008"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49"/>
            <p:cNvSpPr/>
            <p:nvPr/>
          </p:nvSpPr>
          <p:spPr>
            <a:xfrm>
              <a:off x="8099222" y="3993204"/>
              <a:ext cx="54484" cy="10059"/>
            </a:xfrm>
            <a:custGeom>
              <a:avLst/>
              <a:gdLst/>
              <a:ahLst/>
              <a:cxnLst/>
              <a:rect l="l" t="t" r="r" b="b"/>
              <a:pathLst>
                <a:path w="1755" h="324" extrusionOk="0">
                  <a:moveTo>
                    <a:pt x="162" y="0"/>
                  </a:moveTo>
                  <a:cubicBezTo>
                    <a:pt x="81" y="0"/>
                    <a:pt x="1" y="81"/>
                    <a:pt x="1" y="162"/>
                  </a:cubicBezTo>
                  <a:cubicBezTo>
                    <a:pt x="1" y="242"/>
                    <a:pt x="81" y="323"/>
                    <a:pt x="243" y="323"/>
                  </a:cubicBezTo>
                  <a:lnTo>
                    <a:pt x="1593" y="323"/>
                  </a:lnTo>
                  <a:cubicBezTo>
                    <a:pt x="1674" y="323"/>
                    <a:pt x="1755" y="242"/>
                    <a:pt x="1755" y="162"/>
                  </a:cubicBezTo>
                  <a:cubicBezTo>
                    <a:pt x="1755" y="81"/>
                    <a:pt x="1674" y="0"/>
                    <a:pt x="1513"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49"/>
            <p:cNvSpPr/>
            <p:nvPr/>
          </p:nvSpPr>
          <p:spPr>
            <a:xfrm>
              <a:off x="8117384" y="3938128"/>
              <a:ext cx="167146" cy="156498"/>
            </a:xfrm>
            <a:custGeom>
              <a:avLst/>
              <a:gdLst/>
              <a:ahLst/>
              <a:cxnLst/>
              <a:rect l="l" t="t" r="r" b="b"/>
              <a:pathLst>
                <a:path w="5384" h="5041" extrusionOk="0">
                  <a:moveTo>
                    <a:pt x="5383" y="0"/>
                  </a:moveTo>
                  <a:lnTo>
                    <a:pt x="585" y="182"/>
                  </a:lnTo>
                  <a:lnTo>
                    <a:pt x="0" y="1936"/>
                  </a:lnTo>
                  <a:lnTo>
                    <a:pt x="0" y="2198"/>
                  </a:lnTo>
                  <a:cubicBezTo>
                    <a:pt x="0" y="3710"/>
                    <a:pt x="1089" y="4879"/>
                    <a:pt x="2521" y="5041"/>
                  </a:cubicBezTo>
                  <a:lnTo>
                    <a:pt x="2863" y="5041"/>
                  </a:lnTo>
                  <a:cubicBezTo>
                    <a:pt x="4033" y="4879"/>
                    <a:pt x="5383" y="4033"/>
                    <a:pt x="5383" y="2440"/>
                  </a:cubicBezTo>
                  <a:lnTo>
                    <a:pt x="5383" y="0"/>
                  </a:lnTo>
                  <a:close/>
                </a:path>
              </a:pathLst>
            </a:custGeom>
            <a:solidFill>
              <a:srgbClr val="FFD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49"/>
            <p:cNvSpPr/>
            <p:nvPr/>
          </p:nvSpPr>
          <p:spPr>
            <a:xfrm>
              <a:off x="8195620" y="3987553"/>
              <a:ext cx="98940" cy="109589"/>
            </a:xfrm>
            <a:custGeom>
              <a:avLst/>
              <a:gdLst/>
              <a:ahLst/>
              <a:cxnLst/>
              <a:rect l="l" t="t" r="r" b="b"/>
              <a:pathLst>
                <a:path w="3187" h="3530" extrusionOk="0">
                  <a:moveTo>
                    <a:pt x="2521" y="1"/>
                  </a:moveTo>
                  <a:lnTo>
                    <a:pt x="2521" y="606"/>
                  </a:lnTo>
                  <a:cubicBezTo>
                    <a:pt x="2521" y="1432"/>
                    <a:pt x="2178" y="2118"/>
                    <a:pt x="1674" y="2622"/>
                  </a:cubicBezTo>
                  <a:cubicBezTo>
                    <a:pt x="1170" y="3126"/>
                    <a:pt x="585" y="3368"/>
                    <a:pt x="1" y="3449"/>
                  </a:cubicBezTo>
                  <a:cubicBezTo>
                    <a:pt x="81" y="3449"/>
                    <a:pt x="242" y="3529"/>
                    <a:pt x="343" y="3529"/>
                  </a:cubicBezTo>
                  <a:cubicBezTo>
                    <a:pt x="1170" y="3529"/>
                    <a:pt x="1855" y="3207"/>
                    <a:pt x="2359" y="2622"/>
                  </a:cubicBezTo>
                  <a:cubicBezTo>
                    <a:pt x="2944" y="2118"/>
                    <a:pt x="3186" y="1432"/>
                    <a:pt x="3186" y="606"/>
                  </a:cubicBezTo>
                  <a:lnTo>
                    <a:pt x="3186" y="344"/>
                  </a:lnTo>
                  <a:lnTo>
                    <a:pt x="2521"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49"/>
            <p:cNvSpPr/>
            <p:nvPr/>
          </p:nvSpPr>
          <p:spPr>
            <a:xfrm>
              <a:off x="8211267" y="3899321"/>
              <a:ext cx="91428" cy="98909"/>
            </a:xfrm>
            <a:custGeom>
              <a:avLst/>
              <a:gdLst/>
              <a:ahLst/>
              <a:cxnLst/>
              <a:rect l="l" t="t" r="r" b="b"/>
              <a:pathLst>
                <a:path w="2945" h="3186" extrusionOk="0">
                  <a:moveTo>
                    <a:pt x="1009" y="0"/>
                  </a:moveTo>
                  <a:lnTo>
                    <a:pt x="1" y="1250"/>
                  </a:lnTo>
                  <a:lnTo>
                    <a:pt x="162" y="1432"/>
                  </a:lnTo>
                  <a:lnTo>
                    <a:pt x="505" y="1835"/>
                  </a:lnTo>
                  <a:lnTo>
                    <a:pt x="1593" y="1835"/>
                  </a:lnTo>
                  <a:cubicBezTo>
                    <a:pt x="1855" y="1835"/>
                    <a:pt x="2017" y="2016"/>
                    <a:pt x="2017" y="2258"/>
                  </a:cubicBezTo>
                  <a:lnTo>
                    <a:pt x="2017" y="2843"/>
                  </a:lnTo>
                  <a:cubicBezTo>
                    <a:pt x="2017" y="3024"/>
                    <a:pt x="2178" y="3186"/>
                    <a:pt x="2359" y="3186"/>
                  </a:cubicBezTo>
                  <a:lnTo>
                    <a:pt x="2682" y="3186"/>
                  </a:lnTo>
                  <a:lnTo>
                    <a:pt x="2682" y="2440"/>
                  </a:lnTo>
                  <a:lnTo>
                    <a:pt x="2944" y="1512"/>
                  </a:lnTo>
                  <a:cubicBezTo>
                    <a:pt x="2944" y="1089"/>
                    <a:pt x="2763" y="746"/>
                    <a:pt x="2521" y="424"/>
                  </a:cubicBezTo>
                  <a:lnTo>
                    <a:pt x="20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49"/>
            <p:cNvSpPr/>
            <p:nvPr/>
          </p:nvSpPr>
          <p:spPr>
            <a:xfrm>
              <a:off x="8268857" y="3899321"/>
              <a:ext cx="49486" cy="78264"/>
            </a:xfrm>
            <a:custGeom>
              <a:avLst/>
              <a:gdLst/>
              <a:ahLst/>
              <a:cxnLst/>
              <a:rect l="l" t="t" r="r" b="b"/>
              <a:pathLst>
                <a:path w="1594" h="2521" extrusionOk="0">
                  <a:moveTo>
                    <a:pt x="0" y="0"/>
                  </a:moveTo>
                  <a:lnTo>
                    <a:pt x="404" y="504"/>
                  </a:lnTo>
                  <a:cubicBezTo>
                    <a:pt x="746" y="746"/>
                    <a:pt x="827" y="1089"/>
                    <a:pt x="827" y="1512"/>
                  </a:cubicBezTo>
                  <a:lnTo>
                    <a:pt x="827" y="2440"/>
                  </a:lnTo>
                  <a:lnTo>
                    <a:pt x="1250" y="2440"/>
                  </a:lnTo>
                  <a:cubicBezTo>
                    <a:pt x="1412" y="2440"/>
                    <a:pt x="1513" y="2520"/>
                    <a:pt x="1593" y="2520"/>
                  </a:cubicBezTo>
                  <a:lnTo>
                    <a:pt x="1593" y="1512"/>
                  </a:lnTo>
                  <a:cubicBezTo>
                    <a:pt x="1593" y="1089"/>
                    <a:pt x="1412" y="746"/>
                    <a:pt x="1170" y="504"/>
                  </a:cubicBezTo>
                  <a:lnTo>
                    <a:pt x="666"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49"/>
            <p:cNvSpPr/>
            <p:nvPr/>
          </p:nvSpPr>
          <p:spPr>
            <a:xfrm>
              <a:off x="8093603" y="3831082"/>
              <a:ext cx="214086" cy="167146"/>
            </a:xfrm>
            <a:custGeom>
              <a:avLst/>
              <a:gdLst/>
              <a:ahLst/>
              <a:cxnLst/>
              <a:rect l="l" t="t" r="r" b="b"/>
              <a:pathLst>
                <a:path w="6896" h="5384" extrusionOk="0">
                  <a:moveTo>
                    <a:pt x="2520" y="1"/>
                  </a:moveTo>
                  <a:cubicBezTo>
                    <a:pt x="1694" y="1"/>
                    <a:pt x="1008" y="605"/>
                    <a:pt x="1008" y="1432"/>
                  </a:cubicBezTo>
                  <a:cubicBezTo>
                    <a:pt x="1008" y="1694"/>
                    <a:pt x="1008" y="1855"/>
                    <a:pt x="928" y="2017"/>
                  </a:cubicBezTo>
                  <a:cubicBezTo>
                    <a:pt x="847" y="2198"/>
                    <a:pt x="686" y="2279"/>
                    <a:pt x="504" y="2359"/>
                  </a:cubicBezTo>
                  <a:cubicBezTo>
                    <a:pt x="262" y="2622"/>
                    <a:pt x="0" y="2944"/>
                    <a:pt x="0" y="3368"/>
                  </a:cubicBezTo>
                  <a:lnTo>
                    <a:pt x="0" y="4718"/>
                  </a:lnTo>
                  <a:cubicBezTo>
                    <a:pt x="101" y="4718"/>
                    <a:pt x="262" y="4638"/>
                    <a:pt x="343" y="4638"/>
                  </a:cubicBezTo>
                  <a:lnTo>
                    <a:pt x="766" y="4638"/>
                  </a:lnTo>
                  <a:lnTo>
                    <a:pt x="766" y="5384"/>
                  </a:lnTo>
                  <a:lnTo>
                    <a:pt x="1109" y="5384"/>
                  </a:lnTo>
                  <a:cubicBezTo>
                    <a:pt x="1351" y="5384"/>
                    <a:pt x="1512" y="5222"/>
                    <a:pt x="1512" y="5041"/>
                  </a:cubicBezTo>
                  <a:lnTo>
                    <a:pt x="1512" y="4456"/>
                  </a:lnTo>
                  <a:cubicBezTo>
                    <a:pt x="1512" y="4214"/>
                    <a:pt x="1694" y="4033"/>
                    <a:pt x="1855" y="4033"/>
                  </a:cubicBezTo>
                  <a:lnTo>
                    <a:pt x="4295" y="4033"/>
                  </a:lnTo>
                  <a:cubicBezTo>
                    <a:pt x="4879" y="4033"/>
                    <a:pt x="5303" y="3630"/>
                    <a:pt x="5303" y="3126"/>
                  </a:cubicBezTo>
                  <a:lnTo>
                    <a:pt x="5303" y="3025"/>
                  </a:lnTo>
                  <a:cubicBezTo>
                    <a:pt x="5303" y="2864"/>
                    <a:pt x="5464" y="2702"/>
                    <a:pt x="5645" y="2702"/>
                  </a:cubicBezTo>
                  <a:lnTo>
                    <a:pt x="5726" y="2702"/>
                  </a:lnTo>
                  <a:cubicBezTo>
                    <a:pt x="6049" y="2622"/>
                    <a:pt x="6311" y="2521"/>
                    <a:pt x="6553" y="2279"/>
                  </a:cubicBezTo>
                  <a:cubicBezTo>
                    <a:pt x="6815" y="2017"/>
                    <a:pt x="6895" y="1694"/>
                    <a:pt x="6895" y="1351"/>
                  </a:cubicBezTo>
                  <a:cubicBezTo>
                    <a:pt x="6895" y="605"/>
                    <a:pt x="6149"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49"/>
            <p:cNvSpPr/>
            <p:nvPr/>
          </p:nvSpPr>
          <p:spPr>
            <a:xfrm>
              <a:off x="8260723" y="3831082"/>
              <a:ext cx="65132" cy="83915"/>
            </a:xfrm>
            <a:custGeom>
              <a:avLst/>
              <a:gdLst/>
              <a:ahLst/>
              <a:cxnLst/>
              <a:rect l="l" t="t" r="r" b="b"/>
              <a:pathLst>
                <a:path w="2098" h="2703" extrusionOk="0">
                  <a:moveTo>
                    <a:pt x="0" y="1"/>
                  </a:moveTo>
                  <a:cubicBezTo>
                    <a:pt x="766" y="1"/>
                    <a:pt x="1351" y="605"/>
                    <a:pt x="1351" y="1351"/>
                  </a:cubicBezTo>
                  <a:cubicBezTo>
                    <a:pt x="1351" y="1694"/>
                    <a:pt x="1271" y="2017"/>
                    <a:pt x="1008" y="2279"/>
                  </a:cubicBezTo>
                  <a:cubicBezTo>
                    <a:pt x="766" y="2521"/>
                    <a:pt x="585" y="2702"/>
                    <a:pt x="262" y="2702"/>
                  </a:cubicBezTo>
                  <a:lnTo>
                    <a:pt x="666" y="2702"/>
                  </a:lnTo>
                  <a:cubicBezTo>
                    <a:pt x="1089" y="2702"/>
                    <a:pt x="1432" y="2521"/>
                    <a:pt x="1674" y="2279"/>
                  </a:cubicBezTo>
                  <a:cubicBezTo>
                    <a:pt x="1936" y="2017"/>
                    <a:pt x="2097" y="1694"/>
                    <a:pt x="2097" y="1351"/>
                  </a:cubicBezTo>
                  <a:cubicBezTo>
                    <a:pt x="2097" y="605"/>
                    <a:pt x="1432"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49"/>
            <p:cNvSpPr/>
            <p:nvPr/>
          </p:nvSpPr>
          <p:spPr>
            <a:xfrm>
              <a:off x="8171838" y="4035302"/>
              <a:ext cx="68237" cy="23035"/>
            </a:xfrm>
            <a:custGeom>
              <a:avLst/>
              <a:gdLst/>
              <a:ahLst/>
              <a:cxnLst/>
              <a:rect l="l" t="t" r="r" b="b"/>
              <a:pathLst>
                <a:path w="2198" h="742" extrusionOk="0">
                  <a:moveTo>
                    <a:pt x="222" y="0"/>
                  </a:moveTo>
                  <a:cubicBezTo>
                    <a:pt x="182" y="0"/>
                    <a:pt x="142" y="25"/>
                    <a:pt x="101" y="76"/>
                  </a:cubicBezTo>
                  <a:cubicBezTo>
                    <a:pt x="0" y="157"/>
                    <a:pt x="0" y="237"/>
                    <a:pt x="101" y="318"/>
                  </a:cubicBezTo>
                  <a:cubicBezTo>
                    <a:pt x="424" y="580"/>
                    <a:pt x="767" y="741"/>
                    <a:pt x="1109" y="741"/>
                  </a:cubicBezTo>
                  <a:cubicBezTo>
                    <a:pt x="1513" y="741"/>
                    <a:pt x="1855" y="580"/>
                    <a:pt x="2117" y="318"/>
                  </a:cubicBezTo>
                  <a:cubicBezTo>
                    <a:pt x="2198" y="237"/>
                    <a:pt x="2198" y="157"/>
                    <a:pt x="2198" y="76"/>
                  </a:cubicBezTo>
                  <a:cubicBezTo>
                    <a:pt x="2158" y="25"/>
                    <a:pt x="2092" y="0"/>
                    <a:pt x="2037" y="0"/>
                  </a:cubicBezTo>
                  <a:cubicBezTo>
                    <a:pt x="1981" y="0"/>
                    <a:pt x="1936" y="25"/>
                    <a:pt x="1936" y="76"/>
                  </a:cubicBezTo>
                  <a:cubicBezTo>
                    <a:pt x="1684" y="237"/>
                    <a:pt x="1412" y="318"/>
                    <a:pt x="1140" y="318"/>
                  </a:cubicBezTo>
                  <a:cubicBezTo>
                    <a:pt x="867" y="318"/>
                    <a:pt x="595" y="237"/>
                    <a:pt x="343" y="76"/>
                  </a:cubicBezTo>
                  <a:cubicBezTo>
                    <a:pt x="303" y="25"/>
                    <a:pt x="262" y="0"/>
                    <a:pt x="22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49"/>
            <p:cNvSpPr/>
            <p:nvPr/>
          </p:nvSpPr>
          <p:spPr>
            <a:xfrm>
              <a:off x="8245076" y="3993204"/>
              <a:ext cx="10679" cy="21669"/>
            </a:xfrm>
            <a:custGeom>
              <a:avLst/>
              <a:gdLst/>
              <a:ahLst/>
              <a:cxnLst/>
              <a:rect l="l" t="t" r="r" b="b"/>
              <a:pathLst>
                <a:path w="344" h="698" extrusionOk="0">
                  <a:moveTo>
                    <a:pt x="162" y="0"/>
                  </a:moveTo>
                  <a:cubicBezTo>
                    <a:pt x="81" y="0"/>
                    <a:pt x="0" y="81"/>
                    <a:pt x="0" y="162"/>
                  </a:cubicBezTo>
                  <a:lnTo>
                    <a:pt x="0" y="504"/>
                  </a:lnTo>
                  <a:cubicBezTo>
                    <a:pt x="0" y="585"/>
                    <a:pt x="81" y="666"/>
                    <a:pt x="162" y="666"/>
                  </a:cubicBezTo>
                  <a:cubicBezTo>
                    <a:pt x="189" y="687"/>
                    <a:pt x="214" y="697"/>
                    <a:pt x="237" y="697"/>
                  </a:cubicBezTo>
                  <a:cubicBezTo>
                    <a:pt x="300" y="697"/>
                    <a:pt x="343" y="623"/>
                    <a:pt x="343" y="504"/>
                  </a:cubicBezTo>
                  <a:lnTo>
                    <a:pt x="343" y="162"/>
                  </a:lnTo>
                  <a:cubicBezTo>
                    <a:pt x="343" y="81"/>
                    <a:pt x="262" y="0"/>
                    <a:pt x="16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49"/>
            <p:cNvSpPr/>
            <p:nvPr/>
          </p:nvSpPr>
          <p:spPr>
            <a:xfrm>
              <a:off x="8159327" y="3993204"/>
              <a:ext cx="10028" cy="21669"/>
            </a:xfrm>
            <a:custGeom>
              <a:avLst/>
              <a:gdLst/>
              <a:ahLst/>
              <a:cxnLst/>
              <a:rect l="l" t="t" r="r" b="b"/>
              <a:pathLst>
                <a:path w="323" h="698" extrusionOk="0">
                  <a:moveTo>
                    <a:pt x="81" y="0"/>
                  </a:moveTo>
                  <a:cubicBezTo>
                    <a:pt x="0" y="0"/>
                    <a:pt x="0" y="81"/>
                    <a:pt x="0" y="162"/>
                  </a:cubicBezTo>
                  <a:lnTo>
                    <a:pt x="0" y="504"/>
                  </a:lnTo>
                  <a:cubicBezTo>
                    <a:pt x="0" y="585"/>
                    <a:pt x="0" y="666"/>
                    <a:pt x="81" y="666"/>
                  </a:cubicBezTo>
                  <a:cubicBezTo>
                    <a:pt x="124" y="687"/>
                    <a:pt x="161" y="697"/>
                    <a:pt x="193" y="697"/>
                  </a:cubicBezTo>
                  <a:cubicBezTo>
                    <a:pt x="280" y="697"/>
                    <a:pt x="323" y="623"/>
                    <a:pt x="323" y="504"/>
                  </a:cubicBezTo>
                  <a:lnTo>
                    <a:pt x="323" y="162"/>
                  </a:lnTo>
                  <a:cubicBezTo>
                    <a:pt x="323" y="81"/>
                    <a:pt x="242" y="0"/>
                    <a:pt x="8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49"/>
            <p:cNvSpPr/>
            <p:nvPr/>
          </p:nvSpPr>
          <p:spPr>
            <a:xfrm>
              <a:off x="8250074" y="3846729"/>
              <a:ext cx="57620" cy="50107"/>
            </a:xfrm>
            <a:custGeom>
              <a:avLst/>
              <a:gdLst/>
              <a:ahLst/>
              <a:cxnLst/>
              <a:rect l="l" t="t" r="r" b="b"/>
              <a:pathLst>
                <a:path w="1856" h="1614" extrusionOk="0">
                  <a:moveTo>
                    <a:pt x="505" y="1"/>
                  </a:moveTo>
                  <a:cubicBezTo>
                    <a:pt x="263" y="1"/>
                    <a:pt x="1" y="263"/>
                    <a:pt x="1" y="605"/>
                  </a:cubicBezTo>
                  <a:lnTo>
                    <a:pt x="1" y="686"/>
                  </a:lnTo>
                  <a:cubicBezTo>
                    <a:pt x="1" y="1190"/>
                    <a:pt x="424" y="1614"/>
                    <a:pt x="928" y="1614"/>
                  </a:cubicBezTo>
                  <a:cubicBezTo>
                    <a:pt x="1190" y="1614"/>
                    <a:pt x="1432" y="1513"/>
                    <a:pt x="1614" y="1351"/>
                  </a:cubicBezTo>
                  <a:cubicBezTo>
                    <a:pt x="1775" y="1110"/>
                    <a:pt x="1855" y="505"/>
                    <a:pt x="1614" y="424"/>
                  </a:cubicBezTo>
                  <a:cubicBezTo>
                    <a:pt x="1513" y="424"/>
                    <a:pt x="1513" y="505"/>
                    <a:pt x="1513" y="605"/>
                  </a:cubicBezTo>
                  <a:lnTo>
                    <a:pt x="1513" y="686"/>
                  </a:lnTo>
                  <a:cubicBezTo>
                    <a:pt x="1513" y="1009"/>
                    <a:pt x="1271" y="1271"/>
                    <a:pt x="928" y="1271"/>
                  </a:cubicBezTo>
                  <a:cubicBezTo>
                    <a:pt x="605" y="1271"/>
                    <a:pt x="424" y="1009"/>
                    <a:pt x="424" y="686"/>
                  </a:cubicBezTo>
                  <a:lnTo>
                    <a:pt x="424" y="605"/>
                  </a:lnTo>
                  <a:cubicBezTo>
                    <a:pt x="424" y="472"/>
                    <a:pt x="468" y="393"/>
                    <a:pt x="531" y="393"/>
                  </a:cubicBezTo>
                  <a:cubicBezTo>
                    <a:pt x="554" y="393"/>
                    <a:pt x="579" y="403"/>
                    <a:pt x="605" y="424"/>
                  </a:cubicBezTo>
                  <a:cubicBezTo>
                    <a:pt x="686" y="424"/>
                    <a:pt x="767" y="505"/>
                    <a:pt x="767" y="605"/>
                  </a:cubicBezTo>
                  <a:lnTo>
                    <a:pt x="767" y="686"/>
                  </a:lnTo>
                  <a:cubicBezTo>
                    <a:pt x="767" y="847"/>
                    <a:pt x="847" y="928"/>
                    <a:pt x="928" y="928"/>
                  </a:cubicBezTo>
                  <a:cubicBezTo>
                    <a:pt x="1009" y="928"/>
                    <a:pt x="1109" y="847"/>
                    <a:pt x="1109" y="686"/>
                  </a:cubicBezTo>
                  <a:lnTo>
                    <a:pt x="1109" y="605"/>
                  </a:lnTo>
                  <a:cubicBezTo>
                    <a:pt x="1109" y="263"/>
                    <a:pt x="84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49"/>
            <p:cNvSpPr/>
            <p:nvPr/>
          </p:nvSpPr>
          <p:spPr>
            <a:xfrm>
              <a:off x="8300151" y="3859893"/>
              <a:ext cx="7544" cy="28810"/>
            </a:xfrm>
            <a:custGeom>
              <a:avLst/>
              <a:gdLst/>
              <a:ahLst/>
              <a:cxnLst/>
              <a:rect l="l" t="t" r="r" b="b"/>
              <a:pathLst>
                <a:path w="243" h="928" extrusionOk="0">
                  <a:moveTo>
                    <a:pt x="1" y="0"/>
                  </a:moveTo>
                  <a:cubicBezTo>
                    <a:pt x="81" y="81"/>
                    <a:pt x="81" y="262"/>
                    <a:pt x="81" y="423"/>
                  </a:cubicBezTo>
                  <a:cubicBezTo>
                    <a:pt x="81" y="585"/>
                    <a:pt x="1" y="766"/>
                    <a:pt x="1" y="927"/>
                  </a:cubicBezTo>
                  <a:cubicBezTo>
                    <a:pt x="162" y="766"/>
                    <a:pt x="242" y="504"/>
                    <a:pt x="242" y="262"/>
                  </a:cubicBezTo>
                  <a:lnTo>
                    <a:pt x="242" y="181"/>
                  </a:lnTo>
                  <a:cubicBezTo>
                    <a:pt x="242" y="81"/>
                    <a:pt x="162" y="0"/>
                    <a:pt x="81"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49"/>
            <p:cNvSpPr/>
            <p:nvPr/>
          </p:nvSpPr>
          <p:spPr>
            <a:xfrm>
              <a:off x="8253210" y="4185998"/>
              <a:ext cx="54484" cy="20676"/>
            </a:xfrm>
            <a:custGeom>
              <a:avLst/>
              <a:gdLst/>
              <a:ahLst/>
              <a:cxnLst/>
              <a:rect l="l" t="t" r="r" b="b"/>
              <a:pathLst>
                <a:path w="1755" h="666" extrusionOk="0">
                  <a:moveTo>
                    <a:pt x="242" y="0"/>
                  </a:moveTo>
                  <a:cubicBezTo>
                    <a:pt x="81" y="0"/>
                    <a:pt x="0" y="81"/>
                    <a:pt x="0" y="161"/>
                  </a:cubicBezTo>
                  <a:lnTo>
                    <a:pt x="0" y="666"/>
                  </a:lnTo>
                  <a:lnTo>
                    <a:pt x="1754" y="666"/>
                  </a:lnTo>
                  <a:lnTo>
                    <a:pt x="1754" y="161"/>
                  </a:lnTo>
                  <a:cubicBezTo>
                    <a:pt x="1754" y="81"/>
                    <a:pt x="1674"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t>
            </a:r>
            <a:r>
              <a:rPr lang="en-US" dirty="0" smtClean="0"/>
              <a:t>used </a:t>
            </a:r>
            <a:endParaRPr lang="en-US" dirty="0"/>
          </a:p>
        </p:txBody>
      </p:sp>
      <p:sp>
        <p:nvSpPr>
          <p:cNvPr id="69634" name="AutoShape 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0" name="AutoShape 8"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2" name="AutoShape 10"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4" name="AutoShape 1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5" name="Picture 13" descr="C:\Users\ADMIN\Pictures\images (1).jfif"/>
          <p:cNvPicPr>
            <a:picLocks noChangeAspect="1" noChangeArrowheads="1"/>
          </p:cNvPicPr>
          <p:nvPr/>
        </p:nvPicPr>
        <p:blipFill>
          <a:blip r:embed="rId2"/>
          <a:srcRect/>
          <a:stretch>
            <a:fillRect/>
          </a:stretch>
        </p:blipFill>
        <p:spPr bwMode="auto">
          <a:xfrm>
            <a:off x="4915761" y="1373265"/>
            <a:ext cx="2771775" cy="1447053"/>
          </a:xfrm>
          <a:prstGeom prst="rect">
            <a:avLst/>
          </a:prstGeom>
          <a:noFill/>
        </p:spPr>
      </p:pic>
      <p:pic>
        <p:nvPicPr>
          <p:cNvPr id="69648" name="Picture 16" descr="C:\Users\ADMIN\Pictures\images (2).jfif"/>
          <p:cNvPicPr>
            <a:picLocks noChangeAspect="1" noChangeArrowheads="1"/>
          </p:cNvPicPr>
          <p:nvPr/>
        </p:nvPicPr>
        <p:blipFill>
          <a:blip r:embed="rId3"/>
          <a:srcRect/>
          <a:stretch>
            <a:fillRect/>
          </a:stretch>
        </p:blipFill>
        <p:spPr bwMode="auto">
          <a:xfrm>
            <a:off x="4924410" y="2657032"/>
            <a:ext cx="2760904" cy="1277957"/>
          </a:xfrm>
          <a:prstGeom prst="rect">
            <a:avLst/>
          </a:prstGeom>
          <a:noFill/>
        </p:spPr>
      </p:pic>
      <p:pic>
        <p:nvPicPr>
          <p:cNvPr id="69649" name="Picture 17" descr="C:\Users\ADMIN\Pictures\download.png"/>
          <p:cNvPicPr>
            <a:picLocks noChangeAspect="1" noChangeArrowheads="1"/>
          </p:cNvPicPr>
          <p:nvPr/>
        </p:nvPicPr>
        <p:blipFill>
          <a:blip r:embed="rId4"/>
          <a:srcRect/>
          <a:stretch>
            <a:fillRect/>
          </a:stretch>
        </p:blipFill>
        <p:spPr bwMode="auto">
          <a:xfrm>
            <a:off x="1473334" y="1709508"/>
            <a:ext cx="2525789" cy="22896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1" name="Title 20"/>
          <p:cNvSpPr>
            <a:spLocks noGrp="1"/>
          </p:cNvSpPr>
          <p:nvPr>
            <p:ph type="title"/>
          </p:nvPr>
        </p:nvSpPr>
        <p:spPr>
          <a:xfrm>
            <a:off x="697966" y="257738"/>
            <a:ext cx="7704000" cy="572700"/>
          </a:xfrm>
        </p:spPr>
        <p:txBody>
          <a:bodyPr/>
          <a:lstStyle/>
          <a:p>
            <a:r>
              <a:rPr lang="en-US" dirty="0" err="1" smtClean="0"/>
              <a:t>Modelling</a:t>
            </a:r>
            <a:r>
              <a:rPr lang="en-US" dirty="0" smtClean="0"/>
              <a:t> and Result</a:t>
            </a:r>
            <a:endParaRPr lang="en-US" dirty="0"/>
          </a:p>
        </p:txBody>
      </p:sp>
      <p:sp>
        <p:nvSpPr>
          <p:cNvPr id="26" name="Rectangle 25"/>
          <p:cNvSpPr/>
          <p:nvPr/>
        </p:nvSpPr>
        <p:spPr>
          <a:xfrm>
            <a:off x="1175657" y="1121229"/>
            <a:ext cx="7021286" cy="2616101"/>
          </a:xfrm>
          <a:prstGeom prst="rect">
            <a:avLst/>
          </a:prstGeom>
        </p:spPr>
        <p:txBody>
          <a:bodyPr wrap="square">
            <a:spAutoFit/>
          </a:bodyPr>
          <a:lstStyle/>
          <a:p>
            <a:pPr>
              <a:buFont typeface="Wingdings" pitchFamily="2" charset="2"/>
              <a:buChar char="Ø"/>
            </a:pPr>
            <a:r>
              <a:rPr lang="en-US" sz="1500" dirty="0" smtClean="0">
                <a:solidFill>
                  <a:srgbClr val="000B14"/>
                </a:solidFill>
              </a:rPr>
              <a:t>In </a:t>
            </a:r>
            <a:r>
              <a:rPr lang="en-US" sz="1500" dirty="0" smtClean="0">
                <a:solidFill>
                  <a:srgbClr val="000B14"/>
                </a:solidFill>
              </a:rPr>
              <a:t>developing a car rental application with the </a:t>
            </a:r>
            <a:r>
              <a:rPr lang="en-US" sz="1500" dirty="0" err="1" smtClean="0">
                <a:solidFill>
                  <a:srgbClr val="000B14"/>
                </a:solidFill>
              </a:rPr>
              <a:t>Django</a:t>
            </a:r>
            <a:r>
              <a:rPr lang="en-US" sz="1500" dirty="0" smtClean="0">
                <a:solidFill>
                  <a:srgbClr val="000B14"/>
                </a:solidFill>
              </a:rPr>
              <a:t> framework, the process typically begins by defining the models that represent the core entities of the system. For instance, you'd create a Car model to store details like make, model, year, and price per day. </a:t>
            </a:r>
            <a:endParaRPr lang="en-US" sz="1500" dirty="0" smtClean="0">
              <a:solidFill>
                <a:srgbClr val="000B14"/>
              </a:solidFill>
            </a:endParaRPr>
          </a:p>
          <a:p>
            <a:pPr>
              <a:buFont typeface="Wingdings" pitchFamily="2" charset="2"/>
              <a:buChar char="Ø"/>
            </a:pPr>
            <a:r>
              <a:rPr lang="en-US" sz="1500" dirty="0" smtClean="0">
                <a:solidFill>
                  <a:srgbClr val="000B14"/>
                </a:solidFill>
              </a:rPr>
              <a:t> Additionally</a:t>
            </a:r>
            <a:r>
              <a:rPr lang="en-US" sz="1500" dirty="0" smtClean="0">
                <a:solidFill>
                  <a:srgbClr val="000B14"/>
                </a:solidFill>
              </a:rPr>
              <a:t>,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9218" name="AutoShape 2"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3" name="Picture 7" descr="C:\Users\ADMIN\Downloads\WhatsApp Image 2024-04-12 at 3.02.40 PM.jpeg"/>
          <p:cNvPicPr>
            <a:picLocks noChangeAspect="1" noChangeArrowheads="1"/>
          </p:cNvPicPr>
          <p:nvPr/>
        </p:nvPicPr>
        <p:blipFill>
          <a:blip r:embed="rId2"/>
          <a:srcRect/>
          <a:stretch>
            <a:fillRect/>
          </a:stretch>
        </p:blipFill>
        <p:spPr bwMode="auto">
          <a:xfrm>
            <a:off x="1269999" y="1152473"/>
            <a:ext cx="6184901" cy="3152827"/>
          </a:xfrm>
          <a:prstGeom prst="rect">
            <a:avLst/>
          </a:prstGeom>
          <a:noFill/>
        </p:spPr>
      </p:pic>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626</Words>
  <PresentationFormat>On-screen Show (16:9)</PresentationFormat>
  <Paragraphs>42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Black Han Sans</vt:lpstr>
      <vt:lpstr>Poppins</vt:lpstr>
      <vt:lpstr>Open Sans</vt:lpstr>
      <vt:lpstr>Nunito Light</vt:lpstr>
      <vt:lpstr>Bebas Neue</vt:lpstr>
      <vt:lpstr>Wingdings</vt:lpstr>
      <vt:lpstr>Car Dealership Business Plan by Slidesgo</vt:lpstr>
      <vt:lpstr>Slide 1</vt:lpstr>
      <vt:lpstr>CAPSTONE PROJECT SHOWCASE </vt:lpstr>
      <vt:lpstr>Abstract:</vt:lpstr>
      <vt:lpstr>Slide 4</vt:lpstr>
      <vt:lpstr>Slide 5</vt:lpstr>
      <vt:lpstr>Proposed solution</vt:lpstr>
      <vt:lpstr>Technology used </vt:lpstr>
      <vt:lpstr>Modelling and Result</vt:lpstr>
      <vt:lpstr>Homepage</vt:lpstr>
      <vt:lpstr>About us page</vt:lpstr>
      <vt:lpstr>Service page</vt:lpstr>
      <vt:lpstr>login page</vt:lpstr>
      <vt:lpstr>Future enhancements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27</cp:revision>
  <dcterms:modified xsi:type="dcterms:W3CDTF">2024-04-12T09:51:38Z</dcterms:modified>
</cp:coreProperties>
</file>