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19"/>
  </p:notesMasterIdLst>
  <p:sldIdLst>
    <p:sldId id="256" r:id="rId2"/>
    <p:sldId id="257" r:id="rId3"/>
    <p:sldId id="258" r:id="rId4"/>
    <p:sldId id="259" r:id="rId5"/>
    <p:sldId id="260" r:id="rId6"/>
    <p:sldId id="261" r:id="rId7"/>
    <p:sldId id="262" r:id="rId8"/>
    <p:sldId id="265" r:id="rId9"/>
    <p:sldId id="264" r:id="rId10"/>
    <p:sldId id="266" r:id="rId11"/>
    <p:sldId id="268"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Jaswal" initials="VJ" lastIdx="1" clrIdx="0">
    <p:extLst>
      <p:ext uri="{19B8F6BF-5375-455C-9EA6-DF929625EA0E}">
        <p15:presenceInfo xmlns:p15="http://schemas.microsoft.com/office/powerpoint/2012/main" userId="Vimal Jas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8A3E-DE11-4DBD-993B-8DFA2FA1B5E3}" type="datetimeFigureOut">
              <a:rPr lang="en-GB" smtClean="0"/>
              <a:t>15/03/2019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4ED3-9749-491D-9BFA-7DDBAB8BDCB1}" type="slidenum">
              <a:rPr lang="en-GB" smtClean="0"/>
              <a:t>‹#›</a:t>
            </a:fld>
            <a:endParaRPr lang="en-GB"/>
          </a:p>
        </p:txBody>
      </p:sp>
    </p:spTree>
    <p:extLst>
      <p:ext uri="{BB962C8B-B14F-4D97-AF65-F5344CB8AC3E}">
        <p14:creationId xmlns:p14="http://schemas.microsoft.com/office/powerpoint/2010/main" val="285479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2</a:t>
            </a:fld>
            <a:endParaRPr lang="en-GB"/>
          </a:p>
        </p:txBody>
      </p:sp>
    </p:spTree>
    <p:extLst>
      <p:ext uri="{BB962C8B-B14F-4D97-AF65-F5344CB8AC3E}">
        <p14:creationId xmlns:p14="http://schemas.microsoft.com/office/powerpoint/2010/main" val="29358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A83E-230D-43B9-BD52-5E98A0A31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51735-A7A5-439D-8692-9E6715284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A046FF-9721-4381-AEDF-21242B06E8F0}"/>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4C9E40D8-5923-433F-ADA9-8F8EEF52066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0E52D81-9B44-4243-81C3-1D54EF98CB10}"/>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15021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4E62-4267-4994-BEB9-860FC07D20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E04888-A591-4F93-A966-8612D96376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7C5EE6-6910-4B68-B416-1DC4FE327829}"/>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69C0999D-221D-47BC-9253-CD37F980C1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EED84AA-908E-4ACB-BF06-473A5E62DDE5}"/>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24952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2F9044-D6B3-408D-8892-25D02EDB6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E27C39-1497-4BC9-83A7-6A1A1FEAB2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7A0E-57C5-4906-AE2A-88AA3405A904}"/>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12EC02F1-BCEC-4565-860F-F68A576AD99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8E5517A-D8CF-4035-8C1D-6A42F506BC79}"/>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0193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9983-6EA1-4897-858B-76153970DA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9388C8-C809-4263-A2A5-1C3C143950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E303B7-4CB4-49E0-809B-0E3DB7539580}"/>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50CF6B19-29E8-4ACC-B37E-BE66EC637A0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170C469-10E8-40BE-912B-ACF8848CB661}"/>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7106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0FCD-D34E-4474-A1D4-5B135CD5B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0D4615-0781-44F3-85BD-BD1E9530F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FE9143-73A6-4348-B6EF-8EF51E81C477}"/>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63842DC5-1352-492B-87F9-38906CC7DB6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1BE99F-77E5-4097-8874-00F9586DB5AC}"/>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1685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C1F9-7280-437E-9F03-3C7EDAECDC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B42040-22EB-4D4D-95E3-FA023CEB42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5FA10C-5129-4B75-AF1A-303A121F14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148E4E-52FA-4B1E-8BA3-475A55B8EAA8}"/>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6" name="Footer Placeholder 5">
            <a:extLst>
              <a:ext uri="{FF2B5EF4-FFF2-40B4-BE49-F238E27FC236}">
                <a16:creationId xmlns:a16="http://schemas.microsoft.com/office/drawing/2014/main" id="{E569DB37-ABC7-4223-9C06-9E32C72D81A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DE0821C-2AFA-43E6-B241-96622296AAA6}"/>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81314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F136-18D7-4BA8-AF12-76A642D4A2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90D869-23AD-4EBA-869F-2B309B8FD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0B6D85-F7A1-4DA6-B2DB-E6EC46931D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CB73A5-18BA-43D1-AA87-EE81C9FE5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F83FFF-2AF1-464E-AC6C-7F2C0EEF9F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CCE1F1-B9D5-482E-9035-9E9B50782AB8}"/>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8" name="Footer Placeholder 7">
            <a:extLst>
              <a:ext uri="{FF2B5EF4-FFF2-40B4-BE49-F238E27FC236}">
                <a16:creationId xmlns:a16="http://schemas.microsoft.com/office/drawing/2014/main" id="{D279BFE1-4011-42FF-A40C-E4DB80A2B6B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5526F9B-53B3-4F70-A1A0-B0F98F4B3716}"/>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61168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902F-1B93-48A0-885C-6BB988B626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19321A-5D38-41CE-BB38-CA4271638621}"/>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4" name="Footer Placeholder 3">
            <a:extLst>
              <a:ext uri="{FF2B5EF4-FFF2-40B4-BE49-F238E27FC236}">
                <a16:creationId xmlns:a16="http://schemas.microsoft.com/office/drawing/2014/main" id="{A6A5D116-DC82-41CF-9573-2E5B8DE8F50C}"/>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71E1D2A-8E5D-4B3C-961D-D950D1780190}"/>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29513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9676B-2EBE-4D9F-A053-9BD253C14C8C}"/>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3" name="Footer Placeholder 2">
            <a:extLst>
              <a:ext uri="{FF2B5EF4-FFF2-40B4-BE49-F238E27FC236}">
                <a16:creationId xmlns:a16="http://schemas.microsoft.com/office/drawing/2014/main" id="{108C71AE-8027-4188-B71A-75C0D0E23D61}"/>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D9987F6-FA0E-48B5-9222-A270E51416A0}"/>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187915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628B-240B-47F8-A92E-EF2B862C7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9E59B1-D1E8-4C7B-8ECB-A295B188D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C0F1683-5A1A-4EF4-9BB2-5D54FDF11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4225A9-CE11-45AF-88E3-3786C64C2143}"/>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6" name="Footer Placeholder 5">
            <a:extLst>
              <a:ext uri="{FF2B5EF4-FFF2-40B4-BE49-F238E27FC236}">
                <a16:creationId xmlns:a16="http://schemas.microsoft.com/office/drawing/2014/main" id="{C675CBD9-D810-4C31-BBAC-5B8F5B710C9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C2F803D-EDAA-44C6-B94A-F106AC9170FD}"/>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71060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7A61-292B-4154-A41F-0C5F7BFB4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B8189C-6896-422B-81F1-4263B5B06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FD03AD-F3F5-4AE4-9485-8E6692AE1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EB4011-B1FD-4616-91B1-DEB755855ED4}"/>
              </a:ext>
            </a:extLst>
          </p:cNvPr>
          <p:cNvSpPr>
            <a:spLocks noGrp="1"/>
          </p:cNvSpPr>
          <p:nvPr>
            <p:ph type="dt" sz="half" idx="10"/>
          </p:nvPr>
        </p:nvSpPr>
        <p:spPr/>
        <p:txBody>
          <a:bodyPr/>
          <a:lstStyle/>
          <a:p>
            <a:fld id="{9B41BDB8-F0CE-40AA-ABBD-B98A0E8B5436}" type="datetimeFigureOut">
              <a:rPr lang="en-IE" smtClean="0"/>
              <a:t>15/03/2019</a:t>
            </a:fld>
            <a:endParaRPr lang="en-IE"/>
          </a:p>
        </p:txBody>
      </p:sp>
      <p:sp>
        <p:nvSpPr>
          <p:cNvPr id="6" name="Footer Placeholder 5">
            <a:extLst>
              <a:ext uri="{FF2B5EF4-FFF2-40B4-BE49-F238E27FC236}">
                <a16:creationId xmlns:a16="http://schemas.microsoft.com/office/drawing/2014/main" id="{8F4C8409-5F1E-4141-8DE6-F8C37C087BC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87E4918-4761-449E-A9B6-5C8A014AD842}"/>
              </a:ext>
            </a:extLst>
          </p:cNvPr>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33857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D511D-807D-4661-9293-F63780B22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07D459-48EF-4DFA-AE33-35AD75AC3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4D5A90-67BD-4D5A-B917-9E1F088F7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1BDB8-F0CE-40AA-ABBD-B98A0E8B5436}" type="datetimeFigureOut">
              <a:rPr lang="en-IE" smtClean="0"/>
              <a:t>15/03/2019</a:t>
            </a:fld>
            <a:endParaRPr lang="en-IE"/>
          </a:p>
        </p:txBody>
      </p:sp>
      <p:sp>
        <p:nvSpPr>
          <p:cNvPr id="5" name="Footer Placeholder 4">
            <a:extLst>
              <a:ext uri="{FF2B5EF4-FFF2-40B4-BE49-F238E27FC236}">
                <a16:creationId xmlns:a16="http://schemas.microsoft.com/office/drawing/2014/main" id="{7B08499A-C917-4B1D-A808-5E76DC6BA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1D7181A-0A78-4632-9C31-2CE453434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B0E0F-4F82-4E5D-8D52-A984C5DFD067}" type="slidenum">
              <a:rPr lang="en-IE" smtClean="0"/>
              <a:t>‹#›</a:t>
            </a:fld>
            <a:endParaRPr lang="en-IE"/>
          </a:p>
        </p:txBody>
      </p:sp>
    </p:spTree>
    <p:extLst>
      <p:ext uri="{BB962C8B-B14F-4D97-AF65-F5344CB8AC3E}">
        <p14:creationId xmlns:p14="http://schemas.microsoft.com/office/powerpoint/2010/main" val="386329807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hysionet.org/physiobank/database/eegma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7A9C37-103B-4E72-B1B8-B65223E08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85" y="1530484"/>
            <a:ext cx="5208966" cy="4675764"/>
          </a:xfrm>
          <a:prstGeom prst="rect">
            <a:avLst/>
          </a:prstGeom>
        </p:spPr>
      </p:pic>
      <p:sp>
        <p:nvSpPr>
          <p:cNvPr id="4" name="Title 3">
            <a:extLst>
              <a:ext uri="{FF2B5EF4-FFF2-40B4-BE49-F238E27FC236}">
                <a16:creationId xmlns:a16="http://schemas.microsoft.com/office/drawing/2014/main" id="{68A202A7-C441-4FF4-A886-8140A9D53EDC}"/>
              </a:ext>
            </a:extLst>
          </p:cNvPr>
          <p:cNvSpPr>
            <a:spLocks noGrp="1"/>
          </p:cNvSpPr>
          <p:nvPr>
            <p:ph type="title"/>
          </p:nvPr>
        </p:nvSpPr>
        <p:spPr>
          <a:xfrm>
            <a:off x="584462" y="103694"/>
            <a:ext cx="10897385" cy="857839"/>
          </a:xfrm>
        </p:spPr>
        <p:txBody>
          <a:bodyPr>
            <a:normAutofit/>
          </a:bodyPr>
          <a:lstStyle/>
          <a:p>
            <a:pPr algn="ctr"/>
            <a:r>
              <a:rPr lang="en-IE" b="1">
                <a:solidFill>
                  <a:schemeClr val="accent1">
                    <a:lumMod val="75000"/>
                  </a:schemeClr>
                </a:solidFill>
              </a:rPr>
              <a:t>Electroencephalogram (EEG) Signal Analysis</a:t>
            </a:r>
            <a:endParaRPr lang="en-IE" b="1" dirty="0">
              <a:solidFill>
                <a:schemeClr val="accent1">
                  <a:lumMod val="75000"/>
                </a:schemeClr>
              </a:solidFill>
            </a:endParaRPr>
          </a:p>
        </p:txBody>
      </p:sp>
      <p:pic>
        <p:nvPicPr>
          <p:cNvPr id="6" name="Content Placeholder 5">
            <a:extLst>
              <a:ext uri="{FF2B5EF4-FFF2-40B4-BE49-F238E27FC236}">
                <a16:creationId xmlns:a16="http://schemas.microsoft.com/office/drawing/2014/main" id="{93A1EFC5-CEF4-44B2-A8A8-DC448656B25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2007" b="2292"/>
          <a:stretch/>
        </p:blipFill>
        <p:spPr>
          <a:xfrm>
            <a:off x="4365003" y="1638840"/>
            <a:ext cx="4744039" cy="2475960"/>
          </a:xfrm>
        </p:spPr>
      </p:pic>
      <p:sp>
        <p:nvSpPr>
          <p:cNvPr id="8" name="Content Placeholder 7">
            <a:extLst>
              <a:ext uri="{FF2B5EF4-FFF2-40B4-BE49-F238E27FC236}">
                <a16:creationId xmlns:a16="http://schemas.microsoft.com/office/drawing/2014/main" id="{6A2BC57C-C98B-400D-83BE-ADD23D376DD5}"/>
              </a:ext>
            </a:extLst>
          </p:cNvPr>
          <p:cNvSpPr>
            <a:spLocks noGrp="1"/>
          </p:cNvSpPr>
          <p:nvPr>
            <p:ph sz="half" idx="2"/>
          </p:nvPr>
        </p:nvSpPr>
        <p:spPr>
          <a:xfrm>
            <a:off x="6172200" y="1615440"/>
            <a:ext cx="5181600" cy="4998720"/>
          </a:xfrm>
        </p:spPr>
        <p:txBody>
          <a:bodyPr>
            <a:normAutofit fontScale="92500" lnSpcReduction="10000"/>
          </a:bodyPr>
          <a:lstStyle/>
          <a:p>
            <a:pPr marL="0" indent="0">
              <a:buNone/>
            </a:pPr>
            <a:endParaRPr lang="en-IE"/>
          </a:p>
          <a:p>
            <a:pPr marL="0" indent="0">
              <a:buNone/>
            </a:pPr>
            <a:endParaRPr lang="en-IE"/>
          </a:p>
          <a:p>
            <a:pPr marL="0" indent="0">
              <a:buNone/>
            </a:pPr>
            <a:endParaRPr lang="en-IE"/>
          </a:p>
          <a:p>
            <a:pPr marL="0" indent="0">
              <a:buNone/>
            </a:pPr>
            <a:endParaRPr lang="en-IE"/>
          </a:p>
          <a:p>
            <a:pPr marL="0" indent="0">
              <a:buNone/>
            </a:pPr>
            <a:endParaRPr lang="en-IE"/>
          </a:p>
          <a:p>
            <a:pPr marL="0" indent="0">
              <a:buNone/>
            </a:pPr>
            <a:endParaRPr lang="en-IE" sz="2000" b="1"/>
          </a:p>
          <a:p>
            <a:pPr marL="0" indent="0">
              <a:buNone/>
            </a:pPr>
            <a:endParaRPr lang="en-GB" sz="2000" b="1"/>
          </a:p>
          <a:p>
            <a:pPr marL="0" indent="0">
              <a:buNone/>
            </a:pPr>
            <a:r>
              <a:rPr lang="en-GB" sz="2000" b="1"/>
              <a:t>Presented by:</a:t>
            </a:r>
          </a:p>
          <a:p>
            <a:pPr marL="0" indent="0">
              <a:buNone/>
            </a:pPr>
            <a:r>
              <a:rPr lang="en-GB" sz="1600"/>
              <a:t>Priyanka Aggarwal – B00123045</a:t>
            </a:r>
          </a:p>
          <a:p>
            <a:pPr marL="0" indent="0">
              <a:buNone/>
            </a:pPr>
            <a:r>
              <a:rPr lang="en-GB" sz="1600"/>
              <a:t>Vimal Jaswal - B00122875</a:t>
            </a:r>
          </a:p>
          <a:p>
            <a:endParaRPr lang="en-GB" sz="1600"/>
          </a:p>
          <a:p>
            <a:pPr marL="0" indent="0">
              <a:buNone/>
            </a:pPr>
            <a:r>
              <a:rPr lang="en-GB" sz="1600"/>
              <a:t>Masters of Engineering in Internet of things technologies</a:t>
            </a:r>
          </a:p>
          <a:p>
            <a:pPr marL="0" indent="0">
              <a:buNone/>
            </a:pPr>
            <a:r>
              <a:rPr lang="en-GB" sz="1600"/>
              <a:t>TU Dublin, Blanchardstown, Ireland.</a:t>
            </a:r>
          </a:p>
          <a:p>
            <a:pPr marL="0" indent="0">
              <a:buNone/>
            </a:pPr>
            <a:endParaRPr lang="en-IE" sz="1400"/>
          </a:p>
          <a:p>
            <a:pPr marL="0" indent="0">
              <a:buNone/>
            </a:pPr>
            <a:endParaRPr lang="en-IE" sz="1600" dirty="0"/>
          </a:p>
        </p:txBody>
      </p:sp>
      <p:pic>
        <p:nvPicPr>
          <p:cNvPr id="9" name="Picture 8">
            <a:extLst>
              <a:ext uri="{FF2B5EF4-FFF2-40B4-BE49-F238E27FC236}">
                <a16:creationId xmlns:a16="http://schemas.microsoft.com/office/drawing/2014/main" id="{F6A38141-BB0C-43B6-9AF0-79F06E051C67}"/>
              </a:ext>
            </a:extLst>
          </p:cNvPr>
          <p:cNvPicPr>
            <a:picLocks noChangeAspect="1"/>
          </p:cNvPicPr>
          <p:nvPr/>
        </p:nvPicPr>
        <p:blipFill>
          <a:blip r:embed="rId4"/>
          <a:stretch>
            <a:fillRect/>
          </a:stretch>
        </p:blipFill>
        <p:spPr>
          <a:xfrm>
            <a:off x="9288544" y="1709202"/>
            <a:ext cx="2065256" cy="2335236"/>
          </a:xfrm>
          <a:prstGeom prst="rect">
            <a:avLst/>
          </a:prstGeom>
        </p:spPr>
      </p:pic>
    </p:spTree>
    <p:extLst>
      <p:ext uri="{BB962C8B-B14F-4D97-AF65-F5344CB8AC3E}">
        <p14:creationId xmlns:p14="http://schemas.microsoft.com/office/powerpoint/2010/main" val="77756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312924" cy="753252"/>
          </a:xfrm>
        </p:spPr>
        <p:txBody>
          <a:bodyPr>
            <a:normAutofit/>
          </a:bodyPr>
          <a:lstStyle/>
          <a:p>
            <a:pPr algn="ctr"/>
            <a:r>
              <a:rPr lang="en-IE" b="1" dirty="0">
                <a:solidFill>
                  <a:schemeClr val="accent1">
                    <a:lumMod val="75000"/>
                  </a:schemeClr>
                </a:solidFill>
              </a:rPr>
              <a:t>EEG Signal Analysis using MATLAB</a:t>
            </a:r>
          </a:p>
        </p:txBody>
      </p:sp>
      <p:pic>
        <p:nvPicPr>
          <p:cNvPr id="5" name="Picture 4">
            <a:extLst>
              <a:ext uri="{FF2B5EF4-FFF2-40B4-BE49-F238E27FC236}">
                <a16:creationId xmlns:a16="http://schemas.microsoft.com/office/drawing/2014/main" id="{4767F03D-00F6-4958-A931-772570C80EC7}"/>
              </a:ext>
            </a:extLst>
          </p:cNvPr>
          <p:cNvPicPr>
            <a:picLocks noChangeAspect="1"/>
          </p:cNvPicPr>
          <p:nvPr/>
        </p:nvPicPr>
        <p:blipFill rotWithShape="1">
          <a:blip r:embed="rId2">
            <a:extLst>
              <a:ext uri="{28A0092B-C50C-407E-A947-70E740481C1C}">
                <a14:useLocalDpi xmlns:a14="http://schemas.microsoft.com/office/drawing/2010/main" val="0"/>
              </a:ext>
            </a:extLst>
          </a:blip>
          <a:srcRect l="-462" r="4928" b="5295"/>
          <a:stretch/>
        </p:blipFill>
        <p:spPr>
          <a:xfrm>
            <a:off x="747860" y="811590"/>
            <a:ext cx="11106346" cy="5982108"/>
          </a:xfrm>
          <a:prstGeom prst="rect">
            <a:avLst/>
          </a:prstGeom>
        </p:spPr>
      </p:pic>
    </p:spTree>
    <p:extLst>
      <p:ext uri="{BB962C8B-B14F-4D97-AF65-F5344CB8AC3E}">
        <p14:creationId xmlns:p14="http://schemas.microsoft.com/office/powerpoint/2010/main" val="261640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081182" cy="850098"/>
          </a:xfrm>
        </p:spPr>
        <p:txBody>
          <a:bodyPr>
            <a:normAutofit/>
          </a:bodyPr>
          <a:lstStyle/>
          <a:p>
            <a:pPr algn="ctr"/>
            <a:r>
              <a:rPr lang="en-IE" b="1" dirty="0">
                <a:solidFill>
                  <a:schemeClr val="accent1">
                    <a:lumMod val="75000"/>
                  </a:schemeClr>
                </a:solidFill>
              </a:rPr>
              <a:t>EEG Signal in Time &amp; Frequency Domain</a:t>
            </a:r>
          </a:p>
        </p:txBody>
      </p:sp>
      <p:pic>
        <p:nvPicPr>
          <p:cNvPr id="4" name="Picture 3">
            <a:extLst>
              <a:ext uri="{FF2B5EF4-FFF2-40B4-BE49-F238E27FC236}">
                <a16:creationId xmlns:a16="http://schemas.microsoft.com/office/drawing/2014/main" id="{DE856536-D66E-4C51-80D7-2550E117D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132"/>
            <a:ext cx="12192000" cy="5324174"/>
          </a:xfrm>
          <a:prstGeom prst="rect">
            <a:avLst/>
          </a:prstGeom>
        </p:spPr>
      </p:pic>
    </p:spTree>
    <p:extLst>
      <p:ext uri="{BB962C8B-B14F-4D97-AF65-F5344CB8AC3E}">
        <p14:creationId xmlns:p14="http://schemas.microsoft.com/office/powerpoint/2010/main" val="204086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DAE-3A2A-488E-8EE5-7972B26F44A5}"/>
              </a:ext>
            </a:extLst>
          </p:cNvPr>
          <p:cNvSpPr>
            <a:spLocks noGrp="1"/>
          </p:cNvSpPr>
          <p:nvPr>
            <p:ph type="title"/>
          </p:nvPr>
        </p:nvSpPr>
        <p:spPr>
          <a:xfrm>
            <a:off x="2375555" y="0"/>
            <a:ext cx="7573651" cy="785715"/>
          </a:xfrm>
        </p:spPr>
        <p:txBody>
          <a:bodyPr>
            <a:normAutofit/>
          </a:bodyPr>
          <a:lstStyle/>
          <a:p>
            <a:r>
              <a:rPr lang="en-GB" b="1" dirty="0">
                <a:solidFill>
                  <a:schemeClr val="accent1">
                    <a:lumMod val="75000"/>
                  </a:schemeClr>
                </a:solidFill>
              </a:rPr>
              <a:t>Filter Designer EEG Analysis</a:t>
            </a:r>
          </a:p>
        </p:txBody>
      </p:sp>
      <p:pic>
        <p:nvPicPr>
          <p:cNvPr id="5" name="Picture 4">
            <a:extLst>
              <a:ext uri="{FF2B5EF4-FFF2-40B4-BE49-F238E27FC236}">
                <a16:creationId xmlns:a16="http://schemas.microsoft.com/office/drawing/2014/main" id="{B7EFD031-52CA-4505-9DDD-4AACF8176B01}"/>
              </a:ext>
            </a:extLst>
          </p:cNvPr>
          <p:cNvPicPr>
            <a:picLocks noChangeAspect="1"/>
          </p:cNvPicPr>
          <p:nvPr/>
        </p:nvPicPr>
        <p:blipFill rotWithShape="1">
          <a:blip r:embed="rId2">
            <a:extLst>
              <a:ext uri="{28A0092B-C50C-407E-A947-70E740481C1C}">
                <a14:useLocalDpi xmlns:a14="http://schemas.microsoft.com/office/drawing/2010/main" val="0"/>
              </a:ext>
            </a:extLst>
          </a:blip>
          <a:srcRect r="2745" b="2803"/>
          <a:stretch/>
        </p:blipFill>
        <p:spPr>
          <a:xfrm>
            <a:off x="651589" y="1219347"/>
            <a:ext cx="3885348" cy="3324373"/>
          </a:xfrm>
          <a:prstGeom prst="rect">
            <a:avLst/>
          </a:prstGeom>
        </p:spPr>
      </p:pic>
      <p:pic>
        <p:nvPicPr>
          <p:cNvPr id="7" name="Picture 6">
            <a:extLst>
              <a:ext uri="{FF2B5EF4-FFF2-40B4-BE49-F238E27FC236}">
                <a16:creationId xmlns:a16="http://schemas.microsoft.com/office/drawing/2014/main" id="{6FC9FB0B-BDEE-47DD-8A60-761B5847A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22" y="1219347"/>
            <a:ext cx="6540907" cy="4204354"/>
          </a:xfrm>
          <a:prstGeom prst="rect">
            <a:avLst/>
          </a:prstGeom>
        </p:spPr>
      </p:pic>
    </p:spTree>
    <p:extLst>
      <p:ext uri="{BB962C8B-B14F-4D97-AF65-F5344CB8AC3E}">
        <p14:creationId xmlns:p14="http://schemas.microsoft.com/office/powerpoint/2010/main" val="394950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DAE-3A2A-488E-8EE5-7972B26F44A5}"/>
              </a:ext>
            </a:extLst>
          </p:cNvPr>
          <p:cNvSpPr>
            <a:spLocks noGrp="1"/>
          </p:cNvSpPr>
          <p:nvPr>
            <p:ph type="title"/>
          </p:nvPr>
        </p:nvSpPr>
        <p:spPr>
          <a:xfrm>
            <a:off x="2375555" y="0"/>
            <a:ext cx="7573651" cy="785715"/>
          </a:xfrm>
        </p:spPr>
        <p:txBody>
          <a:bodyPr>
            <a:normAutofit/>
          </a:bodyPr>
          <a:lstStyle/>
          <a:p>
            <a:r>
              <a:rPr lang="en-GB" b="1" dirty="0">
                <a:solidFill>
                  <a:schemeClr val="accent1">
                    <a:lumMod val="75000"/>
                  </a:schemeClr>
                </a:solidFill>
              </a:rPr>
              <a:t>Filter Designer EEG Analysis</a:t>
            </a:r>
          </a:p>
        </p:txBody>
      </p:sp>
      <p:pic>
        <p:nvPicPr>
          <p:cNvPr id="4" name="Picture 3">
            <a:extLst>
              <a:ext uri="{FF2B5EF4-FFF2-40B4-BE49-F238E27FC236}">
                <a16:creationId xmlns:a16="http://schemas.microsoft.com/office/drawing/2014/main" id="{F42DC9C4-9126-4E1C-8638-051E3B2A4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57" y="785715"/>
            <a:ext cx="10571517" cy="5802573"/>
          </a:xfrm>
          <a:prstGeom prst="rect">
            <a:avLst/>
          </a:prstGeom>
        </p:spPr>
      </p:pic>
    </p:spTree>
    <p:extLst>
      <p:ext uri="{BB962C8B-B14F-4D97-AF65-F5344CB8AC3E}">
        <p14:creationId xmlns:p14="http://schemas.microsoft.com/office/powerpoint/2010/main" val="376376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DAE-3A2A-488E-8EE5-7972B26F44A5}"/>
              </a:ext>
            </a:extLst>
          </p:cNvPr>
          <p:cNvSpPr>
            <a:spLocks noGrp="1"/>
          </p:cNvSpPr>
          <p:nvPr>
            <p:ph type="title"/>
          </p:nvPr>
        </p:nvSpPr>
        <p:spPr>
          <a:xfrm>
            <a:off x="2375555" y="0"/>
            <a:ext cx="7573651" cy="785715"/>
          </a:xfrm>
        </p:spPr>
        <p:txBody>
          <a:bodyPr>
            <a:normAutofit/>
          </a:bodyPr>
          <a:lstStyle/>
          <a:p>
            <a:r>
              <a:rPr lang="en-GB" b="1" dirty="0">
                <a:solidFill>
                  <a:schemeClr val="accent1">
                    <a:lumMod val="75000"/>
                  </a:schemeClr>
                </a:solidFill>
              </a:rPr>
              <a:t>Filter Designer EEG Analysis</a:t>
            </a:r>
          </a:p>
        </p:txBody>
      </p:sp>
      <p:pic>
        <p:nvPicPr>
          <p:cNvPr id="5" name="Picture 4">
            <a:extLst>
              <a:ext uri="{FF2B5EF4-FFF2-40B4-BE49-F238E27FC236}">
                <a16:creationId xmlns:a16="http://schemas.microsoft.com/office/drawing/2014/main" id="{E5E05B18-5EBE-4F17-B8DE-86A76E237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34" y="1064847"/>
            <a:ext cx="9653049" cy="5501909"/>
          </a:xfrm>
          <a:prstGeom prst="rect">
            <a:avLst/>
          </a:prstGeom>
        </p:spPr>
      </p:pic>
    </p:spTree>
    <p:extLst>
      <p:ext uri="{BB962C8B-B14F-4D97-AF65-F5344CB8AC3E}">
        <p14:creationId xmlns:p14="http://schemas.microsoft.com/office/powerpoint/2010/main" val="110423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DAE-3A2A-488E-8EE5-7972B26F44A5}"/>
              </a:ext>
            </a:extLst>
          </p:cNvPr>
          <p:cNvSpPr>
            <a:spLocks noGrp="1"/>
          </p:cNvSpPr>
          <p:nvPr>
            <p:ph type="title"/>
          </p:nvPr>
        </p:nvSpPr>
        <p:spPr>
          <a:xfrm>
            <a:off x="2450969" y="150828"/>
            <a:ext cx="7573651" cy="785715"/>
          </a:xfrm>
        </p:spPr>
        <p:txBody>
          <a:bodyPr>
            <a:normAutofit/>
          </a:bodyPr>
          <a:lstStyle/>
          <a:p>
            <a:r>
              <a:rPr lang="en-GB" b="1" dirty="0">
                <a:solidFill>
                  <a:schemeClr val="accent1">
                    <a:lumMod val="75000"/>
                  </a:schemeClr>
                </a:solidFill>
              </a:rPr>
              <a:t>Filter Designer EEG Analysis</a:t>
            </a:r>
          </a:p>
        </p:txBody>
      </p:sp>
      <p:pic>
        <p:nvPicPr>
          <p:cNvPr id="7" name="Picture 6">
            <a:extLst>
              <a:ext uri="{FF2B5EF4-FFF2-40B4-BE49-F238E27FC236}">
                <a16:creationId xmlns:a16="http://schemas.microsoft.com/office/drawing/2014/main" id="{30E5D94B-0B58-4BB8-A774-F0841304D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60" y="1084082"/>
            <a:ext cx="11247480" cy="5486399"/>
          </a:xfrm>
          <a:prstGeom prst="rect">
            <a:avLst/>
          </a:prstGeom>
        </p:spPr>
      </p:pic>
    </p:spTree>
    <p:extLst>
      <p:ext uri="{BB962C8B-B14F-4D97-AF65-F5344CB8AC3E}">
        <p14:creationId xmlns:p14="http://schemas.microsoft.com/office/powerpoint/2010/main" val="217313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DAE-3A2A-488E-8EE5-7972B26F44A5}"/>
              </a:ext>
            </a:extLst>
          </p:cNvPr>
          <p:cNvSpPr>
            <a:spLocks noGrp="1"/>
          </p:cNvSpPr>
          <p:nvPr>
            <p:ph type="title"/>
          </p:nvPr>
        </p:nvSpPr>
        <p:spPr>
          <a:xfrm>
            <a:off x="838200" y="365126"/>
            <a:ext cx="10049759" cy="728384"/>
          </a:xfrm>
        </p:spPr>
        <p:txBody>
          <a:bodyPr/>
          <a:lstStyle/>
          <a:p>
            <a:r>
              <a:rPr lang="en-GB" b="1" dirty="0">
                <a:solidFill>
                  <a:schemeClr val="accent1">
                    <a:lumMod val="75000"/>
                  </a:schemeClr>
                </a:solidFill>
              </a:rPr>
              <a:t>References:</a:t>
            </a:r>
          </a:p>
        </p:txBody>
      </p:sp>
      <p:sp>
        <p:nvSpPr>
          <p:cNvPr id="3" name="Content Placeholder 2">
            <a:extLst>
              <a:ext uri="{FF2B5EF4-FFF2-40B4-BE49-F238E27FC236}">
                <a16:creationId xmlns:a16="http://schemas.microsoft.com/office/drawing/2014/main" id="{3A1705D4-2611-4EC4-9D78-A7A275F4839F}"/>
              </a:ext>
            </a:extLst>
          </p:cNvPr>
          <p:cNvSpPr>
            <a:spLocks noGrp="1"/>
          </p:cNvSpPr>
          <p:nvPr>
            <p:ph idx="1"/>
          </p:nvPr>
        </p:nvSpPr>
        <p:spPr>
          <a:xfrm>
            <a:off x="838200" y="1244339"/>
            <a:ext cx="10785049" cy="3082564"/>
          </a:xfrm>
        </p:spPr>
        <p:txBody>
          <a:bodyPr>
            <a:normAutofit fontScale="55000" lnSpcReduction="20000"/>
          </a:bodyPr>
          <a:lstStyle/>
          <a:p>
            <a:pPr marL="0" indent="0" algn="just">
              <a:buNone/>
            </a:pPr>
            <a:r>
              <a:rPr lang="en-GB" dirty="0"/>
              <a:t>[1]J. Kumar and P. </a:t>
            </a:r>
            <a:r>
              <a:rPr lang="en-GB" dirty="0" err="1"/>
              <a:t>Bhuvaneswari</a:t>
            </a:r>
            <a:r>
              <a:rPr lang="en-GB" dirty="0"/>
              <a:t>, "Analysis of Electroencephalography (EEG) Signals and Its Categorization–A Study", </a:t>
            </a:r>
            <a:r>
              <a:rPr lang="en-GB" i="1" dirty="0"/>
              <a:t>Procedia Engineering</a:t>
            </a:r>
            <a:r>
              <a:rPr lang="en-GB" dirty="0"/>
              <a:t>, vol. 38, pp. 2525-2536, 2012. Available: 10.1016/j.proeng.2012.06.298.</a:t>
            </a:r>
            <a:endParaRPr lang="en-GB" dirty="0">
              <a:hlinkClick r:id="rId2">
                <a:extLst>
                  <a:ext uri="{A12FA001-AC4F-418D-AE19-62706E023703}">
                    <ahyp:hlinkClr xmlns:ahyp="http://schemas.microsoft.com/office/drawing/2018/hyperlinkcolor" val="tx"/>
                  </a:ext>
                </a:extLst>
              </a:hlinkClick>
            </a:endParaRPr>
          </a:p>
          <a:p>
            <a:pPr marL="0" indent="0" algn="just">
              <a:buNone/>
            </a:pPr>
            <a:endParaRPr lang="en-GB" dirty="0">
              <a:hlinkClick r:id="rId2">
                <a:extLst>
                  <a:ext uri="{A12FA001-AC4F-418D-AE19-62706E023703}">
                    <ahyp:hlinkClr xmlns:ahyp="http://schemas.microsoft.com/office/drawing/2018/hyperlinkcolor" val="tx"/>
                  </a:ext>
                </a:extLst>
              </a:hlinkClick>
            </a:endParaRPr>
          </a:p>
          <a:p>
            <a:pPr marL="0" indent="0" algn="just">
              <a:buNone/>
            </a:pPr>
            <a:r>
              <a:rPr lang="en-GB" dirty="0"/>
              <a:t>[2]A. </a:t>
            </a:r>
            <a:r>
              <a:rPr lang="en-GB" dirty="0" err="1"/>
              <a:t>Tandle</a:t>
            </a:r>
            <a:r>
              <a:rPr lang="en-GB" dirty="0"/>
              <a:t>, N. Jog, P. </a:t>
            </a:r>
            <a:r>
              <a:rPr lang="en-GB" dirty="0" err="1"/>
              <a:t>D'cunha</a:t>
            </a:r>
            <a:r>
              <a:rPr lang="en-GB" dirty="0"/>
              <a:t> and M. </a:t>
            </a:r>
            <a:r>
              <a:rPr lang="en-GB" dirty="0" err="1"/>
              <a:t>Chheta</a:t>
            </a:r>
            <a:r>
              <a:rPr lang="en-GB" dirty="0"/>
              <a:t>, "Classification of Artefacts in EEG Signal Recordings and EOG Artefact Removal using EOG Subtraction", </a:t>
            </a:r>
            <a:r>
              <a:rPr lang="en-GB" i="1" dirty="0"/>
              <a:t>Communications on Applied Electronics</a:t>
            </a:r>
            <a:r>
              <a:rPr lang="en-GB" dirty="0"/>
              <a:t>, vol. 4, no. 1, pp. 12-19, 2016. Available: 10.5120/cae2016651997.</a:t>
            </a:r>
          </a:p>
          <a:p>
            <a:pPr marL="0" indent="0" algn="just">
              <a:buNone/>
            </a:pPr>
            <a:endParaRPr lang="en-GB" dirty="0"/>
          </a:p>
          <a:p>
            <a:pPr marL="0" indent="0" algn="just">
              <a:buNone/>
            </a:pPr>
            <a:r>
              <a:rPr lang="en-GB" dirty="0"/>
              <a:t>[3]S. </a:t>
            </a:r>
            <a:r>
              <a:rPr lang="en-GB" dirty="0" err="1"/>
              <a:t>Munian</a:t>
            </a:r>
            <a:r>
              <a:rPr lang="en-GB" dirty="0"/>
              <a:t>, S. </a:t>
            </a:r>
            <a:r>
              <a:rPr lang="en-GB" dirty="0" err="1"/>
              <a:t>Sivalingam</a:t>
            </a:r>
            <a:r>
              <a:rPr lang="en-GB" dirty="0"/>
              <a:t> and V. Jayaraman, "Analysis of Real Time EEG Signals", Masters, Linnaeus University, 2014.</a:t>
            </a:r>
          </a:p>
          <a:p>
            <a:pPr marL="0" indent="0" algn="just">
              <a:buNone/>
            </a:pPr>
            <a:endParaRPr lang="en-GB" dirty="0"/>
          </a:p>
          <a:p>
            <a:pPr marL="0" indent="0" algn="just">
              <a:buNone/>
            </a:pPr>
            <a:r>
              <a:rPr lang="en-GB" dirty="0"/>
              <a:t>https://physionet.org/physiobank/database/eegmat/</a:t>
            </a:r>
          </a:p>
          <a:p>
            <a:pPr marL="0" indent="0" algn="just">
              <a:buNone/>
            </a:pPr>
            <a:r>
              <a:rPr lang="en-GB" b="1" cap="small" dirty="0"/>
              <a:t>EEG During Mental Arithmetic Tasks </a:t>
            </a:r>
            <a:r>
              <a:rPr lang="en-GB" dirty="0"/>
              <a:t>(Subject00_1_edfm) EEG-Fp1</a:t>
            </a:r>
          </a:p>
          <a:p>
            <a:endParaRPr lang="en-GB" dirty="0"/>
          </a:p>
        </p:txBody>
      </p:sp>
    </p:spTree>
    <p:extLst>
      <p:ext uri="{BB962C8B-B14F-4D97-AF65-F5344CB8AC3E}">
        <p14:creationId xmlns:p14="http://schemas.microsoft.com/office/powerpoint/2010/main" val="412218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13E3-AEAB-46C0-A529-EBEF0CD49F6A}"/>
              </a:ext>
            </a:extLst>
          </p:cNvPr>
          <p:cNvSpPr>
            <a:spLocks noGrp="1"/>
          </p:cNvSpPr>
          <p:nvPr>
            <p:ph type="title"/>
          </p:nvPr>
        </p:nvSpPr>
        <p:spPr>
          <a:xfrm>
            <a:off x="4628561" y="1848914"/>
            <a:ext cx="2780907" cy="1325563"/>
          </a:xfrm>
        </p:spPr>
        <p:txBody>
          <a:bodyPr/>
          <a:lstStyle/>
          <a:p>
            <a:r>
              <a:rPr lang="en-GB" b="1" dirty="0">
                <a:solidFill>
                  <a:schemeClr val="accent1">
                    <a:lumMod val="75000"/>
                  </a:schemeClr>
                </a:solidFill>
              </a:rPr>
              <a:t>Thank You</a:t>
            </a:r>
            <a:endParaRPr lang="en-GB" dirty="0"/>
          </a:p>
        </p:txBody>
      </p:sp>
    </p:spTree>
    <p:extLst>
      <p:ext uri="{BB962C8B-B14F-4D97-AF65-F5344CB8AC3E}">
        <p14:creationId xmlns:p14="http://schemas.microsoft.com/office/powerpoint/2010/main" val="236221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741575" y="829559"/>
            <a:ext cx="10708849" cy="5679862"/>
          </a:xfrm>
        </p:spPr>
        <p:txBody>
          <a:bodyPr>
            <a:normAutofit/>
          </a:bodyPr>
          <a:lstStyle/>
          <a:p>
            <a:pPr algn="just"/>
            <a:r>
              <a:rPr lang="en-US" dirty="0"/>
              <a:t>Electroencephalography (EEG) is a monitoring method to record electrical activity of the brain by placing electrodes on scalp.</a:t>
            </a:r>
          </a:p>
          <a:p>
            <a:pPr marL="0" indent="0" algn="just">
              <a:buNone/>
            </a:pPr>
            <a:endParaRPr lang="en-US" dirty="0"/>
          </a:p>
          <a:p>
            <a:pPr algn="just"/>
            <a:r>
              <a:rPr lang="en-US" dirty="0"/>
              <a:t>First EEG recording was obtained by German physiologist and psychiatrist Hans Berger in 1924.</a:t>
            </a:r>
          </a:p>
          <a:p>
            <a:pPr marL="0" indent="0" algn="just">
              <a:buNone/>
            </a:pPr>
            <a:endParaRPr lang="en-US" dirty="0"/>
          </a:p>
          <a:p>
            <a:pPr algn="just"/>
            <a:r>
              <a:rPr lang="en-GB" dirty="0"/>
              <a:t>EEG technology helps in diagnosing brain disorders such as tumors, seizures, Alzheimer’s disease, epilepsy and other disorders. </a:t>
            </a:r>
          </a:p>
          <a:p>
            <a:pPr marL="0" indent="0" algn="just">
              <a:buNone/>
            </a:pPr>
            <a:endParaRPr lang="en-GB" dirty="0"/>
          </a:p>
          <a:p>
            <a:pPr algn="just"/>
            <a:r>
              <a:rPr lang="en-US" dirty="0"/>
              <a:t>Brain signals recorded in the EEG are generally categorized as delta, theta, alpha, beta and gamma based on signal frequencies ranges from 0.1 Hz to more than 100 Hz.</a:t>
            </a:r>
          </a:p>
          <a:p>
            <a:endParaRPr lang="en-IE" dirty="0"/>
          </a:p>
        </p:txBody>
      </p:sp>
    </p:spTree>
    <p:extLst>
      <p:ext uri="{BB962C8B-B14F-4D97-AF65-F5344CB8AC3E}">
        <p14:creationId xmlns:p14="http://schemas.microsoft.com/office/powerpoint/2010/main" val="201880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5A10-CB0E-454A-BC49-2BE24145A6B4}"/>
              </a:ext>
            </a:extLst>
          </p:cNvPr>
          <p:cNvSpPr>
            <a:spLocks noGrp="1"/>
          </p:cNvSpPr>
          <p:nvPr>
            <p:ph type="title"/>
          </p:nvPr>
        </p:nvSpPr>
        <p:spPr>
          <a:xfrm>
            <a:off x="838200" y="365126"/>
            <a:ext cx="10417404" cy="404358"/>
          </a:xfrm>
        </p:spPr>
        <p:txBody>
          <a:bodyPr>
            <a:normAutofit fontScale="90000"/>
          </a:bodyPr>
          <a:lstStyle/>
          <a:p>
            <a:pPr algn="ctr"/>
            <a:r>
              <a:rPr lang="en-IE" b="1" dirty="0">
                <a:solidFill>
                  <a:schemeClr val="accent1">
                    <a:lumMod val="75000"/>
                  </a:schemeClr>
                </a:solidFill>
              </a:rPr>
              <a:t>EEG Signal Analysis &amp; its Phases</a:t>
            </a:r>
          </a:p>
        </p:txBody>
      </p:sp>
      <p:pic>
        <p:nvPicPr>
          <p:cNvPr id="6" name="Picture 5">
            <a:extLst>
              <a:ext uri="{FF2B5EF4-FFF2-40B4-BE49-F238E27FC236}">
                <a16:creationId xmlns:a16="http://schemas.microsoft.com/office/drawing/2014/main" id="{A38950B2-C151-4014-B890-0425C16D73FA}"/>
              </a:ext>
            </a:extLst>
          </p:cNvPr>
          <p:cNvPicPr>
            <a:picLocks noChangeAspect="1"/>
          </p:cNvPicPr>
          <p:nvPr/>
        </p:nvPicPr>
        <p:blipFill>
          <a:blip r:embed="rId2"/>
          <a:stretch>
            <a:fillRect/>
          </a:stretch>
        </p:blipFill>
        <p:spPr>
          <a:xfrm>
            <a:off x="690991" y="1633356"/>
            <a:ext cx="10810017" cy="3287436"/>
          </a:xfrm>
          <a:prstGeom prst="rect">
            <a:avLst/>
          </a:prstGeom>
        </p:spPr>
      </p:pic>
    </p:spTree>
    <p:extLst>
      <p:ext uri="{BB962C8B-B14F-4D97-AF65-F5344CB8AC3E}">
        <p14:creationId xmlns:p14="http://schemas.microsoft.com/office/powerpoint/2010/main" val="287608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5925-129D-48F4-9C5C-0DE375DD8E93}"/>
              </a:ext>
            </a:extLst>
          </p:cNvPr>
          <p:cNvSpPr>
            <a:spLocks noGrp="1"/>
          </p:cNvSpPr>
          <p:nvPr>
            <p:ph type="title"/>
          </p:nvPr>
        </p:nvSpPr>
        <p:spPr>
          <a:xfrm>
            <a:off x="1007882" y="260063"/>
            <a:ext cx="9497405" cy="590675"/>
          </a:xfrm>
        </p:spPr>
        <p:txBody>
          <a:bodyPr>
            <a:normAutofit fontScale="90000"/>
          </a:bodyPr>
          <a:lstStyle/>
          <a:p>
            <a:pPr algn="ctr"/>
            <a:r>
              <a:rPr lang="en-IE" b="1" dirty="0">
                <a:solidFill>
                  <a:schemeClr val="accent1">
                    <a:lumMod val="75000"/>
                  </a:schemeClr>
                </a:solidFill>
              </a:rPr>
              <a:t>EEG Signals &amp; its Characterizations</a:t>
            </a:r>
          </a:p>
        </p:txBody>
      </p:sp>
      <p:sp>
        <p:nvSpPr>
          <p:cNvPr id="3" name="Content Placeholder 2">
            <a:extLst>
              <a:ext uri="{FF2B5EF4-FFF2-40B4-BE49-F238E27FC236}">
                <a16:creationId xmlns:a16="http://schemas.microsoft.com/office/drawing/2014/main" id="{A8BABF03-F1FF-4064-9D47-1DD127BE99E6}"/>
              </a:ext>
            </a:extLst>
          </p:cNvPr>
          <p:cNvSpPr>
            <a:spLocks noGrp="1"/>
          </p:cNvSpPr>
          <p:nvPr>
            <p:ph idx="1"/>
          </p:nvPr>
        </p:nvSpPr>
        <p:spPr>
          <a:xfrm>
            <a:off x="838200" y="1853905"/>
            <a:ext cx="10515600" cy="4351338"/>
          </a:xfrm>
        </p:spPr>
        <p:txBody>
          <a:bodyPr/>
          <a:lstStyle/>
          <a:p>
            <a:pPr marL="0" indent="0" algn="ctr">
              <a:buNone/>
            </a:pPr>
            <a:endParaRPr lang="en-IE" dirty="0"/>
          </a:p>
          <a:p>
            <a:pPr marL="0" indent="0">
              <a:buNone/>
            </a:pPr>
            <a:endParaRPr lang="en-IE" dirty="0"/>
          </a:p>
          <a:p>
            <a:pPr>
              <a:buFontTx/>
              <a:buChar char="-"/>
            </a:pPr>
            <a:endParaRPr lang="en-IE" dirty="0"/>
          </a:p>
          <a:p>
            <a:pPr marL="0" indent="0">
              <a:buNone/>
            </a:pPr>
            <a:r>
              <a:rPr lang="en-IE" dirty="0"/>
              <a:t> </a:t>
            </a:r>
          </a:p>
        </p:txBody>
      </p:sp>
      <p:pic>
        <p:nvPicPr>
          <p:cNvPr id="6" name="Picture 5">
            <a:extLst>
              <a:ext uri="{FF2B5EF4-FFF2-40B4-BE49-F238E27FC236}">
                <a16:creationId xmlns:a16="http://schemas.microsoft.com/office/drawing/2014/main" id="{0E452C7D-5F70-43FF-9AB3-CD01BFBDE4FC}"/>
              </a:ext>
            </a:extLst>
          </p:cNvPr>
          <p:cNvPicPr>
            <a:picLocks noChangeAspect="1"/>
          </p:cNvPicPr>
          <p:nvPr/>
        </p:nvPicPr>
        <p:blipFill rotWithShape="1">
          <a:blip r:embed="rId2">
            <a:extLst>
              <a:ext uri="{28A0092B-C50C-407E-A947-70E740481C1C}">
                <a14:useLocalDpi xmlns:a14="http://schemas.microsoft.com/office/drawing/2010/main" val="0"/>
              </a:ext>
            </a:extLst>
          </a:blip>
          <a:srcRect l="8413" t="3176" r="14458" b="403"/>
          <a:stretch/>
        </p:blipFill>
        <p:spPr>
          <a:xfrm>
            <a:off x="9294160" y="0"/>
            <a:ext cx="2907674" cy="2550777"/>
          </a:xfrm>
          <a:prstGeom prst="rect">
            <a:avLst/>
          </a:prstGeom>
        </p:spPr>
      </p:pic>
      <p:pic>
        <p:nvPicPr>
          <p:cNvPr id="4" name="Picture 3">
            <a:extLst>
              <a:ext uri="{FF2B5EF4-FFF2-40B4-BE49-F238E27FC236}">
                <a16:creationId xmlns:a16="http://schemas.microsoft.com/office/drawing/2014/main" id="{18EF65A9-0333-48DE-BE90-84A4750BE60B}"/>
              </a:ext>
            </a:extLst>
          </p:cNvPr>
          <p:cNvPicPr>
            <a:picLocks noChangeAspect="1"/>
          </p:cNvPicPr>
          <p:nvPr/>
        </p:nvPicPr>
        <p:blipFill rotWithShape="1">
          <a:blip r:embed="rId3"/>
          <a:srcRect l="517" t="1736" r="953" b="2623"/>
          <a:stretch/>
        </p:blipFill>
        <p:spPr>
          <a:xfrm>
            <a:off x="725864" y="1582845"/>
            <a:ext cx="10236737" cy="4101518"/>
          </a:xfrm>
          <a:prstGeom prst="rect">
            <a:avLst/>
          </a:prstGeom>
        </p:spPr>
      </p:pic>
    </p:spTree>
    <p:extLst>
      <p:ext uri="{BB962C8B-B14F-4D97-AF65-F5344CB8AC3E}">
        <p14:creationId xmlns:p14="http://schemas.microsoft.com/office/powerpoint/2010/main" val="57355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5E03-4071-44BD-89B2-1DD9CA1A497D}"/>
              </a:ext>
            </a:extLst>
          </p:cNvPr>
          <p:cNvSpPr>
            <a:spLocks noGrp="1"/>
          </p:cNvSpPr>
          <p:nvPr>
            <p:ph type="title"/>
          </p:nvPr>
        </p:nvSpPr>
        <p:spPr>
          <a:xfrm>
            <a:off x="194428" y="471289"/>
            <a:ext cx="11803144" cy="551474"/>
          </a:xfrm>
        </p:spPr>
        <p:txBody>
          <a:bodyPr>
            <a:noAutofit/>
          </a:bodyPr>
          <a:lstStyle/>
          <a:p>
            <a:pPr algn="ctr"/>
            <a:r>
              <a:rPr lang="en-IE" sz="3600" b="1" dirty="0">
                <a:solidFill>
                  <a:schemeClr val="accent1">
                    <a:lumMod val="75000"/>
                  </a:schemeClr>
                </a:solidFill>
              </a:rPr>
              <a:t>Analysing EEG Signal features in Time &amp; Frequency domain</a:t>
            </a:r>
          </a:p>
        </p:txBody>
      </p:sp>
      <p:sp>
        <p:nvSpPr>
          <p:cNvPr id="3" name="Content Placeholder 2">
            <a:extLst>
              <a:ext uri="{FF2B5EF4-FFF2-40B4-BE49-F238E27FC236}">
                <a16:creationId xmlns:a16="http://schemas.microsoft.com/office/drawing/2014/main" id="{A8E689F9-22AC-49F6-BBEB-0F302457628C}"/>
              </a:ext>
            </a:extLst>
          </p:cNvPr>
          <p:cNvSpPr>
            <a:spLocks noGrp="1"/>
          </p:cNvSpPr>
          <p:nvPr>
            <p:ph idx="1"/>
          </p:nvPr>
        </p:nvSpPr>
        <p:spPr>
          <a:xfrm>
            <a:off x="838200" y="1700700"/>
            <a:ext cx="10515600" cy="4033203"/>
          </a:xfrm>
        </p:spPr>
        <p:txBody>
          <a:bodyPr/>
          <a:lstStyle/>
          <a:p>
            <a:r>
              <a:rPr lang="en-IE" dirty="0"/>
              <a:t>Fourier Transform spectrum</a:t>
            </a:r>
          </a:p>
          <a:p>
            <a:r>
              <a:rPr lang="en-IE" dirty="0"/>
              <a:t>Power Spectrum</a:t>
            </a:r>
          </a:p>
          <a:p>
            <a:r>
              <a:rPr lang="en-IE" dirty="0"/>
              <a:t>Correlation with behaviour</a:t>
            </a:r>
          </a:p>
          <a:p>
            <a:r>
              <a:rPr lang="en-IE" dirty="0"/>
              <a:t>Spectrogram</a:t>
            </a:r>
          </a:p>
          <a:p>
            <a:r>
              <a:rPr lang="en-IE" dirty="0"/>
              <a:t>Wavelets Analysis</a:t>
            </a:r>
          </a:p>
          <a:p>
            <a:endParaRPr lang="en-IE" dirty="0"/>
          </a:p>
          <a:p>
            <a:endParaRPr lang="en-IE" dirty="0"/>
          </a:p>
          <a:p>
            <a:endParaRPr lang="en-IE" dirty="0"/>
          </a:p>
        </p:txBody>
      </p:sp>
    </p:spTree>
    <p:extLst>
      <p:ext uri="{BB962C8B-B14F-4D97-AF65-F5344CB8AC3E}">
        <p14:creationId xmlns:p14="http://schemas.microsoft.com/office/powerpoint/2010/main" val="327017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081182" cy="850098"/>
          </a:xfrm>
        </p:spPr>
        <p:txBody>
          <a:bodyPr/>
          <a:lstStyle/>
          <a:p>
            <a:pPr algn="ctr"/>
            <a:r>
              <a:rPr lang="en-IE" b="1" dirty="0">
                <a:solidFill>
                  <a:schemeClr val="accent1">
                    <a:lumMod val="75000"/>
                  </a:schemeClr>
                </a:solidFill>
              </a:rPr>
              <a:t>EEG Signal Usage in IoT Applications</a:t>
            </a:r>
          </a:p>
        </p:txBody>
      </p:sp>
      <p:sp>
        <p:nvSpPr>
          <p:cNvPr id="3" name="Content Placeholder 2">
            <a:extLst>
              <a:ext uri="{FF2B5EF4-FFF2-40B4-BE49-F238E27FC236}">
                <a16:creationId xmlns:a16="http://schemas.microsoft.com/office/drawing/2014/main" id="{F5B8FF39-1550-4EE1-A9D0-212F9ECA2A3E}"/>
              </a:ext>
            </a:extLst>
          </p:cNvPr>
          <p:cNvSpPr>
            <a:spLocks noGrp="1"/>
          </p:cNvSpPr>
          <p:nvPr>
            <p:ph idx="1"/>
          </p:nvPr>
        </p:nvSpPr>
        <p:spPr>
          <a:xfrm>
            <a:off x="653592" y="1465421"/>
            <a:ext cx="11029361" cy="4798243"/>
          </a:xfrm>
        </p:spPr>
        <p:txBody>
          <a:bodyPr/>
          <a:lstStyle/>
          <a:p>
            <a:pPr marL="0" indent="0" algn="ctr">
              <a:buNone/>
            </a:pPr>
            <a:r>
              <a:rPr lang="en-IE" dirty="0"/>
              <a:t>Integration of </a:t>
            </a:r>
            <a:r>
              <a:rPr lang="en-US" dirty="0"/>
              <a:t>Brain-Computer Interfaces and Internet of Things</a:t>
            </a:r>
          </a:p>
          <a:p>
            <a:pPr marL="0" indent="0">
              <a:buNone/>
            </a:pPr>
            <a:endParaRPr lang="en-US" dirty="0"/>
          </a:p>
          <a:p>
            <a:pPr marL="0" indent="0">
              <a:buNone/>
            </a:pPr>
            <a:endParaRPr lang="en-IE" dirty="0"/>
          </a:p>
        </p:txBody>
      </p:sp>
      <p:pic>
        <p:nvPicPr>
          <p:cNvPr id="4" name="Picture 3">
            <a:extLst>
              <a:ext uri="{FF2B5EF4-FFF2-40B4-BE49-F238E27FC236}">
                <a16:creationId xmlns:a16="http://schemas.microsoft.com/office/drawing/2014/main" id="{468AD5D2-80C9-4074-B65A-A8888CEC8503}"/>
              </a:ext>
            </a:extLst>
          </p:cNvPr>
          <p:cNvPicPr>
            <a:picLocks noChangeAspect="1"/>
          </p:cNvPicPr>
          <p:nvPr/>
        </p:nvPicPr>
        <p:blipFill>
          <a:blip r:embed="rId2"/>
          <a:stretch>
            <a:fillRect/>
          </a:stretch>
        </p:blipFill>
        <p:spPr>
          <a:xfrm>
            <a:off x="653592" y="2438319"/>
            <a:ext cx="10899743" cy="3048082"/>
          </a:xfrm>
          <a:prstGeom prst="rect">
            <a:avLst/>
          </a:prstGeom>
        </p:spPr>
      </p:pic>
    </p:spTree>
    <p:extLst>
      <p:ext uri="{BB962C8B-B14F-4D97-AF65-F5344CB8AC3E}">
        <p14:creationId xmlns:p14="http://schemas.microsoft.com/office/powerpoint/2010/main" val="85272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081182" cy="850098"/>
          </a:xfrm>
        </p:spPr>
        <p:txBody>
          <a:bodyPr/>
          <a:lstStyle/>
          <a:p>
            <a:pPr algn="ctr"/>
            <a:r>
              <a:rPr lang="en-IE" b="1" dirty="0">
                <a:solidFill>
                  <a:schemeClr val="accent1">
                    <a:lumMod val="75000"/>
                  </a:schemeClr>
                </a:solidFill>
              </a:rPr>
              <a:t>EEG Signal Noise Sources</a:t>
            </a:r>
          </a:p>
        </p:txBody>
      </p:sp>
      <p:sp>
        <p:nvSpPr>
          <p:cNvPr id="3" name="Content Placeholder 2">
            <a:extLst>
              <a:ext uri="{FF2B5EF4-FFF2-40B4-BE49-F238E27FC236}">
                <a16:creationId xmlns:a16="http://schemas.microsoft.com/office/drawing/2014/main" id="{F5B8FF39-1550-4EE1-A9D0-212F9ECA2A3E}"/>
              </a:ext>
            </a:extLst>
          </p:cNvPr>
          <p:cNvSpPr>
            <a:spLocks noGrp="1"/>
          </p:cNvSpPr>
          <p:nvPr>
            <p:ph idx="1"/>
          </p:nvPr>
        </p:nvSpPr>
        <p:spPr>
          <a:xfrm>
            <a:off x="593890" y="1036948"/>
            <a:ext cx="11293309" cy="5410986"/>
          </a:xfrm>
        </p:spPr>
        <p:txBody>
          <a:bodyPr>
            <a:normAutofit fontScale="92500" lnSpcReduction="10000"/>
          </a:bodyPr>
          <a:lstStyle/>
          <a:p>
            <a:pPr algn="just"/>
            <a:r>
              <a:rPr lang="en-GB" sz="2600" b="1" dirty="0"/>
              <a:t>Artifacts: </a:t>
            </a:r>
            <a:r>
              <a:rPr lang="en-GB" sz="2600" dirty="0"/>
              <a:t>The recorded activity which is not of cerebral origin.</a:t>
            </a:r>
          </a:p>
          <a:p>
            <a:pPr algn="just"/>
            <a:endParaRPr lang="en-GB" sz="2600" dirty="0"/>
          </a:p>
          <a:p>
            <a:pPr algn="just"/>
            <a:r>
              <a:rPr lang="en-GB" sz="2600" b="1" dirty="0"/>
              <a:t>Physiologic: </a:t>
            </a:r>
            <a:r>
              <a:rPr lang="en-GB" sz="2600" dirty="0"/>
              <a:t>Patient related artifacts</a:t>
            </a:r>
          </a:p>
          <a:p>
            <a:pPr algn="just">
              <a:buFont typeface="Wingdings" panose="05000000000000000000" pitchFamily="2" charset="2"/>
              <a:buChar char="ü"/>
            </a:pPr>
            <a:r>
              <a:rPr lang="en-GB" sz="2400" dirty="0"/>
              <a:t>Artifacts from the eyes and eyelids. (3Hz –10Hz)</a:t>
            </a:r>
          </a:p>
          <a:p>
            <a:pPr algn="just">
              <a:buFont typeface="Wingdings" panose="05000000000000000000" pitchFamily="2" charset="2"/>
              <a:buChar char="ü"/>
            </a:pPr>
            <a:r>
              <a:rPr lang="en-GB" sz="2400" dirty="0"/>
              <a:t>Eye movement artefacts.</a:t>
            </a:r>
          </a:p>
          <a:p>
            <a:pPr algn="just">
              <a:buFont typeface="Wingdings" panose="05000000000000000000" pitchFamily="2" charset="2"/>
              <a:buChar char="ü"/>
            </a:pPr>
            <a:r>
              <a:rPr lang="en-GB" sz="2400" dirty="0"/>
              <a:t>Eye blink</a:t>
            </a:r>
          </a:p>
          <a:p>
            <a:pPr algn="just">
              <a:buFont typeface="Wingdings" panose="05000000000000000000" pitchFamily="2" charset="2"/>
              <a:buChar char="ü"/>
            </a:pPr>
            <a:r>
              <a:rPr lang="en-GB" sz="2400" dirty="0"/>
              <a:t>Muscle artefacts (15-30Hz)</a:t>
            </a:r>
          </a:p>
          <a:p>
            <a:pPr algn="just">
              <a:buFont typeface="Wingdings" panose="05000000000000000000" pitchFamily="2" charset="2"/>
              <a:buChar char="ü"/>
            </a:pPr>
            <a:r>
              <a:rPr lang="en-GB" sz="2400" dirty="0"/>
              <a:t>Cardiac Artefact</a:t>
            </a:r>
          </a:p>
          <a:p>
            <a:pPr marL="0" indent="0" algn="just">
              <a:buNone/>
            </a:pPr>
            <a:endParaRPr lang="en-GB" sz="2600" dirty="0"/>
          </a:p>
          <a:p>
            <a:pPr algn="just"/>
            <a:r>
              <a:rPr lang="en-GB" sz="2600" b="1" dirty="0"/>
              <a:t>Extra physiologic or </a:t>
            </a:r>
            <a:r>
              <a:rPr lang="en-GB" sz="2400" b="1" dirty="0"/>
              <a:t>External </a:t>
            </a:r>
            <a:r>
              <a:rPr lang="en-GB" sz="2600" b="1" dirty="0"/>
              <a:t>artifacts: </a:t>
            </a:r>
          </a:p>
          <a:p>
            <a:pPr algn="just"/>
            <a:r>
              <a:rPr lang="en-GB" sz="2600" dirty="0"/>
              <a:t>Technical artifacts (50/60 Hz artifact, cable movements, electrodes)</a:t>
            </a:r>
          </a:p>
          <a:p>
            <a:pPr algn="just"/>
            <a:r>
              <a:rPr lang="en-GB" sz="2400" dirty="0"/>
              <a:t>External, environmental sources of noise, AC power lines, lighting and array of electronic equipment (from computers, displays and TVs to wireless routers, mobile phones).</a:t>
            </a:r>
            <a:endParaRPr lang="en-GB" sz="2600" dirty="0"/>
          </a:p>
          <a:p>
            <a:pPr algn="just"/>
            <a:endParaRPr lang="en-GB" sz="2600" dirty="0"/>
          </a:p>
          <a:p>
            <a:endParaRPr lang="en-IE" sz="2400" dirty="0"/>
          </a:p>
        </p:txBody>
      </p:sp>
    </p:spTree>
    <p:extLst>
      <p:ext uri="{BB962C8B-B14F-4D97-AF65-F5344CB8AC3E}">
        <p14:creationId xmlns:p14="http://schemas.microsoft.com/office/powerpoint/2010/main" val="29009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081182" cy="850098"/>
          </a:xfrm>
        </p:spPr>
        <p:txBody>
          <a:bodyPr/>
          <a:lstStyle/>
          <a:p>
            <a:pPr algn="ctr"/>
            <a:r>
              <a:rPr lang="en-IE" b="1" dirty="0">
                <a:solidFill>
                  <a:schemeClr val="accent1">
                    <a:lumMod val="75000"/>
                  </a:schemeClr>
                </a:solidFill>
              </a:rPr>
              <a:t>EEG Signal Noise Characteristics</a:t>
            </a:r>
          </a:p>
        </p:txBody>
      </p:sp>
      <p:sp>
        <p:nvSpPr>
          <p:cNvPr id="3" name="Content Placeholder 2">
            <a:extLst>
              <a:ext uri="{FF2B5EF4-FFF2-40B4-BE49-F238E27FC236}">
                <a16:creationId xmlns:a16="http://schemas.microsoft.com/office/drawing/2014/main" id="{F5B8FF39-1550-4EE1-A9D0-212F9ECA2A3E}"/>
              </a:ext>
            </a:extLst>
          </p:cNvPr>
          <p:cNvSpPr>
            <a:spLocks noGrp="1"/>
          </p:cNvSpPr>
          <p:nvPr>
            <p:ph idx="1"/>
          </p:nvPr>
        </p:nvSpPr>
        <p:spPr>
          <a:xfrm>
            <a:off x="593891" y="1036948"/>
            <a:ext cx="11029358" cy="4967926"/>
          </a:xfrm>
        </p:spPr>
        <p:txBody>
          <a:bodyPr>
            <a:normAutofit/>
          </a:bodyPr>
          <a:lstStyle/>
          <a:p>
            <a:pPr algn="just"/>
            <a:endParaRPr lang="en-GB" sz="2600" dirty="0"/>
          </a:p>
          <a:p>
            <a:endParaRPr lang="en-IE" sz="2400" dirty="0"/>
          </a:p>
        </p:txBody>
      </p:sp>
      <p:pic>
        <p:nvPicPr>
          <p:cNvPr id="9" name="Picture 8">
            <a:extLst>
              <a:ext uri="{FF2B5EF4-FFF2-40B4-BE49-F238E27FC236}">
                <a16:creationId xmlns:a16="http://schemas.microsoft.com/office/drawing/2014/main" id="{EE810D74-D606-473D-811D-DC909E001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860" y="853126"/>
            <a:ext cx="7437747" cy="5782803"/>
          </a:xfrm>
          <a:prstGeom prst="rect">
            <a:avLst/>
          </a:prstGeom>
        </p:spPr>
      </p:pic>
    </p:spTree>
    <p:extLst>
      <p:ext uri="{BB962C8B-B14F-4D97-AF65-F5344CB8AC3E}">
        <p14:creationId xmlns:p14="http://schemas.microsoft.com/office/powerpoint/2010/main" val="126881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title"/>
          </p:nvPr>
        </p:nvSpPr>
        <p:spPr>
          <a:xfrm>
            <a:off x="1018095" y="64302"/>
            <a:ext cx="10081182" cy="850098"/>
          </a:xfrm>
        </p:spPr>
        <p:txBody>
          <a:bodyPr>
            <a:normAutofit/>
          </a:bodyPr>
          <a:lstStyle/>
          <a:p>
            <a:pPr algn="ctr"/>
            <a:r>
              <a:rPr lang="en-IE" b="1" dirty="0">
                <a:solidFill>
                  <a:schemeClr val="accent1">
                    <a:lumMod val="75000"/>
                  </a:schemeClr>
                </a:solidFill>
              </a:rPr>
              <a:t>EEG Signal Noise Handling and Filtering</a:t>
            </a:r>
          </a:p>
        </p:txBody>
      </p:sp>
      <p:sp>
        <p:nvSpPr>
          <p:cNvPr id="3" name="Content Placeholder 2">
            <a:extLst>
              <a:ext uri="{FF2B5EF4-FFF2-40B4-BE49-F238E27FC236}">
                <a16:creationId xmlns:a16="http://schemas.microsoft.com/office/drawing/2014/main" id="{F5B8FF39-1550-4EE1-A9D0-212F9ECA2A3E}"/>
              </a:ext>
            </a:extLst>
          </p:cNvPr>
          <p:cNvSpPr>
            <a:spLocks noGrp="1"/>
          </p:cNvSpPr>
          <p:nvPr>
            <p:ph idx="1"/>
          </p:nvPr>
        </p:nvSpPr>
        <p:spPr>
          <a:xfrm>
            <a:off x="367645" y="989814"/>
            <a:ext cx="11642103" cy="5349265"/>
          </a:xfrm>
        </p:spPr>
        <p:txBody>
          <a:bodyPr>
            <a:normAutofit fontScale="92500" lnSpcReduction="10000"/>
          </a:bodyPr>
          <a:lstStyle/>
          <a:p>
            <a:pPr algn="just"/>
            <a:r>
              <a:rPr lang="en-GB" sz="2400" dirty="0"/>
              <a:t>The standard filtering/Bandwidth settings for EEG:</a:t>
            </a:r>
          </a:p>
          <a:p>
            <a:pPr marL="0" indent="0">
              <a:buNone/>
            </a:pPr>
            <a:r>
              <a:rPr lang="en-GB" sz="2400" dirty="0"/>
              <a:t>	Low frequency filter: 1 Hz</a:t>
            </a:r>
            <a:br>
              <a:rPr lang="en-GB" sz="2400" dirty="0"/>
            </a:br>
            <a:r>
              <a:rPr lang="en-GB" sz="2400" dirty="0"/>
              <a:t>	High frequency filter: 50-70 Hz</a:t>
            </a:r>
          </a:p>
          <a:p>
            <a:pPr marL="0" indent="0">
              <a:buNone/>
            </a:pPr>
            <a:endParaRPr lang="en-IE" sz="2400" b="1" dirty="0"/>
          </a:p>
          <a:p>
            <a:pPr algn="just"/>
            <a:r>
              <a:rPr lang="en-IE" sz="2400" b="1" dirty="0"/>
              <a:t>Differential Amplifier:</a:t>
            </a:r>
            <a:r>
              <a:rPr lang="en-GB" sz="2400" b="1" dirty="0"/>
              <a:t> </a:t>
            </a:r>
            <a:r>
              <a:rPr lang="en-GB" sz="2400" dirty="0"/>
              <a:t>Reduces the effect of common noise that can be present on the input electrodes. It magnifies the difference between two inputs. An unwanted signal that is common to the two inputs is subtracted.</a:t>
            </a:r>
          </a:p>
          <a:p>
            <a:pPr algn="just"/>
            <a:endParaRPr lang="en-GB" sz="2400" dirty="0"/>
          </a:p>
          <a:p>
            <a:pPr algn="just"/>
            <a:r>
              <a:rPr lang="en-GB" sz="2400" dirty="0"/>
              <a:t>A notch filter is used to reject the 60 Hz or 50 Hz power line noise. </a:t>
            </a:r>
          </a:p>
          <a:p>
            <a:pPr algn="just"/>
            <a:endParaRPr lang="en-GB" sz="2400" dirty="0"/>
          </a:p>
          <a:p>
            <a:pPr algn="just"/>
            <a:r>
              <a:rPr lang="en-GB" sz="2400" dirty="0"/>
              <a:t>Band-pass or low-pass filters are the commonly used temporal filters which filter out a very high or low frequency bands leaving behind the particular frequency band in which we are interested.</a:t>
            </a:r>
          </a:p>
          <a:p>
            <a:pPr algn="just"/>
            <a:endParaRPr lang="en-GB" sz="2400" dirty="0"/>
          </a:p>
          <a:p>
            <a:pPr algn="just"/>
            <a:r>
              <a:rPr lang="en-GB" sz="2400" dirty="0"/>
              <a:t>Filtering is commonly done by using Discrete Fourier Transform (DFT) or Finite Impulse Response (FIR) or Infinite Impulse Response (IIR) filters.</a:t>
            </a:r>
            <a:endParaRPr lang="en-IE" sz="2400" dirty="0"/>
          </a:p>
        </p:txBody>
      </p:sp>
    </p:spTree>
    <p:extLst>
      <p:ext uri="{BB962C8B-B14F-4D97-AF65-F5344CB8AC3E}">
        <p14:creationId xmlns:p14="http://schemas.microsoft.com/office/powerpoint/2010/main" val="272167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TotalTime>
  <Words>335</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Electroencephalogram (EEG) Signal Analysis</vt:lpstr>
      <vt:lpstr>Introduction</vt:lpstr>
      <vt:lpstr>EEG Signal Analysis &amp; its Phases</vt:lpstr>
      <vt:lpstr>EEG Signals &amp; its Characterizations</vt:lpstr>
      <vt:lpstr>Analysing EEG Signal features in Time &amp; Frequency domain</vt:lpstr>
      <vt:lpstr>EEG Signal Usage in IoT Applications</vt:lpstr>
      <vt:lpstr>EEG Signal Noise Sources</vt:lpstr>
      <vt:lpstr>EEG Signal Noise Characteristics</vt:lpstr>
      <vt:lpstr>EEG Signal Noise Handling and Filtering</vt:lpstr>
      <vt:lpstr>EEG Signal Analysis using MATLAB</vt:lpstr>
      <vt:lpstr>EEG Signal in Time &amp; Frequency Domain</vt:lpstr>
      <vt:lpstr>Filter Designer EEG Analysis</vt:lpstr>
      <vt:lpstr>Filter Designer EEG Analysis</vt:lpstr>
      <vt:lpstr>Filter Designer EEG Analysis</vt:lpstr>
      <vt:lpstr>Filter Designer EEG Analysis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c:title>
  <dc:creator>B00123045 Priyanka Aggarwal</dc:creator>
  <cp:lastModifiedBy>B00122875 Vimal Jaswal</cp:lastModifiedBy>
  <cp:revision>91</cp:revision>
  <dcterms:created xsi:type="dcterms:W3CDTF">2019-02-08T15:54:43Z</dcterms:created>
  <dcterms:modified xsi:type="dcterms:W3CDTF">2019-03-15T18:18:19Z</dcterms:modified>
</cp:coreProperties>
</file>