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5" r:id="rId1"/>
  </p:sldMasterIdLst>
  <p:notesMasterIdLst>
    <p:notesMasterId r:id="rId22"/>
  </p:notesMasterIdLst>
  <p:sldIdLst>
    <p:sldId id="256" r:id="rId2"/>
    <p:sldId id="257" r:id="rId3"/>
    <p:sldId id="259" r:id="rId4"/>
    <p:sldId id="262" r:id="rId5"/>
    <p:sldId id="264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7" r:id="rId19"/>
    <p:sldId id="288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mal Jaswal" initials="VJ" lastIdx="1" clrIdx="0">
    <p:extLst>
      <p:ext uri="{19B8F6BF-5375-455C-9EA6-DF929625EA0E}">
        <p15:presenceInfo xmlns:p15="http://schemas.microsoft.com/office/powerpoint/2012/main" userId="Vimal Jasw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48A3E-DE11-4DBD-993B-8DFA2FA1B5E3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4ED3-9749-491D-9BFA-7DDBAB8BD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798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64ED3-9749-491D-9BFA-7DDBAB8BDCB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89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64ED3-9749-491D-9BFA-7DDBAB8BDCB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862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64ED3-9749-491D-9BFA-7DDBAB8BDCB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135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64ED3-9749-491D-9BFA-7DDBAB8BDCB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826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64ED3-9749-491D-9BFA-7DDBAB8BDCB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737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64ED3-9749-491D-9BFA-7DDBAB8BDCB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59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64ED3-9749-491D-9BFA-7DDBAB8BDCB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368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64ED3-9749-491D-9BFA-7DDBAB8BDCB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213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64ED3-9749-491D-9BFA-7DDBAB8BDCB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112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64ED3-9749-491D-9BFA-7DDBAB8BDCB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157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64ED3-9749-491D-9BFA-7DDBAB8BDCB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057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64ED3-9749-491D-9BFA-7DDBAB8BDCB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852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E5BEC-CCBB-48E5-AC1D-A18C47021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FAF5A-7319-471A-8370-ECA2A5795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DF392-63F2-49BC-B8C5-D7E9D9C1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BDB8-F0CE-40AA-ABBD-B98A0E8B5436}" type="datetimeFigureOut">
              <a:rPr lang="en-IE" smtClean="0"/>
              <a:t>13/03/2019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CAE15-0714-4BBC-BBAA-0D3BA3DFE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41AC7-49B4-4CB9-B1D9-5D8B04B4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0E0F-4F82-4E5D-8D52-A984C5DFD0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496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26AD-B2A2-4008-B6D0-8260672B2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C4E26-3311-4F17-9F3E-81FE423DD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FDDE5-69A3-443D-8225-71A712773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BDB8-F0CE-40AA-ABBD-B98A0E8B5436}" type="datetimeFigureOut">
              <a:rPr lang="en-IE" smtClean="0"/>
              <a:t>13/03/2019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F5705-7EF3-4256-B3B6-2E345BB8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AB9EB-E05E-4CCE-BB62-083CBA44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0E0F-4F82-4E5D-8D52-A984C5DFD0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314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19AB4E-BEA6-4913-8D67-B7B6C982D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4C132-BBB2-4CBC-B9C0-216D0B56B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78C75-C6D4-49C8-B835-868A0F73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BDB8-F0CE-40AA-ABBD-B98A0E8B5436}" type="datetimeFigureOut">
              <a:rPr lang="en-IE" smtClean="0"/>
              <a:t>13/03/2019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52971-AA8B-4621-8046-3F8E9165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B483-79D5-4460-B3FA-4C5B90A0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0E0F-4F82-4E5D-8D52-A984C5DFD0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46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4D253-AB77-4707-92E0-BA7F3F134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9B7A8-7E92-4749-AC97-6D8FFEDE8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0C9D1-9B2C-45EF-B928-0225DF18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BDB8-F0CE-40AA-ABBD-B98A0E8B5436}" type="datetimeFigureOut">
              <a:rPr lang="en-IE" smtClean="0"/>
              <a:t>13/03/2019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36431-A78E-4BE6-90DF-C4CCE5989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9E77C-3A14-45E0-885B-EB31E667F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0E0F-4F82-4E5D-8D52-A984C5DFD0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764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E66D-FFB5-42C0-97EF-C17332D54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1C25D-DB7C-4F84-BB38-EB2C31534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9C8E2-F45C-4B2A-A098-B3D3AFF9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BDB8-F0CE-40AA-ABBD-B98A0E8B5436}" type="datetimeFigureOut">
              <a:rPr lang="en-IE" smtClean="0"/>
              <a:t>13/03/2019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84290-23BC-44D5-BEA5-DDA7C594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F21F5-11C8-46EE-9F05-FC2F8048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0E0F-4F82-4E5D-8D52-A984C5DFD0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6144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9E98-131B-4D46-8C5D-11542838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E5118-7F78-4838-8480-43E59A03E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D8A23-0323-4F49-8CA3-2A033A531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0A87E-E2DB-4A46-8C20-48971A88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BDB8-F0CE-40AA-ABBD-B98A0E8B5436}" type="datetimeFigureOut">
              <a:rPr lang="en-IE" smtClean="0"/>
              <a:t>13/03/2019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9E2C1-BCAD-4855-A2F9-85744865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C6342-AADB-4014-A5A2-F187BC6A1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0E0F-4F82-4E5D-8D52-A984C5DFD0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858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E774E-A725-479F-9CA5-3B37A89A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32602-131C-4B72-B87D-5747C5A27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015C1-64F1-47E5-8573-1166054CF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FF7D60-B59B-4C69-B880-723B23D10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906B8F-C254-42BA-8FA2-D97A8FD65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043E21-946A-4364-B63B-FEA740423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BDB8-F0CE-40AA-ABBD-B98A0E8B5436}" type="datetimeFigureOut">
              <a:rPr lang="en-IE" smtClean="0"/>
              <a:t>13/03/2019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B358CD-6AC4-49C1-B442-FED732EDD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7600F-90EB-4F4A-BC69-03F5FDE1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0E0F-4F82-4E5D-8D52-A984C5DFD0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348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B54DB-5B62-4753-BB60-CA244236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89B7CA-3B19-4FC6-A0C5-9F73F6433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BDB8-F0CE-40AA-ABBD-B98A0E8B5436}" type="datetimeFigureOut">
              <a:rPr lang="en-IE" smtClean="0"/>
              <a:t>13/03/2019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403DB-4FF4-47BB-AF55-DC30855D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6A962-3FB2-4460-BAEA-3D1A041D4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0E0F-4F82-4E5D-8D52-A984C5DFD0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230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829AA-5C4E-42FE-9DBB-0FBC8599D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BDB8-F0CE-40AA-ABBD-B98A0E8B5436}" type="datetimeFigureOut">
              <a:rPr lang="en-IE" smtClean="0"/>
              <a:t>13/03/2019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13837B-F245-4B46-92EF-33F7149C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A3569-80D6-470A-B733-4D499683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0E0F-4F82-4E5D-8D52-A984C5DFD0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49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0FF81-0AC1-4B91-8DF0-7F0F0E7C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497EA-4E67-4F45-8CD6-3D7302F23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E4650-0B32-4E42-B8F9-8957611E7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623E3-4C1F-4233-B920-0E98D8F8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BDB8-F0CE-40AA-ABBD-B98A0E8B5436}" type="datetimeFigureOut">
              <a:rPr lang="en-IE" smtClean="0"/>
              <a:t>13/03/2019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D8DFD-861D-456E-B456-D26943AAA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88F5F-AE39-496C-B30B-58E47424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0E0F-4F82-4E5D-8D52-A984C5DFD0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914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D7C2-8394-4904-B6ED-6796679D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E6507-0050-4FB0-87D7-98A8E0079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2BA98-A57B-4BD7-A03F-A2D66DAF5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F8F49-CECD-445D-BB9C-610099D30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BDB8-F0CE-40AA-ABBD-B98A0E8B5436}" type="datetimeFigureOut">
              <a:rPr lang="en-IE" smtClean="0"/>
              <a:t>13/03/2019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4751B-767E-48DC-817E-0F493616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15AF9-1FBE-4F43-BAD1-14C27CF5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0E0F-4F82-4E5D-8D52-A984C5DFD0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862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E3D2E2-96EC-4C90-81DF-AC3F72A5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F98EC-D8DC-4207-B237-853847CA5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29F26-7B53-42B9-8B81-EC46D6E2F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1BDB8-F0CE-40AA-ABBD-B98A0E8B5436}" type="datetimeFigureOut">
              <a:rPr lang="en-IE" smtClean="0"/>
              <a:t>13/03/2019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FFB20-7309-4EB6-B0BC-C5463058A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3256E-90B5-4371-9795-646A18D84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B0E0F-4F82-4E5D-8D52-A984C5DFD0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6524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6" r:id="rId1"/>
    <p:sldLayoutId id="2147484277" r:id="rId2"/>
    <p:sldLayoutId id="2147484278" r:id="rId3"/>
    <p:sldLayoutId id="2147484279" r:id="rId4"/>
    <p:sldLayoutId id="2147484280" r:id="rId5"/>
    <p:sldLayoutId id="2147484281" r:id="rId6"/>
    <p:sldLayoutId id="2147484282" r:id="rId7"/>
    <p:sldLayoutId id="2147484283" r:id="rId8"/>
    <p:sldLayoutId id="2147484284" r:id="rId9"/>
    <p:sldLayoutId id="2147484285" r:id="rId10"/>
    <p:sldLayoutId id="21474842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hysionet.org/physiobank/database/eegmat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A202A7-C441-4FF4-A886-8140A9D53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462" y="103694"/>
            <a:ext cx="10897385" cy="857839"/>
          </a:xfrm>
        </p:spPr>
        <p:txBody>
          <a:bodyPr>
            <a:normAutofit/>
          </a:bodyPr>
          <a:lstStyle/>
          <a:p>
            <a:pPr algn="ctr"/>
            <a:r>
              <a:rPr lang="en-IE" b="1">
                <a:solidFill>
                  <a:schemeClr val="accent1">
                    <a:lumMod val="75000"/>
                  </a:schemeClr>
                </a:solidFill>
              </a:rPr>
              <a:t>Electroencephalogram (EEG) Signal Analysis</a:t>
            </a:r>
            <a:endParaRPr lang="en-I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A1EFC5-CEF4-44B2-A8A8-DC448656B2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7" b="2292"/>
          <a:stretch/>
        </p:blipFill>
        <p:spPr>
          <a:xfrm>
            <a:off x="6172200" y="1191367"/>
            <a:ext cx="5072974" cy="2647634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2BC57C-C98B-400D-83BE-ADD23D376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15440"/>
            <a:ext cx="5181600" cy="49987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sz="2000" b="1" dirty="0"/>
          </a:p>
          <a:p>
            <a:pPr marL="0" indent="0">
              <a:buNone/>
            </a:pPr>
            <a:endParaRPr lang="en-GB" sz="2000" b="1" dirty="0"/>
          </a:p>
          <a:p>
            <a:pPr marL="0" indent="0">
              <a:buNone/>
            </a:pPr>
            <a:r>
              <a:rPr lang="en-GB" sz="2000" b="1" dirty="0"/>
              <a:t>Presented by:</a:t>
            </a:r>
          </a:p>
          <a:p>
            <a:pPr marL="0" indent="0">
              <a:buNone/>
            </a:pPr>
            <a:r>
              <a:rPr lang="en-GB" sz="1600" dirty="0"/>
              <a:t>Priyanka Aggarwal – B00123045</a:t>
            </a:r>
          </a:p>
          <a:p>
            <a:pPr marL="0" indent="0">
              <a:buNone/>
            </a:pPr>
            <a:r>
              <a:rPr lang="en-GB" sz="1600" dirty="0"/>
              <a:t>Vimal Jaswal - B00122875</a:t>
            </a:r>
          </a:p>
          <a:p>
            <a:endParaRPr lang="en-GB" sz="1600" dirty="0"/>
          </a:p>
          <a:p>
            <a:pPr marL="0" indent="0">
              <a:buNone/>
            </a:pPr>
            <a:r>
              <a:rPr lang="en-GB" sz="1600" dirty="0"/>
              <a:t>Masters of Engineering in Internet of things technologies</a:t>
            </a:r>
          </a:p>
          <a:p>
            <a:pPr marL="0" indent="0">
              <a:buNone/>
            </a:pPr>
            <a:r>
              <a:rPr lang="en-GB" sz="1600" dirty="0"/>
              <a:t>TU Dublin, Blanchardstown, Ireland.</a:t>
            </a:r>
          </a:p>
          <a:p>
            <a:pPr marL="0" indent="0">
              <a:buNone/>
            </a:pPr>
            <a:endParaRPr lang="en-IE" sz="1400" dirty="0"/>
          </a:p>
          <a:p>
            <a:pPr marL="0" indent="0">
              <a:buNone/>
            </a:pPr>
            <a:endParaRPr lang="en-IE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B4FBD3-89FF-4688-B475-139D85B74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72" y="1191367"/>
            <a:ext cx="5569600" cy="365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63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D7FD0-08F8-4B01-8670-774433F6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095" y="64302"/>
            <a:ext cx="10081182" cy="850098"/>
          </a:xfrm>
        </p:spPr>
        <p:txBody>
          <a:bodyPr>
            <a:normAutofit/>
          </a:bodyPr>
          <a:lstStyle/>
          <a:p>
            <a:pPr algn="ctr"/>
            <a:r>
              <a:rPr lang="en-IE" b="1" dirty="0">
                <a:solidFill>
                  <a:schemeClr val="accent1">
                    <a:lumMod val="75000"/>
                  </a:schemeClr>
                </a:solidFill>
              </a:rPr>
              <a:t>EEG Modelling and Feature Extraction.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8AF14-B00F-4D1D-9798-70843A825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499" y="810704"/>
            <a:ext cx="11557262" cy="5759777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GB" dirty="0"/>
              <a:t>EEG recordings from Physiobank Database:</a:t>
            </a:r>
          </a:p>
          <a:p>
            <a:pPr marL="0" indent="0" algn="just" fontAlgn="base">
              <a:buNone/>
            </a:pPr>
            <a:r>
              <a:rPr lang="en-GB" sz="1600" dirty="0"/>
              <a:t>Rapid Serial Visual Presentation (RSVP) </a:t>
            </a:r>
          </a:p>
          <a:p>
            <a:pPr marL="0" indent="0" algn="just" fontAlgn="base">
              <a:buNone/>
            </a:pPr>
            <a:r>
              <a:rPr lang="en-GB" sz="1600" dirty="0"/>
              <a:t>P7 channel, fs= 2048 Hz</a:t>
            </a:r>
          </a:p>
          <a:p>
            <a:pPr marL="0" indent="0" algn="just" fontAlgn="base">
              <a:buNone/>
            </a:pPr>
            <a:endParaRPr lang="en-GB" sz="1600" b="1" cap="small" dirty="0"/>
          </a:p>
          <a:p>
            <a:pPr marL="0" indent="0" algn="just" fontAlgn="base">
              <a:buNone/>
            </a:pPr>
            <a:r>
              <a:rPr lang="en-GB" sz="1600" b="1" cap="small" dirty="0"/>
              <a:t>The Cyclic Alternating Pattern (CAP) of EEG activity during sleep</a:t>
            </a:r>
          </a:p>
          <a:p>
            <a:pPr lvl="1" algn="just"/>
            <a:r>
              <a:rPr lang="en-GB" sz="1600" b="1" dirty="0"/>
              <a:t>Sleep-disordered breathing </a:t>
            </a:r>
            <a:r>
              <a:rPr lang="en-GB" sz="1600" dirty="0"/>
              <a:t>- sdb1 , fs=256Hz, fp2-fp4</a:t>
            </a:r>
          </a:p>
          <a:p>
            <a:pPr lvl="1" algn="just"/>
            <a:r>
              <a:rPr lang="en-GB" sz="1600" b="1" dirty="0"/>
              <a:t>Bruxism</a:t>
            </a:r>
            <a:r>
              <a:rPr lang="en-GB" sz="1600" dirty="0"/>
              <a:t> (condition in which you grind, gnash or clench your teeth) </a:t>
            </a:r>
          </a:p>
          <a:p>
            <a:pPr marL="457200" lvl="1" indent="0" algn="just">
              <a:buNone/>
            </a:pPr>
            <a:r>
              <a:rPr lang="en-GB" sz="1600" dirty="0"/>
              <a:t>– brux1, fs=256 Hz , fp2-fp4</a:t>
            </a:r>
          </a:p>
          <a:p>
            <a:pPr marL="457200" lvl="1" indent="0" algn="just">
              <a:buNone/>
            </a:pPr>
            <a:endParaRPr lang="en-GB" sz="1600" dirty="0"/>
          </a:p>
          <a:p>
            <a:pPr marL="457200" lvl="1" indent="0" algn="just">
              <a:buNone/>
            </a:pPr>
            <a:endParaRPr lang="en-GB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F03F0-3B11-4ED1-8D2F-7A8E0D637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826" y="914400"/>
            <a:ext cx="4028791" cy="22981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B56C8D-1918-4712-8176-97C468D30A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701" y="3832639"/>
            <a:ext cx="4773039" cy="26219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789A60-9E2E-4A40-A124-9FB91B7EB5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27" y="3832639"/>
            <a:ext cx="4555152" cy="247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91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D7FD0-08F8-4B01-8670-774433F6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095" y="64302"/>
            <a:ext cx="10081182" cy="850098"/>
          </a:xfrm>
        </p:spPr>
        <p:txBody>
          <a:bodyPr>
            <a:normAutofit/>
          </a:bodyPr>
          <a:lstStyle/>
          <a:p>
            <a:pPr algn="ctr"/>
            <a:r>
              <a:rPr lang="en-IE" b="1" dirty="0">
                <a:solidFill>
                  <a:schemeClr val="accent1">
                    <a:lumMod val="75000"/>
                  </a:schemeClr>
                </a:solidFill>
              </a:rPr>
              <a:t>EEG Modelling and Feature Extraction.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8AF14-B00F-4D1D-9798-70843A825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499" y="810704"/>
            <a:ext cx="11557262" cy="5759777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GB" dirty="0"/>
              <a:t>EEG recordings from Physiobank Database:</a:t>
            </a:r>
          </a:p>
          <a:p>
            <a:pPr marL="0" indent="0" algn="just" fontAlgn="base">
              <a:buNone/>
            </a:pPr>
            <a:r>
              <a:rPr lang="en-GB" sz="1600" dirty="0"/>
              <a:t>Rapid Serial Visual Presentation (RSVP) </a:t>
            </a:r>
          </a:p>
          <a:p>
            <a:pPr marL="0" indent="0" algn="just" fontAlgn="base">
              <a:buNone/>
            </a:pPr>
            <a:r>
              <a:rPr lang="en-GB" sz="1600" dirty="0"/>
              <a:t>P7 channel, fs= 2048 Hz</a:t>
            </a:r>
          </a:p>
          <a:p>
            <a:pPr marL="0" indent="0" algn="just" fontAlgn="base">
              <a:buNone/>
            </a:pPr>
            <a:endParaRPr lang="en-GB" sz="1600" b="1" cap="small" dirty="0"/>
          </a:p>
          <a:p>
            <a:pPr marL="0" indent="0" algn="just" fontAlgn="base">
              <a:buNone/>
            </a:pPr>
            <a:r>
              <a:rPr lang="en-GB" sz="1600" b="1" cap="small" dirty="0"/>
              <a:t>The Cyclic Alternating Pattern (CAP) of EEG activity during sleep</a:t>
            </a:r>
          </a:p>
          <a:p>
            <a:pPr lvl="1" algn="just"/>
            <a:r>
              <a:rPr lang="en-GB" sz="1600" b="1" dirty="0"/>
              <a:t>Sleep-disordered breathing </a:t>
            </a:r>
            <a:r>
              <a:rPr lang="en-GB" sz="1600" dirty="0"/>
              <a:t>- sdb1 , fs=256Hz, fp2-fp4</a:t>
            </a:r>
          </a:p>
          <a:p>
            <a:pPr lvl="1" algn="just"/>
            <a:r>
              <a:rPr lang="en-GB" sz="1600" b="1" dirty="0"/>
              <a:t>Bruxism</a:t>
            </a:r>
            <a:r>
              <a:rPr lang="en-GB" sz="1600" dirty="0"/>
              <a:t> (condition in which you grind, gnash or clench your teeth) </a:t>
            </a:r>
          </a:p>
          <a:p>
            <a:pPr marL="457200" lvl="1" indent="0" algn="just">
              <a:buNone/>
            </a:pPr>
            <a:r>
              <a:rPr lang="en-GB" sz="1600" dirty="0"/>
              <a:t>– brux1, fs=256 Hz , fp2-fp4</a:t>
            </a:r>
          </a:p>
          <a:p>
            <a:pPr marL="457200" lvl="1" indent="0" algn="just">
              <a:buNone/>
            </a:pPr>
            <a:endParaRPr lang="en-GB" sz="1600" dirty="0"/>
          </a:p>
          <a:p>
            <a:pPr marL="457200" lvl="1" indent="0" algn="just">
              <a:buNone/>
            </a:pPr>
            <a:endParaRPr lang="en-GB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6D6757-C197-465F-977F-EA5D70A0F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061" y="914400"/>
            <a:ext cx="5044440" cy="27127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54E0A2-7410-4FCC-86F7-A3838548F7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061" y="3811094"/>
            <a:ext cx="5044440" cy="26443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479FD3-6339-41F8-8996-1700566016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4" y="3752174"/>
            <a:ext cx="4530838" cy="276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96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D7FD0-08F8-4B01-8670-774433F6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095" y="64302"/>
            <a:ext cx="10081182" cy="850098"/>
          </a:xfrm>
        </p:spPr>
        <p:txBody>
          <a:bodyPr>
            <a:normAutofit/>
          </a:bodyPr>
          <a:lstStyle/>
          <a:p>
            <a:pPr algn="ctr"/>
            <a:r>
              <a:rPr lang="en-IE" b="1" dirty="0">
                <a:solidFill>
                  <a:schemeClr val="accent1">
                    <a:lumMod val="75000"/>
                  </a:schemeClr>
                </a:solidFill>
              </a:rPr>
              <a:t>EEG Modelling - Wave Analysis.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8AF14-B00F-4D1D-9798-70843A825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499" y="810704"/>
            <a:ext cx="11557262" cy="5759777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GB" sz="1600" dirty="0"/>
              <a:t>Rapid Serial Visual Presentation (RSVP) </a:t>
            </a:r>
          </a:p>
          <a:p>
            <a:pPr marL="0" indent="0" algn="just" fontAlgn="base">
              <a:buNone/>
            </a:pPr>
            <a:r>
              <a:rPr lang="en-GB" sz="1600" dirty="0"/>
              <a:t>P7 channel, fs= 2048 Hz</a:t>
            </a:r>
          </a:p>
          <a:p>
            <a:pPr marL="0" indent="0" algn="just" fontAlgn="base">
              <a:buNone/>
            </a:pPr>
            <a:endParaRPr lang="en-GB" sz="1600" b="1" cap="small" dirty="0"/>
          </a:p>
          <a:p>
            <a:pPr marL="457200" lvl="1" indent="0" algn="just">
              <a:buNone/>
            </a:pPr>
            <a:endParaRPr lang="en-GB" sz="1600" dirty="0"/>
          </a:p>
          <a:p>
            <a:pPr marL="457200" lvl="1" indent="0" algn="just">
              <a:buNone/>
            </a:pPr>
            <a:endParaRPr lang="en-GB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F1E16A-C91B-457E-87C7-3FBA3D95F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95" y="1449889"/>
            <a:ext cx="9847634" cy="459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78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D7FD0-08F8-4B01-8670-774433F6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095" y="64302"/>
            <a:ext cx="10081182" cy="850098"/>
          </a:xfrm>
        </p:spPr>
        <p:txBody>
          <a:bodyPr>
            <a:normAutofit/>
          </a:bodyPr>
          <a:lstStyle/>
          <a:p>
            <a:pPr algn="ctr"/>
            <a:r>
              <a:rPr lang="en-IE" b="1" dirty="0">
                <a:solidFill>
                  <a:schemeClr val="accent1">
                    <a:lumMod val="75000"/>
                  </a:schemeClr>
                </a:solidFill>
              </a:rPr>
              <a:t>EEG Modelling and Wave Analysis.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8AF14-B00F-4D1D-9798-70843A825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499" y="810704"/>
            <a:ext cx="11557262" cy="5759777"/>
          </a:xfrm>
        </p:spPr>
        <p:txBody>
          <a:bodyPr>
            <a:normAutofit/>
          </a:bodyPr>
          <a:lstStyle/>
          <a:p>
            <a:pPr lvl="1" algn="just"/>
            <a:r>
              <a:rPr lang="en-GB" sz="1600" b="1" dirty="0"/>
              <a:t>Sleep-disordered breathing </a:t>
            </a:r>
            <a:r>
              <a:rPr lang="en-GB" sz="1600" dirty="0"/>
              <a:t>- sdb1 , fs=256Hz, fp2-fp4</a:t>
            </a:r>
          </a:p>
          <a:p>
            <a:pPr marL="0" indent="0" algn="just" fontAlgn="base">
              <a:buNone/>
            </a:pPr>
            <a:endParaRPr lang="en-GB" sz="1600" b="1" cap="small" dirty="0"/>
          </a:p>
          <a:p>
            <a:pPr marL="457200" lvl="1" indent="0" algn="just">
              <a:buNone/>
            </a:pPr>
            <a:endParaRPr lang="en-GB" sz="1600" dirty="0"/>
          </a:p>
          <a:p>
            <a:pPr marL="457200" lvl="1" indent="0" algn="just">
              <a:buNone/>
            </a:pPr>
            <a:endParaRPr lang="en-GB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ACF02E-62CC-437D-8F0B-8CBB3F1A5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07" y="1285398"/>
            <a:ext cx="10878766" cy="491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13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D7FD0-08F8-4B01-8670-774433F6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095" y="64302"/>
            <a:ext cx="10081182" cy="850098"/>
          </a:xfrm>
        </p:spPr>
        <p:txBody>
          <a:bodyPr>
            <a:normAutofit/>
          </a:bodyPr>
          <a:lstStyle/>
          <a:p>
            <a:pPr algn="ctr"/>
            <a:r>
              <a:rPr lang="en-IE" b="1" dirty="0">
                <a:solidFill>
                  <a:schemeClr val="accent1">
                    <a:lumMod val="75000"/>
                  </a:schemeClr>
                </a:solidFill>
              </a:rPr>
              <a:t>EEG Modelling and Wave Analysis.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8AF14-B00F-4D1D-9798-70843A825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499" y="810704"/>
            <a:ext cx="11557262" cy="5759777"/>
          </a:xfrm>
        </p:spPr>
        <p:txBody>
          <a:bodyPr>
            <a:normAutofit/>
          </a:bodyPr>
          <a:lstStyle/>
          <a:p>
            <a:pPr lvl="1" algn="just"/>
            <a:r>
              <a:rPr lang="en-GB" sz="1600" b="1" dirty="0"/>
              <a:t>Bruxism</a:t>
            </a:r>
            <a:r>
              <a:rPr lang="en-GB" sz="1600" dirty="0"/>
              <a:t> (condition in which you grind, gnash or clench your teeth) </a:t>
            </a:r>
          </a:p>
          <a:p>
            <a:pPr marL="457200" lvl="1" indent="0" algn="just">
              <a:buNone/>
            </a:pPr>
            <a:r>
              <a:rPr lang="en-GB" sz="1600" dirty="0"/>
              <a:t>– brux1, fs=256 Hz , fp2-fp4</a:t>
            </a:r>
          </a:p>
          <a:p>
            <a:pPr marL="0" indent="0" algn="just" fontAlgn="base">
              <a:buNone/>
            </a:pPr>
            <a:endParaRPr lang="en-GB" sz="1600" b="1" cap="small" dirty="0"/>
          </a:p>
          <a:p>
            <a:pPr marL="457200" lvl="1" indent="0" algn="just">
              <a:buNone/>
            </a:pPr>
            <a:endParaRPr lang="en-GB" sz="1600" dirty="0"/>
          </a:p>
          <a:p>
            <a:pPr marL="457200" lvl="1" indent="0" algn="just">
              <a:buNone/>
            </a:pPr>
            <a:endParaRPr lang="en-GB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3E6E7A-F9D3-43F7-AF7C-4C9315BD3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02" y="1509241"/>
            <a:ext cx="10486417" cy="453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65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D7FD0-08F8-4B01-8670-774433F6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095" y="64302"/>
            <a:ext cx="10081182" cy="850098"/>
          </a:xfrm>
        </p:spPr>
        <p:txBody>
          <a:bodyPr>
            <a:normAutofit/>
          </a:bodyPr>
          <a:lstStyle/>
          <a:p>
            <a:pPr algn="ctr"/>
            <a:r>
              <a:rPr lang="en-IE" b="1" dirty="0">
                <a:solidFill>
                  <a:schemeClr val="accent1">
                    <a:lumMod val="75000"/>
                  </a:schemeClr>
                </a:solidFill>
              </a:rPr>
              <a:t>EEG Modelling and Wave Analysis.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8AF14-B00F-4D1D-9798-70843A825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499" y="810704"/>
            <a:ext cx="11557262" cy="5759777"/>
          </a:xfrm>
        </p:spPr>
        <p:txBody>
          <a:bodyPr>
            <a:normAutofit/>
          </a:bodyPr>
          <a:lstStyle/>
          <a:p>
            <a:pPr lvl="1" algn="just"/>
            <a:r>
              <a:rPr lang="en-GB" sz="1600" b="1" dirty="0"/>
              <a:t>Bruxism</a:t>
            </a:r>
            <a:r>
              <a:rPr lang="en-GB" sz="1600" dirty="0"/>
              <a:t> (condition in which you grind, gnash or clench your teeth) </a:t>
            </a:r>
          </a:p>
          <a:p>
            <a:pPr marL="457200" lvl="1" indent="0" algn="just">
              <a:buNone/>
            </a:pPr>
            <a:r>
              <a:rPr lang="en-GB" sz="1600" dirty="0"/>
              <a:t>– brux1, fs=256 Hz , fp2-fp4</a:t>
            </a:r>
          </a:p>
          <a:p>
            <a:pPr marL="0" indent="0" algn="just" fontAlgn="base">
              <a:buNone/>
            </a:pPr>
            <a:endParaRPr lang="en-GB" sz="1600" b="1" cap="small" dirty="0"/>
          </a:p>
          <a:p>
            <a:pPr marL="457200" lvl="1" indent="0" algn="just">
              <a:buNone/>
            </a:pPr>
            <a:endParaRPr lang="en-GB" sz="1600" dirty="0"/>
          </a:p>
          <a:p>
            <a:pPr marL="457200" lvl="1" indent="0" algn="just">
              <a:buNone/>
            </a:pPr>
            <a:endParaRPr lang="en-GB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3E6E7A-F9D3-43F7-AF7C-4C9315BD3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02" y="1509241"/>
            <a:ext cx="10486417" cy="453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83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D7FD0-08F8-4B01-8670-774433F60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010"/>
            <a:ext cx="10103796" cy="865761"/>
          </a:xfrm>
        </p:spPr>
        <p:txBody>
          <a:bodyPr>
            <a:normAutofit fontScale="90000"/>
          </a:bodyPr>
          <a:lstStyle/>
          <a:p>
            <a:pPr algn="ctr"/>
            <a:r>
              <a:rPr lang="en-IE" b="1" dirty="0">
                <a:solidFill>
                  <a:schemeClr val="accent1">
                    <a:lumMod val="75000"/>
                  </a:schemeClr>
                </a:solidFill>
              </a:rPr>
              <a:t>EEG Advanced Feature Extraction.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2EC04646-605F-4652-8E48-F35D12DE7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856" y="1342417"/>
            <a:ext cx="10693940" cy="4304239"/>
          </a:xfrm>
        </p:spPr>
        <p:txBody>
          <a:bodyPr/>
          <a:lstStyle/>
          <a:p>
            <a:pPr algn="just"/>
            <a:endParaRPr lang="en-GB" dirty="0"/>
          </a:p>
          <a:p>
            <a:pPr algn="just"/>
            <a:r>
              <a:rPr lang="en-GB" dirty="0"/>
              <a:t>WFDB tool - </a:t>
            </a:r>
            <a:r>
              <a:rPr lang="en-GB" b="1" cap="small" dirty="0"/>
              <a:t>Software for viewing, </a:t>
            </a:r>
            <a:r>
              <a:rPr lang="en-GB" b="1" cap="small" dirty="0" err="1"/>
              <a:t>analyzing</a:t>
            </a:r>
            <a:r>
              <a:rPr lang="en-GB" b="1" cap="small" dirty="0"/>
              <a:t>, and creating recordings of physiologic signals</a:t>
            </a:r>
          </a:p>
          <a:p>
            <a:pPr algn="just"/>
            <a:endParaRPr lang="en-GB" b="1" cap="small" dirty="0"/>
          </a:p>
          <a:p>
            <a:pPr algn="just"/>
            <a:r>
              <a:rPr lang="en-GB" dirty="0" err="1"/>
              <a:t>EEGlab</a:t>
            </a:r>
            <a:r>
              <a:rPr lang="en-GB" dirty="0"/>
              <a:t> -  for processing data from electroencephalography (EEG), magnetoencephalography (MEG), and other electrophysiological signals. </a:t>
            </a:r>
          </a:p>
          <a:p>
            <a:pPr algn="just"/>
            <a:endParaRPr lang="en-GB" cap="small" dirty="0"/>
          </a:p>
          <a:p>
            <a:pPr algn="just"/>
            <a:endParaRPr lang="en-GB" b="1" cap="small" dirty="0"/>
          </a:p>
          <a:p>
            <a:pPr algn="just"/>
            <a:endParaRPr lang="en-GB" b="1" cap="small" dirty="0"/>
          </a:p>
          <a:p>
            <a:pPr algn="just"/>
            <a:endParaRPr lang="en-GB" b="1" cap="smal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4991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D7FD0-08F8-4B01-8670-774433F60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010"/>
            <a:ext cx="9986128" cy="568415"/>
          </a:xfrm>
        </p:spPr>
        <p:txBody>
          <a:bodyPr>
            <a:noAutofit/>
          </a:bodyPr>
          <a:lstStyle/>
          <a:p>
            <a:pPr algn="ctr"/>
            <a:r>
              <a:rPr lang="en-IE" sz="3600" b="1" dirty="0">
                <a:solidFill>
                  <a:schemeClr val="accent1">
                    <a:lumMod val="75000"/>
                  </a:schemeClr>
                </a:solidFill>
              </a:rPr>
              <a:t>EEG Advanced Feature Extraction.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E16DE0-1217-41DA-9952-1C2308F8A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78" y="838932"/>
            <a:ext cx="10324289" cy="580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82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D7FD0-08F8-4B01-8670-774433F60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010"/>
            <a:ext cx="9986128" cy="568415"/>
          </a:xfrm>
        </p:spPr>
        <p:txBody>
          <a:bodyPr>
            <a:noAutofit/>
          </a:bodyPr>
          <a:lstStyle/>
          <a:p>
            <a:pPr algn="ctr"/>
            <a:r>
              <a:rPr lang="en-IE" sz="3600" b="1" dirty="0">
                <a:solidFill>
                  <a:schemeClr val="accent1">
                    <a:lumMod val="75000"/>
                  </a:schemeClr>
                </a:solidFill>
              </a:rPr>
              <a:t>EEG Advanced Feature Extraction.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3DEC7-9799-496E-B454-6B7D446D6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554" y="910885"/>
            <a:ext cx="10107038" cy="541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38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D7FD0-08F8-4B01-8670-774433F60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010"/>
            <a:ext cx="9986128" cy="568415"/>
          </a:xfrm>
        </p:spPr>
        <p:txBody>
          <a:bodyPr>
            <a:noAutofit/>
          </a:bodyPr>
          <a:lstStyle/>
          <a:p>
            <a:pPr algn="ctr"/>
            <a:r>
              <a:rPr lang="en-IE" sz="3600" b="1" dirty="0" err="1">
                <a:solidFill>
                  <a:schemeClr val="accent1">
                    <a:lumMod val="75000"/>
                  </a:schemeClr>
                </a:solidFill>
              </a:rPr>
              <a:t>Refrences</a:t>
            </a:r>
            <a:r>
              <a:rPr lang="en-IE" sz="36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D462E5-B5AF-460F-A950-DED29830A006}"/>
              </a:ext>
            </a:extLst>
          </p:cNvPr>
          <p:cNvSpPr txBox="1">
            <a:spLocks/>
          </p:cNvSpPr>
          <p:nvPr/>
        </p:nvSpPr>
        <p:spPr>
          <a:xfrm>
            <a:off x="838200" y="1244339"/>
            <a:ext cx="10785049" cy="3082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1200" dirty="0"/>
              <a:t>[1]J. Kumar and P. </a:t>
            </a:r>
            <a:r>
              <a:rPr lang="en-GB" sz="1200" dirty="0" err="1"/>
              <a:t>Bhuvaneswari</a:t>
            </a:r>
            <a:r>
              <a:rPr lang="en-GB" sz="1200" dirty="0"/>
              <a:t>, "Analysis of Electroencephalography (EEG) Signals and Its Categorization–A Study", </a:t>
            </a:r>
            <a:r>
              <a:rPr lang="en-GB" sz="1200" i="1" dirty="0"/>
              <a:t>Procedia Engineering</a:t>
            </a:r>
            <a:r>
              <a:rPr lang="en-GB" sz="1200" dirty="0"/>
              <a:t>, vol. 38, pp. 2525-2536, 2012. Available: 10.1016/j.proeng.2012.06.298.</a:t>
            </a:r>
            <a:endParaRPr lang="en-GB" sz="12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just"/>
            <a:endParaRPr lang="en-GB" sz="12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just"/>
            <a:r>
              <a:rPr lang="en-GB" sz="1200" dirty="0"/>
              <a:t>[2]A. </a:t>
            </a:r>
            <a:r>
              <a:rPr lang="en-GB" sz="1200" dirty="0" err="1"/>
              <a:t>Tandle</a:t>
            </a:r>
            <a:r>
              <a:rPr lang="en-GB" sz="1200" dirty="0"/>
              <a:t>, N. Jog, P. </a:t>
            </a:r>
            <a:r>
              <a:rPr lang="en-GB" sz="1200" dirty="0" err="1"/>
              <a:t>D'cunha</a:t>
            </a:r>
            <a:r>
              <a:rPr lang="en-GB" sz="1200" dirty="0"/>
              <a:t> and M. </a:t>
            </a:r>
            <a:r>
              <a:rPr lang="en-GB" sz="1200" dirty="0" err="1"/>
              <a:t>Chheta</a:t>
            </a:r>
            <a:r>
              <a:rPr lang="en-GB" sz="1200" dirty="0"/>
              <a:t>, "Classification of Artefacts in EEG Signal Recordings and EOG Artefact Removal using EOG Subtraction", </a:t>
            </a:r>
            <a:r>
              <a:rPr lang="en-GB" sz="1200" i="1" dirty="0"/>
              <a:t>Communications on Applied Electronics</a:t>
            </a:r>
            <a:r>
              <a:rPr lang="en-GB" sz="1200" dirty="0"/>
              <a:t>, vol. 4, no. 1, pp. 12-19, 2016. Available: 10.5120/cae2016651997.</a:t>
            </a:r>
          </a:p>
          <a:p>
            <a:pPr algn="just"/>
            <a:endParaRPr lang="en-GB" sz="1200" dirty="0"/>
          </a:p>
          <a:p>
            <a:pPr algn="just"/>
            <a:r>
              <a:rPr lang="en-GB" sz="1200" dirty="0"/>
              <a:t>[3]https://physionet.org/physiobank/database/eegmat/</a:t>
            </a:r>
          </a:p>
          <a:p>
            <a:pPr algn="just"/>
            <a:endParaRPr lang="en-GB" sz="1200" dirty="0"/>
          </a:p>
          <a:p>
            <a:pPr algn="just"/>
            <a:r>
              <a:rPr lang="en-GB" sz="1200" dirty="0"/>
              <a:t>[4]https://www.mathworks.com/</a:t>
            </a:r>
          </a:p>
        </p:txBody>
      </p:sp>
    </p:spTree>
    <p:extLst>
      <p:ext uri="{BB962C8B-B14F-4D97-AF65-F5344CB8AC3E}">
        <p14:creationId xmlns:p14="http://schemas.microsoft.com/office/powerpoint/2010/main" val="4184095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85231-6CF4-47EF-9031-C0807B0A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884"/>
            <a:ext cx="10200588" cy="436153"/>
          </a:xfrm>
        </p:spPr>
        <p:txBody>
          <a:bodyPr>
            <a:normAutofit fontScale="90000"/>
          </a:bodyPr>
          <a:lstStyle/>
          <a:p>
            <a:pPr algn="ctr"/>
            <a:r>
              <a:rPr lang="en-IE" b="1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E748C-C0BA-45CB-AF78-42DCA9F9A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103" y="829559"/>
            <a:ext cx="11634280" cy="56798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Electroencephalography (EEG) is a monitoring method to record electrical activity of the brain by placing electrodes on scalp. </a:t>
            </a:r>
          </a:p>
          <a:p>
            <a:pPr marL="0" indent="0" algn="just">
              <a:buNone/>
            </a:pPr>
            <a:r>
              <a:rPr lang="en-GB" dirty="0"/>
              <a:t>EEG analysis is beneficial for detecting brain disorders such as tumors, seizures, Alzheimer’s disease, epilepsy and other. </a:t>
            </a:r>
          </a:p>
          <a:p>
            <a:pPr marL="0" indent="0" algn="just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9C914F-D22E-4629-BF34-5D73B9CF8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828" y="3292472"/>
            <a:ext cx="7246239" cy="220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05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B13E3-AEAB-46C0-A529-EBEF0CD49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8561" y="1848914"/>
            <a:ext cx="2780907" cy="1325563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2217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25925-129D-48F4-9C5C-0DE375DD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82" y="260063"/>
            <a:ext cx="9497405" cy="590675"/>
          </a:xfrm>
        </p:spPr>
        <p:txBody>
          <a:bodyPr>
            <a:normAutofit fontScale="90000"/>
          </a:bodyPr>
          <a:lstStyle/>
          <a:p>
            <a:pPr algn="ctr"/>
            <a:r>
              <a:rPr lang="en-IE" b="1" dirty="0">
                <a:solidFill>
                  <a:schemeClr val="accent1">
                    <a:lumMod val="75000"/>
                  </a:schemeClr>
                </a:solidFill>
              </a:rPr>
              <a:t>EEG Signals &amp; its Characterizations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ABF03-F1FF-4064-9D47-1DD127BE9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791878" y="3429000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>
              <a:buFontTx/>
              <a:buChar char="-"/>
            </a:pPr>
            <a:endParaRPr lang="en-IE" dirty="0"/>
          </a:p>
          <a:p>
            <a:pPr marL="0" indent="0">
              <a:buNone/>
            </a:pPr>
            <a:r>
              <a:rPr lang="en-IE" dirty="0"/>
              <a:t> </a:t>
            </a:r>
          </a:p>
        </p:txBody>
      </p:sp>
      <p:pic>
        <p:nvPicPr>
          <p:cNvPr id="1026" name="Picture 2" descr="https://raphaelvallat.com/images/tutorials/bandpower/brain_waves.png">
            <a:extLst>
              <a:ext uri="{FF2B5EF4-FFF2-40B4-BE49-F238E27FC236}">
                <a16:creationId xmlns:a16="http://schemas.microsoft.com/office/drawing/2014/main" id="{726A809C-A3A0-4B63-940D-D0BBD865E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516" y="4214228"/>
            <a:ext cx="4220401" cy="245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pinimg.com/originals/a2/89/cb/a289cb4502c0661ff7ca6801d0089fbe.jpg">
            <a:extLst>
              <a:ext uri="{FF2B5EF4-FFF2-40B4-BE49-F238E27FC236}">
                <a16:creationId xmlns:a16="http://schemas.microsoft.com/office/drawing/2014/main" id="{1C97EDA9-1443-4C58-B17A-37C674419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82" y="1117852"/>
            <a:ext cx="6692630" cy="305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555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D7FD0-08F8-4B01-8670-774433F6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095" y="64302"/>
            <a:ext cx="10081182" cy="850098"/>
          </a:xfrm>
        </p:spPr>
        <p:txBody>
          <a:bodyPr/>
          <a:lstStyle/>
          <a:p>
            <a:pPr algn="ctr"/>
            <a:r>
              <a:rPr lang="en-IE" b="1" dirty="0">
                <a:solidFill>
                  <a:schemeClr val="accent1">
                    <a:lumMod val="75000"/>
                  </a:schemeClr>
                </a:solidFill>
              </a:rPr>
              <a:t>EEG Signal Noise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8FF39-1550-4EE1-A9D0-212F9ECA2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90" y="1036948"/>
            <a:ext cx="11293309" cy="5410986"/>
          </a:xfrm>
        </p:spPr>
        <p:txBody>
          <a:bodyPr>
            <a:normAutofit/>
          </a:bodyPr>
          <a:lstStyle/>
          <a:p>
            <a:pPr algn="just"/>
            <a:r>
              <a:rPr lang="en-GB" sz="2600" b="1" dirty="0"/>
              <a:t>Artefacts: </a:t>
            </a:r>
            <a:r>
              <a:rPr lang="en-GB" sz="2600" dirty="0"/>
              <a:t>The recorded activity which is not of cerebral origin.</a:t>
            </a:r>
          </a:p>
          <a:p>
            <a:pPr algn="just"/>
            <a:endParaRPr lang="en-GB" sz="2600" dirty="0"/>
          </a:p>
          <a:p>
            <a:pPr algn="just"/>
            <a:r>
              <a:rPr lang="en-GB" sz="2600" b="1" dirty="0"/>
              <a:t>Physiologic: </a:t>
            </a:r>
            <a:r>
              <a:rPr lang="en-GB" sz="2600" dirty="0"/>
              <a:t>Patient related artefacts (eyes, muscles)</a:t>
            </a:r>
          </a:p>
          <a:p>
            <a:pPr marL="0" indent="0" algn="just">
              <a:buNone/>
            </a:pPr>
            <a:endParaRPr lang="en-GB" sz="2600" dirty="0"/>
          </a:p>
          <a:p>
            <a:pPr algn="just"/>
            <a:r>
              <a:rPr lang="en-GB" sz="2600" b="1" dirty="0"/>
              <a:t>Extra physiologic or </a:t>
            </a:r>
            <a:r>
              <a:rPr lang="en-GB" sz="2400" b="1" dirty="0"/>
              <a:t>External </a:t>
            </a:r>
            <a:r>
              <a:rPr lang="en-GB" sz="2600" b="1" dirty="0"/>
              <a:t>artifacts: </a:t>
            </a:r>
          </a:p>
          <a:p>
            <a:pPr algn="just"/>
            <a:r>
              <a:rPr lang="en-GB" sz="2600" dirty="0"/>
              <a:t>Technical artifacts (50/60 Hz artifact, cable movements, electrodes)</a:t>
            </a:r>
          </a:p>
          <a:p>
            <a:pPr algn="just"/>
            <a:r>
              <a:rPr lang="en-GB" sz="2400" dirty="0"/>
              <a:t>External, environmental sources of noise, AC power lines, lightening and array of electronic equipment (from computers, displays and TVs to wireless routers, mobile phones).</a:t>
            </a:r>
            <a:endParaRPr lang="en-GB" sz="2600" dirty="0"/>
          </a:p>
          <a:p>
            <a:pPr algn="just"/>
            <a:endParaRPr lang="en-GB" sz="2600" dirty="0"/>
          </a:p>
          <a:p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29009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D7FD0-08F8-4B01-8670-774433F6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095" y="64302"/>
            <a:ext cx="10081182" cy="850098"/>
          </a:xfrm>
        </p:spPr>
        <p:txBody>
          <a:bodyPr>
            <a:normAutofit/>
          </a:bodyPr>
          <a:lstStyle/>
          <a:p>
            <a:pPr algn="ctr"/>
            <a:r>
              <a:rPr lang="en-IE" b="1" dirty="0">
                <a:solidFill>
                  <a:schemeClr val="accent1">
                    <a:lumMod val="75000"/>
                  </a:schemeClr>
                </a:solidFill>
              </a:rPr>
              <a:t>EEG Signal Plot Time and Frequency Domain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F8A9B84-6118-4718-BD9B-811FB076C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670" y="1027522"/>
            <a:ext cx="11726944" cy="5524107"/>
          </a:xfrm>
        </p:spPr>
        <p:txBody>
          <a:bodyPr>
            <a:normAutofit fontScale="47500" lnSpcReduction="20000"/>
          </a:bodyPr>
          <a:lstStyle/>
          <a:p>
            <a:r>
              <a:rPr lang="en-GB" sz="2900" b="1" dirty="0"/>
              <a:t>close all; clear all; </a:t>
            </a:r>
            <a:r>
              <a:rPr lang="en-GB" sz="2900" b="1" dirty="0" err="1"/>
              <a:t>clc</a:t>
            </a:r>
            <a:r>
              <a:rPr lang="en-GB" sz="2900" b="1" dirty="0"/>
              <a:t>;  % Data taken from Physiobank RSVP tasks EEG  P7 electrode</a:t>
            </a:r>
          </a:p>
          <a:p>
            <a:r>
              <a:rPr lang="en-GB" sz="2900" b="1" dirty="0"/>
              <a:t>fs = 2048;% sampling frequency</a:t>
            </a:r>
          </a:p>
          <a:p>
            <a:r>
              <a:rPr lang="en-GB" sz="2900" b="1" dirty="0"/>
              <a:t>T = 1/fs;</a:t>
            </a:r>
          </a:p>
          <a:p>
            <a:r>
              <a:rPr lang="en-GB" sz="2900" b="1" dirty="0"/>
              <a:t>load ('C:\Users\</a:t>
            </a:r>
            <a:r>
              <a:rPr lang="en-GB" sz="2900" b="1" dirty="0" err="1"/>
              <a:t>vimal</a:t>
            </a:r>
            <a:r>
              <a:rPr lang="en-GB" sz="2900" b="1" dirty="0"/>
              <a:t>\Desktop\rsvp_10Hz_02a_edfm_P7');</a:t>
            </a:r>
          </a:p>
          <a:p>
            <a:r>
              <a:rPr lang="en-GB" sz="2900" b="1" dirty="0"/>
              <a:t>N =length(</a:t>
            </a:r>
            <a:r>
              <a:rPr lang="en-GB" sz="2900" b="1" dirty="0" err="1"/>
              <a:t>val</a:t>
            </a:r>
            <a:r>
              <a:rPr lang="en-GB" sz="2900" b="1" dirty="0"/>
              <a:t>); % samples per second</a:t>
            </a:r>
          </a:p>
          <a:p>
            <a:r>
              <a:rPr lang="en-GB" sz="2900" b="1" dirty="0"/>
              <a:t>t =[0:length(</a:t>
            </a:r>
            <a:r>
              <a:rPr lang="en-GB" sz="2900" b="1" dirty="0" err="1"/>
              <a:t>val</a:t>
            </a:r>
            <a:r>
              <a:rPr lang="en-GB" sz="2900" b="1" dirty="0"/>
              <a:t>)-1]/fs;% time for plot</a:t>
            </a:r>
          </a:p>
          <a:p>
            <a:r>
              <a:rPr lang="pt-BR" sz="2900" b="1" dirty="0"/>
              <a:t>f = fs*(0:N/2-1)/N;   %freq data for plot</a:t>
            </a:r>
          </a:p>
          <a:p>
            <a:r>
              <a:rPr lang="en-GB" sz="2900" b="1" dirty="0"/>
              <a:t>figure </a:t>
            </a:r>
          </a:p>
          <a:p>
            <a:r>
              <a:rPr lang="en-GB" sz="2900" b="1" dirty="0"/>
              <a:t>plot(</a:t>
            </a:r>
            <a:r>
              <a:rPr lang="en-GB" sz="2900" b="1" dirty="0" err="1"/>
              <a:t>t,val</a:t>
            </a:r>
            <a:r>
              <a:rPr lang="en-GB" sz="2900" b="1" dirty="0"/>
              <a:t>); </a:t>
            </a:r>
          </a:p>
          <a:p>
            <a:r>
              <a:rPr lang="en-GB" sz="2900" b="1" dirty="0" err="1"/>
              <a:t>xlabel</a:t>
            </a:r>
            <a:r>
              <a:rPr lang="en-GB" sz="2900" b="1" dirty="0"/>
              <a:t>('Time (s)'), </a:t>
            </a:r>
            <a:r>
              <a:rPr lang="en-GB" sz="2900" b="1" dirty="0" err="1"/>
              <a:t>ylabel</a:t>
            </a:r>
            <a:r>
              <a:rPr lang="en-GB" sz="2900" b="1" dirty="0"/>
              <a:t>('Amplitude (</a:t>
            </a:r>
            <a:r>
              <a:rPr lang="en-GB" sz="2900" b="1" dirty="0" err="1"/>
              <a:t>uV</a:t>
            </a:r>
            <a:r>
              <a:rPr lang="en-GB" sz="2900" b="1" dirty="0"/>
              <a:t>)'), </a:t>
            </a:r>
          </a:p>
          <a:p>
            <a:r>
              <a:rPr lang="en-GB" sz="2900" b="1" dirty="0"/>
              <a:t>title(' EEG signal in Time Domain'); %EEG signal in time domain</a:t>
            </a:r>
          </a:p>
          <a:p>
            <a:r>
              <a:rPr lang="en-GB" sz="2900" b="1" dirty="0"/>
              <a:t> </a:t>
            </a:r>
          </a:p>
          <a:p>
            <a:r>
              <a:rPr lang="en-GB" sz="2900" b="1" dirty="0"/>
              <a:t>%get </a:t>
            </a:r>
            <a:r>
              <a:rPr lang="en-GB" sz="2900" b="1" dirty="0" err="1"/>
              <a:t>fft</a:t>
            </a:r>
            <a:r>
              <a:rPr lang="en-GB" sz="2900" b="1" dirty="0"/>
              <a:t> to represent </a:t>
            </a:r>
            <a:r>
              <a:rPr lang="en-GB" sz="2900" b="1" dirty="0" err="1"/>
              <a:t>eeg</a:t>
            </a:r>
            <a:r>
              <a:rPr lang="en-GB" sz="2900" b="1" dirty="0"/>
              <a:t> signal in frequency domain</a:t>
            </a:r>
          </a:p>
          <a:p>
            <a:r>
              <a:rPr lang="en-GB" sz="2900" b="1" dirty="0" err="1"/>
              <a:t>x_fft</a:t>
            </a:r>
            <a:r>
              <a:rPr lang="en-GB" sz="2900" b="1" dirty="0"/>
              <a:t>=</a:t>
            </a:r>
            <a:r>
              <a:rPr lang="en-GB" sz="2900" b="1" dirty="0" err="1"/>
              <a:t>fft</a:t>
            </a:r>
            <a:r>
              <a:rPr lang="en-GB" sz="2900" b="1" dirty="0"/>
              <a:t>(</a:t>
            </a:r>
            <a:r>
              <a:rPr lang="en-GB" sz="2900" b="1" dirty="0" err="1"/>
              <a:t>val</a:t>
            </a:r>
            <a:r>
              <a:rPr lang="en-GB" sz="2900" b="1" dirty="0"/>
              <a:t>);</a:t>
            </a:r>
          </a:p>
          <a:p>
            <a:r>
              <a:rPr lang="en-GB" sz="2900" b="1" dirty="0"/>
              <a:t>step = fs/(length(</a:t>
            </a:r>
            <a:r>
              <a:rPr lang="en-GB" sz="2900" b="1" dirty="0" err="1"/>
              <a:t>x_fft</a:t>
            </a:r>
            <a:r>
              <a:rPr lang="en-GB" sz="2900" b="1" dirty="0"/>
              <a:t>)-1)</a:t>
            </a:r>
          </a:p>
          <a:p>
            <a:r>
              <a:rPr lang="en-GB" sz="2900" b="1" dirty="0" err="1"/>
              <a:t>freq</a:t>
            </a:r>
            <a:r>
              <a:rPr lang="en-GB" sz="2900" b="1" dirty="0"/>
              <a:t> = 0:step:fs;</a:t>
            </a:r>
          </a:p>
          <a:p>
            <a:r>
              <a:rPr lang="en-GB" sz="2900" b="1" dirty="0"/>
              <a:t> </a:t>
            </a:r>
          </a:p>
          <a:p>
            <a:r>
              <a:rPr lang="en-GB" sz="2900" b="1" dirty="0"/>
              <a:t>figure</a:t>
            </a:r>
          </a:p>
          <a:p>
            <a:r>
              <a:rPr lang="en-GB" sz="2900" b="1" dirty="0"/>
              <a:t>plot(</a:t>
            </a:r>
            <a:r>
              <a:rPr lang="en-GB" sz="2900" b="1" dirty="0" err="1"/>
              <a:t>freq</a:t>
            </a:r>
            <a:r>
              <a:rPr lang="en-GB" sz="2900" b="1" dirty="0"/>
              <a:t>, abs(</a:t>
            </a:r>
            <a:r>
              <a:rPr lang="en-GB" sz="2900" b="1" dirty="0" err="1"/>
              <a:t>x_fft</a:t>
            </a:r>
            <a:r>
              <a:rPr lang="en-GB" sz="2900" b="1" dirty="0"/>
              <a:t>))</a:t>
            </a:r>
          </a:p>
          <a:p>
            <a:r>
              <a:rPr lang="en-GB" sz="2900" b="1" dirty="0" err="1"/>
              <a:t>xlabel</a:t>
            </a:r>
            <a:r>
              <a:rPr lang="en-GB" sz="2900" b="1" dirty="0"/>
              <a:t>('Frequency [Hz]'), title(' EEG signal in Frequency Domain');</a:t>
            </a:r>
          </a:p>
          <a:p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B20472-A44E-4BAA-ACC6-C6C7AEEF8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191" y="926559"/>
            <a:ext cx="4705806" cy="29763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8F114B-A3AF-47BF-81B0-648634368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191" y="4016056"/>
            <a:ext cx="4705805" cy="264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76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D7FD0-08F8-4B01-8670-774433F6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095" y="64302"/>
            <a:ext cx="10081182" cy="850098"/>
          </a:xfrm>
        </p:spPr>
        <p:txBody>
          <a:bodyPr>
            <a:normAutofit/>
          </a:bodyPr>
          <a:lstStyle/>
          <a:p>
            <a:pPr algn="ctr"/>
            <a:r>
              <a:rPr lang="en-IE" b="1" dirty="0">
                <a:solidFill>
                  <a:schemeClr val="accent1">
                    <a:lumMod val="75000"/>
                  </a:schemeClr>
                </a:solidFill>
              </a:rPr>
              <a:t>EEG Filter Design for Waves Classification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AB5E98-2BF5-4EC1-9AAD-C0688A3BD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19" y="1006280"/>
            <a:ext cx="7762672" cy="5660959"/>
          </a:xfrm>
        </p:spPr>
      </p:pic>
    </p:spTree>
    <p:extLst>
      <p:ext uri="{BB962C8B-B14F-4D97-AF65-F5344CB8AC3E}">
        <p14:creationId xmlns:p14="http://schemas.microsoft.com/office/powerpoint/2010/main" val="3497865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D7FD0-08F8-4B01-8670-774433F6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095" y="64302"/>
            <a:ext cx="10081182" cy="850098"/>
          </a:xfrm>
        </p:spPr>
        <p:txBody>
          <a:bodyPr>
            <a:normAutofit/>
          </a:bodyPr>
          <a:lstStyle/>
          <a:p>
            <a:pPr algn="ctr"/>
            <a:r>
              <a:rPr lang="en-IE" b="1" dirty="0">
                <a:solidFill>
                  <a:schemeClr val="accent1">
                    <a:lumMod val="75000"/>
                  </a:schemeClr>
                </a:solidFill>
              </a:rPr>
              <a:t>EEG Filter Design for Waves Classification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6959329-5016-44E3-B1EA-B930989A9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" r="5409"/>
          <a:stretch/>
        </p:blipFill>
        <p:spPr>
          <a:xfrm>
            <a:off x="249801" y="1254867"/>
            <a:ext cx="5846199" cy="500974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D3080E-42C3-4A42-9024-25148995E4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44"/>
          <a:stretch/>
        </p:blipFill>
        <p:spPr>
          <a:xfrm>
            <a:off x="6211634" y="1254867"/>
            <a:ext cx="5816168" cy="500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0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D7FD0-08F8-4B01-8670-774433F6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095" y="64302"/>
            <a:ext cx="10081182" cy="850098"/>
          </a:xfrm>
        </p:spPr>
        <p:txBody>
          <a:bodyPr>
            <a:normAutofit/>
          </a:bodyPr>
          <a:lstStyle/>
          <a:p>
            <a:pPr algn="ctr"/>
            <a:r>
              <a:rPr lang="en-IE" b="1" dirty="0">
                <a:solidFill>
                  <a:schemeClr val="accent1">
                    <a:lumMod val="75000"/>
                  </a:schemeClr>
                </a:solidFill>
              </a:rPr>
              <a:t>EEG Filter Design for Waves Classification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B311C9-32EE-4D23-ABBE-485CB327C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7" y="1060606"/>
            <a:ext cx="6034699" cy="499972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BFDA7A-23B7-4A8C-8818-DB8F92AE8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692" y="1060606"/>
            <a:ext cx="5814060" cy="527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19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D7FD0-08F8-4B01-8670-774433F6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095" y="64302"/>
            <a:ext cx="10081182" cy="850098"/>
          </a:xfrm>
        </p:spPr>
        <p:txBody>
          <a:bodyPr>
            <a:normAutofit fontScale="90000"/>
          </a:bodyPr>
          <a:lstStyle/>
          <a:p>
            <a:pPr algn="ctr"/>
            <a:r>
              <a:rPr lang="en-IE" b="1" dirty="0">
                <a:solidFill>
                  <a:schemeClr val="accent1">
                    <a:lumMod val="75000"/>
                  </a:schemeClr>
                </a:solidFill>
              </a:rPr>
              <a:t>EEG Filter Application for Waves Classification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8AF14-B00F-4D1D-9798-70843A825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238" y="735292"/>
            <a:ext cx="11770937" cy="596716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4300" b="1" dirty="0"/>
              <a:t>load ('C:\Users\</a:t>
            </a:r>
            <a:r>
              <a:rPr lang="en-GB" sz="4300" b="1" dirty="0" err="1"/>
              <a:t>vimal</a:t>
            </a:r>
            <a:r>
              <a:rPr lang="en-GB" sz="4300" b="1" dirty="0"/>
              <a:t>\Desktop\rsvp_10Hz_02a_edfm_P7');</a:t>
            </a:r>
          </a:p>
          <a:p>
            <a:pPr marL="0" indent="0">
              <a:buNone/>
            </a:pPr>
            <a:r>
              <a:rPr lang="en-GB" sz="4300" b="1" dirty="0"/>
              <a:t>figure;</a:t>
            </a:r>
          </a:p>
          <a:p>
            <a:pPr marL="0" indent="0">
              <a:buNone/>
            </a:pPr>
            <a:r>
              <a:rPr lang="en-GB" sz="4300" b="1" dirty="0"/>
              <a:t>EEGP07=</a:t>
            </a:r>
            <a:r>
              <a:rPr lang="en-GB" sz="4300" b="1" dirty="0" err="1"/>
              <a:t>val</a:t>
            </a:r>
            <a:r>
              <a:rPr lang="en-GB" sz="4300" b="1" dirty="0"/>
              <a:t>;</a:t>
            </a:r>
          </a:p>
          <a:p>
            <a:pPr marL="0" indent="0">
              <a:buNone/>
            </a:pPr>
            <a:r>
              <a:rPr lang="en-GB" sz="4300" b="1" dirty="0" err="1"/>
              <a:t>Hd</a:t>
            </a:r>
            <a:r>
              <a:rPr lang="en-GB" sz="4300" b="1" dirty="0"/>
              <a:t> = alpha;</a:t>
            </a:r>
          </a:p>
          <a:p>
            <a:pPr marL="0" indent="0">
              <a:buNone/>
            </a:pPr>
            <a:r>
              <a:rPr lang="en-GB" sz="4300" b="1" dirty="0"/>
              <a:t>a= filter(</a:t>
            </a:r>
            <a:r>
              <a:rPr lang="en-GB" sz="4300" b="1" dirty="0" err="1"/>
              <a:t>Hd,EEG_vimal</a:t>
            </a:r>
            <a:r>
              <a:rPr lang="en-GB" sz="4300" b="1" dirty="0"/>
              <a:t>);</a:t>
            </a:r>
          </a:p>
          <a:p>
            <a:pPr marL="0" indent="0">
              <a:buNone/>
            </a:pPr>
            <a:r>
              <a:rPr lang="en-GB" sz="4300" b="1" dirty="0"/>
              <a:t>subplot (5,1,1);</a:t>
            </a:r>
          </a:p>
          <a:p>
            <a:pPr marL="0" indent="0">
              <a:buNone/>
            </a:pPr>
            <a:r>
              <a:rPr lang="en-GB" sz="4300" b="1" dirty="0"/>
              <a:t>plot(a);title('ALPHA 8-12 Hz'); %ALPHA BAND PASS FILTER (8-12)</a:t>
            </a:r>
          </a:p>
          <a:p>
            <a:pPr marL="0" indent="0">
              <a:buNone/>
            </a:pPr>
            <a:r>
              <a:rPr lang="en-GB" sz="4300" b="1" dirty="0"/>
              <a:t> </a:t>
            </a:r>
          </a:p>
          <a:p>
            <a:pPr marL="0" indent="0">
              <a:buNone/>
            </a:pPr>
            <a:r>
              <a:rPr lang="en-GB" sz="4300" b="1" dirty="0" err="1">
                <a:solidFill>
                  <a:srgbClr val="FF0000"/>
                </a:solidFill>
              </a:rPr>
              <a:t>Hd</a:t>
            </a:r>
            <a:r>
              <a:rPr lang="en-GB" sz="4300" b="1" dirty="0">
                <a:solidFill>
                  <a:srgbClr val="FF0000"/>
                </a:solidFill>
              </a:rPr>
              <a:t> = beta;</a:t>
            </a:r>
          </a:p>
          <a:p>
            <a:pPr marL="0" indent="0">
              <a:buNone/>
            </a:pPr>
            <a:r>
              <a:rPr lang="en-GB" sz="4300" b="1" dirty="0">
                <a:solidFill>
                  <a:srgbClr val="FF0000"/>
                </a:solidFill>
              </a:rPr>
              <a:t>b= filter(</a:t>
            </a:r>
            <a:r>
              <a:rPr lang="en-GB" sz="4300" b="1" dirty="0" err="1">
                <a:solidFill>
                  <a:srgbClr val="FF0000"/>
                </a:solidFill>
              </a:rPr>
              <a:t>Hd,EEG_vimal</a:t>
            </a:r>
            <a:r>
              <a:rPr lang="en-GB" sz="4300" b="1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GB" sz="4300" b="1" dirty="0">
                <a:solidFill>
                  <a:srgbClr val="FF0000"/>
                </a:solidFill>
              </a:rPr>
              <a:t>subplot (5,1,2);</a:t>
            </a:r>
          </a:p>
          <a:p>
            <a:pPr marL="0" indent="0">
              <a:buNone/>
            </a:pPr>
            <a:r>
              <a:rPr lang="sv-SE" sz="4300" b="1" dirty="0">
                <a:solidFill>
                  <a:srgbClr val="FF0000"/>
                </a:solidFill>
              </a:rPr>
              <a:t>plot(b);title('BETA 13-30 Hz');     %BETA  BAND PASS FILTER (13-30)</a:t>
            </a:r>
          </a:p>
          <a:p>
            <a:pPr marL="0" indent="0">
              <a:buNone/>
            </a:pPr>
            <a:r>
              <a:rPr lang="en-GB" sz="4300" b="1" dirty="0"/>
              <a:t> </a:t>
            </a:r>
          </a:p>
          <a:p>
            <a:pPr marL="0" indent="0">
              <a:buNone/>
            </a:pPr>
            <a:r>
              <a:rPr lang="en-GB" sz="4300" b="1" dirty="0" err="1">
                <a:solidFill>
                  <a:srgbClr val="00B050"/>
                </a:solidFill>
              </a:rPr>
              <a:t>Hd</a:t>
            </a:r>
            <a:r>
              <a:rPr lang="en-GB" sz="4300" b="1" dirty="0">
                <a:solidFill>
                  <a:srgbClr val="00B050"/>
                </a:solidFill>
              </a:rPr>
              <a:t> = delta;</a:t>
            </a:r>
          </a:p>
          <a:p>
            <a:pPr marL="0" indent="0">
              <a:buNone/>
            </a:pPr>
            <a:r>
              <a:rPr lang="en-GB" sz="4300" b="1" dirty="0">
                <a:solidFill>
                  <a:srgbClr val="00B050"/>
                </a:solidFill>
              </a:rPr>
              <a:t>d= filter(</a:t>
            </a:r>
            <a:r>
              <a:rPr lang="en-GB" sz="4300" b="1" dirty="0" err="1">
                <a:solidFill>
                  <a:srgbClr val="00B050"/>
                </a:solidFill>
              </a:rPr>
              <a:t>Hd,EEG_vimal</a:t>
            </a:r>
            <a:r>
              <a:rPr lang="en-GB" sz="4300" b="1" dirty="0">
                <a:solidFill>
                  <a:srgbClr val="00B050"/>
                </a:solidFill>
              </a:rPr>
              <a:t>);</a:t>
            </a:r>
          </a:p>
          <a:p>
            <a:pPr marL="0" indent="0">
              <a:buNone/>
            </a:pPr>
            <a:r>
              <a:rPr lang="en-GB" sz="4300" b="1" dirty="0">
                <a:solidFill>
                  <a:srgbClr val="00B050"/>
                </a:solidFill>
              </a:rPr>
              <a:t>subplot (5,1,3);</a:t>
            </a:r>
          </a:p>
          <a:p>
            <a:pPr marL="0" indent="0">
              <a:buNone/>
            </a:pPr>
            <a:r>
              <a:rPr lang="en-GB" sz="4300" b="1" dirty="0">
                <a:solidFill>
                  <a:srgbClr val="00B050"/>
                </a:solidFill>
              </a:rPr>
              <a:t>plot(d);title('DELTA 0.5-4 Hz');     %Delta LOW PASS filter (0.5-4)</a:t>
            </a:r>
          </a:p>
          <a:p>
            <a:pPr marL="0" indent="0">
              <a:buNone/>
            </a:pPr>
            <a:r>
              <a:rPr lang="en-GB" sz="4300" b="1" dirty="0"/>
              <a:t> </a:t>
            </a:r>
          </a:p>
          <a:p>
            <a:pPr marL="0" indent="0">
              <a:buNone/>
            </a:pPr>
            <a:r>
              <a:rPr lang="en-GB" sz="4300" b="1" dirty="0" err="1">
                <a:solidFill>
                  <a:schemeClr val="accent1">
                    <a:lumMod val="75000"/>
                  </a:schemeClr>
                </a:solidFill>
              </a:rPr>
              <a:t>Hd</a:t>
            </a:r>
            <a:r>
              <a:rPr lang="en-GB" sz="4300" b="1" dirty="0">
                <a:solidFill>
                  <a:schemeClr val="accent1">
                    <a:lumMod val="75000"/>
                  </a:schemeClr>
                </a:solidFill>
              </a:rPr>
              <a:t> = theta;</a:t>
            </a:r>
          </a:p>
          <a:p>
            <a:pPr marL="0" indent="0">
              <a:buNone/>
            </a:pPr>
            <a:r>
              <a:rPr lang="de-DE" sz="4300" b="1" dirty="0">
                <a:solidFill>
                  <a:schemeClr val="accent1">
                    <a:lumMod val="75000"/>
                  </a:schemeClr>
                </a:solidFill>
              </a:rPr>
              <a:t>t= filter(Hd,EEG_vimal);</a:t>
            </a:r>
          </a:p>
          <a:p>
            <a:pPr marL="0" indent="0">
              <a:buNone/>
            </a:pPr>
            <a:r>
              <a:rPr lang="en-GB" sz="4300" b="1" dirty="0">
                <a:solidFill>
                  <a:schemeClr val="accent1">
                    <a:lumMod val="75000"/>
                  </a:schemeClr>
                </a:solidFill>
              </a:rPr>
              <a:t>subplot (5,1,4);</a:t>
            </a:r>
          </a:p>
          <a:p>
            <a:pPr marL="0" indent="0">
              <a:buNone/>
            </a:pPr>
            <a:r>
              <a:rPr lang="en-GB" sz="4300" b="1" dirty="0">
                <a:solidFill>
                  <a:schemeClr val="accent1">
                    <a:lumMod val="75000"/>
                  </a:schemeClr>
                </a:solidFill>
              </a:rPr>
              <a:t>plot(t);title('THETA 4-8 Hz');     %THETA- BAND PASS FILTER (4-8)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EB94D5-A198-4FCF-A2FE-F36D3A28A4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2"/>
          <a:stretch/>
        </p:blipFill>
        <p:spPr>
          <a:xfrm>
            <a:off x="4911365" y="914400"/>
            <a:ext cx="7032397" cy="537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55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867</TotalTime>
  <Words>789</Words>
  <Application>Microsoft Office PowerPoint</Application>
  <PresentationFormat>Widescreen</PresentationFormat>
  <Paragraphs>141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Electroencephalogram (EEG) Signal Analysis</vt:lpstr>
      <vt:lpstr>Introduction</vt:lpstr>
      <vt:lpstr>EEG Signals &amp; its Characterizations</vt:lpstr>
      <vt:lpstr>EEG Signal Noise Sources</vt:lpstr>
      <vt:lpstr>EEG Signal Plot Time and Frequency Domain</vt:lpstr>
      <vt:lpstr>EEG Filter Design for Waves Classification</vt:lpstr>
      <vt:lpstr>EEG Filter Design for Waves Classification</vt:lpstr>
      <vt:lpstr>EEG Filter Design for Waves Classification</vt:lpstr>
      <vt:lpstr>EEG Filter Application for Waves Classification</vt:lpstr>
      <vt:lpstr>EEG Modelling and Feature Extraction.</vt:lpstr>
      <vt:lpstr>EEG Modelling and Feature Extraction.</vt:lpstr>
      <vt:lpstr>EEG Modelling - Wave Analysis.</vt:lpstr>
      <vt:lpstr>EEG Modelling and Wave Analysis.</vt:lpstr>
      <vt:lpstr>EEG Modelling and Wave Analysis.</vt:lpstr>
      <vt:lpstr>EEG Modelling and Wave Analysis.</vt:lpstr>
      <vt:lpstr>EEG Advanced Feature Extraction.</vt:lpstr>
      <vt:lpstr>EEG Advanced Feature Extraction.</vt:lpstr>
      <vt:lpstr>EEG Advanced Feature Extraction.</vt:lpstr>
      <vt:lpstr>Refrences.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</dc:title>
  <dc:creator>B00123045 Priyanka Aggarwal</dc:creator>
  <cp:lastModifiedBy>Vimal Jaswal</cp:lastModifiedBy>
  <cp:revision>148</cp:revision>
  <dcterms:created xsi:type="dcterms:W3CDTF">2019-02-08T15:54:43Z</dcterms:created>
  <dcterms:modified xsi:type="dcterms:W3CDTF">2019-03-13T10:35:21Z</dcterms:modified>
</cp:coreProperties>
</file>