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2" r:id="rId1"/>
  </p:sldMasterIdLst>
  <p:notesMasterIdLst>
    <p:notesMasterId r:id="rId17"/>
  </p:notesMasterIdLst>
  <p:sldIdLst>
    <p:sldId id="256" r:id="rId2"/>
    <p:sldId id="257" r:id="rId3"/>
    <p:sldId id="298" r:id="rId4"/>
    <p:sldId id="289" r:id="rId5"/>
    <p:sldId id="293" r:id="rId6"/>
    <p:sldId id="291" r:id="rId7"/>
    <p:sldId id="294" r:id="rId8"/>
    <p:sldId id="295" r:id="rId9"/>
    <p:sldId id="299" r:id="rId10"/>
    <p:sldId id="300" r:id="rId11"/>
    <p:sldId id="301" r:id="rId12"/>
    <p:sldId id="302" r:id="rId13"/>
    <p:sldId id="303" r:id="rId14"/>
    <p:sldId id="288"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al Jaswal" initials="VJ" lastIdx="1" clrIdx="0">
    <p:extLst>
      <p:ext uri="{19B8F6BF-5375-455C-9EA6-DF929625EA0E}">
        <p15:presenceInfo xmlns:p15="http://schemas.microsoft.com/office/powerpoint/2012/main" userId="Vimal Jas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8A3E-DE11-4DBD-993B-8DFA2FA1B5E3}" type="datetimeFigureOut">
              <a:rPr lang="en-GB" smtClean="0"/>
              <a:t>01/05/2019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64ED3-9749-491D-9BFA-7DDBAB8BDCB1}" type="slidenum">
              <a:rPr lang="en-GB" smtClean="0"/>
              <a:t>‹#›</a:t>
            </a:fld>
            <a:endParaRPr lang="en-GB"/>
          </a:p>
        </p:txBody>
      </p:sp>
    </p:spTree>
    <p:extLst>
      <p:ext uri="{BB962C8B-B14F-4D97-AF65-F5344CB8AC3E}">
        <p14:creationId xmlns:p14="http://schemas.microsoft.com/office/powerpoint/2010/main" val="285479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2</a:t>
            </a:fld>
            <a:endParaRPr lang="en-GB"/>
          </a:p>
        </p:txBody>
      </p:sp>
    </p:spTree>
    <p:extLst>
      <p:ext uri="{BB962C8B-B14F-4D97-AF65-F5344CB8AC3E}">
        <p14:creationId xmlns:p14="http://schemas.microsoft.com/office/powerpoint/2010/main" val="293589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12</a:t>
            </a:fld>
            <a:endParaRPr lang="en-GB"/>
          </a:p>
        </p:txBody>
      </p:sp>
    </p:spTree>
    <p:extLst>
      <p:ext uri="{BB962C8B-B14F-4D97-AF65-F5344CB8AC3E}">
        <p14:creationId xmlns:p14="http://schemas.microsoft.com/office/powerpoint/2010/main" val="100105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13</a:t>
            </a:fld>
            <a:endParaRPr lang="en-GB"/>
          </a:p>
        </p:txBody>
      </p:sp>
    </p:spTree>
    <p:extLst>
      <p:ext uri="{BB962C8B-B14F-4D97-AF65-F5344CB8AC3E}">
        <p14:creationId xmlns:p14="http://schemas.microsoft.com/office/powerpoint/2010/main" val="58945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14</a:t>
            </a:fld>
            <a:endParaRPr lang="en-GB"/>
          </a:p>
        </p:txBody>
      </p:sp>
    </p:spTree>
    <p:extLst>
      <p:ext uri="{BB962C8B-B14F-4D97-AF65-F5344CB8AC3E}">
        <p14:creationId xmlns:p14="http://schemas.microsoft.com/office/powerpoint/2010/main" val="116782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4</a:t>
            </a:fld>
            <a:endParaRPr lang="en-GB"/>
          </a:p>
        </p:txBody>
      </p:sp>
    </p:spTree>
    <p:extLst>
      <p:ext uri="{BB962C8B-B14F-4D97-AF65-F5344CB8AC3E}">
        <p14:creationId xmlns:p14="http://schemas.microsoft.com/office/powerpoint/2010/main" val="327934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5</a:t>
            </a:fld>
            <a:endParaRPr lang="en-GB"/>
          </a:p>
        </p:txBody>
      </p:sp>
    </p:spTree>
    <p:extLst>
      <p:ext uri="{BB962C8B-B14F-4D97-AF65-F5344CB8AC3E}">
        <p14:creationId xmlns:p14="http://schemas.microsoft.com/office/powerpoint/2010/main" val="2739171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6</a:t>
            </a:fld>
            <a:endParaRPr lang="en-GB"/>
          </a:p>
        </p:txBody>
      </p:sp>
    </p:spTree>
    <p:extLst>
      <p:ext uri="{BB962C8B-B14F-4D97-AF65-F5344CB8AC3E}">
        <p14:creationId xmlns:p14="http://schemas.microsoft.com/office/powerpoint/2010/main" val="187694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7</a:t>
            </a:fld>
            <a:endParaRPr lang="en-GB"/>
          </a:p>
        </p:txBody>
      </p:sp>
    </p:spTree>
    <p:extLst>
      <p:ext uri="{BB962C8B-B14F-4D97-AF65-F5344CB8AC3E}">
        <p14:creationId xmlns:p14="http://schemas.microsoft.com/office/powerpoint/2010/main" val="284500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8</a:t>
            </a:fld>
            <a:endParaRPr lang="en-GB"/>
          </a:p>
        </p:txBody>
      </p:sp>
    </p:spTree>
    <p:extLst>
      <p:ext uri="{BB962C8B-B14F-4D97-AF65-F5344CB8AC3E}">
        <p14:creationId xmlns:p14="http://schemas.microsoft.com/office/powerpoint/2010/main" val="205646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9</a:t>
            </a:fld>
            <a:endParaRPr lang="en-GB"/>
          </a:p>
        </p:txBody>
      </p:sp>
    </p:spTree>
    <p:extLst>
      <p:ext uri="{BB962C8B-B14F-4D97-AF65-F5344CB8AC3E}">
        <p14:creationId xmlns:p14="http://schemas.microsoft.com/office/powerpoint/2010/main" val="96895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10</a:t>
            </a:fld>
            <a:endParaRPr lang="en-GB"/>
          </a:p>
        </p:txBody>
      </p:sp>
    </p:spTree>
    <p:extLst>
      <p:ext uri="{BB962C8B-B14F-4D97-AF65-F5344CB8AC3E}">
        <p14:creationId xmlns:p14="http://schemas.microsoft.com/office/powerpoint/2010/main" val="63941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564ED3-9749-491D-9BFA-7DDBAB8BDCB1}" type="slidenum">
              <a:rPr lang="en-GB" smtClean="0"/>
              <a:t>11</a:t>
            </a:fld>
            <a:endParaRPr lang="en-GB"/>
          </a:p>
        </p:txBody>
      </p:sp>
    </p:spTree>
    <p:extLst>
      <p:ext uri="{BB962C8B-B14F-4D97-AF65-F5344CB8AC3E}">
        <p14:creationId xmlns:p14="http://schemas.microsoft.com/office/powerpoint/2010/main" val="305459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99796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41BDB8-F0CE-40AA-ABBD-B98A0E8B5436}" type="datetimeFigureOut">
              <a:rPr lang="en-IE" smtClean="0"/>
              <a:t>01/05/2019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95095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034293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42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420620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41467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67109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195615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41100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8928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382363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1BDB8-F0CE-40AA-ABBD-B98A0E8B5436}" type="datetimeFigureOut">
              <a:rPr lang="en-IE" smtClean="0"/>
              <a:t>01/05/2019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402149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1BDB8-F0CE-40AA-ABBD-B98A0E8B5436}" type="datetimeFigureOut">
              <a:rPr lang="en-IE" smtClean="0"/>
              <a:t>01/05/2019</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81503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54538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74588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B41BDB8-F0CE-40AA-ABBD-B98A0E8B5436}" type="datetimeFigureOut">
              <a:rPr lang="en-IE" smtClean="0"/>
              <a:t>01/05/2019</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136046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41BDB8-F0CE-40AA-ABBD-B98A0E8B5436}" type="datetimeFigureOut">
              <a:rPr lang="en-IE" smtClean="0"/>
              <a:t>01/05/2019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D6B0E0F-4F82-4E5D-8D52-A984C5DFD067}" type="slidenum">
              <a:rPr lang="en-IE" smtClean="0"/>
              <a:t>‹#›</a:t>
            </a:fld>
            <a:endParaRPr lang="en-IE"/>
          </a:p>
        </p:txBody>
      </p:sp>
    </p:spTree>
    <p:extLst>
      <p:ext uri="{BB962C8B-B14F-4D97-AF65-F5344CB8AC3E}">
        <p14:creationId xmlns:p14="http://schemas.microsoft.com/office/powerpoint/2010/main" val="257103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41BDB8-F0CE-40AA-ABBD-B98A0E8B5436}" type="datetimeFigureOut">
              <a:rPr lang="en-IE" smtClean="0"/>
              <a:t>01/05/2019</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6B0E0F-4F82-4E5D-8D52-A984C5DFD067}" type="slidenum">
              <a:rPr lang="en-IE" smtClean="0"/>
              <a:t>‹#›</a:t>
            </a:fld>
            <a:endParaRPr lang="en-IE"/>
          </a:p>
        </p:txBody>
      </p:sp>
    </p:spTree>
    <p:extLst>
      <p:ext uri="{BB962C8B-B14F-4D97-AF65-F5344CB8AC3E}">
        <p14:creationId xmlns:p14="http://schemas.microsoft.com/office/powerpoint/2010/main" val="2379770311"/>
      </p:ext>
    </p:extLst>
  </p:cSld>
  <p:clrMap bg1="dk1" tx1="lt1" bg2="dk2" tx2="lt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 id="2147484456" r:id="rId14"/>
    <p:sldLayoutId id="2147484457" r:id="rId15"/>
    <p:sldLayoutId id="2147484458" r:id="rId16"/>
    <p:sldLayoutId id="21474844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202A7-C441-4FF4-A886-8140A9D53EDC}"/>
              </a:ext>
            </a:extLst>
          </p:cNvPr>
          <p:cNvSpPr>
            <a:spLocks noGrp="1"/>
          </p:cNvSpPr>
          <p:nvPr>
            <p:ph type="title"/>
          </p:nvPr>
        </p:nvSpPr>
        <p:spPr>
          <a:xfrm>
            <a:off x="713295" y="1194061"/>
            <a:ext cx="10897385" cy="857839"/>
          </a:xfrm>
        </p:spPr>
        <p:txBody>
          <a:bodyPr>
            <a:normAutofit/>
          </a:bodyPr>
          <a:lstStyle/>
          <a:p>
            <a:pPr algn="ctr"/>
            <a:r>
              <a:rPr lang="en-IE" b="1" dirty="0">
                <a:solidFill>
                  <a:schemeClr val="accent1">
                    <a:lumMod val="75000"/>
                  </a:schemeClr>
                </a:solidFill>
              </a:rPr>
              <a:t>KALMAN FILTERING</a:t>
            </a:r>
          </a:p>
        </p:txBody>
      </p:sp>
      <p:sp>
        <p:nvSpPr>
          <p:cNvPr id="8" name="Content Placeholder 7">
            <a:extLst>
              <a:ext uri="{FF2B5EF4-FFF2-40B4-BE49-F238E27FC236}">
                <a16:creationId xmlns:a16="http://schemas.microsoft.com/office/drawing/2014/main" id="{6A2BC57C-C98B-400D-83BE-ADD23D376DD5}"/>
              </a:ext>
            </a:extLst>
          </p:cNvPr>
          <p:cNvSpPr>
            <a:spLocks noGrp="1"/>
          </p:cNvSpPr>
          <p:nvPr>
            <p:ph sz="half" idx="1"/>
          </p:nvPr>
        </p:nvSpPr>
        <p:spPr>
          <a:xfrm>
            <a:off x="7010400" y="3814916"/>
            <a:ext cx="4916129" cy="2179811"/>
          </a:xfrm>
        </p:spPr>
        <p:txBody>
          <a:bodyPr>
            <a:normAutofit lnSpcReduction="10000"/>
          </a:bodyPr>
          <a:lstStyle/>
          <a:p>
            <a:pPr marL="0" indent="0">
              <a:buNone/>
            </a:pPr>
            <a:endParaRPr lang="en-IE" sz="2000" b="1" dirty="0"/>
          </a:p>
          <a:p>
            <a:pPr marL="0" indent="0">
              <a:buNone/>
            </a:pPr>
            <a:r>
              <a:rPr lang="en-GB" sz="2000" b="1" dirty="0">
                <a:solidFill>
                  <a:schemeClr val="accent1">
                    <a:lumMod val="75000"/>
                  </a:schemeClr>
                </a:solidFill>
              </a:rPr>
              <a:t>Presented by:</a:t>
            </a:r>
          </a:p>
          <a:p>
            <a:pPr marL="0" indent="0">
              <a:buNone/>
            </a:pPr>
            <a:r>
              <a:rPr lang="en-GB" sz="1600" dirty="0"/>
              <a:t>Vimal Jaswal - B00122875</a:t>
            </a:r>
          </a:p>
          <a:p>
            <a:pPr marL="0" indent="0">
              <a:buNone/>
            </a:pPr>
            <a:r>
              <a:rPr lang="en-GB" sz="1600" dirty="0"/>
              <a:t>Masters of Engineering in Internet of things technologies</a:t>
            </a:r>
          </a:p>
          <a:p>
            <a:pPr marL="0" indent="0">
              <a:buNone/>
            </a:pPr>
            <a:r>
              <a:rPr lang="en-GB" sz="1600" dirty="0"/>
              <a:t>TU Dublin, Blanchardstown, Ireland.</a:t>
            </a:r>
          </a:p>
          <a:p>
            <a:pPr marL="0" indent="0">
              <a:buNone/>
            </a:pPr>
            <a:endParaRPr lang="en-IE" sz="1400" dirty="0"/>
          </a:p>
          <a:p>
            <a:pPr marL="0" indent="0">
              <a:buNone/>
            </a:pPr>
            <a:endParaRPr lang="en-IE" sz="1600" dirty="0"/>
          </a:p>
        </p:txBody>
      </p:sp>
    </p:spTree>
    <p:extLst>
      <p:ext uri="{BB962C8B-B14F-4D97-AF65-F5344CB8AC3E}">
        <p14:creationId xmlns:p14="http://schemas.microsoft.com/office/powerpoint/2010/main" val="77756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r>
              <a:rPr lang="en-IE" b="1" dirty="0">
                <a:solidFill>
                  <a:schemeClr val="accent1">
                    <a:lumMod val="75000"/>
                  </a:schemeClr>
                </a:solidFill>
              </a:rPr>
              <a:t>Kalman Filter MATLAB</a:t>
            </a:r>
          </a:p>
        </p:txBody>
      </p:sp>
      <p:pic>
        <p:nvPicPr>
          <p:cNvPr id="5" name="Content Placeholder 4">
            <a:extLst>
              <a:ext uri="{FF2B5EF4-FFF2-40B4-BE49-F238E27FC236}">
                <a16:creationId xmlns:a16="http://schemas.microsoft.com/office/drawing/2014/main" id="{B904B99D-1A34-46AB-B9EA-1641612F7A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41949" y="-9427"/>
            <a:ext cx="4442024" cy="3959057"/>
          </a:xfrm>
        </p:spPr>
      </p:pic>
      <p:pic>
        <p:nvPicPr>
          <p:cNvPr id="9" name="Picture 8">
            <a:extLst>
              <a:ext uri="{FF2B5EF4-FFF2-40B4-BE49-F238E27FC236}">
                <a16:creationId xmlns:a16="http://schemas.microsoft.com/office/drawing/2014/main" id="{2693FB5D-2FF2-4FBB-BCEB-6AD0F03A5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710" y="1167102"/>
            <a:ext cx="4398285" cy="1992009"/>
          </a:xfrm>
          <a:prstGeom prst="rect">
            <a:avLst/>
          </a:prstGeom>
        </p:spPr>
      </p:pic>
      <p:pic>
        <p:nvPicPr>
          <p:cNvPr id="7" name="Picture 6">
            <a:extLst>
              <a:ext uri="{FF2B5EF4-FFF2-40B4-BE49-F238E27FC236}">
                <a16:creationId xmlns:a16="http://schemas.microsoft.com/office/drawing/2014/main" id="{A16D4B62-14CF-4764-9BE4-CCBC806EC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9" y="3698890"/>
            <a:ext cx="9707212" cy="3046038"/>
          </a:xfrm>
          <a:prstGeom prst="rect">
            <a:avLst/>
          </a:prstGeom>
        </p:spPr>
      </p:pic>
    </p:spTree>
    <p:extLst>
      <p:ext uri="{BB962C8B-B14F-4D97-AF65-F5344CB8AC3E}">
        <p14:creationId xmlns:p14="http://schemas.microsoft.com/office/powerpoint/2010/main" val="406896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r>
              <a:rPr lang="en-IE" b="1" dirty="0">
                <a:solidFill>
                  <a:schemeClr val="accent1">
                    <a:lumMod val="75000"/>
                  </a:schemeClr>
                </a:solidFill>
              </a:rPr>
              <a:t>Kalman Filter MATLAB</a:t>
            </a:r>
          </a:p>
        </p:txBody>
      </p:sp>
      <p:pic>
        <p:nvPicPr>
          <p:cNvPr id="8" name="Content Placeholder 7">
            <a:extLst>
              <a:ext uri="{FF2B5EF4-FFF2-40B4-BE49-F238E27FC236}">
                <a16:creationId xmlns:a16="http://schemas.microsoft.com/office/drawing/2014/main" id="{B2D21402-5990-4BC1-8899-5A3E73B3E3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4077" y="808023"/>
            <a:ext cx="8176260" cy="2987040"/>
          </a:xfrm>
        </p:spPr>
      </p:pic>
      <p:pic>
        <p:nvPicPr>
          <p:cNvPr id="12" name="Picture 11">
            <a:extLst>
              <a:ext uri="{FF2B5EF4-FFF2-40B4-BE49-F238E27FC236}">
                <a16:creationId xmlns:a16="http://schemas.microsoft.com/office/drawing/2014/main" id="{6FA3F3E0-2B1B-45E8-ACA3-55FDBBC8C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5402" y="4037617"/>
            <a:ext cx="3307080" cy="1889760"/>
          </a:xfrm>
          <a:prstGeom prst="rect">
            <a:avLst/>
          </a:prstGeom>
        </p:spPr>
      </p:pic>
    </p:spTree>
    <p:extLst>
      <p:ext uri="{BB962C8B-B14F-4D97-AF65-F5344CB8AC3E}">
        <p14:creationId xmlns:p14="http://schemas.microsoft.com/office/powerpoint/2010/main" val="60991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r>
              <a:rPr lang="en-IE" b="1" dirty="0">
                <a:solidFill>
                  <a:schemeClr val="accent1">
                    <a:lumMod val="75000"/>
                  </a:schemeClr>
                </a:solidFill>
              </a:rPr>
              <a:t>Kalman Filter MATLAB</a:t>
            </a:r>
          </a:p>
        </p:txBody>
      </p:sp>
      <p:pic>
        <p:nvPicPr>
          <p:cNvPr id="6" name="Content Placeholder 5">
            <a:extLst>
              <a:ext uri="{FF2B5EF4-FFF2-40B4-BE49-F238E27FC236}">
                <a16:creationId xmlns:a16="http://schemas.microsoft.com/office/drawing/2014/main" id="{86EAF455-39FF-438C-B368-333BBEC337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072" y="881728"/>
            <a:ext cx="8627054" cy="5519072"/>
          </a:xfrm>
        </p:spPr>
      </p:pic>
      <p:pic>
        <p:nvPicPr>
          <p:cNvPr id="9" name="Picture 8">
            <a:extLst>
              <a:ext uri="{FF2B5EF4-FFF2-40B4-BE49-F238E27FC236}">
                <a16:creationId xmlns:a16="http://schemas.microsoft.com/office/drawing/2014/main" id="{606F88D3-6050-449E-8E92-D934E95E0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509" y="1247683"/>
            <a:ext cx="6332220" cy="5234940"/>
          </a:xfrm>
          <a:prstGeom prst="rect">
            <a:avLst/>
          </a:prstGeom>
        </p:spPr>
      </p:pic>
    </p:spTree>
    <p:extLst>
      <p:ext uri="{BB962C8B-B14F-4D97-AF65-F5344CB8AC3E}">
        <p14:creationId xmlns:p14="http://schemas.microsoft.com/office/powerpoint/2010/main" val="36849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r>
              <a:rPr lang="en-IE" b="1" dirty="0">
                <a:solidFill>
                  <a:schemeClr val="accent1">
                    <a:lumMod val="75000"/>
                  </a:schemeClr>
                </a:solidFill>
              </a:rPr>
              <a:t>Kalman Filter MATLAB</a:t>
            </a:r>
          </a:p>
        </p:txBody>
      </p:sp>
      <p:pic>
        <p:nvPicPr>
          <p:cNvPr id="7" name="Content Placeholder 6">
            <a:extLst>
              <a:ext uri="{FF2B5EF4-FFF2-40B4-BE49-F238E27FC236}">
                <a16:creationId xmlns:a16="http://schemas.microsoft.com/office/drawing/2014/main" id="{FD5EB120-1BEB-493D-B34E-C28DF9907A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1314" y="1140542"/>
            <a:ext cx="4811916" cy="5065917"/>
          </a:xfrm>
        </p:spPr>
      </p:pic>
      <p:pic>
        <p:nvPicPr>
          <p:cNvPr id="10" name="Picture 9">
            <a:extLst>
              <a:ext uri="{FF2B5EF4-FFF2-40B4-BE49-F238E27FC236}">
                <a16:creationId xmlns:a16="http://schemas.microsoft.com/office/drawing/2014/main" id="{2599AEF9-1104-4402-9B63-583E63839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94" y="1275489"/>
            <a:ext cx="5234940" cy="2910840"/>
          </a:xfrm>
          <a:prstGeom prst="rect">
            <a:avLst/>
          </a:prstGeom>
        </p:spPr>
      </p:pic>
    </p:spTree>
    <p:extLst>
      <p:ext uri="{BB962C8B-B14F-4D97-AF65-F5344CB8AC3E}">
        <p14:creationId xmlns:p14="http://schemas.microsoft.com/office/powerpoint/2010/main" val="220454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7FD0-08F8-4B01-8670-774433F60E42}"/>
              </a:ext>
            </a:extLst>
          </p:cNvPr>
          <p:cNvSpPr>
            <a:spLocks noGrp="1"/>
          </p:cNvSpPr>
          <p:nvPr>
            <p:ph type="ctrTitle"/>
          </p:nvPr>
        </p:nvSpPr>
        <p:spPr>
          <a:xfrm>
            <a:off x="393291" y="233674"/>
            <a:ext cx="9986128" cy="568415"/>
          </a:xfrm>
        </p:spPr>
        <p:txBody>
          <a:bodyPr>
            <a:noAutofit/>
          </a:bodyPr>
          <a:lstStyle/>
          <a:p>
            <a:pPr algn="ctr"/>
            <a:r>
              <a:rPr lang="en-IE" sz="3600" b="1" dirty="0">
                <a:solidFill>
                  <a:schemeClr val="accent1">
                    <a:lumMod val="75000"/>
                  </a:schemeClr>
                </a:solidFill>
              </a:rPr>
              <a:t>References</a:t>
            </a:r>
          </a:p>
        </p:txBody>
      </p:sp>
      <p:sp>
        <p:nvSpPr>
          <p:cNvPr id="5" name="Content Placeholder 2">
            <a:extLst>
              <a:ext uri="{FF2B5EF4-FFF2-40B4-BE49-F238E27FC236}">
                <a16:creationId xmlns:a16="http://schemas.microsoft.com/office/drawing/2014/main" id="{35D462E5-B5AF-460F-A950-DED29830A006}"/>
              </a:ext>
            </a:extLst>
          </p:cNvPr>
          <p:cNvSpPr txBox="1">
            <a:spLocks/>
          </p:cNvSpPr>
          <p:nvPr/>
        </p:nvSpPr>
        <p:spPr>
          <a:xfrm>
            <a:off x="838200" y="1244339"/>
            <a:ext cx="10785049" cy="30825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altLang="en-US" sz="1800" dirty="0"/>
              <a:t>[1] Welch, G and Bishop, G. 2001. “An introduction to the Kalman Filter”, </a:t>
            </a:r>
            <a:r>
              <a:rPr lang="en-GB" sz="1800" dirty="0"/>
              <a:t>[Online]. Available: </a:t>
            </a:r>
            <a:r>
              <a:rPr lang="en-AU" altLang="en-US" sz="1800" dirty="0"/>
              <a:t>http://www.cs.unc.edu/~welch/kalman/ </a:t>
            </a:r>
            <a:r>
              <a:rPr lang="en-GB" sz="1800" dirty="0"/>
              <a:t>[Accessed: 03- Apr- 2019].</a:t>
            </a:r>
            <a:endParaRPr lang="en-AU" altLang="en-US" sz="1800" dirty="0"/>
          </a:p>
          <a:p>
            <a:pPr algn="l"/>
            <a:r>
              <a:rPr lang="en-GB" sz="1800" dirty="0"/>
              <a:t>[2]M. Hayes, </a:t>
            </a:r>
            <a:r>
              <a:rPr lang="en-GB" sz="1800" i="1" dirty="0"/>
              <a:t>Statistical digital signal processing and </a:t>
            </a:r>
            <a:r>
              <a:rPr lang="en-GB" sz="1800" i="1" dirty="0" err="1"/>
              <a:t>modeling</a:t>
            </a:r>
            <a:r>
              <a:rPr lang="en-GB" sz="1800" dirty="0"/>
              <a:t>. New Delhi: Wiley, 2014.</a:t>
            </a:r>
          </a:p>
          <a:p>
            <a:pPr algn="l"/>
            <a:r>
              <a:rPr lang="en-GB" sz="1800" dirty="0"/>
              <a:t>[3]"Visual Kalman Filter - Kalman filter designer for Windows", </a:t>
            </a:r>
            <a:r>
              <a:rPr lang="en-GB" sz="1800" i="1" dirty="0"/>
              <a:t>Luckhan.com</a:t>
            </a:r>
            <a:r>
              <a:rPr lang="en-GB" sz="1800" dirty="0"/>
              <a:t>, 2019. [Online]. Available: http://www.luckhan.com/kalman-filter-design.htm. [Accessed: 03- Apr- 2019].</a:t>
            </a:r>
          </a:p>
          <a:p>
            <a:pPr algn="l"/>
            <a:r>
              <a:rPr lang="en-GB" altLang="en-US" sz="1800" dirty="0"/>
              <a:t>[4] Ting, T., Man, K., Lim, E. and Leach, M. (2014). Tuning of Kalman Filter Parameters via Genetic Algorithm for State-of-Charge Estimation in Battery Management System. The Scientific World Journal, 2014, pp.1-11.</a:t>
            </a:r>
            <a:endParaRPr lang="en-AU" altLang="en-US" sz="1800" dirty="0"/>
          </a:p>
        </p:txBody>
      </p:sp>
    </p:spTree>
    <p:extLst>
      <p:ext uri="{BB962C8B-B14F-4D97-AF65-F5344CB8AC3E}">
        <p14:creationId xmlns:p14="http://schemas.microsoft.com/office/powerpoint/2010/main" val="418409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13E3-AEAB-46C0-A529-EBEF0CD49F6A}"/>
              </a:ext>
            </a:extLst>
          </p:cNvPr>
          <p:cNvSpPr>
            <a:spLocks noGrp="1"/>
          </p:cNvSpPr>
          <p:nvPr>
            <p:ph type="title"/>
          </p:nvPr>
        </p:nvSpPr>
        <p:spPr>
          <a:xfrm>
            <a:off x="4628561" y="1848914"/>
            <a:ext cx="2780907" cy="1325563"/>
          </a:xfrm>
        </p:spPr>
        <p:txBody>
          <a:bodyPr>
            <a:normAutofit fontScale="90000"/>
          </a:bodyPr>
          <a:lstStyle/>
          <a:p>
            <a:r>
              <a:rPr lang="en-GB" b="1" dirty="0">
                <a:solidFill>
                  <a:schemeClr val="accent1">
                    <a:lumMod val="75000"/>
                  </a:schemeClr>
                </a:solidFill>
              </a:rPr>
              <a:t>Thank You</a:t>
            </a:r>
            <a:endParaRPr lang="en-GB" dirty="0"/>
          </a:p>
        </p:txBody>
      </p:sp>
    </p:spTree>
    <p:extLst>
      <p:ext uri="{BB962C8B-B14F-4D97-AF65-F5344CB8AC3E}">
        <p14:creationId xmlns:p14="http://schemas.microsoft.com/office/powerpoint/2010/main" val="236221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442452" y="865240"/>
            <a:ext cx="11405419" cy="5515896"/>
          </a:xfrm>
        </p:spPr>
        <p:txBody>
          <a:bodyPr>
            <a:normAutofit/>
          </a:bodyPr>
          <a:lstStyle/>
          <a:p>
            <a:pPr algn="just"/>
            <a:r>
              <a:rPr lang="en-GB" dirty="0"/>
              <a:t>Research paper by Rudolf E. Kalman in 1960</a:t>
            </a:r>
          </a:p>
          <a:p>
            <a:pPr algn="just"/>
            <a:r>
              <a:rPr lang="en-GB" dirty="0"/>
              <a:t>A set of mathematical equations</a:t>
            </a:r>
          </a:p>
          <a:p>
            <a:pPr algn="just"/>
            <a:r>
              <a:rPr lang="en-GB" dirty="0"/>
              <a:t>Recursive data Processing Algorithm </a:t>
            </a:r>
          </a:p>
          <a:p>
            <a:pPr algn="just"/>
            <a:r>
              <a:rPr lang="en-GB" dirty="0"/>
              <a:t>Optimal estimation</a:t>
            </a:r>
          </a:p>
          <a:p>
            <a:pPr algn="just"/>
            <a:r>
              <a:rPr lang="en-GB" dirty="0"/>
              <a:t>Versatile</a:t>
            </a:r>
          </a:p>
          <a:p>
            <a:pPr lvl="1" algn="just">
              <a:buFont typeface="Wingdings" panose="05000000000000000000" pitchFamily="2" charset="2"/>
              <a:buChar char="Ø"/>
            </a:pPr>
            <a:r>
              <a:rPr lang="en-GB" dirty="0"/>
              <a:t>Estimation  </a:t>
            </a:r>
          </a:p>
          <a:p>
            <a:pPr lvl="1" algn="just">
              <a:buFont typeface="Wingdings" panose="05000000000000000000" pitchFamily="2" charset="2"/>
              <a:buChar char="Ø"/>
            </a:pPr>
            <a:r>
              <a:rPr lang="en-GB" dirty="0"/>
              <a:t>Filtering</a:t>
            </a:r>
          </a:p>
          <a:p>
            <a:pPr lvl="1" algn="just">
              <a:buFont typeface="Wingdings" panose="05000000000000000000" pitchFamily="2" charset="2"/>
              <a:buChar char="Ø"/>
            </a:pPr>
            <a:r>
              <a:rPr lang="en-GB" dirty="0"/>
              <a:t>Prediction</a:t>
            </a:r>
          </a:p>
          <a:p>
            <a:pPr lvl="1" algn="just">
              <a:buFont typeface="Wingdings" panose="05000000000000000000" pitchFamily="2" charset="2"/>
              <a:buChar char="Ø"/>
            </a:pPr>
            <a:r>
              <a:rPr lang="en-GB" dirty="0"/>
              <a:t>Fusion</a:t>
            </a:r>
          </a:p>
          <a:p>
            <a:pPr marL="457200" lvl="1" indent="0" algn="just">
              <a:buNone/>
            </a:pPr>
            <a:endParaRPr lang="en-GB" dirty="0"/>
          </a:p>
          <a:p>
            <a:pPr lvl="1" algn="just">
              <a:buFont typeface="Wingdings" panose="05000000000000000000" pitchFamily="2" charset="2"/>
              <a:buChar char="Ø"/>
            </a:pPr>
            <a:endParaRPr lang="en-GB" dirty="0"/>
          </a:p>
          <a:p>
            <a:pPr marL="457200" lvl="1" indent="0" algn="just">
              <a:buNone/>
            </a:pPr>
            <a:endParaRPr lang="en-GB" dirty="0"/>
          </a:p>
          <a:p>
            <a:pPr marL="0" indent="0" algn="just">
              <a:buNone/>
            </a:pPr>
            <a:endParaRPr lang="en-GB" dirty="0"/>
          </a:p>
          <a:p>
            <a:pPr marL="0" indent="0" algn="just">
              <a:buNone/>
            </a:pPr>
            <a:endParaRPr lang="en-GB" dirty="0"/>
          </a:p>
        </p:txBody>
      </p:sp>
    </p:spTree>
    <p:extLst>
      <p:ext uri="{BB962C8B-B14F-4D97-AF65-F5344CB8AC3E}">
        <p14:creationId xmlns:p14="http://schemas.microsoft.com/office/powerpoint/2010/main" val="201880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A37C-AB92-4694-8A54-F1706D2E44BE}"/>
              </a:ext>
            </a:extLst>
          </p:cNvPr>
          <p:cNvSpPr>
            <a:spLocks noGrp="1"/>
          </p:cNvSpPr>
          <p:nvPr>
            <p:ph type="title"/>
          </p:nvPr>
        </p:nvSpPr>
        <p:spPr>
          <a:xfrm>
            <a:off x="838200" y="365126"/>
            <a:ext cx="10515600" cy="755752"/>
          </a:xfrm>
        </p:spPr>
        <p:txBody>
          <a:bodyPr>
            <a:normAutofit/>
          </a:bodyPr>
          <a:lstStyle/>
          <a:p>
            <a:pPr algn="ctr"/>
            <a:r>
              <a:rPr lang="en-IE" b="1" dirty="0">
                <a:solidFill>
                  <a:schemeClr val="accent1">
                    <a:lumMod val="75000"/>
                  </a:schemeClr>
                </a:solidFill>
              </a:rPr>
              <a:t>Kalman Filter</a:t>
            </a:r>
            <a:endParaRPr lang="en-GB" dirty="0"/>
          </a:p>
        </p:txBody>
      </p:sp>
      <p:sp>
        <p:nvSpPr>
          <p:cNvPr id="3" name="Content Placeholder 2">
            <a:extLst>
              <a:ext uri="{FF2B5EF4-FFF2-40B4-BE49-F238E27FC236}">
                <a16:creationId xmlns:a16="http://schemas.microsoft.com/office/drawing/2014/main" id="{42A7A15E-8C72-4E71-9A88-14C79451823F}"/>
              </a:ext>
            </a:extLst>
          </p:cNvPr>
          <p:cNvSpPr>
            <a:spLocks noGrp="1"/>
          </p:cNvSpPr>
          <p:nvPr>
            <p:ph idx="1"/>
          </p:nvPr>
        </p:nvSpPr>
        <p:spPr>
          <a:xfrm>
            <a:off x="616226" y="1219201"/>
            <a:ext cx="10828522" cy="4454012"/>
          </a:xfrm>
        </p:spPr>
        <p:txBody>
          <a:bodyPr>
            <a:normAutofit lnSpcReduction="10000"/>
          </a:bodyPr>
          <a:lstStyle/>
          <a:p>
            <a:pPr marL="457200" lvl="1" indent="0" algn="just">
              <a:buNone/>
            </a:pPr>
            <a:r>
              <a:rPr lang="en-GB" b="1" dirty="0"/>
              <a:t>Kalman filtering </a:t>
            </a:r>
          </a:p>
          <a:p>
            <a:pPr lvl="1" algn="just"/>
            <a:r>
              <a:rPr lang="en-GB" dirty="0"/>
              <a:t>uses a series of measurements observed over time, containing statistical noise and other inaccuracies and produces estimates of unknown variables that tend to be more precise rather than on basis of single measurement.</a:t>
            </a:r>
          </a:p>
          <a:p>
            <a:pPr marL="457200" lvl="1" indent="0" algn="just">
              <a:buNone/>
            </a:pPr>
            <a:endParaRPr lang="en-US" sz="2000" b="1" dirty="0">
              <a:cs typeface="Times New Roman" panose="02020603050405020304" pitchFamily="18" charset="0"/>
            </a:endParaRPr>
          </a:p>
          <a:p>
            <a:pPr marL="0" indent="0" algn="just">
              <a:buNone/>
            </a:pPr>
            <a:r>
              <a:rPr lang="en-US" sz="2400" b="1" dirty="0">
                <a:cs typeface="Times New Roman" panose="02020603050405020304" pitchFamily="18" charset="0"/>
              </a:rPr>
              <a:t>	Advantages</a:t>
            </a:r>
          </a:p>
          <a:p>
            <a:pPr lvl="1" algn="just"/>
            <a:r>
              <a:rPr lang="en-US" sz="2100" dirty="0">
                <a:cs typeface="Times New Roman" panose="02020603050405020304" pitchFamily="18" charset="0"/>
              </a:rPr>
              <a:t>Optimal estimator</a:t>
            </a:r>
          </a:p>
          <a:p>
            <a:pPr lvl="1" algn="just"/>
            <a:r>
              <a:rPr lang="en-US" sz="2100" dirty="0">
                <a:cs typeface="Times New Roman" panose="02020603050405020304" pitchFamily="18" charset="0"/>
              </a:rPr>
              <a:t> Provides a precise measurement for noises present in the system</a:t>
            </a:r>
          </a:p>
          <a:p>
            <a:pPr lvl="1" algn="just"/>
            <a:r>
              <a:rPr lang="en-US" altLang="en-US" sz="2100" dirty="0">
                <a:cs typeface="Times New Roman" panose="02020603050405020304" pitchFamily="18" charset="0"/>
              </a:rPr>
              <a:t>Handles missing data</a:t>
            </a:r>
          </a:p>
          <a:p>
            <a:pPr lvl="1" algn="just"/>
            <a:r>
              <a:rPr lang="en-US" altLang="en-US" sz="2100" dirty="0">
                <a:cs typeface="Times New Roman" panose="02020603050405020304" pitchFamily="18" charset="0"/>
              </a:rPr>
              <a:t>Handles the large uncertainty of the initialization phase</a:t>
            </a:r>
          </a:p>
          <a:p>
            <a:pPr lvl="1" algn="just"/>
            <a:r>
              <a:rPr lang="en-US" altLang="en-US" sz="2100" dirty="0">
                <a:cs typeface="Times New Roman" panose="02020603050405020304" pitchFamily="18" charset="0"/>
              </a:rPr>
              <a:t>Fuses information from multiple-sensors</a:t>
            </a:r>
          </a:p>
          <a:p>
            <a:pPr marL="457200" lvl="1" indent="0" algn="just">
              <a:buNone/>
            </a:pPr>
            <a:endParaRPr lang="en-US" sz="2100" dirty="0">
              <a:cs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387149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Applications </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3" y="829559"/>
            <a:ext cx="11634280" cy="5679862"/>
          </a:xfrm>
        </p:spPr>
        <p:txBody>
          <a:bodyPr>
            <a:normAutofit/>
          </a:bodyPr>
          <a:lstStyle/>
          <a:p>
            <a:pPr marL="0" indent="0" algn="just">
              <a:buNone/>
            </a:pPr>
            <a:endParaRPr lang="en-GB" sz="2000" dirty="0"/>
          </a:p>
          <a:p>
            <a:pPr marL="0" indent="0" algn="just">
              <a:buNone/>
            </a:pPr>
            <a:r>
              <a:rPr lang="en-GB" sz="2000" dirty="0"/>
              <a:t>Kalman Filter is a sensor fusion and data fusion algorithm used for:</a:t>
            </a:r>
          </a:p>
          <a:p>
            <a:pPr marL="0" indent="0" algn="just">
              <a:buNone/>
            </a:pPr>
            <a:endParaRPr lang="en-GB" sz="2000" dirty="0"/>
          </a:p>
          <a:p>
            <a:pPr algn="just"/>
            <a:r>
              <a:rPr lang="en-GB" sz="2000" dirty="0"/>
              <a:t>State Estimation and multiple Sensors Fusion </a:t>
            </a:r>
          </a:p>
          <a:p>
            <a:pPr algn="just"/>
            <a:r>
              <a:rPr lang="en-GB" sz="2000" dirty="0"/>
              <a:t>Wireless sensor network (WSN), Localization, Tracking </a:t>
            </a:r>
          </a:p>
          <a:p>
            <a:pPr algn="just"/>
            <a:r>
              <a:rPr lang="en-GB" sz="2000" dirty="0"/>
              <a:t>Guiding Systems, Navigation, GPS</a:t>
            </a:r>
          </a:p>
          <a:p>
            <a:pPr algn="just"/>
            <a:r>
              <a:rPr lang="en-GB" sz="2000" dirty="0"/>
              <a:t>Autopilots</a:t>
            </a:r>
          </a:p>
          <a:p>
            <a:pPr algn="just"/>
            <a:r>
              <a:rPr lang="en-GB" sz="2000" dirty="0"/>
              <a:t>Radar Tracking Systems</a:t>
            </a:r>
          </a:p>
          <a:p>
            <a:pPr algn="just"/>
            <a:r>
              <a:rPr lang="en-GB" sz="2000" dirty="0"/>
              <a:t>Orbit tracking, trajectory tracking</a:t>
            </a:r>
          </a:p>
          <a:p>
            <a:pPr algn="just"/>
            <a:r>
              <a:rPr lang="en-GB" sz="2000" dirty="0"/>
              <a:t>Simultaneous Localization And Mapping (SLAM)</a:t>
            </a:r>
          </a:p>
          <a:p>
            <a:pPr algn="just"/>
            <a:r>
              <a:rPr lang="en-GB" sz="2000" dirty="0"/>
              <a:t>State estimators for Unmanned Aerial Vehicles (UAV)	</a:t>
            </a:r>
          </a:p>
          <a:p>
            <a:pPr algn="just"/>
            <a:r>
              <a:rPr lang="en-GB" sz="2000" dirty="0"/>
              <a:t>Computer Graphics - 3D Modelling feature estimation</a:t>
            </a:r>
          </a:p>
          <a:p>
            <a:pPr marL="0" indent="0" algn="just">
              <a:buNone/>
            </a:pPr>
            <a:endParaRPr lang="en-GB" sz="2000" dirty="0"/>
          </a:p>
        </p:txBody>
      </p:sp>
    </p:spTree>
    <p:extLst>
      <p:ext uri="{BB962C8B-B14F-4D97-AF65-F5344CB8AC3E}">
        <p14:creationId xmlns:p14="http://schemas.microsoft.com/office/powerpoint/2010/main" val="417965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sz="3600" b="1" dirty="0">
                <a:solidFill>
                  <a:schemeClr val="accent1">
                    <a:lumMod val="75000"/>
                  </a:schemeClr>
                </a:solidFill>
              </a:rPr>
              <a:t>Discrete Kalman filter (Predictor- Corrector)</a:t>
            </a:r>
            <a:endParaRPr lang="en-IE" b="1" dirty="0">
              <a:solidFill>
                <a:schemeClr val="accent1">
                  <a:lumMod val="75000"/>
                </a:schemeClr>
              </a:solidFill>
            </a:endParaRP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142956" y="971212"/>
            <a:ext cx="6844560" cy="1870310"/>
          </a:xfrm>
        </p:spPr>
        <p:txBody>
          <a:bodyPr>
            <a:normAutofit fontScale="70000" lnSpcReduction="20000"/>
          </a:bodyPr>
          <a:lstStyle/>
          <a:p>
            <a:pPr marL="0" indent="0" algn="just">
              <a:buNone/>
            </a:pPr>
            <a:r>
              <a:rPr lang="en-GB" dirty="0"/>
              <a:t>Q - process noise covariance R- measurement noise covariance</a:t>
            </a:r>
          </a:p>
          <a:p>
            <a:pPr algn="just">
              <a:buFont typeface="Wingdings" panose="05000000000000000000" pitchFamily="2" charset="2"/>
              <a:buChar char="Ø"/>
            </a:pPr>
            <a:r>
              <a:rPr lang="en-GB" dirty="0"/>
              <a:t> (Co- variance noise matrices might change with each time step/measurement/iteration)</a:t>
            </a:r>
          </a:p>
          <a:p>
            <a:pPr marL="0" indent="0" algn="just">
              <a:buNone/>
            </a:pPr>
            <a:r>
              <a:rPr lang="en-GB" dirty="0"/>
              <a:t>P- covariance matrix of error in state estimate x</a:t>
            </a:r>
          </a:p>
          <a:p>
            <a:pPr marL="0" indent="0" algn="just">
              <a:buNone/>
            </a:pPr>
            <a:r>
              <a:rPr lang="en-GB" dirty="0"/>
              <a:t>K- Kalman gain depend upon P and Q co-variances and H matrices </a:t>
            </a:r>
          </a:p>
          <a:p>
            <a:pPr marL="0" indent="0" algn="just">
              <a:buNone/>
            </a:pPr>
            <a:r>
              <a:rPr lang="en-GB" dirty="0"/>
              <a:t>K changes in every iteration and determine weight for each prediction</a:t>
            </a:r>
          </a:p>
          <a:p>
            <a:pPr marL="0" indent="0" algn="just">
              <a:buNone/>
            </a:pPr>
            <a:endParaRPr lang="en-GB" dirty="0"/>
          </a:p>
          <a:p>
            <a:pPr marL="0" indent="0" algn="just">
              <a:buNone/>
            </a:pPr>
            <a:endParaRPr lang="en-GB" dirty="0"/>
          </a:p>
        </p:txBody>
      </p:sp>
      <p:pic>
        <p:nvPicPr>
          <p:cNvPr id="5" name="Picture 4">
            <a:extLst>
              <a:ext uri="{FF2B5EF4-FFF2-40B4-BE49-F238E27FC236}">
                <a16:creationId xmlns:a16="http://schemas.microsoft.com/office/drawing/2014/main" id="{B2446908-0E8C-4F25-B5DC-E790159EE021}"/>
              </a:ext>
            </a:extLst>
          </p:cNvPr>
          <p:cNvPicPr>
            <a:picLocks noChangeAspect="1"/>
          </p:cNvPicPr>
          <p:nvPr/>
        </p:nvPicPr>
        <p:blipFill rotWithShape="1">
          <a:blip r:embed="rId3">
            <a:extLst>
              <a:ext uri="{28A0092B-C50C-407E-A947-70E740481C1C}">
                <a14:useLocalDpi xmlns:a14="http://schemas.microsoft.com/office/drawing/2010/main" val="0"/>
              </a:ext>
            </a:extLst>
          </a:blip>
          <a:srcRect l="4575" r="5994"/>
          <a:stretch/>
        </p:blipFill>
        <p:spPr>
          <a:xfrm>
            <a:off x="0" y="2841522"/>
            <a:ext cx="6666271" cy="3554131"/>
          </a:xfrm>
          <a:prstGeom prst="rect">
            <a:avLst/>
          </a:prstGeom>
        </p:spPr>
      </p:pic>
      <p:pic>
        <p:nvPicPr>
          <p:cNvPr id="7" name="Picture 6">
            <a:extLst>
              <a:ext uri="{FF2B5EF4-FFF2-40B4-BE49-F238E27FC236}">
                <a16:creationId xmlns:a16="http://schemas.microsoft.com/office/drawing/2014/main" id="{2632CBDB-7BA0-4F23-B7C6-8E31DB4A4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466" y="3396916"/>
            <a:ext cx="5738406" cy="2905195"/>
          </a:xfrm>
          <a:prstGeom prst="rect">
            <a:avLst/>
          </a:prstGeom>
        </p:spPr>
      </p:pic>
      <p:sp>
        <p:nvSpPr>
          <p:cNvPr id="6" name="Rectangle 5">
            <a:extLst>
              <a:ext uri="{FF2B5EF4-FFF2-40B4-BE49-F238E27FC236}">
                <a16:creationId xmlns:a16="http://schemas.microsoft.com/office/drawing/2014/main" id="{6338BF7A-DDD1-469F-BD7B-68AD46AFC28B}"/>
              </a:ext>
            </a:extLst>
          </p:cNvPr>
          <p:cNvSpPr/>
          <p:nvPr/>
        </p:nvSpPr>
        <p:spPr>
          <a:xfrm>
            <a:off x="0" y="6395653"/>
            <a:ext cx="3737883" cy="369332"/>
          </a:xfrm>
          <a:prstGeom prst="rect">
            <a:avLst/>
          </a:prstGeom>
        </p:spPr>
        <p:txBody>
          <a:bodyPr wrap="none">
            <a:spAutoFit/>
          </a:bodyPr>
          <a:lstStyle/>
          <a:p>
            <a:r>
              <a:rPr lang="en-GB" dirty="0"/>
              <a:t>priori estimates for the next time step</a:t>
            </a:r>
          </a:p>
        </p:txBody>
      </p:sp>
      <p:sp>
        <p:nvSpPr>
          <p:cNvPr id="8" name="Rectangle 7">
            <a:extLst>
              <a:ext uri="{FF2B5EF4-FFF2-40B4-BE49-F238E27FC236}">
                <a16:creationId xmlns:a16="http://schemas.microsoft.com/office/drawing/2014/main" id="{1E1D0DF9-8AEB-4B40-9104-B0E1E541C32D}"/>
              </a:ext>
            </a:extLst>
          </p:cNvPr>
          <p:cNvSpPr/>
          <p:nvPr/>
        </p:nvSpPr>
        <p:spPr>
          <a:xfrm>
            <a:off x="4535211" y="2964298"/>
            <a:ext cx="1961371" cy="369332"/>
          </a:xfrm>
          <a:prstGeom prst="rect">
            <a:avLst/>
          </a:prstGeom>
        </p:spPr>
        <p:txBody>
          <a:bodyPr wrap="none">
            <a:spAutoFit/>
          </a:bodyPr>
          <a:lstStyle/>
          <a:p>
            <a:r>
              <a:rPr lang="en-GB" dirty="0"/>
              <a:t>posteriori estimate</a:t>
            </a:r>
          </a:p>
        </p:txBody>
      </p:sp>
      <p:pic>
        <p:nvPicPr>
          <p:cNvPr id="9" name="Picture 8">
            <a:extLst>
              <a:ext uri="{FF2B5EF4-FFF2-40B4-BE49-F238E27FC236}">
                <a16:creationId xmlns:a16="http://schemas.microsoft.com/office/drawing/2014/main" id="{1494C061-3400-4DA7-9B5E-5220C9682E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6115" y="981717"/>
            <a:ext cx="3490916" cy="1501828"/>
          </a:xfrm>
          <a:prstGeom prst="rect">
            <a:avLst/>
          </a:prstGeom>
        </p:spPr>
      </p:pic>
    </p:spTree>
    <p:extLst>
      <p:ext uri="{BB962C8B-B14F-4D97-AF65-F5344CB8AC3E}">
        <p14:creationId xmlns:p14="http://schemas.microsoft.com/office/powerpoint/2010/main" val="357182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Software Tools </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3" y="829559"/>
            <a:ext cx="6059062" cy="5679862"/>
          </a:xfrm>
        </p:spPr>
        <p:txBody>
          <a:bodyPr>
            <a:normAutofit lnSpcReduction="10000"/>
          </a:bodyPr>
          <a:lstStyle/>
          <a:p>
            <a:pPr marL="0" indent="0" algn="just">
              <a:buNone/>
            </a:pPr>
            <a:r>
              <a:rPr lang="en-GB" dirty="0"/>
              <a:t>Visual Kalman Filter</a:t>
            </a:r>
          </a:p>
          <a:p>
            <a:pPr algn="just"/>
            <a:r>
              <a:rPr lang="en-GB" sz="2000" dirty="0"/>
              <a:t>Kalman filtering designer that provides a visual method in windows to estimate the state of a process or removes noise from series of data</a:t>
            </a:r>
          </a:p>
          <a:p>
            <a:pPr algn="just"/>
            <a:r>
              <a:rPr lang="en-GB" sz="2000" dirty="0"/>
              <a:t>Support for discrete system and continuous system</a:t>
            </a:r>
          </a:p>
          <a:p>
            <a:pPr algn="just"/>
            <a:r>
              <a:rPr lang="en-GB" sz="2000" dirty="0"/>
              <a:t>Easy, lite and handy to use	</a:t>
            </a:r>
          </a:p>
          <a:p>
            <a:pPr marL="0" indent="0" algn="just">
              <a:buNone/>
            </a:pPr>
            <a:endParaRPr lang="en-GB" sz="1800" dirty="0"/>
          </a:p>
          <a:p>
            <a:pPr algn="just"/>
            <a:r>
              <a:rPr lang="en-GB" sz="2400" dirty="0"/>
              <a:t>MATLAB (Built-in features, EKF/UKF Toolbox for MATLAB V1.3)</a:t>
            </a:r>
          </a:p>
          <a:p>
            <a:pPr algn="just"/>
            <a:endParaRPr lang="en-GB" sz="2400" dirty="0"/>
          </a:p>
          <a:p>
            <a:pPr algn="just"/>
            <a:r>
              <a:rPr lang="en-GB" sz="2400" dirty="0"/>
              <a:t>GNU OCTAVE ( Autocovariance Least-Squares (ALS) Package tool also works with MATLAB</a:t>
            </a:r>
          </a:p>
          <a:p>
            <a:pPr algn="just"/>
            <a:endParaRPr lang="en-GB" sz="1800" dirty="0"/>
          </a:p>
          <a:p>
            <a:pPr marL="0" indent="0" algn="just">
              <a:buNone/>
            </a:pPr>
            <a:endParaRPr lang="en-GB" dirty="0"/>
          </a:p>
        </p:txBody>
      </p:sp>
      <p:pic>
        <p:nvPicPr>
          <p:cNvPr id="6" name="Picture 5">
            <a:extLst>
              <a:ext uri="{FF2B5EF4-FFF2-40B4-BE49-F238E27FC236}">
                <a16:creationId xmlns:a16="http://schemas.microsoft.com/office/drawing/2014/main" id="{00BA0037-8F16-4A5F-ABD5-02F866B4F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516" y="993058"/>
            <a:ext cx="5533382" cy="4526752"/>
          </a:xfrm>
          <a:prstGeom prst="rect">
            <a:avLst/>
          </a:prstGeom>
        </p:spPr>
      </p:pic>
    </p:spTree>
    <p:extLst>
      <p:ext uri="{BB962C8B-B14F-4D97-AF65-F5344CB8AC3E}">
        <p14:creationId xmlns:p14="http://schemas.microsoft.com/office/powerpoint/2010/main" val="316565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MATLAB</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2" y="829559"/>
            <a:ext cx="11605097" cy="5551576"/>
          </a:xfrm>
        </p:spPr>
        <p:txBody>
          <a:bodyPr>
            <a:normAutofit/>
          </a:bodyPr>
          <a:lstStyle/>
          <a:p>
            <a:pPr algn="just"/>
            <a:endParaRPr lang="en-GB" sz="1800" dirty="0"/>
          </a:p>
          <a:p>
            <a:pPr algn="just"/>
            <a:r>
              <a:rPr lang="en-GB" sz="1800" b="1" dirty="0"/>
              <a:t>Kalman</a:t>
            </a:r>
            <a:r>
              <a:rPr lang="en-GB" sz="1800" dirty="0"/>
              <a:t> </a:t>
            </a:r>
          </a:p>
          <a:p>
            <a:pPr marL="0" indent="0" algn="just">
              <a:buNone/>
            </a:pPr>
            <a:r>
              <a:rPr lang="en-GB" sz="1800" dirty="0"/>
              <a:t>Syntax: (</a:t>
            </a:r>
            <a:r>
              <a:rPr lang="nn-NO" sz="1800" dirty="0"/>
              <a:t>Kalman filter design, Kalman estimator) </a:t>
            </a:r>
          </a:p>
          <a:p>
            <a:pPr marL="0" indent="0">
              <a:buNone/>
            </a:pPr>
            <a:r>
              <a:rPr lang="en-GB" sz="1800" dirty="0"/>
              <a:t>[kest,L,P]=kalman(sys,Qn,Rn,Nn)</a:t>
            </a:r>
            <a:br>
              <a:rPr lang="en-GB" sz="1800" dirty="0"/>
            </a:br>
            <a:r>
              <a:rPr lang="en-GB" sz="1800" dirty="0"/>
              <a:t>[kest,L,P] = kalman(sys,Qn,Rn,Nn,sensors,known)</a:t>
            </a:r>
            <a:br>
              <a:rPr lang="en-GB" sz="1800" dirty="0"/>
            </a:br>
            <a:r>
              <a:rPr lang="en-GB" sz="1800" dirty="0"/>
              <a:t>[kest,L,P,M,Z] = kalman(sys,Qn,Rn,...,type)</a:t>
            </a:r>
          </a:p>
          <a:p>
            <a:pPr marL="0" indent="0">
              <a:buNone/>
            </a:pPr>
            <a:endParaRPr lang="en-GB" sz="1800" dirty="0"/>
          </a:p>
          <a:p>
            <a:r>
              <a:rPr lang="en-GB" sz="1800" b="1" dirty="0"/>
              <a:t>Kalmd</a:t>
            </a:r>
          </a:p>
          <a:p>
            <a:pPr marL="0" indent="0">
              <a:buNone/>
            </a:pPr>
            <a:r>
              <a:rPr lang="en-GB" sz="1800" dirty="0"/>
              <a:t>[kest,L,P,M,Z] = kalmd(sys,Qn,Rn,Ts)</a:t>
            </a:r>
            <a:endParaRPr lang="en-GB" sz="1800" b="1" dirty="0"/>
          </a:p>
          <a:p>
            <a:pPr marL="0" indent="0">
              <a:buNone/>
            </a:pPr>
            <a:endParaRPr lang="en-GB" sz="1800" dirty="0"/>
          </a:p>
          <a:p>
            <a:r>
              <a:rPr lang="en-GB" sz="1800" b="1" dirty="0"/>
              <a:t>configureKalmanFilter (</a:t>
            </a:r>
            <a:r>
              <a:rPr lang="en-GB" sz="1800" dirty="0"/>
              <a:t>Kalman filter function for object tracking)</a:t>
            </a:r>
            <a:endParaRPr lang="en-GB" sz="1800" b="1" dirty="0"/>
          </a:p>
          <a:p>
            <a:pPr marL="0" indent="0">
              <a:buNone/>
            </a:pPr>
            <a:r>
              <a:rPr lang="en-GB" sz="1800" dirty="0"/>
              <a:t>kalmanFilter=configureKalmanFilter(MotionModel,InitialLocation,InitialEstimateError,MotionNoise,MeasurementNoise)</a:t>
            </a:r>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368961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State Space and Kalman Filter</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93451" y="1178350"/>
            <a:ext cx="11605097" cy="5551576"/>
          </a:xfrm>
        </p:spPr>
        <p:txBody>
          <a:bodyPr>
            <a:normAutofit/>
          </a:bodyPr>
          <a:lstStyle/>
          <a:p>
            <a:r>
              <a:rPr lang="en-GB" b="1" dirty="0"/>
              <a:t>State Space Model and Kalman Filter</a:t>
            </a:r>
            <a:endParaRPr lang="en-GB" dirty="0"/>
          </a:p>
          <a:p>
            <a:r>
              <a:rPr lang="en-GB" dirty="0"/>
              <a:t>State space model to describe the behaviour of a dynamic system</a:t>
            </a:r>
          </a:p>
          <a:p>
            <a:pPr marL="0" indent="0">
              <a:buNone/>
            </a:pPr>
            <a:r>
              <a:rPr lang="en-GB" dirty="0"/>
              <a:t>	(Dynamic system are systems that change in time)</a:t>
            </a:r>
          </a:p>
          <a:p>
            <a:r>
              <a:rPr lang="en-GB" dirty="0"/>
              <a:t>systems are represented as a differential equation</a:t>
            </a:r>
          </a:p>
          <a:p>
            <a:r>
              <a:rPr lang="en-GB" dirty="0"/>
              <a:t>­ Differential equation for continuous/analogue systems</a:t>
            </a:r>
          </a:p>
          <a:p>
            <a:r>
              <a:rPr lang="en-GB" dirty="0"/>
              <a:t>­ Difference equation for discrete time/digital systems</a:t>
            </a:r>
          </a:p>
          <a:p>
            <a:r>
              <a:rPr lang="en-GB" dirty="0"/>
              <a:t>­ ­ In the state space representation a differential equation can be represented as a system of 1st order differential equations</a:t>
            </a:r>
          </a:p>
          <a:p>
            <a:r>
              <a:rPr lang="en-GB" dirty="0"/>
              <a:t>­ The general form of the equations are:</a:t>
            </a:r>
          </a:p>
          <a:p>
            <a:pPr marL="0" indent="0" algn="just">
              <a:buNone/>
            </a:pPr>
            <a:r>
              <a:rPr lang="en-GB" sz="1800" dirty="0"/>
              <a:t>	</a:t>
            </a:r>
          </a:p>
          <a:p>
            <a:pPr marL="0" indent="0" algn="just">
              <a:buNone/>
            </a:pPr>
            <a:endParaRPr lang="en-GB" sz="1800" dirty="0"/>
          </a:p>
          <a:p>
            <a:pPr algn="just"/>
            <a:endParaRPr lang="en-GB" sz="1800" dirty="0"/>
          </a:p>
          <a:p>
            <a:pPr algn="just"/>
            <a:endParaRPr lang="en-GB" sz="1800" dirty="0"/>
          </a:p>
          <a:p>
            <a:pPr algn="just"/>
            <a:endParaRPr lang="en-GB" sz="1800" dirty="0"/>
          </a:p>
          <a:p>
            <a:pPr algn="just"/>
            <a:endParaRPr lang="en-GB" sz="1800" dirty="0"/>
          </a:p>
        </p:txBody>
      </p:sp>
      <p:pic>
        <p:nvPicPr>
          <p:cNvPr id="12" name="Picture 11">
            <a:extLst>
              <a:ext uri="{FF2B5EF4-FFF2-40B4-BE49-F238E27FC236}">
                <a16:creationId xmlns:a16="http://schemas.microsoft.com/office/drawing/2014/main" id="{EA6C54FF-1D4B-4D10-8D05-FB305F4FD3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53762" y="5217352"/>
            <a:ext cx="4471792" cy="1088369"/>
          </a:xfrm>
          <a:prstGeom prst="rect">
            <a:avLst/>
          </a:prstGeom>
          <a:noFill/>
          <a:ln>
            <a:noFill/>
          </a:ln>
        </p:spPr>
      </p:pic>
    </p:spTree>
    <p:extLst>
      <p:ext uri="{BB962C8B-B14F-4D97-AF65-F5344CB8AC3E}">
        <p14:creationId xmlns:p14="http://schemas.microsoft.com/office/powerpoint/2010/main" val="349963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5231-6CF4-47EF-9031-C0807B0A245A}"/>
              </a:ext>
            </a:extLst>
          </p:cNvPr>
          <p:cNvSpPr>
            <a:spLocks noGrp="1"/>
          </p:cNvSpPr>
          <p:nvPr>
            <p:ph type="title"/>
          </p:nvPr>
        </p:nvSpPr>
        <p:spPr>
          <a:xfrm>
            <a:off x="838200" y="244884"/>
            <a:ext cx="10200588" cy="436153"/>
          </a:xfrm>
        </p:spPr>
        <p:txBody>
          <a:bodyPr>
            <a:normAutofit fontScale="90000"/>
          </a:bodyPr>
          <a:lstStyle/>
          <a:p>
            <a:pPr algn="ctr"/>
            <a:r>
              <a:rPr lang="en-IE" b="1" dirty="0">
                <a:solidFill>
                  <a:schemeClr val="accent1">
                    <a:lumMod val="75000"/>
                  </a:schemeClr>
                </a:solidFill>
              </a:rPr>
              <a:t>Kalman Filter MATLAB (Battery State)</a:t>
            </a:r>
          </a:p>
        </p:txBody>
      </p:sp>
      <p:sp>
        <p:nvSpPr>
          <p:cNvPr id="3" name="Content Placeholder 2">
            <a:extLst>
              <a:ext uri="{FF2B5EF4-FFF2-40B4-BE49-F238E27FC236}">
                <a16:creationId xmlns:a16="http://schemas.microsoft.com/office/drawing/2014/main" id="{4F9E748C-C0BA-45CB-AF78-42DCA9F9A6D6}"/>
              </a:ext>
            </a:extLst>
          </p:cNvPr>
          <p:cNvSpPr>
            <a:spLocks noGrp="1"/>
          </p:cNvSpPr>
          <p:nvPr>
            <p:ph idx="1"/>
          </p:nvPr>
        </p:nvSpPr>
        <p:spPr>
          <a:xfrm>
            <a:off x="282102" y="829559"/>
            <a:ext cx="11605097" cy="5551576"/>
          </a:xfrm>
        </p:spPr>
        <p:txBody>
          <a:bodyPr>
            <a:normAutofit/>
          </a:bodyPr>
          <a:lstStyle/>
          <a:p>
            <a:pPr algn="just"/>
            <a:endParaRPr lang="en-GB" sz="1800" dirty="0"/>
          </a:p>
          <a:p>
            <a:pPr algn="just"/>
            <a:endParaRPr lang="en-GB" sz="1800" dirty="0"/>
          </a:p>
          <a:p>
            <a:pPr algn="just"/>
            <a:endParaRPr lang="en-GB" sz="1800" dirty="0"/>
          </a:p>
          <a:p>
            <a:pPr algn="just"/>
            <a:endParaRPr lang="en-GB" sz="1800" dirty="0"/>
          </a:p>
        </p:txBody>
      </p:sp>
      <p:pic>
        <p:nvPicPr>
          <p:cNvPr id="5" name="Picture 4">
            <a:extLst>
              <a:ext uri="{FF2B5EF4-FFF2-40B4-BE49-F238E27FC236}">
                <a16:creationId xmlns:a16="http://schemas.microsoft.com/office/drawing/2014/main" id="{DDE28161-7330-40A7-BBD6-7D2CF306D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07" y="829559"/>
            <a:ext cx="4709160" cy="2499360"/>
          </a:xfrm>
          <a:prstGeom prst="rect">
            <a:avLst/>
          </a:prstGeom>
        </p:spPr>
      </p:pic>
      <p:pic>
        <p:nvPicPr>
          <p:cNvPr id="7" name="Picture 6">
            <a:extLst>
              <a:ext uri="{FF2B5EF4-FFF2-40B4-BE49-F238E27FC236}">
                <a16:creationId xmlns:a16="http://schemas.microsoft.com/office/drawing/2014/main" id="{B0D5CF44-F8DF-4F05-AC5D-58D473C2A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9663" y="883636"/>
            <a:ext cx="5958840" cy="891540"/>
          </a:xfrm>
          <a:prstGeom prst="rect">
            <a:avLst/>
          </a:prstGeom>
        </p:spPr>
      </p:pic>
      <p:pic>
        <p:nvPicPr>
          <p:cNvPr id="6" name="Picture 5">
            <a:extLst>
              <a:ext uri="{FF2B5EF4-FFF2-40B4-BE49-F238E27FC236}">
                <a16:creationId xmlns:a16="http://schemas.microsoft.com/office/drawing/2014/main" id="{8AE5E92A-2040-4931-8004-ADA4334141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50" y="2343148"/>
            <a:ext cx="4139872" cy="803174"/>
          </a:xfrm>
          <a:prstGeom prst="rect">
            <a:avLst/>
          </a:prstGeom>
        </p:spPr>
      </p:pic>
      <p:pic>
        <p:nvPicPr>
          <p:cNvPr id="9" name="Picture 8">
            <a:extLst>
              <a:ext uri="{FF2B5EF4-FFF2-40B4-BE49-F238E27FC236}">
                <a16:creationId xmlns:a16="http://schemas.microsoft.com/office/drawing/2014/main" id="{45F0C2D3-D749-448A-8D1A-C6E4CF66F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1401" y="3899228"/>
            <a:ext cx="4556760" cy="868680"/>
          </a:xfrm>
          <a:prstGeom prst="rect">
            <a:avLst/>
          </a:prstGeom>
        </p:spPr>
      </p:pic>
      <p:pic>
        <p:nvPicPr>
          <p:cNvPr id="11" name="Picture 10">
            <a:extLst>
              <a:ext uri="{FF2B5EF4-FFF2-40B4-BE49-F238E27FC236}">
                <a16:creationId xmlns:a16="http://schemas.microsoft.com/office/drawing/2014/main" id="{BF1951A2-765D-4572-9868-5A611E2F81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8161" y="3899228"/>
            <a:ext cx="4359946" cy="868680"/>
          </a:xfrm>
          <a:prstGeom prst="rect">
            <a:avLst/>
          </a:prstGeom>
        </p:spPr>
      </p:pic>
      <p:sp>
        <p:nvSpPr>
          <p:cNvPr id="12" name="Rectangle 11">
            <a:extLst>
              <a:ext uri="{FF2B5EF4-FFF2-40B4-BE49-F238E27FC236}">
                <a16:creationId xmlns:a16="http://schemas.microsoft.com/office/drawing/2014/main" id="{ACB6307B-48CF-4088-8B75-9E33F2EF94F8}"/>
              </a:ext>
            </a:extLst>
          </p:cNvPr>
          <p:cNvSpPr/>
          <p:nvPr/>
        </p:nvSpPr>
        <p:spPr>
          <a:xfrm>
            <a:off x="304800" y="4798754"/>
            <a:ext cx="11218605" cy="1477328"/>
          </a:xfrm>
          <a:prstGeom prst="rect">
            <a:avLst/>
          </a:prstGeom>
        </p:spPr>
        <p:txBody>
          <a:bodyPr wrap="square">
            <a:spAutoFit/>
          </a:bodyPr>
          <a:lstStyle/>
          <a:p>
            <a:pPr marL="285750" indent="-285750" algn="just">
              <a:buFont typeface="Arial" panose="020B0604020202020204" pitchFamily="34" charset="0"/>
              <a:buChar char="•"/>
            </a:pPr>
            <a:r>
              <a:rPr lang="en-GB" dirty="0">
                <a:latin typeface="NimbusRomNo9L-Regu"/>
              </a:rPr>
              <a:t>bulk capacitor </a:t>
            </a:r>
            <a:r>
              <a:rPr lang="en-GB" dirty="0" err="1">
                <a:latin typeface="CMMI10"/>
              </a:rPr>
              <a:t>C</a:t>
            </a:r>
            <a:r>
              <a:rPr lang="en-GB" sz="800" dirty="0" err="1">
                <a:latin typeface="CMMI7"/>
              </a:rPr>
              <a:t>bk</a:t>
            </a:r>
            <a:r>
              <a:rPr lang="en-GB" sz="800" dirty="0">
                <a:latin typeface="CMMI7"/>
              </a:rPr>
              <a:t> </a:t>
            </a:r>
            <a:r>
              <a:rPr lang="en-GB" dirty="0">
                <a:latin typeface="NimbusRomNo9L-Regu"/>
              </a:rPr>
              <a:t>that acts as a energy storage component in the form of charge, </a:t>
            </a:r>
          </a:p>
          <a:p>
            <a:pPr marL="285750" indent="-285750" algn="just">
              <a:buFont typeface="Arial" panose="020B0604020202020204" pitchFamily="34" charset="0"/>
              <a:buChar char="•"/>
            </a:pPr>
            <a:r>
              <a:rPr lang="en-GB" dirty="0">
                <a:latin typeface="NimbusRomNo9L-Regu"/>
              </a:rPr>
              <a:t>Capacitor- surface capacitance and diffusion(charge spread) effects within the cell </a:t>
            </a:r>
            <a:r>
              <a:rPr lang="en-GB" dirty="0" err="1">
                <a:latin typeface="CMMI10"/>
              </a:rPr>
              <a:t>C</a:t>
            </a:r>
            <a:r>
              <a:rPr lang="en-GB" sz="800" dirty="0" err="1">
                <a:latin typeface="CMMI7"/>
              </a:rPr>
              <a:t>surface</a:t>
            </a:r>
            <a:endParaRPr lang="en-GB" sz="800" dirty="0">
              <a:latin typeface="NimbusRomNo9L-Regu"/>
            </a:endParaRPr>
          </a:p>
          <a:p>
            <a:pPr marL="285750" indent="-285750" algn="just">
              <a:buFont typeface="Arial" panose="020B0604020202020204" pitchFamily="34" charset="0"/>
              <a:buChar char="•"/>
            </a:pPr>
            <a:r>
              <a:rPr lang="en-GB" dirty="0">
                <a:latin typeface="NimbusRomNo9L-Regu"/>
              </a:rPr>
              <a:t> terminal resistance </a:t>
            </a:r>
            <a:r>
              <a:rPr lang="en-GB" dirty="0">
                <a:latin typeface="CMMI10"/>
              </a:rPr>
              <a:t>R</a:t>
            </a:r>
            <a:r>
              <a:rPr lang="en-GB" sz="800" dirty="0">
                <a:latin typeface="CMMI7"/>
              </a:rPr>
              <a:t>t</a:t>
            </a:r>
            <a:r>
              <a:rPr lang="en-GB" dirty="0">
                <a:latin typeface="NimbusRomNo9L-Regu"/>
              </a:rPr>
              <a:t>, surface resistance </a:t>
            </a:r>
            <a:r>
              <a:rPr lang="en-GB" dirty="0">
                <a:latin typeface="CMMI10"/>
              </a:rPr>
              <a:t>R</a:t>
            </a:r>
            <a:r>
              <a:rPr lang="en-GB" sz="800" dirty="0">
                <a:latin typeface="CMMI7"/>
              </a:rPr>
              <a:t>s</a:t>
            </a:r>
            <a:r>
              <a:rPr lang="en-GB" dirty="0">
                <a:latin typeface="NimbusRomNo9L-Regu"/>
              </a:rPr>
              <a:t>, and end resistance </a:t>
            </a:r>
            <a:r>
              <a:rPr lang="en-GB" dirty="0">
                <a:latin typeface="CMMI10"/>
              </a:rPr>
              <a:t>R</a:t>
            </a:r>
            <a:r>
              <a:rPr lang="en-GB" sz="800" dirty="0">
                <a:latin typeface="CMMI7"/>
              </a:rPr>
              <a:t>e</a:t>
            </a:r>
            <a:r>
              <a:rPr lang="en-GB" dirty="0">
                <a:latin typeface="NimbusRomNo9L-Regu"/>
              </a:rPr>
              <a:t>. </a:t>
            </a:r>
          </a:p>
          <a:p>
            <a:pPr marL="285750" indent="-285750" algn="just">
              <a:buFont typeface="Arial" panose="020B0604020202020204" pitchFamily="34" charset="0"/>
              <a:buChar char="•"/>
            </a:pPr>
            <a:r>
              <a:rPr lang="en-GB" dirty="0">
                <a:latin typeface="NimbusRomNo9L-Regu"/>
              </a:rPr>
              <a:t>The voltages across both capacitors are denoted as </a:t>
            </a:r>
            <a:r>
              <a:rPr lang="en-GB" dirty="0" err="1">
                <a:latin typeface="CMMI10"/>
              </a:rPr>
              <a:t>V</a:t>
            </a:r>
            <a:r>
              <a:rPr lang="en-GB" sz="800" dirty="0" err="1">
                <a:latin typeface="CMMI7"/>
              </a:rPr>
              <a:t>Cb</a:t>
            </a:r>
            <a:r>
              <a:rPr lang="en-GB" sz="800" dirty="0">
                <a:latin typeface="CMMI7"/>
              </a:rPr>
              <a:t> </a:t>
            </a:r>
            <a:r>
              <a:rPr lang="en-GB" dirty="0">
                <a:latin typeface="NimbusRomNo9L-Regu"/>
              </a:rPr>
              <a:t>and </a:t>
            </a:r>
            <a:r>
              <a:rPr lang="en-GB" dirty="0">
                <a:latin typeface="CMMI10"/>
              </a:rPr>
              <a:t>V</a:t>
            </a:r>
            <a:r>
              <a:rPr lang="en-GB" sz="800" dirty="0">
                <a:latin typeface="CMMI7"/>
              </a:rPr>
              <a:t>Cs</a:t>
            </a:r>
            <a:r>
              <a:rPr lang="en-GB" dirty="0">
                <a:latin typeface="NimbusRomNo9L-Regu"/>
              </a:rPr>
              <a:t>, respectively.</a:t>
            </a:r>
          </a:p>
          <a:p>
            <a:pPr marL="285750" indent="-285750" algn="just">
              <a:buFont typeface="Arial" panose="020B0604020202020204" pitchFamily="34" charset="0"/>
              <a:buChar char="•"/>
            </a:pPr>
            <a:r>
              <a:rPr lang="en-GB" dirty="0">
                <a:latin typeface="NimbusRomNo9L-Regu"/>
              </a:rPr>
              <a:t>Vo – Output Voltage</a:t>
            </a:r>
            <a:endParaRPr lang="en-GB" dirty="0"/>
          </a:p>
        </p:txBody>
      </p:sp>
    </p:spTree>
    <p:extLst>
      <p:ext uri="{BB962C8B-B14F-4D97-AF65-F5344CB8AC3E}">
        <p14:creationId xmlns:p14="http://schemas.microsoft.com/office/powerpoint/2010/main" val="3101465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1360</TotalTime>
  <Words>473</Words>
  <Application>Microsoft Office PowerPoint</Application>
  <PresentationFormat>Widescreen</PresentationFormat>
  <Paragraphs>113</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Century Gothic</vt:lpstr>
      <vt:lpstr>CMMI10</vt:lpstr>
      <vt:lpstr>CMMI7</vt:lpstr>
      <vt:lpstr>NimbusRomNo9L-Regu</vt:lpstr>
      <vt:lpstr>Times New Roman</vt:lpstr>
      <vt:lpstr>Wingdings</vt:lpstr>
      <vt:lpstr>Wingdings 3</vt:lpstr>
      <vt:lpstr>Ion</vt:lpstr>
      <vt:lpstr>KALMAN FILTERING</vt:lpstr>
      <vt:lpstr>Introduction</vt:lpstr>
      <vt:lpstr>Kalman Filter</vt:lpstr>
      <vt:lpstr>Kalman Filter Applications </vt:lpstr>
      <vt:lpstr>Discrete Kalman filter (Predictor- Corrector)</vt:lpstr>
      <vt:lpstr>Kalman Filter Software Tools </vt:lpstr>
      <vt:lpstr>Kalman Filter MATLAB</vt:lpstr>
      <vt:lpstr>State Space and Kalman Filter</vt:lpstr>
      <vt:lpstr>Kalman Filter MATLAB (Battery State)</vt:lpstr>
      <vt:lpstr>Kalman Filter MATLAB</vt:lpstr>
      <vt:lpstr>Kalman Filter MATLAB</vt:lpstr>
      <vt:lpstr>Kalman Filter MATLAB</vt:lpstr>
      <vt:lpstr>Kalman Filter MATLAB</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dc:title>
  <dc:creator>B00123045 Priyanka Aggarwal</dc:creator>
  <cp:lastModifiedBy>Vimal Jaswal</cp:lastModifiedBy>
  <cp:revision>321</cp:revision>
  <dcterms:created xsi:type="dcterms:W3CDTF">2019-02-08T15:54:43Z</dcterms:created>
  <dcterms:modified xsi:type="dcterms:W3CDTF">2019-05-01T10:11:38Z</dcterms:modified>
</cp:coreProperties>
</file>