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5" r:id="rId1"/>
  </p:sldMasterIdLst>
  <p:notesMasterIdLst>
    <p:notesMasterId r:id="rId16"/>
  </p:notesMasterIdLst>
  <p:sldIdLst>
    <p:sldId id="256" r:id="rId2"/>
    <p:sldId id="257" r:id="rId3"/>
    <p:sldId id="298" r:id="rId4"/>
    <p:sldId id="290" r:id="rId5"/>
    <p:sldId id="289" r:id="rId6"/>
    <p:sldId id="292" r:id="rId7"/>
    <p:sldId id="293" r:id="rId8"/>
    <p:sldId id="291" r:id="rId9"/>
    <p:sldId id="294" r:id="rId10"/>
    <p:sldId id="295" r:id="rId11"/>
    <p:sldId id="297" r:id="rId12"/>
    <p:sldId id="296" r:id="rId13"/>
    <p:sldId id="288"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mal Jaswal" initials="VJ" lastIdx="1" clrIdx="0">
    <p:extLst>
      <p:ext uri="{19B8F6BF-5375-455C-9EA6-DF929625EA0E}">
        <p15:presenceInfo xmlns:p15="http://schemas.microsoft.com/office/powerpoint/2012/main" userId="Vimal Jas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48A3E-DE11-4DBD-993B-8DFA2FA1B5E3}" type="datetimeFigureOut">
              <a:rPr lang="en-GB" smtClean="0"/>
              <a:t>02/04/2019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64ED3-9749-491D-9BFA-7DDBAB8BDCB1}" type="slidenum">
              <a:rPr lang="en-GB" smtClean="0"/>
              <a:t>‹#›</a:t>
            </a:fld>
            <a:endParaRPr lang="en-GB"/>
          </a:p>
        </p:txBody>
      </p:sp>
    </p:spTree>
    <p:extLst>
      <p:ext uri="{BB962C8B-B14F-4D97-AF65-F5344CB8AC3E}">
        <p14:creationId xmlns:p14="http://schemas.microsoft.com/office/powerpoint/2010/main" val="285479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2</a:t>
            </a:fld>
            <a:endParaRPr lang="en-GB"/>
          </a:p>
        </p:txBody>
      </p:sp>
    </p:spTree>
    <p:extLst>
      <p:ext uri="{BB962C8B-B14F-4D97-AF65-F5344CB8AC3E}">
        <p14:creationId xmlns:p14="http://schemas.microsoft.com/office/powerpoint/2010/main" val="293589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13</a:t>
            </a:fld>
            <a:endParaRPr lang="en-GB"/>
          </a:p>
        </p:txBody>
      </p:sp>
    </p:spTree>
    <p:extLst>
      <p:ext uri="{BB962C8B-B14F-4D97-AF65-F5344CB8AC3E}">
        <p14:creationId xmlns:p14="http://schemas.microsoft.com/office/powerpoint/2010/main" val="116782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5</a:t>
            </a:fld>
            <a:endParaRPr lang="en-GB"/>
          </a:p>
        </p:txBody>
      </p:sp>
    </p:spTree>
    <p:extLst>
      <p:ext uri="{BB962C8B-B14F-4D97-AF65-F5344CB8AC3E}">
        <p14:creationId xmlns:p14="http://schemas.microsoft.com/office/powerpoint/2010/main" val="327934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6</a:t>
            </a:fld>
            <a:endParaRPr lang="en-GB"/>
          </a:p>
        </p:txBody>
      </p:sp>
    </p:spTree>
    <p:extLst>
      <p:ext uri="{BB962C8B-B14F-4D97-AF65-F5344CB8AC3E}">
        <p14:creationId xmlns:p14="http://schemas.microsoft.com/office/powerpoint/2010/main" val="1958732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7</a:t>
            </a:fld>
            <a:endParaRPr lang="en-GB"/>
          </a:p>
        </p:txBody>
      </p:sp>
    </p:spTree>
    <p:extLst>
      <p:ext uri="{BB962C8B-B14F-4D97-AF65-F5344CB8AC3E}">
        <p14:creationId xmlns:p14="http://schemas.microsoft.com/office/powerpoint/2010/main" val="273917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8</a:t>
            </a:fld>
            <a:endParaRPr lang="en-GB"/>
          </a:p>
        </p:txBody>
      </p:sp>
    </p:spTree>
    <p:extLst>
      <p:ext uri="{BB962C8B-B14F-4D97-AF65-F5344CB8AC3E}">
        <p14:creationId xmlns:p14="http://schemas.microsoft.com/office/powerpoint/2010/main" val="187694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9</a:t>
            </a:fld>
            <a:endParaRPr lang="en-GB"/>
          </a:p>
        </p:txBody>
      </p:sp>
    </p:spTree>
    <p:extLst>
      <p:ext uri="{BB962C8B-B14F-4D97-AF65-F5344CB8AC3E}">
        <p14:creationId xmlns:p14="http://schemas.microsoft.com/office/powerpoint/2010/main" val="284500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10</a:t>
            </a:fld>
            <a:endParaRPr lang="en-GB"/>
          </a:p>
        </p:txBody>
      </p:sp>
    </p:spTree>
    <p:extLst>
      <p:ext uri="{BB962C8B-B14F-4D97-AF65-F5344CB8AC3E}">
        <p14:creationId xmlns:p14="http://schemas.microsoft.com/office/powerpoint/2010/main" val="2056469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11</a:t>
            </a:fld>
            <a:endParaRPr lang="en-GB"/>
          </a:p>
        </p:txBody>
      </p:sp>
    </p:spTree>
    <p:extLst>
      <p:ext uri="{BB962C8B-B14F-4D97-AF65-F5344CB8AC3E}">
        <p14:creationId xmlns:p14="http://schemas.microsoft.com/office/powerpoint/2010/main" val="1316995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12</a:t>
            </a:fld>
            <a:endParaRPr lang="en-GB"/>
          </a:p>
        </p:txBody>
      </p:sp>
    </p:spTree>
    <p:extLst>
      <p:ext uri="{BB962C8B-B14F-4D97-AF65-F5344CB8AC3E}">
        <p14:creationId xmlns:p14="http://schemas.microsoft.com/office/powerpoint/2010/main" val="216019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5BEC-CCBB-48E5-AC1D-A18C47021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AFAF5A-7319-471A-8370-ECA2A5795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B5DF392-63F2-49BC-B8C5-D7E9D9C17199}"/>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5" name="Footer Placeholder 4">
            <a:extLst>
              <a:ext uri="{FF2B5EF4-FFF2-40B4-BE49-F238E27FC236}">
                <a16:creationId xmlns:a16="http://schemas.microsoft.com/office/drawing/2014/main" id="{070CAE15-0714-4BBC-BBAA-0D3BA3DFED4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2941AC7-49B4-4CB9-B1D9-5D8B04B459FF}"/>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06496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26AD-B2A2-4008-B6D0-8260672B28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BC4E26-3311-4F17-9F3E-81FE423DD1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5FDDE5-69A3-443D-8225-71A71277381B}"/>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5" name="Footer Placeholder 4">
            <a:extLst>
              <a:ext uri="{FF2B5EF4-FFF2-40B4-BE49-F238E27FC236}">
                <a16:creationId xmlns:a16="http://schemas.microsoft.com/office/drawing/2014/main" id="{C8BF5705-7EF3-4256-B3B6-2E345BB8F6C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0FAB9EB-E05E-4CCE-BB62-083CBA44B45D}"/>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114314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19AB4E-BEA6-4913-8D67-B7B6C982D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74C132-BBB2-4CBC-B9C0-216D0B56BD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878C75-C6D4-49C8-B835-868A0F73B565}"/>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5" name="Footer Placeholder 4">
            <a:extLst>
              <a:ext uri="{FF2B5EF4-FFF2-40B4-BE49-F238E27FC236}">
                <a16:creationId xmlns:a16="http://schemas.microsoft.com/office/drawing/2014/main" id="{E4C52971-AA8B-4621-8046-3F8E9165047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096B483-79D5-4460-B3FA-4C5B90A0F0B5}"/>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8746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D253-AB77-4707-92E0-BA7F3F1341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D9B7A8-7E92-4749-AC97-6D8FFEDE82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D0C9D1-9B2C-45EF-B928-0225DF187C3B}"/>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5" name="Footer Placeholder 4">
            <a:extLst>
              <a:ext uri="{FF2B5EF4-FFF2-40B4-BE49-F238E27FC236}">
                <a16:creationId xmlns:a16="http://schemas.microsoft.com/office/drawing/2014/main" id="{CAF36431-A78E-4BE6-90DF-C4CCE598905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339E77C-3A14-45E0-885B-EB31E667FD81}"/>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5276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E66D-FFB5-42C0-97EF-C17332D54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401C25D-DB7C-4F84-BB38-EB2C31534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F9C8E2-F45C-4B2A-A098-B3D3AFF9F1ED}"/>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5" name="Footer Placeholder 4">
            <a:extLst>
              <a:ext uri="{FF2B5EF4-FFF2-40B4-BE49-F238E27FC236}">
                <a16:creationId xmlns:a16="http://schemas.microsoft.com/office/drawing/2014/main" id="{0D284290-23BC-44D5-BEA5-DDA7C5940A3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C2F21F5-11C8-46EE-9F05-FC2F80480427}"/>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416144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9E98-131B-4D46-8C5D-1154283855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0E5118-7F78-4838-8480-43E59A03E8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0D8A23-0323-4F49-8CA3-2A033A5312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470A87E-E2DB-4A46-8C20-48971A888B21}"/>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6" name="Footer Placeholder 5">
            <a:extLst>
              <a:ext uri="{FF2B5EF4-FFF2-40B4-BE49-F238E27FC236}">
                <a16:creationId xmlns:a16="http://schemas.microsoft.com/office/drawing/2014/main" id="{3F79E2C1-BCAD-4855-A2F9-85744865950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06C6342-AADB-4014-A5A2-F187BC6A16F7}"/>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154858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774E-A725-479F-9CA5-3B37A89A162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A32602-131C-4B72-B87D-5747C5A27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4015C1-64F1-47E5-8573-1166054CFA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2FF7D60-B59B-4C69-B880-723B23D10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906B8F-C254-42BA-8FA2-D97A8FD659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043E21-946A-4364-B63B-FEA740423F3F}"/>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8" name="Footer Placeholder 7">
            <a:extLst>
              <a:ext uri="{FF2B5EF4-FFF2-40B4-BE49-F238E27FC236}">
                <a16:creationId xmlns:a16="http://schemas.microsoft.com/office/drawing/2014/main" id="{8DB358CD-6AC4-49C1-B442-FED732EDDE35}"/>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61D7600F-90EB-4F4A-BC69-03F5FDE1D7A7}"/>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80348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54DB-5B62-4753-BB60-CA244236D0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89B7CA-3B19-4FC6-A0C5-9F73F6433353}"/>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4" name="Footer Placeholder 3">
            <a:extLst>
              <a:ext uri="{FF2B5EF4-FFF2-40B4-BE49-F238E27FC236}">
                <a16:creationId xmlns:a16="http://schemas.microsoft.com/office/drawing/2014/main" id="{D36403DB-4FF4-47BB-AF55-DC30855D9A09}"/>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8526A962-3FB2-4460-BAEA-3D1A041D453B}"/>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39230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829AA-5C4E-42FE-9DBB-0FBC8599DC60}"/>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3" name="Footer Placeholder 2">
            <a:extLst>
              <a:ext uri="{FF2B5EF4-FFF2-40B4-BE49-F238E27FC236}">
                <a16:creationId xmlns:a16="http://schemas.microsoft.com/office/drawing/2014/main" id="{EB13837B-F245-4B46-92EF-33F7149C8A8C}"/>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3C8A3569-80D6-470A-B733-4D4996838D19}"/>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16749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FF81-0AC1-4B91-8DF0-7F0F0E7CF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4E497EA-4E67-4F45-8CD6-3D7302F235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90E4650-0B32-4E42-B8F9-8957611E7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623E3-4C1F-4233-B920-0E98D8F81571}"/>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6" name="Footer Placeholder 5">
            <a:extLst>
              <a:ext uri="{FF2B5EF4-FFF2-40B4-BE49-F238E27FC236}">
                <a16:creationId xmlns:a16="http://schemas.microsoft.com/office/drawing/2014/main" id="{B4FD8DFD-861D-456E-B456-D26943AAA72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1488F5F-AE39-496C-B30B-58E474246765}"/>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424914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D7C2-8394-4904-B6ED-6796679DA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BE6507-0050-4FB0-87D7-98A8E0079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B2BA98-A57B-4BD7-A03F-A2D66DAF5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EF8F49-CECD-445D-BB9C-610099D30F20}"/>
              </a:ext>
            </a:extLst>
          </p:cNvPr>
          <p:cNvSpPr>
            <a:spLocks noGrp="1"/>
          </p:cNvSpPr>
          <p:nvPr>
            <p:ph type="dt" sz="half" idx="10"/>
          </p:nvPr>
        </p:nvSpPr>
        <p:spPr/>
        <p:txBody>
          <a:bodyPr/>
          <a:lstStyle/>
          <a:p>
            <a:fld id="{9B41BDB8-F0CE-40AA-ABBD-B98A0E8B5436}" type="datetimeFigureOut">
              <a:rPr lang="en-IE" smtClean="0"/>
              <a:t>02/04/2019</a:t>
            </a:fld>
            <a:endParaRPr lang="en-IE"/>
          </a:p>
        </p:txBody>
      </p:sp>
      <p:sp>
        <p:nvSpPr>
          <p:cNvPr id="6" name="Footer Placeholder 5">
            <a:extLst>
              <a:ext uri="{FF2B5EF4-FFF2-40B4-BE49-F238E27FC236}">
                <a16:creationId xmlns:a16="http://schemas.microsoft.com/office/drawing/2014/main" id="{79B4751B-767E-48DC-817E-0F493616EF5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BF15AF9-1FBE-4F43-BAD1-14C27CF59BFC}"/>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55862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E3D2E2-96EC-4C90-81DF-AC3F72A53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DF98EC-D8DC-4207-B237-853847CA5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29F26-7B53-42B9-8B81-EC46D6E2F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1BDB8-F0CE-40AA-ABBD-B98A0E8B5436}" type="datetimeFigureOut">
              <a:rPr lang="en-IE" smtClean="0"/>
              <a:t>02/04/2019</a:t>
            </a:fld>
            <a:endParaRPr lang="en-IE"/>
          </a:p>
        </p:txBody>
      </p:sp>
      <p:sp>
        <p:nvSpPr>
          <p:cNvPr id="5" name="Footer Placeholder 4">
            <a:extLst>
              <a:ext uri="{FF2B5EF4-FFF2-40B4-BE49-F238E27FC236}">
                <a16:creationId xmlns:a16="http://schemas.microsoft.com/office/drawing/2014/main" id="{B68FFB20-7309-4EB6-B0BC-C5463058A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0EA3256E-90B5-4371-9795-646A18D84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B0E0F-4F82-4E5D-8D52-A984C5DFD067}" type="slidenum">
              <a:rPr lang="en-IE" smtClean="0"/>
              <a:t>‹#›</a:t>
            </a:fld>
            <a:endParaRPr lang="en-IE"/>
          </a:p>
        </p:txBody>
      </p:sp>
    </p:spTree>
    <p:extLst>
      <p:ext uri="{BB962C8B-B14F-4D97-AF65-F5344CB8AC3E}">
        <p14:creationId xmlns:p14="http://schemas.microsoft.com/office/powerpoint/2010/main" val="3165242135"/>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ng.ufl.edu/newengineer/in-memoriam/remembering-rudolf-e-kalman-1930-2016/"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hyperlink" Target="https://www.mathworks.com/help/control/ug/kalman-filtering.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hyperlink" Target="https://www.mathworks.com/help/control/ug/kalman-filtering.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A202A7-C441-4FF4-A886-8140A9D53EDC}"/>
              </a:ext>
            </a:extLst>
          </p:cNvPr>
          <p:cNvSpPr>
            <a:spLocks noGrp="1"/>
          </p:cNvSpPr>
          <p:nvPr>
            <p:ph type="title"/>
          </p:nvPr>
        </p:nvSpPr>
        <p:spPr>
          <a:xfrm>
            <a:off x="647307" y="213673"/>
            <a:ext cx="10897385" cy="857839"/>
          </a:xfrm>
        </p:spPr>
        <p:txBody>
          <a:bodyPr>
            <a:normAutofit/>
          </a:bodyPr>
          <a:lstStyle/>
          <a:p>
            <a:pPr algn="ctr"/>
            <a:r>
              <a:rPr lang="en-IE" b="1" dirty="0">
                <a:solidFill>
                  <a:schemeClr val="accent1">
                    <a:lumMod val="75000"/>
                  </a:schemeClr>
                </a:solidFill>
              </a:rPr>
              <a:t>KALMAN FILTERING</a:t>
            </a:r>
          </a:p>
        </p:txBody>
      </p:sp>
      <p:sp>
        <p:nvSpPr>
          <p:cNvPr id="8" name="Content Placeholder 7">
            <a:extLst>
              <a:ext uri="{FF2B5EF4-FFF2-40B4-BE49-F238E27FC236}">
                <a16:creationId xmlns:a16="http://schemas.microsoft.com/office/drawing/2014/main" id="{6A2BC57C-C98B-400D-83BE-ADD23D376DD5}"/>
              </a:ext>
            </a:extLst>
          </p:cNvPr>
          <p:cNvSpPr>
            <a:spLocks noGrp="1"/>
          </p:cNvSpPr>
          <p:nvPr>
            <p:ph sz="half" idx="2"/>
          </p:nvPr>
        </p:nvSpPr>
        <p:spPr>
          <a:xfrm>
            <a:off x="7010400" y="3814916"/>
            <a:ext cx="4916129" cy="2179811"/>
          </a:xfrm>
        </p:spPr>
        <p:txBody>
          <a:bodyPr>
            <a:normAutofit/>
          </a:bodyPr>
          <a:lstStyle/>
          <a:p>
            <a:pPr marL="0" indent="0">
              <a:buNone/>
            </a:pPr>
            <a:endParaRPr lang="en-IE" sz="2000" b="1" dirty="0"/>
          </a:p>
          <a:p>
            <a:pPr marL="0" indent="0">
              <a:buNone/>
            </a:pPr>
            <a:r>
              <a:rPr lang="en-GB" sz="2000" b="1" dirty="0">
                <a:solidFill>
                  <a:schemeClr val="accent1">
                    <a:lumMod val="75000"/>
                  </a:schemeClr>
                </a:solidFill>
              </a:rPr>
              <a:t>Presented by:</a:t>
            </a:r>
          </a:p>
          <a:p>
            <a:pPr marL="0" indent="0">
              <a:buNone/>
            </a:pPr>
            <a:r>
              <a:rPr lang="en-GB" sz="1600" dirty="0"/>
              <a:t>Vimal Jaswal - B00122875</a:t>
            </a:r>
          </a:p>
          <a:p>
            <a:pPr marL="0" indent="0">
              <a:buNone/>
            </a:pPr>
            <a:r>
              <a:rPr lang="en-GB" sz="1600" dirty="0"/>
              <a:t>Masters of Engineering in Internet of things technologies</a:t>
            </a:r>
          </a:p>
          <a:p>
            <a:pPr marL="0" indent="0">
              <a:buNone/>
            </a:pPr>
            <a:r>
              <a:rPr lang="en-GB" sz="1600" dirty="0"/>
              <a:t>TU Dublin, Blanchardstown, Ireland.</a:t>
            </a:r>
          </a:p>
          <a:p>
            <a:pPr marL="0" indent="0">
              <a:buNone/>
            </a:pPr>
            <a:endParaRPr lang="en-IE" sz="1400" dirty="0"/>
          </a:p>
          <a:p>
            <a:pPr marL="0" indent="0">
              <a:buNone/>
            </a:pPr>
            <a:endParaRPr lang="en-IE" sz="1600" dirty="0"/>
          </a:p>
        </p:txBody>
      </p:sp>
      <p:sp>
        <p:nvSpPr>
          <p:cNvPr id="2" name="Rectangle 1">
            <a:extLst>
              <a:ext uri="{FF2B5EF4-FFF2-40B4-BE49-F238E27FC236}">
                <a16:creationId xmlns:a16="http://schemas.microsoft.com/office/drawing/2014/main" id="{0192A768-C00D-4CEA-95F8-6A7F26903336}"/>
              </a:ext>
            </a:extLst>
          </p:cNvPr>
          <p:cNvSpPr/>
          <p:nvPr/>
        </p:nvSpPr>
        <p:spPr>
          <a:xfrm>
            <a:off x="1903371" y="1251688"/>
            <a:ext cx="8537658" cy="646331"/>
          </a:xfrm>
          <a:prstGeom prst="rect">
            <a:avLst/>
          </a:prstGeom>
        </p:spPr>
        <p:txBody>
          <a:bodyPr wrap="none">
            <a:spAutoFit/>
          </a:bodyPr>
          <a:lstStyle/>
          <a:p>
            <a:r>
              <a:rPr lang="en-GB" dirty="0"/>
              <a:t>“A New Approach to Linear Filtering and Prediction Problems” – 1960 (R. E. KALMAN)</a:t>
            </a:r>
          </a:p>
          <a:p>
            <a:r>
              <a:rPr lang="en-GB" dirty="0"/>
              <a:t>“New Results in Linear Filtering and Prediction Theory”-1961  (R. E. KALMAN ,R. S. BUCY )</a:t>
            </a:r>
          </a:p>
        </p:txBody>
      </p:sp>
      <p:sp>
        <p:nvSpPr>
          <p:cNvPr id="3" name="Rectangle 2">
            <a:extLst>
              <a:ext uri="{FF2B5EF4-FFF2-40B4-BE49-F238E27FC236}">
                <a16:creationId xmlns:a16="http://schemas.microsoft.com/office/drawing/2014/main" id="{5578363D-B8BA-424C-B414-ED8EFC8B2634}"/>
              </a:ext>
            </a:extLst>
          </p:cNvPr>
          <p:cNvSpPr/>
          <p:nvPr/>
        </p:nvSpPr>
        <p:spPr>
          <a:xfrm>
            <a:off x="838200" y="2513582"/>
            <a:ext cx="4375355" cy="369332"/>
          </a:xfrm>
          <a:prstGeom prst="rect">
            <a:avLst/>
          </a:prstGeom>
        </p:spPr>
        <p:txBody>
          <a:bodyPr wrap="square">
            <a:spAutoFit/>
          </a:bodyPr>
          <a:lstStyle/>
          <a:p>
            <a:r>
              <a:rPr lang="nn-NO" b="1" cap="all" dirty="0">
                <a:solidFill>
                  <a:srgbClr val="272727"/>
                </a:solidFill>
                <a:latin typeface="gentona"/>
              </a:rPr>
              <a:t>RUDOLF E. KALMAN (1930 – 2016)</a:t>
            </a:r>
            <a:endParaRPr lang="nn-NO" b="1" i="0" cap="all" dirty="0">
              <a:solidFill>
                <a:srgbClr val="272727"/>
              </a:solidFill>
              <a:effectLst/>
              <a:latin typeface="gentona"/>
            </a:endParaRPr>
          </a:p>
        </p:txBody>
      </p:sp>
      <p:pic>
        <p:nvPicPr>
          <p:cNvPr id="6" name="Picture 5">
            <a:extLst>
              <a:ext uri="{FF2B5EF4-FFF2-40B4-BE49-F238E27FC236}">
                <a16:creationId xmlns:a16="http://schemas.microsoft.com/office/drawing/2014/main" id="{853F6473-972E-4F4E-B67A-902AC5E4A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32588"/>
            <a:ext cx="5257800" cy="3200400"/>
          </a:xfrm>
          <a:prstGeom prst="rect">
            <a:avLst/>
          </a:prstGeom>
        </p:spPr>
      </p:pic>
      <p:sp>
        <p:nvSpPr>
          <p:cNvPr id="7" name="Rectangle 6">
            <a:extLst>
              <a:ext uri="{FF2B5EF4-FFF2-40B4-BE49-F238E27FC236}">
                <a16:creationId xmlns:a16="http://schemas.microsoft.com/office/drawing/2014/main" id="{4465F0F5-8387-4557-A58A-59C82DF74615}"/>
              </a:ext>
            </a:extLst>
          </p:cNvPr>
          <p:cNvSpPr/>
          <p:nvPr/>
        </p:nvSpPr>
        <p:spPr>
          <a:xfrm>
            <a:off x="720213" y="6182662"/>
            <a:ext cx="5641258" cy="461665"/>
          </a:xfrm>
          <a:prstGeom prst="rect">
            <a:avLst/>
          </a:prstGeom>
        </p:spPr>
        <p:txBody>
          <a:bodyPr wrap="square">
            <a:spAutoFit/>
          </a:bodyPr>
          <a:lstStyle/>
          <a:p>
            <a:r>
              <a:rPr lang="en-GB" sz="1200" dirty="0"/>
              <a:t>Source: </a:t>
            </a:r>
            <a:r>
              <a:rPr lang="en-GB" sz="1200" dirty="0">
                <a:hlinkClick r:id="rId3"/>
              </a:rPr>
              <a:t>https://www.eng.ufl.edu/newengineer/in-memoriam/remembering-rudolf-e-kalman-1930-2016/</a:t>
            </a:r>
            <a:r>
              <a:rPr lang="en-GB" sz="1200" dirty="0"/>
              <a:t> </a:t>
            </a:r>
          </a:p>
        </p:txBody>
      </p:sp>
    </p:spTree>
    <p:extLst>
      <p:ext uri="{BB962C8B-B14F-4D97-AF65-F5344CB8AC3E}">
        <p14:creationId xmlns:p14="http://schemas.microsoft.com/office/powerpoint/2010/main" val="77756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MATLAB</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2" y="829559"/>
            <a:ext cx="11605097" cy="5551576"/>
          </a:xfrm>
        </p:spPr>
        <p:txBody>
          <a:bodyPr>
            <a:normAutofit/>
          </a:bodyPr>
          <a:lstStyle/>
          <a:p>
            <a:pPr algn="just"/>
            <a:r>
              <a:rPr lang="en-GB" sz="1800" dirty="0"/>
              <a:t>Example making steady state filter for plant:</a:t>
            </a:r>
          </a:p>
          <a:p>
            <a:pPr marL="0" indent="0" algn="just">
              <a:buNone/>
            </a:pPr>
            <a:r>
              <a:rPr lang="en-GB" sz="1800" dirty="0"/>
              <a:t>X(n+1)= A x(n)+ B u(n)	y(n)= C x(n)</a:t>
            </a:r>
          </a:p>
          <a:p>
            <a:pPr marL="0" indent="0" algn="just">
              <a:buNone/>
            </a:pPr>
            <a:endParaRPr lang="en-GB" sz="1800" dirty="0"/>
          </a:p>
          <a:p>
            <a:pPr marL="0" indent="0" algn="just">
              <a:buNone/>
            </a:pPr>
            <a:endParaRPr lang="en-GB" sz="1800" dirty="0"/>
          </a:p>
          <a:p>
            <a:pPr marL="0" indent="0" algn="just">
              <a:buNone/>
            </a:pPr>
            <a:endParaRPr lang="en-GB" sz="1800" dirty="0"/>
          </a:p>
          <a:p>
            <a:pPr marL="0" indent="0" algn="just">
              <a:buNone/>
            </a:pPr>
            <a:endParaRPr lang="en-GB" sz="1800" dirty="0"/>
          </a:p>
          <a:p>
            <a:pPr marL="0" indent="0">
              <a:buNone/>
            </a:pPr>
            <a:r>
              <a:rPr lang="en-GB" sz="1800" dirty="0"/>
              <a:t>Let </a:t>
            </a:r>
            <a:r>
              <a:rPr lang="en-GB" sz="1800" i="1" dirty="0" err="1"/>
              <a:t>yv</a:t>
            </a:r>
            <a:r>
              <a:rPr lang="en-GB" sz="1800" dirty="0"/>
              <a:t>[</a:t>
            </a:r>
            <a:r>
              <a:rPr lang="en-GB" sz="1800" i="1" dirty="0"/>
              <a:t>n</a:t>
            </a:r>
            <a:r>
              <a:rPr lang="en-GB" sz="1800" dirty="0"/>
              <a:t>] be a noisy measurement of the </a:t>
            </a:r>
          </a:p>
          <a:p>
            <a:pPr marL="0" indent="0">
              <a:buNone/>
            </a:pPr>
            <a:r>
              <a:rPr lang="en-GB" sz="1800" dirty="0"/>
              <a:t>output </a:t>
            </a:r>
            <a:r>
              <a:rPr lang="en-GB" sz="1800" i="1" dirty="0"/>
              <a:t>y</a:t>
            </a:r>
            <a:r>
              <a:rPr lang="en-GB" sz="1800" dirty="0"/>
              <a:t>[</a:t>
            </a:r>
            <a:r>
              <a:rPr lang="en-GB" sz="1800" i="1" dirty="0"/>
              <a:t>n</a:t>
            </a:r>
            <a:r>
              <a:rPr lang="en-GB" sz="1800" dirty="0"/>
              <a:t>], with </a:t>
            </a:r>
            <a:r>
              <a:rPr lang="en-GB" sz="1800" i="1" dirty="0"/>
              <a:t>v</a:t>
            </a:r>
            <a:r>
              <a:rPr lang="en-GB" sz="1800" dirty="0"/>
              <a:t>[</a:t>
            </a:r>
            <a:r>
              <a:rPr lang="en-GB" sz="1800" i="1" dirty="0"/>
              <a:t>n</a:t>
            </a:r>
            <a:r>
              <a:rPr lang="en-GB" sz="1800" dirty="0"/>
              <a:t>] measurement noise:</a:t>
            </a:r>
          </a:p>
          <a:p>
            <a:pPr marL="0" indent="0">
              <a:buNone/>
            </a:pPr>
            <a:r>
              <a:rPr lang="en-GB" sz="1800" i="1" dirty="0" err="1"/>
              <a:t>yv</a:t>
            </a:r>
            <a:r>
              <a:rPr lang="en-GB" sz="1800" dirty="0"/>
              <a:t>[</a:t>
            </a:r>
            <a:r>
              <a:rPr lang="en-GB" sz="1800" i="1" dirty="0"/>
              <a:t>n</a:t>
            </a:r>
            <a:r>
              <a:rPr lang="en-GB" sz="1800" dirty="0"/>
              <a:t>]=</a:t>
            </a:r>
            <a:r>
              <a:rPr lang="en-GB" sz="1800" i="1" dirty="0"/>
              <a:t>y</a:t>
            </a:r>
            <a:r>
              <a:rPr lang="en-GB" sz="1800" dirty="0"/>
              <a:t>[</a:t>
            </a:r>
            <a:r>
              <a:rPr lang="en-GB" sz="1800" i="1" dirty="0"/>
              <a:t>n</a:t>
            </a:r>
            <a:r>
              <a:rPr lang="en-GB" sz="1800" dirty="0"/>
              <a:t>]+</a:t>
            </a:r>
            <a:r>
              <a:rPr lang="en-GB" sz="1800" i="1" dirty="0"/>
              <a:t>v</a:t>
            </a:r>
            <a:r>
              <a:rPr lang="en-GB" sz="1800" dirty="0"/>
              <a:t>[</a:t>
            </a:r>
            <a:r>
              <a:rPr lang="en-GB" sz="1800" i="1" dirty="0"/>
              <a:t>n</a:t>
            </a:r>
            <a:r>
              <a:rPr lang="en-GB" sz="1800" dirty="0"/>
              <a:t>]</a:t>
            </a:r>
          </a:p>
          <a:p>
            <a:pPr marL="0" indent="0" algn="just">
              <a:buNone/>
            </a:pPr>
            <a:endParaRPr lang="en-GB" sz="1800" dirty="0"/>
          </a:p>
          <a:p>
            <a:pPr algn="just"/>
            <a:r>
              <a:rPr lang="en-GB" sz="1800" dirty="0"/>
              <a:t>Time Update equation: </a:t>
            </a:r>
          </a:p>
          <a:p>
            <a:pPr marL="0" indent="0" algn="just">
              <a:buNone/>
            </a:pPr>
            <a:r>
              <a:rPr lang="en-GB" sz="1800" dirty="0"/>
              <a:t>X(n+1|n)= </a:t>
            </a:r>
            <a:r>
              <a:rPr lang="en-GB" sz="1800" dirty="0" err="1"/>
              <a:t>Ax</a:t>
            </a:r>
            <a:r>
              <a:rPr lang="en-GB" sz="1800" dirty="0"/>
              <a:t>(n|n-1) + Bu(n)</a:t>
            </a:r>
          </a:p>
          <a:p>
            <a:pPr algn="just"/>
            <a:r>
              <a:rPr lang="en-GB" sz="1800" dirty="0"/>
              <a:t>Measurement Update equation: </a:t>
            </a:r>
          </a:p>
          <a:p>
            <a:pPr marL="0" indent="0" algn="just">
              <a:buNone/>
            </a:pPr>
            <a:r>
              <a:rPr lang="en-GB" sz="1800" dirty="0"/>
              <a:t>X(</a:t>
            </a:r>
            <a:r>
              <a:rPr lang="en-GB" sz="1800" dirty="0" err="1"/>
              <a:t>n|n</a:t>
            </a:r>
            <a:r>
              <a:rPr lang="en-GB" sz="1800" dirty="0"/>
              <a:t>)= x(n|n-1) + M((</a:t>
            </a:r>
            <a:r>
              <a:rPr lang="en-GB" sz="1800" dirty="0" err="1"/>
              <a:t>Yv</a:t>
            </a:r>
            <a:r>
              <a:rPr lang="en-GB" sz="1800" dirty="0"/>
              <a:t>(n) – </a:t>
            </a:r>
            <a:r>
              <a:rPr lang="en-GB" sz="1800" dirty="0" err="1"/>
              <a:t>Cx</a:t>
            </a:r>
            <a:r>
              <a:rPr lang="en-GB" sz="1800" dirty="0"/>
              <a:t>(n|n-1))</a:t>
            </a:r>
          </a:p>
          <a:p>
            <a:pPr marL="0" indent="0" algn="just">
              <a:buNone/>
            </a:pPr>
            <a:endParaRPr lang="en-GB" sz="1800" dirty="0"/>
          </a:p>
          <a:p>
            <a:pPr marL="0" indent="0" algn="just">
              <a:buNone/>
            </a:pPr>
            <a:endParaRPr lang="en-GB" sz="1800" dirty="0"/>
          </a:p>
          <a:p>
            <a:pPr algn="just"/>
            <a:endParaRPr lang="en-GB" sz="1800" dirty="0"/>
          </a:p>
          <a:p>
            <a:pPr algn="just"/>
            <a:endParaRPr lang="en-GB" sz="1800" dirty="0"/>
          </a:p>
          <a:p>
            <a:pPr algn="just"/>
            <a:endParaRPr lang="en-GB" sz="1800" dirty="0"/>
          </a:p>
          <a:p>
            <a:pPr algn="just"/>
            <a:endParaRPr lang="en-GB" sz="1800" dirty="0"/>
          </a:p>
        </p:txBody>
      </p:sp>
      <p:pic>
        <p:nvPicPr>
          <p:cNvPr id="5" name="Picture 4">
            <a:extLst>
              <a:ext uri="{FF2B5EF4-FFF2-40B4-BE49-F238E27FC236}">
                <a16:creationId xmlns:a16="http://schemas.microsoft.com/office/drawing/2014/main" id="{AE53EB8F-9896-4065-B179-4653B843F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069" y="1143469"/>
            <a:ext cx="1990626" cy="1845853"/>
          </a:xfrm>
          <a:prstGeom prst="rect">
            <a:avLst/>
          </a:prstGeom>
        </p:spPr>
      </p:pic>
      <p:sp>
        <p:nvSpPr>
          <p:cNvPr id="11" name="Rectangle 10">
            <a:extLst>
              <a:ext uri="{FF2B5EF4-FFF2-40B4-BE49-F238E27FC236}">
                <a16:creationId xmlns:a16="http://schemas.microsoft.com/office/drawing/2014/main" id="{1D3997D3-9F71-4B3A-9EA7-BF407D856D67}"/>
              </a:ext>
            </a:extLst>
          </p:cNvPr>
          <p:cNvSpPr/>
          <p:nvPr/>
        </p:nvSpPr>
        <p:spPr>
          <a:xfrm>
            <a:off x="147484" y="6428450"/>
            <a:ext cx="8849032" cy="369332"/>
          </a:xfrm>
          <a:prstGeom prst="rect">
            <a:avLst/>
          </a:prstGeom>
        </p:spPr>
        <p:txBody>
          <a:bodyPr wrap="square">
            <a:spAutoFit/>
          </a:bodyPr>
          <a:lstStyle/>
          <a:p>
            <a:r>
              <a:rPr lang="en-GB" dirty="0"/>
              <a:t>Source: </a:t>
            </a:r>
            <a:r>
              <a:rPr lang="en-GB" dirty="0">
                <a:hlinkClick r:id="rId4"/>
              </a:rPr>
              <a:t>https://www.mathworks.com/help/control/ug/kalman-filtering.html</a:t>
            </a:r>
            <a:endParaRPr lang="en-GB" dirty="0"/>
          </a:p>
        </p:txBody>
      </p:sp>
      <p:pic>
        <p:nvPicPr>
          <p:cNvPr id="13" name="Picture 12">
            <a:extLst>
              <a:ext uri="{FF2B5EF4-FFF2-40B4-BE49-F238E27FC236}">
                <a16:creationId xmlns:a16="http://schemas.microsoft.com/office/drawing/2014/main" id="{1F8B5912-0E46-4E5A-92C8-9C51B9F2F6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8320" y="4791604"/>
            <a:ext cx="1514168" cy="1344477"/>
          </a:xfrm>
          <a:prstGeom prst="rect">
            <a:avLst/>
          </a:prstGeom>
        </p:spPr>
      </p:pic>
      <p:pic>
        <p:nvPicPr>
          <p:cNvPr id="15" name="Picture 14">
            <a:extLst>
              <a:ext uri="{FF2B5EF4-FFF2-40B4-BE49-F238E27FC236}">
                <a16:creationId xmlns:a16="http://schemas.microsoft.com/office/drawing/2014/main" id="{1493E159-1433-4FB9-BF7B-6E95F032D5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0205" y="1002903"/>
            <a:ext cx="6001795" cy="5378232"/>
          </a:xfrm>
          <a:prstGeom prst="rect">
            <a:avLst/>
          </a:prstGeom>
        </p:spPr>
      </p:pic>
    </p:spTree>
    <p:extLst>
      <p:ext uri="{BB962C8B-B14F-4D97-AF65-F5344CB8AC3E}">
        <p14:creationId xmlns:p14="http://schemas.microsoft.com/office/powerpoint/2010/main" val="349963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7013EE-53EE-47F3-86A6-8AF59A4E6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86" y="735179"/>
            <a:ext cx="4564888" cy="1306424"/>
          </a:xfrm>
          <a:prstGeom prst="rect">
            <a:avLst/>
          </a:prstGeom>
        </p:spPr>
      </p:pic>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MATLAB</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2" y="829559"/>
            <a:ext cx="11605097" cy="5551576"/>
          </a:xfrm>
        </p:spPr>
        <p:txBody>
          <a:bodyPr>
            <a:normAutofit/>
          </a:bodyPr>
          <a:lstStyle/>
          <a:p>
            <a:pPr marL="0" indent="0" algn="just">
              <a:buNone/>
            </a:pPr>
            <a:endParaRPr lang="en-GB" sz="1800" dirty="0"/>
          </a:p>
          <a:p>
            <a:pPr marL="0" indent="0" algn="just">
              <a:buNone/>
            </a:pPr>
            <a:endParaRPr lang="en-GB" sz="1800" dirty="0"/>
          </a:p>
          <a:p>
            <a:pPr algn="just"/>
            <a:endParaRPr lang="en-GB" sz="1800" dirty="0"/>
          </a:p>
          <a:p>
            <a:pPr algn="just"/>
            <a:endParaRPr lang="en-GB" sz="1800" dirty="0"/>
          </a:p>
          <a:p>
            <a:pPr algn="just"/>
            <a:endParaRPr lang="en-GB" sz="1800" dirty="0"/>
          </a:p>
          <a:p>
            <a:pPr algn="just"/>
            <a:endParaRPr lang="en-GB" sz="1800" dirty="0"/>
          </a:p>
        </p:txBody>
      </p:sp>
      <p:sp>
        <p:nvSpPr>
          <p:cNvPr id="11" name="Rectangle 10">
            <a:extLst>
              <a:ext uri="{FF2B5EF4-FFF2-40B4-BE49-F238E27FC236}">
                <a16:creationId xmlns:a16="http://schemas.microsoft.com/office/drawing/2014/main" id="{1D3997D3-9F71-4B3A-9EA7-BF407D856D67}"/>
              </a:ext>
            </a:extLst>
          </p:cNvPr>
          <p:cNvSpPr/>
          <p:nvPr/>
        </p:nvSpPr>
        <p:spPr>
          <a:xfrm>
            <a:off x="147484" y="6428450"/>
            <a:ext cx="8849032" cy="369332"/>
          </a:xfrm>
          <a:prstGeom prst="rect">
            <a:avLst/>
          </a:prstGeom>
        </p:spPr>
        <p:txBody>
          <a:bodyPr wrap="square">
            <a:spAutoFit/>
          </a:bodyPr>
          <a:lstStyle/>
          <a:p>
            <a:r>
              <a:rPr lang="en-GB" dirty="0"/>
              <a:t>Source: </a:t>
            </a:r>
            <a:r>
              <a:rPr lang="en-GB" dirty="0">
                <a:hlinkClick r:id="rId4"/>
              </a:rPr>
              <a:t>https://www.mathworks.com/help/control/ug/kalman-filtering.html</a:t>
            </a:r>
            <a:endParaRPr lang="en-GB" dirty="0"/>
          </a:p>
        </p:txBody>
      </p:sp>
      <p:pic>
        <p:nvPicPr>
          <p:cNvPr id="6" name="Picture 5">
            <a:extLst>
              <a:ext uri="{FF2B5EF4-FFF2-40B4-BE49-F238E27FC236}">
                <a16:creationId xmlns:a16="http://schemas.microsoft.com/office/drawing/2014/main" id="{279C1005-4A15-45F1-B613-13CC848F3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0315" y="1081547"/>
            <a:ext cx="7467600" cy="4932877"/>
          </a:xfrm>
          <a:prstGeom prst="rect">
            <a:avLst/>
          </a:prstGeom>
        </p:spPr>
      </p:pic>
      <p:pic>
        <p:nvPicPr>
          <p:cNvPr id="10" name="Picture 9">
            <a:extLst>
              <a:ext uri="{FF2B5EF4-FFF2-40B4-BE49-F238E27FC236}">
                <a16:creationId xmlns:a16="http://schemas.microsoft.com/office/drawing/2014/main" id="{1C9F403A-54CE-49C0-8DAF-73EEFCFA0D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386" y="2265451"/>
            <a:ext cx="3993416" cy="2679792"/>
          </a:xfrm>
          <a:prstGeom prst="rect">
            <a:avLst/>
          </a:prstGeom>
        </p:spPr>
      </p:pic>
      <p:pic>
        <p:nvPicPr>
          <p:cNvPr id="14" name="Picture 13">
            <a:extLst>
              <a:ext uri="{FF2B5EF4-FFF2-40B4-BE49-F238E27FC236}">
                <a16:creationId xmlns:a16="http://schemas.microsoft.com/office/drawing/2014/main" id="{45E8E051-0873-431D-8B91-4AF2521B42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6815" y="4950552"/>
            <a:ext cx="1333500" cy="1104900"/>
          </a:xfrm>
          <a:prstGeom prst="rect">
            <a:avLst/>
          </a:prstGeom>
        </p:spPr>
      </p:pic>
    </p:spTree>
    <p:extLst>
      <p:ext uri="{BB962C8B-B14F-4D97-AF65-F5344CB8AC3E}">
        <p14:creationId xmlns:p14="http://schemas.microsoft.com/office/powerpoint/2010/main" val="2079818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11CD9E2-C383-42B5-91D9-8DCA399FB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0901"/>
            <a:ext cx="5575852" cy="5554980"/>
          </a:xfrm>
          <a:prstGeom prst="rect">
            <a:avLst/>
          </a:prstGeom>
        </p:spPr>
      </p:pic>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579782" y="23536"/>
            <a:ext cx="10369827" cy="1053549"/>
          </a:xfrm>
        </p:spPr>
        <p:txBody>
          <a:bodyPr>
            <a:normAutofit/>
          </a:bodyPr>
          <a:lstStyle/>
          <a:p>
            <a:pPr algn="ctr"/>
            <a:r>
              <a:rPr lang="en-IE" b="1" dirty="0">
                <a:solidFill>
                  <a:schemeClr val="accent1">
                    <a:lumMod val="75000"/>
                  </a:schemeClr>
                </a:solidFill>
              </a:rPr>
              <a:t>Kalman Filter MATLAB </a:t>
            </a:r>
          </a:p>
        </p:txBody>
      </p:sp>
      <p:pic>
        <p:nvPicPr>
          <p:cNvPr id="15" name="Picture 14">
            <a:extLst>
              <a:ext uri="{FF2B5EF4-FFF2-40B4-BE49-F238E27FC236}">
                <a16:creationId xmlns:a16="http://schemas.microsoft.com/office/drawing/2014/main" id="{67B78FD9-DD90-4BAC-A209-7B9CFBFB1528}"/>
              </a:ext>
            </a:extLst>
          </p:cNvPr>
          <p:cNvPicPr>
            <a:picLocks noChangeAspect="1"/>
          </p:cNvPicPr>
          <p:nvPr/>
        </p:nvPicPr>
        <p:blipFill rotWithShape="1">
          <a:blip r:embed="rId4">
            <a:extLst>
              <a:ext uri="{28A0092B-C50C-407E-A947-70E740481C1C}">
                <a14:useLocalDpi xmlns:a14="http://schemas.microsoft.com/office/drawing/2010/main" val="0"/>
              </a:ext>
            </a:extLst>
          </a:blip>
          <a:srcRect l="-230" t="18840" r="10572" b="-579"/>
          <a:stretch/>
        </p:blipFill>
        <p:spPr>
          <a:xfrm>
            <a:off x="5456583" y="937936"/>
            <a:ext cx="6420894" cy="5830611"/>
          </a:xfrm>
          <a:prstGeom prst="rect">
            <a:avLst/>
          </a:prstGeom>
        </p:spPr>
      </p:pic>
    </p:spTree>
    <p:extLst>
      <p:ext uri="{BB962C8B-B14F-4D97-AF65-F5344CB8AC3E}">
        <p14:creationId xmlns:p14="http://schemas.microsoft.com/office/powerpoint/2010/main" val="209495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7FD0-08F8-4B01-8670-774433F60E42}"/>
              </a:ext>
            </a:extLst>
          </p:cNvPr>
          <p:cNvSpPr>
            <a:spLocks noGrp="1"/>
          </p:cNvSpPr>
          <p:nvPr>
            <p:ph type="ctrTitle"/>
          </p:nvPr>
        </p:nvSpPr>
        <p:spPr>
          <a:xfrm>
            <a:off x="1524000" y="214010"/>
            <a:ext cx="9986128" cy="568415"/>
          </a:xfrm>
        </p:spPr>
        <p:txBody>
          <a:bodyPr>
            <a:noAutofit/>
          </a:bodyPr>
          <a:lstStyle/>
          <a:p>
            <a:pPr algn="ctr"/>
            <a:r>
              <a:rPr lang="en-IE" sz="3600" b="1" dirty="0" err="1">
                <a:solidFill>
                  <a:schemeClr val="accent1">
                    <a:lumMod val="75000"/>
                  </a:schemeClr>
                </a:solidFill>
              </a:rPr>
              <a:t>Refrences</a:t>
            </a:r>
            <a:r>
              <a:rPr lang="en-IE" sz="3600" b="1" dirty="0">
                <a:solidFill>
                  <a:schemeClr val="accent1">
                    <a:lumMod val="75000"/>
                  </a:schemeClr>
                </a:solidFill>
              </a:rPr>
              <a:t>.</a:t>
            </a:r>
          </a:p>
        </p:txBody>
      </p:sp>
      <p:sp>
        <p:nvSpPr>
          <p:cNvPr id="5" name="Content Placeholder 2">
            <a:extLst>
              <a:ext uri="{FF2B5EF4-FFF2-40B4-BE49-F238E27FC236}">
                <a16:creationId xmlns:a16="http://schemas.microsoft.com/office/drawing/2014/main" id="{35D462E5-B5AF-460F-A950-DED29830A006}"/>
              </a:ext>
            </a:extLst>
          </p:cNvPr>
          <p:cNvSpPr txBox="1">
            <a:spLocks/>
          </p:cNvSpPr>
          <p:nvPr/>
        </p:nvSpPr>
        <p:spPr>
          <a:xfrm>
            <a:off x="838200" y="1244339"/>
            <a:ext cx="10785049" cy="30825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altLang="en-US" sz="1800" dirty="0"/>
              <a:t>[1] Welch, G and Bishop, G. 2001. “An introduction to the Kalman Filter”, </a:t>
            </a:r>
            <a:r>
              <a:rPr lang="en-GB" sz="1800" dirty="0"/>
              <a:t>[Online]. Available: </a:t>
            </a:r>
            <a:r>
              <a:rPr lang="en-AU" altLang="en-US" sz="1800" dirty="0"/>
              <a:t>http://www.cs.unc.edu/~welch/kalman/ </a:t>
            </a:r>
            <a:r>
              <a:rPr lang="en-GB" sz="1800" dirty="0"/>
              <a:t>[Accessed: 03- Apr- 2019].</a:t>
            </a:r>
            <a:endParaRPr lang="en-AU" altLang="en-US" sz="1800" dirty="0"/>
          </a:p>
          <a:p>
            <a:pPr algn="l"/>
            <a:r>
              <a:rPr lang="en-GB" sz="1800" dirty="0"/>
              <a:t>[2]M. Hayes, </a:t>
            </a:r>
            <a:r>
              <a:rPr lang="en-GB" sz="1800" i="1" dirty="0"/>
              <a:t>Statistical digital signal processing and </a:t>
            </a:r>
            <a:r>
              <a:rPr lang="en-GB" sz="1800" i="1" dirty="0" err="1"/>
              <a:t>modeling</a:t>
            </a:r>
            <a:r>
              <a:rPr lang="en-GB" sz="1800" dirty="0"/>
              <a:t>. New Delhi: Wiley, 2014.</a:t>
            </a:r>
          </a:p>
          <a:p>
            <a:pPr algn="l"/>
            <a:r>
              <a:rPr lang="en-GB" sz="1800" dirty="0"/>
              <a:t>[3]"Kalman Filtering- MATLAB &amp; Simulink", </a:t>
            </a:r>
            <a:r>
              <a:rPr lang="en-GB" sz="1800" i="1" dirty="0"/>
              <a:t>Mathworks.com</a:t>
            </a:r>
            <a:r>
              <a:rPr lang="en-GB" sz="1800" dirty="0"/>
              <a:t>, 2019. [Online]. Available: https://www.mathworks.com/help/control/ug/kalman-filtering.html. [Accessed: 03- Apr- 2019].</a:t>
            </a:r>
          </a:p>
          <a:p>
            <a:pPr algn="l"/>
            <a:r>
              <a:rPr lang="en-GB" sz="1800" dirty="0"/>
              <a:t>[4]"Visual Kalman Filter - Kalman filter designer for Windows", </a:t>
            </a:r>
            <a:r>
              <a:rPr lang="en-GB" sz="1800" i="1" dirty="0"/>
              <a:t>Luckhan.com</a:t>
            </a:r>
            <a:r>
              <a:rPr lang="en-GB" sz="1800" dirty="0"/>
              <a:t>, 2019. [Online]. Available: http://www.luckhan.com/kalman-filter-design.htm. [Accessed: 03- Apr- 2019].</a:t>
            </a:r>
            <a:endParaRPr lang="en-AU" altLang="en-US" sz="1800" dirty="0"/>
          </a:p>
        </p:txBody>
      </p:sp>
    </p:spTree>
    <p:extLst>
      <p:ext uri="{BB962C8B-B14F-4D97-AF65-F5344CB8AC3E}">
        <p14:creationId xmlns:p14="http://schemas.microsoft.com/office/powerpoint/2010/main" val="418409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13E3-AEAB-46C0-A529-EBEF0CD49F6A}"/>
              </a:ext>
            </a:extLst>
          </p:cNvPr>
          <p:cNvSpPr>
            <a:spLocks noGrp="1"/>
          </p:cNvSpPr>
          <p:nvPr>
            <p:ph type="title"/>
          </p:nvPr>
        </p:nvSpPr>
        <p:spPr>
          <a:xfrm>
            <a:off x="4628561" y="1848914"/>
            <a:ext cx="2780907" cy="1325563"/>
          </a:xfrm>
        </p:spPr>
        <p:txBody>
          <a:bodyPr>
            <a:normAutofit/>
          </a:bodyPr>
          <a:lstStyle/>
          <a:p>
            <a:r>
              <a:rPr lang="en-GB" b="1" dirty="0">
                <a:solidFill>
                  <a:schemeClr val="accent1">
                    <a:lumMod val="75000"/>
                  </a:schemeClr>
                </a:solidFill>
              </a:rPr>
              <a:t>Thank You</a:t>
            </a:r>
            <a:endParaRPr lang="en-GB" dirty="0"/>
          </a:p>
        </p:txBody>
      </p:sp>
    </p:spTree>
    <p:extLst>
      <p:ext uri="{BB962C8B-B14F-4D97-AF65-F5344CB8AC3E}">
        <p14:creationId xmlns:p14="http://schemas.microsoft.com/office/powerpoint/2010/main" val="236221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Introduction</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442452" y="865240"/>
            <a:ext cx="11405419" cy="5515896"/>
          </a:xfrm>
        </p:spPr>
        <p:txBody>
          <a:bodyPr>
            <a:normAutofit/>
          </a:bodyPr>
          <a:lstStyle/>
          <a:p>
            <a:pPr algn="just"/>
            <a:r>
              <a:rPr lang="en-GB" dirty="0"/>
              <a:t>Research paper by Rudolf E. Kalman in 1960</a:t>
            </a:r>
          </a:p>
          <a:p>
            <a:pPr algn="just"/>
            <a:r>
              <a:rPr lang="en-GB" dirty="0"/>
              <a:t>A set of mathematical equations</a:t>
            </a:r>
          </a:p>
          <a:p>
            <a:pPr algn="just"/>
            <a:r>
              <a:rPr lang="en-GB" dirty="0"/>
              <a:t>Recursive data Processing Algorithm </a:t>
            </a:r>
          </a:p>
          <a:p>
            <a:pPr lvl="1" algn="just">
              <a:buFont typeface="Wingdings" panose="05000000000000000000" pitchFamily="2" charset="2"/>
              <a:buChar char="Ø"/>
            </a:pPr>
            <a:r>
              <a:rPr lang="en-GB" dirty="0"/>
              <a:t> No need to store all previous measurements and reprocess all data each time</a:t>
            </a:r>
          </a:p>
          <a:p>
            <a:pPr algn="just"/>
            <a:r>
              <a:rPr lang="en-GB" dirty="0"/>
              <a:t>Optimal estimation </a:t>
            </a:r>
          </a:p>
          <a:p>
            <a:pPr lvl="1" algn="just">
              <a:buFont typeface="Wingdings" panose="05000000000000000000" pitchFamily="2" charset="2"/>
              <a:buChar char="Ø"/>
            </a:pPr>
            <a:r>
              <a:rPr lang="en-GB" dirty="0"/>
              <a:t> minimum mean square error in results between actual parameters and predicted</a:t>
            </a:r>
          </a:p>
          <a:p>
            <a:pPr algn="just"/>
            <a:r>
              <a:rPr lang="en-GB" dirty="0"/>
              <a:t>Versatile</a:t>
            </a:r>
          </a:p>
          <a:p>
            <a:pPr lvl="1" algn="just">
              <a:buFont typeface="Wingdings" panose="05000000000000000000" pitchFamily="2" charset="2"/>
              <a:buChar char="Ø"/>
            </a:pPr>
            <a:r>
              <a:rPr lang="en-GB" dirty="0"/>
              <a:t>Estimation  </a:t>
            </a:r>
          </a:p>
          <a:p>
            <a:pPr lvl="1" algn="just">
              <a:buFont typeface="Wingdings" panose="05000000000000000000" pitchFamily="2" charset="2"/>
              <a:buChar char="Ø"/>
            </a:pPr>
            <a:r>
              <a:rPr lang="en-GB" dirty="0"/>
              <a:t>Filtering</a:t>
            </a:r>
          </a:p>
          <a:p>
            <a:pPr lvl="1" algn="just">
              <a:buFont typeface="Wingdings" panose="05000000000000000000" pitchFamily="2" charset="2"/>
              <a:buChar char="Ø"/>
            </a:pPr>
            <a:r>
              <a:rPr lang="en-GB" dirty="0"/>
              <a:t>Prediction</a:t>
            </a:r>
          </a:p>
          <a:p>
            <a:pPr lvl="1" algn="just">
              <a:buFont typeface="Wingdings" panose="05000000000000000000" pitchFamily="2" charset="2"/>
              <a:buChar char="Ø"/>
            </a:pPr>
            <a:r>
              <a:rPr lang="en-GB" dirty="0"/>
              <a:t>Fusion</a:t>
            </a:r>
          </a:p>
          <a:p>
            <a:pPr marL="457200" lvl="1" indent="0" algn="just">
              <a:buNone/>
            </a:pPr>
            <a:endParaRPr lang="en-GB" dirty="0"/>
          </a:p>
          <a:p>
            <a:pPr lvl="1" algn="just">
              <a:buFont typeface="Wingdings" panose="05000000000000000000" pitchFamily="2" charset="2"/>
              <a:buChar char="Ø"/>
            </a:pPr>
            <a:endParaRPr lang="en-GB" dirty="0"/>
          </a:p>
          <a:p>
            <a:pPr marL="457200" lvl="1" indent="0" algn="just">
              <a:buNone/>
            </a:pPr>
            <a:endParaRPr lang="en-GB" dirty="0"/>
          </a:p>
          <a:p>
            <a:pPr marL="0" indent="0" algn="just">
              <a:buNone/>
            </a:pPr>
            <a:endParaRPr lang="en-GB" dirty="0"/>
          </a:p>
          <a:p>
            <a:pPr marL="0" indent="0" algn="just">
              <a:buNone/>
            </a:pPr>
            <a:endParaRPr lang="en-GB" dirty="0"/>
          </a:p>
        </p:txBody>
      </p:sp>
    </p:spTree>
    <p:extLst>
      <p:ext uri="{BB962C8B-B14F-4D97-AF65-F5344CB8AC3E}">
        <p14:creationId xmlns:p14="http://schemas.microsoft.com/office/powerpoint/2010/main" val="201880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A37C-AB92-4694-8A54-F1706D2E44BE}"/>
              </a:ext>
            </a:extLst>
          </p:cNvPr>
          <p:cNvSpPr>
            <a:spLocks noGrp="1"/>
          </p:cNvSpPr>
          <p:nvPr>
            <p:ph type="title"/>
          </p:nvPr>
        </p:nvSpPr>
        <p:spPr>
          <a:xfrm>
            <a:off x="838200" y="365126"/>
            <a:ext cx="10515600" cy="755752"/>
          </a:xfrm>
        </p:spPr>
        <p:txBody>
          <a:bodyPr/>
          <a:lstStyle/>
          <a:p>
            <a:pPr algn="ctr"/>
            <a:r>
              <a:rPr lang="en-IE" b="1" dirty="0">
                <a:solidFill>
                  <a:schemeClr val="accent1">
                    <a:lumMod val="75000"/>
                  </a:schemeClr>
                </a:solidFill>
              </a:rPr>
              <a:t>Kalman Filter</a:t>
            </a:r>
            <a:endParaRPr lang="en-GB" dirty="0"/>
          </a:p>
        </p:txBody>
      </p:sp>
      <p:sp>
        <p:nvSpPr>
          <p:cNvPr id="3" name="Content Placeholder 2">
            <a:extLst>
              <a:ext uri="{FF2B5EF4-FFF2-40B4-BE49-F238E27FC236}">
                <a16:creationId xmlns:a16="http://schemas.microsoft.com/office/drawing/2014/main" id="{42A7A15E-8C72-4E71-9A88-14C79451823F}"/>
              </a:ext>
            </a:extLst>
          </p:cNvPr>
          <p:cNvSpPr>
            <a:spLocks noGrp="1"/>
          </p:cNvSpPr>
          <p:nvPr>
            <p:ph idx="1"/>
          </p:nvPr>
        </p:nvSpPr>
        <p:spPr>
          <a:xfrm>
            <a:off x="616226" y="1219201"/>
            <a:ext cx="10828522" cy="4454012"/>
          </a:xfrm>
        </p:spPr>
        <p:txBody>
          <a:bodyPr>
            <a:normAutofit/>
          </a:bodyPr>
          <a:lstStyle/>
          <a:p>
            <a:pPr marL="457200" lvl="1" indent="0" algn="just">
              <a:buNone/>
            </a:pPr>
            <a:r>
              <a:rPr lang="en-GB" b="1" dirty="0"/>
              <a:t>Kalman filtering </a:t>
            </a:r>
          </a:p>
          <a:p>
            <a:pPr lvl="1" algn="just"/>
            <a:r>
              <a:rPr lang="en-GB" dirty="0"/>
              <a:t>uses a series of measurements observed over time, containing statistical noise and other inaccuracies and produces estimates of unknown variables that tend to be more precise rather than on basis of single measurement.</a:t>
            </a:r>
          </a:p>
          <a:p>
            <a:pPr lvl="1" algn="just"/>
            <a:r>
              <a:rPr lang="en-GB" dirty="0"/>
              <a:t>Implemented on the Apollo Project in 1961 - space navigation problem</a:t>
            </a:r>
          </a:p>
          <a:p>
            <a:pPr marL="457200" lvl="1" indent="0" algn="just">
              <a:buNone/>
            </a:pPr>
            <a:endParaRPr lang="en-US" sz="2000" b="1" dirty="0">
              <a:cs typeface="Times New Roman" panose="02020603050405020304" pitchFamily="18" charset="0"/>
            </a:endParaRPr>
          </a:p>
          <a:p>
            <a:pPr marL="0" indent="0" algn="just">
              <a:buNone/>
            </a:pPr>
            <a:r>
              <a:rPr lang="en-US" sz="2400" b="1" dirty="0">
                <a:cs typeface="Times New Roman" panose="02020603050405020304" pitchFamily="18" charset="0"/>
              </a:rPr>
              <a:t>	Advantages</a:t>
            </a:r>
          </a:p>
          <a:p>
            <a:pPr lvl="1" algn="just"/>
            <a:r>
              <a:rPr lang="en-US" sz="2100" dirty="0">
                <a:cs typeface="Times New Roman" panose="02020603050405020304" pitchFamily="18" charset="0"/>
              </a:rPr>
              <a:t>Optimal estimator</a:t>
            </a:r>
          </a:p>
          <a:p>
            <a:pPr lvl="1" algn="just"/>
            <a:r>
              <a:rPr lang="en-US" sz="2100" dirty="0">
                <a:cs typeface="Times New Roman" panose="02020603050405020304" pitchFamily="18" charset="0"/>
              </a:rPr>
              <a:t> Provides a precise measurement for noises present in the system</a:t>
            </a:r>
          </a:p>
          <a:p>
            <a:pPr lvl="1" algn="just"/>
            <a:r>
              <a:rPr lang="en-US" altLang="en-US" sz="2100" dirty="0">
                <a:cs typeface="Times New Roman" panose="02020603050405020304" pitchFamily="18" charset="0"/>
              </a:rPr>
              <a:t>Handles missing data</a:t>
            </a:r>
          </a:p>
          <a:p>
            <a:pPr lvl="1" algn="just"/>
            <a:r>
              <a:rPr lang="en-US" altLang="en-US" sz="2100" dirty="0">
                <a:cs typeface="Times New Roman" panose="02020603050405020304" pitchFamily="18" charset="0"/>
              </a:rPr>
              <a:t>Handles the large uncertainty of the initialization phase</a:t>
            </a:r>
          </a:p>
          <a:p>
            <a:pPr lvl="1" algn="just"/>
            <a:r>
              <a:rPr lang="en-US" altLang="en-US" sz="2100" dirty="0">
                <a:cs typeface="Times New Roman" panose="02020603050405020304" pitchFamily="18" charset="0"/>
              </a:rPr>
              <a:t>Fuses information from multiple-sensors</a:t>
            </a:r>
          </a:p>
          <a:p>
            <a:pPr marL="457200" lvl="1" indent="0" algn="just">
              <a:buNone/>
            </a:pPr>
            <a:endParaRPr lang="en-US" sz="2100" dirty="0">
              <a:cs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387149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51F789D8-A850-4DC0-B43A-11E6C48CB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16" t="26321" r="54948" b="-1304"/>
          <a:stretch/>
        </p:blipFill>
        <p:spPr bwMode="auto">
          <a:xfrm>
            <a:off x="9210473" y="1328817"/>
            <a:ext cx="2431815" cy="50326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29A37C-AB92-4694-8A54-F1706D2E44BE}"/>
              </a:ext>
            </a:extLst>
          </p:cNvPr>
          <p:cNvSpPr>
            <a:spLocks noGrp="1"/>
          </p:cNvSpPr>
          <p:nvPr>
            <p:ph type="title"/>
          </p:nvPr>
        </p:nvSpPr>
        <p:spPr>
          <a:xfrm>
            <a:off x="838200" y="365126"/>
            <a:ext cx="10515600" cy="755752"/>
          </a:xfrm>
        </p:spPr>
        <p:txBody>
          <a:bodyPr/>
          <a:lstStyle/>
          <a:p>
            <a:pPr algn="ctr"/>
            <a:r>
              <a:rPr lang="en-IE" b="1" dirty="0">
                <a:solidFill>
                  <a:schemeClr val="accent1">
                    <a:lumMod val="75000"/>
                  </a:schemeClr>
                </a:solidFill>
              </a:rPr>
              <a:t>Kalman Filter Concept</a:t>
            </a:r>
            <a:endParaRPr lang="en-GB" dirty="0"/>
          </a:p>
        </p:txBody>
      </p:sp>
      <p:sp>
        <p:nvSpPr>
          <p:cNvPr id="3" name="Content Placeholder 2">
            <a:extLst>
              <a:ext uri="{FF2B5EF4-FFF2-40B4-BE49-F238E27FC236}">
                <a16:creationId xmlns:a16="http://schemas.microsoft.com/office/drawing/2014/main" id="{42A7A15E-8C72-4E71-9A88-14C79451823F}"/>
              </a:ext>
            </a:extLst>
          </p:cNvPr>
          <p:cNvSpPr>
            <a:spLocks noGrp="1"/>
          </p:cNvSpPr>
          <p:nvPr>
            <p:ph idx="1"/>
          </p:nvPr>
        </p:nvSpPr>
        <p:spPr>
          <a:xfrm>
            <a:off x="616226" y="1219201"/>
            <a:ext cx="8179904" cy="5142270"/>
          </a:xfrm>
        </p:spPr>
        <p:txBody>
          <a:bodyPr>
            <a:normAutofit fontScale="92500"/>
          </a:bodyPr>
          <a:lstStyle/>
          <a:p>
            <a:pPr algn="just"/>
            <a:r>
              <a:rPr lang="en-GB" dirty="0"/>
              <a:t>Hydrologic model that predicts water level in a hydro-dam every hour (model is not perfect)</a:t>
            </a:r>
          </a:p>
          <a:p>
            <a:pPr algn="just"/>
            <a:r>
              <a:rPr lang="en-GB" dirty="0"/>
              <a:t>A person also checks the water level (not perfect)</a:t>
            </a:r>
          </a:p>
          <a:p>
            <a:pPr algn="just"/>
            <a:r>
              <a:rPr lang="en-GB" dirty="0"/>
              <a:t>Combine both case results of water level from model and person’s measurements to get a “fused” (average) and better estimation of correct water level</a:t>
            </a:r>
          </a:p>
          <a:p>
            <a:pPr algn="just"/>
            <a:endParaRPr lang="en-GB" dirty="0"/>
          </a:p>
          <a:p>
            <a:pPr algn="just"/>
            <a:r>
              <a:rPr lang="en-GB" i="1" u="sng" dirty="0"/>
              <a:t>Kalman filtering</a:t>
            </a:r>
            <a:endParaRPr lang="en-GB" dirty="0"/>
          </a:p>
          <a:p>
            <a:pPr marL="0" indent="0" algn="just">
              <a:buNone/>
            </a:pPr>
            <a:r>
              <a:rPr lang="en-GB" dirty="0"/>
              <a:t>Kalman filter - prediction process and the measurement process </a:t>
            </a:r>
          </a:p>
          <a:p>
            <a:pPr marL="0" indent="0" algn="just">
              <a:buNone/>
            </a:pPr>
            <a:r>
              <a:rPr lang="en-GB" dirty="0"/>
              <a:t>Both processes are combined and operated in a recursive manner to achieve optimal Kalman filtering process</a:t>
            </a:r>
          </a:p>
          <a:p>
            <a:pPr marL="0" indent="0" algn="just">
              <a:buNone/>
            </a:pPr>
            <a:endParaRPr lang="en-GB" dirty="0"/>
          </a:p>
        </p:txBody>
      </p:sp>
    </p:spTree>
    <p:extLst>
      <p:ext uri="{BB962C8B-B14F-4D97-AF65-F5344CB8AC3E}">
        <p14:creationId xmlns:p14="http://schemas.microsoft.com/office/powerpoint/2010/main" val="306534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Applications </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3" y="829559"/>
            <a:ext cx="11634280" cy="5679862"/>
          </a:xfrm>
        </p:spPr>
        <p:txBody>
          <a:bodyPr>
            <a:normAutofit/>
          </a:bodyPr>
          <a:lstStyle/>
          <a:p>
            <a:pPr marL="0" indent="0" algn="just">
              <a:buNone/>
            </a:pPr>
            <a:r>
              <a:rPr lang="en-GB" sz="2400" dirty="0"/>
              <a:t>Kalman Filter is a sensor fusion and data fusion algorithm used for:</a:t>
            </a:r>
          </a:p>
          <a:p>
            <a:pPr marL="0" indent="0" algn="just">
              <a:buNone/>
            </a:pPr>
            <a:endParaRPr lang="en-GB" sz="1000" dirty="0"/>
          </a:p>
          <a:p>
            <a:pPr algn="just"/>
            <a:r>
              <a:rPr lang="en-GB" sz="2400" dirty="0"/>
              <a:t>State Estimation and multiple Sensors Fusion </a:t>
            </a:r>
          </a:p>
          <a:p>
            <a:pPr algn="just"/>
            <a:r>
              <a:rPr lang="en-GB" dirty="0"/>
              <a:t>Wireless sensor network (WSN), Localization, Tracking </a:t>
            </a:r>
          </a:p>
          <a:p>
            <a:pPr algn="just"/>
            <a:r>
              <a:rPr lang="en-GB" sz="2400" dirty="0"/>
              <a:t>Guiding Systems, Navigation, GPS</a:t>
            </a:r>
          </a:p>
          <a:p>
            <a:pPr algn="just"/>
            <a:r>
              <a:rPr lang="en-GB" sz="2400" dirty="0"/>
              <a:t>Autopilots</a:t>
            </a:r>
          </a:p>
          <a:p>
            <a:pPr algn="just"/>
            <a:r>
              <a:rPr lang="en-GB" sz="2400" dirty="0"/>
              <a:t>Radar Tracking Systems</a:t>
            </a:r>
          </a:p>
          <a:p>
            <a:pPr algn="just"/>
            <a:r>
              <a:rPr lang="en-GB" sz="2400" dirty="0"/>
              <a:t>Orbit tracking, trajectory tracking</a:t>
            </a:r>
          </a:p>
          <a:p>
            <a:pPr algn="just"/>
            <a:r>
              <a:rPr lang="en-GB" sz="2400" dirty="0"/>
              <a:t>Simultaneous Localization And Mapping (SLAM)</a:t>
            </a:r>
          </a:p>
          <a:p>
            <a:pPr algn="just"/>
            <a:r>
              <a:rPr lang="en-GB" sz="2400" dirty="0"/>
              <a:t>State estimators for Unmanned Aerial Vehicles (UAV)</a:t>
            </a:r>
            <a:r>
              <a:rPr lang="en-GB" dirty="0"/>
              <a:t>	</a:t>
            </a:r>
          </a:p>
          <a:p>
            <a:pPr algn="just"/>
            <a:r>
              <a:rPr lang="en-GB" dirty="0"/>
              <a:t>Computer Graphics - 3D Modelling feature estimation</a:t>
            </a:r>
          </a:p>
          <a:p>
            <a:pPr marL="0" indent="0" algn="just">
              <a:buNone/>
            </a:pPr>
            <a:endParaRPr lang="en-GB" dirty="0"/>
          </a:p>
        </p:txBody>
      </p:sp>
    </p:spTree>
    <p:extLst>
      <p:ext uri="{BB962C8B-B14F-4D97-AF65-F5344CB8AC3E}">
        <p14:creationId xmlns:p14="http://schemas.microsoft.com/office/powerpoint/2010/main" val="417965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Discrete Kalman filter (Predictor- Corrector)</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3" y="829559"/>
            <a:ext cx="11734306" cy="2599441"/>
          </a:xfrm>
        </p:spPr>
        <p:txBody>
          <a:bodyPr>
            <a:normAutofit/>
          </a:bodyPr>
          <a:lstStyle/>
          <a:p>
            <a:pPr algn="just"/>
            <a:r>
              <a:rPr lang="en-GB" dirty="0"/>
              <a:t>The Kalman filter estimates a process by feedback control: the filter estimates the process state at some time and then obtains feedback in the form of (noisy) measurements. </a:t>
            </a:r>
          </a:p>
          <a:p>
            <a:pPr algn="just"/>
            <a:r>
              <a:rPr lang="en-GB" dirty="0"/>
              <a:t>Time update equations and measurement update equations</a:t>
            </a:r>
          </a:p>
          <a:p>
            <a:pPr marL="0" indent="0" algn="just">
              <a:buNone/>
            </a:pPr>
            <a:endParaRPr lang="en-GB" dirty="0"/>
          </a:p>
        </p:txBody>
      </p:sp>
      <p:pic>
        <p:nvPicPr>
          <p:cNvPr id="12" name="Picture 11">
            <a:extLst>
              <a:ext uri="{FF2B5EF4-FFF2-40B4-BE49-F238E27FC236}">
                <a16:creationId xmlns:a16="http://schemas.microsoft.com/office/drawing/2014/main" id="{93A0E06D-DE2F-4A21-82EB-FC294EA79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055" y="2957050"/>
            <a:ext cx="6496401" cy="2794819"/>
          </a:xfrm>
          <a:prstGeom prst="rect">
            <a:avLst/>
          </a:prstGeom>
        </p:spPr>
      </p:pic>
    </p:spTree>
    <p:extLst>
      <p:ext uri="{BB962C8B-B14F-4D97-AF65-F5344CB8AC3E}">
        <p14:creationId xmlns:p14="http://schemas.microsoft.com/office/powerpoint/2010/main" val="382506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Discrete Kalman filter (Predictor- Corrector)</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3" y="797476"/>
            <a:ext cx="11378955" cy="1950504"/>
          </a:xfrm>
        </p:spPr>
        <p:txBody>
          <a:bodyPr>
            <a:normAutofit fontScale="85000" lnSpcReduction="20000"/>
          </a:bodyPr>
          <a:lstStyle/>
          <a:p>
            <a:pPr marL="0" indent="0" algn="just">
              <a:buNone/>
            </a:pPr>
            <a:r>
              <a:rPr lang="en-GB" dirty="0"/>
              <a:t>Q - process noise covariance R- measurement noise covariance</a:t>
            </a:r>
          </a:p>
          <a:p>
            <a:pPr algn="just">
              <a:buFont typeface="Wingdings" panose="05000000000000000000" pitchFamily="2" charset="2"/>
              <a:buChar char="Ø"/>
            </a:pPr>
            <a:r>
              <a:rPr lang="en-GB" dirty="0"/>
              <a:t> (Co- variance noise matrices might change with each time step/measurement/iteration)</a:t>
            </a:r>
          </a:p>
          <a:p>
            <a:pPr marL="0" indent="0" algn="just">
              <a:buNone/>
            </a:pPr>
            <a:r>
              <a:rPr lang="en-GB" dirty="0"/>
              <a:t>P- covariance matrix of error in state estimate x</a:t>
            </a:r>
          </a:p>
          <a:p>
            <a:pPr marL="0" indent="0" algn="just">
              <a:buNone/>
            </a:pPr>
            <a:r>
              <a:rPr lang="en-GB" dirty="0"/>
              <a:t>K- Kalman gain depend upon P and Q co-variances and H matrices </a:t>
            </a:r>
          </a:p>
          <a:p>
            <a:pPr marL="0" indent="0" algn="just">
              <a:buNone/>
            </a:pPr>
            <a:r>
              <a:rPr lang="en-GB" dirty="0"/>
              <a:t>K changes in every iteration and determine weight for each prediction</a:t>
            </a:r>
          </a:p>
          <a:p>
            <a:pPr marL="0" indent="0" algn="just">
              <a:buNone/>
            </a:pPr>
            <a:endParaRPr lang="en-GB" dirty="0"/>
          </a:p>
          <a:p>
            <a:pPr marL="0" indent="0" algn="just">
              <a:buNone/>
            </a:pPr>
            <a:endParaRPr lang="en-GB" dirty="0"/>
          </a:p>
        </p:txBody>
      </p:sp>
      <p:pic>
        <p:nvPicPr>
          <p:cNvPr id="5" name="Picture 4">
            <a:extLst>
              <a:ext uri="{FF2B5EF4-FFF2-40B4-BE49-F238E27FC236}">
                <a16:creationId xmlns:a16="http://schemas.microsoft.com/office/drawing/2014/main" id="{B2446908-0E8C-4F25-B5DC-E790159EE021}"/>
              </a:ext>
            </a:extLst>
          </p:cNvPr>
          <p:cNvPicPr>
            <a:picLocks noChangeAspect="1"/>
          </p:cNvPicPr>
          <p:nvPr/>
        </p:nvPicPr>
        <p:blipFill rotWithShape="1">
          <a:blip r:embed="rId3">
            <a:extLst>
              <a:ext uri="{28A0092B-C50C-407E-A947-70E740481C1C}">
                <a14:useLocalDpi xmlns:a14="http://schemas.microsoft.com/office/drawing/2010/main" val="0"/>
              </a:ext>
            </a:extLst>
          </a:blip>
          <a:srcRect l="4575" r="5994"/>
          <a:stretch/>
        </p:blipFill>
        <p:spPr>
          <a:xfrm>
            <a:off x="0" y="2841522"/>
            <a:ext cx="6666271" cy="3554131"/>
          </a:xfrm>
          <a:prstGeom prst="rect">
            <a:avLst/>
          </a:prstGeom>
        </p:spPr>
      </p:pic>
      <p:pic>
        <p:nvPicPr>
          <p:cNvPr id="7" name="Picture 6">
            <a:extLst>
              <a:ext uri="{FF2B5EF4-FFF2-40B4-BE49-F238E27FC236}">
                <a16:creationId xmlns:a16="http://schemas.microsoft.com/office/drawing/2014/main" id="{2632CBDB-7BA0-4F23-B7C6-8E31DB4A4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466" y="3396916"/>
            <a:ext cx="5738406" cy="2905195"/>
          </a:xfrm>
          <a:prstGeom prst="rect">
            <a:avLst/>
          </a:prstGeom>
        </p:spPr>
      </p:pic>
      <p:sp>
        <p:nvSpPr>
          <p:cNvPr id="6" name="Rectangle 5">
            <a:extLst>
              <a:ext uri="{FF2B5EF4-FFF2-40B4-BE49-F238E27FC236}">
                <a16:creationId xmlns:a16="http://schemas.microsoft.com/office/drawing/2014/main" id="{6338BF7A-DDD1-469F-BD7B-68AD46AFC28B}"/>
              </a:ext>
            </a:extLst>
          </p:cNvPr>
          <p:cNvSpPr/>
          <p:nvPr/>
        </p:nvSpPr>
        <p:spPr>
          <a:xfrm>
            <a:off x="0" y="6395653"/>
            <a:ext cx="3737883" cy="369332"/>
          </a:xfrm>
          <a:prstGeom prst="rect">
            <a:avLst/>
          </a:prstGeom>
        </p:spPr>
        <p:txBody>
          <a:bodyPr wrap="none">
            <a:spAutoFit/>
          </a:bodyPr>
          <a:lstStyle/>
          <a:p>
            <a:r>
              <a:rPr lang="en-GB" dirty="0"/>
              <a:t>priori estimates for the next time step</a:t>
            </a:r>
          </a:p>
        </p:txBody>
      </p:sp>
      <p:sp>
        <p:nvSpPr>
          <p:cNvPr id="8" name="Rectangle 7">
            <a:extLst>
              <a:ext uri="{FF2B5EF4-FFF2-40B4-BE49-F238E27FC236}">
                <a16:creationId xmlns:a16="http://schemas.microsoft.com/office/drawing/2014/main" id="{1E1D0DF9-8AEB-4B40-9104-B0E1E541C32D}"/>
              </a:ext>
            </a:extLst>
          </p:cNvPr>
          <p:cNvSpPr/>
          <p:nvPr/>
        </p:nvSpPr>
        <p:spPr>
          <a:xfrm>
            <a:off x="4535211" y="2964298"/>
            <a:ext cx="1961371" cy="369332"/>
          </a:xfrm>
          <a:prstGeom prst="rect">
            <a:avLst/>
          </a:prstGeom>
        </p:spPr>
        <p:txBody>
          <a:bodyPr wrap="none">
            <a:spAutoFit/>
          </a:bodyPr>
          <a:lstStyle/>
          <a:p>
            <a:r>
              <a:rPr lang="en-GB" dirty="0"/>
              <a:t>posteriori estimate</a:t>
            </a:r>
          </a:p>
        </p:txBody>
      </p:sp>
    </p:spTree>
    <p:extLst>
      <p:ext uri="{BB962C8B-B14F-4D97-AF65-F5344CB8AC3E}">
        <p14:creationId xmlns:p14="http://schemas.microsoft.com/office/powerpoint/2010/main" val="357182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Software Tools </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3" y="829559"/>
            <a:ext cx="6059062" cy="5679862"/>
          </a:xfrm>
        </p:spPr>
        <p:txBody>
          <a:bodyPr>
            <a:normAutofit/>
          </a:bodyPr>
          <a:lstStyle/>
          <a:p>
            <a:pPr marL="0" indent="0" algn="just">
              <a:buNone/>
            </a:pPr>
            <a:r>
              <a:rPr lang="en-GB" dirty="0"/>
              <a:t>Visual Kalman Filter</a:t>
            </a:r>
          </a:p>
          <a:p>
            <a:pPr algn="just"/>
            <a:r>
              <a:rPr lang="en-GB" sz="2000" dirty="0"/>
              <a:t>Kalman filtering designer that provides a visual method in windows to estimate the state of a process or removes noise from series of data</a:t>
            </a:r>
          </a:p>
          <a:p>
            <a:pPr algn="just"/>
            <a:r>
              <a:rPr lang="en-GB" sz="2000" dirty="0"/>
              <a:t>Support for discrete system and continuous system</a:t>
            </a:r>
          </a:p>
          <a:p>
            <a:pPr algn="just"/>
            <a:r>
              <a:rPr lang="en-GB" sz="2000" dirty="0"/>
              <a:t>Easy, lite and handy to use	</a:t>
            </a:r>
          </a:p>
          <a:p>
            <a:pPr marL="0" indent="0" algn="just">
              <a:buNone/>
            </a:pPr>
            <a:endParaRPr lang="en-GB" sz="1800" dirty="0"/>
          </a:p>
          <a:p>
            <a:pPr algn="just"/>
            <a:r>
              <a:rPr lang="en-GB" sz="2400" dirty="0"/>
              <a:t>MATLAB (Built-in features, EKF/UKF Toolbox for MATLAB V1.3)</a:t>
            </a:r>
          </a:p>
          <a:p>
            <a:pPr algn="just"/>
            <a:endParaRPr lang="en-GB" sz="2400" dirty="0"/>
          </a:p>
          <a:p>
            <a:pPr algn="just"/>
            <a:r>
              <a:rPr lang="en-GB" sz="2400" dirty="0"/>
              <a:t>GNU OCTAVE ( Autocovariance Least-Squares (ALS) Package tool also works with MATLAB</a:t>
            </a:r>
          </a:p>
          <a:p>
            <a:pPr algn="just"/>
            <a:endParaRPr lang="en-GB" sz="1800" dirty="0"/>
          </a:p>
          <a:p>
            <a:pPr marL="0" indent="0" algn="just">
              <a:buNone/>
            </a:pPr>
            <a:endParaRPr lang="en-GB" dirty="0"/>
          </a:p>
        </p:txBody>
      </p:sp>
      <p:pic>
        <p:nvPicPr>
          <p:cNvPr id="6" name="Picture 5">
            <a:extLst>
              <a:ext uri="{FF2B5EF4-FFF2-40B4-BE49-F238E27FC236}">
                <a16:creationId xmlns:a16="http://schemas.microsoft.com/office/drawing/2014/main" id="{00BA0037-8F16-4A5F-ABD5-02F866B4F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516" y="993058"/>
            <a:ext cx="5533382" cy="4526752"/>
          </a:xfrm>
          <a:prstGeom prst="rect">
            <a:avLst/>
          </a:prstGeom>
        </p:spPr>
      </p:pic>
    </p:spTree>
    <p:extLst>
      <p:ext uri="{BB962C8B-B14F-4D97-AF65-F5344CB8AC3E}">
        <p14:creationId xmlns:p14="http://schemas.microsoft.com/office/powerpoint/2010/main" val="316565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MATLAB</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2" y="829559"/>
            <a:ext cx="11605097" cy="5551576"/>
          </a:xfrm>
        </p:spPr>
        <p:txBody>
          <a:bodyPr>
            <a:normAutofit/>
          </a:bodyPr>
          <a:lstStyle/>
          <a:p>
            <a:pPr algn="just"/>
            <a:endParaRPr lang="en-GB" sz="1800" dirty="0"/>
          </a:p>
          <a:p>
            <a:pPr algn="just"/>
            <a:r>
              <a:rPr lang="en-GB" sz="1800" b="1" dirty="0"/>
              <a:t>Kalman</a:t>
            </a:r>
            <a:r>
              <a:rPr lang="en-GB" sz="1800" dirty="0"/>
              <a:t> </a:t>
            </a:r>
          </a:p>
          <a:p>
            <a:pPr marL="0" indent="0" algn="just">
              <a:buNone/>
            </a:pPr>
            <a:r>
              <a:rPr lang="en-GB" sz="1800" dirty="0"/>
              <a:t>Syntax: (</a:t>
            </a:r>
            <a:r>
              <a:rPr lang="nn-NO" sz="1800" dirty="0"/>
              <a:t>Kalman filter design, Kalman estimator) </a:t>
            </a:r>
          </a:p>
          <a:p>
            <a:pPr marL="0" indent="0">
              <a:buNone/>
            </a:pPr>
            <a:r>
              <a:rPr lang="en-GB" sz="1800" dirty="0"/>
              <a:t>[kest,L,P]=kalman(sys,Qn,Rn,Nn)</a:t>
            </a:r>
            <a:br>
              <a:rPr lang="en-GB" sz="1800" dirty="0"/>
            </a:br>
            <a:r>
              <a:rPr lang="en-GB" sz="1800" dirty="0"/>
              <a:t>[kest,L,P] = kalman(sys,Qn,Rn,Nn,sensors,known)</a:t>
            </a:r>
            <a:br>
              <a:rPr lang="en-GB" sz="1800" dirty="0"/>
            </a:br>
            <a:r>
              <a:rPr lang="en-GB" sz="1800" dirty="0"/>
              <a:t>[kest,L,P,M,Z] = kalman(sys,Qn,Rn,...,type)</a:t>
            </a:r>
          </a:p>
          <a:p>
            <a:pPr marL="0" indent="0">
              <a:buNone/>
            </a:pPr>
            <a:endParaRPr lang="en-GB" sz="1800" dirty="0"/>
          </a:p>
          <a:p>
            <a:r>
              <a:rPr lang="en-GB" sz="1800" b="1" dirty="0"/>
              <a:t>Kalmd</a:t>
            </a:r>
          </a:p>
          <a:p>
            <a:pPr marL="0" indent="0">
              <a:buNone/>
            </a:pPr>
            <a:r>
              <a:rPr lang="en-GB" sz="1800" dirty="0"/>
              <a:t>[kest,L,P,M,Z] = kalmd(sys,Qn,Rn,Ts)</a:t>
            </a:r>
            <a:endParaRPr lang="en-GB" sz="1800" b="1" dirty="0"/>
          </a:p>
          <a:p>
            <a:pPr marL="0" indent="0">
              <a:buNone/>
            </a:pPr>
            <a:endParaRPr lang="en-GB" sz="1800" dirty="0"/>
          </a:p>
          <a:p>
            <a:r>
              <a:rPr lang="en-GB" sz="1800" b="1" dirty="0"/>
              <a:t>configureKalmanFilter (</a:t>
            </a:r>
            <a:r>
              <a:rPr lang="en-GB" sz="1800" dirty="0"/>
              <a:t>Kalman filter function for object tracking)</a:t>
            </a:r>
            <a:endParaRPr lang="en-GB" sz="1800" b="1" dirty="0"/>
          </a:p>
          <a:p>
            <a:pPr marL="0" indent="0">
              <a:buNone/>
            </a:pPr>
            <a:r>
              <a:rPr lang="en-GB" sz="1800" dirty="0"/>
              <a:t>kalmanFilter=configureKalmanFilter(MotionModel,InitialLocation,InitialEstimateError,MotionNoise,MeasurementNoise)</a:t>
            </a:r>
          </a:p>
        </p:txBody>
      </p:sp>
    </p:spTree>
    <p:extLst>
      <p:ext uri="{BB962C8B-B14F-4D97-AF65-F5344CB8AC3E}">
        <p14:creationId xmlns:p14="http://schemas.microsoft.com/office/powerpoint/2010/main" val="368961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1305</TotalTime>
  <Words>680</Words>
  <Application>Microsoft Office PowerPoint</Application>
  <PresentationFormat>Widescreen</PresentationFormat>
  <Paragraphs>130</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gentona</vt:lpstr>
      <vt:lpstr>Times New Roman</vt:lpstr>
      <vt:lpstr>Wingdings</vt:lpstr>
      <vt:lpstr>Office Theme</vt:lpstr>
      <vt:lpstr>KALMAN FILTERING</vt:lpstr>
      <vt:lpstr>Introduction</vt:lpstr>
      <vt:lpstr>Kalman Filter</vt:lpstr>
      <vt:lpstr>Kalman Filter Concept</vt:lpstr>
      <vt:lpstr>Kalman Filter Applications </vt:lpstr>
      <vt:lpstr>Discrete Kalman filter (Predictor- Corrector)</vt:lpstr>
      <vt:lpstr>Discrete Kalman filter (Predictor- Corrector)</vt:lpstr>
      <vt:lpstr>Kalman Filter Software Tools </vt:lpstr>
      <vt:lpstr>Kalman Filter MATLAB</vt:lpstr>
      <vt:lpstr>Kalman Filter MATLAB</vt:lpstr>
      <vt:lpstr>Kalman Filter MATLAB</vt:lpstr>
      <vt:lpstr>Kalman Filter MATLAB </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dc:title>
  <dc:creator>B00123045 Priyanka Aggarwal</dc:creator>
  <cp:lastModifiedBy>B00122875 Vimal Jaswal</cp:lastModifiedBy>
  <cp:revision>291</cp:revision>
  <dcterms:created xsi:type="dcterms:W3CDTF">2019-02-08T15:54:43Z</dcterms:created>
  <dcterms:modified xsi:type="dcterms:W3CDTF">2019-04-03T06:16:51Z</dcterms:modified>
</cp:coreProperties>
</file>