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4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6" r:id="rId20"/>
    <p:sldId id="298" r:id="rId21"/>
    <p:sldId id="29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B13AE9-BD58-466B-B6B3-6D1D3DD727B0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99EEAC9-8445-4B8C-A7A1-D26878686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67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9C372A86-84C7-4292-8B5E-7F5020A6EDFB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FDB672-BF5B-4CE0-96B2-A7EECA2B8985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14010-18DD-41D1-BA6D-1DF34E639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0BC3-5BB5-4C79-AAA1-1B4B552AAB62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2AFD-DB03-45FF-A480-BDA8ED516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2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51DC3-BFD3-4699-B614-2344EABEFB7C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771F-B2DA-4D1F-8C7A-5824C202D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4EE94-F67C-48BD-892D-8CECE542FDD7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7CAF-4CBD-4D47-BE99-8FFB65C12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64F0CE-4431-42AA-9A06-B103769DED22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E3159-5758-471E-87E6-F2C5184D8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2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4FE5-E1FA-40CE-AAB0-8BB7FBC9FEC2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E3473-EE44-4A53-99EE-FF9D6248B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59B1F-8FD5-44DD-9F76-6C0D7D9007FF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61AF3-2006-4D26-8872-E39C9D310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2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7177-ED68-4148-A489-C682DB2821CB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9D6A-6577-4B00-9723-230C41E7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9C89E4-6BA2-450A-8C80-5F3C0389EB78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5246E4-AF2A-4887-B82B-2C5E19E3B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3D0D67-2B2E-4A16-82D8-020789B17193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54D05-3DFB-4C8E-99A4-984A7A7E8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5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2B1DD4-5D0C-458B-8D39-0C227DF2D611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221BB8-CACB-48D7-882E-44F9AEDDD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7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8E66E58-EEFF-48EF-8CED-7F645293BCFD}" type="datetimeFigureOut">
              <a:rPr lang="en-US"/>
              <a:pPr>
                <a:defRPr/>
              </a:pPr>
              <a:t>9/22/2016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51B8CB80-EA4E-457E-8A16-F45FE986C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1" r:id="rId2"/>
    <p:sldLayoutId id="2147483837" r:id="rId3"/>
    <p:sldLayoutId id="2147483832" r:id="rId4"/>
    <p:sldLayoutId id="2147483838" r:id="rId5"/>
    <p:sldLayoutId id="2147483833" r:id="rId6"/>
    <p:sldLayoutId id="2147483839" r:id="rId7"/>
    <p:sldLayoutId id="2147483840" r:id="rId8"/>
    <p:sldLayoutId id="2147483841" r:id="rId9"/>
    <p:sldLayoutId id="2147483834" r:id="rId10"/>
    <p:sldLayoutId id="21474838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file_signatures" TargetMode="External"/><Relationship Id="rId2" Type="http://schemas.openxmlformats.org/officeDocument/2006/relationships/hyperlink" Target="https://sourceforge.net/projects/hexbox/files/hexbox/Be.HexEditor%201.6.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orensicscontest.com/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lwerewolf.com/2015/03/network-forensics-round-1-anns-bad-aim/" TargetMode="External"/><Relationship Id="rId5" Type="http://schemas.openxmlformats.org/officeDocument/2006/relationships/hyperlink" Target="http://forensicscontest.com/contest01/evidence01.pcap" TargetMode="External"/><Relationship Id="rId4" Type="http://schemas.openxmlformats.org/officeDocument/2006/relationships/hyperlink" Target="http://webcache.googleusercontent.com/search?q=cache:joJLaZVTPCAJ:forensicscontest.com/2009/09/25+&amp;cd=1&amp;hl=en&amp;ct=clnk&amp;gl=us&amp;client=ubunt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netresec.com/?page=NetworkMin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Traffic Analysis– Traffic Forensic Example 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CIS 6395, Incident Response Technologies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</a:t>
            </a:r>
            <a:r>
              <a:rPr lang="en-US" b="1" dirty="0" smtClean="0"/>
              <a:t>2016, </a:t>
            </a:r>
            <a:r>
              <a:rPr lang="en-US" b="1" dirty="0"/>
              <a:t>Dr. </a:t>
            </a:r>
            <a:r>
              <a:rPr lang="en-US" b="1" dirty="0" smtClean="0"/>
              <a:t>Cliff Zou 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czou@cs.ucf.edu</a:t>
            </a:r>
            <a:endParaRPr lang="en-US" dirty="0"/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Q2: What was the first comment in the captured IM conversation?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791450" cy="4724400"/>
          </a:xfrm>
        </p:spPr>
        <p:txBody>
          <a:bodyPr/>
          <a:lstStyle/>
          <a:p>
            <a:r>
              <a:rPr lang="en-US" sz="2400" dirty="0" smtClean="0"/>
              <a:t>Packet#23 is “keep alive”.  No real content</a:t>
            </a:r>
          </a:p>
          <a:p>
            <a:r>
              <a:rPr lang="en-US" sz="2400" dirty="0" smtClean="0"/>
              <a:t>Packet#25 content: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So, the answer is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1400" dirty="0" smtClean="0"/>
              <a:t>Here's </a:t>
            </a:r>
            <a:r>
              <a:rPr lang="en-US" sz="1400" dirty="0"/>
              <a:t>the secret recipe... I just downloaded it from the file server. Just copy to a thumb drive and you're good to go &amp;</a:t>
            </a:r>
            <a:r>
              <a:rPr lang="en-US" sz="1400" dirty="0" err="1"/>
              <a:t>gt</a:t>
            </a:r>
            <a:r>
              <a:rPr lang="en-US" sz="1400" dirty="0" smtClean="0"/>
              <a:t>;:-)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7200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Q3</a:t>
            </a:r>
            <a:r>
              <a:rPr lang="en-US" dirty="0">
                <a:effectLst/>
              </a:rPr>
              <a:t>: What is the name of the file Ann transferred?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sz="2400" dirty="0" smtClean="0"/>
              <a:t>There are many TCP packets with Ann’s computer, might be file transfer?</a:t>
            </a:r>
          </a:p>
          <a:p>
            <a:r>
              <a:rPr lang="en-US" sz="2400" dirty="0" smtClean="0"/>
              <a:t>Google search found AIM file transfer use TCP port 5190</a:t>
            </a:r>
          </a:p>
          <a:p>
            <a:r>
              <a:rPr lang="en-US" sz="2400" dirty="0" smtClean="0"/>
              <a:t>New display filter:  </a:t>
            </a:r>
            <a:r>
              <a:rPr lang="en-US" sz="2000" dirty="0" err="1" smtClean="0"/>
              <a:t>ip.addr</a:t>
            </a:r>
            <a:r>
              <a:rPr lang="en-US" sz="2000" dirty="0" smtClean="0"/>
              <a:t> </a:t>
            </a:r>
            <a:r>
              <a:rPr lang="en-US" sz="2000" dirty="0"/>
              <a:t>== 192.168.1.158 &amp;&amp; </a:t>
            </a:r>
            <a:r>
              <a:rPr lang="en-US" sz="2000" dirty="0" err="1"/>
              <a:t>tcp.port</a:t>
            </a:r>
            <a:r>
              <a:rPr lang="en-US" sz="2000" dirty="0"/>
              <a:t>==</a:t>
            </a:r>
            <a:r>
              <a:rPr lang="en-US" sz="2000" dirty="0" smtClean="0"/>
              <a:t>5190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19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Q3: What is the name of the file Ann transferred?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r>
              <a:rPr lang="en-US" sz="2800" dirty="0"/>
              <a:t>Check the first data packet after the three-way handshake (connection setup) packets, it is Packet #</a:t>
            </a:r>
            <a:r>
              <a:rPr lang="en-US" sz="2800" dirty="0" smtClean="0"/>
              <a:t>112</a:t>
            </a:r>
          </a:p>
          <a:p>
            <a:r>
              <a:rPr lang="en-US" sz="2800" dirty="0" smtClean="0"/>
              <a:t>Look at the binary data section:</a:t>
            </a:r>
          </a:p>
          <a:p>
            <a:pPr lvl="1"/>
            <a:r>
              <a:rPr lang="en-US" sz="2400" dirty="0" smtClean="0"/>
              <a:t>OFT2 file transfer protocol, file name is: </a:t>
            </a:r>
            <a:r>
              <a:rPr lang="en-US" sz="2400" b="1" dirty="0" smtClean="0">
                <a:solidFill>
                  <a:srgbClr val="FF0000"/>
                </a:solidFill>
              </a:rPr>
              <a:t>recipe.docx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874333"/>
            <a:ext cx="6619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Q4: </a:t>
            </a:r>
            <a:r>
              <a:rPr lang="en-US" sz="3200" dirty="0">
                <a:effectLst/>
              </a:rPr>
              <a:t>What is the magic number of the file you want to extract (first four bytes)? 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sz="2800" dirty="0" smtClean="0"/>
              <a:t>Most protocols can be identified by well-known sequences of bytes near the zero-offset</a:t>
            </a:r>
          </a:p>
          <a:p>
            <a:r>
              <a:rPr lang="en-US" sz="2800" dirty="0" smtClean="0"/>
              <a:t>Almost all file formats have “headers” with a few zero-offset bytes to uniquely identify them</a:t>
            </a:r>
          </a:p>
          <a:p>
            <a:r>
              <a:rPr lang="en-US" sz="2800" dirty="0" smtClean="0"/>
              <a:t>These first few bytes are referred as “</a:t>
            </a:r>
            <a:r>
              <a:rPr lang="en-US" sz="2800" dirty="0" smtClean="0">
                <a:solidFill>
                  <a:srgbClr val="FF0000"/>
                </a:solidFill>
              </a:rPr>
              <a:t>magic numbers</a:t>
            </a:r>
            <a:r>
              <a:rPr lang="en-US" sz="2800" dirty="0" smtClean="0"/>
              <a:t>”</a:t>
            </a:r>
          </a:p>
          <a:p>
            <a:endParaRPr lang="en-US" sz="2800" dirty="0" smtClean="0"/>
          </a:p>
          <a:p>
            <a:r>
              <a:rPr lang="en-US" sz="2800" dirty="0" smtClean="0"/>
              <a:t>We need to “carve out” the file ‘recipe.docx’ from packet capture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411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Carving Out Files – Wireshark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 smtClean="0"/>
              <a:t>We can directly use </a:t>
            </a:r>
            <a:r>
              <a:rPr lang="en-US" sz="2800" dirty="0" err="1" smtClean="0"/>
              <a:t>wireshark</a:t>
            </a:r>
            <a:r>
              <a:rPr lang="en-US" sz="2800" dirty="0" smtClean="0"/>
              <a:t> to carve out a file </a:t>
            </a:r>
          </a:p>
          <a:p>
            <a:pPr lvl="1"/>
            <a:r>
              <a:rPr lang="en-US" sz="2400" dirty="0" smtClean="0"/>
              <a:t>But, it is suitable only for small-size file</a:t>
            </a:r>
          </a:p>
          <a:p>
            <a:r>
              <a:rPr lang="en-US" sz="2800" dirty="0" smtClean="0"/>
              <a:t>From data transfer packet#112, right click to “follow TCP stream”, The duplex connection flow will show up (both directions)</a:t>
            </a:r>
          </a:p>
          <a:p>
            <a:r>
              <a:rPr lang="en-US" sz="2800" dirty="0" smtClean="0"/>
              <a:t>We are interested in the file transferred </a:t>
            </a:r>
            <a:r>
              <a:rPr lang="en-US" sz="2800" dirty="0" smtClean="0">
                <a:solidFill>
                  <a:srgbClr val="FF0000"/>
                </a:solidFill>
              </a:rPr>
              <a:t>out</a:t>
            </a:r>
            <a:r>
              <a:rPr lang="en-US" sz="2800" dirty="0" smtClean="0"/>
              <a:t> from </a:t>
            </a:r>
            <a:r>
              <a:rPr lang="en-US" sz="2800" dirty="0" err="1" smtClean="0"/>
              <a:t>Annn’s</a:t>
            </a:r>
            <a:r>
              <a:rPr lang="en-US" sz="2800" dirty="0" smtClean="0"/>
              <a:t> computer 192.168.1.158</a:t>
            </a:r>
          </a:p>
          <a:p>
            <a:pPr lvl="1"/>
            <a:r>
              <a:rPr lang="en-US" sz="2400" dirty="0" smtClean="0"/>
              <a:t>So only need the half-duplex flow from source IP of 192.168.1.158   (</a:t>
            </a:r>
            <a:r>
              <a:rPr lang="en-US" sz="2400" dirty="0" smtClean="0">
                <a:solidFill>
                  <a:srgbClr val="0070C0"/>
                </a:solidFill>
              </a:rPr>
              <a:t>12kBytes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The other half-duplex is protocol and Acknowledgement traffic from the receiver  (</a:t>
            </a:r>
            <a:r>
              <a:rPr lang="en-US" sz="2400" dirty="0">
                <a:solidFill>
                  <a:srgbClr val="0070C0"/>
                </a:solidFill>
              </a:rPr>
              <a:t>512 bytes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10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Carving Out Files – Wireshark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Select the correct traffic direction, and select “save data as </a:t>
            </a:r>
            <a:r>
              <a:rPr lang="en-US" sz="2800" dirty="0" smtClean="0">
                <a:solidFill>
                  <a:srgbClr val="C00000"/>
                </a:solidFill>
              </a:rPr>
              <a:t>Raw</a:t>
            </a:r>
            <a:r>
              <a:rPr lang="en-US" sz="2800" dirty="0" smtClean="0"/>
              <a:t>”, then “Save as…” to save it to recipe.docx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But</a:t>
            </a:r>
            <a:r>
              <a:rPr lang="en-US" sz="2800" dirty="0"/>
              <a:t>, this file </a:t>
            </a:r>
            <a:r>
              <a:rPr lang="en-US" sz="2800" dirty="0" smtClean="0"/>
              <a:t>still contains protocol </a:t>
            </a:r>
            <a:r>
              <a:rPr lang="en-US" sz="2800" dirty="0"/>
              <a:t>exchange info/content</a:t>
            </a:r>
          </a:p>
          <a:p>
            <a:pPr lvl="1"/>
            <a:r>
              <a:rPr lang="en-US" sz="2400" dirty="0"/>
              <a:t>We need to remove those unrelated stuff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6229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Carving Out Files – Wireshark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 smtClean="0"/>
              <a:t>Use a Hex Editor to edit the saved file</a:t>
            </a:r>
          </a:p>
          <a:p>
            <a:pPr lvl="1"/>
            <a:r>
              <a:rPr lang="en-US" dirty="0" smtClean="0"/>
              <a:t>You can use any free hex editor</a:t>
            </a:r>
          </a:p>
          <a:p>
            <a:pPr lvl="1"/>
            <a:r>
              <a:rPr lang="en-US" dirty="0" smtClean="0"/>
              <a:t>I use </a:t>
            </a:r>
            <a:r>
              <a:rPr lang="en-US" dirty="0" err="1" smtClean="0"/>
              <a:t>Be.HexEditor</a:t>
            </a:r>
            <a:r>
              <a:rPr lang="en-US" dirty="0" smtClean="0"/>
              <a:t> (GUI-based, Free): </a:t>
            </a:r>
            <a:r>
              <a:rPr lang="en-US" sz="1600" dirty="0">
                <a:hlinkClick r:id="rId2"/>
              </a:rPr>
              <a:t>https://sourceforge.net/projects/hexbox/files/hexbox/Be.HexEditor%201.6.0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dirty="0" smtClean="0"/>
              <a:t>Find the start of the receipt.docx file:</a:t>
            </a:r>
          </a:p>
          <a:p>
            <a:pPr lvl="1"/>
            <a:r>
              <a:rPr lang="en-US" dirty="0" smtClean="0"/>
              <a:t>Need to know the start magic number of </a:t>
            </a:r>
            <a:r>
              <a:rPr lang="en-US" dirty="0" err="1" smtClean="0"/>
              <a:t>docx</a:t>
            </a:r>
            <a:endParaRPr lang="en-US" dirty="0" smtClean="0"/>
          </a:p>
          <a:p>
            <a:pPr lvl="1"/>
            <a:r>
              <a:rPr lang="en-US" dirty="0" smtClean="0"/>
              <a:t>Google “</a:t>
            </a:r>
            <a:r>
              <a:rPr lang="en-US" dirty="0" err="1" smtClean="0"/>
              <a:t>docx</a:t>
            </a:r>
            <a:r>
              <a:rPr lang="en-US" dirty="0" smtClean="0"/>
              <a:t> file signature”, the link: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en.wikipedia.org/wiki/List_of_file_signatures</a:t>
            </a:r>
            <a:endParaRPr lang="en-US" dirty="0" smtClean="0"/>
          </a:p>
          <a:p>
            <a:pPr lvl="2"/>
            <a:r>
              <a:rPr lang="en-US" dirty="0" smtClean="0"/>
              <a:t>Show that the start of </a:t>
            </a:r>
            <a:r>
              <a:rPr lang="en-US" dirty="0" err="1" smtClean="0"/>
              <a:t>docx</a:t>
            </a:r>
            <a:r>
              <a:rPr lang="en-US" dirty="0" smtClean="0"/>
              <a:t> should </a:t>
            </a:r>
            <a:r>
              <a:rPr lang="en-US" dirty="0"/>
              <a:t>be “</a:t>
            </a:r>
            <a:r>
              <a:rPr lang="en-US" dirty="0">
                <a:solidFill>
                  <a:srgbClr val="C00000"/>
                </a:solidFill>
              </a:rPr>
              <a:t>PK..</a:t>
            </a:r>
            <a:r>
              <a:rPr lang="en-US" dirty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6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Carving Out Files – Wireshark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 smtClean="0"/>
              <a:t>Delete all bytes before the “PK..” (50 4b)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the file is readable by Word!</a:t>
            </a:r>
          </a:p>
          <a:p>
            <a:r>
              <a:rPr lang="en-US" dirty="0" smtClean="0"/>
              <a:t>So the magic number is “5</a:t>
            </a:r>
            <a:r>
              <a:rPr lang="en-US" dirty="0" smtClean="0">
                <a:solidFill>
                  <a:srgbClr val="C00000"/>
                </a:solidFill>
              </a:rPr>
              <a:t>0 4b 03 04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" y="2057400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6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Q5: What was the MD5sum of the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r>
              <a:rPr lang="en-US" dirty="0" smtClean="0"/>
              <a:t>Go to Kali Linux VM on your machine: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Thus the file’s MD5sum is: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8350582774e1d4dbe1d61d64c89e0ea1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31" y="2133600"/>
            <a:ext cx="70294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5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Carving Out Files </a:t>
            </a:r>
            <a:r>
              <a:rPr lang="en-US" dirty="0" smtClean="0"/>
              <a:t>– </a:t>
            </a:r>
            <a:r>
              <a:rPr lang="en-US" dirty="0" err="1" smtClean="0"/>
              <a:t>tcpxtract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and reconstruct TCP stream payload data based on file signatures (magic numbers)</a:t>
            </a:r>
          </a:p>
          <a:p>
            <a:r>
              <a:rPr lang="en-US" dirty="0" smtClean="0"/>
              <a:t>Kali Linux does not have it, but you can install it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581400"/>
            <a:ext cx="5276850" cy="31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Acknowledgement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819400"/>
          </a:xfrm>
        </p:spPr>
        <p:txBody>
          <a:bodyPr/>
          <a:lstStyle/>
          <a:p>
            <a:r>
              <a:rPr lang="en-US" altLang="en-US" sz="2800" b="1" dirty="0">
                <a:hlinkClick r:id="rId3"/>
              </a:rPr>
              <a:t>http://forensicscontest.com</a:t>
            </a:r>
            <a:r>
              <a:rPr lang="en-US" altLang="en-US" sz="2800" b="1" dirty="0" smtClean="0">
                <a:hlinkClick r:id="rId3"/>
              </a:rPr>
              <a:t>/</a:t>
            </a:r>
            <a:endParaRPr lang="en-US" altLang="en-US" sz="2800" b="1" dirty="0" smtClean="0"/>
          </a:p>
          <a:p>
            <a:pPr lvl="1"/>
            <a:r>
              <a:rPr lang="en-US" altLang="en-US" sz="2000" b="1" dirty="0" smtClean="0"/>
              <a:t>Example “Ann’s bad AIM” is from this website</a:t>
            </a:r>
          </a:p>
          <a:p>
            <a:pPr lvl="1"/>
            <a:r>
              <a:rPr lang="en-US" altLang="en-US" sz="2000" b="1" dirty="0"/>
              <a:t>Puzzle #1 Solution: Ann’s Bad AIM</a:t>
            </a:r>
          </a:p>
          <a:p>
            <a:pPr lvl="2"/>
            <a:r>
              <a:rPr lang="en-US" altLang="en-US" sz="1600" b="1" dirty="0" smtClean="0">
                <a:hlinkClick r:id="rId4"/>
              </a:rPr>
              <a:t>http</a:t>
            </a:r>
            <a:r>
              <a:rPr lang="en-US" altLang="en-US" sz="1600" b="1" dirty="0">
                <a:hlinkClick r:id="rId4"/>
              </a:rPr>
              <a:t>://webcache.googleusercontent.com/search?q=cache:joJLaZVTPCAJ:forensicscontest.com/2009/09/25+&amp;</a:t>
            </a:r>
            <a:r>
              <a:rPr lang="en-US" altLang="en-US" sz="1600" b="1" dirty="0" smtClean="0">
                <a:hlinkClick r:id="rId4"/>
              </a:rPr>
              <a:t>cd=1&amp;hl=en&amp;ct=clnk&amp;gl=us&amp;client=ubuntu</a:t>
            </a:r>
            <a:endParaRPr lang="en-US" altLang="en-US" sz="1600" b="1" dirty="0" smtClean="0"/>
          </a:p>
          <a:p>
            <a:pPr lvl="1"/>
            <a:r>
              <a:rPr lang="en-US" altLang="en-US" sz="2000" b="1" dirty="0" smtClean="0"/>
              <a:t>Puzzle #</a:t>
            </a:r>
            <a:r>
              <a:rPr lang="en-US" altLang="en-US" sz="2000" b="1" dirty="0"/>
              <a:t>1 captured file: </a:t>
            </a:r>
            <a:r>
              <a:rPr lang="en-US" altLang="en-US" sz="1800" b="1" dirty="0">
                <a:hlinkClick r:id="rId5"/>
              </a:rPr>
              <a:t>http://</a:t>
            </a:r>
            <a:r>
              <a:rPr lang="en-US" altLang="en-US" sz="1800" b="1" dirty="0" smtClean="0">
                <a:hlinkClick r:id="rId5"/>
              </a:rPr>
              <a:t>forensicscontest.com/contest01/evidence01.pcap</a:t>
            </a:r>
            <a:endParaRPr lang="en-US" altLang="en-US" sz="2000" b="1" dirty="0" smtClean="0"/>
          </a:p>
          <a:p>
            <a:r>
              <a:rPr lang="en-US" altLang="en-US" sz="2400" dirty="0">
                <a:hlinkClick r:id="rId6"/>
              </a:rPr>
              <a:t>https://malwerewolf.com/2015/03/network-forensics-round-1-anns-bad-aim</a:t>
            </a:r>
            <a:r>
              <a:rPr lang="en-US" altLang="en-US" sz="2400" dirty="0" smtClean="0">
                <a:hlinkClick r:id="rId6"/>
              </a:rPr>
              <a:t>/</a:t>
            </a:r>
            <a:endParaRPr lang="en-US" altLang="en-US" sz="2400" dirty="0" smtClean="0"/>
          </a:p>
          <a:p>
            <a:endParaRPr lang="en-US" altLang="en-US" sz="28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6B2DADE-F1B8-4270-AB47-27605D0C639F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2050" name="Picture 2" descr="Network Forensics: Tracking Hackers through Cyberspa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4614980"/>
            <a:ext cx="1668585" cy="216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5251013"/>
            <a:ext cx="5270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“Network Forensics: tracking hackers through cyberspace”, by Sherri Davidoff and Jonathan Ham,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Carving Out Files – </a:t>
            </a:r>
            <a:r>
              <a:rPr lang="en-US" dirty="0" err="1"/>
              <a:t>tcpxtract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r>
              <a:rPr lang="en-US" dirty="0" err="1" smtClean="0"/>
              <a:t>Tcpxtract</a:t>
            </a:r>
            <a:r>
              <a:rPr lang="en-US" dirty="0" smtClean="0"/>
              <a:t> contain file signatures for many file types, including “PK..”</a:t>
            </a:r>
          </a:p>
          <a:p>
            <a:endParaRPr lang="en-US" dirty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docx</a:t>
            </a:r>
            <a:r>
              <a:rPr lang="en-US" dirty="0" smtClean="0"/>
              <a:t> actually uses zip format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tcpxtract</a:t>
            </a:r>
            <a:r>
              <a:rPr lang="en-US" dirty="0" smtClean="0"/>
              <a:t> to extract all files from trace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firt</a:t>
            </a:r>
            <a:r>
              <a:rPr lang="en-US" dirty="0" smtClean="0"/>
              <a:t> 00000024.zip file between IP 1.158 and 1.159 should be the recipe.docx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14600"/>
            <a:ext cx="52197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05400"/>
            <a:ext cx="8772525" cy="552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79" y="5867400"/>
            <a:ext cx="8786446" cy="5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4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52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Forensic Tool – </a:t>
            </a:r>
            <a:r>
              <a:rPr lang="en-US" dirty="0" err="1" smtClean="0"/>
              <a:t>Networkminer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 smtClean="0"/>
              <a:t>Commercial software, but has a simplified free version</a:t>
            </a:r>
          </a:p>
          <a:p>
            <a:pPr lvl="1"/>
            <a:r>
              <a:rPr lang="en-US" sz="2400" dirty="0">
                <a:hlinkClick r:id="rId2"/>
              </a:rPr>
              <a:t>http://www.netresec.com/?</a:t>
            </a:r>
            <a:r>
              <a:rPr lang="en-US" sz="2400" dirty="0" smtClean="0">
                <a:hlinkClick r:id="rId2"/>
              </a:rPr>
              <a:t>page=NetworkMiner</a:t>
            </a:r>
            <a:endParaRPr lang="en-US" sz="2400" dirty="0" smtClean="0"/>
          </a:p>
          <a:p>
            <a:r>
              <a:rPr lang="en-US" sz="2800" dirty="0" smtClean="0"/>
              <a:t>By loading the trace file, </a:t>
            </a:r>
            <a:r>
              <a:rPr lang="en-US" sz="2800" dirty="0" err="1" smtClean="0"/>
              <a:t>Networkminer</a:t>
            </a:r>
            <a:r>
              <a:rPr lang="en-US" sz="2800" dirty="0" smtClean="0"/>
              <a:t> extracted the file without any </a:t>
            </a:r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But, it only interprets the few protocols it understands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85742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0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“Puzzle </a:t>
            </a:r>
            <a:r>
              <a:rPr lang="en-US" dirty="0"/>
              <a:t>#1: Ann’s Bad </a:t>
            </a:r>
            <a:r>
              <a:rPr lang="en-US" dirty="0" smtClean="0"/>
              <a:t>AIM” from Forensicscontest.com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marL="82550" indent="0">
              <a:buNone/>
            </a:pPr>
            <a:r>
              <a:rPr lang="en-US" sz="2000" dirty="0"/>
              <a:t>Anarchy-R-Us, Inc. suspects that one of their employees, Ann </a:t>
            </a:r>
            <a:r>
              <a:rPr lang="en-US" sz="2000" dirty="0" err="1"/>
              <a:t>Dercover</a:t>
            </a:r>
            <a:r>
              <a:rPr lang="en-US" sz="2000" dirty="0"/>
              <a:t>, is really a secret agent working for their competitor. Ann has access to the company’s prize asset, the secret recipe. Security staff are worried that Ann may try to leak the company’s secret </a:t>
            </a:r>
            <a:r>
              <a:rPr lang="en-US" sz="2000" dirty="0" smtClean="0"/>
              <a:t>recipe, and monitor her computer’s traffic.</a:t>
            </a:r>
          </a:p>
          <a:p>
            <a:pPr marL="82550" indent="0">
              <a:buNone/>
            </a:pPr>
            <a:r>
              <a:rPr lang="en-US" sz="2000" dirty="0" smtClean="0"/>
              <a:t>      Today </a:t>
            </a:r>
            <a:r>
              <a:rPr lang="en-US" sz="2000" dirty="0"/>
              <a:t>an unexpected laptop briefly appeared on the company wireless network</a:t>
            </a:r>
            <a:r>
              <a:rPr lang="en-US" sz="2000" dirty="0" smtClean="0"/>
              <a:t>.  Ann’s </a:t>
            </a:r>
            <a:r>
              <a:rPr lang="en-US" sz="2000" dirty="0"/>
              <a:t>computer, (</a:t>
            </a:r>
            <a:r>
              <a:rPr lang="en-US" sz="2000" b="1" dirty="0"/>
              <a:t>192.168.1.158</a:t>
            </a:r>
            <a:r>
              <a:rPr lang="en-US" sz="2000" dirty="0"/>
              <a:t>) sent IMs over the wireless network to this computer. </a:t>
            </a:r>
          </a:p>
          <a:p>
            <a:pPr marL="357188" lvl="1" indent="0">
              <a:buNone/>
            </a:pPr>
            <a:r>
              <a:rPr lang="en-US" sz="2000" dirty="0"/>
              <a:t>1. What is the name of Ann’s IM buddy?</a:t>
            </a:r>
            <a:br>
              <a:rPr lang="en-US" sz="2000" dirty="0"/>
            </a:br>
            <a:r>
              <a:rPr lang="en-US" sz="2000" dirty="0"/>
              <a:t>2. What was the first comment in the captured IM conversation?</a:t>
            </a:r>
            <a:br>
              <a:rPr lang="en-US" sz="2000" dirty="0"/>
            </a:br>
            <a:r>
              <a:rPr lang="en-US" sz="2000" dirty="0"/>
              <a:t>3. What is the name of the file Ann transferred?</a:t>
            </a:r>
            <a:br>
              <a:rPr lang="en-US" sz="2000" dirty="0"/>
            </a:br>
            <a:r>
              <a:rPr lang="en-US" sz="2000" dirty="0"/>
              <a:t>4. What is the magic number of the file you want to extract (first four bytes)?</a:t>
            </a:r>
            <a:br>
              <a:rPr lang="en-US" sz="2000" dirty="0"/>
            </a:br>
            <a:r>
              <a:rPr lang="en-US" sz="2000" dirty="0"/>
              <a:t>5. What was the MD5sum of the file?</a:t>
            </a:r>
            <a:br>
              <a:rPr lang="en-US" sz="2000" dirty="0"/>
            </a:br>
            <a:r>
              <a:rPr lang="en-US" sz="2000" dirty="0"/>
              <a:t>6. What is the secret recipe?</a:t>
            </a:r>
          </a:p>
        </p:txBody>
      </p:sp>
    </p:spTree>
    <p:extLst>
      <p:ext uri="{BB962C8B-B14F-4D97-AF65-F5344CB8AC3E}">
        <p14:creationId xmlns:p14="http://schemas.microsoft.com/office/powerpoint/2010/main" val="42585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the capture file in Wireshark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510587" cy="47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Q1: </a:t>
            </a:r>
            <a:r>
              <a:rPr lang="en-US" sz="3200" dirty="0"/>
              <a:t>What is the name of Ann’s IM buddy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1450" cy="4800600"/>
          </a:xfrm>
        </p:spPr>
        <p:txBody>
          <a:bodyPr/>
          <a:lstStyle/>
          <a:p>
            <a:r>
              <a:rPr lang="en-US" sz="2400" dirty="0" smtClean="0"/>
              <a:t>The puzzle’s name has “AIM”, so Ann must use AOL Instant Messenger</a:t>
            </a:r>
          </a:p>
          <a:p>
            <a:r>
              <a:rPr lang="en-US" sz="2400" dirty="0" smtClean="0"/>
              <a:t>First, Filter on Ann’s IP address</a:t>
            </a:r>
          </a:p>
          <a:p>
            <a:pPr lvl="1"/>
            <a:r>
              <a:rPr lang="en-US" sz="2000" dirty="0" smtClean="0"/>
              <a:t>Display filter:  </a:t>
            </a:r>
            <a:r>
              <a:rPr lang="en-US" sz="2000" dirty="0" err="1" smtClean="0"/>
              <a:t>ip.addr</a:t>
            </a:r>
            <a:r>
              <a:rPr lang="en-US" sz="2000" dirty="0" smtClean="0"/>
              <a:t> </a:t>
            </a:r>
            <a:r>
              <a:rPr lang="en-US" sz="2400" dirty="0" smtClean="0"/>
              <a:t>== 192.168.1.158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2819400"/>
            <a:ext cx="6336506" cy="39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the AIM traffic?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sz="2400" dirty="0" smtClean="0"/>
              <a:t>There are no packets labeled as “AIM” protocol</a:t>
            </a:r>
          </a:p>
          <a:p>
            <a:r>
              <a:rPr lang="en-US" sz="2400" dirty="0" smtClean="0"/>
              <a:t>There are many packets labeled as “SSL” because they use TCP port 443</a:t>
            </a:r>
          </a:p>
          <a:p>
            <a:r>
              <a:rPr lang="en-US" sz="2400" dirty="0" smtClean="0"/>
              <a:t>But, check packet content and you will see they are not encrypted! So they are not really SSL packets!</a:t>
            </a:r>
          </a:p>
          <a:p>
            <a:r>
              <a:rPr lang="en-US" sz="2400" dirty="0" smtClean="0"/>
              <a:t>They are just AIM messages using port 443, in order to make sure AIM traffic can go through most firewalls</a:t>
            </a:r>
          </a:p>
          <a:p>
            <a:pPr lvl="1"/>
            <a:r>
              <a:rPr lang="en-US" sz="2000" dirty="0" smtClean="0"/>
              <a:t>Most firewalls allow HTTP and HTTPS traffic go through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876800"/>
            <a:ext cx="8410575" cy="12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Confirm Ann connects with AOL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r>
              <a:rPr lang="en-US" sz="2400" dirty="0"/>
              <a:t>The other IP in those SSL packet is: 64.12.24.50</a:t>
            </a:r>
          </a:p>
          <a:p>
            <a:pPr lvl="1"/>
            <a:r>
              <a:rPr lang="en-US" sz="2000" dirty="0"/>
              <a:t>What is this IP?</a:t>
            </a:r>
          </a:p>
          <a:p>
            <a:pPr lvl="1"/>
            <a:r>
              <a:rPr lang="en-US" sz="2000" dirty="0"/>
              <a:t>Use “</a:t>
            </a:r>
            <a:r>
              <a:rPr lang="en-US" sz="2000" b="1" dirty="0" err="1">
                <a:solidFill>
                  <a:srgbClr val="FF0000"/>
                </a:solidFill>
              </a:rPr>
              <a:t>whois</a:t>
            </a:r>
            <a:r>
              <a:rPr lang="en-US" sz="2000" dirty="0"/>
              <a:t>” command </a:t>
            </a:r>
            <a:r>
              <a:rPr lang="en-US" sz="2000" dirty="0" smtClean="0"/>
              <a:t>in Linux </a:t>
            </a:r>
            <a:r>
              <a:rPr lang="en-US" sz="2000" dirty="0"/>
              <a:t>to </a:t>
            </a:r>
            <a:r>
              <a:rPr lang="en-US" sz="2000" dirty="0" smtClean="0"/>
              <a:t>check</a:t>
            </a:r>
          </a:p>
          <a:p>
            <a:pPr lvl="1"/>
            <a:r>
              <a:rPr lang="en-US" sz="2000" dirty="0" smtClean="0"/>
              <a:t>So, the SSL traffic is really AIM traffic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80926"/>
            <a:ext cx="5148262" cy="36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protocol decoding?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791450" cy="4800600"/>
          </a:xfrm>
        </p:spPr>
        <p:txBody>
          <a:bodyPr/>
          <a:lstStyle/>
          <a:p>
            <a:r>
              <a:rPr lang="en-US" sz="2400" dirty="0" smtClean="0"/>
              <a:t>AOL has its own communication protocol, which is complicated</a:t>
            </a:r>
          </a:p>
          <a:p>
            <a:r>
              <a:rPr lang="en-US" sz="2400" dirty="0" smtClean="0"/>
              <a:t>Luckily,  Wireshark builds AOL protocol in so it can decode AOL traffic!</a:t>
            </a:r>
          </a:p>
          <a:p>
            <a:r>
              <a:rPr lang="en-US" sz="2400" dirty="0" smtClean="0"/>
              <a:t>Right-click an SSL packet, choose “Decode As…”</a:t>
            </a:r>
          </a:p>
          <a:p>
            <a:pPr lvl="1"/>
            <a:r>
              <a:rPr lang="en-US" sz="2000" dirty="0" smtClean="0"/>
              <a:t>Choose “TCP port” and value of “443”, select “AIM” in Current field, then click “Save”</a:t>
            </a:r>
          </a:p>
          <a:p>
            <a:pPr lvl="1"/>
            <a:r>
              <a:rPr lang="en-US" sz="2000" dirty="0" smtClean="0"/>
              <a:t>Now Wireshark will decode all those port-443 traffic as AIM traffic!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19625"/>
            <a:ext cx="7258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Q1: what is the name of Ann’s IM buddy?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800" dirty="0" smtClean="0"/>
              <a:t>Check Packet 25: “outgoing to : Sec558user1”</a:t>
            </a:r>
          </a:p>
          <a:p>
            <a:pPr lvl="1"/>
            <a:r>
              <a:rPr lang="en-US" sz="2400" dirty="0" smtClean="0"/>
              <a:t>Check the AIM messaging section in this packet</a:t>
            </a:r>
          </a:p>
          <a:p>
            <a:pPr lvl="1"/>
            <a:r>
              <a:rPr lang="en-US" sz="2400" dirty="0" smtClean="0"/>
              <a:t>Now we know Ann is messaging with Buddy” </a:t>
            </a:r>
            <a:r>
              <a:rPr lang="en-US" sz="2400" dirty="0" smtClean="0">
                <a:solidFill>
                  <a:srgbClr val="FF0000"/>
                </a:solidFill>
              </a:rPr>
              <a:t>Sec558user1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14750"/>
            <a:ext cx="9210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79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4276</TotalTime>
  <Words>1091</Words>
  <Application>Microsoft Office PowerPoint</Application>
  <PresentationFormat>On-screen Show (4:3)</PresentationFormat>
  <Paragraphs>127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华文中宋</vt:lpstr>
      <vt:lpstr>宋体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Traffic Analysis– Traffic Forensic Example </vt:lpstr>
      <vt:lpstr>Acknowledgement</vt:lpstr>
      <vt:lpstr>“Puzzle #1: Ann’s Bad AIM” from Forensicscontest.com</vt:lpstr>
      <vt:lpstr>Open the capture file in Wireshark</vt:lpstr>
      <vt:lpstr>Q1: What is the name of Ann’s IM buddy?</vt:lpstr>
      <vt:lpstr>Where is the AIM traffic?</vt:lpstr>
      <vt:lpstr>Confirm Ann connects with AOL server?</vt:lpstr>
      <vt:lpstr>AIM protocol decoding?</vt:lpstr>
      <vt:lpstr>Q1: what is the name of Ann’s IM buddy? </vt:lpstr>
      <vt:lpstr>Q2: What was the first comment in the captured IM conversation?</vt:lpstr>
      <vt:lpstr>Q3: What is the name of the file Ann transferred? </vt:lpstr>
      <vt:lpstr>Q3: What is the name of the file Ann transferred? </vt:lpstr>
      <vt:lpstr>Q4: What is the magic number of the file you want to extract (first four bytes)? </vt:lpstr>
      <vt:lpstr>Carving Out Files – Wireshark Approach</vt:lpstr>
      <vt:lpstr>Carving Out Files – Wireshark Approach</vt:lpstr>
      <vt:lpstr>Carving Out Files – Wireshark Approach</vt:lpstr>
      <vt:lpstr>Carving Out Files – Wireshark Approach</vt:lpstr>
      <vt:lpstr>Q5: What was the MD5sum of the file?</vt:lpstr>
      <vt:lpstr>Carving Out Files – tcpxtract </vt:lpstr>
      <vt:lpstr>Carving Out Files – tcpxtract </vt:lpstr>
      <vt:lpstr>Network Forensic Tool – Networkminer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Event Logs (.evt and .evtx File Formats)</dc:title>
  <dc:creator>User</dc:creator>
  <cp:lastModifiedBy>cliff zou</cp:lastModifiedBy>
  <cp:revision>149</cp:revision>
  <dcterms:created xsi:type="dcterms:W3CDTF">2013-11-10T00:52:34Z</dcterms:created>
  <dcterms:modified xsi:type="dcterms:W3CDTF">2016-09-23T04:12:53Z</dcterms:modified>
</cp:coreProperties>
</file>