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5" r:id="rId3"/>
    <p:sldId id="266" r:id="rId4"/>
    <p:sldId id="271" r:id="rId5"/>
    <p:sldId id="272" r:id="rId6"/>
    <p:sldId id="267" r:id="rId7"/>
    <p:sldId id="273" r:id="rId8"/>
    <p:sldId id="276" r:id="rId9"/>
    <p:sldId id="274" r:id="rId10"/>
    <p:sldId id="268" r:id="rId11"/>
    <p:sldId id="27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A990A5-47B7-49F6-968E-E68BA1CD9EBA}">
          <p14:sldIdLst>
            <p14:sldId id="256"/>
            <p14:sldId id="265"/>
            <p14:sldId id="266"/>
            <p14:sldId id="271"/>
            <p14:sldId id="272"/>
            <p14:sldId id="267"/>
            <p14:sldId id="273"/>
            <p14:sldId id="276"/>
            <p14:sldId id="274"/>
            <p14:sldId id="268"/>
            <p14:sldId id="27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8" autoAdjust="0"/>
    <p:restoredTop sz="94660"/>
  </p:normalViewPr>
  <p:slideViewPr>
    <p:cSldViewPr>
      <p:cViewPr varScale="1">
        <p:scale>
          <a:sx n="81" d="100"/>
          <a:sy n="81" d="100"/>
        </p:scale>
        <p:origin x="144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1D6F4F-9446-4B69-93AC-965406C69A79}" type="datetimeFigureOut">
              <a:rPr lang="en-GB" smtClean="0"/>
              <a:t>10/03/2019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003AB1-0E3F-44AE-91AA-7F4F456945CD}" type="slidenum">
              <a:rPr lang="en-GB" smtClean="0"/>
              <a:t>‹#›</a:t>
            </a:fld>
            <a:endParaRPr lang="en-GB"/>
          </a:p>
        </p:txBody>
      </p:sp>
    </p:spTree>
    <p:extLst>
      <p:ext uri="{BB962C8B-B14F-4D97-AF65-F5344CB8AC3E}">
        <p14:creationId xmlns:p14="http://schemas.microsoft.com/office/powerpoint/2010/main" val="563602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003AB1-0E3F-44AE-91AA-7F4F456945CD}" type="slidenum">
              <a:rPr lang="en-GB" smtClean="0"/>
              <a:t>10</a:t>
            </a:fld>
            <a:endParaRPr lang="en-GB"/>
          </a:p>
        </p:txBody>
      </p:sp>
    </p:spTree>
    <p:extLst>
      <p:ext uri="{BB962C8B-B14F-4D97-AF65-F5344CB8AC3E}">
        <p14:creationId xmlns:p14="http://schemas.microsoft.com/office/powerpoint/2010/main" val="26611661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AA9B-5CC2-471D-8F59-395B6CBBC94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399C5CF3-7531-49DB-8A37-54584AFB5D3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B324DD9-74D3-4D69-A357-97187218CA94}"/>
              </a:ext>
            </a:extLst>
          </p:cNvPr>
          <p:cNvSpPr>
            <a:spLocks noGrp="1"/>
          </p:cNvSpPr>
          <p:nvPr>
            <p:ph type="dt" sz="half" idx="10"/>
          </p:nvPr>
        </p:nvSpPr>
        <p:spPr/>
        <p:txBody>
          <a:bodyPr/>
          <a:lstStyle/>
          <a:p>
            <a:fld id="{1D8BD707-D9CF-40AE-B4C6-C98DA3205C09}" type="datetimeFigureOut">
              <a:rPr lang="en-US" smtClean="0"/>
              <a:pPr/>
              <a:t>3/10/2019</a:t>
            </a:fld>
            <a:endParaRPr lang="en-US"/>
          </a:p>
        </p:txBody>
      </p:sp>
      <p:sp>
        <p:nvSpPr>
          <p:cNvPr id="5" name="Footer Placeholder 4">
            <a:extLst>
              <a:ext uri="{FF2B5EF4-FFF2-40B4-BE49-F238E27FC236}">
                <a16:creationId xmlns:a16="http://schemas.microsoft.com/office/drawing/2014/main" id="{BBCE87F1-5156-4287-A08E-683FA22F4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146D-5A75-44C3-BE35-645729ED2E86}"/>
              </a:ext>
            </a:extLst>
          </p:cNvPr>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a:extLst>
              <a:ext uri="{FF2B5EF4-FFF2-40B4-BE49-F238E27FC236}">
                <a16:creationId xmlns:a16="http://schemas.microsoft.com/office/drawing/2014/main" id="{5A775099-35CC-457A-B598-AE4A0633A4B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6650" y="10157"/>
            <a:ext cx="1419841" cy="710779"/>
          </a:xfrm>
          <a:prstGeom prst="rect">
            <a:avLst/>
          </a:prstGeom>
        </p:spPr>
      </p:pic>
    </p:spTree>
    <p:extLst>
      <p:ext uri="{BB962C8B-B14F-4D97-AF65-F5344CB8AC3E}">
        <p14:creationId xmlns:p14="http://schemas.microsoft.com/office/powerpoint/2010/main" val="2475630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9371F-A9B7-4BA2-B6CF-5BCC2F74DED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C3B068-F4FD-4E80-A13F-9A14C1DF090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793717C-A98A-4CA8-94D6-39FE7D43B3A5}"/>
              </a:ext>
            </a:extLst>
          </p:cNvPr>
          <p:cNvSpPr>
            <a:spLocks noGrp="1"/>
          </p:cNvSpPr>
          <p:nvPr>
            <p:ph type="dt" sz="half" idx="10"/>
          </p:nvPr>
        </p:nvSpPr>
        <p:spPr/>
        <p:txBody>
          <a:bodyPr/>
          <a:lstStyle/>
          <a:p>
            <a:fld id="{1D8BD707-D9CF-40AE-B4C6-C98DA3205C09}" type="datetimeFigureOut">
              <a:rPr lang="en-US" smtClean="0"/>
              <a:pPr/>
              <a:t>3/10/2019</a:t>
            </a:fld>
            <a:endParaRPr lang="en-US"/>
          </a:p>
        </p:txBody>
      </p:sp>
      <p:sp>
        <p:nvSpPr>
          <p:cNvPr id="5" name="Footer Placeholder 4">
            <a:extLst>
              <a:ext uri="{FF2B5EF4-FFF2-40B4-BE49-F238E27FC236}">
                <a16:creationId xmlns:a16="http://schemas.microsoft.com/office/drawing/2014/main" id="{5185586B-B53A-4A97-827B-7BF9E6FB23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FFF2D-2310-459E-AE04-2F7C8AA1DE2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86634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B8A30F-A2D3-43BD-8629-853C19CDBE49}"/>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962140-D2CD-4470-A878-ACF66A1FAA70}"/>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4DAABA-0AE3-4801-AAE7-D17E7B63A2EE}"/>
              </a:ext>
            </a:extLst>
          </p:cNvPr>
          <p:cNvSpPr>
            <a:spLocks noGrp="1"/>
          </p:cNvSpPr>
          <p:nvPr>
            <p:ph type="dt" sz="half" idx="10"/>
          </p:nvPr>
        </p:nvSpPr>
        <p:spPr/>
        <p:txBody>
          <a:bodyPr/>
          <a:lstStyle/>
          <a:p>
            <a:fld id="{1D8BD707-D9CF-40AE-B4C6-C98DA3205C09}" type="datetimeFigureOut">
              <a:rPr lang="en-US" smtClean="0"/>
              <a:pPr/>
              <a:t>3/10/2019</a:t>
            </a:fld>
            <a:endParaRPr lang="en-US"/>
          </a:p>
        </p:txBody>
      </p:sp>
      <p:sp>
        <p:nvSpPr>
          <p:cNvPr id="5" name="Footer Placeholder 4">
            <a:extLst>
              <a:ext uri="{FF2B5EF4-FFF2-40B4-BE49-F238E27FC236}">
                <a16:creationId xmlns:a16="http://schemas.microsoft.com/office/drawing/2014/main" id="{0E339B22-F613-4E3B-A588-1B76F373C2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E7E70-51E3-4E2F-A2CA-4BA81B05847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6441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C11BD-D9CB-4E76-9BCE-36A8A848F45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F4A4DB8-EE0B-4B95-972B-E707F77C152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13CB7B-DA36-4FFE-8198-A3EBBFC5AEFF}"/>
              </a:ext>
            </a:extLst>
          </p:cNvPr>
          <p:cNvSpPr>
            <a:spLocks noGrp="1"/>
          </p:cNvSpPr>
          <p:nvPr>
            <p:ph type="dt" sz="half" idx="10"/>
          </p:nvPr>
        </p:nvSpPr>
        <p:spPr/>
        <p:txBody>
          <a:bodyPr/>
          <a:lstStyle/>
          <a:p>
            <a:fld id="{1D8BD707-D9CF-40AE-B4C6-C98DA3205C09}" type="datetimeFigureOut">
              <a:rPr lang="en-US" smtClean="0"/>
              <a:pPr/>
              <a:t>3/10/2019</a:t>
            </a:fld>
            <a:endParaRPr lang="en-US"/>
          </a:p>
        </p:txBody>
      </p:sp>
      <p:sp>
        <p:nvSpPr>
          <p:cNvPr id="5" name="Footer Placeholder 4">
            <a:extLst>
              <a:ext uri="{FF2B5EF4-FFF2-40B4-BE49-F238E27FC236}">
                <a16:creationId xmlns:a16="http://schemas.microsoft.com/office/drawing/2014/main" id="{3D06E867-DE9A-4680-8057-EBABA6AA8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2259A-EDFE-4259-8A37-CF533755D1D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2682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6A29-E6C1-4D3F-8A96-E55634EAB42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7C8820E-A661-4D96-A45D-9D7FC3CFA6C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3A43B55-919D-4A1B-B0E6-ED9671EA24DC}"/>
              </a:ext>
            </a:extLst>
          </p:cNvPr>
          <p:cNvSpPr>
            <a:spLocks noGrp="1"/>
          </p:cNvSpPr>
          <p:nvPr>
            <p:ph type="dt" sz="half" idx="10"/>
          </p:nvPr>
        </p:nvSpPr>
        <p:spPr/>
        <p:txBody>
          <a:bodyPr/>
          <a:lstStyle/>
          <a:p>
            <a:fld id="{1D8BD707-D9CF-40AE-B4C6-C98DA3205C09}" type="datetimeFigureOut">
              <a:rPr lang="en-US" smtClean="0"/>
              <a:pPr/>
              <a:t>3/10/2019</a:t>
            </a:fld>
            <a:endParaRPr lang="en-US"/>
          </a:p>
        </p:txBody>
      </p:sp>
      <p:sp>
        <p:nvSpPr>
          <p:cNvPr id="5" name="Footer Placeholder 4">
            <a:extLst>
              <a:ext uri="{FF2B5EF4-FFF2-40B4-BE49-F238E27FC236}">
                <a16:creationId xmlns:a16="http://schemas.microsoft.com/office/drawing/2014/main" id="{3222B554-4F42-4258-B9D3-A781D756B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071BD-5AD4-4D8B-B41D-F1EE787C531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19355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564D3-FE0F-4E8C-A292-8EC1B41953C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C4EFA2-B754-44CE-ADF4-9379607344BC}"/>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EA3D2D8-50D1-4E96-9B1B-0D08C3AF44A1}"/>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87E1ECB-9C12-46DA-BFBE-BD68D8F0FD66}"/>
              </a:ext>
            </a:extLst>
          </p:cNvPr>
          <p:cNvSpPr>
            <a:spLocks noGrp="1"/>
          </p:cNvSpPr>
          <p:nvPr>
            <p:ph type="dt" sz="half" idx="10"/>
          </p:nvPr>
        </p:nvSpPr>
        <p:spPr/>
        <p:txBody>
          <a:bodyPr/>
          <a:lstStyle/>
          <a:p>
            <a:fld id="{1D8BD707-D9CF-40AE-B4C6-C98DA3205C09}" type="datetimeFigureOut">
              <a:rPr lang="en-US" smtClean="0"/>
              <a:pPr/>
              <a:t>3/10/2019</a:t>
            </a:fld>
            <a:endParaRPr lang="en-US"/>
          </a:p>
        </p:txBody>
      </p:sp>
      <p:sp>
        <p:nvSpPr>
          <p:cNvPr id="6" name="Footer Placeholder 5">
            <a:extLst>
              <a:ext uri="{FF2B5EF4-FFF2-40B4-BE49-F238E27FC236}">
                <a16:creationId xmlns:a16="http://schemas.microsoft.com/office/drawing/2014/main" id="{DC2F9C3A-F253-46F4-9C71-1962DC62AE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B05411-8E31-4711-9FC0-971E2046157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0307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DE10A-4F65-4A7E-911F-CE00FEDF635C}"/>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DF61AA7-7BBA-4A1D-9605-AD9F9EF1CF3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F075F27E-22C4-46B7-9554-E8ADB467CBF0}"/>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65AF63E-A3C7-47C3-A441-332ED455703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1263AF76-B2DE-4CC3-A4C8-735014F340BC}"/>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90DACCA-0467-432B-9AC5-4DBC73E135D5}"/>
              </a:ext>
            </a:extLst>
          </p:cNvPr>
          <p:cNvSpPr>
            <a:spLocks noGrp="1"/>
          </p:cNvSpPr>
          <p:nvPr>
            <p:ph type="dt" sz="half" idx="10"/>
          </p:nvPr>
        </p:nvSpPr>
        <p:spPr/>
        <p:txBody>
          <a:bodyPr/>
          <a:lstStyle/>
          <a:p>
            <a:fld id="{1D8BD707-D9CF-40AE-B4C6-C98DA3205C09}" type="datetimeFigureOut">
              <a:rPr lang="en-US" smtClean="0"/>
              <a:pPr/>
              <a:t>3/10/2019</a:t>
            </a:fld>
            <a:endParaRPr lang="en-US"/>
          </a:p>
        </p:txBody>
      </p:sp>
      <p:sp>
        <p:nvSpPr>
          <p:cNvPr id="8" name="Footer Placeholder 7">
            <a:extLst>
              <a:ext uri="{FF2B5EF4-FFF2-40B4-BE49-F238E27FC236}">
                <a16:creationId xmlns:a16="http://schemas.microsoft.com/office/drawing/2014/main" id="{DB16838C-4DF5-4E9E-8350-DE164D54E1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79C7DE-042D-44A8-B84C-3E3EF1288C5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18751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9DDA3-A466-48EC-88FE-06E8C4588F9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AA53861-4D18-4712-BF9A-076FF9F4BEAF}"/>
              </a:ext>
            </a:extLst>
          </p:cNvPr>
          <p:cNvSpPr>
            <a:spLocks noGrp="1"/>
          </p:cNvSpPr>
          <p:nvPr>
            <p:ph type="dt" sz="half" idx="10"/>
          </p:nvPr>
        </p:nvSpPr>
        <p:spPr/>
        <p:txBody>
          <a:bodyPr/>
          <a:lstStyle/>
          <a:p>
            <a:fld id="{1D8BD707-D9CF-40AE-B4C6-C98DA3205C09}" type="datetimeFigureOut">
              <a:rPr lang="en-US" smtClean="0"/>
              <a:pPr/>
              <a:t>3/10/2019</a:t>
            </a:fld>
            <a:endParaRPr lang="en-US"/>
          </a:p>
        </p:txBody>
      </p:sp>
      <p:sp>
        <p:nvSpPr>
          <p:cNvPr id="4" name="Footer Placeholder 3">
            <a:extLst>
              <a:ext uri="{FF2B5EF4-FFF2-40B4-BE49-F238E27FC236}">
                <a16:creationId xmlns:a16="http://schemas.microsoft.com/office/drawing/2014/main" id="{A54C79D3-EAFC-4B02-AA1F-71051A8B62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8CBC89-5A01-4691-B485-CF6E667C20B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8254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C386D-2CAC-4BD1-8370-84FA67E27A05}"/>
              </a:ext>
            </a:extLst>
          </p:cNvPr>
          <p:cNvSpPr>
            <a:spLocks noGrp="1"/>
          </p:cNvSpPr>
          <p:nvPr>
            <p:ph type="dt" sz="half" idx="10"/>
          </p:nvPr>
        </p:nvSpPr>
        <p:spPr/>
        <p:txBody>
          <a:bodyPr/>
          <a:lstStyle/>
          <a:p>
            <a:fld id="{1D8BD707-D9CF-40AE-B4C6-C98DA3205C09}" type="datetimeFigureOut">
              <a:rPr lang="en-US" smtClean="0"/>
              <a:pPr/>
              <a:t>3/10/2019</a:t>
            </a:fld>
            <a:endParaRPr lang="en-US"/>
          </a:p>
        </p:txBody>
      </p:sp>
      <p:sp>
        <p:nvSpPr>
          <p:cNvPr id="3" name="Footer Placeholder 2">
            <a:extLst>
              <a:ext uri="{FF2B5EF4-FFF2-40B4-BE49-F238E27FC236}">
                <a16:creationId xmlns:a16="http://schemas.microsoft.com/office/drawing/2014/main" id="{64E0C9ED-388B-467E-9A41-F7F0BED6A2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0A1253-3093-407C-A697-FCAE42DD80C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5885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22C99-DF30-4879-B1FD-20C92A25844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CD74785-16CB-41DA-96E9-95096FD5975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9595479-A024-4F34-B89D-B2165635CF1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87A7E229-8BAD-4721-807C-D93B91B90032}"/>
              </a:ext>
            </a:extLst>
          </p:cNvPr>
          <p:cNvSpPr>
            <a:spLocks noGrp="1"/>
          </p:cNvSpPr>
          <p:nvPr>
            <p:ph type="dt" sz="half" idx="10"/>
          </p:nvPr>
        </p:nvSpPr>
        <p:spPr/>
        <p:txBody>
          <a:bodyPr/>
          <a:lstStyle/>
          <a:p>
            <a:fld id="{1D8BD707-D9CF-40AE-B4C6-C98DA3205C09}" type="datetimeFigureOut">
              <a:rPr lang="en-US" smtClean="0"/>
              <a:pPr/>
              <a:t>3/10/2019</a:t>
            </a:fld>
            <a:endParaRPr lang="en-US"/>
          </a:p>
        </p:txBody>
      </p:sp>
      <p:sp>
        <p:nvSpPr>
          <p:cNvPr id="6" name="Footer Placeholder 5">
            <a:extLst>
              <a:ext uri="{FF2B5EF4-FFF2-40B4-BE49-F238E27FC236}">
                <a16:creationId xmlns:a16="http://schemas.microsoft.com/office/drawing/2014/main" id="{C23008A2-940B-4C53-B3A2-0B4B19AA5B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B18FDB-CB4E-4B3B-AD29-908C83D6C5D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8645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24178-0BF2-4EF4-A553-90D26466949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CFD016E-E1C8-4A22-BB77-0A6B5782314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85DE6EFF-8DD9-4334-A24A-08407D1BCAA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B858C72C-1976-42ED-8280-8E2BF5E71FC2}"/>
              </a:ext>
            </a:extLst>
          </p:cNvPr>
          <p:cNvSpPr>
            <a:spLocks noGrp="1"/>
          </p:cNvSpPr>
          <p:nvPr>
            <p:ph type="dt" sz="half" idx="10"/>
          </p:nvPr>
        </p:nvSpPr>
        <p:spPr/>
        <p:txBody>
          <a:bodyPr/>
          <a:lstStyle/>
          <a:p>
            <a:fld id="{1D8BD707-D9CF-40AE-B4C6-C98DA3205C09}" type="datetimeFigureOut">
              <a:rPr lang="en-US" smtClean="0"/>
              <a:pPr/>
              <a:t>3/10/2019</a:t>
            </a:fld>
            <a:endParaRPr lang="en-US"/>
          </a:p>
        </p:txBody>
      </p:sp>
      <p:sp>
        <p:nvSpPr>
          <p:cNvPr id="6" name="Footer Placeholder 5">
            <a:extLst>
              <a:ext uri="{FF2B5EF4-FFF2-40B4-BE49-F238E27FC236}">
                <a16:creationId xmlns:a16="http://schemas.microsoft.com/office/drawing/2014/main" id="{4BEB1747-0807-4C0F-A073-220B0E617E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BA6820-634E-42A0-8F08-805155E7FB0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3625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D03A27-9086-4250-BAF5-FA986D0F0FB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2625905-C774-4583-BDA6-18848DE45D8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921E63-BC12-424D-9A2F-18E871FBFB8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3/10/2019</a:t>
            </a:fld>
            <a:endParaRPr lang="en-US"/>
          </a:p>
        </p:txBody>
      </p:sp>
      <p:sp>
        <p:nvSpPr>
          <p:cNvPr id="5" name="Footer Placeholder 4">
            <a:extLst>
              <a:ext uri="{FF2B5EF4-FFF2-40B4-BE49-F238E27FC236}">
                <a16:creationId xmlns:a16="http://schemas.microsoft.com/office/drawing/2014/main" id="{BDC86B56-0F2F-481D-B61F-CB93997DD46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3C6DE8-9A6F-45E6-9CA8-655DCA6712E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918439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592F3-0FF3-4508-AADA-9A14D7EE471F}"/>
              </a:ext>
            </a:extLst>
          </p:cNvPr>
          <p:cNvSpPr>
            <a:spLocks noGrp="1"/>
          </p:cNvSpPr>
          <p:nvPr>
            <p:ph type="ctrTitle"/>
          </p:nvPr>
        </p:nvSpPr>
        <p:spPr>
          <a:xfrm>
            <a:off x="457200" y="102864"/>
            <a:ext cx="7429500" cy="533400"/>
          </a:xfrm>
        </p:spPr>
        <p:txBody>
          <a:bodyPr>
            <a:normAutofit/>
          </a:bodyPr>
          <a:lstStyle/>
          <a:p>
            <a:r>
              <a:rPr lang="en-GB" sz="2400" b="1" dirty="0">
                <a:solidFill>
                  <a:schemeClr val="accent6"/>
                </a:solidFill>
              </a:rPr>
              <a:t>DATA PRIVACY AND PROTECTION</a:t>
            </a:r>
          </a:p>
        </p:txBody>
      </p:sp>
      <p:sp>
        <p:nvSpPr>
          <p:cNvPr id="5" name="Subtitle 4">
            <a:extLst>
              <a:ext uri="{FF2B5EF4-FFF2-40B4-BE49-F238E27FC236}">
                <a16:creationId xmlns:a16="http://schemas.microsoft.com/office/drawing/2014/main" id="{D079353D-4170-4B02-9F22-E5865D9A4011}"/>
              </a:ext>
            </a:extLst>
          </p:cNvPr>
          <p:cNvSpPr>
            <a:spLocks noGrp="1"/>
          </p:cNvSpPr>
          <p:nvPr>
            <p:ph type="subTitle" idx="1"/>
          </p:nvPr>
        </p:nvSpPr>
        <p:spPr>
          <a:xfrm>
            <a:off x="4572000" y="4903555"/>
            <a:ext cx="4419600" cy="1851581"/>
          </a:xfrm>
        </p:spPr>
        <p:txBody>
          <a:bodyPr>
            <a:normAutofit/>
          </a:bodyPr>
          <a:lstStyle/>
          <a:p>
            <a:pPr algn="l"/>
            <a:r>
              <a:rPr lang="en-GB" sz="1400" b="1" dirty="0"/>
              <a:t>Presented by:</a:t>
            </a:r>
          </a:p>
          <a:p>
            <a:pPr algn="l"/>
            <a:r>
              <a:rPr lang="en-GB" sz="1400" dirty="0"/>
              <a:t>Vimal Jaswal - B00122875</a:t>
            </a:r>
          </a:p>
          <a:p>
            <a:pPr algn="l"/>
            <a:r>
              <a:rPr lang="en-GB" sz="1400" dirty="0"/>
              <a:t>Priyanka Aggarwal – B00123045</a:t>
            </a:r>
          </a:p>
          <a:p>
            <a:pPr algn="l"/>
            <a:endParaRPr lang="en-GB" sz="1400" dirty="0"/>
          </a:p>
          <a:p>
            <a:pPr algn="l"/>
            <a:r>
              <a:rPr lang="en-GB" sz="1400" dirty="0"/>
              <a:t>Masters of Engineering in Internet of things technologies</a:t>
            </a:r>
          </a:p>
          <a:p>
            <a:pPr algn="l"/>
            <a:r>
              <a:rPr lang="en-GB" sz="1400" dirty="0"/>
              <a:t>TU Dublin, Blanchardstown, Ireland.</a:t>
            </a:r>
          </a:p>
        </p:txBody>
      </p:sp>
      <p:pic>
        <p:nvPicPr>
          <p:cNvPr id="6" name="Picture 5">
            <a:extLst>
              <a:ext uri="{FF2B5EF4-FFF2-40B4-BE49-F238E27FC236}">
                <a16:creationId xmlns:a16="http://schemas.microsoft.com/office/drawing/2014/main" id="{4749072D-0675-4D13-9512-21F1FE2B7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281720"/>
            <a:ext cx="6817440" cy="2971664"/>
          </a:xfrm>
          <a:prstGeom prst="rect">
            <a:avLst/>
          </a:prstGeom>
        </p:spPr>
      </p:pic>
    </p:spTree>
    <p:extLst>
      <p:ext uri="{BB962C8B-B14F-4D97-AF65-F5344CB8AC3E}">
        <p14:creationId xmlns:p14="http://schemas.microsoft.com/office/powerpoint/2010/main" val="2060867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592F3-0FF3-4508-AADA-9A14D7EE471F}"/>
              </a:ext>
            </a:extLst>
          </p:cNvPr>
          <p:cNvSpPr>
            <a:spLocks noGrp="1"/>
          </p:cNvSpPr>
          <p:nvPr>
            <p:ph type="ctrTitle"/>
          </p:nvPr>
        </p:nvSpPr>
        <p:spPr>
          <a:xfrm>
            <a:off x="304800" y="196989"/>
            <a:ext cx="7044178" cy="685800"/>
          </a:xfrm>
        </p:spPr>
        <p:txBody>
          <a:bodyPr>
            <a:noAutofit/>
          </a:bodyPr>
          <a:lstStyle/>
          <a:p>
            <a:pPr algn="l"/>
            <a:br>
              <a:rPr lang="en-GB" sz="2000" b="1" dirty="0"/>
            </a:br>
            <a:r>
              <a:rPr lang="en-GB" sz="2000" b="1" dirty="0">
                <a:solidFill>
                  <a:schemeClr val="accent6"/>
                </a:solidFill>
              </a:rPr>
              <a:t>References:</a:t>
            </a:r>
            <a:br>
              <a:rPr lang="en-GB" sz="2000" dirty="0"/>
            </a:br>
            <a:endParaRPr lang="en-GB" sz="2000" b="1" dirty="0">
              <a:solidFill>
                <a:schemeClr val="accent6"/>
              </a:solidFill>
            </a:endParaRPr>
          </a:p>
        </p:txBody>
      </p:sp>
      <p:sp>
        <p:nvSpPr>
          <p:cNvPr id="6" name="Rectangle 5">
            <a:extLst>
              <a:ext uri="{FF2B5EF4-FFF2-40B4-BE49-F238E27FC236}">
                <a16:creationId xmlns:a16="http://schemas.microsoft.com/office/drawing/2014/main" id="{5D7779FB-6A88-4336-97B8-9A82464FF4F5}"/>
              </a:ext>
            </a:extLst>
          </p:cNvPr>
          <p:cNvSpPr/>
          <p:nvPr/>
        </p:nvSpPr>
        <p:spPr>
          <a:xfrm>
            <a:off x="228600" y="685800"/>
            <a:ext cx="8686800" cy="5632311"/>
          </a:xfrm>
          <a:prstGeom prst="rect">
            <a:avLst/>
          </a:prstGeom>
        </p:spPr>
        <p:txBody>
          <a:bodyPr wrap="square">
            <a:spAutoFit/>
          </a:bodyPr>
          <a:lstStyle/>
          <a:p>
            <a:endParaRPr lang="en-GB" sz="1400" dirty="0"/>
          </a:p>
          <a:p>
            <a:r>
              <a:rPr lang="en-GB" sz="1200" dirty="0">
                <a:solidFill>
                  <a:srgbClr val="000000"/>
                </a:solidFill>
                <a:latin typeface="Open Sans"/>
              </a:rPr>
              <a:t>[1]H. Davies, "Ted Cruz campaign using firm that harvested data on millions of unwitting Facebook users", </a:t>
            </a:r>
            <a:r>
              <a:rPr lang="en-GB" sz="1200" i="1" dirty="0">
                <a:solidFill>
                  <a:srgbClr val="000000"/>
                </a:solidFill>
                <a:latin typeface="Open Sans"/>
              </a:rPr>
              <a:t>the Guardian</a:t>
            </a:r>
            <a:r>
              <a:rPr lang="en-GB" sz="1200" dirty="0">
                <a:solidFill>
                  <a:srgbClr val="000000"/>
                </a:solidFill>
                <a:latin typeface="Open Sans"/>
              </a:rPr>
              <a:t>, 2019. [Online]. Available: https://www.theguardian.com/us-news/2015/dec/11/senator-ted-cruz-president-campaign-facebook-user-data. [Accessed: 09- Feb- 2019].</a:t>
            </a:r>
          </a:p>
          <a:p>
            <a:endParaRPr lang="en-GB" sz="1200" dirty="0"/>
          </a:p>
          <a:p>
            <a:r>
              <a:rPr lang="en-GB" sz="1200" dirty="0">
                <a:solidFill>
                  <a:srgbClr val="000000"/>
                </a:solidFill>
                <a:latin typeface="Open Sans"/>
              </a:rPr>
              <a:t>[2]C. Cadwalladr, "The great British Brexit robbery: how our democracy was hijacked", </a:t>
            </a:r>
            <a:r>
              <a:rPr lang="en-GB" sz="1200" i="1" dirty="0">
                <a:solidFill>
                  <a:srgbClr val="000000"/>
                </a:solidFill>
                <a:latin typeface="Open Sans"/>
              </a:rPr>
              <a:t>the Guardian</a:t>
            </a:r>
            <a:r>
              <a:rPr lang="en-GB" sz="1200" dirty="0">
                <a:solidFill>
                  <a:srgbClr val="000000"/>
                </a:solidFill>
                <a:latin typeface="Open Sans"/>
              </a:rPr>
              <a:t>, 2019. [Online]. Available: https://www.theguardian.com/technology/2017/may/07/the-great-british-brexit-robbery-hijacked-democracy. [Accessed: 09- Feb- 2019].</a:t>
            </a:r>
            <a:endParaRPr lang="en-GB" sz="1200" dirty="0"/>
          </a:p>
          <a:p>
            <a:endParaRPr lang="en-GB" sz="1200" dirty="0"/>
          </a:p>
          <a:p>
            <a:r>
              <a:rPr lang="en-GB" sz="1200" dirty="0">
                <a:solidFill>
                  <a:srgbClr val="000000"/>
                </a:solidFill>
                <a:latin typeface="Open Sans"/>
              </a:rPr>
              <a:t>[3]F. Staff, "Cambridge Analytica </a:t>
            </a:r>
            <a:r>
              <a:rPr lang="en-GB" sz="1200" dirty="0" err="1">
                <a:solidFill>
                  <a:srgbClr val="000000"/>
                </a:solidFill>
                <a:latin typeface="Open Sans"/>
              </a:rPr>
              <a:t>trabajó</a:t>
            </a:r>
            <a:r>
              <a:rPr lang="en-GB" sz="1200" dirty="0">
                <a:solidFill>
                  <a:srgbClr val="000000"/>
                </a:solidFill>
                <a:latin typeface="Open Sans"/>
              </a:rPr>
              <a:t> con el PRI: Channel 4 News • Forbes México", </a:t>
            </a:r>
            <a:r>
              <a:rPr lang="en-GB" sz="1200" i="1" dirty="0">
                <a:solidFill>
                  <a:srgbClr val="000000"/>
                </a:solidFill>
                <a:latin typeface="Open Sans"/>
              </a:rPr>
              <a:t>Forbes México</a:t>
            </a:r>
            <a:r>
              <a:rPr lang="en-GB" sz="1200" dirty="0">
                <a:solidFill>
                  <a:srgbClr val="000000"/>
                </a:solidFill>
                <a:latin typeface="Open Sans"/>
              </a:rPr>
              <a:t>, 2019. [Online]. Available: https://www.forbes.com.mx/cambridge-analytica-mexico-pri-enero-2018-channel-4-news/. [Accessed: 09- Feb- 2019].</a:t>
            </a:r>
            <a:endParaRPr lang="en-GB" sz="1200" dirty="0"/>
          </a:p>
          <a:p>
            <a:endParaRPr lang="en-GB" sz="1200" dirty="0"/>
          </a:p>
          <a:p>
            <a:r>
              <a:rPr lang="en-GB" sz="1200" dirty="0">
                <a:solidFill>
                  <a:srgbClr val="000000"/>
                </a:solidFill>
                <a:latin typeface="Open Sans"/>
              </a:rPr>
              <a:t>[4]"How Trump Consultants Exploited the Facebook Data of Millions", </a:t>
            </a:r>
            <a:r>
              <a:rPr lang="en-GB" sz="1200" i="1" dirty="0">
                <a:solidFill>
                  <a:srgbClr val="000000"/>
                </a:solidFill>
                <a:latin typeface="Open Sans"/>
              </a:rPr>
              <a:t>Nytimes.com</a:t>
            </a:r>
            <a:r>
              <a:rPr lang="en-GB" sz="1200" dirty="0">
                <a:solidFill>
                  <a:srgbClr val="000000"/>
                </a:solidFill>
                <a:latin typeface="Open Sans"/>
              </a:rPr>
              <a:t>, 2019. [Online]. Available: https://www.nytimes.com/2018/03/17/us/politics/cambridge-analytica-trump-campaign.html. [Accessed: 09- Feb- 2019].</a:t>
            </a:r>
            <a:endParaRPr lang="en-GB" sz="1200" dirty="0"/>
          </a:p>
          <a:p>
            <a:endParaRPr lang="en-GB" sz="1200" dirty="0"/>
          </a:p>
          <a:p>
            <a:r>
              <a:rPr lang="en-GB" sz="1200" dirty="0">
                <a:solidFill>
                  <a:srgbClr val="000000"/>
                </a:solidFill>
                <a:latin typeface="Open Sans"/>
              </a:rPr>
              <a:t>[5]"Cambridge Analytica explained: The facts, implications, and open questions | GIP Digital Watch", </a:t>
            </a:r>
            <a:r>
              <a:rPr lang="en-GB" sz="1200" i="1" dirty="0" err="1">
                <a:solidFill>
                  <a:srgbClr val="000000"/>
                </a:solidFill>
                <a:latin typeface="Open Sans"/>
              </a:rPr>
              <a:t>Dig.watch</a:t>
            </a:r>
            <a:r>
              <a:rPr lang="en-GB" sz="1200" dirty="0">
                <a:solidFill>
                  <a:srgbClr val="000000"/>
                </a:solidFill>
                <a:latin typeface="Open Sans"/>
              </a:rPr>
              <a:t>, 2019. [Online]. Available: https://dig.watch/trends/cambridge-analytica. [Accessed: 09- Feb- 2019].</a:t>
            </a:r>
          </a:p>
          <a:p>
            <a:endParaRPr lang="en-GB" sz="1200" dirty="0">
              <a:solidFill>
                <a:srgbClr val="000000"/>
              </a:solidFill>
              <a:latin typeface="Open Sans"/>
            </a:endParaRPr>
          </a:p>
          <a:p>
            <a:r>
              <a:rPr lang="en-GB" sz="1200" dirty="0">
                <a:solidFill>
                  <a:srgbClr val="000000"/>
                </a:solidFill>
                <a:latin typeface="Open Sans"/>
              </a:rPr>
              <a:t>[6]</a:t>
            </a:r>
            <a:r>
              <a:rPr lang="en-GB" sz="1200" i="1" dirty="0">
                <a:solidFill>
                  <a:srgbClr val="000000"/>
                </a:solidFill>
                <a:latin typeface="Open Sans"/>
              </a:rPr>
              <a:t>Ibe.org.uk</a:t>
            </a:r>
            <a:r>
              <a:rPr lang="en-GB" sz="1200" dirty="0">
                <a:solidFill>
                  <a:srgbClr val="000000"/>
                </a:solidFill>
                <a:latin typeface="Open Sans"/>
              </a:rPr>
              <a:t>, 2019. [Online]. Available: https://www.ibe.org.uk/userassets/briefings/ibe_briefing_62_beyond_law_ethical_culture_and_gdpr.pdf. [Accessed: 10- Feb- 2019].</a:t>
            </a:r>
            <a:endParaRPr lang="en-GB" sz="1200" dirty="0"/>
          </a:p>
          <a:p>
            <a:endParaRPr lang="en-GB" sz="1200" dirty="0"/>
          </a:p>
          <a:p>
            <a:r>
              <a:rPr lang="en-GB" sz="1200" dirty="0">
                <a:latin typeface="Open Sans"/>
              </a:rPr>
              <a:t>[7] </a:t>
            </a:r>
            <a:r>
              <a:rPr lang="en-US" sz="1200" dirty="0">
                <a:latin typeface="Open Sans"/>
              </a:rPr>
              <a:t>Rolf H. Weber, Internet of things: Privacy issues revisited, Computer Law &amp; Security Review: The International Journal of Technology Law and Practice (2015).</a:t>
            </a:r>
          </a:p>
          <a:p>
            <a:endParaRPr lang="en-US" sz="1400" dirty="0">
              <a:latin typeface="Open Sans"/>
            </a:endParaRPr>
          </a:p>
          <a:p>
            <a:endParaRPr lang="en-GB" sz="1400" dirty="0">
              <a:latin typeface="Open Sans"/>
            </a:endParaRPr>
          </a:p>
          <a:p>
            <a:endParaRPr lang="en-GB" sz="1400" dirty="0"/>
          </a:p>
          <a:p>
            <a:endParaRPr lang="en-GB" sz="1400" dirty="0"/>
          </a:p>
          <a:p>
            <a:endParaRPr lang="en-GB" sz="1400" dirty="0"/>
          </a:p>
        </p:txBody>
      </p:sp>
    </p:spTree>
    <p:extLst>
      <p:ext uri="{BB962C8B-B14F-4D97-AF65-F5344CB8AC3E}">
        <p14:creationId xmlns:p14="http://schemas.microsoft.com/office/powerpoint/2010/main" val="2713249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FEFF-5F7C-45E6-B21F-2DAD0A438BD0}"/>
              </a:ext>
            </a:extLst>
          </p:cNvPr>
          <p:cNvSpPr>
            <a:spLocks noGrp="1"/>
          </p:cNvSpPr>
          <p:nvPr>
            <p:ph type="ctrTitle"/>
          </p:nvPr>
        </p:nvSpPr>
        <p:spPr>
          <a:xfrm>
            <a:off x="685800" y="2209800"/>
            <a:ext cx="7467600" cy="571500"/>
          </a:xfrm>
        </p:spPr>
        <p:txBody>
          <a:bodyPr>
            <a:normAutofit fontScale="90000"/>
          </a:bodyPr>
          <a:lstStyle/>
          <a:p>
            <a:pPr algn="ctr"/>
            <a:r>
              <a:rPr lang="en-IE" dirty="0">
                <a:solidFill>
                  <a:schemeClr val="accent6"/>
                </a:solidFill>
              </a:rPr>
              <a:t>Thank You.</a:t>
            </a:r>
          </a:p>
        </p:txBody>
      </p:sp>
    </p:spTree>
    <p:extLst>
      <p:ext uri="{BB962C8B-B14F-4D97-AF65-F5344CB8AC3E}">
        <p14:creationId xmlns:p14="http://schemas.microsoft.com/office/powerpoint/2010/main" val="1448428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592F3-0FF3-4508-AADA-9A14D7EE471F}"/>
              </a:ext>
            </a:extLst>
          </p:cNvPr>
          <p:cNvSpPr>
            <a:spLocks noGrp="1"/>
          </p:cNvSpPr>
          <p:nvPr>
            <p:ph type="ctrTitle"/>
          </p:nvPr>
        </p:nvSpPr>
        <p:spPr>
          <a:xfrm>
            <a:off x="685800" y="0"/>
            <a:ext cx="7044178" cy="609600"/>
          </a:xfrm>
        </p:spPr>
        <p:txBody>
          <a:bodyPr>
            <a:noAutofit/>
          </a:bodyPr>
          <a:lstStyle/>
          <a:p>
            <a:br>
              <a:rPr lang="en-GB" sz="2000" b="1" dirty="0"/>
            </a:br>
            <a:r>
              <a:rPr lang="en-GB" sz="2000" b="1" dirty="0"/>
              <a:t> </a:t>
            </a:r>
            <a:br>
              <a:rPr lang="en-GB" sz="2000" b="1" dirty="0"/>
            </a:br>
            <a:r>
              <a:rPr lang="en-GB" sz="2400" b="1" dirty="0">
                <a:solidFill>
                  <a:schemeClr val="accent6"/>
                </a:solidFill>
              </a:rPr>
              <a:t>Facebook / Cambridge Analytica Scandal</a:t>
            </a:r>
          </a:p>
        </p:txBody>
      </p:sp>
      <p:sp>
        <p:nvSpPr>
          <p:cNvPr id="3" name="Subtitle 2">
            <a:extLst>
              <a:ext uri="{FF2B5EF4-FFF2-40B4-BE49-F238E27FC236}">
                <a16:creationId xmlns:a16="http://schemas.microsoft.com/office/drawing/2014/main" id="{523D54CE-6ADA-44C3-B4DE-F7FB980A8518}"/>
              </a:ext>
            </a:extLst>
          </p:cNvPr>
          <p:cNvSpPr>
            <a:spLocks noGrp="1"/>
          </p:cNvSpPr>
          <p:nvPr>
            <p:ph type="subTitle" idx="1"/>
          </p:nvPr>
        </p:nvSpPr>
        <p:spPr>
          <a:xfrm>
            <a:off x="152400" y="683442"/>
            <a:ext cx="8839200" cy="6098357"/>
          </a:xfrm>
        </p:spPr>
        <p:txBody>
          <a:bodyPr>
            <a:noAutofit/>
          </a:bodyPr>
          <a:lstStyle/>
          <a:p>
            <a:pPr marL="285750" indent="-285750" algn="just">
              <a:buFont typeface="Arial" panose="020B0604020202020204" pitchFamily="34" charset="0"/>
              <a:buChar char="•"/>
            </a:pPr>
            <a:r>
              <a:rPr lang="en-GB" dirty="0"/>
              <a:t>Cambridge Analytica - a British consulting firm specialized for marketing and political campaigns.	</a:t>
            </a:r>
            <a:r>
              <a:rPr lang="en-GB" dirty="0">
                <a:solidFill>
                  <a:srgbClr val="FF0000"/>
                </a:solidFill>
              </a:rPr>
              <a:t>Tagline - “data drives all we do” </a:t>
            </a:r>
          </a:p>
          <a:p>
            <a:pPr algn="just"/>
            <a:endParaRPr lang="en-GB" dirty="0">
              <a:solidFill>
                <a:srgbClr val="FF0000"/>
              </a:solidFill>
            </a:endParaRPr>
          </a:p>
          <a:p>
            <a:pPr marL="285750" indent="-285750" algn="just">
              <a:buFont typeface="Arial" panose="020B0604020202020204" pitchFamily="34" charset="0"/>
              <a:buChar char="•"/>
            </a:pPr>
            <a:r>
              <a:rPr lang="en-GB" sz="1600" b="1" dirty="0"/>
              <a:t>2018 - </a:t>
            </a:r>
            <a:r>
              <a:rPr lang="en-GB" sz="1600" dirty="0"/>
              <a:t>It was revealed that Cambridge Analytica had collected and used personal data of millions of Facebook profiles without their consent for political purposes.</a:t>
            </a:r>
          </a:p>
          <a:p>
            <a:pPr algn="just"/>
            <a:endParaRPr lang="en-GB" sz="1600" dirty="0"/>
          </a:p>
          <a:p>
            <a:pPr marL="285750" indent="-285750" algn="just">
              <a:buFont typeface="Arial" panose="020B0604020202020204" pitchFamily="34" charset="0"/>
              <a:buChar char="•"/>
            </a:pPr>
            <a:r>
              <a:rPr lang="en-GB" sz="1600" b="1" dirty="0"/>
              <a:t>Aleksandr Kogan</a:t>
            </a:r>
            <a:r>
              <a:rPr lang="en-GB" sz="1600" dirty="0"/>
              <a:t>, </a:t>
            </a:r>
            <a:r>
              <a:rPr lang="en-GB" dirty="0"/>
              <a:t>Russian-American psychology professor</a:t>
            </a:r>
            <a:r>
              <a:rPr lang="en-GB" sz="1600" dirty="0"/>
              <a:t>, developed an app called –</a:t>
            </a:r>
            <a:r>
              <a:rPr lang="en-GB" sz="1600" dirty="0">
                <a:solidFill>
                  <a:srgbClr val="FF0000"/>
                </a:solidFill>
              </a:rPr>
              <a:t>’This Is Your Digital Life’</a:t>
            </a:r>
            <a:r>
              <a:rPr lang="en-GB" sz="1600" dirty="0"/>
              <a:t> for Cambridge Analytica. Cambridge Analytica arranged a personality survey in which millions Facebook users participated. This app retrieved personal information of Facebook users and their friends.</a:t>
            </a:r>
          </a:p>
          <a:p>
            <a:pPr marL="285750" indent="-285750" algn="just">
              <a:buFont typeface="Arial" panose="020B0604020202020204" pitchFamily="34" charset="0"/>
              <a:buChar char="•"/>
            </a:pPr>
            <a:endParaRPr lang="en-GB" sz="1600" dirty="0"/>
          </a:p>
          <a:p>
            <a:pPr marL="285750" indent="-285750" algn="just">
              <a:buFont typeface="Arial" panose="020B0604020202020204" pitchFamily="34" charset="0"/>
              <a:buChar char="•"/>
            </a:pPr>
            <a:r>
              <a:rPr lang="en-GB" sz="1600" b="1" dirty="0"/>
              <a:t>The Observer</a:t>
            </a:r>
            <a:r>
              <a:rPr lang="en-GB" sz="1600" dirty="0"/>
              <a:t> and </a:t>
            </a:r>
            <a:r>
              <a:rPr lang="en-GB" sz="1600" b="1" dirty="0"/>
              <a:t>New York Times</a:t>
            </a:r>
            <a:r>
              <a:rPr lang="en-GB" sz="1600" dirty="0"/>
              <a:t> reported that dataset had 50 million Facebook users records. But actually had 87 million users records as per Facebook.</a:t>
            </a:r>
          </a:p>
          <a:p>
            <a:pPr marL="285750" indent="-285750" algn="just">
              <a:buFont typeface="Arial" panose="020B0604020202020204" pitchFamily="34" charset="0"/>
              <a:buChar char="•"/>
            </a:pPr>
            <a:endParaRPr lang="en-GB" sz="1600" dirty="0"/>
          </a:p>
          <a:p>
            <a:pPr marL="285750" indent="-285750" algn="just">
              <a:buFont typeface="Arial" panose="020B0604020202020204" pitchFamily="34" charset="0"/>
              <a:buChar char="•"/>
            </a:pPr>
            <a:r>
              <a:rPr lang="en-GB" sz="1600" dirty="0"/>
              <a:t>Different political organizations have used data breach information to try to influence public opinion. </a:t>
            </a:r>
          </a:p>
          <a:p>
            <a:pPr marL="628650" lvl="1" indent="-285750" algn="just">
              <a:buFont typeface="Wingdings" panose="05000000000000000000" pitchFamily="2" charset="2"/>
              <a:buChar char="ü"/>
            </a:pPr>
            <a:r>
              <a:rPr lang="en-GB" sz="1400" dirty="0">
                <a:solidFill>
                  <a:srgbClr val="FF0000"/>
                </a:solidFill>
              </a:rPr>
              <a:t>Political Campaigns of  Donald Trump and Ted Cruz (United States 2015,2016). </a:t>
            </a:r>
          </a:p>
          <a:p>
            <a:pPr marL="685800" lvl="1" indent="-342900" algn="just">
              <a:buFont typeface="Wingdings" panose="05000000000000000000" pitchFamily="2" charset="2"/>
              <a:buChar char="ü"/>
            </a:pPr>
            <a:r>
              <a:rPr lang="en-GB" sz="1400" dirty="0">
                <a:solidFill>
                  <a:srgbClr val="FF0000"/>
                </a:solidFill>
              </a:rPr>
              <a:t>Brexit vote (2016). </a:t>
            </a:r>
          </a:p>
          <a:p>
            <a:pPr marL="685800" lvl="1" indent="-342900" algn="just">
              <a:buFont typeface="Wingdings" panose="05000000000000000000" pitchFamily="2" charset="2"/>
              <a:buChar char="ü"/>
            </a:pPr>
            <a:r>
              <a:rPr lang="en-GB" sz="1400" dirty="0">
                <a:solidFill>
                  <a:srgbClr val="FF0000"/>
                </a:solidFill>
              </a:rPr>
              <a:t>Mexican general election (Institutional Revolutionary Party 2018).</a:t>
            </a:r>
          </a:p>
          <a:p>
            <a:pPr lvl="1" algn="just"/>
            <a:endParaRPr lang="en-GB" sz="1400" dirty="0">
              <a:solidFill>
                <a:srgbClr val="FF0000"/>
              </a:solidFill>
            </a:endParaRPr>
          </a:p>
          <a:p>
            <a:pPr marL="285750" indent="-285750" algn="just">
              <a:buFont typeface="Arial" panose="020B0604020202020204" pitchFamily="34" charset="0"/>
              <a:buChar char="•"/>
            </a:pPr>
            <a:r>
              <a:rPr lang="en-GB" sz="1600" dirty="0"/>
              <a:t>A turning point in public understanding of personal data has caused a massive drop in the stock price of Facebook and calls for tighter regulation of the use of data by tech companies.</a:t>
            </a:r>
          </a:p>
        </p:txBody>
      </p:sp>
    </p:spTree>
    <p:extLst>
      <p:ext uri="{BB962C8B-B14F-4D97-AF65-F5344CB8AC3E}">
        <p14:creationId xmlns:p14="http://schemas.microsoft.com/office/powerpoint/2010/main" val="2456050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592F3-0FF3-4508-AADA-9A14D7EE471F}"/>
              </a:ext>
            </a:extLst>
          </p:cNvPr>
          <p:cNvSpPr>
            <a:spLocks noGrp="1"/>
          </p:cNvSpPr>
          <p:nvPr>
            <p:ph type="ctrTitle"/>
          </p:nvPr>
        </p:nvSpPr>
        <p:spPr>
          <a:xfrm>
            <a:off x="73058" y="52091"/>
            <a:ext cx="8001000" cy="450130"/>
          </a:xfrm>
        </p:spPr>
        <p:txBody>
          <a:bodyPr>
            <a:noAutofit/>
          </a:bodyPr>
          <a:lstStyle/>
          <a:p>
            <a:br>
              <a:rPr lang="en-GB" sz="2000" b="1" dirty="0"/>
            </a:br>
            <a:r>
              <a:rPr lang="en-GB" sz="2000" b="1" dirty="0"/>
              <a:t> </a:t>
            </a:r>
            <a:br>
              <a:rPr lang="en-GB" sz="2000" b="1" dirty="0"/>
            </a:br>
            <a:r>
              <a:rPr lang="en-GB" sz="2000" b="1" dirty="0">
                <a:solidFill>
                  <a:schemeClr val="accent6"/>
                </a:solidFill>
              </a:rPr>
              <a:t>Background of Facebook / Cambridge Analytica case </a:t>
            </a:r>
          </a:p>
        </p:txBody>
      </p:sp>
      <p:sp>
        <p:nvSpPr>
          <p:cNvPr id="3" name="Subtitle 2">
            <a:extLst>
              <a:ext uri="{FF2B5EF4-FFF2-40B4-BE49-F238E27FC236}">
                <a16:creationId xmlns:a16="http://schemas.microsoft.com/office/drawing/2014/main" id="{523D54CE-6ADA-44C3-B4DE-F7FB980A8518}"/>
              </a:ext>
            </a:extLst>
          </p:cNvPr>
          <p:cNvSpPr>
            <a:spLocks noGrp="1"/>
          </p:cNvSpPr>
          <p:nvPr>
            <p:ph type="subTitle" idx="1"/>
          </p:nvPr>
        </p:nvSpPr>
        <p:spPr>
          <a:xfrm>
            <a:off x="76200" y="762000"/>
            <a:ext cx="8915400" cy="5867400"/>
          </a:xfrm>
        </p:spPr>
        <p:txBody>
          <a:bodyPr>
            <a:normAutofit/>
          </a:bodyPr>
          <a:lstStyle/>
          <a:p>
            <a:pPr marL="285750" indent="-285750" algn="just">
              <a:buFont typeface="Arial" panose="020B0604020202020204" pitchFamily="34" charset="0"/>
              <a:buChar char="•"/>
            </a:pPr>
            <a:r>
              <a:rPr lang="en-GB" b="1" dirty="0"/>
              <a:t>Harry Davies </a:t>
            </a:r>
            <a:r>
              <a:rPr lang="en-GB" dirty="0"/>
              <a:t>reported that Cambridge Analytica worked for Ted Cruz and used data from millions of Facebook accounts collected without their consent. Facebook declined the story except to say that it was investigating. (The Guardian Dec. 2015) </a:t>
            </a:r>
          </a:p>
          <a:p>
            <a:pPr marL="285750" indent="-285750" algn="just">
              <a:buFont typeface="Arial" panose="020B0604020202020204" pitchFamily="34" charset="0"/>
              <a:buChar char="•"/>
            </a:pPr>
            <a:endParaRPr lang="en-GB" sz="1900" dirty="0"/>
          </a:p>
          <a:p>
            <a:pPr marL="285750" indent="-285750" algn="just">
              <a:buFont typeface="Arial" panose="020B0604020202020204" pitchFamily="34" charset="0"/>
              <a:buChar char="•"/>
            </a:pPr>
            <a:endParaRPr lang="en-GB" sz="1900" dirty="0"/>
          </a:p>
          <a:p>
            <a:pPr marL="285750" indent="-285750" algn="just">
              <a:buFont typeface="Arial" panose="020B0604020202020204" pitchFamily="34" charset="0"/>
              <a:buChar char="•"/>
            </a:pPr>
            <a:endParaRPr lang="en-GB" dirty="0"/>
          </a:p>
        </p:txBody>
      </p:sp>
      <p:pic>
        <p:nvPicPr>
          <p:cNvPr id="5" name="Picture 4">
            <a:extLst>
              <a:ext uri="{FF2B5EF4-FFF2-40B4-BE49-F238E27FC236}">
                <a16:creationId xmlns:a16="http://schemas.microsoft.com/office/drawing/2014/main" id="{92E24E80-D48C-47BA-891B-8D482E2C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050" y="1828800"/>
            <a:ext cx="8239950" cy="4538465"/>
          </a:xfrm>
          <a:prstGeom prst="rect">
            <a:avLst/>
          </a:prstGeom>
        </p:spPr>
      </p:pic>
    </p:spTree>
    <p:extLst>
      <p:ext uri="{BB962C8B-B14F-4D97-AF65-F5344CB8AC3E}">
        <p14:creationId xmlns:p14="http://schemas.microsoft.com/office/powerpoint/2010/main" val="3610988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7F20FD6F-9102-475A-B888-8CB5750F837A}"/>
              </a:ext>
            </a:extLst>
          </p:cNvPr>
          <p:cNvSpPr txBox="1">
            <a:spLocks/>
          </p:cNvSpPr>
          <p:nvPr/>
        </p:nvSpPr>
        <p:spPr>
          <a:xfrm>
            <a:off x="0" y="685800"/>
            <a:ext cx="9067800" cy="579120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285750" indent="-285750" algn="just">
              <a:buFont typeface="Arial" panose="020B0604020202020204" pitchFamily="34" charset="0"/>
              <a:buChar char="•"/>
            </a:pPr>
            <a:r>
              <a:rPr lang="en-GB" sz="1600" dirty="0"/>
              <a:t>Further reports and articles were published in </a:t>
            </a:r>
            <a:r>
              <a:rPr lang="en-GB" sz="1600" b="1" dirty="0"/>
              <a:t>The Guardian, The Intercept </a:t>
            </a:r>
            <a:r>
              <a:rPr lang="en-GB" sz="1600" dirty="0"/>
              <a:t>and followed in the Swiss publication </a:t>
            </a:r>
            <a:r>
              <a:rPr lang="en-GB" sz="1600" b="1" dirty="0"/>
              <a:t>Das Magazin</a:t>
            </a:r>
            <a:r>
              <a:rPr lang="en-GB" sz="1600" dirty="0"/>
              <a:t>. Facebook declined all of the articles claims.</a:t>
            </a:r>
          </a:p>
          <a:p>
            <a:pPr marL="285750" indent="-285750" algn="just">
              <a:buFont typeface="Arial" panose="020B0604020202020204" pitchFamily="34" charset="0"/>
              <a:buChar char="•"/>
            </a:pPr>
            <a:endParaRPr lang="en-GB" sz="1600" dirty="0"/>
          </a:p>
          <a:p>
            <a:pPr marL="285750" indent="-285750" algn="just">
              <a:buFont typeface="Arial" panose="020B0604020202020204" pitchFamily="34" charset="0"/>
              <a:buChar char="•"/>
            </a:pPr>
            <a:r>
              <a:rPr lang="en-GB" sz="1600" dirty="0"/>
              <a:t>In March 2018, the scandal unfolded by </a:t>
            </a:r>
            <a:r>
              <a:rPr lang="en-GB" sz="1600" b="1" dirty="0"/>
              <a:t>Christopher Wylie</a:t>
            </a:r>
            <a:r>
              <a:rPr lang="en-GB" sz="1600" dirty="0"/>
              <a:t>, an ex-employee of Cambridge Analytica. In 2017, he was an anonymous source for an article ’</a:t>
            </a:r>
            <a:r>
              <a:rPr lang="en-GB" sz="1600" dirty="0">
                <a:solidFill>
                  <a:srgbClr val="FF0000"/>
                </a:solidFill>
              </a:rPr>
              <a:t>The Great British Brexit Robbery’ </a:t>
            </a:r>
            <a:r>
              <a:rPr lang="en-GB" sz="1600" dirty="0"/>
              <a:t>in </a:t>
            </a:r>
            <a:r>
              <a:rPr lang="en-GB" sz="1600" b="1" dirty="0"/>
              <a:t>The Observer</a:t>
            </a:r>
            <a:r>
              <a:rPr lang="en-GB" sz="1600" dirty="0"/>
              <a:t> by </a:t>
            </a:r>
            <a:r>
              <a:rPr lang="en-GB" sz="1600" b="1" dirty="0"/>
              <a:t>Cadwalladr</a:t>
            </a:r>
            <a:r>
              <a:rPr lang="en-GB" sz="1600" dirty="0"/>
              <a:t>. This article was viral, but it was disbelieved in some states. </a:t>
            </a:r>
          </a:p>
          <a:p>
            <a:pPr marL="285750" indent="-285750" algn="just">
              <a:buFont typeface="Arial" panose="020B0604020202020204" pitchFamily="34" charset="0"/>
              <a:buChar char="•"/>
            </a:pPr>
            <a:r>
              <a:rPr lang="en-GB" sz="1600" b="1" dirty="0"/>
              <a:t>Cadwalladr</a:t>
            </a:r>
            <a:r>
              <a:rPr lang="en-GB" sz="1600" dirty="0"/>
              <a:t> later published </a:t>
            </a:r>
            <a:r>
              <a:rPr lang="en-GB" sz="1600" b="1" dirty="0"/>
              <a:t>Channel 4</a:t>
            </a:r>
            <a:r>
              <a:rPr lang="en-GB" sz="1600" dirty="0"/>
              <a:t> </a:t>
            </a:r>
            <a:r>
              <a:rPr lang="en-GB" sz="1600" b="1" dirty="0"/>
              <a:t>News</a:t>
            </a:r>
            <a:r>
              <a:rPr lang="en-GB" sz="1600" dirty="0"/>
              <a:t> in the UK and </a:t>
            </a:r>
            <a:r>
              <a:rPr lang="en-GB" sz="1600" b="1" dirty="0"/>
              <a:t>The New York Times </a:t>
            </a:r>
            <a:r>
              <a:rPr lang="en-GB" sz="1600" dirty="0"/>
              <a:t>because of  threats.</a:t>
            </a:r>
          </a:p>
          <a:p>
            <a:pPr marL="285750" indent="-285750" algn="just"/>
            <a:endParaRPr lang="en-GB" sz="2400" dirty="0"/>
          </a:p>
          <a:p>
            <a:pPr marL="285750" indent="-285750" algn="just"/>
            <a:endParaRPr lang="en-GB" sz="2400" dirty="0"/>
          </a:p>
          <a:p>
            <a:pPr marL="285750" indent="-285750" algn="just"/>
            <a:endParaRPr lang="en-GB" sz="2400" dirty="0"/>
          </a:p>
          <a:p>
            <a:pPr marL="285750" indent="-285750" algn="just"/>
            <a:endParaRPr lang="en-GB" sz="2400" dirty="0"/>
          </a:p>
          <a:p>
            <a:endParaRPr lang="en-GB" dirty="0"/>
          </a:p>
        </p:txBody>
      </p:sp>
      <p:pic>
        <p:nvPicPr>
          <p:cNvPr id="14" name="Picture 13">
            <a:extLst>
              <a:ext uri="{FF2B5EF4-FFF2-40B4-BE49-F238E27FC236}">
                <a16:creationId xmlns:a16="http://schemas.microsoft.com/office/drawing/2014/main" id="{57149663-B5EE-4DCA-98D7-188DE1B445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5200" y="2946361"/>
            <a:ext cx="5637229" cy="3892083"/>
          </a:xfrm>
          <a:prstGeom prst="rect">
            <a:avLst/>
          </a:prstGeom>
        </p:spPr>
      </p:pic>
      <p:pic>
        <p:nvPicPr>
          <p:cNvPr id="15" name="Picture 14">
            <a:extLst>
              <a:ext uri="{FF2B5EF4-FFF2-40B4-BE49-F238E27FC236}">
                <a16:creationId xmlns:a16="http://schemas.microsoft.com/office/drawing/2014/main" id="{D6A472B5-3D10-4EC6-925C-2CF1E744B3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450" y="2946361"/>
            <a:ext cx="4648200" cy="3138340"/>
          </a:xfrm>
          <a:prstGeom prst="rect">
            <a:avLst/>
          </a:prstGeom>
        </p:spPr>
      </p:pic>
      <p:sp>
        <p:nvSpPr>
          <p:cNvPr id="16" name="Title 1">
            <a:extLst>
              <a:ext uri="{FF2B5EF4-FFF2-40B4-BE49-F238E27FC236}">
                <a16:creationId xmlns:a16="http://schemas.microsoft.com/office/drawing/2014/main" id="{986FC463-602A-40D7-94B3-B3A043E191EB}"/>
              </a:ext>
            </a:extLst>
          </p:cNvPr>
          <p:cNvSpPr txBox="1">
            <a:spLocks/>
          </p:cNvSpPr>
          <p:nvPr/>
        </p:nvSpPr>
        <p:spPr>
          <a:xfrm>
            <a:off x="876300" y="-127345"/>
            <a:ext cx="8001000" cy="45013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br>
              <a:rPr lang="en-GB" sz="2000" b="1" dirty="0"/>
            </a:br>
            <a:r>
              <a:rPr lang="en-GB" sz="2000" b="1" dirty="0"/>
              <a:t> </a:t>
            </a:r>
            <a:br>
              <a:rPr lang="en-GB" sz="2000" b="1" dirty="0"/>
            </a:br>
            <a:r>
              <a:rPr lang="en-GB" sz="2000" b="1" dirty="0">
                <a:solidFill>
                  <a:schemeClr val="accent6"/>
                </a:solidFill>
              </a:rPr>
              <a:t>Background of Facebook / Cambridge Analytica case </a:t>
            </a:r>
          </a:p>
        </p:txBody>
      </p:sp>
      <p:pic>
        <p:nvPicPr>
          <p:cNvPr id="1028" name="Picture 4" descr="Image result for carole cadwalladr">
            <a:extLst>
              <a:ext uri="{FF2B5EF4-FFF2-40B4-BE49-F238E27FC236}">
                <a16:creationId xmlns:a16="http://schemas.microsoft.com/office/drawing/2014/main" id="{8EECB3C6-239A-42C3-AE17-83253275B6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399" y="5554972"/>
            <a:ext cx="1581543" cy="1317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124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986FC463-602A-40D7-94B3-B3A043E191EB}"/>
              </a:ext>
            </a:extLst>
          </p:cNvPr>
          <p:cNvSpPr txBox="1">
            <a:spLocks/>
          </p:cNvSpPr>
          <p:nvPr/>
        </p:nvSpPr>
        <p:spPr>
          <a:xfrm>
            <a:off x="609600" y="-127346"/>
            <a:ext cx="8267700" cy="58454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br>
              <a:rPr lang="en-GB" sz="2000" b="1" dirty="0"/>
            </a:br>
            <a:r>
              <a:rPr lang="en-GB" sz="2000" b="1" dirty="0"/>
              <a:t> </a:t>
            </a:r>
            <a:br>
              <a:rPr lang="en-GB" sz="2000" b="1" dirty="0"/>
            </a:br>
            <a:r>
              <a:rPr lang="en-GB" sz="2000" b="1" dirty="0">
                <a:solidFill>
                  <a:schemeClr val="accent6"/>
                </a:solidFill>
              </a:rPr>
              <a:t>Background of Facebook / Cambridge Analytica case </a:t>
            </a:r>
          </a:p>
        </p:txBody>
      </p:sp>
      <p:sp>
        <p:nvSpPr>
          <p:cNvPr id="6" name="Content Placeholder 2">
            <a:extLst>
              <a:ext uri="{FF2B5EF4-FFF2-40B4-BE49-F238E27FC236}">
                <a16:creationId xmlns:a16="http://schemas.microsoft.com/office/drawing/2014/main" id="{1E3A2203-5FCE-4A53-A6D9-54F7BBDD934B}"/>
              </a:ext>
            </a:extLst>
          </p:cNvPr>
          <p:cNvSpPr txBox="1">
            <a:spLocks/>
          </p:cNvSpPr>
          <p:nvPr/>
        </p:nvSpPr>
        <p:spPr>
          <a:xfrm>
            <a:off x="304800" y="990600"/>
            <a:ext cx="8572500" cy="556260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342900" indent="-342900" algn="just">
              <a:buFont typeface="Arial" panose="020B0604020202020204" pitchFamily="34" charset="0"/>
              <a:buChar char="•"/>
            </a:pPr>
            <a:r>
              <a:rPr lang="en-GB" sz="2000" dirty="0"/>
              <a:t>Simultaneously, the three news organizations published on March 17, 2018 and caused a huge outcry from the public. </a:t>
            </a:r>
          </a:p>
          <a:p>
            <a:pPr marL="285750" indent="-285750" algn="just"/>
            <a:endParaRPr lang="en-GB" sz="2000" dirty="0"/>
          </a:p>
          <a:p>
            <a:pPr marL="342900" indent="-342900" algn="just">
              <a:buFont typeface="Arial" panose="020B0604020202020204" pitchFamily="34" charset="0"/>
              <a:buChar char="•"/>
            </a:pPr>
            <a:r>
              <a:rPr lang="en-GB" sz="2000" dirty="0"/>
              <a:t>More than $ 100 billion has been knocked off the share price of Facebook in days and politicians in the United States and the United Kingdom have asked Facebook CEO </a:t>
            </a:r>
            <a:r>
              <a:rPr lang="en-GB" sz="2000" b="1" dirty="0"/>
              <a:t>Mark Zuckerberg </a:t>
            </a:r>
            <a:r>
              <a:rPr lang="en-GB" sz="2000" dirty="0"/>
              <a:t>for answers. The scandal eventually led him to testify before the U.S. Congress.</a:t>
            </a:r>
          </a:p>
          <a:p>
            <a:pPr algn="just"/>
            <a:endParaRPr lang="en-GB" sz="2000" dirty="0"/>
          </a:p>
          <a:p>
            <a:pPr marL="342900" indent="-342900" algn="just">
              <a:buFont typeface="Arial" panose="020B0604020202020204" pitchFamily="34" charset="0"/>
              <a:buChar char="•"/>
            </a:pPr>
            <a:r>
              <a:rPr lang="en-GB" sz="2000" dirty="0"/>
              <a:t>The scandal provoked public debate on ethical standards for politicians, political consulting companies and social media organizations. </a:t>
            </a:r>
          </a:p>
          <a:p>
            <a:pPr algn="just"/>
            <a:endParaRPr lang="en-GB" sz="2000" dirty="0"/>
          </a:p>
          <a:p>
            <a:pPr marL="342900" indent="-342900" algn="just">
              <a:buFont typeface="Arial" panose="020B0604020202020204" pitchFamily="34" charset="0"/>
              <a:buChar char="•"/>
            </a:pPr>
            <a:r>
              <a:rPr lang="en-GB" sz="2000" dirty="0"/>
              <a:t>Consumer advocates demanded greater privacy and protection rights of users in online media and restrictions on misinformation.</a:t>
            </a:r>
          </a:p>
          <a:p>
            <a:endParaRPr lang="en-GB" sz="2000" dirty="0"/>
          </a:p>
        </p:txBody>
      </p:sp>
    </p:spTree>
    <p:extLst>
      <p:ext uri="{BB962C8B-B14F-4D97-AF65-F5344CB8AC3E}">
        <p14:creationId xmlns:p14="http://schemas.microsoft.com/office/powerpoint/2010/main" val="2714716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592F3-0FF3-4508-AADA-9A14D7EE471F}"/>
              </a:ext>
            </a:extLst>
          </p:cNvPr>
          <p:cNvSpPr>
            <a:spLocks noGrp="1"/>
          </p:cNvSpPr>
          <p:nvPr>
            <p:ph type="ctrTitle"/>
          </p:nvPr>
        </p:nvSpPr>
        <p:spPr>
          <a:xfrm>
            <a:off x="228600" y="124120"/>
            <a:ext cx="7044178" cy="685800"/>
          </a:xfrm>
        </p:spPr>
        <p:txBody>
          <a:bodyPr>
            <a:noAutofit/>
          </a:bodyPr>
          <a:lstStyle/>
          <a:p>
            <a:br>
              <a:rPr lang="en-GB" sz="2000" b="1" dirty="0"/>
            </a:br>
            <a:r>
              <a:rPr lang="en-GB" sz="2000" b="1" dirty="0"/>
              <a:t> </a:t>
            </a:r>
            <a:br>
              <a:rPr lang="en-GB" sz="2000" b="1" dirty="0"/>
            </a:br>
            <a:br>
              <a:rPr lang="en-GB" sz="2000" dirty="0"/>
            </a:br>
            <a:r>
              <a:rPr lang="en-GB" sz="2000" dirty="0"/>
              <a:t> </a:t>
            </a:r>
            <a:br>
              <a:rPr lang="en-GB" sz="2000" dirty="0"/>
            </a:br>
            <a:r>
              <a:rPr lang="en-GB" sz="2000" b="1" dirty="0">
                <a:solidFill>
                  <a:schemeClr val="accent6"/>
                </a:solidFill>
              </a:rPr>
              <a:t>GDPR - Data Privacy and Protection Issues</a:t>
            </a:r>
            <a:br>
              <a:rPr lang="en-GB" sz="2000" dirty="0"/>
            </a:br>
            <a:endParaRPr lang="en-GB" sz="2000" b="1" dirty="0">
              <a:solidFill>
                <a:schemeClr val="accent6"/>
              </a:solidFill>
            </a:endParaRPr>
          </a:p>
        </p:txBody>
      </p:sp>
      <p:sp>
        <p:nvSpPr>
          <p:cNvPr id="6" name="Rectangle 5">
            <a:extLst>
              <a:ext uri="{FF2B5EF4-FFF2-40B4-BE49-F238E27FC236}">
                <a16:creationId xmlns:a16="http://schemas.microsoft.com/office/drawing/2014/main" id="{5D7779FB-6A88-4336-97B8-9A82464FF4F5}"/>
              </a:ext>
            </a:extLst>
          </p:cNvPr>
          <p:cNvSpPr/>
          <p:nvPr/>
        </p:nvSpPr>
        <p:spPr>
          <a:xfrm>
            <a:off x="76200" y="685801"/>
            <a:ext cx="8991600" cy="5663089"/>
          </a:xfrm>
          <a:prstGeom prst="rect">
            <a:avLst/>
          </a:prstGeom>
        </p:spPr>
        <p:txBody>
          <a:bodyPr wrap="square">
            <a:spAutoFit/>
          </a:bodyPr>
          <a:lstStyle/>
          <a:p>
            <a:pPr algn="just"/>
            <a:r>
              <a:rPr lang="en-GB" sz="1600" b="1" dirty="0"/>
              <a:t>Collaboration: (</a:t>
            </a:r>
            <a:r>
              <a:rPr lang="en-GB" sz="1600" dirty="0"/>
              <a:t>The digital media and the Internet industry) Users provide their personal data for using service which is then used for advertising and marketing for revenues. (Facebook, Amazon, Uber etc.)</a:t>
            </a:r>
          </a:p>
          <a:p>
            <a:pPr algn="just"/>
            <a:endParaRPr lang="en-GB" sz="1600" dirty="0"/>
          </a:p>
          <a:p>
            <a:pPr algn="just"/>
            <a:r>
              <a:rPr lang="en-GB" sz="1600" b="1" dirty="0"/>
              <a:t>Intermediaries: </a:t>
            </a:r>
            <a:r>
              <a:rPr lang="en-GB" sz="1600" dirty="0"/>
              <a:t>Users, Facebook(Social Network) and Third Parties. </a:t>
            </a:r>
          </a:p>
          <a:p>
            <a:pPr algn="just"/>
            <a:r>
              <a:rPr lang="en-GB" sz="1600" dirty="0"/>
              <a:t>	- </a:t>
            </a:r>
            <a:r>
              <a:rPr lang="en-GB" sz="1400" dirty="0"/>
              <a:t>Why did the Facebook allow friends data to be automatically collected?</a:t>
            </a:r>
          </a:p>
          <a:p>
            <a:pPr algn="just"/>
            <a:r>
              <a:rPr lang="en-GB" sz="1400" dirty="0"/>
              <a:t>	- How potential data breaches can be addressed? </a:t>
            </a:r>
          </a:p>
          <a:p>
            <a:pPr algn="just"/>
            <a:r>
              <a:rPr lang="en-GB" sz="1400" dirty="0"/>
              <a:t>	- Who is responsible if the terms between Facebook and third parties have been violated?</a:t>
            </a:r>
          </a:p>
          <a:p>
            <a:pPr algn="just"/>
            <a:endParaRPr lang="en-GB" sz="1600" dirty="0"/>
          </a:p>
          <a:p>
            <a:pPr algn="just"/>
            <a:r>
              <a:rPr lang="en-GB" sz="1600" dirty="0"/>
              <a:t>Data violations, data misuse and user rights violations are inherently linked</a:t>
            </a:r>
            <a:r>
              <a:rPr lang="en-GB" sz="1400" b="1" dirty="0"/>
              <a:t>.</a:t>
            </a:r>
            <a:endParaRPr lang="en-GB" sz="1400" dirty="0"/>
          </a:p>
          <a:p>
            <a:pPr algn="just"/>
            <a:r>
              <a:rPr lang="en-GB" sz="1600" dirty="0"/>
              <a:t>	</a:t>
            </a:r>
          </a:p>
          <a:p>
            <a:pPr algn="just"/>
            <a:r>
              <a:rPr lang="en-GB" sz="1600" b="1" dirty="0"/>
              <a:t>Content Issue: </a:t>
            </a:r>
            <a:r>
              <a:rPr lang="en-GB" sz="1600" dirty="0"/>
              <a:t>There are legal and ethical issues concerning the collection of type of personal data,  its use and data analysis.</a:t>
            </a:r>
          </a:p>
          <a:p>
            <a:pPr algn="just"/>
            <a:endParaRPr lang="en-GB" sz="1600" dirty="0"/>
          </a:p>
          <a:p>
            <a:pPr algn="just"/>
            <a:r>
              <a:rPr lang="en-GB" sz="1600" b="1" dirty="0"/>
              <a:t>User Awareness and protection Issue: </a:t>
            </a:r>
            <a:r>
              <a:rPr lang="en-GB" sz="1600" dirty="0"/>
              <a:t>Issue of awareness of the terms and conditions and implications of consent and users data rights protection. Generally, the data is given by the users in exchange for a good or service.</a:t>
            </a:r>
          </a:p>
          <a:p>
            <a:pPr algn="just"/>
            <a:endParaRPr lang="en-GB" sz="1600" b="1" dirty="0"/>
          </a:p>
          <a:p>
            <a:pPr algn="just"/>
            <a:r>
              <a:rPr lang="en-GB" sz="1600" b="1" dirty="0"/>
              <a:t>Economic Issue: C</a:t>
            </a:r>
            <a:r>
              <a:rPr lang="en-GB" sz="1600" dirty="0"/>
              <a:t>ompensating users in case of data violation or revenue generation. Challenges of taxing the digital economy.</a:t>
            </a:r>
          </a:p>
          <a:p>
            <a:pPr algn="just"/>
            <a:endParaRPr lang="en-GB" sz="1600" dirty="0"/>
          </a:p>
          <a:p>
            <a:pPr algn="just"/>
            <a:r>
              <a:rPr lang="en-GB" sz="1600" b="1" dirty="0"/>
              <a:t>Data Privacy and Security Issue:  </a:t>
            </a:r>
            <a:r>
              <a:rPr lang="en-GB" sz="1600" dirty="0"/>
              <a:t>Kogan found a loophole in the Facebook API that enabled to collect information of users and their all Facebook friends which raised security concerns.</a:t>
            </a:r>
            <a:endParaRPr lang="en-GB" sz="1400" dirty="0"/>
          </a:p>
          <a:p>
            <a:endParaRPr lang="en-GB" sz="1400" dirty="0"/>
          </a:p>
        </p:txBody>
      </p:sp>
    </p:spTree>
    <p:extLst>
      <p:ext uri="{BB962C8B-B14F-4D97-AF65-F5344CB8AC3E}">
        <p14:creationId xmlns:p14="http://schemas.microsoft.com/office/powerpoint/2010/main" val="494720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AC232-63FF-4441-8AB1-C2651C4197E4}"/>
              </a:ext>
            </a:extLst>
          </p:cNvPr>
          <p:cNvSpPr>
            <a:spLocks noGrp="1"/>
          </p:cNvSpPr>
          <p:nvPr>
            <p:ph type="ctrTitle"/>
          </p:nvPr>
        </p:nvSpPr>
        <p:spPr>
          <a:xfrm>
            <a:off x="685800" y="-28280"/>
            <a:ext cx="7086600" cy="533399"/>
          </a:xfrm>
        </p:spPr>
        <p:txBody>
          <a:bodyPr>
            <a:noAutofit/>
          </a:bodyPr>
          <a:lstStyle/>
          <a:p>
            <a:pPr algn="ctr"/>
            <a:r>
              <a:rPr lang="en-IE" sz="2000" b="1" dirty="0">
                <a:solidFill>
                  <a:schemeClr val="accent6"/>
                </a:solidFill>
              </a:rPr>
              <a:t>Dealing with </a:t>
            </a:r>
            <a:r>
              <a:rPr lang="en-GB" sz="2000" b="1" dirty="0">
                <a:solidFill>
                  <a:schemeClr val="accent6"/>
                </a:solidFill>
              </a:rPr>
              <a:t>Data Privacy and Protection Issues  </a:t>
            </a:r>
            <a:endParaRPr lang="en-IE" sz="2000" b="1" dirty="0">
              <a:solidFill>
                <a:schemeClr val="accent6"/>
              </a:solidFill>
            </a:endParaRPr>
          </a:p>
        </p:txBody>
      </p:sp>
      <p:sp>
        <p:nvSpPr>
          <p:cNvPr id="3" name="Content Placeholder 2">
            <a:extLst>
              <a:ext uri="{FF2B5EF4-FFF2-40B4-BE49-F238E27FC236}">
                <a16:creationId xmlns:a16="http://schemas.microsoft.com/office/drawing/2014/main" id="{5B68CBF1-97D0-4B2A-98A0-5729F388DCC1}"/>
              </a:ext>
            </a:extLst>
          </p:cNvPr>
          <p:cNvSpPr>
            <a:spLocks noGrp="1"/>
          </p:cNvSpPr>
          <p:nvPr>
            <p:ph type="subTitle" idx="1"/>
          </p:nvPr>
        </p:nvSpPr>
        <p:spPr>
          <a:xfrm>
            <a:off x="342900" y="990600"/>
            <a:ext cx="8458200" cy="5333998"/>
          </a:xfrm>
        </p:spPr>
        <p:txBody>
          <a:bodyPr>
            <a:noAutofit/>
          </a:bodyPr>
          <a:lstStyle/>
          <a:p>
            <a:pPr marL="0" indent="0" algn="just">
              <a:buNone/>
            </a:pPr>
            <a:r>
              <a:rPr lang="en-IE" b="1" dirty="0">
                <a:solidFill>
                  <a:schemeClr val="accent1"/>
                </a:solidFill>
              </a:rPr>
              <a:t>Facebook Claims:</a:t>
            </a:r>
          </a:p>
          <a:p>
            <a:pPr marL="342900" indent="-342900" algn="just">
              <a:buFont typeface="Arial" panose="020B0604020202020204" pitchFamily="34" charset="0"/>
              <a:buChar char="•"/>
            </a:pPr>
            <a:r>
              <a:rPr lang="en-US" b="1" dirty="0"/>
              <a:t>In December 2015</a:t>
            </a:r>
            <a:r>
              <a:rPr lang="en-US" dirty="0"/>
              <a:t>, They immediately banned Kogan's app from their platform and demanded certifications that they had deleted all improperly acquired data.</a:t>
            </a:r>
          </a:p>
          <a:p>
            <a:pPr algn="just"/>
            <a:endParaRPr lang="en-US" dirty="0"/>
          </a:p>
          <a:p>
            <a:pPr marL="342900" indent="-342900" algn="just">
              <a:buFont typeface="Arial" panose="020B0604020202020204" pitchFamily="34" charset="0"/>
              <a:buChar char="•"/>
            </a:pPr>
            <a:r>
              <a:rPr lang="en-US" b="1" dirty="0"/>
              <a:t>In a blog post on April 4, 2018, </a:t>
            </a:r>
            <a:r>
              <a:rPr lang="en-US" dirty="0"/>
              <a:t>Facebook announced a series of changes to data handling practices and API access capabilities.</a:t>
            </a:r>
          </a:p>
          <a:p>
            <a:pPr algn="just"/>
            <a:endParaRPr lang="en-US" dirty="0"/>
          </a:p>
          <a:p>
            <a:pPr marL="342900" indent="-342900" algn="just">
              <a:buFont typeface="Arial" panose="020B0604020202020204" pitchFamily="34" charset="0"/>
              <a:buChar char="•"/>
            </a:pPr>
            <a:r>
              <a:rPr lang="en-US" b="1" dirty="0"/>
              <a:t>On May 14, 2018, </a:t>
            </a:r>
            <a:r>
              <a:rPr lang="en-US" dirty="0"/>
              <a:t>"around 200" apps were banned from Facebook as part of an investigation into if companies have abused APIs to harvest personal information. </a:t>
            </a:r>
          </a:p>
          <a:p>
            <a:pPr algn="just"/>
            <a:endParaRPr lang="en-US" dirty="0"/>
          </a:p>
          <a:p>
            <a:pPr marL="342900" indent="-342900" algn="just">
              <a:buFont typeface="Arial" panose="020B0604020202020204" pitchFamily="34" charset="0"/>
              <a:buChar char="•"/>
            </a:pPr>
            <a:r>
              <a:rPr lang="en-US" b="1" dirty="0"/>
              <a:t>In June 2018, </a:t>
            </a:r>
            <a:r>
              <a:rPr lang="en-US" dirty="0"/>
              <a:t>Facebook discontinued the trending feature.</a:t>
            </a:r>
          </a:p>
          <a:p>
            <a:pPr algn="just"/>
            <a:endParaRPr lang="en-US" dirty="0"/>
          </a:p>
          <a:p>
            <a:pPr marL="342900" indent="-342900" algn="just">
              <a:buFont typeface="Arial" panose="020B0604020202020204" pitchFamily="34" charset="0"/>
              <a:buChar char="•"/>
            </a:pPr>
            <a:r>
              <a:rPr lang="en-US" b="1" dirty="0"/>
              <a:t>In a July 2018 interview with Recode</a:t>
            </a:r>
            <a:r>
              <a:rPr lang="en-US" dirty="0"/>
              <a:t>, Zuckerberg stated that he believed his company had taken all the right steps in the wake of the scandal. These included cutting ties with data brokers, rewriting its terms of service, and undertaking to audit third-party developers that could access Facebook user data.</a:t>
            </a:r>
          </a:p>
        </p:txBody>
      </p:sp>
    </p:spTree>
    <p:extLst>
      <p:ext uri="{BB962C8B-B14F-4D97-AF65-F5344CB8AC3E}">
        <p14:creationId xmlns:p14="http://schemas.microsoft.com/office/powerpoint/2010/main" val="3261607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AC232-63FF-4441-8AB1-C2651C4197E4}"/>
              </a:ext>
            </a:extLst>
          </p:cNvPr>
          <p:cNvSpPr>
            <a:spLocks noGrp="1"/>
          </p:cNvSpPr>
          <p:nvPr>
            <p:ph type="ctrTitle"/>
          </p:nvPr>
        </p:nvSpPr>
        <p:spPr>
          <a:xfrm>
            <a:off x="457200" y="29852"/>
            <a:ext cx="7086600" cy="533399"/>
          </a:xfrm>
        </p:spPr>
        <p:txBody>
          <a:bodyPr>
            <a:noAutofit/>
          </a:bodyPr>
          <a:lstStyle/>
          <a:p>
            <a:pPr algn="ctr"/>
            <a:r>
              <a:rPr lang="en-IE" sz="2400" b="1" dirty="0">
                <a:solidFill>
                  <a:schemeClr val="accent6"/>
                </a:solidFill>
              </a:rPr>
              <a:t>GDPR – Data Protection Act Amendment</a:t>
            </a:r>
          </a:p>
        </p:txBody>
      </p:sp>
      <p:sp>
        <p:nvSpPr>
          <p:cNvPr id="3" name="Content Placeholder 2">
            <a:extLst>
              <a:ext uri="{FF2B5EF4-FFF2-40B4-BE49-F238E27FC236}">
                <a16:creationId xmlns:a16="http://schemas.microsoft.com/office/drawing/2014/main" id="{5B68CBF1-97D0-4B2A-98A0-5729F388DCC1}"/>
              </a:ext>
            </a:extLst>
          </p:cNvPr>
          <p:cNvSpPr>
            <a:spLocks noGrp="1"/>
          </p:cNvSpPr>
          <p:nvPr>
            <p:ph type="subTitle" idx="1"/>
          </p:nvPr>
        </p:nvSpPr>
        <p:spPr>
          <a:xfrm>
            <a:off x="342900" y="838200"/>
            <a:ext cx="8458200" cy="5333998"/>
          </a:xfrm>
        </p:spPr>
        <p:txBody>
          <a:bodyPr>
            <a:noAutofit/>
          </a:bodyPr>
          <a:lstStyle/>
          <a:p>
            <a:pPr marL="285750" indent="-285750" algn="just">
              <a:buFont typeface="Arial" panose="020B0604020202020204" pitchFamily="34" charset="0"/>
              <a:buChar char="•"/>
            </a:pPr>
            <a:r>
              <a:rPr lang="en-IE" b="1" dirty="0"/>
              <a:t>Individual Rights : </a:t>
            </a:r>
            <a:r>
              <a:rPr lang="en-IE" dirty="0"/>
              <a:t>Individuals have right to access, withdraw consent, change, restrict and delete their personal data.</a:t>
            </a:r>
          </a:p>
          <a:p>
            <a:pPr algn="just"/>
            <a:endParaRPr lang="en-IE" dirty="0"/>
          </a:p>
          <a:p>
            <a:pPr marL="285750" indent="-285750" algn="just">
              <a:buFont typeface="Arial" panose="020B0604020202020204" pitchFamily="34" charset="0"/>
              <a:buChar char="•"/>
            </a:pPr>
            <a:r>
              <a:rPr lang="en-IE" b="1" dirty="0"/>
              <a:t> Informed Consent : </a:t>
            </a:r>
            <a:r>
              <a:rPr lang="en-IE" dirty="0"/>
              <a:t>Consent should be clear, easy to understand and withdraw.</a:t>
            </a:r>
          </a:p>
          <a:p>
            <a:pPr algn="just"/>
            <a:endParaRPr lang="en-IE" dirty="0"/>
          </a:p>
          <a:p>
            <a:pPr marL="285750" indent="-285750" algn="just">
              <a:buFont typeface="Arial" panose="020B0604020202020204" pitchFamily="34" charset="0"/>
              <a:buChar char="•"/>
            </a:pPr>
            <a:r>
              <a:rPr lang="en-IE" b="1" dirty="0"/>
              <a:t>Data Transfer: </a:t>
            </a:r>
            <a:r>
              <a:rPr lang="en-IE" dirty="0"/>
              <a:t>Personal data cannot be transferred without permission of customer.</a:t>
            </a:r>
          </a:p>
          <a:p>
            <a:pPr marL="285750" indent="-285750" algn="just">
              <a:buFont typeface="Arial" panose="020B0604020202020204" pitchFamily="34" charset="0"/>
              <a:buChar char="•"/>
            </a:pPr>
            <a:endParaRPr lang="en-IE" dirty="0"/>
          </a:p>
          <a:p>
            <a:pPr marL="285750" indent="-285750" algn="just">
              <a:buFont typeface="Arial" panose="020B0604020202020204" pitchFamily="34" charset="0"/>
              <a:buChar char="•"/>
            </a:pPr>
            <a:r>
              <a:rPr lang="en-IE" b="1" dirty="0"/>
              <a:t>Liability: </a:t>
            </a:r>
            <a:r>
              <a:rPr lang="en-IE" dirty="0"/>
              <a:t>Data Processors and Controllers will be directly responsible in case of breach.</a:t>
            </a:r>
          </a:p>
          <a:p>
            <a:pPr marL="285750" indent="-285750" algn="just">
              <a:buFont typeface="Arial" panose="020B0604020202020204" pitchFamily="34" charset="0"/>
              <a:buChar char="•"/>
            </a:pPr>
            <a:endParaRPr lang="en-IE" dirty="0"/>
          </a:p>
          <a:p>
            <a:pPr marL="285750" indent="-285750" algn="just">
              <a:buFont typeface="Arial" panose="020B0604020202020204" pitchFamily="34" charset="0"/>
              <a:buChar char="•"/>
            </a:pPr>
            <a:r>
              <a:rPr lang="en-IE" b="1" dirty="0"/>
              <a:t>Supervision and Enforcement: </a:t>
            </a:r>
            <a:r>
              <a:rPr lang="en-IE" dirty="0"/>
              <a:t>Organisations outside EU handling EU data can face sanctions and higher penalties. Any national regulator can take action under ‘one stop shop’ approach. </a:t>
            </a:r>
          </a:p>
        </p:txBody>
      </p:sp>
    </p:spTree>
    <p:extLst>
      <p:ext uri="{BB962C8B-B14F-4D97-AF65-F5344CB8AC3E}">
        <p14:creationId xmlns:p14="http://schemas.microsoft.com/office/powerpoint/2010/main" val="30882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FEFF-5F7C-45E6-B21F-2DAD0A438BD0}"/>
              </a:ext>
            </a:extLst>
          </p:cNvPr>
          <p:cNvSpPr>
            <a:spLocks noGrp="1"/>
          </p:cNvSpPr>
          <p:nvPr>
            <p:ph type="ctrTitle"/>
          </p:nvPr>
        </p:nvSpPr>
        <p:spPr>
          <a:xfrm>
            <a:off x="304800" y="0"/>
            <a:ext cx="7467600" cy="571500"/>
          </a:xfrm>
        </p:spPr>
        <p:txBody>
          <a:bodyPr>
            <a:normAutofit fontScale="90000"/>
          </a:bodyPr>
          <a:lstStyle/>
          <a:p>
            <a:pPr algn="ctr"/>
            <a:br>
              <a:rPr lang="en-IE" dirty="0"/>
            </a:br>
            <a:r>
              <a:rPr lang="en-US" sz="2200" b="1" dirty="0">
                <a:solidFill>
                  <a:schemeClr val="accent6"/>
                </a:solidFill>
              </a:rPr>
              <a:t>Ethical implications of GDPR for the Internet of Things</a:t>
            </a:r>
            <a:endParaRPr lang="en-IE" dirty="0"/>
          </a:p>
        </p:txBody>
      </p:sp>
      <p:sp>
        <p:nvSpPr>
          <p:cNvPr id="3" name="Content Placeholder 2">
            <a:extLst>
              <a:ext uri="{FF2B5EF4-FFF2-40B4-BE49-F238E27FC236}">
                <a16:creationId xmlns:a16="http://schemas.microsoft.com/office/drawing/2014/main" id="{AA23442B-54C1-42E9-B35A-F999590F89FA}"/>
              </a:ext>
            </a:extLst>
          </p:cNvPr>
          <p:cNvSpPr>
            <a:spLocks noGrp="1"/>
          </p:cNvSpPr>
          <p:nvPr>
            <p:ph type="subTitle" idx="1"/>
          </p:nvPr>
        </p:nvSpPr>
        <p:spPr>
          <a:xfrm>
            <a:off x="457200" y="1018880"/>
            <a:ext cx="8305800" cy="5334000"/>
          </a:xfrm>
        </p:spPr>
        <p:txBody>
          <a:bodyPr>
            <a:normAutofit/>
          </a:bodyPr>
          <a:lstStyle/>
          <a:p>
            <a:pPr marL="342900" indent="-342900" algn="just">
              <a:buFont typeface="Arial" panose="020B0604020202020204" pitchFamily="34" charset="0"/>
              <a:buChar char="•"/>
            </a:pPr>
            <a:r>
              <a:rPr lang="en-US" sz="2000" dirty="0"/>
              <a:t>New instruments such as data protection impact assessments have been largely welcomed in the market.</a:t>
            </a:r>
          </a:p>
          <a:p>
            <a:pPr algn="just"/>
            <a:endParaRPr lang="en-US" sz="2000" dirty="0"/>
          </a:p>
          <a:p>
            <a:pPr marL="342900" indent="-342900" algn="just">
              <a:buFont typeface="Arial" panose="020B0604020202020204" pitchFamily="34" charset="0"/>
              <a:buChar char="•"/>
            </a:pPr>
            <a:r>
              <a:rPr lang="en-US" sz="2000" dirty="0"/>
              <a:t>Strong device authentication practices that are incorporated in the design phase can provide cryptographic proof of when and how a device has been tampered with.</a:t>
            </a:r>
          </a:p>
          <a:p>
            <a:pPr algn="just"/>
            <a:endParaRPr lang="en-US" sz="2000" dirty="0"/>
          </a:p>
          <a:p>
            <a:pPr marL="342900" indent="-342900" algn="just">
              <a:buFont typeface="Arial" panose="020B0604020202020204" pitchFamily="34" charset="0"/>
              <a:buChar char="•"/>
            </a:pPr>
            <a:r>
              <a:rPr lang="en-US" sz="2000" dirty="0"/>
              <a:t>Public Key Infrastructure (PKI) and digital certificates can prioritize security without diminishing the user experience.</a:t>
            </a:r>
          </a:p>
          <a:p>
            <a:pPr algn="just"/>
            <a:endParaRPr lang="en-US" sz="2000" dirty="0"/>
          </a:p>
          <a:p>
            <a:pPr marL="342900" indent="-342900" algn="just">
              <a:buFont typeface="Arial" panose="020B0604020202020204" pitchFamily="34" charset="0"/>
              <a:buChar char="•"/>
            </a:pPr>
            <a:r>
              <a:rPr lang="en-US" sz="2000" dirty="0"/>
              <a:t>New tools, such as customer-accessible data profiles and notification practices, developed in response to the GDPR provide a clear pathway for users to understand how personal data is acted upon to improve both the data collection system and interactions with it.</a:t>
            </a:r>
          </a:p>
        </p:txBody>
      </p:sp>
    </p:spTree>
    <p:extLst>
      <p:ext uri="{BB962C8B-B14F-4D97-AF65-F5344CB8AC3E}">
        <p14:creationId xmlns:p14="http://schemas.microsoft.com/office/powerpoint/2010/main" val="4211455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1187</TotalTime>
  <Words>732</Words>
  <Application>Microsoft Office PowerPoint</Application>
  <PresentationFormat>On-screen Show (4:3)</PresentationFormat>
  <Paragraphs>107</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Open Sans</vt:lpstr>
      <vt:lpstr>Times New Roman</vt:lpstr>
      <vt:lpstr>Wingdings</vt:lpstr>
      <vt:lpstr>Office Theme</vt:lpstr>
      <vt:lpstr>DATA PRIVACY AND PROTECTION</vt:lpstr>
      <vt:lpstr>   Facebook / Cambridge Analytica Scandal</vt:lpstr>
      <vt:lpstr>   Background of Facebook / Cambridge Analytica case </vt:lpstr>
      <vt:lpstr>PowerPoint Presentation</vt:lpstr>
      <vt:lpstr>PowerPoint Presentation</vt:lpstr>
      <vt:lpstr>      GDPR - Data Privacy and Protection Issues </vt:lpstr>
      <vt:lpstr>Dealing with Data Privacy and Protection Issues  </vt:lpstr>
      <vt:lpstr>GDPR – Data Protection Act Amendment</vt:lpstr>
      <vt:lpstr> Ethical implications of GDPR for the Internet of Things</vt:lpstr>
      <vt:lpstr> 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topic intro </dc:title>
  <dc:creator>VimalJ</dc:creator>
  <cp:lastModifiedBy>Vimal Jaswal</cp:lastModifiedBy>
  <cp:revision>279</cp:revision>
  <dcterms:created xsi:type="dcterms:W3CDTF">2006-08-16T00:00:00Z</dcterms:created>
  <dcterms:modified xsi:type="dcterms:W3CDTF">2019-03-10T15:06:58Z</dcterms:modified>
</cp:coreProperties>
</file>