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sldIdLst>
    <p:sldId id="256" r:id="rId2"/>
    <p:sldId id="265" r:id="rId3"/>
    <p:sldId id="261" r:id="rId4"/>
    <p:sldId id="270" r:id="rId5"/>
    <p:sldId id="273" r:id="rId6"/>
    <p:sldId id="272" r:id="rId7"/>
    <p:sldId id="267"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5A990A5-47B7-49F6-968E-E68BA1CD9EBA}">
          <p14:sldIdLst>
            <p14:sldId id="256"/>
            <p14:sldId id="265"/>
          </p14:sldIdLst>
        </p14:section>
        <p14:section name="Untitled Section" id="{D49CACE1-9C23-46FA-A0B2-1E1F21946CEA}">
          <p14:sldIdLst>
            <p14:sldId id="261"/>
            <p14:sldId id="262"/>
            <p14:sldId id="271"/>
            <p14:sldId id="270"/>
            <p14:sldId id="274"/>
            <p14:sldId id="276"/>
            <p14:sldId id="275"/>
            <p14:sldId id="273"/>
            <p14:sldId id="272"/>
            <p14:sldId id="267"/>
            <p14:sldId id="26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3457A-82CD-4144-9203-993BE48EBA3A}" type="datetimeFigureOut">
              <a:rPr lang="en-GB" smtClean="0"/>
              <a:pPr/>
              <a:t>19/06/2020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C24A9-33ED-42F3-83D3-BA647E6F7F60}" type="slidenum">
              <a:rPr lang="en-GB" smtClean="0"/>
              <a:pPr/>
              <a:t>‹#›</a:t>
            </a:fld>
            <a:endParaRPr lang="en-GB"/>
          </a:p>
        </p:txBody>
      </p:sp>
    </p:spTree>
    <p:extLst>
      <p:ext uri="{BB962C8B-B14F-4D97-AF65-F5344CB8AC3E}">
        <p14:creationId xmlns:p14="http://schemas.microsoft.com/office/powerpoint/2010/main" xmlns="" val="16229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82C24A9-33ED-42F3-83D3-BA647E6F7F60}" type="slidenum">
              <a:rPr lang="en-GB" smtClean="0"/>
              <a:pPr/>
              <a:t>6</a:t>
            </a:fld>
            <a:endParaRPr lang="en-GB"/>
          </a:p>
        </p:txBody>
      </p:sp>
    </p:spTree>
    <p:extLst>
      <p:ext uri="{BB962C8B-B14F-4D97-AF65-F5344CB8AC3E}">
        <p14:creationId xmlns:p14="http://schemas.microsoft.com/office/powerpoint/2010/main" xmlns="" val="95104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1524D-9591-4F18-B61E-089A524121F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D4BB1E2B-40F6-4A42-85BA-91B1E72B33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0564E17A-BC76-453D-8886-41D1ED423E3B}"/>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97EDD425-5FF1-4C11-B415-9BCA034B1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5797E4-F113-4406-B932-F819ADC2DAEB}"/>
              </a:ext>
            </a:extLst>
          </p:cNvPr>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xmlns="" id="{C56EF406-055B-4BFC-B2A6-0D2684C6AE0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486650" y="10157"/>
            <a:ext cx="1419841" cy="710779"/>
          </a:xfrm>
          <a:prstGeom prst="rect">
            <a:avLst/>
          </a:prstGeom>
        </p:spPr>
      </p:pic>
    </p:spTree>
    <p:extLst>
      <p:ext uri="{BB962C8B-B14F-4D97-AF65-F5344CB8AC3E}">
        <p14:creationId xmlns:p14="http://schemas.microsoft.com/office/powerpoint/2010/main" xmlns="" val="406106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0DE673-C917-4EE9-985C-A7FCB42A2AF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FC5E3CA-3ED2-4B07-A2E7-82FDB36BAF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49F80F8-66A6-4F98-BA66-AA623B949E67}"/>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57626196-66A9-466A-899F-450ADB97B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24F78-7310-41B4-9B3B-4A9792ABC48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3938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C4F57BE-5CCD-4F0E-BD0B-705AE326260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1EC87C2-680D-446C-B920-B736B437EC1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0A3EADC5-AE3B-4CC4-82C9-D2E9EEB6D2CB}"/>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F66DBB1A-2B9E-485F-829E-56E99A58E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9C64A8-3E14-4C88-9635-438A1B150D7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5066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FA6FB-94F7-46E7-B003-9EE72063E2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B64D7CB-F5BD-4B86-8101-718D434F8D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2F30FF7-67E4-4470-B065-F9F9A86AFF86}"/>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D812F13A-3B01-4CE7-8F67-272A72412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B0340F-853F-458A-BDE1-269925B3146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445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28E3C-68D8-464D-B6A0-38CB5D5EF6B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F50DB56-F845-42CA-85FB-3E0D1F5471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80881FF-6D67-4B3F-A0C6-81CC14BFD498}"/>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264BBF38-E8B1-4731-8F98-F7A96AB24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877D03-1194-4184-AB53-1C67CE760B1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3636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6B806-192C-463D-8E82-58220F3C38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330FFAF-B0E0-42F6-961A-9081BD4371D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098003B-56D0-4CE2-9A9F-7ACCE47DABF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9F7F16D-DA7C-404B-9D69-D062FB216ACA}"/>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a:extLst>
              <a:ext uri="{FF2B5EF4-FFF2-40B4-BE49-F238E27FC236}">
                <a16:creationId xmlns:a16="http://schemas.microsoft.com/office/drawing/2014/main" xmlns="" id="{FFE28596-3679-4D74-B230-89FAFC489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A21553B-7212-4C7C-8653-B2D94C1826D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961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48BA3-04A5-49BD-A914-E816691C7AE7}"/>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B38321F-7DDD-48A1-BFDA-B0CFC4C6C9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095FDEB1-F2F3-4F35-8207-7C03AAD4BC3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49C330A6-4707-48B2-B605-AE674C7C2EF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D3EEB0F0-CD25-412A-8EB8-82F973B1D78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4E184A47-AEE1-49FF-A053-63793C1EE2D1}"/>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8" name="Footer Placeholder 7">
            <a:extLst>
              <a:ext uri="{FF2B5EF4-FFF2-40B4-BE49-F238E27FC236}">
                <a16:creationId xmlns:a16="http://schemas.microsoft.com/office/drawing/2014/main" xmlns="" id="{7E401B71-53F7-4EE9-8FB6-7605DAB04D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52D71EC-478E-4696-AAC9-EA13A244110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3577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AE305-D700-490F-8912-5012F78D74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9744533-BCBB-4C56-B3CE-96A37B053196}"/>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4" name="Footer Placeholder 3">
            <a:extLst>
              <a:ext uri="{FF2B5EF4-FFF2-40B4-BE49-F238E27FC236}">
                <a16:creationId xmlns:a16="http://schemas.microsoft.com/office/drawing/2014/main" xmlns="" id="{23E4E5F6-27B6-4978-9546-88F5174EF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AEF7B3A-B016-4D25-BFEA-DEBB981DEE2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32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360D620-E5AB-4DA3-80DC-DA610A374A6C}"/>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3" name="Footer Placeholder 2">
            <a:extLst>
              <a:ext uri="{FF2B5EF4-FFF2-40B4-BE49-F238E27FC236}">
                <a16:creationId xmlns:a16="http://schemas.microsoft.com/office/drawing/2014/main" xmlns="" id="{F458687A-F783-4528-B228-67ADA1053F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AC4AF51-1FDE-416D-B841-B9D26449374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9257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B5E7A-826D-4101-A673-FD2B3B6E301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4EB643B9-4625-4CB9-A0C3-6F44797C896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7BAEB5AC-8388-4DC1-8F02-76C5A34B5A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31923EFD-8832-4A02-8D76-6F91B820349D}"/>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a:extLst>
              <a:ext uri="{FF2B5EF4-FFF2-40B4-BE49-F238E27FC236}">
                <a16:creationId xmlns:a16="http://schemas.microsoft.com/office/drawing/2014/main" xmlns="" id="{608FEB23-D0C6-47D2-A8BF-A426D6EB8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8216BF-65E3-4397-9D59-8FB55C41F06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4851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2B452-20AD-4898-8304-F3A3C6EBB04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3C78880C-0F41-4EBD-8386-CF9CBBA38A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xmlns="" id="{C0F2952C-7CFE-4ACE-87E2-B62B90BF3A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A58F89AE-B617-4EF2-9EA8-7175DBE1CA77}"/>
              </a:ext>
            </a:extLst>
          </p:cNvPr>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a:extLst>
              <a:ext uri="{FF2B5EF4-FFF2-40B4-BE49-F238E27FC236}">
                <a16:creationId xmlns:a16="http://schemas.microsoft.com/office/drawing/2014/main" xmlns="" id="{2ABB437B-0FDF-454A-8F94-9D831513C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4C4924-C380-4254-9D3F-5706A54571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2808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BCF559-08AC-47C5-B2BF-2AE64C3F98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931CBDF-9502-40FC-9774-3C266759A5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5BA11FF-844F-4C74-8A78-21D94EA9C33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6/19/2020</a:t>
            </a:fld>
            <a:endParaRPr lang="en-US"/>
          </a:p>
        </p:txBody>
      </p:sp>
      <p:sp>
        <p:nvSpPr>
          <p:cNvPr id="5" name="Footer Placeholder 4">
            <a:extLst>
              <a:ext uri="{FF2B5EF4-FFF2-40B4-BE49-F238E27FC236}">
                <a16:creationId xmlns:a16="http://schemas.microsoft.com/office/drawing/2014/main" xmlns="" id="{5F6B284E-4D65-40AF-9A51-9544C664C2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D7A29FA-D506-4986-8026-65618AFD0B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935477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title"/>
          </p:nvPr>
        </p:nvSpPr>
        <p:spPr>
          <a:xfrm>
            <a:off x="838200" y="762000"/>
            <a:ext cx="7886700" cy="1325563"/>
          </a:xfrm>
        </p:spPr>
        <p:txBody>
          <a:bodyPr>
            <a:noAutofit/>
          </a:bodyPr>
          <a:lstStyle/>
          <a:p>
            <a:pPr algn="ctr"/>
            <a:r>
              <a:rPr lang="en-GB" sz="4000" dirty="0">
                <a:solidFill>
                  <a:schemeClr val="accent1">
                    <a:lumMod val="75000"/>
                  </a:schemeClr>
                </a:solidFill>
              </a:rPr>
              <a:t/>
            </a:r>
            <a:br>
              <a:rPr lang="en-GB" sz="4000" dirty="0">
                <a:solidFill>
                  <a:schemeClr val="accent1">
                    <a:lumMod val="75000"/>
                  </a:schemeClr>
                </a:solidFill>
              </a:rPr>
            </a:br>
            <a:r>
              <a:rPr lang="en-GB" sz="3600" b="1" dirty="0" smtClean="0"/>
              <a:t>“Emergency response techniques by measuring heart rate and blood pressure via Smartphone application”</a:t>
            </a:r>
            <a:endParaRPr lang="en-GB" sz="3600" b="1" dirty="0">
              <a:solidFill>
                <a:schemeClr val="accent1">
                  <a:lumMod val="75000"/>
                </a:schemeClr>
              </a:solidFill>
            </a:endParaRPr>
          </a:p>
        </p:txBody>
      </p:sp>
      <p:sp>
        <p:nvSpPr>
          <p:cNvPr id="5" name="Subtitle 4">
            <a:extLst>
              <a:ext uri="{FF2B5EF4-FFF2-40B4-BE49-F238E27FC236}">
                <a16:creationId xmlns:a16="http://schemas.microsoft.com/office/drawing/2014/main" xmlns="" id="{D079353D-4170-4B02-9F22-E5865D9A4011}"/>
              </a:ext>
            </a:extLst>
          </p:cNvPr>
          <p:cNvSpPr>
            <a:spLocks noGrp="1"/>
          </p:cNvSpPr>
          <p:nvPr>
            <p:ph sz="half" idx="1"/>
          </p:nvPr>
        </p:nvSpPr>
        <p:spPr>
          <a:xfrm>
            <a:off x="3581400" y="4495800"/>
            <a:ext cx="5562600" cy="1668873"/>
          </a:xfrm>
        </p:spPr>
        <p:txBody>
          <a:bodyPr>
            <a:normAutofit/>
          </a:bodyPr>
          <a:lstStyle/>
          <a:p>
            <a:pPr marL="0" indent="0" algn="l">
              <a:buNone/>
            </a:pPr>
            <a:r>
              <a:rPr lang="en-GB" b="1" dirty="0"/>
              <a:t>Presented by:</a:t>
            </a:r>
          </a:p>
          <a:p>
            <a:pPr marL="0" indent="0" algn="l">
              <a:buNone/>
            </a:pPr>
            <a:r>
              <a:rPr lang="en-GB" dirty="0"/>
              <a:t>Vimal Jaswal - B00122875</a:t>
            </a:r>
          </a:p>
          <a:p>
            <a:pPr marL="0" indent="0" algn="l">
              <a:buNone/>
            </a:pPr>
            <a:r>
              <a:rPr lang="en-GB" dirty="0"/>
              <a:t>MIOT - H6022</a:t>
            </a:r>
          </a:p>
          <a:p>
            <a:pPr marL="0" indent="0" algn="l">
              <a:buNone/>
            </a:pPr>
            <a:r>
              <a:rPr lang="en-GB" dirty="0"/>
              <a:t>Technological University Dublin, Blanchardstown</a:t>
            </a:r>
          </a:p>
        </p:txBody>
      </p:sp>
      <p:sp>
        <p:nvSpPr>
          <p:cNvPr id="6" name="Content Placeholder 5">
            <a:extLst>
              <a:ext uri="{FF2B5EF4-FFF2-40B4-BE49-F238E27FC236}">
                <a16:creationId xmlns:a16="http://schemas.microsoft.com/office/drawing/2014/main" xmlns="" id="{B41AFD31-D9CC-4C36-AE4C-F887FE91BE34}"/>
              </a:ext>
            </a:extLst>
          </p:cNvPr>
          <p:cNvSpPr>
            <a:spLocks noGrp="1"/>
          </p:cNvSpPr>
          <p:nvPr>
            <p:ph sz="half" idx="2"/>
          </p:nvPr>
        </p:nvSpPr>
        <p:spPr>
          <a:xfrm>
            <a:off x="247650" y="4572000"/>
            <a:ext cx="4324350" cy="914400"/>
          </a:xfrm>
        </p:spPr>
        <p:txBody>
          <a:bodyPr/>
          <a:lstStyle/>
          <a:p>
            <a:pPr marL="0" indent="0">
              <a:buNone/>
            </a:pPr>
            <a:r>
              <a:rPr lang="en-GB" b="1" dirty="0" smtClean="0"/>
              <a:t>Supervised by:</a:t>
            </a:r>
            <a:endParaRPr lang="en-GB" b="1" dirty="0"/>
          </a:p>
          <a:p>
            <a:pPr marL="0" indent="0">
              <a:buNone/>
            </a:pPr>
            <a:r>
              <a:rPr lang="en-GB" dirty="0"/>
              <a:t>Dr. </a:t>
            </a:r>
            <a:r>
              <a:rPr lang="en-GB" dirty="0" smtClean="0"/>
              <a:t>Brian Debrit</a:t>
            </a:r>
            <a:endParaRPr lang="en-GB" dirty="0"/>
          </a:p>
        </p:txBody>
      </p:sp>
    </p:spTree>
    <p:extLst>
      <p:ext uri="{BB962C8B-B14F-4D97-AF65-F5344CB8AC3E}">
        <p14:creationId xmlns:p14="http://schemas.microsoft.com/office/powerpoint/2010/main" xmlns="" val="20608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990600" y="304800"/>
            <a:ext cx="6858000" cy="477837"/>
          </a:xfrm>
        </p:spPr>
        <p:txBody>
          <a:bodyPr>
            <a:normAutofit fontScale="90000"/>
          </a:bodyPr>
          <a:lstStyle/>
          <a:p>
            <a:r>
              <a:rPr lang="en-GB" b="1" dirty="0">
                <a:solidFill>
                  <a:schemeClr val="accent1">
                    <a:lumMod val="75000"/>
                  </a:schemeClr>
                </a:solidFill>
              </a:rPr>
              <a:t/>
            </a:r>
            <a:br>
              <a:rPr lang="en-GB" b="1" dirty="0">
                <a:solidFill>
                  <a:schemeClr val="accent1">
                    <a:lumMod val="75000"/>
                  </a:schemeClr>
                </a:solidFill>
              </a:rPr>
            </a:br>
            <a:r>
              <a:rPr lang="en-GB" b="1" dirty="0">
                <a:solidFill>
                  <a:schemeClr val="accent1">
                    <a:lumMod val="75000"/>
                  </a:schemeClr>
                </a:solidFill>
              </a:rPr>
              <a:t>Introduction and Background</a:t>
            </a:r>
            <a:endParaRPr lang="en-GB" sz="2700" b="1" dirty="0">
              <a:solidFill>
                <a:schemeClr val="accent1">
                  <a:lumMod val="75000"/>
                </a:schemeClr>
              </a:solidFill>
            </a:endParaRPr>
          </a:p>
        </p:txBody>
      </p:sp>
      <p:sp>
        <p:nvSpPr>
          <p:cNvPr id="3" name="Subtitle 2">
            <a:extLst>
              <a:ext uri="{FF2B5EF4-FFF2-40B4-BE49-F238E27FC236}">
                <a16:creationId xmlns:a16="http://schemas.microsoft.com/office/drawing/2014/main" xmlns="" id="{523D54CE-6ADA-44C3-B4DE-F7FB980A8518}"/>
              </a:ext>
            </a:extLst>
          </p:cNvPr>
          <p:cNvSpPr>
            <a:spLocks noGrp="1"/>
          </p:cNvSpPr>
          <p:nvPr>
            <p:ph type="subTitle" idx="1"/>
          </p:nvPr>
        </p:nvSpPr>
        <p:spPr>
          <a:xfrm>
            <a:off x="533400" y="1104900"/>
            <a:ext cx="8305801" cy="4991100"/>
          </a:xfrm>
        </p:spPr>
        <p:txBody>
          <a:bodyPr>
            <a:normAutofit fontScale="92500" lnSpcReduction="10000"/>
          </a:bodyPr>
          <a:lstStyle/>
          <a:p>
            <a:pPr algn="just"/>
            <a:endParaRPr lang="en-GB" sz="2400" dirty="0"/>
          </a:p>
          <a:p>
            <a:pPr marL="285750" indent="-285750" algn="just">
              <a:buFont typeface="Arial" panose="020B0604020202020204" pitchFamily="34" charset="0"/>
              <a:buChar char="•"/>
            </a:pPr>
            <a:r>
              <a:rPr lang="en-GB" sz="2400" dirty="0" smtClean="0"/>
              <a:t>Heart disease and Blood Pressure is a common issue that causes hypertension as well. COVID-19 also impacted the health services for this kind of non-communicable diseases[1]</a:t>
            </a:r>
          </a:p>
          <a:p>
            <a:pPr marL="285750" indent="-285750" algn="just">
              <a:buFont typeface="Arial" panose="020B0604020202020204" pitchFamily="34" charset="0"/>
              <a:buChar char="•"/>
            </a:pPr>
            <a:endParaRPr lang="en-GB" sz="2400" dirty="0" smtClean="0"/>
          </a:p>
          <a:p>
            <a:pPr marL="285750" indent="-285750" algn="just">
              <a:buFont typeface="Arial" panose="020B0604020202020204" pitchFamily="34" charset="0"/>
              <a:buChar char="•"/>
            </a:pPr>
            <a:r>
              <a:rPr lang="en-GB" sz="2400" dirty="0" smtClean="0"/>
              <a:t>The improvement of health and wellbeing progressively depend on remote Smartphone applications and organized sensors and actuators. [2]</a:t>
            </a:r>
          </a:p>
          <a:p>
            <a:pPr marL="285750" indent="-285750" algn="just"/>
            <a:endParaRPr lang="en-GB" sz="2400" dirty="0" smtClean="0"/>
          </a:p>
          <a:p>
            <a:pPr marL="285750" indent="-285750" algn="just">
              <a:buFont typeface="Arial" panose="020B0604020202020204" pitchFamily="34" charset="0"/>
              <a:buChar char="•"/>
            </a:pPr>
            <a:r>
              <a:rPr lang="en-GB" sz="2400" dirty="0" smtClean="0"/>
              <a:t>The idea is to develop an algorithm and application paradigm that can help patients with the necessary treatment based on the heart rate and blood pressure data collected by Smartphone. The experiment is to collect data from a patient via Smartphone and send it on to cloud database service and then transform that into information required by the user or doctor to take necessary actions and set alerts.</a:t>
            </a:r>
          </a:p>
          <a:p>
            <a:pPr marL="285750" indent="-285750" algn="just">
              <a:buFont typeface="Arial" panose="020B0604020202020204" pitchFamily="34" charset="0"/>
              <a:buChar char="•"/>
            </a:pPr>
            <a:endParaRPr lang="en-GB" sz="2400" dirty="0" smtClean="0"/>
          </a:p>
          <a:p>
            <a:pPr marL="285750" indent="-285750" algn="just">
              <a:buFont typeface="Arial" panose="020B0604020202020204" pitchFamily="34" charset="0"/>
              <a:buChar char="•"/>
            </a:pPr>
            <a:endParaRPr lang="en-GB" sz="2400" dirty="0" smtClean="0"/>
          </a:p>
          <a:p>
            <a:pPr marL="285750" indent="-285750" algn="just">
              <a:buFont typeface="Arial" panose="020B0604020202020204" pitchFamily="34" charset="0"/>
              <a:buChar char="•"/>
            </a:pPr>
            <a:endParaRPr lang="en-GB" sz="2400" dirty="0"/>
          </a:p>
          <a:p>
            <a:pPr algn="just"/>
            <a:endParaRPr lang="en-GB" dirty="0"/>
          </a:p>
          <a:p>
            <a:pPr algn="just"/>
            <a:endParaRPr lang="en-GB" dirty="0"/>
          </a:p>
        </p:txBody>
      </p:sp>
    </p:spTree>
    <p:extLst>
      <p:ext uri="{BB962C8B-B14F-4D97-AF65-F5344CB8AC3E}">
        <p14:creationId xmlns:p14="http://schemas.microsoft.com/office/powerpoint/2010/main" xmlns="" val="24560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990600" y="151402"/>
            <a:ext cx="6858000" cy="477837"/>
          </a:xfrm>
        </p:spPr>
        <p:txBody>
          <a:bodyPr>
            <a:normAutofit fontScale="90000"/>
          </a:bodyPr>
          <a:lstStyle/>
          <a:p>
            <a:r>
              <a:rPr lang="en-GB" b="1" dirty="0"/>
              <a:t/>
            </a:r>
            <a:br>
              <a:rPr lang="en-GB" b="1" dirty="0"/>
            </a:br>
            <a:r>
              <a:rPr lang="en-GB" sz="3600" b="1" dirty="0">
                <a:solidFill>
                  <a:schemeClr val="accent1">
                    <a:lumMod val="75000"/>
                  </a:schemeClr>
                </a:solidFill>
              </a:rPr>
              <a:t>Problem statement/objectives</a:t>
            </a:r>
          </a:p>
        </p:txBody>
      </p:sp>
      <p:sp>
        <p:nvSpPr>
          <p:cNvPr id="3" name="Subtitle 2">
            <a:extLst>
              <a:ext uri="{FF2B5EF4-FFF2-40B4-BE49-F238E27FC236}">
                <a16:creationId xmlns:a16="http://schemas.microsoft.com/office/drawing/2014/main" xmlns="" id="{523D54CE-6ADA-44C3-B4DE-F7FB980A8518}"/>
              </a:ext>
            </a:extLst>
          </p:cNvPr>
          <p:cNvSpPr>
            <a:spLocks noGrp="1"/>
          </p:cNvSpPr>
          <p:nvPr>
            <p:ph type="subTitle" idx="1"/>
          </p:nvPr>
        </p:nvSpPr>
        <p:spPr>
          <a:xfrm>
            <a:off x="347222" y="990600"/>
            <a:ext cx="8415779" cy="5181600"/>
          </a:xfrm>
        </p:spPr>
        <p:txBody>
          <a:bodyPr>
            <a:norm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algn="just"/>
            <a:endParaRPr lang="en-GB" dirty="0"/>
          </a:p>
        </p:txBody>
      </p:sp>
      <p:sp>
        <p:nvSpPr>
          <p:cNvPr id="4" name="Subtitle 2">
            <a:extLst>
              <a:ext uri="{FF2B5EF4-FFF2-40B4-BE49-F238E27FC236}">
                <a16:creationId xmlns:a16="http://schemas.microsoft.com/office/drawing/2014/main" xmlns="" id="{329C2C11-E5DA-44D7-90C5-F69B528A4B02}"/>
              </a:ext>
            </a:extLst>
          </p:cNvPr>
          <p:cNvSpPr txBox="1">
            <a:spLocks/>
          </p:cNvSpPr>
          <p:nvPr/>
        </p:nvSpPr>
        <p:spPr>
          <a:xfrm>
            <a:off x="381000" y="849984"/>
            <a:ext cx="8382001" cy="5398416"/>
          </a:xfrm>
          <a:prstGeom prst="rect">
            <a:avLst/>
          </a:prstGeom>
        </p:spPr>
        <p:txBody>
          <a:bodyPr vert="horz" lIns="91440" tIns="45720" rIns="91440" bIns="45720" rtlCol="0">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r>
              <a:rPr lang="en-GB" dirty="0" smtClean="0"/>
              <a:t>There is a mandatory requirement of the doctor to assist the patient with diet and prescription in case of a disease even if patient activity is monitored. There is still a requirement of such applications that can help improve the emergency support in case of need by the patients. Another issue is that there is less number of doctors available as compared to patients. The situation became worse in case of natural disaster or pandemic.</a:t>
            </a:r>
          </a:p>
          <a:p>
            <a:pPr algn="just"/>
            <a:endParaRPr lang="en-GB" b="1" dirty="0" smtClean="0">
              <a:solidFill>
                <a:schemeClr val="accent1">
                  <a:lumMod val="75000"/>
                </a:schemeClr>
              </a:solidFill>
            </a:endParaRPr>
          </a:p>
          <a:p>
            <a:pPr algn="just"/>
            <a:r>
              <a:rPr lang="en-GB" b="1" dirty="0" smtClean="0">
                <a:solidFill>
                  <a:schemeClr val="accent1">
                    <a:lumMod val="75000"/>
                  </a:schemeClr>
                </a:solidFill>
              </a:rPr>
              <a:t>Research Question </a:t>
            </a:r>
          </a:p>
          <a:p>
            <a:pPr algn="l"/>
            <a:r>
              <a:rPr lang="en-GB" b="1" i="1" dirty="0" smtClean="0"/>
              <a:t>"How can we improve emergency medical services by determining medical parameters like blood pressure and pulse rate via Smartphone application?" </a:t>
            </a:r>
            <a:endParaRPr lang="en-GB" dirty="0" smtClean="0"/>
          </a:p>
          <a:p>
            <a:pPr algn="just"/>
            <a:endParaRPr lang="en-GB" dirty="0" smtClean="0"/>
          </a:p>
          <a:p>
            <a:pPr algn="just"/>
            <a:r>
              <a:rPr lang="en-GB" b="1" dirty="0" smtClean="0">
                <a:solidFill>
                  <a:schemeClr val="accent1">
                    <a:lumMod val="75000"/>
                  </a:schemeClr>
                </a:solidFill>
              </a:rPr>
              <a:t>Objectives</a:t>
            </a:r>
            <a:endParaRPr lang="en-GB" dirty="0" smtClean="0"/>
          </a:p>
          <a:p>
            <a:pPr algn="just">
              <a:buFont typeface="Arial" pitchFamily="34" charset="0"/>
              <a:buChar char="•"/>
            </a:pPr>
            <a:r>
              <a:rPr lang="en-GB" dirty="0" smtClean="0"/>
              <a:t>The main objective is to look at various scenarios that can be helpful in resolving the problem of monitoring patients from remote location. Secondly, to look at the current scenarios already present and how these can be improved further in case of different emergency situations.</a:t>
            </a:r>
          </a:p>
          <a:p>
            <a:pPr algn="just">
              <a:buFont typeface="Arial" pitchFamily="34" charset="0"/>
              <a:buChar char="•"/>
            </a:pPr>
            <a:r>
              <a:rPr lang="en-GB" dirty="0" smtClean="0"/>
              <a:t>The Final objective of this research is to develop a user friendly and efficient Smartphone application to monitor patients without the need of frequently visiting doctors or hospitals and without use of extra medical devices.</a:t>
            </a:r>
          </a:p>
          <a:p>
            <a:pPr algn="just">
              <a:buFont typeface="Arial" pitchFamily="34" charset="0"/>
              <a:buChar char="•"/>
            </a:pPr>
            <a:r>
              <a:rPr lang="en-GB" dirty="0" smtClean="0"/>
              <a:t>The individuals will receive an answer about how will the mobile application developed via this research will help to reduce response time of medical professionals and emergency services along with helping individuals to control and warn them about their medical condition which will motivate individuals to live a healthy life and take preventive measures which in turn will decrease the risk from disease caused due to tension of unavailability of medical service and save lives.</a:t>
            </a:r>
            <a:endParaRPr lang="en-GB" dirty="0"/>
          </a:p>
          <a:p>
            <a:pPr algn="just"/>
            <a:endParaRPr lang="en-GB" dirty="0"/>
          </a:p>
          <a:p>
            <a:pPr lvl="0" algn="just"/>
            <a:endParaRPr lang="en-GB" dirty="0"/>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algn="just"/>
            <a:endParaRPr lang="en-GB" dirty="0"/>
          </a:p>
        </p:txBody>
      </p:sp>
    </p:spTree>
    <p:extLst>
      <p:ext uri="{BB962C8B-B14F-4D97-AF65-F5344CB8AC3E}">
        <p14:creationId xmlns:p14="http://schemas.microsoft.com/office/powerpoint/2010/main" xmlns="" val="257993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914400" y="304800"/>
            <a:ext cx="6858000" cy="477837"/>
          </a:xfrm>
        </p:spPr>
        <p:txBody>
          <a:bodyPr>
            <a:normAutofit fontScale="90000"/>
          </a:bodyPr>
          <a:lstStyle/>
          <a:p>
            <a:r>
              <a:rPr lang="en-GB" dirty="0" smtClean="0">
                <a:highlight>
                  <a:srgbClr val="C0C0C0"/>
                </a:highlight>
              </a:rPr>
              <a:t/>
            </a:r>
            <a:br>
              <a:rPr lang="en-GB" dirty="0" smtClean="0">
                <a:highlight>
                  <a:srgbClr val="C0C0C0"/>
                </a:highlight>
              </a:rPr>
            </a:br>
            <a:r>
              <a:rPr lang="en-GB" sz="3600" b="1" dirty="0" smtClean="0">
                <a:solidFill>
                  <a:schemeClr val="accent1">
                    <a:lumMod val="75000"/>
                  </a:schemeClr>
                </a:solidFill>
              </a:rPr>
              <a:t>UML Diagram for Smartphone application</a:t>
            </a:r>
            <a:endParaRPr lang="en-GB" sz="3600" b="1" dirty="0">
              <a:solidFill>
                <a:schemeClr val="accent1">
                  <a:lumMod val="75000"/>
                </a:schemeClr>
              </a:solidFill>
            </a:endParaRPr>
          </a:p>
        </p:txBody>
      </p:sp>
      <p:pic>
        <p:nvPicPr>
          <p:cNvPr id="4" name="Picture 3" descr="C:\Users\vimal\Desktop\2020-06-17 13_21_26-UML smatphone - diagrams.net.jpg"/>
          <p:cNvPicPr/>
          <p:nvPr/>
        </p:nvPicPr>
        <p:blipFill>
          <a:blip r:embed="rId2"/>
          <a:srcRect/>
          <a:stretch>
            <a:fillRect/>
          </a:stretch>
        </p:blipFill>
        <p:spPr bwMode="auto">
          <a:xfrm>
            <a:off x="1500166" y="1214422"/>
            <a:ext cx="6215106" cy="4857784"/>
          </a:xfrm>
          <a:prstGeom prst="rect">
            <a:avLst/>
          </a:prstGeom>
          <a:noFill/>
          <a:ln w="9525">
            <a:noFill/>
            <a:miter lim="800000"/>
            <a:headEnd/>
            <a:tailEnd/>
          </a:ln>
        </p:spPr>
      </p:pic>
    </p:spTree>
    <p:extLst>
      <p:ext uri="{BB962C8B-B14F-4D97-AF65-F5344CB8AC3E}">
        <p14:creationId xmlns:p14="http://schemas.microsoft.com/office/powerpoint/2010/main" xmlns="" val="216521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914400" y="304800"/>
            <a:ext cx="6858000" cy="477837"/>
          </a:xfrm>
        </p:spPr>
        <p:txBody>
          <a:bodyPr>
            <a:normAutofit fontScale="90000"/>
          </a:bodyPr>
          <a:lstStyle/>
          <a:p>
            <a:r>
              <a:rPr lang="en-GB" dirty="0" smtClean="0">
                <a:highlight>
                  <a:srgbClr val="C0C0C0"/>
                </a:highlight>
              </a:rPr>
              <a:t/>
            </a:r>
            <a:br>
              <a:rPr lang="en-GB" dirty="0" smtClean="0">
                <a:highlight>
                  <a:srgbClr val="C0C0C0"/>
                </a:highlight>
              </a:rPr>
            </a:br>
            <a:r>
              <a:rPr lang="en-GB" sz="3600" b="1" dirty="0" smtClean="0">
                <a:solidFill>
                  <a:schemeClr val="accent1">
                    <a:lumMod val="75000"/>
                  </a:schemeClr>
                </a:solidFill>
              </a:rPr>
              <a:t>Architecture for Smartphone application</a:t>
            </a:r>
            <a:endParaRPr lang="en-GB" sz="3600" b="1" dirty="0">
              <a:solidFill>
                <a:schemeClr val="accent1">
                  <a:lumMod val="75000"/>
                </a:schemeClr>
              </a:solidFill>
            </a:endParaRPr>
          </a:p>
        </p:txBody>
      </p:sp>
      <p:pic>
        <p:nvPicPr>
          <p:cNvPr id="6" name="Picture 5" descr="C:\Users\vimal\Desktop\2020-06-17 12_57_40-Untitled Diagram.drawio - diagrams.net.png"/>
          <p:cNvPicPr/>
          <p:nvPr/>
        </p:nvPicPr>
        <p:blipFill>
          <a:blip r:embed="rId2"/>
          <a:srcRect/>
          <a:stretch>
            <a:fillRect/>
          </a:stretch>
        </p:blipFill>
        <p:spPr bwMode="auto">
          <a:xfrm>
            <a:off x="1785918" y="1285860"/>
            <a:ext cx="5143536" cy="4929222"/>
          </a:xfrm>
          <a:prstGeom prst="rect">
            <a:avLst/>
          </a:prstGeom>
          <a:noFill/>
          <a:ln w="9525">
            <a:noFill/>
            <a:miter lim="800000"/>
            <a:headEnd/>
            <a:tailEnd/>
          </a:ln>
        </p:spPr>
      </p:pic>
    </p:spTree>
    <p:extLst>
      <p:ext uri="{BB962C8B-B14F-4D97-AF65-F5344CB8AC3E}">
        <p14:creationId xmlns:p14="http://schemas.microsoft.com/office/powerpoint/2010/main" xmlns="" val="216521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1142976" y="357166"/>
            <a:ext cx="6858000" cy="477837"/>
          </a:xfrm>
        </p:spPr>
        <p:txBody>
          <a:bodyPr>
            <a:normAutofit fontScale="90000"/>
          </a:bodyPr>
          <a:lstStyle/>
          <a:p>
            <a:r>
              <a:rPr lang="en-GB" dirty="0">
                <a:highlight>
                  <a:srgbClr val="C0C0C0"/>
                </a:highlight>
              </a:rPr>
              <a:t/>
            </a:r>
            <a:br>
              <a:rPr lang="en-GB" dirty="0">
                <a:highlight>
                  <a:srgbClr val="C0C0C0"/>
                </a:highlight>
              </a:rPr>
            </a:br>
            <a:r>
              <a:rPr lang="en-GB" sz="3600" b="1" dirty="0" smtClean="0">
                <a:solidFill>
                  <a:schemeClr val="accent1">
                    <a:lumMod val="75000"/>
                  </a:schemeClr>
                </a:solidFill>
              </a:rPr>
              <a:t>Project Plan</a:t>
            </a:r>
            <a:endParaRPr lang="en-GB" sz="3600" b="1" dirty="0">
              <a:solidFill>
                <a:schemeClr val="accent1">
                  <a:lumMod val="75000"/>
                </a:schemeClr>
              </a:solidFill>
            </a:endParaRPr>
          </a:p>
        </p:txBody>
      </p:sp>
      <p:pic>
        <p:nvPicPr>
          <p:cNvPr id="5" name="Picture 4" descr="C:\Users\vimal\Desktop\2020-06-17 16_50_28-Microsoft Excel - Gantt Chart.jpg"/>
          <p:cNvPicPr/>
          <p:nvPr/>
        </p:nvPicPr>
        <p:blipFill>
          <a:blip r:embed="rId3"/>
          <a:srcRect/>
          <a:stretch>
            <a:fillRect/>
          </a:stretch>
        </p:blipFill>
        <p:spPr bwMode="auto">
          <a:xfrm>
            <a:off x="428596" y="1142984"/>
            <a:ext cx="8286776" cy="5000660"/>
          </a:xfrm>
          <a:prstGeom prst="rect">
            <a:avLst/>
          </a:prstGeom>
          <a:noFill/>
          <a:ln w="9525">
            <a:noFill/>
            <a:miter lim="800000"/>
            <a:headEnd/>
            <a:tailEnd/>
          </a:ln>
        </p:spPr>
      </p:pic>
    </p:spTree>
    <p:extLst>
      <p:ext uri="{BB962C8B-B14F-4D97-AF65-F5344CB8AC3E}">
        <p14:creationId xmlns:p14="http://schemas.microsoft.com/office/powerpoint/2010/main" xmlns="" val="405837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CFF990D-E8A8-4A76-846A-495FB61F9AE5}"/>
              </a:ext>
            </a:extLst>
          </p:cNvPr>
          <p:cNvSpPr>
            <a:spLocks noGrp="1"/>
          </p:cNvSpPr>
          <p:nvPr>
            <p:ph type="subTitle" idx="1"/>
          </p:nvPr>
        </p:nvSpPr>
        <p:spPr>
          <a:xfrm>
            <a:off x="457200" y="838200"/>
            <a:ext cx="7924800" cy="4953000"/>
          </a:xfrm>
        </p:spPr>
        <p:txBody>
          <a:bodyPr>
            <a:normAutofit/>
          </a:bodyPr>
          <a:lstStyle/>
          <a:p>
            <a:pPr algn="l"/>
            <a:r>
              <a:rPr lang="en-GB" sz="2800" b="1" dirty="0">
                <a:solidFill>
                  <a:schemeClr val="accent1">
                    <a:lumMod val="75000"/>
                  </a:schemeClr>
                </a:solidFill>
              </a:rPr>
              <a:t>References</a:t>
            </a:r>
          </a:p>
          <a:p>
            <a:pPr algn="l"/>
            <a:endParaRPr lang="en-GB" sz="1600" b="1" dirty="0">
              <a:solidFill>
                <a:schemeClr val="accent1">
                  <a:lumMod val="75000"/>
                </a:schemeClr>
              </a:solidFill>
            </a:endParaRPr>
          </a:p>
          <a:p>
            <a:pPr algn="just"/>
            <a:r>
              <a:rPr lang="en-GB" sz="1600" dirty="0"/>
              <a:t>[1</a:t>
            </a:r>
            <a:r>
              <a:rPr lang="en-GB" sz="1600" dirty="0" smtClean="0"/>
              <a:t>] Who.int. 2020. </a:t>
            </a:r>
            <a:r>
              <a:rPr lang="en-GB" sz="1600" i="1" dirty="0" smtClean="0"/>
              <a:t>COVID-19 Significantly Impacts Health Services For </a:t>
            </a:r>
            <a:r>
              <a:rPr lang="en-GB" sz="1600" i="1" dirty="0" err="1" smtClean="0"/>
              <a:t>Noncommunicable</a:t>
            </a:r>
            <a:r>
              <a:rPr lang="en-GB" sz="1600" i="1" dirty="0" smtClean="0"/>
              <a:t> Diseases</a:t>
            </a:r>
            <a:r>
              <a:rPr lang="en-GB" sz="1600" dirty="0" smtClean="0"/>
              <a:t>. [online] Available at: &lt;https://www.who.int/news-room/detail/01-06-2020-covid-19-significantly-impacts-health-services-for-noncommunicable-diseases&gt; [Accessed 19 June 2020].</a:t>
            </a:r>
          </a:p>
          <a:p>
            <a:pPr algn="just"/>
            <a:endParaRPr lang="en-GB" sz="1600" dirty="0" smtClean="0"/>
          </a:p>
          <a:p>
            <a:pPr algn="just"/>
            <a:r>
              <a:rPr lang="en-GB" sz="1600" dirty="0" smtClean="0"/>
              <a:t>[2] Higgins, J.P., 2016. Smartphone applications for patients' health and fitness. </a:t>
            </a:r>
            <a:r>
              <a:rPr lang="en-GB" sz="1600" i="1" dirty="0" smtClean="0"/>
              <a:t>The American journal of medicine</a:t>
            </a:r>
            <a:r>
              <a:rPr lang="en-GB" sz="1600" dirty="0" smtClean="0"/>
              <a:t>, </a:t>
            </a:r>
            <a:r>
              <a:rPr lang="en-GB" sz="1600" i="1" dirty="0" smtClean="0"/>
              <a:t>129</a:t>
            </a:r>
            <a:r>
              <a:rPr lang="en-GB" sz="1600" dirty="0" smtClean="0"/>
              <a:t>(1), pp.11-19.</a:t>
            </a:r>
          </a:p>
          <a:p>
            <a:pPr algn="just"/>
            <a:endParaRPr lang="en-GB" dirty="0"/>
          </a:p>
        </p:txBody>
      </p:sp>
    </p:spTree>
    <p:extLst>
      <p:ext uri="{BB962C8B-B14F-4D97-AF65-F5344CB8AC3E}">
        <p14:creationId xmlns:p14="http://schemas.microsoft.com/office/powerpoint/2010/main" xmlns="" val="146354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592F3-0FF3-4508-AADA-9A14D7EE471F}"/>
              </a:ext>
            </a:extLst>
          </p:cNvPr>
          <p:cNvSpPr>
            <a:spLocks noGrp="1"/>
          </p:cNvSpPr>
          <p:nvPr>
            <p:ph type="ctrTitle"/>
          </p:nvPr>
        </p:nvSpPr>
        <p:spPr>
          <a:xfrm>
            <a:off x="1295400" y="1981200"/>
            <a:ext cx="6858000" cy="1239837"/>
          </a:xfrm>
        </p:spPr>
        <p:txBody>
          <a:bodyPr>
            <a:noAutofit/>
          </a:bodyPr>
          <a:lstStyle/>
          <a:p>
            <a:r>
              <a:rPr lang="en-GB" sz="6000" b="1" dirty="0">
                <a:solidFill>
                  <a:schemeClr val="accent1">
                    <a:lumMod val="75000"/>
                  </a:schemeClr>
                </a:solidFill>
                <a:highlight>
                  <a:srgbClr val="C0C0C0"/>
                </a:highlight>
              </a:rPr>
              <a:t/>
            </a:r>
            <a:br>
              <a:rPr lang="en-GB" sz="6000" b="1" dirty="0">
                <a:solidFill>
                  <a:schemeClr val="accent1">
                    <a:lumMod val="75000"/>
                  </a:schemeClr>
                </a:solidFill>
                <a:highlight>
                  <a:srgbClr val="C0C0C0"/>
                </a:highlight>
              </a:rPr>
            </a:br>
            <a:r>
              <a:rPr lang="en-GB" sz="6000" b="1" dirty="0">
                <a:solidFill>
                  <a:schemeClr val="accent1">
                    <a:lumMod val="75000"/>
                  </a:schemeClr>
                </a:solidFill>
              </a:rPr>
              <a:t>Thank You…</a:t>
            </a:r>
          </a:p>
        </p:txBody>
      </p:sp>
    </p:spTree>
    <p:extLst>
      <p:ext uri="{BB962C8B-B14F-4D97-AF65-F5344CB8AC3E}">
        <p14:creationId xmlns:p14="http://schemas.microsoft.com/office/powerpoint/2010/main" xmlns="" val="3014162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TotalTime>
  <Words>253</Words>
  <Application>Microsoft Office PowerPoint</Application>
  <PresentationFormat>On-screen Show (4:3)</PresentationFormat>
  <Paragraphs>47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“Emergency response techniques by measuring heart rate and blood pressure via Smartphone application”</vt:lpstr>
      <vt:lpstr> Introduction and Background</vt:lpstr>
      <vt:lpstr> Problem statement/objectives</vt:lpstr>
      <vt:lpstr> UML Diagram for Smartphone application</vt:lpstr>
      <vt:lpstr> Architecture for Smartphone application</vt:lpstr>
      <vt:lpstr> Project Plan</vt:lpstr>
      <vt:lpstr>Slide 7</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topic intro</dc:title>
  <dc:creator>VimalJ</dc:creator>
  <cp:lastModifiedBy>VimalJ</cp:lastModifiedBy>
  <cp:revision>224</cp:revision>
  <dcterms:created xsi:type="dcterms:W3CDTF">2006-08-16T00:00:00Z</dcterms:created>
  <dcterms:modified xsi:type="dcterms:W3CDTF">2020-06-19T07:31:01Z</dcterms:modified>
</cp:coreProperties>
</file>