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65" r:id="rId3"/>
    <p:sldId id="261" r:id="rId4"/>
    <p:sldId id="270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A990A5-47B7-49F6-968E-E68BA1CD9EBA}">
          <p14:sldIdLst>
            <p14:sldId id="256"/>
            <p14:sldId id="265"/>
          </p14:sldIdLst>
        </p14:section>
        <p14:section name="Untitled Section" id="{D49CACE1-9C23-46FA-A0B2-1E1F21946CEA}">
          <p14:sldIdLst>
            <p14:sldId id="261"/>
            <p14:sldId id="262"/>
            <p14:sldId id="271"/>
            <p14:sldId id="270"/>
            <p14:sldId id="274"/>
            <p14:sldId id="276"/>
            <p14:sldId id="275"/>
            <p14:sldId id="273"/>
            <p14:sldId id="272"/>
            <p14:sldId id="267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3457A-82CD-4144-9203-993BE48EBA3A}" type="datetimeFigureOut">
              <a:rPr lang="en-GB" smtClean="0"/>
              <a:pPr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C24A9-33ED-42F3-83D3-BA647E6F7F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229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C24A9-33ED-42F3-83D3-BA647E6F7F6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10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1524D-9591-4F18-B61E-089A5241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BB1E2B-40F6-4A42-85BA-91B1E72B3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64E17A-BC76-453D-8886-41D1ED42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C0C4-88B3-4E2D-A699-5D2B4145A966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EDD425-5FF1-4C11-B415-9BCA034B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5797E4-F113-4406-B932-F819ADC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56EF406-055B-4BFC-B2A6-0D2684C6AE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0157"/>
            <a:ext cx="1419841" cy="7107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106845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DE673-C917-4EE9-985C-A7FCB42A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C5E3CA-3ED2-4B07-A2E7-82FDB36B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9F80F8-66A6-4F98-BA66-AA623B94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2C52-27D6-4DE4-B5BC-8857BB907FD7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626196-66A9-466A-899F-450ADB97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324F78-7310-41B4-9B3B-4A9792A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38503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C4F57BE-5CCD-4F0E-BD0B-705AE326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EC87C2-680D-446C-B920-B736B437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3EADC5-AE3B-4CC4-82C9-D2E9EEB6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86E9-795C-43AB-B9BB-4B891AD9EFA0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6DBB1A-2B9E-485F-829E-56E99A58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9C64A8-3E14-4C88-9635-438A1B1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6662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9FA6FB-94F7-46E7-B003-9EE72063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64D7CB-F5BD-4B86-8101-718D434F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F30FF7-67E4-4470-B065-F9F9A86A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F846-353B-4A3F-920A-98821913473D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12F13A-3B01-4CE7-8F67-272A7241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B0340F-853F-458A-BDE1-269925B3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451229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C28E3C-68D8-464D-B6A0-38CB5D5E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50DB56-F845-42CA-85FB-3E0D1F54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0881FF-6D67-4B3F-A0C6-81CC14BF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33C6-087B-41B1-ACC1-79428D64AFD8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4BBF38-E8B1-4731-8F98-F7A96AB2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877D03-1194-4184-AB53-1C67CE76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611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6B806-192C-463D-8E82-58220F3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30FFAF-B0E0-42F6-961A-9081BD437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98003B-56D0-4CE2-9A9F-7ACCE47D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F7F16D-DA7C-404B-9D69-D062FB21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5AF1-3CB8-4021-882B-40139F528FA7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E28596-3679-4D74-B230-89FAFC48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21553B-7212-4C7C-8653-B2D94C18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61473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48BA3-04A5-49BD-A914-E816691C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38321F-7DDD-48A1-BFDA-B0CFC4C6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5FDEB1-F2F3-4F35-8207-7C03AAD4B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C330A6-4707-48B2-B605-AE674C7C2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3EEB0F0-CD25-412A-8EB8-82F973B1D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184A47-AEE1-49FF-A053-63793C1E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C100-F61B-4C99-BA34-A47E8074DA64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E401B71-53F7-4EE9-8FB6-7605DAB0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52D71EC-478E-4696-AAC9-EA13A24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77862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AE305-D700-490F-8912-5012F78D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744533-BCBB-4C56-B3CE-96A37B0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FA9-5696-41AC-A138-61F9087C5735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E4E5F6-27B6-4978-9546-88F5174E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EF7B3A-B016-4D25-BFEA-DEBB981D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24827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360D620-E5AB-4DA3-80DC-DA610A37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729A-C576-4FAD-8C48-7AE7B90F5B1B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458687A-F783-4528-B228-67ADA105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AC4AF51-1FDE-416D-B841-B9D26449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257203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B5E7A-826D-4101-A673-FD2B3B6E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B643B9-4625-4CB9-A0C3-6F44797C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AEB5AC-8388-4DC1-8F02-76C5A34B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923EFD-8832-4A02-8D76-6F91B820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380-9A61-4E74-A9B3-A2FBBDE547DA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8FEB23-D0C6-47D2-A8BF-A426D6EB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8216BF-65E3-4397-9D59-8FB55C41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51096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2B452-20AD-4898-8304-F3A3C6EB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78880C-0F41-4EBD-8386-CF9CBBA3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0F2952C-7CFE-4ACE-87E2-B62B90BF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8F89AE-B617-4EF2-9EA8-7175DBE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04E2-0355-4741-884D-1DD0B7CCB45C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BB437B-0FDF-454A-8F94-9D83151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4C4924-C380-4254-9D3F-5706A545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808960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DBCF559-08AC-47C5-B2BF-2AE64C3F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931CBDF-9502-40FC-9774-3C266759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BA11FF-844F-4C74-8A78-21D94EA9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29A5-91F1-49F2-88BD-AAB7D11A61AC}" type="datetime1">
              <a:rPr lang="en-US" smtClean="0"/>
              <a:pPr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6B284E-4D65-40AF-9A51-9544C664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7A29FA-D506-4986-8026-65618AFD0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5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>
    <p:wipe dir="r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“Emergency response techniques by measuring heart rate and blood pressure via Smartphone application”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079353D-4170-4B02-9F22-E5865D9A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76" y="4286256"/>
            <a:ext cx="3714776" cy="20717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dirty="0"/>
              <a:t>Presented by:</a:t>
            </a:r>
          </a:p>
          <a:p>
            <a:pPr marL="0" indent="0" algn="l">
              <a:buNone/>
            </a:pPr>
            <a:r>
              <a:rPr lang="en-GB" dirty="0"/>
              <a:t>Vimal Jaswal - B00122875</a:t>
            </a:r>
          </a:p>
          <a:p>
            <a:pPr marL="0" indent="0" algn="l">
              <a:buNone/>
            </a:pPr>
            <a:r>
              <a:rPr lang="en-GB" dirty="0"/>
              <a:t>MIOT - H6022</a:t>
            </a:r>
          </a:p>
          <a:p>
            <a:pPr marL="0" indent="0" algn="l">
              <a:buNone/>
            </a:pPr>
            <a:r>
              <a:rPr lang="en-GB" dirty="0"/>
              <a:t>Technological University </a:t>
            </a:r>
            <a:r>
              <a:rPr lang="en-GB" dirty="0" smtClean="0"/>
              <a:t>Dublin</a:t>
            </a:r>
          </a:p>
          <a:p>
            <a:pPr marL="0" indent="0" algn="l">
              <a:buNone/>
            </a:pPr>
            <a:r>
              <a:rPr lang="en-GB" dirty="0" err="1" smtClean="0"/>
              <a:t>Blanchardstown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1AFD31-D9CC-4C36-AE4C-F887FE91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910" y="4572008"/>
            <a:ext cx="2500330" cy="1357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Supervised by: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Dr. </a:t>
            </a:r>
            <a:r>
              <a:rPr lang="en-GB" dirty="0" smtClean="0"/>
              <a:t>Brian Debrit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08675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vimal\Desktop\New folder\Screenshot_2020-08-25-13-08-32-12_a38b573adbccdbef4986286a20b503e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000108"/>
            <a:ext cx="3714745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357298"/>
            <a:ext cx="5143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GB" sz="2800" dirty="0" smtClean="0"/>
              <a:t>To verify the patient is able to login to the primary page of patient where all the fields related to measurement and history data is working properly.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10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071546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To verify the patient is able to take heart rate and blood pressure readings successfully without interruption.</a:t>
            </a:r>
            <a:endParaRPr lang="en-GB" sz="2800" dirty="0"/>
          </a:p>
        </p:txBody>
      </p:sp>
      <p:pic>
        <p:nvPicPr>
          <p:cNvPr id="5" name="Picture 4" descr="C:\Users\vimal\Desktop\New folder\Screenshot_2020-08-25-13-02-29-47_a38b573adbccdbef4986286a20b503e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143116"/>
            <a:ext cx="2643206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vimal\Desktop\New folder\Screenshot_2020-08-25-13-04-21-48_a38b573adbccdbef4986286a20b503e7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2143116"/>
            <a:ext cx="2714644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11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071546"/>
            <a:ext cx="8001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GB" sz="2800" dirty="0" smtClean="0"/>
              <a:t>To validate the user is able to see the results of heart rate and blood pressure measurement and able to send notification to doctor or call ambulance successfully.</a:t>
            </a:r>
            <a:endParaRPr lang="en-GB" sz="2800" dirty="0"/>
          </a:p>
        </p:txBody>
      </p:sp>
      <p:pic>
        <p:nvPicPr>
          <p:cNvPr id="5" name="Picture 4" descr="C:\Users\vimal\Desktop\New folder\Screenshot_2020-08-25-13-17-38-34_a38b573adbccdbef4986286a20b503e7.png"/>
          <p:cNvPicPr/>
          <p:nvPr/>
        </p:nvPicPr>
        <p:blipFill>
          <a:blip r:embed="rId3" cstate="print"/>
          <a:srcRect r="1832" b="40476"/>
          <a:stretch>
            <a:fillRect/>
          </a:stretch>
        </p:blipFill>
        <p:spPr bwMode="auto">
          <a:xfrm>
            <a:off x="1714480" y="2857496"/>
            <a:ext cx="335758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vimal\Desktop\New folder\Screenshot_2020-08-25-13-03-25-54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786058"/>
            <a:ext cx="214314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12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071546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800" dirty="0" smtClean="0"/>
              <a:t>To validate patient is able to record heart rate and blood pressure as per requirement and able to see history graphs for each parameter separately.</a:t>
            </a:r>
            <a:endParaRPr lang="en-GB" sz="2800" dirty="0"/>
          </a:p>
        </p:txBody>
      </p:sp>
      <p:pic>
        <p:nvPicPr>
          <p:cNvPr id="4098" name="Picture 2" descr="C:\Users\vimal\Desktop\2020-09-03 20_53_56-Android Emulator - Pixel_2_API_27_55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500305"/>
            <a:ext cx="2214578" cy="3770027"/>
          </a:xfrm>
          <a:prstGeom prst="rect">
            <a:avLst/>
          </a:prstGeom>
          <a:noFill/>
        </p:spPr>
      </p:pic>
      <p:pic>
        <p:nvPicPr>
          <p:cNvPr id="4099" name="Picture 3" descr="C:\Users\vimal\Desktop\2020-09-03 20_53_56-Android Emulator - Pixel_2_API_27_55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500306"/>
            <a:ext cx="2260605" cy="3848382"/>
          </a:xfrm>
          <a:prstGeom prst="rect">
            <a:avLst/>
          </a:prstGeom>
          <a:noFill/>
        </p:spPr>
      </p:pic>
      <p:pic>
        <p:nvPicPr>
          <p:cNvPr id="6" name="Picture 5" descr="C:\Users\vimal\Desktop\New folder\Screenshot_2020-08-25-13-08-20-79_a38b573adbccdbef4986286a20b503e7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428868"/>
            <a:ext cx="221457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13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857232"/>
            <a:ext cx="8001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GB" sz="2800" dirty="0" smtClean="0"/>
              <a:t>To verify that doctor receives notification from patient successfully with all the details and readings. To validate all the buttons and textboxes works correctly for user without any error.</a:t>
            </a:r>
            <a:endParaRPr lang="en-GB" sz="2800" dirty="0"/>
          </a:p>
        </p:txBody>
      </p:sp>
      <p:pic>
        <p:nvPicPr>
          <p:cNvPr id="3074" name="Picture 2" descr="C:\Users\vimal\Desktop\2020-09-03 20_52_21-Android Emulator - Pixel_2_API_27_555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571744"/>
            <a:ext cx="2428892" cy="4199684"/>
          </a:xfrm>
          <a:prstGeom prst="rect">
            <a:avLst/>
          </a:prstGeom>
          <a:noFill/>
        </p:spPr>
      </p:pic>
      <p:pic>
        <p:nvPicPr>
          <p:cNvPr id="5" name="Picture 4" descr="C:\Users\vimal\Desktop\New folder\Screenshot_2020-08-25-13-13-45-01_76d3659901e861cdf913c3b0e5bde80e.png"/>
          <p:cNvPicPr/>
          <p:nvPr/>
        </p:nvPicPr>
        <p:blipFill>
          <a:blip r:embed="rId4" cstate="print"/>
          <a:srcRect r="20000" b="17241"/>
          <a:stretch>
            <a:fillRect/>
          </a:stretch>
        </p:blipFill>
        <p:spPr bwMode="auto">
          <a:xfrm>
            <a:off x="5286380" y="2571744"/>
            <a:ext cx="2286016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14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Firebase Database View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vimal\Desktop\2020-09-03 21_06_43-Health Watcher – Cloud Firestore – Firebase conso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857232"/>
            <a:ext cx="8650711" cy="5857916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15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Comparison of Application Readings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vimal\Desktop\2020-09-03 21_08_40-Vimal Thesis B00122875 - Microsoft Wo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383114" cy="421165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16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Conclusion and Future Work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748635"/>
            <a:ext cx="8286808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Smartphone based measurement of parameters such as heart rate and blood pressure can improve the emergency and medical services. </a:t>
            </a:r>
          </a:p>
          <a:p>
            <a:pPr algn="just"/>
            <a:r>
              <a:rPr lang="en-GB" sz="2300" dirty="0" smtClean="0"/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There are several functionalities that can be added such as prescriptions, location, medical conditions of the patient, booking appointments etc. </a:t>
            </a:r>
          </a:p>
          <a:p>
            <a:pPr algn="just"/>
            <a:endParaRPr lang="en-GB" sz="23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Measurement of body temperature by infra red could also be taken into consideration for additional development. </a:t>
            </a:r>
          </a:p>
          <a:p>
            <a:pPr algn="just"/>
            <a:endParaRPr lang="en-GB" sz="23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This research could be helpful in understanding various functionalities of Smartphone for future medical service applications. </a:t>
            </a:r>
          </a:p>
          <a:p>
            <a:pPr algn="just"/>
            <a:endParaRPr lang="en-GB" sz="23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300" dirty="0" smtClean="0"/>
              <a:t>Data collected by application can be utilised for further data analysis.</a:t>
            </a:r>
            <a:endParaRPr lang="en-GB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17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FF990D-E8A8-4A76-846A-495FB61F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7924800" cy="4953000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pPr algn="l"/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1600" dirty="0"/>
              <a:t>[1</a:t>
            </a:r>
            <a:r>
              <a:rPr lang="en-GB" sz="1600" dirty="0" smtClean="0"/>
              <a:t>] Who.int. 2020. </a:t>
            </a:r>
            <a:r>
              <a:rPr lang="en-GB" sz="1600" i="1" dirty="0" smtClean="0"/>
              <a:t>COVID-19 Significantly Impacts Health Services For </a:t>
            </a:r>
            <a:r>
              <a:rPr lang="en-GB" sz="1600" i="1" dirty="0" err="1" smtClean="0"/>
              <a:t>Noncommunicable</a:t>
            </a:r>
            <a:r>
              <a:rPr lang="en-GB" sz="1600" i="1" dirty="0" smtClean="0"/>
              <a:t> Diseases</a:t>
            </a:r>
            <a:r>
              <a:rPr lang="en-GB" sz="1600" dirty="0" smtClean="0"/>
              <a:t>. [online] Available at: &lt;https://www.who.int/news-room/detail/01-06-2020-covid-19-significantly-impacts-health-services-for-noncommunicable-diseases&gt; [Accessed 19 June 2020].</a:t>
            </a:r>
          </a:p>
          <a:p>
            <a:pPr algn="just"/>
            <a:endParaRPr lang="en-GB" sz="1600" dirty="0" smtClean="0"/>
          </a:p>
          <a:p>
            <a:pPr algn="just"/>
            <a:r>
              <a:rPr lang="en-GB" sz="1600" dirty="0" smtClean="0"/>
              <a:t>[2] Higgins, J.P., 2016. Smartphone applications for patients' health and fitness. </a:t>
            </a:r>
            <a:r>
              <a:rPr lang="en-GB" sz="1600" i="1" dirty="0" smtClean="0"/>
              <a:t>The American journal of medicine</a:t>
            </a:r>
            <a:r>
              <a:rPr lang="en-GB" sz="1600" dirty="0" smtClean="0"/>
              <a:t>, </a:t>
            </a:r>
            <a:r>
              <a:rPr lang="en-GB" sz="1600" i="1" dirty="0" smtClean="0"/>
              <a:t>129</a:t>
            </a:r>
            <a:r>
              <a:rPr lang="en-GB" sz="1600" dirty="0" smtClean="0"/>
              <a:t>(1), pp.11-19.</a:t>
            </a:r>
          </a:p>
          <a:p>
            <a:pPr algn="just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18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5441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6858000" cy="1239837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/>
            </a:r>
            <a:br>
              <a:rPr lang="en-GB" sz="6000" b="1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</a:b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</a:rPr>
              <a:t>Thank You…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19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4162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38" y="428604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Introduction and Background</a:t>
            </a:r>
            <a:endParaRPr lang="en-GB" sz="2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58" y="928670"/>
            <a:ext cx="8501122" cy="5643602"/>
          </a:xfrm>
        </p:spPr>
        <p:txBody>
          <a:bodyPr>
            <a:normAutofit/>
          </a:bodyPr>
          <a:lstStyle/>
          <a:p>
            <a:pPr algn="just"/>
            <a:endParaRPr lang="en-GB" sz="2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dirty="0" smtClean="0"/>
              <a:t>Heart disease and Blood Pressure is a common issue that causes hypertension as well. COVID-19 pandemamic also impacted the health services for these diseases[1]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600" dirty="0" smtClean="0"/>
              <a:t>The improvement of health and wellbeing progressively depend on remote Smartphone applications and organized sensors and actuators. [2]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600" dirty="0" smtClean="0"/>
          </a:p>
          <a:p>
            <a:pPr algn="just"/>
            <a:r>
              <a:rPr lang="en-GB" sz="2600" b="1" dirty="0" smtClean="0">
                <a:solidFill>
                  <a:schemeClr val="accent1">
                    <a:lumMod val="75000"/>
                  </a:schemeClr>
                </a:solidFill>
              </a:rPr>
              <a:t>Research Question </a:t>
            </a:r>
          </a:p>
          <a:p>
            <a:pPr algn="just"/>
            <a:r>
              <a:rPr lang="en-GB" sz="2600" b="1" i="1" dirty="0" smtClean="0"/>
              <a:t>"How can we improve emergency medical services by determining medical parameters like blood pressure and pulse rate via Smartphone application?" </a:t>
            </a:r>
            <a:endParaRPr lang="en-GB" sz="2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2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050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1402"/>
            <a:ext cx="7081862" cy="491516"/>
          </a:xfrm>
        </p:spPr>
        <p:txBody>
          <a:bodyPr>
            <a:normAutofit fontScale="90000"/>
          </a:bodyPr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Problem </a:t>
            </a: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Statement &amp;objectives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329C2C11-E5DA-44D7-90C5-F69B528A4B02}"/>
              </a:ext>
            </a:extLst>
          </p:cNvPr>
          <p:cNvSpPr txBox="1">
            <a:spLocks/>
          </p:cNvSpPr>
          <p:nvPr/>
        </p:nvSpPr>
        <p:spPr>
          <a:xfrm>
            <a:off x="381000" y="849984"/>
            <a:ext cx="8382001" cy="557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dirty="0" smtClean="0"/>
              <a:t>The unavailability of medical service or support when required could result in panic or mental stress to the patient which further increases the problem</a:t>
            </a:r>
            <a:endParaRPr lang="en-GB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GB" sz="2800" dirty="0" smtClean="0"/>
          </a:p>
          <a:p>
            <a:pPr algn="just"/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To develop a user friendly and efficient Smartphone application to connect patients  with doctors.</a:t>
            </a:r>
          </a:p>
          <a:p>
            <a:pPr algn="just"/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To understand the role of Smartphone application to measure heart rate or blood pressure parameters and reduce response time of medical professionals and emergency services.</a:t>
            </a:r>
            <a:endParaRPr lang="en-GB" sz="2800" dirty="0"/>
          </a:p>
          <a:p>
            <a:pPr algn="just"/>
            <a:endParaRPr lang="en-GB" dirty="0"/>
          </a:p>
          <a:p>
            <a:pPr lvl="0"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3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99364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04800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highlight>
                  <a:srgbClr val="C0C0C0"/>
                </a:highlight>
              </a:rPr>
              <a:t/>
            </a:r>
            <a:br>
              <a:rPr lang="en-GB" dirty="0" smtClean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UML Diagram for Smartphone application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:\Users\vimal\Desktop\2020-08-24 08_51_20-UML smatphone - diagrams.ne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21523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4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5217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086624" cy="69530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highlight>
                  <a:srgbClr val="C0C0C0"/>
                </a:highlight>
              </a:rPr>
              <a:t/>
            </a:r>
            <a:br>
              <a:rPr lang="en-GB" dirty="0" smtClean="0">
                <a:highlight>
                  <a:srgbClr val="C0C0C0"/>
                </a:highlight>
              </a:rPr>
            </a:br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Photoplethysmography for Smartphone Application</a:t>
            </a:r>
            <a:endParaRPr lang="en-GB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1357298"/>
            <a:ext cx="564360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400" dirty="0" smtClean="0"/>
              <a:t>By using the white light-emitting diode as light source and the phone camera as Photo detector, a Smartphone could be used to perform photoplethysmography (PPG).</a:t>
            </a:r>
          </a:p>
          <a:p>
            <a:pPr algn="just"/>
            <a:endParaRPr lang="en-GB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400" dirty="0" smtClean="0"/>
              <a:t>The User acts as an actuator and Smartphone can be served as sensor to measure the volume of blood pressure and oscillations. A tissue sample is illuminated and collected as light absorption due to pulsating blood volume within tissue. </a:t>
            </a:r>
          </a:p>
          <a:p>
            <a:pPr algn="just"/>
            <a:endParaRPr lang="en-GB" dirty="0" smtClean="0"/>
          </a:p>
        </p:txBody>
      </p:sp>
      <p:pic>
        <p:nvPicPr>
          <p:cNvPr id="1026" name="Picture 2" descr="C:\Users\vimal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428736"/>
            <a:ext cx="2877828" cy="221457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5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5217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Application Development Requirements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1285860"/>
            <a:ext cx="80010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A computer system with minimum 4 gigabytes of RAM, 250 gigabytes storage, windows 10 operating system</a:t>
            </a:r>
          </a:p>
          <a:p>
            <a:pPr algn="just">
              <a:buFont typeface="Arial" pitchFamily="34" charset="0"/>
              <a:buChar char="•"/>
            </a:pPr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Android studio software installed</a:t>
            </a:r>
          </a:p>
          <a:p>
            <a:pPr algn="just">
              <a:buFont typeface="Arial" pitchFamily="34" charset="0"/>
              <a:buChar char="•"/>
            </a:pPr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Java application package installed </a:t>
            </a:r>
          </a:p>
          <a:p>
            <a:pPr algn="just">
              <a:buFont typeface="Arial" pitchFamily="34" charset="0"/>
              <a:buChar char="•"/>
            </a:pPr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Google firebase account for data storage</a:t>
            </a:r>
          </a:p>
          <a:p>
            <a:pPr algn="just">
              <a:buFont typeface="Arial" pitchFamily="34" charset="0"/>
              <a:buChar char="•"/>
            </a:pPr>
            <a:endParaRPr lang="en-GB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GB" sz="2800" dirty="0" smtClean="0"/>
              <a:t>Internet Connectivity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6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vimal\Desktop\2020-09-03 22_05_26-Android studio icon - Google Sear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714620"/>
            <a:ext cx="1971579" cy="857256"/>
          </a:xfrm>
          <a:prstGeom prst="rect">
            <a:avLst/>
          </a:prstGeom>
          <a:noFill/>
        </p:spPr>
      </p:pic>
      <p:pic>
        <p:nvPicPr>
          <p:cNvPr id="1028" name="Picture 4" descr="C:\Users\vimal\Desktop\2020-09-03 22_05_49-firebase icon - Google Searc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4714884"/>
            <a:ext cx="1766341" cy="1214445"/>
          </a:xfrm>
          <a:prstGeom prst="rect">
            <a:avLst/>
          </a:prstGeom>
          <a:noFill/>
        </p:spPr>
      </p:pic>
      <p:pic>
        <p:nvPicPr>
          <p:cNvPr id="1029" name="Picture 5" descr="C:\Users\vimal\Desktop\2020-09-03 22_06_17-java icon - Google Searc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3643314"/>
            <a:ext cx="1482976" cy="942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Class Diagram for Application 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C:\Users\vimal\Desktop\2020-08-30 20_03_47-Untitled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928670"/>
            <a:ext cx="7929618" cy="563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7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071546"/>
            <a:ext cx="8001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GB" sz="2800" dirty="0" smtClean="0"/>
              <a:t>To validate the application files can be installed into the android device successfully without interruption</a:t>
            </a:r>
          </a:p>
        </p:txBody>
      </p:sp>
      <p:pic>
        <p:nvPicPr>
          <p:cNvPr id="2050" name="Picture 2" descr="C:\Users\vimal\Desktop\2020-09-03 20_31_30-Vimal Thesis B00122875 - Microsoft Wor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357430"/>
            <a:ext cx="4046537" cy="42894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8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76" y="357166"/>
            <a:ext cx="6858000" cy="477837"/>
          </a:xfrm>
        </p:spPr>
        <p:txBody>
          <a:bodyPr>
            <a:normAutofit fontScale="90000"/>
          </a:bodyPr>
          <a:lstStyle/>
          <a:p>
            <a:r>
              <a:rPr lang="en-GB" dirty="0">
                <a:highlight>
                  <a:srgbClr val="C0C0C0"/>
                </a:highlight>
              </a:rPr>
              <a:t/>
            </a:r>
            <a:br>
              <a:rPr lang="en-GB" dirty="0">
                <a:highlight>
                  <a:srgbClr val="C0C0C0"/>
                </a:highlight>
              </a:rPr>
            </a:b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Testing and Implementation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1071546"/>
            <a:ext cx="30718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GB" sz="2800" dirty="0" smtClean="0"/>
              <a:t>To verify that the patient is able to create new account by entering data in all mandatory fields and is able to successfully login.</a:t>
            </a:r>
          </a:p>
          <a:p>
            <a:pPr algn="just">
              <a:buFont typeface="Arial" pitchFamily="34" charset="0"/>
              <a:buChar char="•"/>
            </a:pPr>
            <a:endParaRPr lang="en-GB" sz="2800" dirty="0" smtClean="0"/>
          </a:p>
        </p:txBody>
      </p:sp>
      <p:pic>
        <p:nvPicPr>
          <p:cNvPr id="5" name="Picture 4" descr="C:\Users\vimal\Desktop\New folder\Screenshot_2020-08-25-13-08-41-55_a38b573adbccdbef4986286a20b503e7.png"/>
          <p:cNvPicPr/>
          <p:nvPr/>
        </p:nvPicPr>
        <p:blipFill>
          <a:blip r:embed="rId3" cstate="print"/>
          <a:srcRect r="2778" b="5634"/>
          <a:stretch>
            <a:fillRect/>
          </a:stretch>
        </p:blipFill>
        <p:spPr bwMode="auto">
          <a:xfrm>
            <a:off x="3929058" y="1214422"/>
            <a:ext cx="250033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vimal\Desktop\New folder\Screenshot_2020-08-25-10-58-59-11.png"/>
          <p:cNvPicPr/>
          <p:nvPr/>
        </p:nvPicPr>
        <p:blipFill>
          <a:blip r:embed="rId4" cstate="print"/>
          <a:srcRect l="5952" t="7855" r="5587" b="4472"/>
          <a:stretch>
            <a:fillRect/>
          </a:stretch>
        </p:blipFill>
        <p:spPr bwMode="auto">
          <a:xfrm>
            <a:off x="6429356" y="1214422"/>
            <a:ext cx="27146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b="1" smtClean="0">
                <a:solidFill>
                  <a:schemeClr val="tx1"/>
                </a:solidFill>
              </a:rPr>
              <a:pPr/>
              <a:t>9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370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1110</TotalTime>
  <Words>475</Words>
  <Application>Microsoft Office PowerPoint</Application>
  <PresentationFormat>On-screen Show (4:3)</PresentationFormat>
  <Paragraphs>113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“Emergency response techniques by measuring heart rate and blood pressure via Smartphone application”</vt:lpstr>
      <vt:lpstr> Introduction and Background</vt:lpstr>
      <vt:lpstr> Problem Statement &amp;objectives</vt:lpstr>
      <vt:lpstr> UML Diagram for Smartphone application</vt:lpstr>
      <vt:lpstr> Photoplethysmography for Smartphone Application</vt:lpstr>
      <vt:lpstr> Application Development Requirements</vt:lpstr>
      <vt:lpstr> Class Diagram for Application </vt:lpstr>
      <vt:lpstr> Testing and Implementation</vt:lpstr>
      <vt:lpstr> Testing and Implementation</vt:lpstr>
      <vt:lpstr> Testing and Implementation</vt:lpstr>
      <vt:lpstr> Testing and Implementation</vt:lpstr>
      <vt:lpstr> Testing and Implementation</vt:lpstr>
      <vt:lpstr> Testing and Implementation</vt:lpstr>
      <vt:lpstr> Testing and Implementation</vt:lpstr>
      <vt:lpstr>Firebase Database View</vt:lpstr>
      <vt:lpstr>Comparison of Application Readings</vt:lpstr>
      <vt:lpstr>Conclusion and Future Work</vt:lpstr>
      <vt:lpstr>Slide 18</vt:lpstr>
      <vt:lpstr> 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topic intro</dc:title>
  <dc:creator>VimalJ</dc:creator>
  <cp:lastModifiedBy>vimal</cp:lastModifiedBy>
  <cp:revision>289</cp:revision>
  <dcterms:created xsi:type="dcterms:W3CDTF">2006-08-16T00:00:00Z</dcterms:created>
  <dcterms:modified xsi:type="dcterms:W3CDTF">2020-09-03T21:15:34Z</dcterms:modified>
</cp:coreProperties>
</file>