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6/22/2024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5592420-DF9C-56B4-686E-2EAC6A497004}"/>
              </a:ext>
            </a:extLst>
          </p:cNvPr>
          <p:cNvSpPr/>
          <p:nvPr/>
        </p:nvSpPr>
        <p:spPr>
          <a:xfrm>
            <a:off x="1421401" y="1167411"/>
            <a:ext cx="9118202" cy="3416320"/>
          </a:xfrm>
          <a:prstGeom prst="rect">
            <a:avLst/>
          </a:prstGeom>
          <a:noFill/>
        </p:spPr>
        <p:txBody>
          <a:bodyPr wrap="none" lIns="91440" tIns="45720" rIns="91440" bIns="45720">
            <a:spAutoFit/>
          </a:bodyPr>
          <a:lstStyle/>
          <a:p>
            <a:pPr algn="ctr"/>
            <a:r>
              <a:rPr lang="en-US" sz="7200" b="0" cap="none" spc="0" dirty="0">
                <a:ln w="0"/>
                <a:effectLst>
                  <a:glow rad="101600">
                    <a:schemeClr val="accent2">
                      <a:satMod val="175000"/>
                      <a:alpha val="40000"/>
                    </a:schemeClr>
                  </a:glow>
                </a:effectLst>
                <a:latin typeface="AR CENA" panose="02000000000000000000" pitchFamily="2" charset="0"/>
              </a:rPr>
              <a:t>Design </a:t>
            </a:r>
            <a:r>
              <a:rPr lang="en-US" sz="7200" b="0" cap="none" spc="0" dirty="0">
                <a:ln w="0"/>
                <a:effectLst>
                  <a:glow rad="101600">
                    <a:schemeClr val="accent2">
                      <a:satMod val="175000"/>
                      <a:alpha val="40000"/>
                    </a:schemeClr>
                  </a:glow>
                  <a:outerShdw blurRad="50800" dist="38100" dir="18900000" algn="bl" rotWithShape="0">
                    <a:prstClr val="black">
                      <a:alpha val="40000"/>
                    </a:prstClr>
                  </a:outerShdw>
                </a:effectLst>
                <a:latin typeface="AR CENA" panose="02000000000000000000" pitchFamily="2" charset="0"/>
              </a:rPr>
              <a:t>Pattern</a:t>
            </a:r>
            <a:r>
              <a:rPr lang="en-US" sz="7200" b="0" cap="none" spc="0" dirty="0">
                <a:ln w="0"/>
                <a:effectLst>
                  <a:glow rad="101600">
                    <a:schemeClr val="accent2">
                      <a:satMod val="175000"/>
                      <a:alpha val="40000"/>
                    </a:schemeClr>
                  </a:glow>
                </a:effectLst>
                <a:latin typeface="AR CENA" panose="02000000000000000000" pitchFamily="2" charset="0"/>
              </a:rPr>
              <a:t> In Java</a:t>
            </a:r>
            <a:br>
              <a:rPr lang="en-US" sz="7200" b="0" cap="none" spc="0" dirty="0">
                <a:ln w="0"/>
                <a:effectLst>
                  <a:glow rad="101600">
                    <a:schemeClr val="accent2">
                      <a:satMod val="175000"/>
                      <a:alpha val="40000"/>
                    </a:schemeClr>
                  </a:glow>
                </a:effectLst>
                <a:latin typeface="AR CENA" panose="02000000000000000000" pitchFamily="2" charset="0"/>
              </a:rPr>
            </a:br>
            <a:r>
              <a:rPr lang="en-US" sz="7200" b="0" cap="none" spc="0" dirty="0">
                <a:ln w="0"/>
                <a:effectLst>
                  <a:glow rad="101600">
                    <a:schemeClr val="accent2">
                      <a:satMod val="175000"/>
                      <a:alpha val="40000"/>
                    </a:schemeClr>
                  </a:glow>
                </a:effectLst>
                <a:latin typeface="AR CENA" panose="02000000000000000000" pitchFamily="2" charset="0"/>
              </a:rPr>
              <a:t>and their implementation in </a:t>
            </a:r>
            <a:br>
              <a:rPr lang="en-US" sz="7200" b="0" cap="none" spc="0" dirty="0">
                <a:ln w="0"/>
                <a:effectLst>
                  <a:glow rad="101600">
                    <a:schemeClr val="accent2">
                      <a:satMod val="175000"/>
                      <a:alpha val="40000"/>
                    </a:schemeClr>
                  </a:glow>
                </a:effectLst>
                <a:latin typeface="AR CENA" panose="02000000000000000000" pitchFamily="2" charset="0"/>
              </a:rPr>
            </a:br>
            <a:r>
              <a:rPr lang="en-US" sz="7200" b="0" cap="none" spc="0" dirty="0">
                <a:ln w="0"/>
                <a:effectLst>
                  <a:glow rad="101600">
                    <a:schemeClr val="accent2">
                      <a:satMod val="175000"/>
                      <a:alpha val="40000"/>
                    </a:schemeClr>
                  </a:glow>
                </a:effectLst>
                <a:latin typeface="AR CENA" panose="02000000000000000000" pitchFamily="2" charset="0"/>
              </a:rPr>
              <a:t>Automation Framework</a:t>
            </a:r>
          </a:p>
        </p:txBody>
      </p:sp>
    </p:spTree>
    <p:extLst>
      <p:ext uri="{BB962C8B-B14F-4D97-AF65-F5344CB8AC3E}">
        <p14:creationId xmlns:p14="http://schemas.microsoft.com/office/powerpoint/2010/main" xmlns="" val="273793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CCD5CA1-FF33-3D5D-EC63-576D2A6D4D77}"/>
              </a:ext>
            </a:extLst>
          </p:cNvPr>
          <p:cNvPicPr>
            <a:picLocks noChangeAspect="1"/>
          </p:cNvPicPr>
          <p:nvPr/>
        </p:nvPicPr>
        <p:blipFill>
          <a:blip r:embed="rId2"/>
          <a:stretch>
            <a:fillRect/>
          </a:stretch>
        </p:blipFill>
        <p:spPr>
          <a:xfrm>
            <a:off x="980486" y="231952"/>
            <a:ext cx="10231028" cy="6394095"/>
          </a:xfrm>
          <a:prstGeom prst="rect">
            <a:avLst/>
          </a:prstGeom>
        </p:spPr>
      </p:pic>
    </p:spTree>
    <p:extLst>
      <p:ext uri="{BB962C8B-B14F-4D97-AF65-F5344CB8AC3E}">
        <p14:creationId xmlns:p14="http://schemas.microsoft.com/office/powerpoint/2010/main" xmlns="" val="61806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384610" y="264917"/>
            <a:ext cx="11422780" cy="6328165"/>
          </a:xfrm>
        </p:spPr>
        <p:txBody>
          <a:bodyPr>
            <a:normAutofit lnSpcReduction="10000"/>
          </a:bodyPr>
          <a:lstStyle/>
          <a:p>
            <a:r>
              <a:rPr lang="en-US" sz="2000" dirty="0"/>
              <a:t>Now, in your test classes or test setup, you can create WebDriver instances using the </a:t>
            </a:r>
            <a:r>
              <a:rPr lang="en-US" sz="2000" dirty="0" err="1"/>
              <a:t>initDriver</a:t>
            </a:r>
            <a:r>
              <a:rPr lang="en-US" sz="2000" dirty="0"/>
              <a:t>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With this implementation, you can easily switch between different browsers by passing the appropriate </a:t>
            </a:r>
            <a:r>
              <a:rPr lang="en-US" sz="2000" dirty="0" err="1"/>
              <a:t>BrowserType</a:t>
            </a:r>
            <a:r>
              <a:rPr lang="en-US" sz="2000" dirty="0"/>
              <a:t> to the </a:t>
            </a:r>
            <a:r>
              <a:rPr lang="en-US" sz="2000" dirty="0" err="1"/>
              <a:t>initDriver</a:t>
            </a:r>
            <a:r>
              <a:rPr lang="en-US" sz="2000" dirty="0"/>
              <a:t> method. Additionally, if you need to support more browsers in the future, you can simply add new browser types in the </a:t>
            </a:r>
            <a:r>
              <a:rPr lang="en-US" sz="2000" dirty="0" err="1"/>
              <a:t>cofig</a:t>
            </a:r>
            <a:r>
              <a:rPr lang="en-US" sz="2000" dirty="0"/>
              <a:t> file and update the </a:t>
            </a:r>
            <a:r>
              <a:rPr lang="en-US" sz="2000" dirty="0" err="1"/>
              <a:t>initDriver</a:t>
            </a:r>
            <a:r>
              <a:rPr lang="en-US" sz="2000" dirty="0"/>
              <a:t> method accordingly.</a:t>
            </a:r>
          </a:p>
          <a:p>
            <a:r>
              <a:rPr lang="en-US" sz="2000" dirty="0"/>
              <a:t>By using the Factory Design Pattern in this way, you promote code reusability and maintainability, as the WebDriver creation logic is centralized and isolated from the rest of the codebase.</a:t>
            </a:r>
          </a:p>
          <a:p>
            <a:endParaRPr lang="en-IN" dirty="0"/>
          </a:p>
        </p:txBody>
      </p:sp>
      <p:pic>
        <p:nvPicPr>
          <p:cNvPr id="9" name="Picture 8">
            <a:extLst>
              <a:ext uri="{FF2B5EF4-FFF2-40B4-BE49-F238E27FC236}">
                <a16:creationId xmlns:a16="http://schemas.microsoft.com/office/drawing/2014/main" xmlns="" id="{AA5C9982-3920-9F21-7956-D3B08F27D728}"/>
              </a:ext>
            </a:extLst>
          </p:cNvPr>
          <p:cNvPicPr>
            <a:picLocks noChangeAspect="1"/>
          </p:cNvPicPr>
          <p:nvPr/>
        </p:nvPicPr>
        <p:blipFill>
          <a:blip r:embed="rId2"/>
          <a:stretch>
            <a:fillRect/>
          </a:stretch>
        </p:blipFill>
        <p:spPr>
          <a:xfrm>
            <a:off x="1293315" y="1000312"/>
            <a:ext cx="9275223" cy="2956780"/>
          </a:xfrm>
          <a:prstGeom prst="rect">
            <a:avLst/>
          </a:prstGeom>
        </p:spPr>
      </p:pic>
    </p:spTree>
    <p:extLst>
      <p:ext uri="{BB962C8B-B14F-4D97-AF65-F5344CB8AC3E}">
        <p14:creationId xmlns:p14="http://schemas.microsoft.com/office/powerpoint/2010/main" xmlns="" val="58884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a:xfrm>
            <a:off x="685801" y="426720"/>
            <a:ext cx="8179066" cy="757187"/>
          </a:xfrm>
        </p:spPr>
        <p:txBody>
          <a:bodyPr>
            <a:normAutofit fontScale="90000"/>
          </a:bodyPr>
          <a:lstStyle/>
          <a:p>
            <a:r>
              <a:rPr lang="en-IN" dirty="0"/>
              <a:t>Builder Design Pattern</a:t>
            </a:r>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401053" y="1323919"/>
            <a:ext cx="11312892" cy="5404139"/>
          </a:xfrm>
        </p:spPr>
        <p:txBody>
          <a:bodyPr>
            <a:normAutofit/>
          </a:bodyPr>
          <a:lstStyle/>
          <a:p>
            <a:r>
              <a:rPr lang="en-US" sz="2000" dirty="0"/>
              <a:t>The Builder pattern separates the construction of a complex object from its representation. It allows you to create different representations of an object using the same construction process.</a:t>
            </a:r>
          </a:p>
          <a:p>
            <a:endParaRPr lang="en-US" sz="2000" dirty="0"/>
          </a:p>
          <a:p>
            <a:r>
              <a:rPr lang="en-US" sz="2000" dirty="0"/>
              <a:t>In the context of a Selenium Automation framework, the Builder Design Pattern can be used to create page objects representing different pages of a web application. Each page object can have multiple elements and actions associated with it. Let’s see an example of how to implement the Builder pattern for page objects:</a:t>
            </a:r>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xmlns="" val="416252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368167" y="399895"/>
            <a:ext cx="11345778" cy="6328164"/>
          </a:xfrm>
        </p:spPr>
        <p:txBody>
          <a:bodyPr/>
          <a:lstStyle/>
          <a:p>
            <a:r>
              <a:rPr lang="en-US" sz="2000" dirty="0"/>
              <a:t>Create the </a:t>
            </a:r>
            <a:r>
              <a:rPr lang="en-US" sz="2000" dirty="0" err="1"/>
              <a:t>UserLoginTest</a:t>
            </a:r>
            <a:r>
              <a:rPr lang="en-US" sz="2000" dirty="0"/>
              <a:t> </a:t>
            </a:r>
            <a:r>
              <a:rPr lang="en-US" sz="2000" dirty="0" err="1"/>
              <a:t>class,which</a:t>
            </a:r>
            <a:r>
              <a:rPr lang="en-US" sz="2000" dirty="0"/>
              <a:t> will be the product we want to build.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Create the </a:t>
            </a:r>
            <a:r>
              <a:rPr lang="en-US" dirty="0" err="1"/>
              <a:t>UserLoginTestBuilder</a:t>
            </a:r>
            <a:r>
              <a:rPr lang="en-US" dirty="0"/>
              <a:t> class, which will be responsible for constructing the </a:t>
            </a:r>
            <a:r>
              <a:rPr lang="en-US" dirty="0" err="1"/>
              <a:t>UserLoginTest</a:t>
            </a:r>
            <a:r>
              <a:rPr lang="en-US" dirty="0"/>
              <a:t> object.</a:t>
            </a:r>
          </a:p>
          <a:p>
            <a:endParaRPr lang="en-US" dirty="0"/>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xmlns="" id="{8AC800CC-50E4-8A1D-4455-425972E268BE}"/>
              </a:ext>
            </a:extLst>
          </p:cNvPr>
          <p:cNvPicPr>
            <a:picLocks noChangeAspect="1"/>
          </p:cNvPicPr>
          <p:nvPr/>
        </p:nvPicPr>
        <p:blipFill>
          <a:blip r:embed="rId2"/>
          <a:stretch>
            <a:fillRect/>
          </a:stretch>
        </p:blipFill>
        <p:spPr>
          <a:xfrm>
            <a:off x="794042" y="812666"/>
            <a:ext cx="9487388" cy="2616334"/>
          </a:xfrm>
          <a:prstGeom prst="rect">
            <a:avLst/>
          </a:prstGeom>
        </p:spPr>
      </p:pic>
    </p:spTree>
    <p:extLst>
      <p:ext uri="{BB962C8B-B14F-4D97-AF65-F5344CB8AC3E}">
        <p14:creationId xmlns:p14="http://schemas.microsoft.com/office/powerpoint/2010/main" xmlns="" val="271915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01DBF644-CC12-AE84-91D8-00508A5C3BB9}"/>
              </a:ext>
            </a:extLst>
          </p:cNvPr>
          <p:cNvPicPr>
            <a:picLocks noGrp="1" noChangeAspect="1"/>
          </p:cNvPicPr>
          <p:nvPr>
            <p:ph idx="1"/>
          </p:nvPr>
        </p:nvPicPr>
        <p:blipFill>
          <a:blip r:embed="rId2"/>
          <a:stretch>
            <a:fillRect/>
          </a:stretch>
        </p:blipFill>
        <p:spPr>
          <a:xfrm>
            <a:off x="395502" y="243471"/>
            <a:ext cx="10817930" cy="6527995"/>
          </a:xfrm>
          <a:prstGeom prst="rect">
            <a:avLst/>
          </a:prstGeom>
        </p:spPr>
      </p:pic>
    </p:spTree>
    <p:extLst>
      <p:ext uri="{BB962C8B-B14F-4D97-AF65-F5344CB8AC3E}">
        <p14:creationId xmlns:p14="http://schemas.microsoft.com/office/powerpoint/2010/main" xmlns="" val="294730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464420" y="525023"/>
            <a:ext cx="11490157" cy="6193411"/>
          </a:xfrm>
        </p:spPr>
        <p:txBody>
          <a:bodyPr>
            <a:normAutofit/>
          </a:bodyPr>
          <a:lstStyle/>
          <a:p>
            <a:r>
              <a:rPr lang="en-US" sz="2400" dirty="0"/>
              <a:t>Use the builder to create a </a:t>
            </a:r>
            <a:r>
              <a:rPr lang="en-US" sz="2400" dirty="0" err="1"/>
              <a:t>UserLoginTest</a:t>
            </a:r>
            <a:r>
              <a:rPr lang="en-US" sz="2400" dirty="0"/>
              <a:t> object with the desired configurations.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pic>
        <p:nvPicPr>
          <p:cNvPr id="6" name="Picture 5">
            <a:extLst>
              <a:ext uri="{FF2B5EF4-FFF2-40B4-BE49-F238E27FC236}">
                <a16:creationId xmlns:a16="http://schemas.microsoft.com/office/drawing/2014/main" xmlns="" id="{CD57ADFE-0C8E-2491-2B46-76962768741B}"/>
              </a:ext>
            </a:extLst>
          </p:cNvPr>
          <p:cNvPicPr>
            <a:picLocks noChangeAspect="1"/>
          </p:cNvPicPr>
          <p:nvPr/>
        </p:nvPicPr>
        <p:blipFill>
          <a:blip r:embed="rId2"/>
          <a:stretch>
            <a:fillRect/>
          </a:stretch>
        </p:blipFill>
        <p:spPr>
          <a:xfrm>
            <a:off x="703087" y="1490835"/>
            <a:ext cx="10845833" cy="4390201"/>
          </a:xfrm>
          <a:prstGeom prst="rect">
            <a:avLst/>
          </a:prstGeom>
        </p:spPr>
      </p:pic>
    </p:spTree>
    <p:extLst>
      <p:ext uri="{BB962C8B-B14F-4D97-AF65-F5344CB8AC3E}">
        <p14:creationId xmlns:p14="http://schemas.microsoft.com/office/powerpoint/2010/main" xmlns="" val="351091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618425" y="505772"/>
            <a:ext cx="11076270" cy="5875777"/>
          </a:xfrm>
        </p:spPr>
        <p:txBody>
          <a:bodyPr>
            <a:normAutofit/>
          </a:bodyPr>
          <a:lstStyle/>
          <a:p>
            <a:r>
              <a:rPr lang="en-US" sz="2400" dirty="0"/>
              <a:t>In this example, we’ve used the Builder pattern to construct a </a:t>
            </a:r>
            <a:r>
              <a:rPr lang="en-US" sz="2400" dirty="0" err="1"/>
              <a:t>UserLoginTest</a:t>
            </a:r>
            <a:r>
              <a:rPr lang="en-US" sz="2400" dirty="0"/>
              <a:t> object step by step, allowing us to create test scenarios with different configurations easily. This is just a simplified example, and in a real automation framework, you might have more complex scenarios and additional properties to set. The Builder pattern is flexible and can be extended to handle various cases in your automation framework.</a:t>
            </a:r>
          </a:p>
          <a:p>
            <a:endParaRPr lang="en-US" sz="2400" dirty="0"/>
          </a:p>
          <a:p>
            <a:r>
              <a:rPr lang="en-US" sz="2400" dirty="0"/>
              <a:t>By using the Builder pattern, we can encapsulate the construction of page objects and create clean, readable code for interacting with different pages in the web application. It also makes the code more maintainable and extensible as the number of page objects increases in the automation framework.</a:t>
            </a:r>
            <a:endParaRPr lang="en-IN" sz="2400" dirty="0"/>
          </a:p>
        </p:txBody>
      </p:sp>
    </p:spTree>
    <p:extLst>
      <p:ext uri="{BB962C8B-B14F-4D97-AF65-F5344CB8AC3E}">
        <p14:creationId xmlns:p14="http://schemas.microsoft.com/office/powerpoint/2010/main" xmlns="" val="278747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a:xfrm>
            <a:off x="685801" y="492493"/>
            <a:ext cx="7957685" cy="574307"/>
          </a:xfrm>
        </p:spPr>
        <p:txBody>
          <a:bodyPr>
            <a:normAutofit fontScale="90000"/>
          </a:bodyPr>
          <a:lstStyle/>
          <a:p>
            <a:r>
              <a:rPr lang="en-IN" dirty="0"/>
              <a:t>Structural Design Patterns</a:t>
            </a:r>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483671" y="1141040"/>
            <a:ext cx="11288026" cy="5577394"/>
          </a:xfrm>
        </p:spPr>
        <p:txBody>
          <a:bodyPr>
            <a:normAutofit fontScale="92500" lnSpcReduction="10000"/>
          </a:bodyPr>
          <a:lstStyle/>
          <a:p>
            <a:pPr marL="0" indent="0">
              <a:buNone/>
            </a:pPr>
            <a:r>
              <a:rPr lang="en-US" dirty="0"/>
              <a:t>Structural patterns focus on class composition and object structure. They help create flexible and efficient class hierarchies and relationships.</a:t>
            </a:r>
          </a:p>
          <a:p>
            <a:r>
              <a:rPr lang="en-US" dirty="0"/>
              <a:t>Adapter Pattern: Converts the interface of one class into another interface that clients expect.</a:t>
            </a:r>
          </a:p>
          <a:p>
            <a:r>
              <a:rPr lang="en-US" dirty="0"/>
              <a:t>Bridge Pattern: Decouples an abstraction from its implementation, allowing both to vary independently.</a:t>
            </a:r>
          </a:p>
          <a:p>
            <a:r>
              <a:rPr lang="en-US" dirty="0"/>
              <a:t>Composite Pattern: Treats individual objects and compositions of objects uniformly, forming a tree-like structure.</a:t>
            </a:r>
          </a:p>
          <a:p>
            <a:r>
              <a:rPr lang="en-US" dirty="0"/>
              <a:t>Decorator Pattern: Allows adding additional behavior or responsibilities to objects dynamically.</a:t>
            </a:r>
          </a:p>
          <a:p>
            <a:r>
              <a:rPr lang="en-US" dirty="0"/>
              <a:t>Facade Pattern: Provides a simplified interface to a complex system, acting as a high-level interface.</a:t>
            </a:r>
          </a:p>
          <a:p>
            <a:r>
              <a:rPr lang="en-US" dirty="0"/>
              <a:t>Flyweight Pattern: Shares common state between multiple objects to save memory.</a:t>
            </a:r>
          </a:p>
          <a:p>
            <a:r>
              <a:rPr lang="en-US" dirty="0"/>
              <a:t>Proxy Pattern: Acts as a substitute or placeholder for another object, controlling access to it.</a:t>
            </a:r>
            <a:endParaRPr lang="en-IN" dirty="0"/>
          </a:p>
        </p:txBody>
      </p:sp>
    </p:spTree>
    <p:extLst>
      <p:ext uri="{BB962C8B-B14F-4D97-AF65-F5344CB8AC3E}">
        <p14:creationId xmlns:p14="http://schemas.microsoft.com/office/powerpoint/2010/main" xmlns="" val="51471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a:xfrm>
            <a:off x="685801" y="609600"/>
            <a:ext cx="7649677" cy="757187"/>
          </a:xfrm>
        </p:spPr>
        <p:txBody>
          <a:bodyPr>
            <a:normAutofit fontScale="90000"/>
          </a:bodyPr>
          <a:lstStyle/>
          <a:p>
            <a:r>
              <a:rPr lang="en-IN" dirty="0" err="1"/>
              <a:t>Behavioral</a:t>
            </a:r>
            <a:r>
              <a:rPr lang="en-IN" dirty="0"/>
              <a:t> Design Patterns</a:t>
            </a:r>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445170" y="1366787"/>
            <a:ext cx="11461281" cy="5274645"/>
          </a:xfrm>
        </p:spPr>
        <p:txBody>
          <a:bodyPr>
            <a:normAutofit/>
          </a:bodyPr>
          <a:lstStyle/>
          <a:p>
            <a:pPr marL="0" indent="0">
              <a:buNone/>
            </a:pPr>
            <a:r>
              <a:rPr lang="en-US" sz="2400" dirty="0"/>
              <a:t>Behavioral patterns deal with communication and interaction between classes, focusing on how objects collaborate and distribute responsibilities.</a:t>
            </a:r>
          </a:p>
          <a:p>
            <a:r>
              <a:rPr lang="en-US" sz="2400" dirty="0"/>
              <a:t>Chain of Responsibility Pattern: Creates a chain of objects to handle a request, passing it along the chain until it's processed.</a:t>
            </a:r>
          </a:p>
          <a:p>
            <a:r>
              <a:rPr lang="en-US" sz="2400" dirty="0"/>
              <a:t>Command Pattern: Encapsulates a request as an object, allowing parameterization of clients with different requests, queuing, and logging of requests.</a:t>
            </a:r>
          </a:p>
          <a:p>
            <a:r>
              <a:rPr lang="en-US" sz="2400" dirty="0"/>
              <a:t>Interpreter Pattern: Provides a way to interpret a language or grammar.</a:t>
            </a:r>
          </a:p>
          <a:p>
            <a:r>
              <a:rPr lang="en-US" sz="2400" dirty="0"/>
              <a:t>Iterator Pattern: Provides a way to sequentially access elements of a collection without exposing its underlying representation.</a:t>
            </a:r>
            <a:endParaRPr lang="en-IN" sz="2400" dirty="0"/>
          </a:p>
        </p:txBody>
      </p:sp>
    </p:spTree>
    <p:extLst>
      <p:ext uri="{BB962C8B-B14F-4D97-AF65-F5344CB8AC3E}">
        <p14:creationId xmlns:p14="http://schemas.microsoft.com/office/powerpoint/2010/main" xmlns="" val="40584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387418" y="496147"/>
            <a:ext cx="11182148" cy="6097158"/>
          </a:xfrm>
        </p:spPr>
        <p:txBody>
          <a:bodyPr>
            <a:normAutofit/>
          </a:bodyPr>
          <a:lstStyle/>
          <a:p>
            <a:r>
              <a:rPr lang="en-US" sz="2000" dirty="0"/>
              <a:t>Mediator Pattern: Centralizes complex communications between objects, promoting loose coupling.</a:t>
            </a:r>
          </a:p>
          <a:p>
            <a:r>
              <a:rPr lang="en-US" sz="2000" dirty="0"/>
              <a:t>Memento Pattern: Allows capturing and restoring an object's internal state without exposing its structure.</a:t>
            </a:r>
          </a:p>
          <a:p>
            <a:r>
              <a:rPr lang="en-US" sz="2000" dirty="0"/>
              <a:t>Observer Pattern: Defines a dependency between objects so that when one object changes state, its dependents (observers) are notified.</a:t>
            </a:r>
          </a:p>
          <a:p>
            <a:r>
              <a:rPr lang="en-US" sz="2000" dirty="0"/>
              <a:t>State Pattern: Allows an object to change its behavior when its internal state changes.</a:t>
            </a:r>
          </a:p>
          <a:p>
            <a:r>
              <a:rPr lang="en-US" sz="2000" dirty="0"/>
              <a:t>Strategy Pattern: Defines a family of algorithms, encapsulates each one, and makes them interchangeable.</a:t>
            </a:r>
          </a:p>
          <a:p>
            <a:r>
              <a:rPr lang="en-US" sz="2000" dirty="0"/>
              <a:t>Template Method Pattern: Defines the structure of an algorithm in a method but delegates the steps to subclasses.</a:t>
            </a:r>
          </a:p>
          <a:p>
            <a:r>
              <a:rPr lang="en-US" sz="2000" dirty="0"/>
              <a:t>Visitor Pattern: Separates an algorithm from the object structure it operates on, allowing new operations to be added without modifying the objects.</a:t>
            </a:r>
            <a:endParaRPr lang="en-IN" sz="2000" dirty="0"/>
          </a:p>
        </p:txBody>
      </p:sp>
    </p:spTree>
    <p:extLst>
      <p:ext uri="{BB962C8B-B14F-4D97-AF65-F5344CB8AC3E}">
        <p14:creationId xmlns:p14="http://schemas.microsoft.com/office/powerpoint/2010/main" xmlns="" val="10760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8928F-BA2D-69FE-452E-55E24A833680}"/>
              </a:ext>
            </a:extLst>
          </p:cNvPr>
          <p:cNvSpPr>
            <a:spLocks noGrp="1"/>
          </p:cNvSpPr>
          <p:nvPr>
            <p:ph type="title"/>
          </p:nvPr>
        </p:nvSpPr>
        <p:spPr>
          <a:xfrm>
            <a:off x="685801" y="609600"/>
            <a:ext cx="10131425" cy="4549541"/>
          </a:xfrm>
        </p:spPr>
        <p:txBody>
          <a:bodyPr>
            <a:normAutofit/>
          </a:bodyPr>
          <a:lstStyle/>
          <a:p>
            <a:r>
              <a:rPr lang="en-US" cap="none" dirty="0">
                <a:latin typeface="Pangolin" panose="00000500000000000000" pitchFamily="2" charset="0"/>
              </a:rPr>
              <a:t>Topics Of Discussion</a:t>
            </a:r>
            <a:br>
              <a:rPr lang="en-US" cap="none" dirty="0">
                <a:latin typeface="Pangolin" panose="00000500000000000000" pitchFamily="2" charset="0"/>
              </a:rPr>
            </a:br>
            <a:r>
              <a:rPr lang="en-US" cap="none" dirty="0">
                <a:latin typeface="Pangolin" panose="00000500000000000000" pitchFamily="2" charset="0"/>
              </a:rPr>
              <a:t>1. Creational Design Patterns</a:t>
            </a:r>
            <a:br>
              <a:rPr lang="en-US" cap="none" dirty="0">
                <a:latin typeface="Pangolin" panose="00000500000000000000" pitchFamily="2" charset="0"/>
              </a:rPr>
            </a:br>
            <a:r>
              <a:rPr lang="en-US" cap="none" dirty="0">
                <a:latin typeface="Pangolin" panose="00000500000000000000" pitchFamily="2" charset="0"/>
              </a:rPr>
              <a:t>2. Structural Design Patterns</a:t>
            </a:r>
            <a:br>
              <a:rPr lang="en-US" cap="none" dirty="0">
                <a:latin typeface="Pangolin" panose="00000500000000000000" pitchFamily="2" charset="0"/>
              </a:rPr>
            </a:br>
            <a:r>
              <a:rPr lang="en-US" cap="none" dirty="0">
                <a:latin typeface="Pangolin" panose="00000500000000000000" pitchFamily="2" charset="0"/>
              </a:rPr>
              <a:t>3. Behavioral Design Patterns </a:t>
            </a:r>
            <a:br>
              <a:rPr lang="en-US" cap="none" dirty="0">
                <a:latin typeface="Pangolin" panose="00000500000000000000" pitchFamily="2" charset="0"/>
              </a:rPr>
            </a:br>
            <a:endParaRPr lang="en-IN" cap="none" dirty="0">
              <a:latin typeface="Pangolin" panose="00000500000000000000" pitchFamily="2" charset="0"/>
            </a:endParaRPr>
          </a:p>
        </p:txBody>
      </p:sp>
    </p:spTree>
    <p:extLst>
      <p:ext uri="{BB962C8B-B14F-4D97-AF65-F5344CB8AC3E}">
        <p14:creationId xmlns:p14="http://schemas.microsoft.com/office/powerpoint/2010/main" xmlns="" val="304686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DE464-494B-FE88-BC24-9A724B3593A1}"/>
              </a:ext>
            </a:extLst>
          </p:cNvPr>
          <p:cNvSpPr>
            <a:spLocks noGrp="1"/>
          </p:cNvSpPr>
          <p:nvPr>
            <p:ph type="title"/>
          </p:nvPr>
        </p:nvSpPr>
        <p:spPr/>
        <p:txBody>
          <a:bodyPr/>
          <a:lstStyle/>
          <a:p>
            <a:r>
              <a:rPr lang="en-US" dirty="0">
                <a:latin typeface="Pangolin" panose="00000500000000000000" pitchFamily="2" charset="0"/>
              </a:rPr>
              <a:t>What is Design pattern in java</a:t>
            </a:r>
            <a:endParaRPr lang="en-IN" dirty="0">
              <a:latin typeface="Pangolin" panose="00000500000000000000" pitchFamily="2" charset="0"/>
            </a:endParaRPr>
          </a:p>
        </p:txBody>
      </p:sp>
      <p:sp>
        <p:nvSpPr>
          <p:cNvPr id="3" name="Content Placeholder 2">
            <a:extLst>
              <a:ext uri="{FF2B5EF4-FFF2-40B4-BE49-F238E27FC236}">
                <a16:creationId xmlns:a16="http://schemas.microsoft.com/office/drawing/2014/main" xmlns="" id="{8BAC8231-9ED5-B746-99DE-B867C068EE8F}"/>
              </a:ext>
            </a:extLst>
          </p:cNvPr>
          <p:cNvSpPr>
            <a:spLocks noGrp="1"/>
          </p:cNvSpPr>
          <p:nvPr>
            <p:ph idx="1"/>
          </p:nvPr>
        </p:nvSpPr>
        <p:spPr>
          <a:xfrm>
            <a:off x="685801" y="2142067"/>
            <a:ext cx="11172523" cy="4364611"/>
          </a:xfrm>
        </p:spPr>
        <p:txBody>
          <a:bodyPr>
            <a:normAutofit/>
          </a:bodyPr>
          <a:lstStyle/>
          <a:p>
            <a:pPr algn="just"/>
            <a:r>
              <a:rPr lang="en-US" sz="2800" dirty="0">
                <a:latin typeface="Mechanical" panose="02000409000000000000" pitchFamily="49" charset="0"/>
              </a:rPr>
              <a:t>Design patterns are essential concepts in software development that provide reusable solutions to common design problems. In Java, several design patterns are widely used to improve code organization, maintainability, and flexibility. In this tutorial, we will explore three popular design patterns: Singleton, Factory, and Builder. Additionally, we will demonstrate how to implement them in an Automation framework.</a:t>
            </a:r>
            <a:endParaRPr lang="en-IN" sz="2800" dirty="0">
              <a:latin typeface="Mechanical" panose="02000409000000000000" pitchFamily="49" charset="0"/>
            </a:endParaRPr>
          </a:p>
        </p:txBody>
      </p:sp>
    </p:spTree>
    <p:extLst>
      <p:ext uri="{BB962C8B-B14F-4D97-AF65-F5344CB8AC3E}">
        <p14:creationId xmlns:p14="http://schemas.microsoft.com/office/powerpoint/2010/main" xmlns="" val="44605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a:xfrm>
            <a:off x="945684" y="311218"/>
            <a:ext cx="7370544" cy="641684"/>
          </a:xfrm>
        </p:spPr>
        <p:txBody>
          <a:bodyPr>
            <a:normAutofit fontScale="90000"/>
          </a:bodyPr>
          <a:lstStyle/>
          <a:p>
            <a:r>
              <a:rPr lang="en-IN" b="1" i="0" cap="none" dirty="0">
                <a:effectLst/>
              </a:rPr>
              <a:t>Creational Design Patterns</a:t>
            </a:r>
            <a:endParaRPr lang="en-IN" cap="none" dirty="0"/>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406668" y="1097279"/>
            <a:ext cx="11538284" cy="5573027"/>
          </a:xfrm>
        </p:spPr>
        <p:txBody>
          <a:bodyPr>
            <a:normAutofit/>
          </a:bodyPr>
          <a:lstStyle/>
          <a:p>
            <a:pPr marL="0" indent="0">
              <a:buNone/>
            </a:pPr>
            <a:r>
              <a:rPr lang="en-US" sz="2000" dirty="0">
                <a:latin typeface="Mechanical" panose="02000409000000000000" pitchFamily="49" charset="0"/>
              </a:rPr>
              <a:t>Creational patterns deal with object creation mechanisms, abstracting the instantiation process. They provide more flexibility and decouple the system from the specific classes that need to be instantiated.</a:t>
            </a:r>
          </a:p>
          <a:p>
            <a:r>
              <a:rPr lang="en-US" sz="2000" dirty="0">
                <a:latin typeface="Mechanical" panose="02000409000000000000" pitchFamily="49" charset="0"/>
              </a:rPr>
              <a:t>Factory Method Pattern: It provides an interface for creating objects, allowing subclasses to decide which class to instantiate.</a:t>
            </a:r>
          </a:p>
          <a:p>
            <a:r>
              <a:rPr lang="en-US" sz="2000" dirty="0">
                <a:latin typeface="Mechanical" panose="02000409000000000000" pitchFamily="49" charset="0"/>
              </a:rPr>
              <a:t>Abstract Factory Pattern: It allows creating families of related or dependent objects without specifying their concrete classes.</a:t>
            </a:r>
          </a:p>
          <a:p>
            <a:r>
              <a:rPr lang="en-US" sz="2000" dirty="0">
                <a:latin typeface="Mechanical" panose="02000409000000000000" pitchFamily="49" charset="0"/>
              </a:rPr>
              <a:t>Singleton Pattern: Ensures a class has only one instance and provides a global access point to that instance.</a:t>
            </a:r>
          </a:p>
          <a:p>
            <a:r>
              <a:rPr lang="en-US" sz="2000" dirty="0">
                <a:latin typeface="Mechanical" panose="02000409000000000000" pitchFamily="49" charset="0"/>
              </a:rPr>
              <a:t>Prototype Pattern: Allows cloning objects, creating new instances by copying the state of existing objects.</a:t>
            </a:r>
          </a:p>
          <a:p>
            <a:r>
              <a:rPr lang="en-US" sz="2000" dirty="0">
                <a:latin typeface="Mechanical" panose="02000409000000000000" pitchFamily="49" charset="0"/>
              </a:rPr>
              <a:t>Builder Pattern: Separates the construction of a complex object from its representation, allowing the same construction process to create different representations.</a:t>
            </a:r>
          </a:p>
          <a:p>
            <a:pPr marL="0" indent="0">
              <a:buNone/>
            </a:pPr>
            <a:endParaRPr lang="en-IN" sz="2000" dirty="0">
              <a:latin typeface="Mechanical" panose="02000409000000000000" pitchFamily="49" charset="0"/>
            </a:endParaRPr>
          </a:p>
        </p:txBody>
      </p:sp>
    </p:spTree>
    <p:extLst>
      <p:ext uri="{BB962C8B-B14F-4D97-AF65-F5344CB8AC3E}">
        <p14:creationId xmlns:p14="http://schemas.microsoft.com/office/powerpoint/2010/main" xmlns="" val="18229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a:xfrm>
            <a:off x="772429" y="263091"/>
            <a:ext cx="7341668" cy="872691"/>
          </a:xfrm>
        </p:spPr>
        <p:txBody>
          <a:bodyPr/>
          <a:lstStyle/>
          <a:p>
            <a:r>
              <a:rPr lang="en-IN" b="1" i="0" dirty="0">
                <a:effectLst/>
              </a:rPr>
              <a:t>Singleton Design Pattern</a:t>
            </a:r>
            <a:endParaRPr lang="en-IN" dirty="0"/>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551048" y="1246918"/>
            <a:ext cx="11422779" cy="5347991"/>
          </a:xfrm>
        </p:spPr>
        <p:txBody>
          <a:bodyPr>
            <a:normAutofit/>
          </a:bodyPr>
          <a:lstStyle/>
          <a:p>
            <a:pPr marL="0" indent="0" algn="just">
              <a:buNone/>
            </a:pPr>
            <a:r>
              <a:rPr lang="en-US" sz="2800" dirty="0"/>
              <a:t>The Singleton pattern ensures that a class has only one instance and provides a global point of access to that instance. It is commonly used for classes that manage shared resources, configurations, or caches.</a:t>
            </a:r>
          </a:p>
          <a:p>
            <a:pPr algn="just"/>
            <a:r>
              <a:rPr lang="en-US" sz="2800" dirty="0"/>
              <a:t>Implementation: In the context of loggers and extent reports, let’s see how we can implement the Singleton design pattern to ensure that we have only one instance of these objects throughout the application.</a:t>
            </a:r>
          </a:p>
          <a:p>
            <a:pPr algn="just"/>
            <a:r>
              <a:rPr lang="en-US" sz="2800" dirty="0"/>
              <a:t>Singleton Design Pattern for Logger: In many applications, logging is an essential part of tracking events and debugging. By using the Singleton pattern for a logger, we can centralize logging functionality and ensure that all parts of the application use the same logger instance.</a:t>
            </a:r>
          </a:p>
          <a:p>
            <a:endParaRPr lang="en-IN" dirty="0"/>
          </a:p>
        </p:txBody>
      </p:sp>
    </p:spTree>
    <p:extLst>
      <p:ext uri="{BB962C8B-B14F-4D97-AF65-F5344CB8AC3E}">
        <p14:creationId xmlns:p14="http://schemas.microsoft.com/office/powerpoint/2010/main" xmlns="" val="86885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xmlns="" id="{C72E4E87-8B38-6B67-7262-55758BB8121F}"/>
              </a:ext>
            </a:extLst>
          </p:cNvPr>
          <p:cNvPicPr>
            <a:picLocks noGrp="1" noChangeAspect="1"/>
          </p:cNvPicPr>
          <p:nvPr>
            <p:ph idx="1"/>
          </p:nvPr>
        </p:nvPicPr>
        <p:blipFill>
          <a:blip r:embed="rId2"/>
          <a:stretch>
            <a:fillRect/>
          </a:stretch>
        </p:blipFill>
        <p:spPr>
          <a:xfrm>
            <a:off x="370946" y="185908"/>
            <a:ext cx="7673124" cy="6486184"/>
          </a:xfrm>
        </p:spPr>
      </p:pic>
      <p:sp>
        <p:nvSpPr>
          <p:cNvPr id="16" name="TextBox 15">
            <a:extLst>
              <a:ext uri="{FF2B5EF4-FFF2-40B4-BE49-F238E27FC236}">
                <a16:creationId xmlns:a16="http://schemas.microsoft.com/office/drawing/2014/main" xmlns="" id="{C161705A-3F57-58F1-ED69-6BDA8F940DEF}"/>
              </a:ext>
            </a:extLst>
          </p:cNvPr>
          <p:cNvSpPr txBox="1"/>
          <p:nvPr/>
        </p:nvSpPr>
        <p:spPr>
          <a:xfrm>
            <a:off x="8239363" y="0"/>
            <a:ext cx="3952637" cy="6524863"/>
          </a:xfrm>
          <a:prstGeom prst="rect">
            <a:avLst/>
          </a:prstGeom>
          <a:noFill/>
        </p:spPr>
        <p:txBody>
          <a:bodyPr wrap="square" rtlCol="0">
            <a:spAutoFit/>
          </a:bodyPr>
          <a:lstStyle/>
          <a:p>
            <a:r>
              <a:rPr lang="en-US" sz="2000" dirty="0"/>
              <a:t>In this example, we have a Logger class with a </a:t>
            </a:r>
          </a:p>
          <a:p>
            <a:r>
              <a:rPr lang="en-US" sz="2000" dirty="0"/>
              <a:t>private constructor to prevent direct </a:t>
            </a:r>
          </a:p>
          <a:p>
            <a:r>
              <a:rPr lang="en-US" sz="2000" dirty="0"/>
              <a:t>instantiation from outside the class. </a:t>
            </a:r>
          </a:p>
          <a:p>
            <a:r>
              <a:rPr lang="en-US" sz="2000" dirty="0"/>
              <a:t>The </a:t>
            </a:r>
            <a:r>
              <a:rPr lang="en-US" sz="2000" dirty="0" err="1"/>
              <a:t>getInstance</a:t>
            </a:r>
            <a:r>
              <a:rPr lang="en-US" sz="2000" dirty="0"/>
              <a:t>() method provides the global access point to the Logger instance, ensuring that only one instance is created throughout the application. </a:t>
            </a:r>
          </a:p>
          <a:p>
            <a:r>
              <a:rPr lang="en-US" sz="2000" dirty="0"/>
              <a:t>The log() method is used to write log messages, </a:t>
            </a:r>
          </a:p>
          <a:p>
            <a:r>
              <a:rPr lang="en-US" sz="2000" dirty="0"/>
              <a:t>and the </a:t>
            </a:r>
            <a:r>
              <a:rPr lang="en-US" sz="2000" dirty="0" err="1"/>
              <a:t>closeLogger</a:t>
            </a:r>
            <a:r>
              <a:rPr lang="en-US" sz="2000" dirty="0"/>
              <a:t>() method is used to close the file </a:t>
            </a:r>
          </a:p>
          <a:p>
            <a:r>
              <a:rPr lang="en-US" sz="2000" dirty="0"/>
              <a:t>writer when it’s no longer needed.</a:t>
            </a:r>
          </a:p>
          <a:p>
            <a:endParaRPr lang="en-IN" dirty="0"/>
          </a:p>
        </p:txBody>
      </p:sp>
    </p:spTree>
    <p:extLst>
      <p:ext uri="{BB962C8B-B14F-4D97-AF65-F5344CB8AC3E}">
        <p14:creationId xmlns:p14="http://schemas.microsoft.com/office/powerpoint/2010/main" xmlns="" val="81128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310415" y="297237"/>
            <a:ext cx="11673037" cy="6373069"/>
          </a:xfrm>
        </p:spPr>
        <p:txBody>
          <a:bodyPr>
            <a:normAutofit/>
          </a:bodyPr>
          <a:lstStyle/>
          <a:p>
            <a:pPr marL="0" indent="0" algn="just">
              <a:buNone/>
            </a:pPr>
            <a:r>
              <a:rPr lang="en-IN" sz="2800" dirty="0"/>
              <a:t>Usage in Automation Framework:</a:t>
            </a:r>
            <a:r>
              <a:rPr lang="en-US" sz="2800" dirty="0"/>
              <a:t>In your Automation Framework, you can now use these Singleton instances to log test results and generate the extent report:</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algn="just"/>
            <a:endParaRPr lang="en-IN" sz="2800" dirty="0"/>
          </a:p>
        </p:txBody>
      </p:sp>
      <p:pic>
        <p:nvPicPr>
          <p:cNvPr id="5" name="Picture 4">
            <a:extLst>
              <a:ext uri="{FF2B5EF4-FFF2-40B4-BE49-F238E27FC236}">
                <a16:creationId xmlns:a16="http://schemas.microsoft.com/office/drawing/2014/main" xmlns="" id="{1E07278B-05E7-E287-7B72-656F5C28F046}"/>
              </a:ext>
            </a:extLst>
          </p:cNvPr>
          <p:cNvPicPr>
            <a:picLocks noChangeAspect="1"/>
          </p:cNvPicPr>
          <p:nvPr/>
        </p:nvPicPr>
        <p:blipFill>
          <a:blip r:embed="rId2"/>
          <a:stretch>
            <a:fillRect/>
          </a:stretch>
        </p:blipFill>
        <p:spPr>
          <a:xfrm>
            <a:off x="778492" y="1759258"/>
            <a:ext cx="10154597" cy="4801505"/>
          </a:xfrm>
          <a:prstGeom prst="rect">
            <a:avLst/>
          </a:prstGeom>
        </p:spPr>
      </p:pic>
    </p:spTree>
    <p:extLst>
      <p:ext uri="{BB962C8B-B14F-4D97-AF65-F5344CB8AC3E}">
        <p14:creationId xmlns:p14="http://schemas.microsoft.com/office/powerpoint/2010/main" xmlns="" val="273830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p:txBody>
          <a:bodyPr/>
          <a:lstStyle/>
          <a:p>
            <a:r>
              <a:rPr lang="en-US" sz="3600" dirty="0"/>
              <a:t>Singleton design pattern</a:t>
            </a:r>
            <a:endParaRPr lang="en-IN" dirty="0"/>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p:txBody>
          <a:bodyPr>
            <a:normAutofit/>
          </a:bodyPr>
          <a:lstStyle/>
          <a:p>
            <a:pPr algn="just"/>
            <a:r>
              <a:rPr lang="en-US" sz="2800" dirty="0"/>
              <a:t>By using the Singleton design pattern for loggers and extent reports, you ensure that all parts of your automation framework use the same logger and report instances, avoiding unnecessary duplication of resources and data. This improves the overall efficiency and consistency of your logging and reporting mechanisms.</a:t>
            </a:r>
            <a:endParaRPr lang="en-IN" sz="2800" dirty="0"/>
          </a:p>
        </p:txBody>
      </p:sp>
    </p:spTree>
    <p:extLst>
      <p:ext uri="{BB962C8B-B14F-4D97-AF65-F5344CB8AC3E}">
        <p14:creationId xmlns:p14="http://schemas.microsoft.com/office/powerpoint/2010/main" xmlns="" val="32794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D35C8-165D-9195-C414-36FBD65B6C97}"/>
              </a:ext>
            </a:extLst>
          </p:cNvPr>
          <p:cNvSpPr>
            <a:spLocks noGrp="1"/>
          </p:cNvSpPr>
          <p:nvPr>
            <p:ph type="title"/>
          </p:nvPr>
        </p:nvSpPr>
        <p:spPr/>
        <p:txBody>
          <a:bodyPr/>
          <a:lstStyle/>
          <a:p>
            <a:r>
              <a:rPr lang="en-IN" dirty="0"/>
              <a:t>Factory Design Pattern</a:t>
            </a:r>
          </a:p>
        </p:txBody>
      </p:sp>
      <p:sp>
        <p:nvSpPr>
          <p:cNvPr id="3" name="Content Placeholder 2">
            <a:extLst>
              <a:ext uri="{FF2B5EF4-FFF2-40B4-BE49-F238E27FC236}">
                <a16:creationId xmlns:a16="http://schemas.microsoft.com/office/drawing/2014/main" xmlns="" id="{EDFFDE81-1B9A-D562-6963-29232D22346B}"/>
              </a:ext>
            </a:extLst>
          </p:cNvPr>
          <p:cNvSpPr>
            <a:spLocks noGrp="1"/>
          </p:cNvSpPr>
          <p:nvPr>
            <p:ph idx="1"/>
          </p:nvPr>
        </p:nvSpPr>
        <p:spPr>
          <a:xfrm>
            <a:off x="685801" y="2142067"/>
            <a:ext cx="11057020" cy="4287609"/>
          </a:xfrm>
        </p:spPr>
        <p:txBody>
          <a:bodyPr>
            <a:normAutofit/>
          </a:bodyPr>
          <a:lstStyle/>
          <a:p>
            <a:pPr algn="just"/>
            <a:r>
              <a:rPr lang="en-US" sz="2400" dirty="0"/>
              <a:t>The Factory pattern is a creational pattern that provides an interface for creating objects, but allows subclasses to decide which class to instantiate. It promotes loose coupling by delegating the responsibility of object creation to factory classes.</a:t>
            </a:r>
          </a:p>
          <a:p>
            <a:pPr algn="just"/>
            <a:r>
              <a:rPr lang="en-US" sz="2400" dirty="0"/>
              <a:t>In the context of the WebDriver Manager and WebDriver initialization, we can use the Factory Design Pattern to encapsulate the process of creating and initializing the WebDriver instances for different browsers. This approach allows us to switch between browser types easily and centralizes the WebDriver creation logic. Let’s see how it can be implemented:</a:t>
            </a:r>
            <a:endParaRPr lang="en-IN" sz="2400" dirty="0"/>
          </a:p>
        </p:txBody>
      </p:sp>
    </p:spTree>
    <p:extLst>
      <p:ext uri="{BB962C8B-B14F-4D97-AF65-F5344CB8AC3E}">
        <p14:creationId xmlns:p14="http://schemas.microsoft.com/office/powerpoint/2010/main" xmlns="" val="325408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TotalTime>
  <Words>1330</Words>
  <Application>Microsoft Office PowerPoint</Application>
  <PresentationFormat>Custom</PresentationFormat>
  <Paragraphs>101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Topics Of Discussion 1. Creational Design Patterns 2. Structural Design Patterns 3. Behavioral Design Patterns  </vt:lpstr>
      <vt:lpstr>What is Design pattern in java</vt:lpstr>
      <vt:lpstr>Creational Design Patterns</vt:lpstr>
      <vt:lpstr>Singleton Design Pattern</vt:lpstr>
      <vt:lpstr>Slide 6</vt:lpstr>
      <vt:lpstr>Slide 7</vt:lpstr>
      <vt:lpstr>Singleton design pattern</vt:lpstr>
      <vt:lpstr>Factory Design Pattern</vt:lpstr>
      <vt:lpstr>Slide 10</vt:lpstr>
      <vt:lpstr>Slide 11</vt:lpstr>
      <vt:lpstr>Builder Design Pattern</vt:lpstr>
      <vt:lpstr>Slide 13</vt:lpstr>
      <vt:lpstr>Slide 14</vt:lpstr>
      <vt:lpstr>Slide 15</vt:lpstr>
      <vt:lpstr>Slide 16</vt:lpstr>
      <vt:lpstr>Structural Design Patterns</vt:lpstr>
      <vt:lpstr>Behavioral Design Patterns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Anshul Sonpure</dc:creator>
  <cp:lastModifiedBy>vimal</cp:lastModifiedBy>
  <cp:revision>34</cp:revision>
  <dcterms:created xsi:type="dcterms:W3CDTF">2023-07-29T09:36:26Z</dcterms:created>
  <dcterms:modified xsi:type="dcterms:W3CDTF">2024-06-22T11:07:15Z</dcterms:modified>
</cp:coreProperties>
</file>