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310" r:id="rId3"/>
    <p:sldId id="277" r:id="rId4"/>
    <p:sldId id="278" r:id="rId5"/>
    <p:sldId id="279" r:id="rId6"/>
    <p:sldId id="280" r:id="rId7"/>
    <p:sldId id="282" r:id="rId8"/>
    <p:sldId id="284" r:id="rId9"/>
    <p:sldId id="306" r:id="rId10"/>
    <p:sldId id="297" r:id="rId11"/>
    <p:sldId id="298" r:id="rId12"/>
    <p:sldId id="286" r:id="rId13"/>
    <p:sldId id="299" r:id="rId14"/>
    <p:sldId id="300" r:id="rId15"/>
    <p:sldId id="301" r:id="rId16"/>
    <p:sldId id="307"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176173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87842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218355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228926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77359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978C9-9FD4-4F13-AD02-8D4C76C2CC1F}"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156853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978C9-9FD4-4F13-AD02-8D4C76C2CC1F}" type="datetimeFigureOut">
              <a:rPr lang="en-US" smtClean="0"/>
              <a:pPr/>
              <a:t>6/22/2024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297095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41040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3055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29671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2763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F978C9-9FD4-4F13-AD02-8D4C76C2CC1F}"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113190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F978C9-9FD4-4F13-AD02-8D4C76C2CC1F}"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392032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F978C9-9FD4-4F13-AD02-8D4C76C2CC1F}"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372586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978C9-9FD4-4F13-AD02-8D4C76C2CC1F}"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155081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287686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193281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F978C9-9FD4-4F13-AD02-8D4C76C2CC1F}" type="datetimeFigureOut">
              <a:rPr lang="en-US" smtClean="0"/>
              <a:pPr/>
              <a:t>6/22/2024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09225B-5CE3-4F8B-B560-3B89F02D263B}" type="slidenum">
              <a:rPr lang="en-US" smtClean="0"/>
              <a:pPr/>
              <a:t>‹#›</a:t>
            </a:fld>
            <a:endParaRPr lang="en-US"/>
          </a:p>
        </p:txBody>
      </p:sp>
    </p:spTree>
    <p:extLst>
      <p:ext uri="{BB962C8B-B14F-4D97-AF65-F5344CB8AC3E}">
        <p14:creationId xmlns="" xmlns:p14="http://schemas.microsoft.com/office/powerpoint/2010/main" val="9886683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462" y="1089080"/>
            <a:ext cx="8825658" cy="2677648"/>
          </a:xfrm>
        </p:spPr>
        <p:txBody>
          <a:bodyPr>
            <a:noAutofit/>
          </a:bodyPr>
          <a:lstStyle/>
          <a:p>
            <a:pPr algn="ctr"/>
            <a:r>
              <a:rPr lang="en-US" sz="6000" b="1" u="sng" dirty="0">
                <a:latin typeface="Comic Sans MS" panose="030F0702030302020204" pitchFamily="66" charset="0"/>
              </a:rPr>
              <a:t>Introduction to Automation and Selenium</a:t>
            </a:r>
            <a:endParaRPr lang="en-US" sz="6000" b="1" dirty="0">
              <a:latin typeface="Comic Sans MS" panose="030F0702030302020204" pitchFamily="66" charset="0"/>
            </a:endParaRPr>
          </a:p>
        </p:txBody>
      </p:sp>
      <p:sp>
        <p:nvSpPr>
          <p:cNvPr id="3" name="Subtitle 2"/>
          <p:cNvSpPr>
            <a:spLocks noGrp="1"/>
          </p:cNvSpPr>
          <p:nvPr>
            <p:ph type="subTitle" idx="1"/>
          </p:nvPr>
        </p:nvSpPr>
        <p:spPr>
          <a:xfrm>
            <a:off x="1722847" y="4430871"/>
            <a:ext cx="8825658" cy="861420"/>
          </a:xfrm>
        </p:spPr>
        <p:txBody>
          <a:bodyPr>
            <a:normAutofit/>
          </a:bodyPr>
          <a:lstStyle/>
          <a:p>
            <a:r>
              <a:rPr lang="en-US" sz="2400" dirty="0" smtClean="0">
                <a:latin typeface="Comic Sans MS" panose="030F0702030302020204" pitchFamily="66" charset="0"/>
              </a:rPr>
              <a:t>Session-1							</a:t>
            </a:r>
            <a:r>
              <a:rPr lang="en-US" sz="2400" smtClean="0">
                <a:latin typeface="Comic Sans MS" panose="030F0702030302020204" pitchFamily="66" charset="0"/>
              </a:rPr>
              <a:t>	</a:t>
            </a:r>
            <a:endParaRPr lang="en-US" sz="2400" dirty="0">
              <a:latin typeface="Comic Sans MS" panose="030F0702030302020204" pitchFamily="66" charset="0"/>
            </a:endParaRPr>
          </a:p>
        </p:txBody>
      </p:sp>
    </p:spTree>
    <p:extLst>
      <p:ext uri="{BB962C8B-B14F-4D97-AF65-F5344CB8AC3E}">
        <p14:creationId xmlns="" xmlns:p14="http://schemas.microsoft.com/office/powerpoint/2010/main" val="320485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154954" y="2603499"/>
            <a:ext cx="10732246" cy="3970555"/>
          </a:xfrm>
        </p:spPr>
        <p:txBody>
          <a:bodyPr>
            <a:normAutofit fontScale="92500"/>
          </a:bodyPr>
          <a:lstStyle/>
          <a:p>
            <a:pPr marL="0" indent="0">
              <a:buNone/>
            </a:pPr>
            <a:r>
              <a:rPr lang="en-US" b="1" dirty="0">
                <a:effectLst>
                  <a:outerShdw blurRad="38100" dist="38100" dir="2700000" algn="tl">
                    <a:srgbClr val="000000">
                      <a:alpha val="43137"/>
                    </a:srgbClr>
                  </a:outerShdw>
                </a:effectLst>
              </a:rPr>
              <a:t>	</a:t>
            </a:r>
            <a:r>
              <a:rPr lang="en-US" b="1" u="sng" dirty="0" smtClean="0">
                <a:effectLst>
                  <a:outerShdw blurRad="38100" dist="38100" dir="2700000" algn="tl">
                    <a:srgbClr val="000000">
                      <a:alpha val="43137"/>
                    </a:srgbClr>
                  </a:outerShdw>
                </a:effectLst>
              </a:rPr>
              <a:t>What </a:t>
            </a:r>
            <a:r>
              <a:rPr lang="en-US" b="1" u="sng" dirty="0">
                <a:effectLst>
                  <a:outerShdw blurRad="38100" dist="38100" dir="2700000" algn="tl">
                    <a:srgbClr val="000000">
                      <a:alpha val="43137"/>
                    </a:srgbClr>
                  </a:outerShdw>
                </a:effectLst>
              </a:rPr>
              <a:t>is Selenium </a:t>
            </a:r>
            <a:r>
              <a:rPr lang="en-US" b="1" u="sng" dirty="0" err="1">
                <a:effectLst>
                  <a:outerShdw blurRad="38100" dist="38100" dir="2700000" algn="tl">
                    <a:srgbClr val="000000">
                      <a:alpha val="43137"/>
                    </a:srgbClr>
                  </a:outerShdw>
                </a:effectLst>
              </a:rPr>
              <a:t>WebDriver</a:t>
            </a:r>
            <a:r>
              <a:rPr lang="en-US" b="1" u="sng" dirty="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a:p>
            <a:r>
              <a:rPr lang="en-US" dirty="0"/>
              <a:t>Selenium </a:t>
            </a:r>
            <a:r>
              <a:rPr lang="en-US" dirty="0" err="1"/>
              <a:t>WebDriver</a:t>
            </a:r>
            <a:r>
              <a:rPr lang="en-US" dirty="0"/>
              <a:t> is the most commonly used component of Selenium. </a:t>
            </a:r>
            <a:r>
              <a:rPr lang="en-US" dirty="0" err="1"/>
              <a:t>WebDriver</a:t>
            </a:r>
            <a:r>
              <a:rPr lang="en-US" dirty="0"/>
              <a:t> allows users to write custom code in their language of choice and interact with the browser of their choice, through browser-specific drivers. </a:t>
            </a:r>
            <a:r>
              <a:rPr lang="en-US" dirty="0" err="1"/>
              <a:t>WebDriver</a:t>
            </a:r>
            <a:r>
              <a:rPr lang="en-US" dirty="0"/>
              <a:t> works on the OS level and uses a Protocol called </a:t>
            </a:r>
            <a:r>
              <a:rPr lang="en-US" dirty="0" err="1"/>
              <a:t>JSONWireProtocol</a:t>
            </a:r>
            <a:r>
              <a:rPr lang="en-US" dirty="0"/>
              <a:t> to communicate with browsers.</a:t>
            </a:r>
          </a:p>
          <a:p>
            <a:r>
              <a:rPr lang="en-US" dirty="0"/>
              <a:t>As shown above, Selenium 2 was the actual implementation of the merger of the </a:t>
            </a:r>
            <a:r>
              <a:rPr lang="en-US" dirty="0" err="1"/>
              <a:t>WebDriver</a:t>
            </a:r>
            <a:r>
              <a:rPr lang="en-US" dirty="0"/>
              <a:t> and RC project. The features of </a:t>
            </a:r>
            <a:r>
              <a:rPr lang="en-US" dirty="0" err="1"/>
              <a:t>WebDriver</a:t>
            </a:r>
            <a:r>
              <a:rPr lang="en-US" dirty="0"/>
              <a:t> and RC were imbibed in version 2 of </a:t>
            </a:r>
            <a:r>
              <a:rPr lang="en-US" dirty="0" err="1"/>
              <a:t>WebDriver</a:t>
            </a:r>
            <a:r>
              <a:rPr lang="en-US" dirty="0"/>
              <a:t> and called as Selenium 2.</a:t>
            </a:r>
          </a:p>
          <a:p>
            <a:r>
              <a:rPr lang="en-US" dirty="0"/>
              <a:t>Selenium 3 was an upgrade over Selenium 2 in many terms. Selenium 3 became a World Wide Web Consortium  (W3C) standard. Selenium RC moved to a legacy package, and many improvements and new features got added to cater to the changing web landscape.</a:t>
            </a:r>
          </a:p>
          <a:p>
            <a:r>
              <a:rPr lang="en-US" dirty="0"/>
              <a:t>Moreover, Selenium 4 is the new member of the family (selenium latest version) and still in the beta phase for the end-users.</a:t>
            </a:r>
          </a:p>
          <a:p>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594949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p:txBody>
          <a:bodyPr>
            <a:normAutofit/>
          </a:bodyPr>
          <a:lstStyle/>
          <a:p>
            <a:r>
              <a:rPr lang="en-US" b="1" u="sng" dirty="0">
                <a:effectLst>
                  <a:outerShdw blurRad="38100" dist="38100" dir="2700000" algn="tl">
                    <a:srgbClr val="000000">
                      <a:alpha val="43137"/>
                    </a:srgbClr>
                  </a:outerShdw>
                </a:effectLst>
              </a:rPr>
              <a:t>What is Selenium Grid?</a:t>
            </a:r>
            <a:endParaRPr lang="en-US" dirty="0">
              <a:effectLst>
                <a:outerShdw blurRad="38100" dist="38100" dir="2700000" algn="tl">
                  <a:srgbClr val="000000">
                    <a:alpha val="43137"/>
                  </a:srgbClr>
                </a:outerShdw>
              </a:effectLst>
            </a:endParaRPr>
          </a:p>
          <a:p>
            <a:pPr marL="0" indent="0">
              <a:buNone/>
            </a:pPr>
            <a:r>
              <a:rPr lang="en-US" dirty="0" smtClean="0"/>
              <a:t>	</a:t>
            </a:r>
            <a:r>
              <a:rPr lang="en-US" sz="2000" dirty="0" smtClean="0"/>
              <a:t>Selenium </a:t>
            </a:r>
            <a:r>
              <a:rPr lang="en-US" sz="2000" dirty="0"/>
              <a:t>GRID allows users to run tests on different machines, with </a:t>
            </a:r>
            <a:r>
              <a:rPr lang="en-US" sz="2000" dirty="0" smtClean="0"/>
              <a:t>	different </a:t>
            </a:r>
            <a:r>
              <a:rPr lang="en-US" sz="2000" dirty="0"/>
              <a:t>browsers and OS simultaneously, which gives the ability to </a:t>
            </a:r>
            <a:r>
              <a:rPr lang="en-US" sz="2000" dirty="0" smtClean="0"/>
              <a:t>	run 	tests </a:t>
            </a:r>
            <a:r>
              <a:rPr lang="en-US" sz="2000" dirty="0"/>
              <a:t>in parallel, as such saving a lot of time and resources of </a:t>
            </a:r>
            <a:r>
              <a:rPr lang="en-US" sz="2000" dirty="0" smtClean="0"/>
              <a:t>	testing </a:t>
            </a:r>
            <a:r>
              <a:rPr lang="en-US" sz="2000" dirty="0"/>
              <a:t>on </a:t>
            </a:r>
            <a:r>
              <a:rPr lang="en-US" sz="2000" dirty="0" smtClean="0"/>
              <a:t>	several </a:t>
            </a:r>
            <a:r>
              <a:rPr lang="en-US" sz="2000" dirty="0"/>
              <a:t>machines.</a:t>
            </a:r>
          </a:p>
          <a:p>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238106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56" y="673769"/>
            <a:ext cx="8662737" cy="765208"/>
          </a:xfrm>
        </p:spPr>
        <p:txBody>
          <a:bodyPr/>
          <a:lstStyle/>
          <a:p>
            <a:r>
              <a:rPr lang="en-US" dirty="0"/>
              <a:t>Selenium Architecture</a:t>
            </a:r>
          </a:p>
        </p:txBody>
      </p:sp>
      <p:sp>
        <p:nvSpPr>
          <p:cNvPr id="3" name="Content Placeholder 2"/>
          <p:cNvSpPr>
            <a:spLocks noGrp="1"/>
          </p:cNvSpPr>
          <p:nvPr>
            <p:ph idx="1"/>
          </p:nvPr>
        </p:nvSpPr>
        <p:spPr>
          <a:xfrm>
            <a:off x="1323472" y="1323475"/>
            <a:ext cx="9418322" cy="717081"/>
          </a:xfrm>
        </p:spPr>
        <p:txBody>
          <a:bodyPr/>
          <a:lstStyle/>
          <a:p>
            <a:r>
              <a:rPr lang="en-US" b="1" u="sng" dirty="0">
                <a:solidFill>
                  <a:schemeClr val="bg2"/>
                </a:solidFill>
                <a:effectLst>
                  <a:outerShdw blurRad="38100" dist="38100" dir="2700000" algn="tl">
                    <a:srgbClr val="000000">
                      <a:alpha val="43137"/>
                    </a:srgbClr>
                  </a:outerShdw>
                </a:effectLst>
              </a:rPr>
              <a:t>Selenium </a:t>
            </a:r>
            <a:r>
              <a:rPr lang="en-US" b="1" u="sng" dirty="0" err="1">
                <a:solidFill>
                  <a:schemeClr val="bg2"/>
                </a:solidFill>
                <a:effectLst>
                  <a:outerShdw blurRad="38100" dist="38100" dir="2700000" algn="tl">
                    <a:srgbClr val="000000">
                      <a:alpha val="43137"/>
                    </a:srgbClr>
                  </a:outerShdw>
                </a:effectLst>
              </a:rPr>
              <a:t>WebDriver</a:t>
            </a:r>
            <a:r>
              <a:rPr lang="en-US" b="1" u="sng" dirty="0">
                <a:solidFill>
                  <a:schemeClr val="bg2"/>
                </a:solidFill>
                <a:effectLst>
                  <a:outerShdw blurRad="38100" dist="38100" dir="2700000" algn="tl">
                    <a:srgbClr val="000000">
                      <a:alpha val="43137"/>
                    </a:srgbClr>
                  </a:outerShdw>
                </a:effectLst>
              </a:rPr>
              <a:t> architecture: </a:t>
            </a:r>
            <a:r>
              <a:rPr lang="en-US" dirty="0">
                <a:solidFill>
                  <a:schemeClr val="bg2"/>
                </a:solidFill>
              </a:rPr>
              <a:t>consists of a language-specific client library, a JSON wire protocol, and browser-specific driver </a:t>
            </a:r>
            <a:r>
              <a:rPr lang="en-US" dirty="0" err="1" smtClean="0">
                <a:solidFill>
                  <a:schemeClr val="bg2"/>
                </a:solidFill>
              </a:rPr>
              <a:t>executables</a:t>
            </a:r>
            <a:endParaRPr lang="en-US" dirty="0" smtClean="0">
              <a:solidFill>
                <a:schemeClr val="bg2"/>
              </a:solidFill>
            </a:endParaRPr>
          </a:p>
          <a:p>
            <a:endParaRPr lang="en-US" dirty="0" smtClean="0"/>
          </a:p>
          <a:p>
            <a:endParaRPr lang="en-US" dirty="0"/>
          </a:p>
        </p:txBody>
      </p:sp>
      <p:pic>
        <p:nvPicPr>
          <p:cNvPr id="1028" name="Picture 4" descr="Hierarchy of Selenium Classes and Interfaces"/>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4176"/>
          <a:stretch/>
        </p:blipFill>
        <p:spPr bwMode="auto">
          <a:xfrm>
            <a:off x="2591601" y="2272666"/>
            <a:ext cx="6882064" cy="42547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9894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442541"/>
            <a:ext cx="8662737" cy="765208"/>
          </a:xfrm>
        </p:spPr>
        <p:txBody>
          <a:bodyPr/>
          <a:lstStyle/>
          <a:p>
            <a:r>
              <a:rPr lang="en-US" dirty="0"/>
              <a:t>Selenium Architecture</a:t>
            </a:r>
          </a:p>
        </p:txBody>
      </p:sp>
      <p:sp>
        <p:nvSpPr>
          <p:cNvPr id="3" name="Content Placeholder 2"/>
          <p:cNvSpPr>
            <a:spLocks noGrp="1"/>
          </p:cNvSpPr>
          <p:nvPr>
            <p:ph idx="1"/>
          </p:nvPr>
        </p:nvSpPr>
        <p:spPr>
          <a:xfrm>
            <a:off x="1097279" y="1082842"/>
            <a:ext cx="10616665" cy="5183204"/>
          </a:xfrm>
        </p:spPr>
        <p:txBody>
          <a:bodyPr/>
          <a:lstStyle/>
          <a:p>
            <a:r>
              <a:rPr lang="en-US" b="1" u="sng" dirty="0" smtClean="0">
                <a:solidFill>
                  <a:schemeClr val="bg1"/>
                </a:solidFill>
                <a:effectLst>
                  <a:outerShdw blurRad="38100" dist="38100" dir="2700000" algn="tl">
                    <a:srgbClr val="000000">
                      <a:alpha val="43137"/>
                    </a:srgbClr>
                  </a:outerShdw>
                </a:effectLst>
              </a:rPr>
              <a:t>How </a:t>
            </a:r>
            <a:r>
              <a:rPr lang="en-US" b="1" u="sng" dirty="0">
                <a:solidFill>
                  <a:schemeClr val="bg1"/>
                </a:solidFill>
                <a:effectLst>
                  <a:outerShdw blurRad="38100" dist="38100" dir="2700000" algn="tl">
                    <a:srgbClr val="000000">
                      <a:alpha val="43137"/>
                    </a:srgbClr>
                  </a:outerShdw>
                </a:effectLst>
              </a:rPr>
              <a:t>Selenium </a:t>
            </a:r>
            <a:r>
              <a:rPr lang="en-US" b="1" u="sng" dirty="0" err="1">
                <a:solidFill>
                  <a:schemeClr val="bg1"/>
                </a:solidFill>
                <a:effectLst>
                  <a:outerShdw blurRad="38100" dist="38100" dir="2700000" algn="tl">
                    <a:srgbClr val="000000">
                      <a:alpha val="43137"/>
                    </a:srgbClr>
                  </a:outerShdw>
                </a:effectLst>
              </a:rPr>
              <a:t>WebDriver</a:t>
            </a:r>
            <a:r>
              <a:rPr lang="en-US" b="1" u="sng" dirty="0">
                <a:solidFill>
                  <a:schemeClr val="bg1"/>
                </a:solidFill>
                <a:effectLst>
                  <a:outerShdw blurRad="38100" dist="38100" dir="2700000" algn="tl">
                    <a:srgbClr val="000000">
                      <a:alpha val="43137"/>
                    </a:srgbClr>
                  </a:outerShdw>
                </a:effectLst>
              </a:rPr>
              <a:t> works</a:t>
            </a:r>
            <a:r>
              <a:rPr lang="en-US" b="1" u="sng" dirty="0" smtClean="0">
                <a:solidFill>
                  <a:schemeClr val="bg1"/>
                </a:solidFill>
                <a:effectLst>
                  <a:outerShdw blurRad="38100" dist="38100" dir="2700000" algn="tl">
                    <a:srgbClr val="000000">
                      <a:alpha val="43137"/>
                    </a:srgbClr>
                  </a:outerShdw>
                </a:effectLst>
              </a:rPr>
              <a:t>: </a:t>
            </a:r>
            <a:r>
              <a:rPr lang="en-US" dirty="0" smtClean="0">
                <a:solidFill>
                  <a:schemeClr val="bg1"/>
                </a:solidFill>
              </a:rPr>
              <a:t>the </a:t>
            </a:r>
            <a:r>
              <a:rPr lang="en-US" dirty="0">
                <a:solidFill>
                  <a:schemeClr val="bg1"/>
                </a:solidFill>
              </a:rPr>
              <a:t>client library sends commands to the browser driver through the wire protocol, which in turn controls the browser and returns the results back to the client</a:t>
            </a:r>
            <a:endParaRPr lang="en-US" dirty="0" smtClean="0">
              <a:solidFill>
                <a:schemeClr val="bg1"/>
              </a:solidFill>
            </a:endParaRPr>
          </a:p>
          <a:p>
            <a:endParaRPr lang="en-US" dirty="0"/>
          </a:p>
        </p:txBody>
      </p:sp>
      <p:pic>
        <p:nvPicPr>
          <p:cNvPr id="8" name="Picture 4" descr="JSON Wire Protocol in Selenium WebDriv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87611" y="2387065"/>
            <a:ext cx="9623690" cy="42714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52872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55" y="885524"/>
            <a:ext cx="8662737" cy="765208"/>
          </a:xfrm>
        </p:spPr>
        <p:txBody>
          <a:bodyPr/>
          <a:lstStyle/>
          <a:p>
            <a:r>
              <a:rPr lang="en-US" dirty="0"/>
              <a:t>Same Origin Policy</a:t>
            </a:r>
          </a:p>
        </p:txBody>
      </p:sp>
      <p:sp>
        <p:nvSpPr>
          <p:cNvPr id="3" name="Content Placeholder 2"/>
          <p:cNvSpPr>
            <a:spLocks noGrp="1"/>
          </p:cNvSpPr>
          <p:nvPr>
            <p:ph idx="1"/>
          </p:nvPr>
        </p:nvSpPr>
        <p:spPr>
          <a:xfrm>
            <a:off x="1029902" y="2064619"/>
            <a:ext cx="10799545" cy="4365057"/>
          </a:xfrm>
        </p:spPr>
        <p:txBody>
          <a:bodyPr/>
          <a:lstStyle/>
          <a:p>
            <a:pPr marL="0" indent="0">
              <a:buNone/>
            </a:pPr>
            <a:endParaRPr lang="en-US" b="1" u="sng" dirty="0">
              <a:solidFill>
                <a:schemeClr val="bg1"/>
              </a:solidFill>
              <a:effectLst>
                <a:outerShdw blurRad="38100" dist="38100" dir="2700000" algn="tl">
                  <a:srgbClr val="000000">
                    <a:alpha val="43137"/>
                  </a:srgbClr>
                </a:outerShdw>
              </a:effectLst>
            </a:endParaRPr>
          </a:p>
          <a:p>
            <a:r>
              <a:rPr lang="en-US" b="1" u="sng" dirty="0" smtClean="0">
                <a:solidFill>
                  <a:schemeClr val="tx1"/>
                </a:solidFill>
                <a:effectLst>
                  <a:outerShdw blurRad="38100" dist="38100" dir="2700000" algn="tl">
                    <a:srgbClr val="000000">
                      <a:alpha val="43137"/>
                    </a:srgbClr>
                  </a:outerShdw>
                </a:effectLst>
              </a:rPr>
              <a:t>Definition </a:t>
            </a:r>
            <a:r>
              <a:rPr lang="en-US" b="1" u="sng" dirty="0">
                <a:solidFill>
                  <a:schemeClr val="tx1"/>
                </a:solidFill>
                <a:effectLst>
                  <a:outerShdw blurRad="38100" dist="38100" dir="2700000" algn="tl">
                    <a:srgbClr val="000000">
                      <a:alpha val="43137"/>
                    </a:srgbClr>
                  </a:outerShdw>
                </a:effectLst>
              </a:rPr>
              <a:t>of Same Origin Policy: </a:t>
            </a:r>
            <a:r>
              <a:rPr lang="en-US" dirty="0">
                <a:solidFill>
                  <a:schemeClr val="tx1"/>
                </a:solidFill>
              </a:rPr>
              <a:t>a security feature in web browsers that restricts scripts running in a web page from accessing content from other origins (i.e. domains, protocols, </a:t>
            </a:r>
            <a:r>
              <a:rPr lang="en-US" dirty="0" smtClean="0">
                <a:solidFill>
                  <a:schemeClr val="tx1"/>
                </a:solidFill>
              </a:rPr>
              <a:t>or ports)</a:t>
            </a:r>
            <a:endParaRPr lang="en-US" dirty="0" smtClean="0">
              <a:solidFill>
                <a:schemeClr val="bg1"/>
              </a:solidFill>
            </a:endParaRPr>
          </a:p>
          <a:p>
            <a:r>
              <a:rPr lang="en-US" b="1" dirty="0" smtClean="0">
                <a:effectLst>
                  <a:outerShdw blurRad="38100" dist="38100" dir="2700000" algn="tl">
                    <a:srgbClr val="000000">
                      <a:alpha val="43137"/>
                    </a:srgbClr>
                  </a:outerShdw>
                </a:effectLst>
              </a:rPr>
              <a:t>Same </a:t>
            </a:r>
            <a:r>
              <a:rPr lang="en-US" b="1" dirty="0">
                <a:effectLst>
                  <a:outerShdw blurRad="38100" dist="38100" dir="2700000" algn="tl">
                    <a:srgbClr val="000000">
                      <a:alpha val="43137"/>
                    </a:srgbClr>
                  </a:outerShdw>
                </a:effectLst>
              </a:rPr>
              <a:t>Origin Policy issue: </a:t>
            </a:r>
            <a:r>
              <a:rPr lang="en-US" dirty="0"/>
              <a:t>One limitation of Selenium is that it can only interact with web pages that have the same origin as the Selenium script. The "Same Origin Policy" is a security feature in web browsers that restricts scripts running in a web page from accessing content from other origins (i.e. domains, protocols, or ports). For example, if your Selenium script is running on "https://www.example.com", it cannot access content from "https://www.google.com" due to the Same Origin Policy. To work around this limitation, you can use techniques such as cross-domain messaging, server-side </a:t>
            </a:r>
            <a:r>
              <a:rPr lang="en-US" dirty="0" err="1"/>
              <a:t>proxying</a:t>
            </a:r>
            <a:r>
              <a:rPr lang="en-US" dirty="0"/>
              <a:t>, or browser plugins such as CORS Everywhere</a:t>
            </a:r>
            <a:r>
              <a:rPr lang="en-US" dirty="0" smtClean="0"/>
              <a:t>.</a:t>
            </a:r>
          </a:p>
          <a:p>
            <a:r>
              <a:rPr lang="en-US" b="1" dirty="0">
                <a:effectLst>
                  <a:outerShdw blurRad="38100" dist="38100" dir="2700000" algn="tl">
                    <a:srgbClr val="000000">
                      <a:alpha val="43137"/>
                    </a:srgbClr>
                  </a:outerShdw>
                </a:effectLst>
              </a:rPr>
              <a:t>Limitations of Selenium due to Same Origin Policy: </a:t>
            </a:r>
            <a:r>
              <a:rPr lang="en-US" dirty="0"/>
              <a:t>Selenium can only interact with web pages that have the same origin as the Selenium script</a:t>
            </a:r>
          </a:p>
        </p:txBody>
      </p:sp>
    </p:spTree>
    <p:extLst>
      <p:ext uri="{BB962C8B-B14F-4D97-AF65-F5344CB8AC3E}">
        <p14:creationId xmlns="" xmlns:p14="http://schemas.microsoft.com/office/powerpoint/2010/main" val="661464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Setting up Selenium </a:t>
            </a:r>
            <a:r>
              <a:rPr lang="en-US" dirty="0" err="1"/>
              <a:t>WebDriver</a:t>
            </a:r>
            <a:r>
              <a:rPr lang="en-US" dirty="0"/>
              <a:t> in Eclipse</a:t>
            </a:r>
          </a:p>
        </p:txBody>
      </p:sp>
      <p:sp>
        <p:nvSpPr>
          <p:cNvPr id="3" name="Content Placeholder 2"/>
          <p:cNvSpPr>
            <a:spLocks noGrp="1"/>
          </p:cNvSpPr>
          <p:nvPr>
            <p:ph idx="1"/>
          </p:nvPr>
        </p:nvSpPr>
        <p:spPr>
          <a:xfrm>
            <a:off x="1097280" y="2382252"/>
            <a:ext cx="10058400" cy="4023360"/>
          </a:xfrm>
        </p:spPr>
        <p:txBody>
          <a:bodyPr/>
          <a:lstStyle/>
          <a:p>
            <a:r>
              <a:rPr lang="en-US" b="1" dirty="0">
                <a:effectLst>
                  <a:outerShdw blurRad="38100" dist="38100" dir="2700000" algn="tl">
                    <a:srgbClr val="000000">
                      <a:alpha val="43137"/>
                    </a:srgbClr>
                  </a:outerShdw>
                </a:effectLst>
              </a:rPr>
              <a:t>Prerequisites: </a:t>
            </a:r>
            <a:r>
              <a:rPr lang="en-US" dirty="0"/>
              <a:t>Java Development Kit (JDK) version 8 or higher, Eclipse IDE, and Selenium </a:t>
            </a:r>
            <a:r>
              <a:rPr lang="en-US" dirty="0" err="1"/>
              <a:t>WebDriver</a:t>
            </a:r>
            <a:r>
              <a:rPr lang="en-US" dirty="0"/>
              <a:t> JAR files</a:t>
            </a:r>
            <a:endParaRPr lang="en-US" dirty="0" smtClean="0"/>
          </a:p>
          <a:p>
            <a:r>
              <a:rPr lang="en-US" dirty="0"/>
              <a:t>Steps to set up Selenium </a:t>
            </a:r>
            <a:r>
              <a:rPr lang="en-US" dirty="0" err="1"/>
              <a:t>WebDriver</a:t>
            </a:r>
            <a:r>
              <a:rPr lang="en-US" dirty="0"/>
              <a:t> in Eclipse: download and install JDK, download and extract Selenium </a:t>
            </a:r>
            <a:r>
              <a:rPr lang="en-US" dirty="0" err="1"/>
              <a:t>WebDriver</a:t>
            </a:r>
            <a:r>
              <a:rPr lang="en-US" dirty="0"/>
              <a:t>, create a new Java project in Eclipse, add the Selenium </a:t>
            </a:r>
            <a:r>
              <a:rPr lang="en-US" dirty="0" err="1"/>
              <a:t>WebDriver</a:t>
            </a:r>
            <a:r>
              <a:rPr lang="en-US" dirty="0"/>
              <a:t> JAR files to the project build path, and import the required classes in the Java code</a:t>
            </a:r>
          </a:p>
          <a:p>
            <a:r>
              <a:rPr lang="en-US" dirty="0"/>
              <a:t>Example code for a simple Selenium test script</a:t>
            </a:r>
          </a:p>
        </p:txBody>
      </p:sp>
    </p:spTree>
    <p:extLst>
      <p:ext uri="{BB962C8B-B14F-4D97-AF65-F5344CB8AC3E}">
        <p14:creationId xmlns="" xmlns:p14="http://schemas.microsoft.com/office/powerpoint/2010/main" val="102800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Writing Your First Selenium Test Script</a:t>
            </a:r>
          </a:p>
        </p:txBody>
      </p:sp>
      <p:sp>
        <p:nvSpPr>
          <p:cNvPr id="3" name="Content Placeholder 2"/>
          <p:cNvSpPr>
            <a:spLocks noGrp="1"/>
          </p:cNvSpPr>
          <p:nvPr>
            <p:ph idx="1"/>
          </p:nvPr>
        </p:nvSpPr>
        <p:spPr>
          <a:xfrm>
            <a:off x="1097280" y="2276477"/>
            <a:ext cx="9981398" cy="611205"/>
          </a:xfrm>
        </p:spPr>
        <p:txBody>
          <a:bodyPr>
            <a:normAutofit lnSpcReduction="10000"/>
          </a:bodyPr>
          <a:lstStyle/>
          <a:p>
            <a:r>
              <a:rPr lang="en-US" b="1" dirty="0">
                <a:effectLst>
                  <a:outerShdw blurRad="38100" dist="38100" dir="2700000" algn="tl">
                    <a:srgbClr val="000000">
                      <a:alpha val="43137"/>
                    </a:srgbClr>
                  </a:outerShdw>
                </a:effectLst>
              </a:rPr>
              <a:t>Steps to write a simple Selenium test script: </a:t>
            </a:r>
            <a:r>
              <a:rPr lang="en-US" dirty="0"/>
              <a:t>open a browser, </a:t>
            </a:r>
            <a:r>
              <a:rPr lang="en-US" dirty="0" smtClean="0"/>
              <a:t>navigate to </a:t>
            </a:r>
            <a:r>
              <a:rPr lang="en-US" dirty="0" err="1" smtClean="0"/>
              <a:t>google</a:t>
            </a:r>
            <a:r>
              <a:rPr lang="en-US" dirty="0" smtClean="0"/>
              <a:t> </a:t>
            </a:r>
            <a:r>
              <a:rPr lang="en-US" dirty="0"/>
              <a:t>search “Selenium tutorial</a:t>
            </a:r>
            <a:r>
              <a:rPr lang="en-US" dirty="0" smtClean="0"/>
              <a:t>”.</a:t>
            </a:r>
          </a:p>
        </p:txBody>
      </p:sp>
      <p:sp>
        <p:nvSpPr>
          <p:cNvPr id="5" name="TextBox 4"/>
          <p:cNvSpPr txBox="1"/>
          <p:nvPr/>
        </p:nvSpPr>
        <p:spPr>
          <a:xfrm>
            <a:off x="1337911" y="2772179"/>
            <a:ext cx="9105499" cy="3970318"/>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public class </a:t>
            </a:r>
            <a:r>
              <a:rPr lang="en-US" sz="1400" dirty="0" err="1" smtClean="0">
                <a:latin typeface="Cambria" panose="02040503050406030204" pitchFamily="18" charset="0"/>
                <a:ea typeface="Cambria" panose="02040503050406030204" pitchFamily="18" charset="0"/>
              </a:rPr>
              <a:t>MyFirstSeleniumScript</a:t>
            </a:r>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public static void main(String[] </a:t>
            </a:r>
            <a:r>
              <a:rPr lang="en-US" sz="1400" dirty="0" err="1" smtClean="0">
                <a:latin typeface="Cambria" panose="02040503050406030204" pitchFamily="18" charset="0"/>
                <a:ea typeface="Cambria" panose="02040503050406030204" pitchFamily="18" charset="0"/>
              </a:rPr>
              <a:t>args</a:t>
            </a:r>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 Set the path to the </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 executable</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System.setProperty</a:t>
            </a:r>
            <a:r>
              <a:rPr lang="en-US" sz="1400" dirty="0" smtClean="0">
                <a:latin typeface="Cambria" panose="02040503050406030204" pitchFamily="18" charset="0"/>
                <a:ea typeface="Cambria" panose="02040503050406030204" pitchFamily="18" charset="0"/>
              </a:rPr>
              <a:t>("</a:t>
            </a:r>
            <a:r>
              <a:rPr lang="en-US" sz="1400" dirty="0" err="1" smtClean="0">
                <a:latin typeface="Cambria" panose="02040503050406030204" pitchFamily="18" charset="0"/>
                <a:ea typeface="Cambria" panose="02040503050406030204" pitchFamily="18" charset="0"/>
              </a:rPr>
              <a:t>webdriver.chrome.driver</a:t>
            </a:r>
            <a:r>
              <a:rPr lang="en-US" sz="1400" dirty="0" smtClean="0">
                <a:latin typeface="Cambria" panose="02040503050406030204" pitchFamily="18" charset="0"/>
                <a:ea typeface="Cambria" panose="02040503050406030204" pitchFamily="18" charset="0"/>
              </a:rPr>
              <a:t>", "/path/to/</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Create a new instance of the Chrome driver</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WebDriver</a:t>
            </a:r>
            <a:r>
              <a:rPr lang="en-US" sz="1400" dirty="0" smtClean="0">
                <a:latin typeface="Cambria" panose="02040503050406030204" pitchFamily="18" charset="0"/>
                <a:ea typeface="Cambria" panose="02040503050406030204" pitchFamily="18" charset="0"/>
              </a:rPr>
              <a:t> driver = new </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Navigate to Google.com</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driver.get</a:t>
            </a:r>
            <a:r>
              <a:rPr lang="en-US" sz="1400" dirty="0" smtClean="0">
                <a:latin typeface="Cambria" panose="02040503050406030204" pitchFamily="18" charset="0"/>
                <a:ea typeface="Cambria" panose="02040503050406030204" pitchFamily="18" charset="0"/>
              </a:rPr>
              <a:t>("https://www.google.com");</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Find the search box element and enter a search query</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driver.findElement</a:t>
            </a:r>
            <a:r>
              <a:rPr lang="en-US" sz="1400" dirty="0" smtClean="0">
                <a:latin typeface="Cambria" panose="02040503050406030204" pitchFamily="18" charset="0"/>
                <a:ea typeface="Cambria" panose="02040503050406030204" pitchFamily="18" charset="0"/>
              </a:rPr>
              <a:t>(By.name("q")).</a:t>
            </a:r>
            <a:r>
              <a:rPr lang="en-US" sz="1400" dirty="0" err="1" smtClean="0">
                <a:latin typeface="Cambria" panose="02040503050406030204" pitchFamily="18" charset="0"/>
                <a:ea typeface="Cambria" panose="02040503050406030204" pitchFamily="18" charset="0"/>
              </a:rPr>
              <a:t>sendKeys</a:t>
            </a:r>
            <a:r>
              <a:rPr lang="en-US" sz="1400" dirty="0" smtClean="0">
                <a:latin typeface="Cambria" panose="02040503050406030204" pitchFamily="18" charset="0"/>
                <a:ea typeface="Cambria" panose="02040503050406030204" pitchFamily="18" charset="0"/>
              </a:rPr>
              <a:t>("Selenium tutorial");</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Submit the search query</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driver.findElement</a:t>
            </a:r>
            <a:r>
              <a:rPr lang="en-US" sz="1400" dirty="0" smtClean="0">
                <a:latin typeface="Cambria" panose="02040503050406030204" pitchFamily="18" charset="0"/>
                <a:ea typeface="Cambria" panose="02040503050406030204" pitchFamily="18" charset="0"/>
              </a:rPr>
              <a:t>(By.name("q")).submit();</a:t>
            </a:r>
          </a:p>
          <a:p>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1669309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Conclusion</a:t>
            </a:r>
          </a:p>
        </p:txBody>
      </p:sp>
      <p:sp>
        <p:nvSpPr>
          <p:cNvPr id="3" name="Content Placeholder 2"/>
          <p:cNvSpPr>
            <a:spLocks noGrp="1"/>
          </p:cNvSpPr>
          <p:nvPr>
            <p:ph idx="1"/>
          </p:nvPr>
        </p:nvSpPr>
        <p:spPr>
          <a:xfrm>
            <a:off x="1097280" y="2382252"/>
            <a:ext cx="10058400" cy="4023360"/>
          </a:xfrm>
        </p:spPr>
        <p:txBody>
          <a:bodyPr/>
          <a:lstStyle/>
          <a:p>
            <a:r>
              <a:rPr lang="en-US" dirty="0"/>
              <a:t>Definition and benefits of automation testing</a:t>
            </a:r>
          </a:p>
          <a:p>
            <a:r>
              <a:rPr lang="en-US" dirty="0"/>
              <a:t>Introduction to Selenium and its components</a:t>
            </a:r>
          </a:p>
          <a:p>
            <a:r>
              <a:rPr lang="en-US" dirty="0"/>
              <a:t>Selenium </a:t>
            </a:r>
            <a:r>
              <a:rPr lang="en-US" dirty="0" err="1"/>
              <a:t>WebDriver</a:t>
            </a:r>
            <a:r>
              <a:rPr lang="en-US" dirty="0"/>
              <a:t> architecture and Same Origin Policy issue</a:t>
            </a:r>
          </a:p>
          <a:p>
            <a:r>
              <a:rPr lang="en-US" dirty="0"/>
              <a:t>Setting up Selenium </a:t>
            </a:r>
            <a:r>
              <a:rPr lang="en-US" dirty="0" err="1"/>
              <a:t>WebDriver</a:t>
            </a:r>
            <a:r>
              <a:rPr lang="en-US" dirty="0"/>
              <a:t> in Eclipse and writing a simple test script</a:t>
            </a:r>
          </a:p>
          <a:p>
            <a:r>
              <a:rPr lang="en-US" dirty="0"/>
              <a:t>Next steps: In the next session, we will cover more advanced topics such as handling different types of elements, handling alerts and pop-ups, working with frames and </a:t>
            </a:r>
            <a:r>
              <a:rPr lang="en-US" dirty="0" err="1"/>
              <a:t>iframes</a:t>
            </a:r>
            <a:r>
              <a:rPr lang="en-US" dirty="0"/>
              <a:t>, and using test frameworks such as </a:t>
            </a:r>
            <a:r>
              <a:rPr lang="en-US" dirty="0" err="1"/>
              <a:t>JUnit</a:t>
            </a:r>
            <a:r>
              <a:rPr lang="en-US" dirty="0"/>
              <a:t> and </a:t>
            </a:r>
            <a:r>
              <a:rPr lang="en-US" dirty="0" err="1"/>
              <a:t>TestNG</a:t>
            </a:r>
            <a:r>
              <a:rPr lang="en-US" dirty="0"/>
              <a:t>.</a:t>
            </a:r>
          </a:p>
          <a:p>
            <a:r>
              <a:rPr lang="en-US" dirty="0"/>
              <a:t>I hope this helps! Let me know if you have any other questions.</a:t>
            </a:r>
          </a:p>
        </p:txBody>
      </p:sp>
    </p:spTree>
    <p:extLst>
      <p:ext uri="{BB962C8B-B14F-4D97-AF65-F5344CB8AC3E}">
        <p14:creationId xmlns="" xmlns:p14="http://schemas.microsoft.com/office/powerpoint/2010/main" val="345737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r>
              <a:rPr lang="en-US" smtClean="0"/>
              <a:t>that will </a:t>
            </a:r>
            <a:r>
              <a:rPr lang="en-US" dirty="0" smtClean="0"/>
              <a:t>be Covered</a:t>
            </a:r>
            <a:endParaRPr lang="en-US" dirty="0"/>
          </a:p>
        </p:txBody>
      </p:sp>
      <p:sp>
        <p:nvSpPr>
          <p:cNvPr id="3" name="Content Placeholder 2"/>
          <p:cNvSpPr>
            <a:spLocks noGrp="1"/>
          </p:cNvSpPr>
          <p:nvPr>
            <p:ph idx="1"/>
          </p:nvPr>
        </p:nvSpPr>
        <p:spPr>
          <a:xfrm>
            <a:off x="512403" y="2339890"/>
            <a:ext cx="11210040" cy="4143288"/>
          </a:xfrm>
        </p:spPr>
        <p:txBody>
          <a:bodyPr/>
          <a:lstStyle/>
          <a:p>
            <a:r>
              <a:rPr lang="en-US" dirty="0"/>
              <a:t>Manual </a:t>
            </a:r>
            <a:r>
              <a:rPr lang="en-US" dirty="0" err="1"/>
              <a:t>Vs</a:t>
            </a:r>
            <a:r>
              <a:rPr lang="en-US" dirty="0"/>
              <a:t> Automation </a:t>
            </a:r>
            <a:r>
              <a:rPr lang="en-US" dirty="0" smtClean="0"/>
              <a:t>Testing</a:t>
            </a:r>
          </a:p>
          <a:p>
            <a:r>
              <a:rPr lang="en-US" dirty="0"/>
              <a:t>Overview of Automation Testing and Its </a:t>
            </a:r>
            <a:r>
              <a:rPr lang="en-US" dirty="0" smtClean="0"/>
              <a:t>Benefits</a:t>
            </a:r>
          </a:p>
          <a:p>
            <a:r>
              <a:rPr lang="en-US" dirty="0"/>
              <a:t>Introduction to </a:t>
            </a:r>
            <a:r>
              <a:rPr lang="en-US" dirty="0" smtClean="0"/>
              <a:t>Selenium</a:t>
            </a:r>
          </a:p>
          <a:p>
            <a:r>
              <a:rPr lang="en-US" dirty="0"/>
              <a:t>Selenium </a:t>
            </a:r>
            <a:r>
              <a:rPr lang="en-US" dirty="0" smtClean="0"/>
              <a:t>Architecture</a:t>
            </a:r>
          </a:p>
          <a:p>
            <a:r>
              <a:rPr lang="en-US" dirty="0"/>
              <a:t>Same Origin </a:t>
            </a:r>
            <a:r>
              <a:rPr lang="en-US" dirty="0" smtClean="0"/>
              <a:t>Policy</a:t>
            </a:r>
          </a:p>
          <a:p>
            <a:r>
              <a:rPr lang="en-US" dirty="0"/>
              <a:t>Setting up Selenium </a:t>
            </a:r>
            <a:r>
              <a:rPr lang="en-US" dirty="0" err="1"/>
              <a:t>WebDriver</a:t>
            </a:r>
            <a:r>
              <a:rPr lang="en-US" dirty="0"/>
              <a:t> in </a:t>
            </a:r>
            <a:r>
              <a:rPr lang="en-US" dirty="0" smtClean="0"/>
              <a:t>Eclipse</a:t>
            </a:r>
          </a:p>
          <a:p>
            <a:r>
              <a:rPr lang="en-US"/>
              <a:t>First Selenium Test Script</a:t>
            </a:r>
            <a:endParaRPr lang="en-US" dirty="0"/>
          </a:p>
        </p:txBody>
      </p:sp>
    </p:spTree>
    <p:extLst>
      <p:ext uri="{BB962C8B-B14F-4D97-AF65-F5344CB8AC3E}">
        <p14:creationId xmlns="" xmlns:p14="http://schemas.microsoft.com/office/powerpoint/2010/main" val="104752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70000" lnSpcReduction="20000"/>
          </a:bodyPr>
          <a:lstStyle/>
          <a:p>
            <a:pPr algn="just"/>
            <a:r>
              <a:rPr lang="en-US" sz="2800" dirty="0"/>
              <a:t>Definition: Manual testing is the process of manually executing test cases and identifying defects in the software application under test.</a:t>
            </a:r>
          </a:p>
          <a:p>
            <a:pPr algn="just"/>
            <a:r>
              <a:rPr lang="en-US" sz="2800" dirty="0"/>
              <a:t>Advantages:</a:t>
            </a:r>
          </a:p>
          <a:p>
            <a:pPr lvl="1" algn="just"/>
            <a:r>
              <a:rPr lang="en-US" sz="2400" dirty="0"/>
              <a:t>Human intuition and experience can catch certain types of defects that may be missed by automated tests.</a:t>
            </a:r>
          </a:p>
          <a:p>
            <a:pPr lvl="1" algn="just"/>
            <a:r>
              <a:rPr lang="en-US" sz="2400" dirty="0"/>
              <a:t>Manual testing can be performed without the need for any additional tools or software.</a:t>
            </a:r>
          </a:p>
          <a:p>
            <a:pPr algn="just"/>
            <a:r>
              <a:rPr lang="en-US" sz="2800" dirty="0"/>
              <a:t>Disadvantages:</a:t>
            </a:r>
          </a:p>
          <a:p>
            <a:pPr lvl="1" algn="just"/>
            <a:r>
              <a:rPr lang="en-US" sz="2400" dirty="0"/>
              <a:t>Manual testing is time-consuming and can be prone to errors.</a:t>
            </a:r>
          </a:p>
          <a:p>
            <a:pPr lvl="1" algn="just"/>
            <a:r>
              <a:rPr lang="en-US" sz="2400" dirty="0"/>
              <a:t>Manual testing is not scalable and cannot be easily repeated.</a:t>
            </a:r>
          </a:p>
          <a:p>
            <a:endParaRPr lang="en-US" dirty="0"/>
          </a:p>
        </p:txBody>
      </p:sp>
    </p:spTree>
    <p:extLst>
      <p:ext uri="{BB962C8B-B14F-4D97-AF65-F5344CB8AC3E}">
        <p14:creationId xmlns="" xmlns:p14="http://schemas.microsoft.com/office/powerpoint/2010/main" val="379892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85000" lnSpcReduction="20000"/>
          </a:bodyPr>
          <a:lstStyle/>
          <a:p>
            <a:pPr algn="just"/>
            <a:r>
              <a:rPr lang="en-US" sz="2400" dirty="0"/>
              <a:t>Definition: Automation testing is the process of using tools and software to automatically execute test cases and compare actual results with expected results.</a:t>
            </a:r>
          </a:p>
          <a:p>
            <a:pPr algn="just"/>
            <a:r>
              <a:rPr lang="en-US" sz="2400" dirty="0"/>
              <a:t>Advantages:</a:t>
            </a:r>
          </a:p>
          <a:p>
            <a:pPr lvl="1" algn="just"/>
            <a:r>
              <a:rPr lang="en-US" sz="2000" dirty="0"/>
              <a:t>Automation testing is faster and more efficient than manual testing.</a:t>
            </a:r>
          </a:p>
          <a:p>
            <a:pPr lvl="1" algn="just"/>
            <a:r>
              <a:rPr lang="en-US" sz="2000" dirty="0"/>
              <a:t>Automation testing can be repeated and scaled easily.</a:t>
            </a:r>
          </a:p>
          <a:p>
            <a:pPr algn="just"/>
            <a:r>
              <a:rPr lang="en-US" sz="2400" dirty="0"/>
              <a:t>Disadvantages:</a:t>
            </a:r>
          </a:p>
          <a:p>
            <a:pPr lvl="1" algn="just"/>
            <a:r>
              <a:rPr lang="en-US" sz="2000" dirty="0"/>
              <a:t>Automation testing requires additional tools and software, which can be expensive.</a:t>
            </a:r>
          </a:p>
          <a:p>
            <a:pPr lvl="1" algn="just"/>
            <a:r>
              <a:rPr lang="en-US" sz="2000" dirty="0"/>
              <a:t>Automation testing cannot replace the human intuition and experience needed for certain types of testing</a:t>
            </a:r>
            <a:r>
              <a:rPr lang="en-US" sz="2000" dirty="0" smtClean="0"/>
              <a:t>.</a:t>
            </a:r>
            <a:endParaRPr lang="en-US" sz="2000" dirty="0"/>
          </a:p>
        </p:txBody>
      </p:sp>
    </p:spTree>
    <p:extLst>
      <p:ext uri="{BB962C8B-B14F-4D97-AF65-F5344CB8AC3E}">
        <p14:creationId xmlns="" xmlns:p14="http://schemas.microsoft.com/office/powerpoint/2010/main" val="1504309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85000" lnSpcReduction="20000"/>
          </a:bodyPr>
          <a:lstStyle/>
          <a:p>
            <a:pPr algn="just"/>
            <a:r>
              <a:rPr lang="en-US" sz="2800" b="1" dirty="0">
                <a:effectLst>
                  <a:outerShdw blurRad="38100" dist="38100" dir="2700000" algn="tl">
                    <a:srgbClr val="000000">
                      <a:alpha val="43137"/>
                    </a:srgbClr>
                  </a:outerShdw>
                </a:effectLst>
              </a:rPr>
              <a:t>Definition of automation testing: </a:t>
            </a:r>
            <a:r>
              <a:rPr lang="en-US" sz="2800" dirty="0"/>
              <a:t>T</a:t>
            </a:r>
            <a:r>
              <a:rPr lang="en-US" sz="2800" dirty="0" smtClean="0"/>
              <a:t>he </a:t>
            </a:r>
            <a:r>
              <a:rPr lang="en-US" sz="2800" dirty="0"/>
              <a:t>process of using software tools to execute pre-scripted tests on a software application before release to production</a:t>
            </a:r>
          </a:p>
          <a:p>
            <a:pPr algn="just"/>
            <a:r>
              <a:rPr lang="en-US" sz="2800" b="1" dirty="0">
                <a:effectLst>
                  <a:outerShdw blurRad="38100" dist="38100" dir="2700000" algn="tl">
                    <a:srgbClr val="000000">
                      <a:alpha val="43137"/>
                    </a:srgbClr>
                  </a:outerShdw>
                </a:effectLst>
              </a:rPr>
              <a:t>Benefits of automation testing: </a:t>
            </a:r>
            <a:r>
              <a:rPr lang="en-US" sz="2800" dirty="0"/>
              <a:t>saves time and effort, improves accuracy, increases test coverage, enables continuous testing, and reduces the risk of human errors</a:t>
            </a:r>
          </a:p>
          <a:p>
            <a:pPr algn="just"/>
            <a:r>
              <a:rPr lang="en-US" sz="2800" b="1" dirty="0">
                <a:effectLst>
                  <a:outerShdw blurRad="38100" dist="38100" dir="2700000" algn="tl">
                    <a:srgbClr val="000000">
                      <a:alpha val="43137"/>
                    </a:srgbClr>
                  </a:outerShdw>
                </a:effectLst>
              </a:rPr>
              <a:t>Introduction to Selenium: </a:t>
            </a:r>
            <a:r>
              <a:rPr lang="en-US" sz="2800" dirty="0"/>
              <a:t>a popular open source automation testing framework for web applications, consisting of several components including Selenium IDE, Selenium </a:t>
            </a:r>
            <a:r>
              <a:rPr lang="en-US" sz="2800" dirty="0" err="1"/>
              <a:t>WebDriver</a:t>
            </a:r>
            <a:r>
              <a:rPr lang="en-US" sz="2800" dirty="0"/>
              <a:t>, and Selenium Grid</a:t>
            </a:r>
          </a:p>
        </p:txBody>
      </p:sp>
    </p:spTree>
    <p:extLst>
      <p:ext uri="{BB962C8B-B14F-4D97-AF65-F5344CB8AC3E}">
        <p14:creationId xmlns="" xmlns:p14="http://schemas.microsoft.com/office/powerpoint/2010/main" val="122826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Automation Testing and Its Benefits</a:t>
            </a:r>
          </a:p>
        </p:txBody>
      </p:sp>
      <p:sp>
        <p:nvSpPr>
          <p:cNvPr id="3" name="Content Placeholder 2"/>
          <p:cNvSpPr>
            <a:spLocks noGrp="1"/>
          </p:cNvSpPr>
          <p:nvPr>
            <p:ph idx="1"/>
          </p:nvPr>
        </p:nvSpPr>
        <p:spPr/>
        <p:txBody>
          <a:bodyPr>
            <a:normAutofit fontScale="85000" lnSpcReduction="20000"/>
          </a:bodyPr>
          <a:lstStyle/>
          <a:p>
            <a:r>
              <a:rPr lang="en-US" sz="2800" b="1" dirty="0">
                <a:effectLst>
                  <a:outerShdw blurRad="38100" dist="38100" dir="2700000" algn="tl">
                    <a:srgbClr val="000000">
                      <a:alpha val="43137"/>
                    </a:srgbClr>
                  </a:outerShdw>
                </a:effectLst>
              </a:rPr>
              <a:t>Key benefits of automation testing: </a:t>
            </a:r>
            <a:r>
              <a:rPr lang="en-US" sz="2800" dirty="0"/>
              <a:t>saves time and effort, improves accuracy, increases test coverage, enables continuous testing, and reduces the risk of human errors</a:t>
            </a:r>
          </a:p>
          <a:p>
            <a:r>
              <a:rPr lang="en-US" sz="2800" b="1" dirty="0">
                <a:effectLst>
                  <a:outerShdw blurRad="38100" dist="38100" dir="2700000" algn="tl">
                    <a:srgbClr val="000000">
                      <a:alpha val="43137"/>
                    </a:srgbClr>
                  </a:outerShdw>
                </a:effectLst>
              </a:rPr>
              <a:t>Automation testing process: </a:t>
            </a:r>
            <a:r>
              <a:rPr lang="en-US" sz="2800" dirty="0"/>
              <a:t>selecting the right tools, identifying test cases to automate, creating test scripts, executing tests, and reporting results</a:t>
            </a:r>
          </a:p>
          <a:p>
            <a:r>
              <a:rPr lang="en-US" sz="2800" b="1" dirty="0">
                <a:effectLst>
                  <a:outerShdw blurRad="38100" dist="38100" dir="2700000" algn="tl">
                    <a:srgbClr val="000000">
                      <a:alpha val="43137"/>
                    </a:srgbClr>
                  </a:outerShdw>
                </a:effectLst>
              </a:rPr>
              <a:t>Types of tests that can be automated: </a:t>
            </a:r>
            <a:r>
              <a:rPr lang="en-US" sz="2800" dirty="0"/>
              <a:t>functional testing, regression testing, performance testing, and load testing</a:t>
            </a:r>
          </a:p>
        </p:txBody>
      </p:sp>
    </p:spTree>
    <p:extLst>
      <p:ext uri="{BB962C8B-B14F-4D97-AF65-F5344CB8AC3E}">
        <p14:creationId xmlns="" xmlns:p14="http://schemas.microsoft.com/office/powerpoint/2010/main" val="4110500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010653" y="2326997"/>
            <a:ext cx="10193154" cy="4054552"/>
          </a:xfrm>
        </p:spPr>
        <p:txBody>
          <a:bodyPr/>
          <a:lstStyle/>
          <a:p>
            <a:r>
              <a:rPr lang="en-US" b="1" u="sng" dirty="0">
                <a:effectLst>
                  <a:outerShdw blurRad="38100" dist="38100" dir="2700000" algn="tl">
                    <a:srgbClr val="000000">
                      <a:alpha val="43137"/>
                    </a:srgbClr>
                  </a:outerShdw>
                </a:effectLst>
              </a:rPr>
              <a:t>How Selenium originated</a:t>
            </a:r>
            <a:r>
              <a:rPr lang="en-US" b="1" u="sng" dirty="0" smtClean="0">
                <a:effectLst>
                  <a:outerShdw blurRad="38100" dist="38100" dir="2700000" algn="tl">
                    <a:srgbClr val="000000">
                      <a:alpha val="43137"/>
                    </a:srgbClr>
                  </a:outerShdw>
                </a:effectLst>
              </a:rPr>
              <a:t>?</a:t>
            </a:r>
          </a:p>
          <a:p>
            <a:pPr>
              <a:buFont typeface="Courier New" panose="02070309020205020404" pitchFamily="49" charset="0"/>
              <a:buChar char="o"/>
            </a:pPr>
            <a:r>
              <a:rPr lang="en-US" sz="1800" dirty="0"/>
              <a:t>The history of Selenium tracks back to the early 2000s. Jason Huggins, an engineer in </a:t>
            </a:r>
            <a:r>
              <a:rPr lang="en-US" sz="1800" dirty="0" err="1"/>
              <a:t>ThoughtWorks</a:t>
            </a:r>
            <a:r>
              <a:rPr lang="en-US" sz="1800" dirty="0"/>
              <a:t>, created a JavaScript module. Its name was </a:t>
            </a:r>
            <a:r>
              <a:rPr lang="en-US" sz="1800" dirty="0" err="1"/>
              <a:t>JavaScriptTestRunner</a:t>
            </a:r>
            <a:r>
              <a:rPr lang="en-US" sz="1800" dirty="0"/>
              <a:t>, for the automation of an internal website. The name Selenium comes from a joke made by Huggins, saying that "you can cure mercury poisoning by taking selenium supplements</a:t>
            </a:r>
            <a:r>
              <a:rPr lang="en-US" sz="1800" dirty="0" smtClean="0"/>
              <a:t>".</a:t>
            </a:r>
            <a:endParaRPr lang="en-US" dirty="0" smtClean="0"/>
          </a:p>
          <a:p>
            <a:pPr marL="0" indent="0">
              <a:buNone/>
            </a:pPr>
            <a:r>
              <a:rPr lang="en-US" sz="1800" b="1" u="sng" dirty="0">
                <a:effectLst>
                  <a:outerShdw blurRad="38100" dist="38100" dir="2700000" algn="tl">
                    <a:srgbClr val="000000">
                      <a:alpha val="43137"/>
                    </a:srgbClr>
                  </a:outerShdw>
                </a:effectLst>
              </a:rPr>
              <a:t>What are the various components of Selenium?</a:t>
            </a:r>
            <a:endParaRPr lang="en-US" sz="1800" dirty="0">
              <a:effectLst>
                <a:outerShdw blurRad="38100" dist="38100" dir="2700000" algn="tl">
                  <a:srgbClr val="000000">
                    <a:alpha val="43137"/>
                  </a:srgbClr>
                </a:outerShdw>
              </a:effectLst>
            </a:endParaRPr>
          </a:p>
          <a:p>
            <a:pPr>
              <a:buFont typeface="Courier New" panose="02070309020205020404" pitchFamily="49" charset="0"/>
              <a:buChar char="o"/>
            </a:pPr>
            <a:r>
              <a:rPr lang="en-US" sz="1800" dirty="0"/>
              <a:t>Selenium is not just an automation tool. It is a suite of tools, and each tool in the suite has specific unique capabilities that help in designing and developing of automation framework. All these components can be either used individually or can be paired with one another to achieve a level of test automation.</a:t>
            </a:r>
          </a:p>
          <a:p>
            <a:pPr marL="0" indent="0">
              <a:buNone/>
            </a:pPr>
            <a:endParaRPr lang="en-US" sz="1800" dirty="0"/>
          </a:p>
        </p:txBody>
      </p:sp>
    </p:spTree>
    <p:extLst>
      <p:ext uri="{BB962C8B-B14F-4D97-AF65-F5344CB8AC3E}">
        <p14:creationId xmlns="" xmlns:p14="http://schemas.microsoft.com/office/powerpoint/2010/main" val="3577701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154954" y="2603500"/>
            <a:ext cx="10655244" cy="3768424"/>
          </a:xfrm>
        </p:spPr>
        <p:txBody>
          <a:bodyPr>
            <a:normAutofit/>
          </a:bodyPr>
          <a:lstStyle/>
          <a:p>
            <a:r>
              <a:rPr lang="en-US" b="1" u="sng" dirty="0">
                <a:effectLst>
                  <a:outerShdw blurRad="38100" dist="38100" dir="2700000" algn="tl">
                    <a:srgbClr val="000000">
                      <a:alpha val="43137"/>
                    </a:srgbClr>
                  </a:outerShdw>
                </a:effectLst>
              </a:rPr>
              <a:t>What is Selenium IDE?</a:t>
            </a:r>
            <a:endParaRPr lang="en-US" b="1" dirty="0">
              <a:effectLst>
                <a:outerShdw blurRad="38100" dist="38100" dir="2700000" algn="tl">
                  <a:srgbClr val="000000">
                    <a:alpha val="43137"/>
                  </a:srgbClr>
                </a:outerShdw>
              </a:effectLst>
            </a:endParaRPr>
          </a:p>
          <a:p>
            <a:pPr marL="0" indent="0">
              <a:buNone/>
            </a:pPr>
            <a:r>
              <a:rPr lang="en-US" dirty="0" smtClean="0"/>
              <a:t>	Selenium </a:t>
            </a:r>
            <a:r>
              <a:rPr lang="en-US" dirty="0"/>
              <a:t>IDE is an extension available for both Firefox and Chrome, which has </a:t>
            </a:r>
            <a:r>
              <a:rPr lang="en-US" dirty="0" smtClean="0"/>
              <a:t>	the </a:t>
            </a:r>
            <a:r>
              <a:rPr lang="en-US" dirty="0"/>
              <a:t>record </a:t>
            </a:r>
            <a:r>
              <a:rPr lang="en-US" dirty="0" smtClean="0"/>
              <a:t>	and </a:t>
            </a:r>
            <a:r>
              <a:rPr lang="en-US" dirty="0"/>
              <a:t>replay functionality available. Selenium IDE also now has the </a:t>
            </a:r>
            <a:r>
              <a:rPr lang="en-US" dirty="0" smtClean="0"/>
              <a:t>	capability </a:t>
            </a:r>
            <a:r>
              <a:rPr lang="en-US" dirty="0"/>
              <a:t>of exporting </a:t>
            </a:r>
            <a:r>
              <a:rPr lang="en-US" dirty="0" smtClean="0"/>
              <a:t>	the </a:t>
            </a:r>
            <a:r>
              <a:rPr lang="en-US" dirty="0"/>
              <a:t>code in various predefined languages. It also gives </a:t>
            </a:r>
            <a:r>
              <a:rPr lang="en-US" dirty="0" smtClean="0"/>
              <a:t>the </a:t>
            </a:r>
            <a:r>
              <a:rPr lang="en-US" dirty="0"/>
              <a:t>ability to use one test case </a:t>
            </a:r>
            <a:r>
              <a:rPr lang="en-US" dirty="0" smtClean="0"/>
              <a:t>	inside </a:t>
            </a:r>
            <a:r>
              <a:rPr lang="en-US" dirty="0"/>
              <a:t>another.</a:t>
            </a:r>
          </a:p>
          <a:p>
            <a:r>
              <a:rPr lang="en-US" b="1" u="sng" dirty="0">
                <a:effectLst>
                  <a:outerShdw blurRad="38100" dist="38100" dir="2700000" algn="tl">
                    <a:srgbClr val="000000">
                      <a:alpha val="43137"/>
                    </a:srgbClr>
                  </a:outerShdw>
                </a:effectLst>
              </a:rPr>
              <a:t>What is Selenium RC</a:t>
            </a:r>
            <a:r>
              <a:rPr lang="en-US" b="1" u="sng" dirty="0" smtClean="0">
                <a:effectLst>
                  <a:outerShdw blurRad="38100" dist="38100" dir="2700000" algn="tl">
                    <a:srgbClr val="000000">
                      <a:alpha val="43137"/>
                    </a:srgbClr>
                  </a:outerShdw>
                </a:effectLst>
              </a:rPr>
              <a:t>?</a:t>
            </a:r>
            <a:endParaRPr lang="en-US" dirty="0" smtClean="0"/>
          </a:p>
          <a:p>
            <a:pPr marL="0" indent="0">
              <a:buNone/>
            </a:pPr>
            <a:r>
              <a:rPr lang="en-US" dirty="0" smtClean="0"/>
              <a:t>	Selenium RC is a server that acts as a middle man between the user and 	the 	browser 	that needs to interact. RC uses JavaScript to work with browsers while allowing the users to 	write code in the language of their 	choice. It was the main version of Selenium for some 	time. Selenium RC had issues with the One Origin Policy and deprecated in favor of 	</a:t>
            </a:r>
            <a:r>
              <a:rPr lang="en-US" dirty="0" err="1" smtClean="0"/>
              <a:t>WebDriver</a:t>
            </a:r>
            <a:r>
              <a:rPr lang="en-US" dirty="0" smtClean="0"/>
              <a:t>.</a:t>
            </a:r>
            <a:endParaRPr lang="en-US" dirty="0"/>
          </a:p>
          <a:p>
            <a:pPr marL="0" indent="0">
              <a:buNone/>
            </a:pPr>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831161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06905" y="279400"/>
            <a:ext cx="9009063" cy="793750"/>
          </a:xfrm>
        </p:spPr>
        <p:txBody>
          <a:bodyPr/>
          <a:lstStyle/>
          <a:p>
            <a:r>
              <a:rPr lang="en-US" dirty="0">
                <a:solidFill>
                  <a:schemeClr val="tx1"/>
                </a:solidFill>
              </a:rPr>
              <a:t>Introduction to Selenium</a:t>
            </a:r>
            <a:endParaRPr lang="en-US" b="1" u="sng" dirty="0">
              <a:solidFill>
                <a:schemeClr val="tx1"/>
              </a:solidFill>
              <a:effectLst>
                <a:outerShdw blurRad="38100" dist="38100" dir="2700000" algn="tl">
                  <a:srgbClr val="000000">
                    <a:alpha val="43137"/>
                  </a:srgbClr>
                </a:outerShdw>
              </a:effectLst>
            </a:endParaRPr>
          </a:p>
        </p:txBody>
      </p:sp>
      <p:pic>
        <p:nvPicPr>
          <p:cNvPr id="4" name="Content Placeholder 3" descr="Selenium components"/>
          <p:cNvPicPr>
            <a:picLocks noGrp="1"/>
          </p:cNvPicPr>
          <p:nvPr>
            <p:ph idx="4294967295"/>
          </p:nvPr>
        </p:nvPicPr>
        <p:blipFill>
          <a:blip r:embed="rId2">
            <a:extLst>
              <a:ext uri="{28A0092B-C50C-407E-A947-70E740481C1C}">
                <a14:useLocalDpi xmlns="" xmlns:a14="http://schemas.microsoft.com/office/drawing/2010/main" val="0"/>
              </a:ext>
            </a:extLst>
          </a:blip>
          <a:srcRect/>
          <a:stretch>
            <a:fillRect/>
          </a:stretch>
        </p:blipFill>
        <p:spPr bwMode="auto">
          <a:xfrm>
            <a:off x="1106905" y="1073150"/>
            <a:ext cx="9577387" cy="5173663"/>
          </a:xfrm>
          <a:prstGeom prst="rect">
            <a:avLst/>
          </a:prstGeom>
          <a:noFill/>
          <a:ln>
            <a:noFill/>
          </a:ln>
        </p:spPr>
      </p:pic>
    </p:spTree>
    <p:extLst>
      <p:ext uri="{BB962C8B-B14F-4D97-AF65-F5344CB8AC3E}">
        <p14:creationId xmlns="" xmlns:p14="http://schemas.microsoft.com/office/powerpoint/2010/main" val="2400758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191</TotalTime>
  <Words>1068</Words>
  <Application>Microsoft Office PowerPoint</Application>
  <PresentationFormat>Custom</PresentationFormat>
  <Paragraphs>94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Introduction to Automation and Selenium</vt:lpstr>
      <vt:lpstr>Topics that will be Covered</vt:lpstr>
      <vt:lpstr>Manual Vs Automation Testing</vt:lpstr>
      <vt:lpstr>Manual Vs Automation Testing</vt:lpstr>
      <vt:lpstr>Manual Vs Automation Testing</vt:lpstr>
      <vt:lpstr>Overview of Automation Testing and Its Benefits</vt:lpstr>
      <vt:lpstr>Introduction to Selenium</vt:lpstr>
      <vt:lpstr>Introduction to Selenium</vt:lpstr>
      <vt:lpstr>Introduction to Selenium</vt:lpstr>
      <vt:lpstr>Introduction to Selenium</vt:lpstr>
      <vt:lpstr>Introduction to Selenium</vt:lpstr>
      <vt:lpstr>Selenium Architecture</vt:lpstr>
      <vt:lpstr>Selenium Architecture</vt:lpstr>
      <vt:lpstr>Same Origin Policy</vt:lpstr>
      <vt:lpstr>Setting up Selenium WebDriver in Eclipse</vt:lpstr>
      <vt:lpstr>Writing Your First Selenium Test Script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Tutorial</dc:title>
  <dc:creator>Darkprime</dc:creator>
  <cp:lastModifiedBy>vimal</cp:lastModifiedBy>
  <cp:revision>46</cp:revision>
  <dcterms:created xsi:type="dcterms:W3CDTF">2023-03-03T06:26:21Z</dcterms:created>
  <dcterms:modified xsi:type="dcterms:W3CDTF">2024-06-22T11:15:58Z</dcterms:modified>
</cp:coreProperties>
</file>