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9" r:id="rId5"/>
    <p:sldId id="261" r:id="rId6"/>
    <p:sldId id="260"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44392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63385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65772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03017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18366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50561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8020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2491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19188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939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4175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097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9379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5C013F-9CAC-4CD1-9E26-C0E50ED865A7}"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92210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C013F-9CAC-4CD1-9E26-C0E50ED865A7}"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52686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113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647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5C013F-9CAC-4CD1-9E26-C0E50ED865A7}" type="datetimeFigureOut">
              <a:rPr lang="en-US" smtClean="0"/>
              <a:pPr/>
              <a:t>6/22/2024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1512917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088" y="1089080"/>
            <a:ext cx="8825658" cy="2677648"/>
          </a:xfrm>
        </p:spPr>
        <p:txBody>
          <a:bodyPr/>
          <a:lstStyle/>
          <a:p>
            <a:pPr algn="ctr"/>
            <a:r>
              <a:rPr lang="en-US" sz="6600" dirty="0">
                <a:latin typeface="Arial Rounded MT Bold" panose="020F0704030504030204" pitchFamily="34" charset="0"/>
              </a:rPr>
              <a:t>Advanced Selenium Topics</a:t>
            </a:r>
          </a:p>
        </p:txBody>
      </p:sp>
      <p:sp>
        <p:nvSpPr>
          <p:cNvPr id="3" name="Subtitle 2"/>
          <p:cNvSpPr>
            <a:spLocks noGrp="1"/>
          </p:cNvSpPr>
          <p:nvPr>
            <p:ph type="subTitle" idx="1"/>
          </p:nvPr>
        </p:nvSpPr>
        <p:spPr>
          <a:xfrm>
            <a:off x="1501465" y="4363493"/>
            <a:ext cx="8825658" cy="861420"/>
          </a:xfrm>
        </p:spPr>
        <p:txBody>
          <a:bodyPr>
            <a:normAutofit/>
          </a:bodyPr>
          <a:lstStyle/>
          <a:p>
            <a:r>
              <a:rPr lang="en-US" sz="2400" dirty="0" smtClean="0">
                <a:latin typeface="Arial Rounded MT Bold" panose="020F0704030504030204" pitchFamily="34" charset="0"/>
              </a:rPr>
              <a:t>Session-5							</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xmlns="" val="138639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Action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lnSpcReduction="10000"/>
          </a:bodyPr>
          <a:lstStyle/>
          <a:p>
            <a:pPr marL="0" indent="0">
              <a:buNone/>
            </a:pPr>
            <a:r>
              <a:rPr lang="en-US" sz="2000" b="1" dirty="0">
                <a:solidFill>
                  <a:srgbClr val="00B050"/>
                </a:solidFill>
              </a:rPr>
              <a:t>Handling Mouse Events:</a:t>
            </a:r>
          </a:p>
          <a:p>
            <a:pPr marL="0" indent="0">
              <a:buNone/>
            </a:pPr>
            <a:r>
              <a:rPr lang="en-US" dirty="0"/>
              <a:t>Mouse events like hover, right-click, double-click, etc. can be handled using the Actions class in Selenium. To perform mouse events, we first need to create an object of the Actions class and then perform the required action on the element using the various methods like </a:t>
            </a:r>
            <a:r>
              <a:rPr lang="en-US" dirty="0" err="1"/>
              <a:t>moveToElement</a:t>
            </a:r>
            <a:r>
              <a:rPr lang="en-US" dirty="0"/>
              <a:t>(), </a:t>
            </a:r>
            <a:r>
              <a:rPr lang="en-US" dirty="0" err="1"/>
              <a:t>contextClick</a:t>
            </a:r>
            <a:r>
              <a:rPr lang="en-US" dirty="0"/>
              <a:t>(), </a:t>
            </a:r>
            <a:r>
              <a:rPr lang="en-US" dirty="0" err="1"/>
              <a:t>doubleClick</a:t>
            </a:r>
            <a:r>
              <a:rPr lang="en-US" dirty="0"/>
              <a:t>(), etc.</a:t>
            </a:r>
          </a:p>
          <a:p>
            <a:pPr>
              <a:buFont typeface="Wingdings" panose="05000000000000000000" pitchFamily="2" charset="2"/>
              <a:buChar char="q"/>
            </a:pPr>
            <a:r>
              <a:rPr lang="en-US" dirty="0" smtClean="0"/>
              <a:t>Some </a:t>
            </a:r>
            <a:r>
              <a:rPr lang="en-US" dirty="0"/>
              <a:t>of the commonly used methods present in the Actions class in Selenium</a:t>
            </a:r>
            <a:r>
              <a:rPr lang="en-US" dirty="0" smtClean="0"/>
              <a:t>:</a:t>
            </a:r>
          </a:p>
          <a:p>
            <a:r>
              <a:rPr lang="en-US" dirty="0"/>
              <a:t>click() - clicks on a web element</a:t>
            </a:r>
          </a:p>
          <a:p>
            <a:r>
              <a:rPr lang="en-US" dirty="0" err="1"/>
              <a:t>clickAndHold</a:t>
            </a:r>
            <a:r>
              <a:rPr lang="en-US" dirty="0"/>
              <a:t>() - clicks on a web element and holds the mouse button down</a:t>
            </a:r>
          </a:p>
          <a:p>
            <a:r>
              <a:rPr lang="en-US" dirty="0" err="1"/>
              <a:t>contextClick</a:t>
            </a:r>
            <a:r>
              <a:rPr lang="en-US" dirty="0"/>
              <a:t>() - performs a right-click on a web element</a:t>
            </a:r>
          </a:p>
          <a:p>
            <a:r>
              <a:rPr lang="en-US" dirty="0" err="1"/>
              <a:t>doubleClick</a:t>
            </a:r>
            <a:r>
              <a:rPr lang="en-US" dirty="0"/>
              <a:t>() - double-clicks on a </a:t>
            </a:r>
            <a:r>
              <a:rPr lang="en-US" dirty="0" smtClean="0"/>
              <a:t>web element</a:t>
            </a:r>
            <a:endParaRPr lang="en-US" dirty="0"/>
          </a:p>
          <a:p>
            <a:r>
              <a:rPr lang="en-US" dirty="0" err="1"/>
              <a:t>dragAndDrop</a:t>
            </a:r>
            <a:r>
              <a:rPr lang="en-US" dirty="0"/>
              <a:t>(</a:t>
            </a:r>
            <a:r>
              <a:rPr lang="en-US" dirty="0" err="1"/>
              <a:t>WebElement</a:t>
            </a:r>
            <a:r>
              <a:rPr lang="en-US" dirty="0"/>
              <a:t> source, </a:t>
            </a:r>
            <a:r>
              <a:rPr lang="en-US" dirty="0" err="1"/>
              <a:t>WebElement</a:t>
            </a:r>
            <a:r>
              <a:rPr lang="en-US" dirty="0"/>
              <a:t> target) - drags a web element from the source location and drops it at the target location</a:t>
            </a:r>
          </a:p>
        </p:txBody>
      </p:sp>
    </p:spTree>
    <p:extLst>
      <p:ext uri="{BB962C8B-B14F-4D97-AF65-F5344CB8AC3E}">
        <p14:creationId xmlns:p14="http://schemas.microsoft.com/office/powerpoint/2010/main" xmlns="" val="29147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Action Class in Selenium</a:t>
            </a:r>
            <a:endParaRPr lang="en-US" dirty="0"/>
          </a:p>
        </p:txBody>
      </p:sp>
      <p:sp>
        <p:nvSpPr>
          <p:cNvPr id="3" name="Content Placeholder 2"/>
          <p:cNvSpPr>
            <a:spLocks noGrp="1"/>
          </p:cNvSpPr>
          <p:nvPr>
            <p:ph idx="1"/>
          </p:nvPr>
        </p:nvSpPr>
        <p:spPr>
          <a:xfrm>
            <a:off x="490811" y="2343617"/>
            <a:ext cx="11232760" cy="4259314"/>
          </a:xfrm>
        </p:spPr>
        <p:txBody>
          <a:bodyPr/>
          <a:lstStyle/>
          <a:p>
            <a:r>
              <a:rPr lang="en-US" dirty="0" err="1"/>
              <a:t>moveToElement</a:t>
            </a:r>
            <a:r>
              <a:rPr lang="en-US" dirty="0"/>
              <a:t>(</a:t>
            </a:r>
            <a:r>
              <a:rPr lang="en-US" dirty="0" err="1"/>
              <a:t>WebElement</a:t>
            </a:r>
            <a:r>
              <a:rPr lang="en-US" dirty="0"/>
              <a:t> element) - moves the mouse pointer to the middle of a web element</a:t>
            </a:r>
          </a:p>
          <a:p>
            <a:r>
              <a:rPr lang="en-US" dirty="0"/>
              <a:t>release() - releases the mouse button after clicking and holding it</a:t>
            </a:r>
          </a:p>
          <a:p>
            <a:r>
              <a:rPr lang="en-US" dirty="0" err="1"/>
              <a:t>sendKeys</a:t>
            </a:r>
            <a:r>
              <a:rPr lang="en-US" dirty="0"/>
              <a:t>(</a:t>
            </a:r>
            <a:r>
              <a:rPr lang="en-US" dirty="0" err="1"/>
              <a:t>CharSequence</a:t>
            </a:r>
            <a:r>
              <a:rPr lang="en-US" dirty="0"/>
              <a:t>... </a:t>
            </a:r>
            <a:r>
              <a:rPr lang="en-US" dirty="0" err="1"/>
              <a:t>keysToSend</a:t>
            </a:r>
            <a:r>
              <a:rPr lang="en-US" dirty="0"/>
              <a:t>) - types characters into the currently focused web element or window</a:t>
            </a:r>
          </a:p>
          <a:p>
            <a:r>
              <a:rPr lang="en-US" dirty="0"/>
              <a:t>build() - generates a composite action containing all the individual actions performed by the Actions class</a:t>
            </a:r>
          </a:p>
          <a:p>
            <a:r>
              <a:rPr lang="en-US" dirty="0"/>
              <a:t>perform() - performs the composite action built by the build() method.</a:t>
            </a:r>
          </a:p>
        </p:txBody>
      </p:sp>
    </p:spTree>
    <p:extLst>
      <p:ext uri="{BB962C8B-B14F-4D97-AF65-F5344CB8AC3E}">
        <p14:creationId xmlns:p14="http://schemas.microsoft.com/office/powerpoint/2010/main" xmlns="" val="329028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Select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lnSpcReduction="10000"/>
          </a:bodyPr>
          <a:lstStyle/>
          <a:p>
            <a:pPr marL="0" indent="0">
              <a:buNone/>
            </a:pPr>
            <a:r>
              <a:rPr lang="en-US" b="1" dirty="0">
                <a:solidFill>
                  <a:srgbClr val="00B050"/>
                </a:solidFill>
              </a:rPr>
              <a:t>Handling </a:t>
            </a:r>
            <a:r>
              <a:rPr lang="en-US" b="1" dirty="0" smtClean="0">
                <a:solidFill>
                  <a:srgbClr val="00B050"/>
                </a:solidFill>
              </a:rPr>
              <a:t>Dropdowns: </a:t>
            </a:r>
          </a:p>
          <a:p>
            <a:pPr marL="0" indent="0">
              <a:buNone/>
            </a:pPr>
            <a:r>
              <a:rPr lang="en-US" dirty="0" smtClean="0"/>
              <a:t>Dropdowns </a:t>
            </a:r>
            <a:r>
              <a:rPr lang="en-US" dirty="0"/>
              <a:t>can be handled using the Select class in Selenium. To work with dropdowns, we need to first locate the select tag using one of the locators and then create an object of Select class by passing the </a:t>
            </a:r>
            <a:r>
              <a:rPr lang="en-US" dirty="0" err="1"/>
              <a:t>WebElement</a:t>
            </a:r>
            <a:r>
              <a:rPr lang="en-US" dirty="0"/>
              <a:t> object of the select tag. The Select class provides various methods like </a:t>
            </a:r>
            <a:r>
              <a:rPr lang="en-US" dirty="0" err="1"/>
              <a:t>selectByVisibleText</a:t>
            </a:r>
            <a:r>
              <a:rPr lang="en-US" dirty="0"/>
              <a:t>(), </a:t>
            </a:r>
            <a:r>
              <a:rPr lang="en-US" dirty="0" err="1"/>
              <a:t>selectByValue</a:t>
            </a:r>
            <a:r>
              <a:rPr lang="en-US" dirty="0"/>
              <a:t>(), </a:t>
            </a:r>
            <a:r>
              <a:rPr lang="en-US" dirty="0" err="1"/>
              <a:t>selectByIndex</a:t>
            </a:r>
            <a:r>
              <a:rPr lang="en-US" dirty="0"/>
              <a:t>() to select the dropdown value based on text, value, or index</a:t>
            </a:r>
            <a:r>
              <a:rPr lang="en-US" dirty="0" smtClean="0"/>
              <a:t>.</a:t>
            </a:r>
          </a:p>
          <a:p>
            <a:pPr>
              <a:buFont typeface="Wingdings" panose="05000000000000000000" pitchFamily="2" charset="2"/>
              <a:buChar char="q"/>
            </a:pPr>
            <a:r>
              <a:rPr lang="en-US" dirty="0"/>
              <a:t>The methods present in the Select class are as follows</a:t>
            </a:r>
            <a:r>
              <a:rPr lang="en-US" dirty="0" smtClean="0"/>
              <a:t>:</a:t>
            </a:r>
          </a:p>
          <a:p>
            <a:r>
              <a:rPr lang="en-US" dirty="0" err="1"/>
              <a:t>selectByVisibleText</a:t>
            </a:r>
            <a:r>
              <a:rPr lang="en-US" dirty="0"/>
              <a:t>(String text): This method is used to select an option based on the visible text of the option</a:t>
            </a:r>
            <a:r>
              <a:rPr lang="en-US" dirty="0" smtClean="0"/>
              <a:t>.</a:t>
            </a:r>
            <a:endParaRPr lang="en-US" dirty="0"/>
          </a:p>
          <a:p>
            <a:r>
              <a:rPr lang="en-US" dirty="0" err="1"/>
              <a:t>selectByValue</a:t>
            </a:r>
            <a:r>
              <a:rPr lang="en-US" dirty="0"/>
              <a:t>(String value): This method is used to select an option based on the value attribute of the option</a:t>
            </a:r>
            <a:r>
              <a:rPr lang="en-US" dirty="0" smtClean="0"/>
              <a:t>.</a:t>
            </a:r>
            <a:endParaRPr lang="en-US" dirty="0"/>
          </a:p>
          <a:p>
            <a:r>
              <a:rPr lang="en-US" dirty="0" err="1"/>
              <a:t>selectByIndex</a:t>
            </a:r>
            <a:r>
              <a:rPr lang="en-US" dirty="0"/>
              <a:t>(</a:t>
            </a:r>
            <a:r>
              <a:rPr lang="en-US" dirty="0" err="1"/>
              <a:t>int</a:t>
            </a:r>
            <a:r>
              <a:rPr lang="en-US" dirty="0"/>
              <a:t> index): This method is used to select an option based on the index of the option.</a:t>
            </a: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xmlns="" val="31511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Select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smtClean="0"/>
              <a:t>deselectByVisibleText</a:t>
            </a:r>
            <a:r>
              <a:rPr lang="en-US" dirty="0" smtClean="0"/>
              <a:t>(String </a:t>
            </a:r>
            <a:r>
              <a:rPr lang="en-US" dirty="0"/>
              <a:t>text): This method is used to deselect an option based on the visible text of the option</a:t>
            </a:r>
            <a:r>
              <a:rPr lang="en-US" dirty="0" smtClean="0"/>
              <a:t>.</a:t>
            </a:r>
            <a:endParaRPr lang="en-US" dirty="0"/>
          </a:p>
          <a:p>
            <a:r>
              <a:rPr lang="en-US" dirty="0" err="1"/>
              <a:t>deselectByValue</a:t>
            </a:r>
            <a:r>
              <a:rPr lang="en-US" dirty="0"/>
              <a:t>(String value): This method is used to deselect an option based on the value attribute of the option</a:t>
            </a:r>
            <a:r>
              <a:rPr lang="en-US" dirty="0" smtClean="0"/>
              <a:t>.</a:t>
            </a:r>
            <a:endParaRPr lang="en-US" dirty="0"/>
          </a:p>
          <a:p>
            <a:r>
              <a:rPr lang="en-US" dirty="0" err="1"/>
              <a:t>deselectByIndex</a:t>
            </a:r>
            <a:r>
              <a:rPr lang="en-US" dirty="0"/>
              <a:t>(</a:t>
            </a:r>
            <a:r>
              <a:rPr lang="en-US" dirty="0" err="1"/>
              <a:t>int</a:t>
            </a:r>
            <a:r>
              <a:rPr lang="en-US" dirty="0"/>
              <a:t> index): This method is used to deselect an option based on the index of the option</a:t>
            </a:r>
            <a:r>
              <a:rPr lang="en-US" dirty="0" smtClean="0"/>
              <a:t>.</a:t>
            </a:r>
            <a:endParaRPr lang="en-US" dirty="0"/>
          </a:p>
          <a:p>
            <a:r>
              <a:rPr lang="en-US" dirty="0" err="1"/>
              <a:t>getOptions</a:t>
            </a:r>
            <a:r>
              <a:rPr lang="en-US" dirty="0"/>
              <a:t>(): </a:t>
            </a:r>
            <a:r>
              <a:rPr lang="en-US" dirty="0" smtClean="0"/>
              <a:t>This </a:t>
            </a:r>
            <a:r>
              <a:rPr lang="en-US" dirty="0"/>
              <a:t>method is used to get all the options present in the dropdown</a:t>
            </a:r>
            <a:r>
              <a:rPr lang="en-US" dirty="0" smtClean="0"/>
              <a:t>.</a:t>
            </a:r>
            <a:endParaRPr lang="en-US" dirty="0"/>
          </a:p>
          <a:p>
            <a:r>
              <a:rPr lang="en-US" dirty="0" err="1"/>
              <a:t>getAllSelectedOptions</a:t>
            </a:r>
            <a:r>
              <a:rPr lang="en-US" dirty="0"/>
              <a:t>(): This method is used to get all the selected options in the dropdown</a:t>
            </a:r>
            <a:r>
              <a:rPr lang="en-US" dirty="0" smtClean="0"/>
              <a:t>.</a:t>
            </a:r>
            <a:endParaRPr lang="en-US" dirty="0"/>
          </a:p>
          <a:p>
            <a:r>
              <a:rPr lang="en-US" dirty="0" err="1"/>
              <a:t>isMultiple</a:t>
            </a:r>
            <a:r>
              <a:rPr lang="en-US" dirty="0"/>
              <a:t>(): This method is used to check whether the dropdown supports multiple selection or not</a:t>
            </a:r>
            <a:r>
              <a:rPr lang="en-US" dirty="0" smtClean="0"/>
              <a:t>.</a:t>
            </a:r>
            <a:endParaRPr lang="en-US" dirty="0"/>
          </a:p>
          <a:p>
            <a:r>
              <a:rPr lang="en-US" dirty="0" err="1"/>
              <a:t>deselectAll</a:t>
            </a:r>
            <a:r>
              <a:rPr lang="en-US" dirty="0"/>
              <a:t>(): This method is used to deselect all the selected options in the dropdown.</a:t>
            </a:r>
          </a:p>
        </p:txBody>
      </p:sp>
    </p:spTree>
    <p:extLst>
      <p:ext uri="{BB962C8B-B14F-4D97-AF65-F5344CB8AC3E}">
        <p14:creationId xmlns:p14="http://schemas.microsoft.com/office/powerpoint/2010/main" xmlns="" val="304811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The </a:t>
            </a:r>
            <a:r>
              <a:rPr lang="en-US" b="1" dirty="0">
                <a:solidFill>
                  <a:srgbClr val="00B050"/>
                </a:solidFill>
              </a:rPr>
              <a:t>Robot class </a:t>
            </a:r>
            <a:r>
              <a:rPr lang="en-US" dirty="0"/>
              <a:t>in Selenium provides a way to simulate keyboard and mouse events on a web page. This class is particularly useful in cases where the standard Selenium methods cannot perform a specific action</a:t>
            </a:r>
            <a:r>
              <a:rPr lang="en-US" dirty="0" smtClean="0"/>
              <a:t>.</a:t>
            </a:r>
          </a:p>
          <a:p>
            <a:pPr>
              <a:buFont typeface="Wingdings" panose="05000000000000000000" pitchFamily="2" charset="2"/>
              <a:buChar char="q"/>
            </a:pPr>
            <a:r>
              <a:rPr lang="en-US" dirty="0" smtClean="0"/>
              <a:t>Following </a:t>
            </a:r>
            <a:r>
              <a:rPr lang="en-US" dirty="0"/>
              <a:t>are some of the commonly used methods of the Robot class in Selenium</a:t>
            </a:r>
            <a:r>
              <a:rPr lang="en-US" dirty="0" smtClean="0"/>
              <a:t>:</a:t>
            </a:r>
          </a:p>
          <a:p>
            <a:r>
              <a:rPr lang="en-US" dirty="0" err="1"/>
              <a:t>keyPress</a:t>
            </a:r>
            <a:r>
              <a:rPr lang="en-US" dirty="0"/>
              <a:t>(</a:t>
            </a:r>
            <a:r>
              <a:rPr lang="en-US" dirty="0" err="1"/>
              <a:t>int</a:t>
            </a:r>
            <a:r>
              <a:rPr lang="en-US" dirty="0"/>
              <a:t> </a:t>
            </a:r>
            <a:r>
              <a:rPr lang="en-US" dirty="0" err="1"/>
              <a:t>keycode</a:t>
            </a:r>
            <a:r>
              <a:rPr lang="en-US" dirty="0"/>
              <a:t>): This method is used to simulate a key press event on the keyboard. The </a:t>
            </a:r>
            <a:r>
              <a:rPr lang="en-US" dirty="0" err="1"/>
              <a:t>keycode</a:t>
            </a:r>
            <a:r>
              <a:rPr lang="en-US" dirty="0"/>
              <a:t> parameter specifies the key to be pressed.</a:t>
            </a:r>
          </a:p>
          <a:p>
            <a:r>
              <a:rPr lang="en-US" dirty="0" err="1"/>
              <a:t>keyRelease</a:t>
            </a:r>
            <a:r>
              <a:rPr lang="en-US" dirty="0"/>
              <a:t>(</a:t>
            </a:r>
            <a:r>
              <a:rPr lang="en-US" dirty="0" err="1"/>
              <a:t>int</a:t>
            </a:r>
            <a:r>
              <a:rPr lang="en-US" dirty="0"/>
              <a:t> </a:t>
            </a:r>
            <a:r>
              <a:rPr lang="en-US" dirty="0" err="1"/>
              <a:t>keycode</a:t>
            </a:r>
            <a:r>
              <a:rPr lang="en-US" dirty="0"/>
              <a:t>): This method is used to simulate a key release event on the keyboard. The </a:t>
            </a:r>
            <a:r>
              <a:rPr lang="en-US" dirty="0" err="1"/>
              <a:t>keycode</a:t>
            </a:r>
            <a:r>
              <a:rPr lang="en-US" dirty="0"/>
              <a:t> parameter specifies the key to be released.</a:t>
            </a:r>
          </a:p>
          <a:p>
            <a:r>
              <a:rPr lang="en-US" dirty="0" err="1"/>
              <a:t>mouseMove</a:t>
            </a:r>
            <a:r>
              <a:rPr lang="en-US" dirty="0"/>
              <a:t>(</a:t>
            </a:r>
            <a:r>
              <a:rPr lang="en-US" dirty="0" err="1"/>
              <a:t>int</a:t>
            </a:r>
            <a:r>
              <a:rPr lang="en-US" dirty="0"/>
              <a:t> x, </a:t>
            </a:r>
            <a:r>
              <a:rPr lang="en-US" dirty="0" err="1"/>
              <a:t>int</a:t>
            </a:r>
            <a:r>
              <a:rPr lang="en-US" dirty="0"/>
              <a:t> y): This method is used to move the mouse pointer to the specified coordinates on the screen</a:t>
            </a:r>
            <a:r>
              <a:rPr lang="en-US" dirty="0" smtClean="0"/>
              <a:t>.</a:t>
            </a:r>
            <a:endParaRPr lang="en-US" dirty="0"/>
          </a:p>
        </p:txBody>
      </p:sp>
    </p:spTree>
    <p:extLst>
      <p:ext uri="{BB962C8B-B14F-4D97-AF65-F5344CB8AC3E}">
        <p14:creationId xmlns:p14="http://schemas.microsoft.com/office/powerpoint/2010/main" xmlns="" val="40246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mousePress</a:t>
            </a:r>
            <a:r>
              <a:rPr lang="en-US" dirty="0"/>
              <a:t>(</a:t>
            </a:r>
            <a:r>
              <a:rPr lang="en-US" dirty="0" err="1"/>
              <a:t>int</a:t>
            </a:r>
            <a:r>
              <a:rPr lang="en-US" dirty="0"/>
              <a:t> buttons): This method is used to simulate a mouse button press event. The buttons parameter specifies which button to press.</a:t>
            </a:r>
          </a:p>
          <a:p>
            <a:r>
              <a:rPr lang="en-US" dirty="0" err="1"/>
              <a:t>mouseRelease</a:t>
            </a:r>
            <a:r>
              <a:rPr lang="en-US" dirty="0"/>
              <a:t>(</a:t>
            </a:r>
            <a:r>
              <a:rPr lang="en-US" dirty="0" err="1"/>
              <a:t>int</a:t>
            </a:r>
            <a:r>
              <a:rPr lang="en-US" dirty="0"/>
              <a:t> buttons): This method is used to simulate a mouse button release event. The buttons parameter specifies which button to release.</a:t>
            </a:r>
          </a:p>
          <a:p>
            <a:r>
              <a:rPr lang="en-US" dirty="0" err="1"/>
              <a:t>mouseWheel</a:t>
            </a:r>
            <a:r>
              <a:rPr lang="en-US" dirty="0"/>
              <a:t>(</a:t>
            </a:r>
            <a:r>
              <a:rPr lang="en-US" dirty="0" err="1"/>
              <a:t>int</a:t>
            </a:r>
            <a:r>
              <a:rPr lang="en-US" dirty="0"/>
              <a:t> </a:t>
            </a:r>
            <a:r>
              <a:rPr lang="en-US" dirty="0" err="1"/>
              <a:t>wheelAmt</a:t>
            </a:r>
            <a:r>
              <a:rPr lang="en-US" dirty="0"/>
              <a:t>): This method is used to simulate a mouse wheel event. The </a:t>
            </a:r>
            <a:r>
              <a:rPr lang="en-US" dirty="0" err="1"/>
              <a:t>wheelAmt</a:t>
            </a:r>
            <a:r>
              <a:rPr lang="en-US" dirty="0"/>
              <a:t> parameter specifies the number of units to scroll.</a:t>
            </a:r>
          </a:p>
          <a:p>
            <a:pPr marL="0" indent="0">
              <a:buNone/>
            </a:pPr>
            <a:endParaRPr lang="en-US" dirty="0"/>
          </a:p>
        </p:txBody>
      </p:sp>
    </p:spTree>
    <p:extLst>
      <p:ext uri="{BB962C8B-B14F-4D97-AF65-F5344CB8AC3E}">
        <p14:creationId xmlns:p14="http://schemas.microsoft.com/office/powerpoint/2010/main" xmlns="" val="187078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mousePress</a:t>
            </a:r>
            <a:r>
              <a:rPr lang="en-US" dirty="0"/>
              <a:t>(</a:t>
            </a:r>
            <a:r>
              <a:rPr lang="en-US" dirty="0" err="1"/>
              <a:t>int</a:t>
            </a:r>
            <a:r>
              <a:rPr lang="en-US" dirty="0"/>
              <a:t> buttons): This method is used to simulate a mouse button press event. The buttons parameter specifies which button to press.</a:t>
            </a:r>
          </a:p>
          <a:p>
            <a:r>
              <a:rPr lang="en-US" dirty="0" err="1"/>
              <a:t>mouseRelease</a:t>
            </a:r>
            <a:r>
              <a:rPr lang="en-US" dirty="0"/>
              <a:t>(</a:t>
            </a:r>
            <a:r>
              <a:rPr lang="en-US" dirty="0" err="1"/>
              <a:t>int</a:t>
            </a:r>
            <a:r>
              <a:rPr lang="en-US" dirty="0"/>
              <a:t> buttons): This method is used to simulate a mouse button release event. The buttons parameter specifies which button to release.</a:t>
            </a:r>
          </a:p>
          <a:p>
            <a:r>
              <a:rPr lang="en-US" dirty="0" err="1"/>
              <a:t>mouseWheel</a:t>
            </a:r>
            <a:r>
              <a:rPr lang="en-US" dirty="0"/>
              <a:t>(</a:t>
            </a:r>
            <a:r>
              <a:rPr lang="en-US" dirty="0" err="1"/>
              <a:t>int</a:t>
            </a:r>
            <a:r>
              <a:rPr lang="en-US" dirty="0"/>
              <a:t> </a:t>
            </a:r>
            <a:r>
              <a:rPr lang="en-US" dirty="0" err="1"/>
              <a:t>wheelAmt</a:t>
            </a:r>
            <a:r>
              <a:rPr lang="en-US" dirty="0"/>
              <a:t>): This method is used to simulate a mouse wheel event. The </a:t>
            </a:r>
            <a:r>
              <a:rPr lang="en-US" dirty="0" err="1"/>
              <a:t>wheelAmt</a:t>
            </a:r>
            <a:r>
              <a:rPr lang="en-US" dirty="0"/>
              <a:t> parameter specifies the number of units to scroll.</a:t>
            </a:r>
          </a:p>
          <a:p>
            <a:pPr marL="0" indent="0">
              <a:buNone/>
            </a:pPr>
            <a:endParaRPr lang="en-US" dirty="0"/>
          </a:p>
        </p:txBody>
      </p:sp>
    </p:spTree>
    <p:extLst>
      <p:ext uri="{BB962C8B-B14F-4D97-AF65-F5344CB8AC3E}">
        <p14:creationId xmlns:p14="http://schemas.microsoft.com/office/powerpoint/2010/main" xmlns="" val="260100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Alert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In Selenium, an alert is a small pop-up window that appears on the screen to give the user some information or to ask for confirmation or input. To handle alerts in Selenium, we use the </a:t>
            </a:r>
            <a:r>
              <a:rPr lang="en-US" b="1" dirty="0"/>
              <a:t>Alert interface</a:t>
            </a:r>
            <a:r>
              <a:rPr lang="en-US" dirty="0"/>
              <a:t> provided by the </a:t>
            </a:r>
            <a:r>
              <a:rPr lang="en-US" b="1" dirty="0" err="1"/>
              <a:t>org.openqa.selenium</a:t>
            </a:r>
            <a:r>
              <a:rPr lang="en-US" dirty="0"/>
              <a:t> package</a:t>
            </a:r>
            <a:r>
              <a:rPr lang="en-US" dirty="0" smtClean="0"/>
              <a:t>.</a:t>
            </a:r>
          </a:p>
          <a:p>
            <a:pPr marL="0" indent="0">
              <a:buNone/>
            </a:pPr>
            <a:r>
              <a:rPr lang="en-US" dirty="0"/>
              <a:t>There are three types of alerts that can be handled in Selenium</a:t>
            </a:r>
            <a:r>
              <a:rPr lang="en-US" dirty="0" smtClean="0"/>
              <a:t>:</a:t>
            </a:r>
            <a:endParaRPr lang="en-US" dirty="0"/>
          </a:p>
          <a:p>
            <a:r>
              <a:rPr lang="en-US" b="1" dirty="0"/>
              <a:t>Simple Alerts: </a:t>
            </a:r>
            <a:r>
              <a:rPr lang="en-US" dirty="0"/>
              <a:t>These are basic alerts that contain a message and an OK button. They can be handled using the </a:t>
            </a:r>
            <a:r>
              <a:rPr lang="en-US" b="1" dirty="0">
                <a:solidFill>
                  <a:schemeClr val="accent6"/>
                </a:solidFill>
              </a:rPr>
              <a:t>accept()</a:t>
            </a:r>
            <a:r>
              <a:rPr lang="en-US" dirty="0"/>
              <a:t> method of the Alert interface.</a:t>
            </a:r>
          </a:p>
          <a:p>
            <a:r>
              <a:rPr lang="en-US" b="1" dirty="0"/>
              <a:t>Confirmation Alerts: </a:t>
            </a:r>
            <a:r>
              <a:rPr lang="en-US" dirty="0"/>
              <a:t>These alerts ask the user to confirm an action. They contain a message, OK and Cancel buttons. They can be handled using the </a:t>
            </a:r>
            <a:r>
              <a:rPr lang="en-US" b="1" dirty="0">
                <a:solidFill>
                  <a:schemeClr val="accent6"/>
                </a:solidFill>
              </a:rPr>
              <a:t>accept() </a:t>
            </a:r>
            <a:r>
              <a:rPr lang="en-US" dirty="0"/>
              <a:t>method to confirm the action or </a:t>
            </a:r>
            <a:r>
              <a:rPr lang="en-US" b="1" dirty="0">
                <a:solidFill>
                  <a:schemeClr val="accent6"/>
                </a:solidFill>
              </a:rPr>
              <a:t>dismiss()</a:t>
            </a:r>
            <a:r>
              <a:rPr lang="en-US" dirty="0"/>
              <a:t> method to cancel the action.</a:t>
            </a:r>
          </a:p>
          <a:p>
            <a:r>
              <a:rPr lang="en-US" b="1" dirty="0"/>
              <a:t>Prompt Alerts: </a:t>
            </a:r>
            <a:r>
              <a:rPr lang="en-US" dirty="0"/>
              <a:t>These alerts ask the user to enter some input. They contain a message, a text box for input, and OK and Cancel buttons. They can be handled using the </a:t>
            </a:r>
            <a:r>
              <a:rPr lang="en-US" b="1" dirty="0" err="1">
                <a:solidFill>
                  <a:schemeClr val="accent6"/>
                </a:solidFill>
              </a:rPr>
              <a:t>sendKeys</a:t>
            </a:r>
            <a:r>
              <a:rPr lang="en-US" b="1" dirty="0">
                <a:solidFill>
                  <a:schemeClr val="accent6"/>
                </a:solidFill>
              </a:rPr>
              <a:t>() </a:t>
            </a:r>
            <a:r>
              <a:rPr lang="en-US" dirty="0"/>
              <a:t>method to enter input and then </a:t>
            </a:r>
            <a:r>
              <a:rPr lang="en-US" b="1" dirty="0">
                <a:solidFill>
                  <a:schemeClr val="accent6"/>
                </a:solidFill>
              </a:rPr>
              <a:t>accept() </a:t>
            </a:r>
            <a:r>
              <a:rPr lang="en-US" dirty="0"/>
              <a:t>method to confirm or dismiss() method to cancel.</a:t>
            </a:r>
          </a:p>
        </p:txBody>
      </p:sp>
    </p:spTree>
    <p:extLst>
      <p:ext uri="{BB962C8B-B14F-4D97-AF65-F5344CB8AC3E}">
        <p14:creationId xmlns:p14="http://schemas.microsoft.com/office/powerpoint/2010/main" xmlns="" val="360621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Alert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The methods present in the Alert interface are</a:t>
            </a:r>
            <a:r>
              <a:rPr lang="en-US" dirty="0" smtClean="0"/>
              <a:t>:</a:t>
            </a:r>
            <a:endParaRPr lang="en-US" dirty="0"/>
          </a:p>
          <a:p>
            <a:r>
              <a:rPr lang="en-US" dirty="0"/>
              <a:t>accept(): Accepts the alert.</a:t>
            </a:r>
          </a:p>
          <a:p>
            <a:r>
              <a:rPr lang="en-US" dirty="0"/>
              <a:t>dismiss(): Dismisses the alert.</a:t>
            </a:r>
          </a:p>
          <a:p>
            <a:r>
              <a:rPr lang="en-US" dirty="0" err="1"/>
              <a:t>getText</a:t>
            </a:r>
            <a:r>
              <a:rPr lang="en-US" dirty="0"/>
              <a:t>(): Gets the text of the alert message.</a:t>
            </a:r>
          </a:p>
          <a:p>
            <a:r>
              <a:rPr lang="en-US" dirty="0" err="1"/>
              <a:t>sendKeys</a:t>
            </a:r>
            <a:r>
              <a:rPr lang="en-US" dirty="0"/>
              <a:t>(): Sends the specified keys to the alert prompt.</a:t>
            </a:r>
          </a:p>
          <a:p>
            <a:r>
              <a:rPr lang="en-US" dirty="0" err="1"/>
              <a:t>authenticateUsing</a:t>
            </a:r>
            <a:r>
              <a:rPr lang="en-US" dirty="0"/>
              <a:t>(): Authenticates using the specified credentials in case the alert requires authentication.</a:t>
            </a:r>
          </a:p>
          <a:p>
            <a:r>
              <a:rPr lang="en-US" dirty="0" err="1"/>
              <a:t>setCredentials</a:t>
            </a:r>
            <a:r>
              <a:rPr lang="en-US" dirty="0"/>
              <a:t>(): Sets the credentials for authentication.</a:t>
            </a:r>
          </a:p>
        </p:txBody>
      </p:sp>
    </p:spTree>
    <p:extLst>
      <p:ext uri="{BB962C8B-B14F-4D97-AF65-F5344CB8AC3E}">
        <p14:creationId xmlns:p14="http://schemas.microsoft.com/office/powerpoint/2010/main" xmlns="" val="22426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5577" cy="706964"/>
          </a:xfrm>
        </p:spPr>
        <p:txBody>
          <a:bodyPr/>
          <a:lstStyle/>
          <a:p>
            <a:r>
              <a:rPr lang="en-US" dirty="0" smtClean="0">
                <a:latin typeface="Arial Rounded MT Bold" panose="020F0704030504030204" pitchFamily="34" charset="0"/>
              </a:rPr>
              <a:t>Handling Web tables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In Selenium, web tables can be handled using the </a:t>
            </a:r>
            <a:r>
              <a:rPr lang="en-US" b="1" dirty="0" err="1"/>
              <a:t>WebElement</a:t>
            </a:r>
            <a:r>
              <a:rPr lang="en-US" b="1" dirty="0"/>
              <a:t> interface </a:t>
            </a:r>
            <a:r>
              <a:rPr lang="en-US" dirty="0"/>
              <a:t>and its methods. Web tables are used to display data in rows and columns, and they are commonly found on web pages that display large amounts of data. The most common types of web tables are static tables and dynamic tables</a:t>
            </a:r>
            <a:r>
              <a:rPr lang="en-US" dirty="0" smtClean="0"/>
              <a:t>.</a:t>
            </a:r>
            <a:endParaRPr lang="en-US" dirty="0"/>
          </a:p>
          <a:p>
            <a:pPr marL="0" indent="0">
              <a:buNone/>
            </a:pPr>
            <a:r>
              <a:rPr lang="en-US" dirty="0"/>
              <a:t>Static tables are those that have a fixed number of rows and columns, and the data in them does not change frequently. Dynamic tables, on the other hand, are those that have a variable number of rows and columns, and the </a:t>
            </a:r>
            <a:r>
              <a:rPr lang="en-US" dirty="0" smtClean="0"/>
              <a:t>data </a:t>
            </a:r>
            <a:r>
              <a:rPr lang="en-US" dirty="0"/>
              <a:t>in them may change frequently</a:t>
            </a:r>
            <a:r>
              <a:rPr lang="en-US" dirty="0" smtClean="0"/>
              <a:t>.</a:t>
            </a:r>
          </a:p>
          <a:p>
            <a:pPr marL="0" indent="0">
              <a:buNone/>
            </a:pPr>
            <a:r>
              <a:rPr lang="en-US" dirty="0"/>
              <a:t>To handle web tables in Selenium, we can use the following methods of the </a:t>
            </a:r>
            <a:r>
              <a:rPr lang="en-US" dirty="0" err="1"/>
              <a:t>WebElement</a:t>
            </a:r>
            <a:r>
              <a:rPr lang="en-US" dirty="0"/>
              <a:t> interface</a:t>
            </a:r>
            <a:r>
              <a:rPr lang="en-US" dirty="0" smtClean="0"/>
              <a:t>:</a:t>
            </a:r>
          </a:p>
          <a:p>
            <a:r>
              <a:rPr lang="en-US" dirty="0" err="1"/>
              <a:t>findElement</a:t>
            </a:r>
            <a:r>
              <a:rPr lang="en-US" dirty="0"/>
              <a:t>(By locator): This method is used to locate a specific element within the table. We can use any of the locators such as ID, name, class name, etc. to locate an element within the table</a:t>
            </a:r>
            <a:r>
              <a:rPr lang="en-US" dirty="0" smtClean="0"/>
              <a:t>.</a:t>
            </a:r>
            <a:endParaRPr lang="en-US" dirty="0"/>
          </a:p>
          <a:p>
            <a:r>
              <a:rPr lang="en-US" dirty="0" err="1"/>
              <a:t>findElements</a:t>
            </a:r>
            <a:r>
              <a:rPr lang="en-US" dirty="0"/>
              <a:t>(By locator): This method is used to locate multiple elements within the table.</a:t>
            </a:r>
          </a:p>
        </p:txBody>
      </p:sp>
    </p:spTree>
    <p:extLst>
      <p:ext uri="{BB962C8B-B14F-4D97-AF65-F5344CB8AC3E}">
        <p14:creationId xmlns:p14="http://schemas.microsoft.com/office/powerpoint/2010/main" xmlns="" val="72275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covered</a:t>
            </a:r>
            <a:endParaRPr lang="en-US" dirty="0"/>
          </a:p>
        </p:txBody>
      </p:sp>
      <p:sp>
        <p:nvSpPr>
          <p:cNvPr id="3" name="Content Placeholder 2"/>
          <p:cNvSpPr>
            <a:spLocks noGrp="1"/>
          </p:cNvSpPr>
          <p:nvPr>
            <p:ph idx="1"/>
          </p:nvPr>
        </p:nvSpPr>
        <p:spPr>
          <a:xfrm>
            <a:off x="519686" y="2391744"/>
            <a:ext cx="11203885" cy="4143810"/>
          </a:xfrm>
        </p:spPr>
        <p:txBody>
          <a:bodyPr/>
          <a:lstStyle/>
          <a:p>
            <a:r>
              <a:rPr lang="en-US" dirty="0"/>
              <a:t>Working with Checkboxes and Radio </a:t>
            </a:r>
            <a:r>
              <a:rPr lang="en-US" dirty="0" smtClean="0"/>
              <a:t>Buttons</a:t>
            </a:r>
          </a:p>
          <a:p>
            <a:r>
              <a:rPr lang="en-US" dirty="0"/>
              <a:t>Handling </a:t>
            </a:r>
            <a:r>
              <a:rPr lang="en-US" dirty="0" smtClean="0"/>
              <a:t>Images</a:t>
            </a:r>
          </a:p>
          <a:p>
            <a:r>
              <a:rPr lang="en-US" dirty="0"/>
              <a:t>Action Class in </a:t>
            </a:r>
            <a:r>
              <a:rPr lang="en-US" dirty="0" smtClean="0"/>
              <a:t>Selenium</a:t>
            </a:r>
          </a:p>
          <a:p>
            <a:r>
              <a:rPr lang="en-US" dirty="0"/>
              <a:t>Select Class in </a:t>
            </a:r>
            <a:r>
              <a:rPr lang="en-US" dirty="0" smtClean="0"/>
              <a:t>Selenium</a:t>
            </a:r>
          </a:p>
          <a:p>
            <a:r>
              <a:rPr lang="en-US" dirty="0"/>
              <a:t>Robot Class in </a:t>
            </a:r>
            <a:r>
              <a:rPr lang="en-US" dirty="0" smtClean="0"/>
              <a:t>Selenium</a:t>
            </a:r>
          </a:p>
          <a:p>
            <a:r>
              <a:rPr lang="en-US" dirty="0"/>
              <a:t>Alert in </a:t>
            </a:r>
            <a:r>
              <a:rPr lang="en-US" dirty="0" smtClean="0"/>
              <a:t>Selenium</a:t>
            </a:r>
          </a:p>
          <a:p>
            <a:r>
              <a:rPr lang="en-US" dirty="0"/>
              <a:t>Handling Web tables </a:t>
            </a:r>
            <a:r>
              <a:rPr lang="en-US"/>
              <a:t>in </a:t>
            </a:r>
            <a:r>
              <a:rPr lang="en-US" smtClean="0"/>
              <a:t>selenium</a:t>
            </a:r>
            <a:endParaRPr lang="en-US" dirty="0"/>
          </a:p>
        </p:txBody>
      </p:sp>
    </p:spTree>
    <p:extLst>
      <p:ext uri="{BB962C8B-B14F-4D97-AF65-F5344CB8AC3E}">
        <p14:creationId xmlns:p14="http://schemas.microsoft.com/office/powerpoint/2010/main" xmlns="" val="219140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Rounded MT Bold" panose="020F0704030504030204" pitchFamily="34" charset="0"/>
              </a:rPr>
              <a:t>Handling Web tables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getText</a:t>
            </a:r>
            <a:r>
              <a:rPr lang="en-US" dirty="0"/>
              <a:t>(): This method is used to get the text of a specific cell within the table</a:t>
            </a:r>
            <a:r>
              <a:rPr lang="en-US" dirty="0" smtClean="0"/>
              <a:t>.</a:t>
            </a:r>
            <a:endParaRPr lang="en-US" dirty="0"/>
          </a:p>
          <a:p>
            <a:r>
              <a:rPr lang="en-US" dirty="0" err="1"/>
              <a:t>getAttribute</a:t>
            </a:r>
            <a:r>
              <a:rPr lang="en-US" dirty="0"/>
              <a:t>(String attribute): This method is used to get the value of a specific attribute of a cell or row within the table</a:t>
            </a:r>
            <a:r>
              <a:rPr lang="en-US" dirty="0" smtClean="0"/>
              <a:t>.</a:t>
            </a:r>
            <a:endParaRPr lang="en-US" dirty="0"/>
          </a:p>
          <a:p>
            <a:r>
              <a:rPr lang="en-US" dirty="0" err="1"/>
              <a:t>getSize</a:t>
            </a:r>
            <a:r>
              <a:rPr lang="en-US" dirty="0"/>
              <a:t>(): This method is used to get the size of the table in terms of rows and columns</a:t>
            </a:r>
            <a:r>
              <a:rPr lang="en-US" dirty="0" smtClean="0"/>
              <a:t>.</a:t>
            </a:r>
            <a:endParaRPr lang="en-US" dirty="0"/>
          </a:p>
          <a:p>
            <a:r>
              <a:rPr lang="en-US" dirty="0" err="1"/>
              <a:t>getTagName</a:t>
            </a:r>
            <a:r>
              <a:rPr lang="en-US" dirty="0"/>
              <a:t>(): This method is used to get the tag name of the table</a:t>
            </a:r>
            <a:r>
              <a:rPr lang="en-US" dirty="0" smtClean="0"/>
              <a:t>.</a:t>
            </a:r>
            <a:endParaRPr lang="en-US" dirty="0"/>
          </a:p>
          <a:p>
            <a:r>
              <a:rPr lang="en-US" dirty="0" err="1" smtClean="0"/>
              <a:t>getCssValue</a:t>
            </a:r>
            <a:r>
              <a:rPr lang="en-US" dirty="0" smtClean="0"/>
              <a:t>(String </a:t>
            </a:r>
            <a:r>
              <a:rPr lang="en-US" dirty="0"/>
              <a:t>property): This method is used to get the value of a specific CSS property of the table.</a:t>
            </a:r>
          </a:p>
          <a:p>
            <a:pPr marL="0" indent="0">
              <a:buNone/>
            </a:pPr>
            <a:r>
              <a:rPr lang="en-US" dirty="0"/>
              <a:t>To handle dynamic tables, we may need to first get the number of rows and columns in the table and then loop through each cell to get its value. We can use the </a:t>
            </a:r>
            <a:r>
              <a:rPr lang="en-US" b="1" dirty="0" err="1"/>
              <a:t>getSize</a:t>
            </a:r>
            <a:r>
              <a:rPr lang="en-US" b="1" dirty="0"/>
              <a:t>()</a:t>
            </a:r>
            <a:r>
              <a:rPr lang="en-US" dirty="0"/>
              <a:t> method to get the number of rows and columns in the table and then use a for loop to iterate through each cell and get its value.</a:t>
            </a:r>
          </a:p>
        </p:txBody>
      </p:sp>
    </p:spTree>
    <p:extLst>
      <p:ext uri="{BB962C8B-B14F-4D97-AF65-F5344CB8AC3E}">
        <p14:creationId xmlns:p14="http://schemas.microsoft.com/office/powerpoint/2010/main" xmlns="" val="31239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Summary</a:t>
            </a:r>
            <a:endParaRPr lang="en-US" dirty="0"/>
          </a:p>
        </p:txBody>
      </p:sp>
      <p:sp>
        <p:nvSpPr>
          <p:cNvPr id="3" name="Content Placeholder 2"/>
          <p:cNvSpPr>
            <a:spLocks noGrp="1"/>
          </p:cNvSpPr>
          <p:nvPr>
            <p:ph idx="1"/>
          </p:nvPr>
        </p:nvSpPr>
        <p:spPr>
          <a:xfrm>
            <a:off x="490811" y="2343617"/>
            <a:ext cx="11232760" cy="4259314"/>
          </a:xfrm>
        </p:spPr>
        <p:txBody>
          <a:bodyPr>
            <a:normAutofit fontScale="92500" lnSpcReduction="10000"/>
          </a:bodyPr>
          <a:lstStyle/>
          <a:p>
            <a:r>
              <a:rPr lang="en-US" dirty="0"/>
              <a:t>Checkbox and radio button elements can be selected or deselected using the click() method in Selenium.</a:t>
            </a:r>
          </a:p>
          <a:p>
            <a:r>
              <a:rPr lang="en-US" dirty="0"/>
              <a:t>Images can be clicked on using the click() method as well, or their </a:t>
            </a:r>
            <a:r>
              <a:rPr lang="en-US" dirty="0" err="1"/>
              <a:t>src</a:t>
            </a:r>
            <a:r>
              <a:rPr lang="en-US" dirty="0"/>
              <a:t> attribute can be retrieved for validation purposes.</a:t>
            </a:r>
          </a:p>
          <a:p>
            <a:r>
              <a:rPr lang="en-US" dirty="0"/>
              <a:t>Dropdown menus can be interacted with using the Select class in Selenium, which provides methods for selecting options based on their index, value, or visible text.</a:t>
            </a:r>
          </a:p>
          <a:p>
            <a:r>
              <a:rPr lang="en-US" dirty="0"/>
              <a:t>Mouse events such as hovering over an element or performing a drag-and-drop action can be handled using the Actions class in Selenium.</a:t>
            </a:r>
          </a:p>
          <a:p>
            <a:r>
              <a:rPr lang="en-US" dirty="0"/>
              <a:t>Alerts can be handled using the </a:t>
            </a:r>
            <a:r>
              <a:rPr lang="en-US" dirty="0" err="1"/>
              <a:t>switchTo</a:t>
            </a:r>
            <a:r>
              <a:rPr lang="en-US" dirty="0"/>
              <a:t>() method in Selenium, which allows you to switch focus to the alert and accept, dismiss, or send text to it.</a:t>
            </a:r>
          </a:p>
          <a:p>
            <a:r>
              <a:rPr lang="en-US" dirty="0"/>
              <a:t>Web tables can be located and interacted with using Selenium's </a:t>
            </a:r>
            <a:r>
              <a:rPr lang="en-US" dirty="0" err="1"/>
              <a:t>findElement</a:t>
            </a:r>
            <a:r>
              <a:rPr lang="en-US" dirty="0"/>
              <a:t>() and </a:t>
            </a:r>
            <a:r>
              <a:rPr lang="en-US" dirty="0" err="1"/>
              <a:t>findElements</a:t>
            </a:r>
            <a:r>
              <a:rPr lang="en-US" dirty="0"/>
              <a:t>() methods, and the data can be retrieved for validation or manipulation purposes. There are two types of web tables: static tables, which have a fixed number of rows and columns, and dynamic tables, which can have a varying number of rows and columns based on user input or data retrieved from a database.</a:t>
            </a:r>
          </a:p>
        </p:txBody>
      </p:sp>
    </p:spTree>
    <p:extLst>
      <p:ext uri="{BB962C8B-B14F-4D97-AF65-F5344CB8AC3E}">
        <p14:creationId xmlns:p14="http://schemas.microsoft.com/office/powerpoint/2010/main" xmlns="" val="344971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pPr>
              <a:buFont typeface="Wingdings" panose="05000000000000000000" pitchFamily="2" charset="2"/>
              <a:buChar char="q"/>
            </a:pPr>
            <a:r>
              <a:rPr lang="en-US" dirty="0"/>
              <a:t>Checkboxes and radio buttons are commonly used UI elements in web applications, and are often used in forms to collect user input. In Selenium, it is possible to locate and interact with checkboxes and radio buttons using </a:t>
            </a:r>
            <a:r>
              <a:rPr lang="en-US" dirty="0" err="1"/>
              <a:t>WebDriver</a:t>
            </a:r>
            <a:r>
              <a:rPr lang="en-US" dirty="0"/>
              <a:t> commands</a:t>
            </a:r>
            <a:r>
              <a:rPr lang="en-US" dirty="0" smtClean="0"/>
              <a:t>.</a:t>
            </a:r>
            <a:endParaRPr lang="en-US" dirty="0"/>
          </a:p>
          <a:p>
            <a:pPr>
              <a:buFont typeface="Wingdings" panose="05000000000000000000" pitchFamily="2" charset="2"/>
              <a:buChar char="q"/>
            </a:pPr>
            <a:r>
              <a:rPr lang="en-US" dirty="0"/>
              <a:t>To interact with a checkbox using Selenium </a:t>
            </a:r>
            <a:r>
              <a:rPr lang="en-US" dirty="0" err="1"/>
              <a:t>WebDriver</a:t>
            </a:r>
            <a:r>
              <a:rPr lang="en-US" dirty="0"/>
              <a:t>, you first need to locate the checkbox element on the page using a suitable locator such as ID, name, or class name. Once the element is located, you can use the </a:t>
            </a:r>
            <a:r>
              <a:rPr lang="en-US" b="1" dirty="0" err="1">
                <a:solidFill>
                  <a:srgbClr val="FF0000"/>
                </a:solidFill>
              </a:rPr>
              <a:t>WebDriver</a:t>
            </a:r>
            <a:r>
              <a:rPr lang="en-US" b="1" dirty="0">
                <a:solidFill>
                  <a:srgbClr val="FF0000"/>
                </a:solidFill>
              </a:rPr>
              <a:t> command click()</a:t>
            </a:r>
            <a:r>
              <a:rPr lang="en-US" dirty="0"/>
              <a:t> to check or uncheck the checkbox as required</a:t>
            </a:r>
            <a:r>
              <a:rPr lang="en-US" dirty="0" smtClean="0"/>
              <a:t>.</a:t>
            </a:r>
          </a:p>
          <a:p>
            <a:pPr>
              <a:buFont typeface="Wingdings" panose="05000000000000000000" pitchFamily="2" charset="2"/>
              <a:buChar char="q"/>
            </a:pPr>
            <a:r>
              <a:rPr lang="en-US" dirty="0"/>
              <a:t>For example, suppose we have the following checkbox HTML code:</a:t>
            </a:r>
          </a:p>
          <a:p>
            <a:pPr>
              <a:buFont typeface="Wingdings" panose="05000000000000000000" pitchFamily="2" charset="2"/>
              <a:buChar char="q"/>
            </a:pPr>
            <a:endParaRPr lang="en-US" dirty="0" smtClean="0"/>
          </a:p>
          <a:p>
            <a:pPr marL="0" indent="0">
              <a:buNone/>
            </a:pPr>
            <a:endParaRPr lang="en-US" dirty="0"/>
          </a:p>
        </p:txBody>
      </p:sp>
      <p:pic>
        <p:nvPicPr>
          <p:cNvPr id="5" name="Picture 4"/>
          <p:cNvPicPr>
            <a:picLocks noChangeAspect="1"/>
          </p:cNvPicPr>
          <p:nvPr/>
        </p:nvPicPr>
        <p:blipFill rotWithShape="1">
          <a:blip r:embed="rId2"/>
          <a:srcRect r="15029"/>
          <a:stretch/>
        </p:blipFill>
        <p:spPr>
          <a:xfrm>
            <a:off x="1572161" y="5088836"/>
            <a:ext cx="8434791" cy="1309883"/>
          </a:xfrm>
          <a:prstGeom prst="rect">
            <a:avLst/>
          </a:prstGeom>
        </p:spPr>
      </p:pic>
    </p:spTree>
    <p:extLst>
      <p:ext uri="{BB962C8B-B14F-4D97-AF65-F5344CB8AC3E}">
        <p14:creationId xmlns:p14="http://schemas.microsoft.com/office/powerpoint/2010/main" xmlns="" val="179608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r>
              <a:rPr lang="en-US" dirty="0" smtClean="0"/>
              <a:t>To </a:t>
            </a:r>
            <a:r>
              <a:rPr lang="en-US" dirty="0"/>
              <a:t>check </a:t>
            </a:r>
            <a:r>
              <a:rPr lang="en-US" dirty="0" smtClean="0"/>
              <a:t>the </a:t>
            </a:r>
            <a:r>
              <a:rPr lang="en-US" dirty="0"/>
              <a:t>checkbox using Selenium </a:t>
            </a:r>
            <a:r>
              <a:rPr lang="en-US" dirty="0" err="1"/>
              <a:t>WebDriver</a:t>
            </a:r>
            <a:r>
              <a:rPr lang="en-US" dirty="0"/>
              <a:t>, you could use the following </a:t>
            </a:r>
            <a:r>
              <a:rPr lang="en-US" dirty="0" smtClean="0"/>
              <a:t>code: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To uncheck the checkbox, you can simply call </a:t>
            </a:r>
            <a:r>
              <a:rPr lang="en-US" b="1" dirty="0"/>
              <a:t>click()</a:t>
            </a:r>
            <a:r>
              <a:rPr lang="en-US" dirty="0"/>
              <a:t> again</a:t>
            </a:r>
            <a:r>
              <a:rPr lang="en-US" dirty="0" smtClean="0"/>
              <a:t>:</a:t>
            </a:r>
          </a:p>
          <a:p>
            <a:pPr marL="0" indent="0">
              <a:buNone/>
            </a:pPr>
            <a:endParaRPr lang="en-US" dirty="0"/>
          </a:p>
        </p:txBody>
      </p:sp>
      <p:pic>
        <p:nvPicPr>
          <p:cNvPr id="6" name="Picture 5"/>
          <p:cNvPicPr>
            <a:picLocks noChangeAspect="1"/>
          </p:cNvPicPr>
          <p:nvPr/>
        </p:nvPicPr>
        <p:blipFill rotWithShape="1">
          <a:blip r:embed="rId2"/>
          <a:srcRect r="14987"/>
          <a:stretch/>
        </p:blipFill>
        <p:spPr>
          <a:xfrm>
            <a:off x="1576974" y="2899245"/>
            <a:ext cx="8425165" cy="1707645"/>
          </a:xfrm>
          <a:prstGeom prst="rect">
            <a:avLst/>
          </a:prstGeom>
        </p:spPr>
      </p:pic>
      <p:pic>
        <p:nvPicPr>
          <p:cNvPr id="8" name="Picture 7"/>
          <p:cNvPicPr>
            <a:picLocks noChangeAspect="1"/>
          </p:cNvPicPr>
          <p:nvPr/>
        </p:nvPicPr>
        <p:blipFill rotWithShape="1">
          <a:blip r:embed="rId3"/>
          <a:srcRect r="16152"/>
          <a:stretch/>
        </p:blipFill>
        <p:spPr>
          <a:xfrm>
            <a:off x="1634725" y="5160928"/>
            <a:ext cx="8309662" cy="1411424"/>
          </a:xfrm>
          <a:prstGeom prst="rect">
            <a:avLst/>
          </a:prstGeom>
        </p:spPr>
      </p:pic>
    </p:spTree>
    <p:extLst>
      <p:ext uri="{BB962C8B-B14F-4D97-AF65-F5344CB8AC3E}">
        <p14:creationId xmlns:p14="http://schemas.microsoft.com/office/powerpoint/2010/main" xmlns="" val="93603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pPr>
              <a:buFont typeface="Wingdings" panose="05000000000000000000" pitchFamily="2" charset="2"/>
              <a:buChar char="q"/>
            </a:pPr>
            <a:r>
              <a:rPr lang="en-US" dirty="0"/>
              <a:t>Similarly, to interact with radio buttons in Selenium, you need to first locate the radio button element using a suitable locator. Once the element is located, you can use the </a:t>
            </a:r>
            <a:r>
              <a:rPr lang="en-US" dirty="0" err="1"/>
              <a:t>WebDriver</a:t>
            </a:r>
            <a:r>
              <a:rPr lang="en-US" dirty="0"/>
              <a:t> command click() to select the radio button</a:t>
            </a:r>
            <a:r>
              <a:rPr lang="en-US" dirty="0" smtClean="0"/>
              <a:t>.</a:t>
            </a:r>
            <a:endParaRPr lang="en-US" dirty="0"/>
          </a:p>
          <a:p>
            <a:r>
              <a:rPr lang="en-US" dirty="0"/>
              <a:t>For example, suppose we have the following radio button HTML code</a:t>
            </a:r>
            <a:r>
              <a:rPr lang="en-US" dirty="0" smtClean="0"/>
              <a:t>:</a:t>
            </a:r>
          </a:p>
          <a:p>
            <a:pPr marL="0" indent="0">
              <a:buNone/>
            </a:pPr>
            <a:endParaRPr lang="en-US" dirty="0"/>
          </a:p>
        </p:txBody>
      </p:sp>
      <p:pic>
        <p:nvPicPr>
          <p:cNvPr id="6" name="Picture 5"/>
          <p:cNvPicPr>
            <a:picLocks noChangeAspect="1"/>
          </p:cNvPicPr>
          <p:nvPr/>
        </p:nvPicPr>
        <p:blipFill rotWithShape="1">
          <a:blip r:embed="rId2"/>
          <a:srcRect r="16475"/>
          <a:stretch/>
        </p:blipFill>
        <p:spPr>
          <a:xfrm>
            <a:off x="1688203" y="3965545"/>
            <a:ext cx="8735957" cy="1799987"/>
          </a:xfrm>
          <a:prstGeom prst="rect">
            <a:avLst/>
          </a:prstGeom>
        </p:spPr>
      </p:pic>
    </p:spTree>
    <p:extLst>
      <p:ext uri="{BB962C8B-B14F-4D97-AF65-F5344CB8AC3E}">
        <p14:creationId xmlns:p14="http://schemas.microsoft.com/office/powerpoint/2010/main" xmlns="" val="86709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r>
              <a:rPr lang="en-US" dirty="0"/>
              <a:t>To select the first radio button using </a:t>
            </a:r>
            <a:r>
              <a:rPr lang="en-US" dirty="0" smtClean="0"/>
              <a:t>Selenium </a:t>
            </a:r>
            <a:r>
              <a:rPr lang="en-US" dirty="0" err="1"/>
              <a:t>WebDriver</a:t>
            </a:r>
            <a:r>
              <a:rPr lang="en-US" dirty="0"/>
              <a:t>, you could use the following code</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To select the second radio button, you would locate it using a suitable locator and call click() on the element as before.</a:t>
            </a:r>
          </a:p>
        </p:txBody>
      </p:sp>
      <p:pic>
        <p:nvPicPr>
          <p:cNvPr id="5" name="Picture 4"/>
          <p:cNvPicPr>
            <a:picLocks noChangeAspect="1"/>
          </p:cNvPicPr>
          <p:nvPr/>
        </p:nvPicPr>
        <p:blipFill rotWithShape="1">
          <a:blip r:embed="rId2"/>
          <a:srcRect r="15181"/>
          <a:stretch/>
        </p:blipFill>
        <p:spPr>
          <a:xfrm>
            <a:off x="1357084" y="2943697"/>
            <a:ext cx="8758989" cy="1791931"/>
          </a:xfrm>
          <a:prstGeom prst="rect">
            <a:avLst/>
          </a:prstGeom>
        </p:spPr>
      </p:pic>
    </p:spTree>
    <p:extLst>
      <p:ext uri="{BB962C8B-B14F-4D97-AF65-F5344CB8AC3E}">
        <p14:creationId xmlns:p14="http://schemas.microsoft.com/office/powerpoint/2010/main" xmlns="" val="219199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p>
        </p:txBody>
      </p:sp>
      <p:sp>
        <p:nvSpPr>
          <p:cNvPr id="3" name="Content Placeholder 2"/>
          <p:cNvSpPr>
            <a:spLocks noGrp="1"/>
          </p:cNvSpPr>
          <p:nvPr>
            <p:ph idx="1"/>
          </p:nvPr>
        </p:nvSpPr>
        <p:spPr>
          <a:xfrm>
            <a:off x="481186" y="2343618"/>
            <a:ext cx="11280886" cy="4240062"/>
          </a:xfrm>
        </p:spPr>
        <p:txBody>
          <a:bodyPr/>
          <a:lstStyle/>
          <a:p>
            <a:r>
              <a:rPr lang="en-US" dirty="0"/>
              <a:t>Images can be handled using the </a:t>
            </a:r>
            <a:r>
              <a:rPr lang="en-US" dirty="0" err="1"/>
              <a:t>WebElement</a:t>
            </a:r>
            <a:r>
              <a:rPr lang="en-US" dirty="0"/>
              <a:t> class and its </a:t>
            </a:r>
            <a:r>
              <a:rPr lang="en-US" b="1" dirty="0" err="1">
                <a:solidFill>
                  <a:srgbClr val="FF0000"/>
                </a:solidFill>
              </a:rPr>
              <a:t>getAttribute</a:t>
            </a:r>
            <a:r>
              <a:rPr lang="en-US" b="1" dirty="0">
                <a:solidFill>
                  <a:srgbClr val="FF0000"/>
                </a:solidFill>
              </a:rPr>
              <a:t>() </a:t>
            </a:r>
            <a:r>
              <a:rPr lang="en-US" dirty="0"/>
              <a:t>method. To handle images, we need to locate the </a:t>
            </a:r>
            <a:r>
              <a:rPr lang="en-US" dirty="0" err="1"/>
              <a:t>img</a:t>
            </a:r>
            <a:r>
              <a:rPr lang="en-US" dirty="0"/>
              <a:t> tag using one of the locators like id, class name, </a:t>
            </a:r>
            <a:r>
              <a:rPr lang="en-US" dirty="0" err="1"/>
              <a:t>xpath</a:t>
            </a:r>
            <a:r>
              <a:rPr lang="en-US" dirty="0"/>
              <a:t>, etc. and then retrieve the </a:t>
            </a:r>
            <a:r>
              <a:rPr lang="en-US" dirty="0" err="1"/>
              <a:t>src</a:t>
            </a:r>
            <a:r>
              <a:rPr lang="en-US" dirty="0"/>
              <a:t> attribute using </a:t>
            </a:r>
            <a:r>
              <a:rPr lang="en-US" b="1" dirty="0" err="1">
                <a:solidFill>
                  <a:srgbClr val="FF0000"/>
                </a:solidFill>
              </a:rPr>
              <a:t>getAttribute</a:t>
            </a:r>
            <a:r>
              <a:rPr lang="en-US" b="1" dirty="0">
                <a:solidFill>
                  <a:srgbClr val="FF0000"/>
                </a:solidFill>
              </a:rPr>
              <a:t>("</a:t>
            </a:r>
            <a:r>
              <a:rPr lang="en-US" b="1" dirty="0" err="1">
                <a:solidFill>
                  <a:srgbClr val="FF0000"/>
                </a:solidFill>
              </a:rPr>
              <a:t>src</a:t>
            </a:r>
            <a:r>
              <a:rPr lang="en-US" b="1" dirty="0">
                <a:solidFill>
                  <a:srgbClr val="FF0000"/>
                </a:solidFill>
              </a:rPr>
              <a:t>") </a:t>
            </a:r>
            <a:r>
              <a:rPr lang="en-US" dirty="0"/>
              <a:t>method. The </a:t>
            </a:r>
            <a:r>
              <a:rPr lang="en-US" dirty="0" err="1"/>
              <a:t>src</a:t>
            </a:r>
            <a:r>
              <a:rPr lang="en-US" dirty="0"/>
              <a:t> attribute value will give us the URL of the image which can be used to validate the image or perform any other operation on the </a:t>
            </a:r>
            <a:r>
              <a:rPr lang="en-US" dirty="0" smtClean="0"/>
              <a:t>image.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906263" y="3854824"/>
            <a:ext cx="9421644" cy="1713026"/>
          </a:xfrm>
          <a:prstGeom prst="rect">
            <a:avLst/>
          </a:prstGeom>
        </p:spPr>
      </p:pic>
    </p:spTree>
    <p:extLst>
      <p:ext uri="{BB962C8B-B14F-4D97-AF65-F5344CB8AC3E}">
        <p14:creationId xmlns:p14="http://schemas.microsoft.com/office/powerpoint/2010/main" xmlns="" val="7611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p>
        </p:txBody>
      </p:sp>
      <p:sp>
        <p:nvSpPr>
          <p:cNvPr id="3" name="Content Placeholder 2"/>
          <p:cNvSpPr>
            <a:spLocks noGrp="1"/>
          </p:cNvSpPr>
          <p:nvPr>
            <p:ph idx="1"/>
          </p:nvPr>
        </p:nvSpPr>
        <p:spPr>
          <a:xfrm>
            <a:off x="481186" y="2343618"/>
            <a:ext cx="11280886" cy="4240062"/>
          </a:xfrm>
        </p:spPr>
        <p:txBody>
          <a:bodyPr>
            <a:normAutofit/>
          </a:bodyPr>
          <a:lstStyle/>
          <a:p>
            <a:r>
              <a:rPr lang="en-US" dirty="0" smtClean="0"/>
              <a:t>Using </a:t>
            </a:r>
            <a:r>
              <a:rPr lang="en-US" b="1" dirty="0" smtClean="0"/>
              <a:t>.click() </a:t>
            </a:r>
            <a:r>
              <a:rPr lang="en-US" dirty="0" smtClean="0"/>
              <a:t>method we can click on any image by locating it using unique </a:t>
            </a:r>
            <a:r>
              <a:rPr lang="en-US" dirty="0" err="1" smtClean="0"/>
              <a:t>Xpath</a:t>
            </a:r>
            <a:r>
              <a:rPr lang="en-US" dirty="0"/>
              <a:t> </a:t>
            </a:r>
            <a:r>
              <a:rPr lang="en-US" dirty="0" smtClean="0"/>
              <a:t>or any html attribute.</a:t>
            </a:r>
          </a:p>
          <a:p>
            <a:r>
              <a:rPr lang="en-US" dirty="0" smtClean="0"/>
              <a:t>Using </a:t>
            </a:r>
            <a:r>
              <a:rPr lang="en-US" b="1" dirty="0" smtClean="0"/>
              <a:t>.</a:t>
            </a:r>
            <a:r>
              <a:rPr lang="en-US" b="1" dirty="0" err="1" smtClean="0"/>
              <a:t>isDisplayed</a:t>
            </a:r>
            <a:r>
              <a:rPr lang="en-US" b="1" dirty="0" smtClean="0"/>
              <a:t>() </a:t>
            </a:r>
            <a:r>
              <a:rPr lang="en-US" dirty="0" smtClean="0"/>
              <a:t>method we can verify whether an image is displayed or not.</a:t>
            </a:r>
          </a:p>
          <a:p>
            <a:pPr marL="0" indent="0">
              <a:buNone/>
            </a:pPr>
            <a:r>
              <a:rPr lang="en-US" dirty="0" smtClean="0"/>
              <a:t>		</a:t>
            </a:r>
            <a:r>
              <a:rPr lang="en-US" dirty="0" err="1" smtClean="0"/>
              <a:t>boolean</a:t>
            </a:r>
            <a:r>
              <a:rPr lang="en-US" dirty="0" smtClean="0"/>
              <a:t> </a:t>
            </a:r>
            <a:r>
              <a:rPr lang="en-US" dirty="0" err="1"/>
              <a:t>isdisplayed</a:t>
            </a:r>
            <a:r>
              <a:rPr lang="en-US" dirty="0"/>
              <a:t> = </a:t>
            </a:r>
            <a:r>
              <a:rPr lang="en-US" dirty="0" err="1"/>
              <a:t>driver.findElement</a:t>
            </a:r>
            <a:r>
              <a:rPr lang="en-US" dirty="0"/>
              <a:t>(</a:t>
            </a:r>
            <a:r>
              <a:rPr lang="en-US" dirty="0" err="1"/>
              <a:t>By.xpath</a:t>
            </a:r>
            <a:r>
              <a:rPr lang="en-US" dirty="0"/>
              <a:t>("//</a:t>
            </a:r>
            <a:r>
              <a:rPr lang="en-US" dirty="0" err="1"/>
              <a:t>img</a:t>
            </a:r>
            <a:r>
              <a:rPr lang="en-US" dirty="0"/>
              <a:t>[@</a:t>
            </a:r>
            <a:r>
              <a:rPr lang="en-US" dirty="0" err="1"/>
              <a:t>src</a:t>
            </a:r>
            <a:r>
              <a:rPr lang="en-US" dirty="0"/>
              <a:t>='hjkl.jpg']")).</a:t>
            </a:r>
            <a:r>
              <a:rPr lang="en-US" dirty="0" err="1"/>
              <a:t>isDisplayed</a:t>
            </a:r>
            <a:r>
              <a:rPr lang="en-US" dirty="0"/>
              <a:t>();</a:t>
            </a:r>
          </a:p>
          <a:p>
            <a:pPr marL="0" indent="0">
              <a:buNone/>
            </a:pPr>
            <a:r>
              <a:rPr lang="en-US" dirty="0"/>
              <a:t>		</a:t>
            </a:r>
            <a:r>
              <a:rPr lang="en-US" dirty="0" err="1" smtClean="0"/>
              <a:t>System.out.println</a:t>
            </a:r>
            <a:r>
              <a:rPr lang="en-US" dirty="0" smtClean="0"/>
              <a:t>(</a:t>
            </a:r>
            <a:r>
              <a:rPr lang="en-US" dirty="0" err="1" smtClean="0"/>
              <a:t>isdisplayed</a:t>
            </a:r>
            <a:r>
              <a:rPr lang="en-US" dirty="0" smtClean="0"/>
              <a:t>);</a:t>
            </a:r>
          </a:p>
          <a:p>
            <a:pPr>
              <a:buFont typeface="Wingdings" panose="05000000000000000000" pitchFamily="2" charset="2"/>
              <a:buChar char="q"/>
            </a:pPr>
            <a:r>
              <a:rPr lang="en-US" dirty="0" smtClean="0"/>
              <a:t>	Finding broken links/images:</a:t>
            </a:r>
          </a:p>
          <a:p>
            <a:r>
              <a:rPr lang="en-US" dirty="0" smtClean="0"/>
              <a:t>Identify </a:t>
            </a:r>
            <a:r>
              <a:rPr lang="en-US" dirty="0"/>
              <a:t>all the links/images on the webpage using </a:t>
            </a:r>
            <a:r>
              <a:rPr lang="en-US" b="1" dirty="0" err="1"/>
              <a:t>findElements</a:t>
            </a:r>
            <a:r>
              <a:rPr lang="en-US" b="1" dirty="0"/>
              <a:t>() </a:t>
            </a:r>
            <a:r>
              <a:rPr lang="en-US" dirty="0"/>
              <a:t>method.</a:t>
            </a:r>
          </a:p>
          <a:p>
            <a:r>
              <a:rPr lang="en-US" dirty="0"/>
              <a:t>Get the URL of each link/image using </a:t>
            </a:r>
            <a:r>
              <a:rPr lang="en-US" b="1" dirty="0" err="1"/>
              <a:t>getAttribute</a:t>
            </a:r>
            <a:r>
              <a:rPr lang="en-US" b="1" dirty="0"/>
              <a:t>() </a:t>
            </a:r>
            <a:r>
              <a:rPr lang="en-US" dirty="0"/>
              <a:t>method.</a:t>
            </a:r>
          </a:p>
          <a:p>
            <a:r>
              <a:rPr lang="en-US" dirty="0"/>
              <a:t>Verify the status of the link/image using </a:t>
            </a:r>
            <a:r>
              <a:rPr lang="en-US" b="1" dirty="0" err="1"/>
              <a:t>HttpURLConnection</a:t>
            </a:r>
            <a:r>
              <a:rPr lang="en-US" b="1" dirty="0"/>
              <a:t> class</a:t>
            </a:r>
            <a:r>
              <a:rPr lang="en-US" dirty="0"/>
              <a:t>.</a:t>
            </a:r>
          </a:p>
          <a:p>
            <a:r>
              <a:rPr lang="en-US" dirty="0"/>
              <a:t>If the response code of the link/image is not 200, then it is a broken link/image</a:t>
            </a:r>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xmlns="" val="70332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endParaRPr lang="en-US" dirty="0"/>
          </a:p>
        </p:txBody>
      </p:sp>
      <p:pic>
        <p:nvPicPr>
          <p:cNvPr id="4" name="Content Placeholder 3"/>
          <p:cNvPicPr>
            <a:picLocks noGrp="1" noChangeAspect="1"/>
          </p:cNvPicPr>
          <p:nvPr>
            <p:ph idx="1"/>
          </p:nvPr>
        </p:nvPicPr>
        <p:blipFill>
          <a:blip r:embed="rId2"/>
          <a:stretch>
            <a:fillRect/>
          </a:stretch>
        </p:blipFill>
        <p:spPr>
          <a:xfrm>
            <a:off x="434778" y="2392038"/>
            <a:ext cx="11000035" cy="4056888"/>
          </a:xfrm>
          <a:prstGeom prst="rect">
            <a:avLst/>
          </a:prstGeom>
        </p:spPr>
      </p:pic>
    </p:spTree>
    <p:extLst>
      <p:ext uri="{BB962C8B-B14F-4D97-AF65-F5344CB8AC3E}">
        <p14:creationId xmlns:p14="http://schemas.microsoft.com/office/powerpoint/2010/main" xmlns="" val="685035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394</TotalTime>
  <Words>2031</Words>
  <Application>Microsoft Office PowerPoint</Application>
  <PresentationFormat>Custom</PresentationFormat>
  <Paragraphs>131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Advanced Selenium Topics</vt:lpstr>
      <vt:lpstr>Topics that will covered</vt:lpstr>
      <vt:lpstr>Working with Checkboxes and Radio Buttons</vt:lpstr>
      <vt:lpstr>Working with Checkboxes and Radio Buttons</vt:lpstr>
      <vt:lpstr>Working with Checkboxes and Radio Buttons</vt:lpstr>
      <vt:lpstr>Working with Checkboxes and Radio Buttons</vt:lpstr>
      <vt:lpstr>Handling Images</vt:lpstr>
      <vt:lpstr>Handling Images</vt:lpstr>
      <vt:lpstr>Handling Images</vt:lpstr>
      <vt:lpstr>Action Class in Selenium</vt:lpstr>
      <vt:lpstr>Action Class in Selenium</vt:lpstr>
      <vt:lpstr>Select Class in Selenium</vt:lpstr>
      <vt:lpstr>Select Class in Selenium</vt:lpstr>
      <vt:lpstr>Robot Class in Selenium</vt:lpstr>
      <vt:lpstr>Robot Class in Selenium</vt:lpstr>
      <vt:lpstr>Robot Class in Selenium</vt:lpstr>
      <vt:lpstr>Alert in Selenium</vt:lpstr>
      <vt:lpstr>Alert in Selenium</vt:lpstr>
      <vt:lpstr>Handling Web tables in selenium</vt:lpstr>
      <vt:lpstr>Handling Web tables in selenium</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Darkprime</dc:creator>
  <cp:lastModifiedBy>vimal</cp:lastModifiedBy>
  <cp:revision>63</cp:revision>
  <dcterms:created xsi:type="dcterms:W3CDTF">2023-03-23T06:02:57Z</dcterms:created>
  <dcterms:modified xsi:type="dcterms:W3CDTF">2024-06-22T11:30:02Z</dcterms:modified>
  <cp:contentStatus/>
</cp:coreProperties>
</file>