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589D027-BBB3-4095-937C-7BC5ED918B46}"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589D027-BBB3-4095-937C-7BC5ED918B46}"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9D027-BBB3-4095-937C-7BC5ED918B46}" type="datetimeFigureOut">
              <a:rPr lang="en-US" smtClean="0"/>
              <a:pPr/>
              <a:t>6/22/2024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EA0A2-E307-4ACB-B0C8-470206A311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2 </a:t>
            </a:r>
          </a:p>
        </p:txBody>
      </p:sp>
    </p:spTree>
    <p:extLst>
      <p:ext uri="{BB962C8B-B14F-4D97-AF65-F5344CB8AC3E}">
        <p14:creationId xmlns=""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204588650"/>
              </p:ext>
            </p:extLst>
          </p:nvPr>
        </p:nvGraphicFramePr>
        <p:xfrm>
          <a:off x="828842" y="767793"/>
          <a:ext cx="5032943" cy="5394960"/>
        </p:xfrm>
        <a:graphic>
          <a:graphicData uri="http://schemas.openxmlformats.org/drawingml/2006/table">
            <a:tbl>
              <a:tblPr firstRow="1" bandRow="1">
                <a:tableStyleId>{5C22544A-7EE6-4342-B048-85BDC9FD1C3A}</a:tableStyleId>
              </a:tblPr>
              <a:tblGrid>
                <a:gridCol w="5032943"/>
              </a:tblGrid>
              <a:tr h="370840">
                <a:tc>
                  <a:txBody>
                    <a:bodyPr/>
                    <a:lstStyle/>
                    <a:p>
                      <a:r>
                        <a:rPr lang="en-US" sz="1600" b="0" i="0" kern="1200" dirty="0" smtClean="0">
                          <a:solidFill>
                            <a:schemeClr val="tx1"/>
                          </a:solidFill>
                          <a:effectLst/>
                          <a:latin typeface="Cambria" panose="02040503050406030204" pitchFamily="18" charset="0"/>
                          <a:ea typeface="Cambria" panose="02040503050406030204" pitchFamily="18" charset="0"/>
                          <a:cs typeface="+mn-cs"/>
                        </a:rPr>
                        <a:t>package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com.javatpoint</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import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org.testng.annotations.Test</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public class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WebLoginCarLoan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WebLoginCarLoan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MobileLoginPersonalLoan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MobileLoginPersonalLoan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txBody>
                  <a:tcPr>
                    <a:noFill/>
                  </a:tcPr>
                </a:tc>
              </a:tr>
            </a:tbl>
          </a:graphicData>
        </a:graphic>
      </p:graphicFrame>
      <p:graphicFrame>
        <p:nvGraphicFramePr>
          <p:cNvPr id="3" name="Table 2"/>
          <p:cNvGraphicFramePr>
            <a:graphicFrameLocks noGrp="1"/>
          </p:cNvGraphicFramePr>
          <p:nvPr>
            <p:extLst>
              <p:ext uri="{D42A27DB-BD31-4B8C-83A1-F6EECF244321}">
                <p14:modId xmlns="" xmlns:p14="http://schemas.microsoft.com/office/powerpoint/2010/main" val="4156493030"/>
              </p:ext>
            </p:extLst>
          </p:nvPr>
        </p:nvGraphicFramePr>
        <p:xfrm>
          <a:off x="6101882" y="766189"/>
          <a:ext cx="5032943" cy="5278476"/>
        </p:xfrm>
        <a:graphic>
          <a:graphicData uri="http://schemas.openxmlformats.org/drawingml/2006/table">
            <a:tbl>
              <a:tblPr firstRow="1" bandRow="1">
                <a:tableStyleId>{5C22544A-7EE6-4342-B048-85BDC9FD1C3A}</a:tableStyleId>
              </a:tblPr>
              <a:tblGrid>
                <a:gridCol w="5032943"/>
              </a:tblGrid>
              <a:tr h="5278476">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&lt;?xml version="1.0" encoding="UTF-8"?&gt;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&lt;!DOCTYPE suite SYSTEM "http://testng.org/testng-1.0.dtd"&gt;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&lt;suite name="</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test_suite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&lt;test name="test"&gt;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&lt;classes&gt;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class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name="</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com.javatpoint.test</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&lt;methods&gt;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&lt;include name="Mobile.*"/&gt;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&lt;/methods&gt;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class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&lt;/classes&gt;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&lt;/test&gt; &lt;!-- Test --&gt;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&lt;/suite&gt; &lt;!-- Suite --&gt;</a:t>
                      </a:r>
                    </a:p>
                    <a:p>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above </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testing.xml</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configuration file, we include all the test cases represented by the starting keyword 'Mobile' with a pattern </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Mobile.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in &lt;include&gt; tag.</a:t>
                      </a:r>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txBody>
                  <a:tcPr>
                    <a:noFill/>
                  </a:tcPr>
                </a:tc>
              </a:tr>
            </a:tbl>
          </a:graphicData>
        </a:graphic>
      </p:graphicFrame>
    </p:spTree>
    <p:extLst>
      <p:ext uri="{BB962C8B-B14F-4D97-AF65-F5344CB8AC3E}">
        <p14:creationId xmlns="" xmlns:p14="http://schemas.microsoft.com/office/powerpoint/2010/main" val="165253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647" y="808522"/>
            <a:ext cx="9047747" cy="1908215"/>
          </a:xfrm>
          <a:prstGeom prst="rect">
            <a:avLst/>
          </a:prstGeom>
          <a:noFill/>
        </p:spPr>
        <p:txBody>
          <a:bodyPr wrap="square" rtlCol="0">
            <a:spAutoFit/>
          </a:bodyPr>
          <a:lstStyle/>
          <a:p>
            <a:pPr marL="0" lvl="1"/>
            <a:r>
              <a:rPr lang="en-US" sz="2800" dirty="0">
                <a:ln w="0"/>
                <a:solidFill>
                  <a:srgbClr val="0070C0"/>
                </a:solidFill>
                <a:latin typeface="Comic Sans MS" panose="030F0702030302020204" pitchFamily="66" charset="0"/>
              </a:rPr>
              <a:t>Ignore Test Cases in </a:t>
            </a:r>
            <a:r>
              <a:rPr lang="en-US" sz="2800" dirty="0" err="1" smtClean="0">
                <a:ln w="0"/>
                <a:solidFill>
                  <a:srgbClr val="0070C0"/>
                </a:solidFill>
                <a:latin typeface="Comic Sans MS" panose="030F0702030302020204" pitchFamily="66" charset="0"/>
              </a:rPr>
              <a:t>TestNG</a:t>
            </a:r>
            <a:endParaRPr lang="en-US" dirty="0" smtClean="0"/>
          </a:p>
          <a:p>
            <a:endParaRPr lang="en-US" dirty="0"/>
          </a:p>
          <a:p>
            <a:r>
              <a:rPr lang="en-US" dirty="0" smtClean="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we can ignore a test case by using the @Ignore annotation. This annotation can be added at the test method level or at the class level.</a:t>
            </a:r>
          </a:p>
          <a:p>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188901343"/>
              </p:ext>
            </p:extLst>
          </p:nvPr>
        </p:nvGraphicFramePr>
        <p:xfrm>
          <a:off x="779647" y="2230832"/>
          <a:ext cx="10326838" cy="2834640"/>
        </p:xfrm>
        <a:graphic>
          <a:graphicData uri="http://schemas.openxmlformats.org/drawingml/2006/table">
            <a:tbl>
              <a:tblPr firstRow="1" bandRow="1">
                <a:tableStyleId>{5C22544A-7EE6-4342-B048-85BDC9FD1C3A}</a:tableStyleId>
              </a:tblPr>
              <a:tblGrid>
                <a:gridCol w="5163419"/>
                <a:gridCol w="5163419"/>
              </a:tblGrid>
              <a:tr h="370840">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To ignore a specific test method, simply add the </a:t>
                      </a:r>
                      <a:r>
                        <a:rPr lang="en-US" dirty="0" smtClean="0">
                          <a:solidFill>
                            <a:schemeClr val="tx1"/>
                          </a:solidFill>
                          <a:latin typeface="Cambria" panose="02040503050406030204" pitchFamily="18" charset="0"/>
                          <a:ea typeface="Cambria" panose="02040503050406030204" pitchFamily="18" charset="0"/>
                        </a:rPr>
                        <a:t>@Ignore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annotation before the method declaration, like this:</a:t>
                      </a:r>
                    </a:p>
                    <a:p>
                      <a:endParaRPr lang="en-US" sz="18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dirty="0" smtClean="0">
                          <a:solidFill>
                            <a:schemeClr val="tx1"/>
                          </a:solidFill>
                          <a:latin typeface="Cambria" panose="02040503050406030204" pitchFamily="18" charset="0"/>
                          <a:ea typeface="Cambria" panose="02040503050406030204" pitchFamily="18" charset="0"/>
                        </a:rPr>
                        <a:t>@Test</a:t>
                      </a:r>
                    </a:p>
                    <a:p>
                      <a:r>
                        <a:rPr lang="en-US" dirty="0" smtClean="0">
                          <a:solidFill>
                            <a:schemeClr val="tx1"/>
                          </a:solidFill>
                          <a:latin typeface="Cambria" panose="02040503050406030204" pitchFamily="18" charset="0"/>
                          <a:ea typeface="Cambria" panose="02040503050406030204" pitchFamily="18" charset="0"/>
                        </a:rPr>
                        <a:t>@Ignore</a:t>
                      </a:r>
                    </a:p>
                    <a:p>
                      <a:r>
                        <a:rPr lang="en-US" dirty="0" smtClean="0">
                          <a:solidFill>
                            <a:schemeClr val="tx1"/>
                          </a:solidFill>
                          <a:latin typeface="Cambria" panose="02040503050406030204" pitchFamily="18" charset="0"/>
                          <a:ea typeface="Cambria" panose="02040503050406030204" pitchFamily="18" charset="0"/>
                        </a:rPr>
                        <a:t>public void </a:t>
                      </a:r>
                      <a:r>
                        <a:rPr lang="en-US" dirty="0" err="1" smtClean="0">
                          <a:solidFill>
                            <a:schemeClr val="tx1"/>
                          </a:solidFill>
                          <a:latin typeface="Cambria" panose="02040503050406030204" pitchFamily="18" charset="0"/>
                          <a:ea typeface="Cambria" panose="02040503050406030204" pitchFamily="18" charset="0"/>
                        </a:rPr>
                        <a:t>ignoredTest</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 test code</a:t>
                      </a:r>
                    </a:p>
                    <a:p>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txBody>
                  <a:tcPr>
                    <a:noFill/>
                  </a:tcPr>
                </a:tc>
                <a:tc>
                  <a:txBody>
                    <a:bodyPr/>
                    <a:lstStyle/>
                    <a:p>
                      <a:r>
                        <a:rPr lang="en-US" b="0" dirty="0" smtClean="0">
                          <a:solidFill>
                            <a:schemeClr val="tx1"/>
                          </a:solidFill>
                          <a:latin typeface="Cambria" panose="02040503050406030204" pitchFamily="18" charset="0"/>
                          <a:ea typeface="Cambria" panose="02040503050406030204" pitchFamily="18" charset="0"/>
                        </a:rPr>
                        <a:t>To ignore all test methods in a class, add the @Ignore annotation before the class declaration, like this:</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@Ignore</a:t>
                      </a:r>
                    </a:p>
                    <a:p>
                      <a:r>
                        <a:rPr lang="en-US" dirty="0" smtClean="0">
                          <a:solidFill>
                            <a:schemeClr val="tx1"/>
                          </a:solidFill>
                          <a:latin typeface="Cambria" panose="02040503050406030204" pitchFamily="18" charset="0"/>
                          <a:ea typeface="Cambria" panose="02040503050406030204" pitchFamily="18" charset="0"/>
                        </a:rPr>
                        <a:t>public class </a:t>
                      </a:r>
                      <a:r>
                        <a:rPr lang="en-US" dirty="0" err="1" smtClean="0">
                          <a:solidFill>
                            <a:schemeClr val="tx1"/>
                          </a:solidFill>
                          <a:latin typeface="Cambria" panose="02040503050406030204" pitchFamily="18" charset="0"/>
                          <a:ea typeface="Cambria" panose="02040503050406030204" pitchFamily="18" charset="0"/>
                        </a:rPr>
                        <a:t>IgnoredTestClass</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 test methods</a:t>
                      </a:r>
                    </a:p>
                    <a:p>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 xmlns:p14="http://schemas.microsoft.com/office/powerpoint/2010/main" val="199793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043601496"/>
              </p:ext>
            </p:extLst>
          </p:nvPr>
        </p:nvGraphicFramePr>
        <p:xfrm>
          <a:off x="848091" y="729292"/>
          <a:ext cx="10500093" cy="5273040"/>
        </p:xfrm>
        <a:graphic>
          <a:graphicData uri="http://schemas.openxmlformats.org/drawingml/2006/table">
            <a:tbl>
              <a:tblPr firstRow="1" bandRow="1">
                <a:tableStyleId>{5C22544A-7EE6-4342-B048-85BDC9FD1C3A}</a:tableStyleId>
              </a:tblPr>
              <a:tblGrid>
                <a:gridCol w="10500093"/>
              </a:tblGrid>
              <a:tr h="370840">
                <a:tc>
                  <a:txBody>
                    <a:bodyPr/>
                    <a:lstStyle/>
                    <a:p>
                      <a:r>
                        <a:rPr lang="en-US" sz="1700" b="0" i="0" kern="1200" dirty="0" smtClean="0">
                          <a:solidFill>
                            <a:schemeClr val="tx1"/>
                          </a:solidFill>
                          <a:effectLst/>
                          <a:latin typeface="Cambria" panose="02040503050406030204" pitchFamily="18" charset="0"/>
                          <a:ea typeface="Cambria" panose="02040503050406030204" pitchFamily="18" charset="0"/>
                          <a:cs typeface="+mn-cs"/>
                        </a:rPr>
                        <a:t>Alternatively, we can use the </a:t>
                      </a:r>
                      <a:r>
                        <a:rPr lang="en-US" sz="1700" dirty="0" smtClean="0">
                          <a:solidFill>
                            <a:schemeClr val="tx1"/>
                          </a:solidFill>
                          <a:latin typeface="Cambria" panose="02040503050406030204" pitchFamily="18" charset="0"/>
                          <a:ea typeface="Cambria" panose="02040503050406030204" pitchFamily="18" charset="0"/>
                        </a:rPr>
                        <a:t>enabled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attribute of the </a:t>
                      </a:r>
                      <a:r>
                        <a:rPr lang="en-US" sz="1700" dirty="0" smtClean="0">
                          <a:solidFill>
                            <a:schemeClr val="tx1"/>
                          </a:solidFill>
                          <a:latin typeface="Cambria" panose="02040503050406030204" pitchFamily="18" charset="0"/>
                          <a:ea typeface="Cambria" panose="02040503050406030204" pitchFamily="18" charset="0"/>
                        </a:rPr>
                        <a:t>@Test</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annotation to disable a test method. When the </a:t>
                      </a:r>
                      <a:r>
                        <a:rPr lang="en-US" sz="1700" dirty="0" smtClean="0">
                          <a:solidFill>
                            <a:schemeClr val="tx1"/>
                          </a:solidFill>
                          <a:latin typeface="Cambria" panose="02040503050406030204" pitchFamily="18" charset="0"/>
                          <a:ea typeface="Cambria" panose="02040503050406030204" pitchFamily="18" charset="0"/>
                        </a:rPr>
                        <a:t>enabled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attribute is set to </a:t>
                      </a:r>
                      <a:r>
                        <a:rPr lang="en-US" sz="1700" dirty="0" smtClean="0">
                          <a:solidFill>
                            <a:schemeClr val="tx1"/>
                          </a:solidFill>
                          <a:latin typeface="Cambria" panose="02040503050406030204" pitchFamily="18" charset="0"/>
                          <a:ea typeface="Cambria" panose="02040503050406030204" pitchFamily="18" charset="0"/>
                        </a:rPr>
                        <a:t>false</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the test method will not be executed.</a:t>
                      </a:r>
                    </a:p>
                    <a:p>
                      <a:endParaRPr lang="en-US" sz="17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700" dirty="0" smtClean="0">
                          <a:solidFill>
                            <a:schemeClr val="tx1"/>
                          </a:solidFill>
                          <a:latin typeface="Cambria" panose="02040503050406030204" pitchFamily="18" charset="0"/>
                          <a:ea typeface="Cambria" panose="02040503050406030204" pitchFamily="18" charset="0"/>
                        </a:rPr>
                        <a:t>@Test(enabled=false)</a:t>
                      </a:r>
                    </a:p>
                    <a:p>
                      <a:r>
                        <a:rPr lang="en-US" sz="1700" dirty="0" smtClean="0">
                          <a:solidFill>
                            <a:schemeClr val="tx1"/>
                          </a:solidFill>
                          <a:latin typeface="Cambria" panose="02040503050406030204" pitchFamily="18" charset="0"/>
                          <a:ea typeface="Cambria" panose="02040503050406030204" pitchFamily="18" charset="0"/>
                        </a:rPr>
                        <a:t>public void </a:t>
                      </a:r>
                      <a:r>
                        <a:rPr lang="en-US" sz="1700" dirty="0" err="1" smtClean="0">
                          <a:solidFill>
                            <a:schemeClr val="tx1"/>
                          </a:solidFill>
                          <a:latin typeface="Cambria" panose="02040503050406030204" pitchFamily="18" charset="0"/>
                          <a:ea typeface="Cambria" panose="02040503050406030204" pitchFamily="18" charset="0"/>
                        </a:rPr>
                        <a:t>disabledTest</a:t>
                      </a:r>
                      <a:r>
                        <a:rPr lang="en-US" sz="1700" dirty="0" smtClean="0">
                          <a:solidFill>
                            <a:schemeClr val="tx1"/>
                          </a:solidFill>
                          <a:latin typeface="Cambria" panose="02040503050406030204" pitchFamily="18" charset="0"/>
                          <a:ea typeface="Cambria" panose="02040503050406030204" pitchFamily="18" charset="0"/>
                        </a:rPr>
                        <a:t>() {</a:t>
                      </a:r>
                    </a:p>
                    <a:p>
                      <a:r>
                        <a:rPr lang="en-US" sz="1700" dirty="0" smtClean="0">
                          <a:solidFill>
                            <a:schemeClr val="tx1"/>
                          </a:solidFill>
                          <a:latin typeface="Cambria" panose="02040503050406030204" pitchFamily="18" charset="0"/>
                          <a:ea typeface="Cambria" panose="02040503050406030204" pitchFamily="18" charset="0"/>
                        </a:rPr>
                        <a:t>   // test code</a:t>
                      </a:r>
                    </a:p>
                    <a:p>
                      <a:r>
                        <a:rPr lang="en-US" sz="1700" dirty="0" smtClean="0">
                          <a:solidFill>
                            <a:schemeClr val="tx1"/>
                          </a:solidFill>
                          <a:latin typeface="Cambria" panose="02040503050406030204" pitchFamily="18" charset="0"/>
                          <a:ea typeface="Cambria" panose="02040503050406030204" pitchFamily="18" charset="0"/>
                        </a:rPr>
                        <a:t>}</a:t>
                      </a:r>
                    </a:p>
                    <a:p>
                      <a:endParaRPr lang="en-US" sz="1700" dirty="0" smtClean="0">
                        <a:solidFill>
                          <a:schemeClr val="tx1"/>
                        </a:solidFill>
                        <a:latin typeface="Cambria" panose="02040503050406030204" pitchFamily="18" charset="0"/>
                        <a:ea typeface="Cambria" panose="02040503050406030204" pitchFamily="18" charset="0"/>
                      </a:endParaRPr>
                    </a:p>
                    <a:p>
                      <a:r>
                        <a:rPr lang="en-US" sz="1700" dirty="0" smtClean="0">
                          <a:solidFill>
                            <a:schemeClr val="tx1"/>
                          </a:solidFill>
                          <a:latin typeface="Cambria" panose="02040503050406030204" pitchFamily="18" charset="0"/>
                          <a:ea typeface="Cambria" panose="02040503050406030204" pitchFamily="18" charset="0"/>
                        </a:rPr>
                        <a:t/>
                      </a:r>
                      <a:br>
                        <a:rPr lang="en-US" sz="1700" dirty="0" smtClean="0">
                          <a:solidFill>
                            <a:schemeClr val="tx1"/>
                          </a:solidFill>
                          <a:latin typeface="Cambria" panose="02040503050406030204" pitchFamily="18" charset="0"/>
                          <a:ea typeface="Cambria" panose="02040503050406030204" pitchFamily="18" charset="0"/>
                        </a:rPr>
                      </a:br>
                      <a:r>
                        <a:rPr lang="en-US" sz="1700" b="0" i="0" kern="1200" dirty="0" smtClean="0">
                          <a:solidFill>
                            <a:schemeClr val="tx1"/>
                          </a:solidFill>
                          <a:effectLst/>
                          <a:latin typeface="Cambria" panose="02040503050406030204" pitchFamily="18" charset="0"/>
                          <a:ea typeface="Cambria" panose="02040503050406030204" pitchFamily="18" charset="0"/>
                          <a:cs typeface="+mn-cs"/>
                        </a:rPr>
                        <a:t>In </a:t>
                      </a:r>
                      <a:r>
                        <a:rPr lang="en-US" sz="17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we can skip a test case using the </a:t>
                      </a:r>
                      <a:r>
                        <a:rPr lang="en-US" sz="1700" dirty="0" smtClean="0">
                          <a:solidFill>
                            <a:schemeClr val="tx1"/>
                          </a:solidFill>
                          <a:latin typeface="Cambria" panose="02040503050406030204" pitchFamily="18" charset="0"/>
                          <a:ea typeface="Cambria" panose="02040503050406030204" pitchFamily="18" charset="0"/>
                        </a:rPr>
                        <a:t>@Test(enabled = false)</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annotation.</a:t>
                      </a:r>
                    </a:p>
                    <a:p>
                      <a:r>
                        <a:rPr lang="en-US" sz="1700" b="0" i="0" kern="1200" dirty="0" smtClean="0">
                          <a:solidFill>
                            <a:schemeClr val="tx1"/>
                          </a:solidFill>
                          <a:effectLst/>
                          <a:latin typeface="Cambria" panose="02040503050406030204" pitchFamily="18" charset="0"/>
                          <a:ea typeface="Cambria" panose="02040503050406030204" pitchFamily="18" charset="0"/>
                          <a:cs typeface="+mn-cs"/>
                        </a:rPr>
                        <a:t>Another way to skip a test case is by using the </a:t>
                      </a:r>
                      <a:r>
                        <a:rPr lang="en-US" sz="1700" dirty="0" smtClean="0">
                          <a:solidFill>
                            <a:schemeClr val="tx1"/>
                          </a:solidFill>
                          <a:latin typeface="Cambria" panose="02040503050406030204" pitchFamily="18" charset="0"/>
                          <a:ea typeface="Cambria" panose="02040503050406030204" pitchFamily="18" charset="0"/>
                        </a:rPr>
                        <a:t>throw</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statement in the test case code. By throwing a </a:t>
                      </a:r>
                      <a:r>
                        <a:rPr lang="en-US" sz="1700" dirty="0" err="1" smtClean="0">
                          <a:solidFill>
                            <a:schemeClr val="tx1"/>
                          </a:solidFill>
                          <a:latin typeface="Cambria" panose="02040503050406030204" pitchFamily="18" charset="0"/>
                          <a:ea typeface="Cambria" panose="02040503050406030204" pitchFamily="18" charset="0"/>
                        </a:rPr>
                        <a:t>SkipException</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in the test case code, </a:t>
                      </a:r>
                      <a:r>
                        <a:rPr lang="en-US" sz="17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will skip the test case.</a:t>
                      </a:r>
                    </a:p>
                    <a:p>
                      <a:endParaRPr lang="en-US" sz="17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700" dirty="0" smtClean="0">
                          <a:solidFill>
                            <a:schemeClr val="tx1"/>
                          </a:solidFill>
                          <a:latin typeface="Cambria" panose="02040503050406030204" pitchFamily="18" charset="0"/>
                          <a:ea typeface="Cambria" panose="02040503050406030204" pitchFamily="18" charset="0"/>
                        </a:rPr>
                        <a:t>@Test</a:t>
                      </a:r>
                    </a:p>
                    <a:p>
                      <a:r>
                        <a:rPr lang="en-US" sz="1700" dirty="0" smtClean="0">
                          <a:solidFill>
                            <a:schemeClr val="tx1"/>
                          </a:solidFill>
                          <a:latin typeface="Cambria" panose="02040503050406030204" pitchFamily="18" charset="0"/>
                          <a:ea typeface="Cambria" panose="02040503050406030204" pitchFamily="18" charset="0"/>
                        </a:rPr>
                        <a:t>public void </a:t>
                      </a:r>
                      <a:r>
                        <a:rPr lang="en-US" sz="1700" dirty="0" err="1" smtClean="0">
                          <a:solidFill>
                            <a:schemeClr val="tx1"/>
                          </a:solidFill>
                          <a:latin typeface="Cambria" panose="02040503050406030204" pitchFamily="18" charset="0"/>
                          <a:ea typeface="Cambria" panose="02040503050406030204" pitchFamily="18" charset="0"/>
                        </a:rPr>
                        <a:t>testCaseToBeSkipped</a:t>
                      </a:r>
                      <a:r>
                        <a:rPr lang="en-US" sz="1700" dirty="0" smtClean="0">
                          <a:solidFill>
                            <a:schemeClr val="tx1"/>
                          </a:solidFill>
                          <a:latin typeface="Cambria" panose="02040503050406030204" pitchFamily="18" charset="0"/>
                          <a:ea typeface="Cambria" panose="02040503050406030204" pitchFamily="18" charset="0"/>
                        </a:rPr>
                        <a:t>() {</a:t>
                      </a:r>
                    </a:p>
                    <a:p>
                      <a:r>
                        <a:rPr lang="en-US" sz="1700" dirty="0" smtClean="0">
                          <a:solidFill>
                            <a:schemeClr val="tx1"/>
                          </a:solidFill>
                          <a:latin typeface="Cambria" panose="02040503050406030204" pitchFamily="18" charset="0"/>
                          <a:ea typeface="Cambria" panose="02040503050406030204" pitchFamily="18" charset="0"/>
                        </a:rPr>
                        <a:t>    throw new </a:t>
                      </a:r>
                      <a:r>
                        <a:rPr lang="en-US" sz="1700" dirty="0" err="1" smtClean="0">
                          <a:solidFill>
                            <a:schemeClr val="tx1"/>
                          </a:solidFill>
                          <a:latin typeface="Cambria" panose="02040503050406030204" pitchFamily="18" charset="0"/>
                          <a:ea typeface="Cambria" panose="02040503050406030204" pitchFamily="18" charset="0"/>
                        </a:rPr>
                        <a:t>SkipException</a:t>
                      </a:r>
                      <a:r>
                        <a:rPr lang="en-US" sz="1700" dirty="0" smtClean="0">
                          <a:solidFill>
                            <a:schemeClr val="tx1"/>
                          </a:solidFill>
                          <a:latin typeface="Cambria" panose="02040503050406030204" pitchFamily="18" charset="0"/>
                          <a:ea typeface="Cambria" panose="02040503050406030204" pitchFamily="18" charset="0"/>
                        </a:rPr>
                        <a:t>("Test case skipped as it is not implemented yet");</a:t>
                      </a:r>
                    </a:p>
                    <a:p>
                      <a:r>
                        <a:rPr lang="en-US" sz="1700" dirty="0" smtClean="0">
                          <a:solidFill>
                            <a:schemeClr val="tx1"/>
                          </a:solidFill>
                          <a:latin typeface="Cambria" panose="02040503050406030204" pitchFamily="18" charset="0"/>
                          <a:ea typeface="Cambria" panose="02040503050406030204" pitchFamily="18" charset="0"/>
                        </a:rPr>
                        <a:t>}</a:t>
                      </a:r>
                    </a:p>
                    <a:p>
                      <a:endParaRPr lang="en-US" sz="1700" dirty="0" smtClean="0">
                        <a:solidFill>
                          <a:schemeClr val="tx1"/>
                        </a:solidFill>
                        <a:latin typeface="Cambria" panose="02040503050406030204" pitchFamily="18" charset="0"/>
                        <a:ea typeface="Cambria" panose="02040503050406030204" pitchFamily="18" charset="0"/>
                      </a:endParaRPr>
                    </a:p>
                    <a:p>
                      <a:r>
                        <a:rPr lang="en-US" sz="1700" b="0" i="0" kern="1200" dirty="0" smtClean="0">
                          <a:solidFill>
                            <a:schemeClr val="tx1"/>
                          </a:solidFill>
                          <a:effectLst/>
                          <a:latin typeface="Cambria" panose="02040503050406030204" pitchFamily="18" charset="0"/>
                          <a:ea typeface="Cambria" panose="02040503050406030204" pitchFamily="18" charset="0"/>
                          <a:cs typeface="+mn-cs"/>
                        </a:rPr>
                        <a:t>In the above example, the test case named </a:t>
                      </a:r>
                      <a:r>
                        <a:rPr lang="en-US" sz="1700" dirty="0" err="1" smtClean="0">
                          <a:solidFill>
                            <a:schemeClr val="tx1"/>
                          </a:solidFill>
                          <a:latin typeface="Cambria" panose="02040503050406030204" pitchFamily="18" charset="0"/>
                          <a:ea typeface="Cambria" panose="02040503050406030204" pitchFamily="18" charset="0"/>
                        </a:rPr>
                        <a:t>testCaseToBeSkipped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will be skipped during execution and a message will be displayed in the test report stating that the test case was skipped as it is not implemented yet.</a:t>
                      </a:r>
                      <a:endParaRPr lang="en-US" sz="1700"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 xmlns:p14="http://schemas.microsoft.com/office/powerpoint/2010/main" val="274957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9904" y="952901"/>
            <a:ext cx="10116151" cy="1508105"/>
          </a:xfrm>
          <a:prstGeom prst="rect">
            <a:avLst/>
          </a:prstGeom>
          <a:noFill/>
        </p:spPr>
        <p:txBody>
          <a:bodyPr wrap="square" rtlCol="0">
            <a:spAutoFit/>
          </a:bodyPr>
          <a:lstStyle/>
          <a:p>
            <a:r>
              <a:rPr lang="en-US" sz="2000" b="1" dirty="0">
                <a:solidFill>
                  <a:srgbClr val="00B0F0"/>
                </a:solidFill>
                <a:latin typeface="Comic Sans MS" panose="030F0702030302020204" pitchFamily="66" charset="0"/>
              </a:rPr>
              <a:t>Groups in </a:t>
            </a:r>
            <a:r>
              <a:rPr lang="en-US" sz="2000" b="1" dirty="0" err="1">
                <a:solidFill>
                  <a:srgbClr val="00B0F0"/>
                </a:solidFill>
                <a:latin typeface="Comic Sans MS" panose="030F0702030302020204" pitchFamily="66" charset="0"/>
              </a:rPr>
              <a:t>TestNG</a:t>
            </a:r>
            <a:r>
              <a:rPr lang="en-US" sz="2000" b="1" dirty="0">
                <a:solidFill>
                  <a:srgbClr val="00B0F0"/>
                </a:solidFill>
                <a:latin typeface="Comic Sans MS" panose="030F0702030302020204" pitchFamily="66" charset="0"/>
              </a:rPr>
              <a:t>:</a:t>
            </a:r>
          </a:p>
          <a:p>
            <a:r>
              <a:rPr lang="en-US" dirty="0"/>
              <a:t>Groups in </a:t>
            </a:r>
            <a:r>
              <a:rPr lang="en-US" dirty="0" err="1"/>
              <a:t>TestNG</a:t>
            </a:r>
            <a:r>
              <a:rPr lang="en-US" dirty="0"/>
              <a:t> allows you to categorize your test methods and execute them selectively based on the group you specify. This is useful when you have a large suite of tests and you want to run a subset of them for a particular purpose, such as smoke testing, regression testing, or functional testing. To define a group in </a:t>
            </a:r>
            <a:r>
              <a:rPr lang="en-US" dirty="0" err="1"/>
              <a:t>TestNG</a:t>
            </a:r>
            <a:r>
              <a:rPr lang="en-US" dirty="0"/>
              <a:t>, you can use the "@Test" annotation along with the "groups" attribute. Here is an example:</a:t>
            </a:r>
          </a:p>
        </p:txBody>
      </p:sp>
      <p:graphicFrame>
        <p:nvGraphicFramePr>
          <p:cNvPr id="3" name="Table 2"/>
          <p:cNvGraphicFramePr>
            <a:graphicFrameLocks noGrp="1"/>
          </p:cNvGraphicFramePr>
          <p:nvPr>
            <p:extLst>
              <p:ext uri="{D42A27DB-BD31-4B8C-83A1-F6EECF244321}">
                <p14:modId xmlns="" xmlns:p14="http://schemas.microsoft.com/office/powerpoint/2010/main" val="184352271"/>
              </p:ext>
            </p:extLst>
          </p:nvPr>
        </p:nvGraphicFramePr>
        <p:xfrm>
          <a:off x="1098349" y="2548466"/>
          <a:ext cx="3887537" cy="3428822"/>
        </p:xfrm>
        <a:graphic>
          <a:graphicData uri="http://schemas.openxmlformats.org/drawingml/2006/table">
            <a:tbl>
              <a:tblPr firstRow="1" bandRow="1">
                <a:tableStyleId>{5C22544A-7EE6-4342-B048-85BDC9FD1C3A}</a:tableStyleId>
              </a:tblPr>
              <a:tblGrid>
                <a:gridCol w="3887537"/>
              </a:tblGrid>
              <a:tr h="3428822">
                <a:tc>
                  <a:txBody>
                    <a:bodyPr/>
                    <a:lstStyle/>
                    <a:p>
                      <a:r>
                        <a:rPr lang="en-US" sz="1400" b="0" dirty="0" smtClean="0">
                          <a:solidFill>
                            <a:schemeClr val="tx1"/>
                          </a:solidFill>
                          <a:latin typeface="Cambria" panose="02040503050406030204" pitchFamily="18" charset="0"/>
                          <a:ea typeface="Cambria" panose="02040503050406030204" pitchFamily="18" charset="0"/>
                        </a:rPr>
                        <a:t>@Test(groups = {"smoke"})</a:t>
                      </a:r>
                    </a:p>
                    <a:p>
                      <a:r>
                        <a:rPr lang="en-US" sz="1400" b="0" dirty="0" smtClean="0">
                          <a:solidFill>
                            <a:schemeClr val="tx1"/>
                          </a:solidFill>
                          <a:latin typeface="Cambria" panose="02040503050406030204" pitchFamily="18" charset="0"/>
                          <a:ea typeface="Cambria" panose="02040503050406030204" pitchFamily="18" charset="0"/>
                        </a:rPr>
                        <a:t>public void testMethod1()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smtClean="0">
                        <a:solidFill>
                          <a:schemeClr val="tx1"/>
                        </a:solidFill>
                        <a:latin typeface="Cambria" panose="02040503050406030204" pitchFamily="18" charset="0"/>
                        <a:ea typeface="Cambria" panose="02040503050406030204" pitchFamily="18" charset="0"/>
                      </a:endParaRPr>
                    </a:p>
                    <a:p>
                      <a:r>
                        <a:rPr lang="en-US" sz="1400" b="0" dirty="0" smtClean="0">
                          <a:solidFill>
                            <a:schemeClr val="tx1"/>
                          </a:solidFill>
                          <a:latin typeface="Cambria" panose="02040503050406030204" pitchFamily="18" charset="0"/>
                          <a:ea typeface="Cambria" panose="02040503050406030204" pitchFamily="18" charset="0"/>
                        </a:rPr>
                        <a:t>@Test(groups = {"regression"})</a:t>
                      </a:r>
                    </a:p>
                    <a:p>
                      <a:r>
                        <a:rPr lang="en-US" sz="1400" b="0" dirty="0" smtClean="0">
                          <a:solidFill>
                            <a:schemeClr val="tx1"/>
                          </a:solidFill>
                          <a:latin typeface="Cambria" panose="02040503050406030204" pitchFamily="18" charset="0"/>
                          <a:ea typeface="Cambria" panose="02040503050406030204" pitchFamily="18" charset="0"/>
                        </a:rPr>
                        <a:t>public void testMethod2()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smtClean="0">
                        <a:solidFill>
                          <a:schemeClr val="tx1"/>
                        </a:solidFill>
                        <a:latin typeface="Cambria" panose="02040503050406030204" pitchFamily="18" charset="0"/>
                        <a:ea typeface="Cambria" panose="02040503050406030204" pitchFamily="18" charset="0"/>
                      </a:endParaRPr>
                    </a:p>
                    <a:p>
                      <a:r>
                        <a:rPr lang="en-US" sz="1400" b="0" dirty="0" smtClean="0">
                          <a:solidFill>
                            <a:schemeClr val="tx1"/>
                          </a:solidFill>
                          <a:latin typeface="Cambria" panose="02040503050406030204" pitchFamily="18" charset="0"/>
                          <a:ea typeface="Cambria" panose="02040503050406030204" pitchFamily="18" charset="0"/>
                        </a:rPr>
                        <a:t>@Test(groups = {"smoke", "regression"})</a:t>
                      </a:r>
                    </a:p>
                    <a:p>
                      <a:r>
                        <a:rPr lang="en-US" sz="1400" b="0" dirty="0" smtClean="0">
                          <a:solidFill>
                            <a:schemeClr val="tx1"/>
                          </a:solidFill>
                          <a:latin typeface="Cambria" panose="02040503050406030204" pitchFamily="18" charset="0"/>
                          <a:ea typeface="Cambria" panose="02040503050406030204" pitchFamily="18" charset="0"/>
                        </a:rPr>
                        <a:t>public void testMethod3()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graphicFrame>
        <p:nvGraphicFramePr>
          <p:cNvPr id="4" name="Table 3"/>
          <p:cNvGraphicFramePr>
            <a:graphicFrameLocks noGrp="1"/>
          </p:cNvGraphicFramePr>
          <p:nvPr>
            <p:extLst>
              <p:ext uri="{D42A27DB-BD31-4B8C-83A1-F6EECF244321}">
                <p14:modId xmlns="" xmlns:p14="http://schemas.microsoft.com/office/powerpoint/2010/main" val="2996726530"/>
              </p:ext>
            </p:extLst>
          </p:nvPr>
        </p:nvGraphicFramePr>
        <p:xfrm>
          <a:off x="5293360" y="2537237"/>
          <a:ext cx="5689065" cy="1457247"/>
        </p:xfrm>
        <a:graphic>
          <a:graphicData uri="http://schemas.openxmlformats.org/drawingml/2006/table">
            <a:tbl>
              <a:tblPr firstRow="1" bandRow="1">
                <a:tableStyleId>{5C22544A-7EE6-4342-B048-85BDC9FD1C3A}</a:tableStyleId>
              </a:tblPr>
              <a:tblGrid>
                <a:gridCol w="5689065"/>
              </a:tblGrid>
              <a:tr h="1457247">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example, we have three test methods that are grouped as "smoke" and "regression". We can now run all the tests in the "smoke" group or "regression" group or both using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XML file or programmatically.</a:t>
                      </a:r>
                      <a:endParaRPr lang="en-US" sz="1400" b="0"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 xmlns:p14="http://schemas.microsoft.com/office/powerpoint/2010/main" val="14236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406" y="1010653"/>
            <a:ext cx="9865894" cy="2308324"/>
          </a:xfrm>
          <a:prstGeom prst="rect">
            <a:avLst/>
          </a:prstGeom>
          <a:noFill/>
        </p:spPr>
        <p:txBody>
          <a:bodyPr wrap="square" rtlCol="0">
            <a:spAutoFit/>
          </a:bodyPr>
          <a:lstStyle/>
          <a:p>
            <a:r>
              <a:rPr lang="en-US" b="1" dirty="0">
                <a:solidFill>
                  <a:srgbClr val="00B0F0"/>
                </a:solidFill>
              </a:rPr>
              <a:t>Dependencies in </a:t>
            </a:r>
            <a:r>
              <a:rPr lang="en-US" b="1" dirty="0" err="1">
                <a:solidFill>
                  <a:srgbClr val="00B0F0"/>
                </a:solidFill>
              </a:rPr>
              <a:t>TestNG</a:t>
            </a:r>
            <a:r>
              <a:rPr lang="en-US" b="1" dirty="0">
                <a:solidFill>
                  <a:srgbClr val="00B0F0"/>
                </a:solidFill>
              </a:rPr>
              <a:t>: </a:t>
            </a:r>
            <a:r>
              <a:rPr lang="en-US" dirty="0"/>
              <a:t>Dependencies in </a:t>
            </a:r>
            <a:r>
              <a:rPr lang="en-US" dirty="0" err="1"/>
              <a:t>TestNG</a:t>
            </a:r>
            <a:r>
              <a:rPr lang="en-US" dirty="0"/>
              <a:t> allow you to define dependencies between test methods. This is useful when you have test methods that need to be executed in a particular order. For example, you might have a test case that tests the login functionality of your application. Before you can test any other functionality, you need to make sure that the login functionality is working as expected. In this case, you can define a dependency between the login test method and the other test methods that require the user to be logged in. To define dependencies in </a:t>
            </a:r>
            <a:r>
              <a:rPr lang="en-US" dirty="0" err="1"/>
              <a:t>TestNG</a:t>
            </a:r>
            <a:r>
              <a:rPr lang="en-US" dirty="0"/>
              <a:t>, you can use the "@Test" annotation along with the "</a:t>
            </a:r>
            <a:r>
              <a:rPr lang="en-US" dirty="0" err="1"/>
              <a:t>dependsOnMethods</a:t>
            </a:r>
            <a:r>
              <a:rPr lang="en-US" dirty="0"/>
              <a:t>" attribute. Here is an example:</a:t>
            </a:r>
          </a:p>
          <a:p>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727168230"/>
              </p:ext>
            </p:extLst>
          </p:nvPr>
        </p:nvGraphicFramePr>
        <p:xfrm>
          <a:off x="1068406" y="3133556"/>
          <a:ext cx="4571998" cy="3048000"/>
        </p:xfrm>
        <a:graphic>
          <a:graphicData uri="http://schemas.openxmlformats.org/drawingml/2006/table">
            <a:tbl>
              <a:tblPr firstRow="1" bandRow="1">
                <a:tableStyleId>{5C22544A-7EE6-4342-B048-85BDC9FD1C3A}</a:tableStyleId>
              </a:tblPr>
              <a:tblGrid>
                <a:gridCol w="4571998"/>
              </a:tblGrid>
              <a:tr h="2911109">
                <a:tc>
                  <a:txBody>
                    <a:bodyPr/>
                    <a:lstStyle/>
                    <a:p>
                      <a:r>
                        <a:rPr lang="en-US" sz="1500" b="0" dirty="0" smtClean="0">
                          <a:solidFill>
                            <a:schemeClr val="tx1"/>
                          </a:solidFill>
                        </a:rPr>
                        <a:t>@Test</a:t>
                      </a:r>
                    </a:p>
                    <a:p>
                      <a:r>
                        <a:rPr lang="en-US" sz="1500" b="0" dirty="0" smtClean="0">
                          <a:solidFill>
                            <a:schemeClr val="tx1"/>
                          </a:solidFill>
                        </a:rPr>
                        <a:t>public void login() {</a:t>
                      </a:r>
                    </a:p>
                    <a:p>
                      <a:r>
                        <a:rPr lang="en-US" sz="1500" b="0" dirty="0" smtClean="0">
                          <a:solidFill>
                            <a:schemeClr val="tx1"/>
                          </a:solidFill>
                        </a:rPr>
                        <a:t>    // Login test method code here</a:t>
                      </a:r>
                    </a:p>
                    <a:p>
                      <a:r>
                        <a:rPr lang="en-US" sz="1500" b="0" dirty="0" smtClean="0">
                          <a:solidFill>
                            <a:schemeClr val="tx1"/>
                          </a:solidFill>
                        </a:rPr>
                        <a:t>}</a:t>
                      </a:r>
                    </a:p>
                    <a:p>
                      <a:r>
                        <a:rPr lang="en-US" sz="1500" b="0" dirty="0" smtClean="0">
                          <a:solidFill>
                            <a:schemeClr val="tx1"/>
                          </a:solidFill>
                        </a:rPr>
                        <a:t>@Test(</a:t>
                      </a:r>
                      <a:r>
                        <a:rPr lang="en-US" sz="1500" b="0" dirty="0" err="1" smtClean="0">
                          <a:solidFill>
                            <a:schemeClr val="tx1"/>
                          </a:solidFill>
                        </a:rPr>
                        <a:t>dependsOnMethods</a:t>
                      </a:r>
                      <a:r>
                        <a:rPr lang="en-US" sz="1500" b="0" dirty="0" smtClean="0">
                          <a:solidFill>
                            <a:schemeClr val="tx1"/>
                          </a:solidFill>
                        </a:rPr>
                        <a:t> = {"login"})</a:t>
                      </a:r>
                    </a:p>
                    <a:p>
                      <a:r>
                        <a:rPr lang="en-US" sz="1500" b="0" dirty="0" smtClean="0">
                          <a:solidFill>
                            <a:schemeClr val="tx1"/>
                          </a:solidFill>
                        </a:rPr>
                        <a:t>public void </a:t>
                      </a:r>
                      <a:r>
                        <a:rPr lang="en-US" sz="1500" b="0" dirty="0" err="1" smtClean="0">
                          <a:solidFill>
                            <a:schemeClr val="tx1"/>
                          </a:solidFill>
                        </a:rPr>
                        <a:t>createOrder</a:t>
                      </a:r>
                      <a:r>
                        <a:rPr lang="en-US" sz="1500" b="0" dirty="0" smtClean="0">
                          <a:solidFill>
                            <a:schemeClr val="tx1"/>
                          </a:solidFill>
                        </a:rPr>
                        <a:t>() {</a:t>
                      </a:r>
                    </a:p>
                    <a:p>
                      <a:r>
                        <a:rPr lang="en-US" sz="1500" b="0" dirty="0" smtClean="0">
                          <a:solidFill>
                            <a:schemeClr val="tx1"/>
                          </a:solidFill>
                        </a:rPr>
                        <a:t>    // Create order test method code here</a:t>
                      </a:r>
                    </a:p>
                    <a:p>
                      <a:r>
                        <a:rPr lang="en-US" sz="1500" b="0" dirty="0" smtClean="0">
                          <a:solidFill>
                            <a:schemeClr val="tx1"/>
                          </a:solidFill>
                        </a:rPr>
                        <a:t>}</a:t>
                      </a:r>
                    </a:p>
                    <a:p>
                      <a:r>
                        <a:rPr lang="en-US" sz="1500" b="0" dirty="0" smtClean="0">
                          <a:solidFill>
                            <a:schemeClr val="tx1"/>
                          </a:solidFill>
                        </a:rPr>
                        <a:t>@Test(</a:t>
                      </a:r>
                      <a:r>
                        <a:rPr lang="en-US" sz="1500" b="0" dirty="0" err="1" smtClean="0">
                          <a:solidFill>
                            <a:schemeClr val="tx1"/>
                          </a:solidFill>
                        </a:rPr>
                        <a:t>dependsOnMethods</a:t>
                      </a:r>
                      <a:r>
                        <a:rPr lang="en-US" sz="1500" b="0" dirty="0" smtClean="0">
                          <a:solidFill>
                            <a:schemeClr val="tx1"/>
                          </a:solidFill>
                        </a:rPr>
                        <a:t> = {"login", "</a:t>
                      </a:r>
                      <a:r>
                        <a:rPr lang="en-US" sz="1500" b="0" dirty="0" err="1" smtClean="0">
                          <a:solidFill>
                            <a:schemeClr val="tx1"/>
                          </a:solidFill>
                        </a:rPr>
                        <a:t>createOrder</a:t>
                      </a:r>
                      <a:r>
                        <a:rPr lang="en-US" sz="1500" b="0" dirty="0" smtClean="0">
                          <a:solidFill>
                            <a:schemeClr val="tx1"/>
                          </a:solidFill>
                        </a:rPr>
                        <a:t>"})</a:t>
                      </a:r>
                    </a:p>
                    <a:p>
                      <a:r>
                        <a:rPr lang="en-US" sz="1500" b="0" dirty="0" smtClean="0">
                          <a:solidFill>
                            <a:schemeClr val="tx1"/>
                          </a:solidFill>
                        </a:rPr>
                        <a:t>public void </a:t>
                      </a:r>
                      <a:r>
                        <a:rPr lang="en-US" sz="1500" b="0" dirty="0" err="1" smtClean="0">
                          <a:solidFill>
                            <a:schemeClr val="tx1"/>
                          </a:solidFill>
                        </a:rPr>
                        <a:t>viewOrder</a:t>
                      </a:r>
                      <a:r>
                        <a:rPr lang="en-US" sz="1500" b="0" dirty="0" smtClean="0">
                          <a:solidFill>
                            <a:schemeClr val="tx1"/>
                          </a:solidFill>
                        </a:rPr>
                        <a:t>() {</a:t>
                      </a:r>
                    </a:p>
                    <a:p>
                      <a:r>
                        <a:rPr lang="en-US" sz="1500" b="0" dirty="0" smtClean="0">
                          <a:solidFill>
                            <a:schemeClr val="tx1"/>
                          </a:solidFill>
                        </a:rPr>
                        <a:t>    // View order test method code here</a:t>
                      </a:r>
                    </a:p>
                    <a:p>
                      <a:r>
                        <a:rPr lang="en-US" sz="1500" b="0" dirty="0" smtClean="0">
                          <a:solidFill>
                            <a:schemeClr val="tx1"/>
                          </a:solidFill>
                        </a:rPr>
                        <a:t>}</a:t>
                      </a:r>
                    </a:p>
                    <a:p>
                      <a:endParaRPr lang="en-US" sz="1400" b="0" dirty="0">
                        <a:solidFill>
                          <a:schemeClr val="tx1"/>
                        </a:solidFill>
                      </a:endParaRPr>
                    </a:p>
                  </a:txBody>
                  <a:tcPr>
                    <a:noFill/>
                  </a:tcPr>
                </a:tc>
              </a:tr>
            </a:tbl>
          </a:graphicData>
        </a:graphic>
      </p:graphicFrame>
      <p:graphicFrame>
        <p:nvGraphicFramePr>
          <p:cNvPr id="4" name="Table 3"/>
          <p:cNvGraphicFramePr>
            <a:graphicFrameLocks noGrp="1"/>
          </p:cNvGraphicFramePr>
          <p:nvPr>
            <p:extLst>
              <p:ext uri="{D42A27DB-BD31-4B8C-83A1-F6EECF244321}">
                <p14:modId xmlns="" xmlns:p14="http://schemas.microsoft.com/office/powerpoint/2010/main" val="3086305069"/>
              </p:ext>
            </p:extLst>
          </p:nvPr>
        </p:nvGraphicFramePr>
        <p:xfrm>
          <a:off x="5783181" y="3089709"/>
          <a:ext cx="4571998" cy="2778492"/>
        </p:xfrm>
        <a:graphic>
          <a:graphicData uri="http://schemas.openxmlformats.org/drawingml/2006/table">
            <a:tbl>
              <a:tblPr firstRow="1" bandRow="1">
                <a:tableStyleId>{5C22544A-7EE6-4342-B048-85BDC9FD1C3A}</a:tableStyleId>
              </a:tblPr>
              <a:tblGrid>
                <a:gridCol w="4571998"/>
              </a:tblGrid>
              <a:tr h="2778492">
                <a:tc>
                  <a:txBody>
                    <a:bodyPr/>
                    <a:lstStyle/>
                    <a:p>
                      <a:pPr algn="just"/>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example,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has a dependency on the "login" test method, and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viewOrder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has a dependency on both the "login" and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methods. This means that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will execute the "login" test method first, followed by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and finally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viewOrder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a:t>
                      </a:r>
                      <a:endParaRPr lang="en-US" sz="14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 xmlns:p14="http://schemas.microsoft.com/office/powerpoint/2010/main" val="347413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899" y="827773"/>
            <a:ext cx="10096901" cy="1200329"/>
          </a:xfrm>
          <a:prstGeom prst="rect">
            <a:avLst/>
          </a:prstGeom>
          <a:noFill/>
        </p:spPr>
        <p:txBody>
          <a:bodyPr wrap="square" rtlCol="0">
            <a:spAutoFit/>
          </a:bodyPr>
          <a:lstStyle/>
          <a:p>
            <a:r>
              <a:rPr lang="en-US" b="1" dirty="0">
                <a:solidFill>
                  <a:srgbClr val="00B0F0"/>
                </a:solidFill>
                <a:latin typeface="Comic Sans MS" panose="030F0702030302020204" pitchFamily="66" charset="0"/>
              </a:rPr>
              <a:t>Exceptions in </a:t>
            </a:r>
            <a:r>
              <a:rPr lang="en-US" b="1" dirty="0" err="1">
                <a:solidFill>
                  <a:srgbClr val="00B0F0"/>
                </a:solidFill>
                <a:latin typeface="Comic Sans MS" panose="030F0702030302020204" pitchFamily="66" charset="0"/>
              </a:rPr>
              <a:t>TestNG</a:t>
            </a:r>
            <a:r>
              <a:rPr lang="en-US" b="1" dirty="0">
                <a:solidFill>
                  <a:srgbClr val="00B0F0"/>
                </a:solidFill>
                <a:latin typeface="Comic Sans MS" panose="030F0702030302020204" pitchFamily="66" charset="0"/>
              </a:rPr>
              <a:t>: </a:t>
            </a:r>
            <a:r>
              <a:rPr lang="en-US" dirty="0" err="1"/>
              <a:t>TestNG</a:t>
            </a:r>
            <a:r>
              <a:rPr lang="en-US" dirty="0"/>
              <a:t> provides several ways to handle exceptions in your test methods. One way is to use the "@Test" annotation along with the "</a:t>
            </a:r>
            <a:r>
              <a:rPr lang="en-US" dirty="0" err="1"/>
              <a:t>expectedExceptions</a:t>
            </a:r>
            <a:r>
              <a:rPr lang="en-US" dirty="0"/>
              <a:t>" attribute. This allows you to specify the expected exception that your test method will throw. Here is an example:</a:t>
            </a:r>
          </a:p>
          <a:p>
            <a:endParaRPr lang="en-US" dirty="0"/>
          </a:p>
        </p:txBody>
      </p:sp>
      <p:graphicFrame>
        <p:nvGraphicFramePr>
          <p:cNvPr id="3" name="Table 2"/>
          <p:cNvGraphicFramePr>
            <a:graphicFrameLocks noGrp="1"/>
          </p:cNvGraphicFramePr>
          <p:nvPr>
            <p:extLst>
              <p:ext uri="{D42A27DB-BD31-4B8C-83A1-F6EECF244321}">
                <p14:modId xmlns="" xmlns:p14="http://schemas.microsoft.com/office/powerpoint/2010/main" val="101810859"/>
              </p:ext>
            </p:extLst>
          </p:nvPr>
        </p:nvGraphicFramePr>
        <p:xfrm>
          <a:off x="982845" y="1922823"/>
          <a:ext cx="10269087" cy="4102591"/>
        </p:xfrm>
        <a:graphic>
          <a:graphicData uri="http://schemas.openxmlformats.org/drawingml/2006/table">
            <a:tbl>
              <a:tblPr firstRow="1" bandRow="1">
                <a:tableStyleId>{5C22544A-7EE6-4342-B048-85BDC9FD1C3A}</a:tableStyleId>
              </a:tblPr>
              <a:tblGrid>
                <a:gridCol w="10269087"/>
              </a:tblGrid>
              <a:tr h="4102591">
                <a:tc>
                  <a:txBody>
                    <a:bodyPr/>
                    <a:lstStyle/>
                    <a:p>
                      <a:r>
                        <a:rPr lang="en-US" b="0" dirty="0" smtClean="0">
                          <a:solidFill>
                            <a:schemeClr val="tx1"/>
                          </a:solidFill>
                          <a:latin typeface="Cambria" panose="02040503050406030204" pitchFamily="18" charset="0"/>
                          <a:ea typeface="Cambria" panose="02040503050406030204" pitchFamily="18" charset="0"/>
                        </a:rPr>
                        <a:t>@Test(</a:t>
                      </a:r>
                      <a:r>
                        <a:rPr lang="en-US" b="0" dirty="0" err="1" smtClean="0">
                          <a:solidFill>
                            <a:schemeClr val="tx1"/>
                          </a:solidFill>
                          <a:latin typeface="Cambria" panose="02040503050406030204" pitchFamily="18" charset="0"/>
                          <a:ea typeface="Cambria" panose="02040503050406030204" pitchFamily="18" charset="0"/>
                        </a:rPr>
                        <a:t>expectedExceptions</a:t>
                      </a:r>
                      <a:r>
                        <a:rPr lang="en-US" b="0" dirty="0" smtClean="0">
                          <a:solidFill>
                            <a:schemeClr val="tx1"/>
                          </a:solidFill>
                          <a:latin typeface="Cambria" panose="02040503050406030204" pitchFamily="18" charset="0"/>
                          <a:ea typeface="Cambria" panose="02040503050406030204" pitchFamily="18" charset="0"/>
                        </a:rPr>
                        <a:t> = </a:t>
                      </a:r>
                      <a:r>
                        <a:rPr lang="en-US" b="0" dirty="0" err="1" smtClean="0">
                          <a:solidFill>
                            <a:schemeClr val="tx1"/>
                          </a:solidFill>
                          <a:latin typeface="Cambria" panose="02040503050406030204" pitchFamily="18" charset="0"/>
                          <a:ea typeface="Cambria" panose="02040503050406030204" pitchFamily="18" charset="0"/>
                        </a:rPr>
                        <a:t>ArithmeticException.class</a:t>
                      </a:r>
                      <a:r>
                        <a:rPr lang="en-US" b="0" dirty="0" smtClean="0">
                          <a:solidFill>
                            <a:schemeClr val="tx1"/>
                          </a:solidFill>
                          <a:latin typeface="Cambria" panose="02040503050406030204" pitchFamily="18" charset="0"/>
                          <a:ea typeface="Cambria" panose="02040503050406030204" pitchFamily="18" charset="0"/>
                        </a:rPr>
                        <a:t>)</a:t>
                      </a:r>
                    </a:p>
                    <a:p>
                      <a:r>
                        <a:rPr lang="en-US" b="0" dirty="0" smtClean="0">
                          <a:solidFill>
                            <a:schemeClr val="tx1"/>
                          </a:solidFill>
                          <a:latin typeface="Cambria" panose="02040503050406030204" pitchFamily="18" charset="0"/>
                          <a:ea typeface="Cambria" panose="02040503050406030204" pitchFamily="18" charset="0"/>
                        </a:rPr>
                        <a:t>public void </a:t>
                      </a:r>
                      <a:r>
                        <a:rPr lang="en-US" b="0" dirty="0" err="1" smtClean="0">
                          <a:solidFill>
                            <a:schemeClr val="tx1"/>
                          </a:solidFill>
                          <a:latin typeface="Cambria" panose="02040503050406030204" pitchFamily="18" charset="0"/>
                          <a:ea typeface="Cambria" panose="02040503050406030204" pitchFamily="18" charset="0"/>
                        </a:rPr>
                        <a:t>testDivideByZero</a:t>
                      </a:r>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a = 10;</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b = 0;</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c = a / b; // This will throw an </a:t>
                      </a:r>
                      <a:r>
                        <a:rPr lang="en-US" b="0" dirty="0" err="1" smtClean="0">
                          <a:solidFill>
                            <a:schemeClr val="tx1"/>
                          </a:solidFill>
                          <a:latin typeface="Cambria" panose="02040503050406030204" pitchFamily="18" charset="0"/>
                          <a:ea typeface="Cambria" panose="02040503050406030204" pitchFamily="18" charset="0"/>
                        </a:rPr>
                        <a:t>ArithmeticException</a:t>
                      </a:r>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a:t>
                      </a:r>
                    </a:p>
                    <a:p>
                      <a:endParaRPr lang="en-US" b="0" dirty="0" smtClean="0">
                        <a:solidFill>
                          <a:schemeClr val="tx1"/>
                        </a:solidFill>
                        <a:latin typeface="Cambria" panose="02040503050406030204" pitchFamily="18" charset="0"/>
                        <a:ea typeface="Cambria" panose="02040503050406030204" pitchFamily="18" charset="0"/>
                      </a:endParaRP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above example, the test method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testDivideByZero</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expects an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ArithmeticException</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to be thrown. If the exception is thrown, the test method will pass. If any other exception is thrown or no exception is thrown, the test method will fail.</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 xmlns:p14="http://schemas.microsoft.com/office/powerpoint/2010/main" val="306872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1682471703"/>
              </p:ext>
            </p:extLst>
          </p:nvPr>
        </p:nvGraphicFramePr>
        <p:xfrm>
          <a:off x="982845" y="750771"/>
          <a:ext cx="10269087" cy="5669280"/>
        </p:xfrm>
        <a:graphic>
          <a:graphicData uri="http://schemas.openxmlformats.org/drawingml/2006/table">
            <a:tbl>
              <a:tblPr firstRow="1" bandRow="1">
                <a:tableStyleId>{5C22544A-7EE6-4342-B048-85BDC9FD1C3A}</a:tableStyleId>
              </a:tblPr>
              <a:tblGrid>
                <a:gridCol w="10269087"/>
              </a:tblGrid>
              <a:tr h="5274643">
                <a:tc>
                  <a:txBody>
                    <a:bodyPr/>
                    <a:lstStyle/>
                    <a:p>
                      <a:r>
                        <a:rPr lang="en-US" sz="1800" b="1" i="0" kern="1200" dirty="0" smtClean="0">
                          <a:solidFill>
                            <a:schemeClr val="tx1"/>
                          </a:solidFill>
                          <a:effectLst>
                            <a:outerShdw blurRad="38100" dist="38100" dir="2700000" algn="tl">
                              <a:srgbClr val="000000">
                                <a:alpha val="43137"/>
                              </a:srgbClr>
                            </a:outerShdw>
                          </a:effectLst>
                          <a:latin typeface="+mn-lt"/>
                          <a:ea typeface="+mn-ea"/>
                          <a:cs typeface="+mn-cs"/>
                        </a:rPr>
                        <a:t>W</a:t>
                      </a:r>
                      <a:r>
                        <a:rPr lang="en-US" sz="1800" b="1" i="0" kern="1200" smtClean="0">
                          <a:solidFill>
                            <a:schemeClr val="tx1"/>
                          </a:solidFill>
                          <a:effectLst>
                            <a:outerShdw blurRad="38100" dist="38100" dir="2700000" algn="tl">
                              <a:srgbClr val="000000">
                                <a:alpha val="43137"/>
                              </a:srgbClr>
                            </a:outerShdw>
                          </a:effectLst>
                          <a:latin typeface="+mn-lt"/>
                          <a:ea typeface="+mn-ea"/>
                          <a:cs typeface="+mn-cs"/>
                        </a:rPr>
                        <a:t>e </a:t>
                      </a:r>
                      <a:r>
                        <a:rPr lang="en-US" sz="1800" b="1" i="0" kern="1200" dirty="0" smtClean="0">
                          <a:solidFill>
                            <a:schemeClr val="tx1"/>
                          </a:solidFill>
                          <a:effectLst>
                            <a:outerShdw blurRad="38100" dist="38100" dir="2700000" algn="tl">
                              <a:srgbClr val="000000">
                                <a:alpha val="43137"/>
                              </a:srgbClr>
                            </a:outerShdw>
                          </a:effectLst>
                          <a:latin typeface="+mn-lt"/>
                          <a:ea typeface="+mn-ea"/>
                          <a:cs typeface="+mn-cs"/>
                        </a:rPr>
                        <a:t>covered several advanced topics related to </a:t>
                      </a:r>
                      <a:r>
                        <a:rPr lang="en-US" sz="1800" b="1" i="0" kern="1200" dirty="0" err="1" smtClean="0">
                          <a:solidFill>
                            <a:schemeClr val="tx1"/>
                          </a:solidFill>
                          <a:effectLst>
                            <a:outerShdw blurRad="38100" dist="38100" dir="2700000" algn="tl">
                              <a:srgbClr val="000000">
                                <a:alpha val="43137"/>
                              </a:srgbClr>
                            </a:outerShdw>
                          </a:effectLst>
                          <a:latin typeface="+mn-lt"/>
                          <a:ea typeface="+mn-ea"/>
                          <a:cs typeface="+mn-cs"/>
                        </a:rPr>
                        <a:t>TestNG</a:t>
                      </a:r>
                      <a:r>
                        <a:rPr lang="en-US" sz="1800" b="1" i="0" kern="1200" dirty="0" smtClean="0">
                          <a:solidFill>
                            <a:schemeClr val="tx1"/>
                          </a:solidFill>
                          <a:effectLst>
                            <a:outerShdw blurRad="38100" dist="38100" dir="2700000" algn="tl">
                              <a:srgbClr val="000000">
                                <a:alpha val="43137"/>
                              </a:srgbClr>
                            </a:outerShdw>
                          </a:effectLst>
                          <a:latin typeface="+mn-lt"/>
                          <a:ea typeface="+mn-ea"/>
                          <a:cs typeface="+mn-cs"/>
                        </a:rPr>
                        <a:t> framework. Here is a summary of what we discussed:</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Execution Order of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Annotations: We learned about the order in which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executes the various annotations, such as @</a:t>
                      </a:r>
                      <a:r>
                        <a:rPr lang="en-US" sz="1650" b="0" i="0" kern="1200" dirty="0" err="1" smtClean="0">
                          <a:solidFill>
                            <a:schemeClr val="tx1"/>
                          </a:solidFill>
                          <a:effectLst/>
                          <a:latin typeface="+mn-lt"/>
                          <a:ea typeface="+mn-ea"/>
                          <a:cs typeface="+mn-cs"/>
                        </a:rPr>
                        <a:t>BeforeSuite</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BeforeTest</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BeforeClass</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BeforeMethod</a:t>
                      </a:r>
                      <a:r>
                        <a:rPr lang="en-US" sz="1650" b="0" i="0" kern="1200" dirty="0" smtClean="0">
                          <a:solidFill>
                            <a:schemeClr val="tx1"/>
                          </a:solidFill>
                          <a:effectLst/>
                          <a:latin typeface="+mn-lt"/>
                          <a:ea typeface="+mn-ea"/>
                          <a:cs typeface="+mn-cs"/>
                        </a:rPr>
                        <a:t>, @Test, @</a:t>
                      </a:r>
                      <a:r>
                        <a:rPr lang="en-US" sz="1650" b="0" i="0" kern="1200" dirty="0" err="1" smtClean="0">
                          <a:solidFill>
                            <a:schemeClr val="tx1"/>
                          </a:solidFill>
                          <a:effectLst/>
                          <a:latin typeface="+mn-lt"/>
                          <a:ea typeface="+mn-ea"/>
                          <a:cs typeface="+mn-cs"/>
                        </a:rPr>
                        <a:t>AfterMethod</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AfterClass</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AfterTest</a:t>
                      </a:r>
                      <a:r>
                        <a:rPr lang="en-US" sz="1650" b="0" i="0" kern="1200" dirty="0" smtClean="0">
                          <a:solidFill>
                            <a:schemeClr val="tx1"/>
                          </a:solidFill>
                          <a:effectLst/>
                          <a:latin typeface="+mn-lt"/>
                          <a:ea typeface="+mn-ea"/>
                          <a:cs typeface="+mn-cs"/>
                        </a:rPr>
                        <a:t>, and @</a:t>
                      </a:r>
                      <a:r>
                        <a:rPr lang="en-US" sz="1650" b="0" i="0" kern="1200" dirty="0" err="1" smtClean="0">
                          <a:solidFill>
                            <a:schemeClr val="tx1"/>
                          </a:solidFill>
                          <a:effectLst/>
                          <a:latin typeface="+mn-lt"/>
                          <a:ea typeface="+mn-ea"/>
                          <a:cs typeface="+mn-cs"/>
                        </a:rPr>
                        <a:t>AfterSuite</a:t>
                      </a:r>
                      <a:r>
                        <a:rPr lang="en-US" sz="1650" b="0" i="0" kern="1200" dirty="0" smtClean="0">
                          <a:solidFill>
                            <a:schemeClr val="tx1"/>
                          </a:solidFill>
                          <a:effectLst/>
                          <a:latin typeface="+mn-lt"/>
                          <a:ea typeface="+mn-ea"/>
                          <a:cs typeface="+mn-cs"/>
                        </a:rPr>
                        <a:t>.</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Priority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discussed how to use the @Test(priority) annotation to set the priority of test cases and specify the order in which they should be executed. Including and Excluding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test cases: We learned how to use the and tags in the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XML file to include or exclude specific test cases.</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Running test cases with Regex: We discussed how to use regular expressions to run test cases that match a specific pattern.</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Ignore Test Cases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learned how to use the @Ignore annotation to skip specific test cases that are not ready or not necessary to be executed.</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Skip Test Cases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discussed how to use the throw keyword to skip a test case at runtime and how to use the </a:t>
                      </a:r>
                      <a:r>
                        <a:rPr lang="en-US" sz="1650" b="0" i="0" kern="1200" dirty="0" err="1" smtClean="0">
                          <a:solidFill>
                            <a:schemeClr val="tx1"/>
                          </a:solidFill>
                          <a:effectLst/>
                          <a:latin typeface="+mn-lt"/>
                          <a:ea typeface="+mn-ea"/>
                          <a:cs typeface="+mn-cs"/>
                        </a:rPr>
                        <a:t>dependsOnMethods</a:t>
                      </a:r>
                      <a:r>
                        <a:rPr lang="en-US" sz="1650" b="0" i="0" kern="1200" dirty="0" smtClean="0">
                          <a:solidFill>
                            <a:schemeClr val="tx1"/>
                          </a:solidFill>
                          <a:effectLst/>
                          <a:latin typeface="+mn-lt"/>
                          <a:ea typeface="+mn-ea"/>
                          <a:cs typeface="+mn-cs"/>
                        </a:rPr>
                        <a:t> attribute to skip a test case if a dependent test case fails.</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Groups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learned how to group test cases using the @Test(groups) annotation and execute them based on the specified group.</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Dependencies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discussed how to use the </a:t>
                      </a:r>
                      <a:r>
                        <a:rPr lang="en-US" sz="1650" b="0" i="0" kern="1200" dirty="0" err="1" smtClean="0">
                          <a:solidFill>
                            <a:schemeClr val="tx1"/>
                          </a:solidFill>
                          <a:effectLst/>
                          <a:latin typeface="+mn-lt"/>
                          <a:ea typeface="+mn-ea"/>
                          <a:cs typeface="+mn-cs"/>
                        </a:rPr>
                        <a:t>dependsOnGroups</a:t>
                      </a:r>
                      <a:r>
                        <a:rPr lang="en-US" sz="1650" b="0" i="0" kern="1200" dirty="0" smtClean="0">
                          <a:solidFill>
                            <a:schemeClr val="tx1"/>
                          </a:solidFill>
                          <a:effectLst/>
                          <a:latin typeface="+mn-lt"/>
                          <a:ea typeface="+mn-ea"/>
                          <a:cs typeface="+mn-cs"/>
                        </a:rPr>
                        <a:t> and </a:t>
                      </a:r>
                      <a:r>
                        <a:rPr lang="en-US" sz="1650" b="0" i="0" kern="1200" dirty="0" err="1" smtClean="0">
                          <a:solidFill>
                            <a:schemeClr val="tx1"/>
                          </a:solidFill>
                          <a:effectLst/>
                          <a:latin typeface="+mn-lt"/>
                          <a:ea typeface="+mn-ea"/>
                          <a:cs typeface="+mn-cs"/>
                        </a:rPr>
                        <a:t>dependsOnMethods</a:t>
                      </a:r>
                      <a:r>
                        <a:rPr lang="en-US" sz="1650" b="0" i="0" kern="1200" dirty="0" smtClean="0">
                          <a:solidFill>
                            <a:schemeClr val="tx1"/>
                          </a:solidFill>
                          <a:effectLst/>
                          <a:latin typeface="+mn-lt"/>
                          <a:ea typeface="+mn-ea"/>
                          <a:cs typeface="+mn-cs"/>
                        </a:rPr>
                        <a:t> attributes to specify dependencies between test cases.</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Exceptions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learned how to handle exceptions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using the </a:t>
                      </a:r>
                      <a:r>
                        <a:rPr lang="en-US" sz="1650" b="0" i="0" kern="1200" dirty="0" err="1" smtClean="0">
                          <a:solidFill>
                            <a:schemeClr val="tx1"/>
                          </a:solidFill>
                          <a:effectLst/>
                          <a:latin typeface="+mn-lt"/>
                          <a:ea typeface="+mn-ea"/>
                          <a:cs typeface="+mn-cs"/>
                        </a:rPr>
                        <a:t>expectedExceptions</a:t>
                      </a:r>
                      <a:r>
                        <a:rPr lang="en-US" sz="1650" b="0" i="0" kern="1200" dirty="0" smtClean="0">
                          <a:solidFill>
                            <a:schemeClr val="tx1"/>
                          </a:solidFill>
                          <a:effectLst/>
                          <a:latin typeface="+mn-lt"/>
                          <a:ea typeface="+mn-ea"/>
                          <a:cs typeface="+mn-cs"/>
                        </a:rPr>
                        <a:t> and </a:t>
                      </a:r>
                      <a:r>
                        <a:rPr lang="en-US" sz="1650" b="0" i="0" kern="1200" dirty="0" err="1" smtClean="0">
                          <a:solidFill>
                            <a:schemeClr val="tx1"/>
                          </a:solidFill>
                          <a:effectLst/>
                          <a:latin typeface="+mn-lt"/>
                          <a:ea typeface="+mn-ea"/>
                          <a:cs typeface="+mn-cs"/>
                        </a:rPr>
                        <a:t>expectedExceptionsMessageRegExp</a:t>
                      </a:r>
                      <a:r>
                        <a:rPr lang="en-US" sz="1650" b="0" i="0" kern="1200" dirty="0" smtClean="0">
                          <a:solidFill>
                            <a:schemeClr val="tx1"/>
                          </a:solidFill>
                          <a:effectLst/>
                          <a:latin typeface="+mn-lt"/>
                          <a:ea typeface="+mn-ea"/>
                          <a:cs typeface="+mn-cs"/>
                        </a:rPr>
                        <a:t> attributes. We also discussed how to use the @Test(</a:t>
                      </a:r>
                      <a:r>
                        <a:rPr lang="en-US" sz="1650" b="0" i="0" kern="1200" dirty="0" err="1" smtClean="0">
                          <a:solidFill>
                            <a:schemeClr val="tx1"/>
                          </a:solidFill>
                          <a:effectLst/>
                          <a:latin typeface="+mn-lt"/>
                          <a:ea typeface="+mn-ea"/>
                          <a:cs typeface="+mn-cs"/>
                        </a:rPr>
                        <a:t>expectedExceptions</a:t>
                      </a:r>
                      <a:r>
                        <a:rPr lang="en-US" sz="1650" b="0" i="0" kern="1200" dirty="0" smtClean="0">
                          <a:solidFill>
                            <a:schemeClr val="tx1"/>
                          </a:solidFill>
                          <a:effectLst/>
                          <a:latin typeface="+mn-lt"/>
                          <a:ea typeface="+mn-ea"/>
                          <a:cs typeface="+mn-cs"/>
                        </a:rPr>
                        <a:t>) annotation to catch specific exceptions in test cases.</a:t>
                      </a:r>
                    </a:p>
                    <a:p>
                      <a:endParaRPr lang="en-US" sz="1650" b="0" dirty="0">
                        <a:solidFill>
                          <a:schemeClr val="tx1"/>
                        </a:solidFill>
                        <a:latin typeface="+mn-lt"/>
                        <a:ea typeface="Cambria" panose="02040503050406030204" pitchFamily="18" charset="0"/>
                      </a:endParaRPr>
                    </a:p>
                  </a:txBody>
                  <a:tcPr>
                    <a:noFill/>
                  </a:tcPr>
                </a:tc>
              </a:tr>
            </a:tbl>
          </a:graphicData>
        </a:graphic>
      </p:graphicFrame>
    </p:spTree>
    <p:extLst>
      <p:ext uri="{BB962C8B-B14F-4D97-AF65-F5344CB8AC3E}">
        <p14:creationId xmlns="" xmlns:p14="http://schemas.microsoft.com/office/powerpoint/2010/main" val="287210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rgbClr val="00B050"/>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rgbClr val="00B050"/>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415776" cy="3970318"/>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smtClean="0">
                <a:ln w="0"/>
                <a:solidFill>
                  <a:srgbClr val="0070C0"/>
                </a:solidFill>
                <a:latin typeface="Comic Sans MS" panose="030F0702030302020204" pitchFamily="66" charset="0"/>
              </a:rPr>
              <a:t>Execution Order of </a:t>
            </a:r>
            <a:r>
              <a:rPr lang="en-US" sz="2800" b="0" cap="none" spc="0" dirty="0" err="1" smtClean="0">
                <a:ln w="0"/>
                <a:solidFill>
                  <a:srgbClr val="0070C0"/>
                </a:solidFill>
                <a:latin typeface="Comic Sans MS" panose="030F0702030302020204" pitchFamily="66" charset="0"/>
              </a:rPr>
              <a:t>TestNG</a:t>
            </a:r>
            <a:r>
              <a:rPr lang="en-US" sz="2800" b="0" cap="none" spc="0" dirty="0" smtClean="0">
                <a:ln w="0"/>
                <a:solidFill>
                  <a:srgbClr val="0070C0"/>
                </a:solidFill>
                <a:latin typeface="Comic Sans MS" panose="030F0702030302020204" pitchFamily="66" charset="0"/>
              </a:rPr>
              <a:t> Annotations</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is Priority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Including and Excluding </a:t>
            </a:r>
            <a:r>
              <a:rPr lang="en-US" sz="2800" dirty="0" err="1" smtClean="0">
                <a:ln w="0"/>
                <a:solidFill>
                  <a:srgbClr val="0070C0"/>
                </a:solidFill>
                <a:latin typeface="Comic Sans MS" panose="030F0702030302020204" pitchFamily="66" charset="0"/>
              </a:rPr>
              <a:t>TestNG</a:t>
            </a:r>
            <a:r>
              <a:rPr lang="en-US" sz="2800" dirty="0" smtClean="0">
                <a:ln w="0"/>
                <a:solidFill>
                  <a:srgbClr val="0070C0"/>
                </a:solidFill>
                <a:latin typeface="Comic Sans MS" panose="030F0702030302020204" pitchFamily="66" charset="0"/>
              </a:rPr>
              <a:t> test cases</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Running test cases with Regex</a:t>
            </a:r>
            <a:endParaRPr lang="en-US" sz="2800" dirty="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Ignore Test Cases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Skip Test Cases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are groups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are dependencies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b="0" cap="none" spc="0" dirty="0" smtClean="0">
                <a:ln w="0"/>
                <a:solidFill>
                  <a:srgbClr val="0070C0"/>
                </a:solidFill>
                <a:latin typeface="Comic Sans MS" panose="030F0702030302020204" pitchFamily="66" charset="0"/>
              </a:rPr>
              <a:t>Exceptions in </a:t>
            </a:r>
            <a:r>
              <a:rPr lang="en-US" sz="2800" b="0" cap="none" spc="0" dirty="0" err="1" smtClean="0">
                <a:ln w="0"/>
                <a:solidFill>
                  <a:srgbClr val="0070C0"/>
                </a:solidFill>
                <a:latin typeface="Comic Sans MS" panose="030F0702030302020204" pitchFamily="66" charset="0"/>
              </a:rPr>
              <a:t>TestNG</a:t>
            </a:r>
            <a:endParaRPr lang="en-US" sz="3200" b="0" cap="none" spc="0" dirty="0">
              <a:ln w="0"/>
              <a:solidFill>
                <a:schemeClr val="tx1"/>
              </a:solidFill>
              <a:latin typeface="Comic Sans MS" panose="030F0702030302020204" pitchFamily="66" charset="0"/>
            </a:endParaRPr>
          </a:p>
        </p:txBody>
      </p:sp>
    </p:spTree>
    <p:extLst>
      <p:ext uri="{BB962C8B-B14F-4D97-AF65-F5344CB8AC3E}">
        <p14:creationId xmlns="" xmlns:p14="http://schemas.microsoft.com/office/powerpoint/2010/main" val="1175497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sz="2800" dirty="0">
                <a:ln w="0"/>
                <a:solidFill>
                  <a:srgbClr val="0070C0"/>
                </a:solidFill>
                <a:latin typeface="Comic Sans MS" panose="030F0702030302020204" pitchFamily="66" charset="0"/>
              </a:rPr>
              <a:t>Execution Order of </a:t>
            </a:r>
            <a:r>
              <a:rPr lang="en-US" sz="2800" dirty="0" err="1">
                <a:ln w="0"/>
                <a:solidFill>
                  <a:srgbClr val="0070C0"/>
                </a:solidFill>
                <a:latin typeface="Comic Sans MS" panose="030F0702030302020204" pitchFamily="66" charset="0"/>
              </a:rPr>
              <a:t>TestNG</a:t>
            </a:r>
            <a:r>
              <a:rPr lang="en-US" sz="2800" dirty="0">
                <a:ln w="0"/>
                <a:solidFill>
                  <a:srgbClr val="0070C0"/>
                </a:solidFill>
                <a:latin typeface="Comic Sans MS" panose="030F0702030302020204" pitchFamily="66" charset="0"/>
              </a:rPr>
              <a:t> </a:t>
            </a:r>
            <a:r>
              <a:rPr lang="en-US" sz="2800" dirty="0" smtClean="0">
                <a:ln w="0"/>
                <a:solidFill>
                  <a:srgbClr val="0070C0"/>
                </a:solidFill>
                <a:latin typeface="Comic Sans MS" panose="030F0702030302020204" pitchFamily="66" charset="0"/>
              </a:rPr>
              <a:t>Annotations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Cambria" panose="02040503050406030204" pitchFamily="18" charset="0"/>
                <a:ea typeface="Cambria" panose="02040503050406030204" pitchFamily="18" charset="0"/>
              </a:rPr>
              <a:t>Apart from the @annotation for execution like @</a:t>
            </a:r>
            <a:r>
              <a:rPr lang="en-US" dirty="0" err="1" smtClean="0">
                <a:latin typeface="Cambria" panose="02040503050406030204" pitchFamily="18" charset="0"/>
                <a:ea typeface="Cambria" panose="02040503050406030204" pitchFamily="18" charset="0"/>
              </a:rPr>
              <a:t>BeforSuite</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AfterSuite</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BeforeTest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AfterTest</a:t>
            </a:r>
            <a:r>
              <a:rPr lang="en-US" dirty="0" smtClean="0">
                <a:latin typeface="Cambria" panose="02040503050406030204" pitchFamily="18" charset="0"/>
                <a:ea typeface="Cambria" panose="02040503050406030204" pitchFamily="18" charset="0"/>
              </a:rPr>
              <a:t> and @</a:t>
            </a:r>
            <a:r>
              <a:rPr lang="en-US" dirty="0" err="1" smtClean="0">
                <a:latin typeface="Cambria" panose="02040503050406030204" pitchFamily="18" charset="0"/>
                <a:ea typeface="Cambria" panose="02040503050406030204" pitchFamily="18" charset="0"/>
              </a:rPr>
              <a:t>BeforeClass</a:t>
            </a:r>
            <a:r>
              <a:rPr lang="en-US" dirty="0" smtClean="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if no priority is defined for the test methods, then they are executed in alphabetical order of their method names. This means that the test methods starting with the letter 'a' will be executed first, followed by the test methods starting with 'b', and so on.</a:t>
            </a:r>
          </a:p>
          <a:p>
            <a:r>
              <a:rPr lang="en-US" dirty="0">
                <a:latin typeface="Cambria" panose="02040503050406030204" pitchFamily="18" charset="0"/>
                <a:ea typeface="Cambria" panose="02040503050406030204" pitchFamily="18" charset="0"/>
              </a:rPr>
              <a:t>It is important to note that this order of execution may change if any new test methods are added or any existing test methods are modified. Therefore, it is recommended to always define the priority of the test methods using the @Test annotation to ensure the desired order of execution.</a:t>
            </a:r>
          </a:p>
          <a:p>
            <a:endParaRPr lang="en-US" dirty="0"/>
          </a:p>
        </p:txBody>
      </p:sp>
    </p:spTree>
    <p:extLst>
      <p:ext uri="{BB962C8B-B14F-4D97-AF65-F5344CB8AC3E}">
        <p14:creationId xmlns="" xmlns:p14="http://schemas.microsoft.com/office/powerpoint/2010/main" val="169808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1" algn="ctr"/>
            <a:r>
              <a:rPr lang="en-US" sz="2800" dirty="0">
                <a:ln w="0"/>
                <a:solidFill>
                  <a:srgbClr val="0070C0"/>
                </a:solidFill>
                <a:latin typeface="Comic Sans MS" panose="030F0702030302020204" pitchFamily="66" charset="0"/>
              </a:rPr>
              <a:t>What is Priority in </a:t>
            </a:r>
            <a:r>
              <a:rPr lang="en-US" sz="2800" dirty="0" err="1">
                <a:ln w="0"/>
                <a:solidFill>
                  <a:srgbClr val="0070C0"/>
                </a:solidFill>
                <a:latin typeface="Comic Sans MS" panose="030F0702030302020204" pitchFamily="66" charset="0"/>
              </a:rPr>
              <a:t>TestNG</a:t>
            </a:r>
            <a:endParaRPr lang="en-US" sz="2800" dirty="0">
              <a:ln w="0"/>
              <a:solidFill>
                <a:srgbClr val="0070C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a:bodyPr>
          <a:lstStyle/>
          <a:p>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the priority attribute is used to define the execution order of test methods. It allows you to assign a priority level to each test method, and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executes the methods in the order of their priority levels</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priority attribute takes an integer value, where 0 is the highest priority and higher values are lower priorities. If two test methods have the same priority level,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will execute them in alphabetical order</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Here's an example of how to use the priority attribute in </a:t>
            </a:r>
            <a:r>
              <a:rPr lang="en-US" dirty="0" err="1">
                <a:latin typeface="Cambria" panose="02040503050406030204" pitchFamily="18" charset="0"/>
                <a:ea typeface="Cambria" panose="02040503050406030204" pitchFamily="18" charset="0"/>
              </a:rPr>
              <a:t>TestNG</a:t>
            </a:r>
            <a:endParaRPr lang="en-US" dirty="0"/>
          </a:p>
        </p:txBody>
      </p:sp>
    </p:spTree>
    <p:extLst>
      <p:ext uri="{BB962C8B-B14F-4D97-AF65-F5344CB8AC3E}">
        <p14:creationId xmlns="" xmlns:p14="http://schemas.microsoft.com/office/powerpoint/2010/main" val="336165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521" y="856647"/>
            <a:ext cx="10693667" cy="861774"/>
          </a:xfrm>
          <a:prstGeom prst="rect">
            <a:avLst/>
          </a:prstGeom>
          <a:noFill/>
        </p:spPr>
        <p:txBody>
          <a:bodyPr wrap="square" rtlCol="0">
            <a:spAutoFit/>
          </a:bodyPr>
          <a:lstStyle/>
          <a:p>
            <a:pPr marL="0" lvl="1"/>
            <a:r>
              <a:rPr lang="en-US" sz="1600" dirty="0" smtClean="0">
                <a:latin typeface="Comic Sans MS" panose="030F0702030302020204" pitchFamily="66" charset="0"/>
              </a:rPr>
              <a:t/>
            </a:r>
            <a:br>
              <a:rPr lang="en-US" sz="1600" dirty="0" smtClean="0">
                <a:latin typeface="Comic Sans MS" panose="030F0702030302020204" pitchFamily="66" charset="0"/>
              </a:rPr>
            </a:br>
            <a:endParaRPr lang="en-US" sz="1600" dirty="0" smtClean="0">
              <a:latin typeface="Comic Sans MS" panose="030F0702030302020204" pitchFamily="66" charset="0"/>
            </a:endParaRPr>
          </a:p>
          <a:p>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972969512"/>
              </p:ext>
            </p:extLst>
          </p:nvPr>
        </p:nvGraphicFramePr>
        <p:xfrm>
          <a:off x="934720" y="738916"/>
          <a:ext cx="10182459" cy="5411627"/>
        </p:xfrm>
        <a:graphic>
          <a:graphicData uri="http://schemas.openxmlformats.org/drawingml/2006/table">
            <a:tbl>
              <a:tblPr firstRow="1" bandRow="1">
                <a:tableStyleId>{5C22544A-7EE6-4342-B048-85BDC9FD1C3A}</a:tableStyleId>
              </a:tblPr>
              <a:tblGrid>
                <a:gridCol w="10182459"/>
              </a:tblGrid>
              <a:tr h="5411627">
                <a:tc>
                  <a:txBody>
                    <a:bodyPr/>
                    <a:lstStyle/>
                    <a:p>
                      <a:r>
                        <a:rPr lang="en-US" b="0" dirty="0" smtClean="0">
                          <a:solidFill>
                            <a:schemeClr val="tx1"/>
                          </a:solidFill>
                          <a:effectLst>
                            <a:outerShdw blurRad="38100" dist="38100" dir="2700000" algn="tl">
                              <a:srgbClr val="000000">
                                <a:alpha val="43137"/>
                              </a:srgbClr>
                            </a:outerShdw>
                          </a:effectLst>
                        </a:rPr>
                        <a:t>import </a:t>
                      </a:r>
                      <a:r>
                        <a:rPr lang="en-US" b="0" dirty="0" err="1" smtClean="0">
                          <a:solidFill>
                            <a:schemeClr val="tx1"/>
                          </a:solidFill>
                          <a:effectLst>
                            <a:outerShdw blurRad="38100" dist="38100" dir="2700000" algn="tl">
                              <a:srgbClr val="000000">
                                <a:alpha val="43137"/>
                              </a:srgbClr>
                            </a:outerShdw>
                          </a:effectLst>
                        </a:rPr>
                        <a:t>org.testng.annotations.Test</a:t>
                      </a:r>
                      <a:r>
                        <a:rPr lang="en-US" b="0" dirty="0" smtClean="0">
                          <a:solidFill>
                            <a:schemeClr val="tx1"/>
                          </a:solidFill>
                          <a:effectLst>
                            <a:outerShdw blurRad="38100" dist="38100" dir="2700000" algn="tl">
                              <a:srgbClr val="000000">
                                <a:alpha val="43137"/>
                              </a:srgbClr>
                            </a:outerShdw>
                          </a:effectLst>
                        </a:rPr>
                        <a:t>;</a:t>
                      </a:r>
                    </a:p>
                    <a:p>
                      <a:endParaRPr lang="en-US" b="0" dirty="0" smtClean="0">
                        <a:solidFill>
                          <a:schemeClr val="tx1"/>
                        </a:solidFill>
                        <a:effectLst>
                          <a:outerShdw blurRad="38100" dist="38100" dir="2700000" algn="tl">
                            <a:srgbClr val="000000">
                              <a:alpha val="43137"/>
                            </a:srgbClr>
                          </a:outerShdw>
                        </a:effectLst>
                      </a:endParaRPr>
                    </a:p>
                    <a:p>
                      <a:r>
                        <a:rPr lang="en-US" b="0" dirty="0" smtClean="0">
                          <a:solidFill>
                            <a:schemeClr val="tx1"/>
                          </a:solidFill>
                          <a:effectLst>
                            <a:outerShdw blurRad="38100" dist="38100" dir="2700000" algn="tl">
                              <a:srgbClr val="000000">
                                <a:alpha val="43137"/>
                              </a:srgbClr>
                            </a:outerShdw>
                          </a:effectLst>
                        </a:rPr>
                        <a:t>public class </a:t>
                      </a:r>
                      <a:r>
                        <a:rPr lang="en-US" b="0" dirty="0" err="1" smtClean="0">
                          <a:solidFill>
                            <a:schemeClr val="tx1"/>
                          </a:solidFill>
                          <a:effectLst>
                            <a:outerShdw blurRad="38100" dist="38100" dir="2700000" algn="tl">
                              <a:srgbClr val="000000">
                                <a:alpha val="43137"/>
                              </a:srgbClr>
                            </a:outerShdw>
                          </a:effectLst>
                        </a:rPr>
                        <a:t>TestClass</a:t>
                      </a:r>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1)</a:t>
                      </a:r>
                    </a:p>
                    <a:p>
                      <a:r>
                        <a:rPr lang="en-US" b="0" dirty="0" smtClean="0">
                          <a:solidFill>
                            <a:schemeClr val="tx1"/>
                          </a:solidFill>
                          <a:effectLst>
                            <a:outerShdw blurRad="38100" dist="38100" dir="2700000" algn="tl">
                              <a:srgbClr val="000000">
                                <a:alpha val="43137"/>
                              </a:srgbClr>
                            </a:outerShdw>
                          </a:effectLst>
                        </a:rPr>
                        <a:t>  public void testMethod1() {</a:t>
                      </a:r>
                    </a:p>
                    <a:p>
                      <a:r>
                        <a:rPr lang="en-US" b="0" dirty="0" smtClean="0">
                          <a:solidFill>
                            <a:schemeClr val="tx1"/>
                          </a:solidFill>
                          <a:effectLst>
                            <a:outerShdw blurRad="38100" dist="38100" dir="2700000" algn="tl">
                              <a:srgbClr val="000000">
                                <a:alpha val="43137"/>
                              </a:srgbClr>
                            </a:outerShdw>
                          </a:effectLst>
                        </a:rPr>
                        <a:t>    // code for test method 1</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2)</a:t>
                      </a:r>
                    </a:p>
                    <a:p>
                      <a:r>
                        <a:rPr lang="en-US" b="0" dirty="0" smtClean="0">
                          <a:solidFill>
                            <a:schemeClr val="tx1"/>
                          </a:solidFill>
                          <a:effectLst>
                            <a:outerShdw blurRad="38100" dist="38100" dir="2700000" algn="tl">
                              <a:srgbClr val="000000">
                                <a:alpha val="43137"/>
                              </a:srgbClr>
                            </a:outerShdw>
                          </a:effectLst>
                        </a:rPr>
                        <a:t>  public void testMethod2() {</a:t>
                      </a:r>
                    </a:p>
                    <a:p>
                      <a:r>
                        <a:rPr lang="en-US" b="0" dirty="0" smtClean="0">
                          <a:solidFill>
                            <a:schemeClr val="tx1"/>
                          </a:solidFill>
                          <a:effectLst>
                            <a:outerShdw blurRad="38100" dist="38100" dir="2700000" algn="tl">
                              <a:srgbClr val="000000">
                                <a:alpha val="43137"/>
                              </a:srgbClr>
                            </a:outerShdw>
                          </a:effectLst>
                        </a:rPr>
                        <a:t>    // code for test method 2</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3)</a:t>
                      </a:r>
                    </a:p>
                    <a:p>
                      <a:r>
                        <a:rPr lang="en-US" b="0" dirty="0" smtClean="0">
                          <a:solidFill>
                            <a:schemeClr val="tx1"/>
                          </a:solidFill>
                          <a:effectLst>
                            <a:outerShdw blurRad="38100" dist="38100" dir="2700000" algn="tl">
                              <a:srgbClr val="000000">
                                <a:alpha val="43137"/>
                              </a:srgbClr>
                            </a:outerShdw>
                          </a:effectLst>
                        </a:rPr>
                        <a:t>  public void testMethod3() {</a:t>
                      </a:r>
                    </a:p>
                    <a:p>
                      <a:r>
                        <a:rPr lang="en-US" b="0" dirty="0" smtClean="0">
                          <a:solidFill>
                            <a:schemeClr val="tx1"/>
                          </a:solidFill>
                          <a:effectLst>
                            <a:outerShdw blurRad="38100" dist="38100" dir="2700000" algn="tl">
                              <a:srgbClr val="000000">
                                <a:alpha val="43137"/>
                              </a:srgbClr>
                            </a:outerShdw>
                          </a:effectLst>
                        </a:rPr>
                        <a:t>    // code for test method 3</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a:t>
                      </a:r>
                    </a:p>
                    <a:p>
                      <a:endParaRPr lang="en-US" dirty="0">
                        <a:solidFill>
                          <a:schemeClr val="tx1"/>
                        </a:solidFill>
                      </a:endParaRPr>
                    </a:p>
                  </a:txBody>
                  <a:tcPr>
                    <a:noFill/>
                  </a:tcPr>
                </a:tc>
              </a:tr>
            </a:tbl>
          </a:graphicData>
        </a:graphic>
      </p:graphicFrame>
    </p:spTree>
    <p:extLst>
      <p:ext uri="{BB962C8B-B14F-4D97-AF65-F5344CB8AC3E}">
        <p14:creationId xmlns="" xmlns:p14="http://schemas.microsoft.com/office/powerpoint/2010/main" val="1148037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ctr" defTabSz="457200" rtl="0">
              <a:spcBef>
                <a:spcPct val="0"/>
              </a:spcBef>
            </a:pPr>
            <a:r>
              <a:rPr lang="en-US" sz="2800" dirty="0">
                <a:ln w="0"/>
                <a:solidFill>
                  <a:srgbClr val="0070C0"/>
                </a:solidFill>
                <a:latin typeface="Comic Sans MS" panose="030F0702030302020204" pitchFamily="66" charset="0"/>
              </a:rPr>
              <a:t>Including and Excluding </a:t>
            </a:r>
            <a:r>
              <a:rPr lang="en-US" sz="2800" dirty="0" err="1">
                <a:ln w="0"/>
                <a:solidFill>
                  <a:srgbClr val="0070C0"/>
                </a:solidFill>
                <a:latin typeface="Comic Sans MS" panose="030F0702030302020204" pitchFamily="66" charset="0"/>
              </a:rPr>
              <a:t>TestNG</a:t>
            </a:r>
            <a:r>
              <a:rPr lang="en-US" sz="2800" dirty="0">
                <a:ln w="0"/>
                <a:solidFill>
                  <a:srgbClr val="0070C0"/>
                </a:solidFill>
                <a:latin typeface="Comic Sans MS" panose="030F0702030302020204" pitchFamily="66" charset="0"/>
              </a:rPr>
              <a:t> test </a:t>
            </a:r>
            <a:r>
              <a:rPr lang="en-US" sz="2800" dirty="0" smtClean="0">
                <a:ln w="0"/>
                <a:solidFill>
                  <a:srgbClr val="0070C0"/>
                </a:solidFill>
                <a:latin typeface="Comic Sans MS" panose="030F0702030302020204" pitchFamily="66" charset="0"/>
              </a:rPr>
              <a:t>cases</a:t>
            </a:r>
            <a:endParaRPr lang="en-US" dirty="0"/>
          </a:p>
        </p:txBody>
      </p:sp>
      <p:sp>
        <p:nvSpPr>
          <p:cNvPr id="8" name="Content Placeholder 7"/>
          <p:cNvSpPr>
            <a:spLocks noGrp="1"/>
          </p:cNvSpPr>
          <p:nvPr>
            <p:ph idx="1"/>
          </p:nvPr>
        </p:nvSpPr>
        <p:spPr>
          <a:xfrm>
            <a:off x="1109664" y="1499656"/>
            <a:ext cx="9744776" cy="3672419"/>
          </a:xfrm>
        </p:spPr>
        <p:txBody>
          <a:bodyPr>
            <a:noAutofit/>
          </a:bodyPr>
          <a:lstStyle/>
          <a:p>
            <a:r>
              <a:rPr lang="en-US" sz="1600" dirty="0">
                <a:latin typeface="Cambria" panose="02040503050406030204" pitchFamily="18" charset="0"/>
                <a:ea typeface="Cambria" panose="02040503050406030204" pitchFamily="18" charset="0"/>
              </a:rPr>
              <a:t>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you can include or exclude certain test cases based on various criteria such as group, class, method name, etc. This can be useful in scenarios where you want to run a specific set of tests or skip certain tests based on requirements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To include or exclude test cases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you can use the following annotations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@Test(groups = { "group1" }): This annotation specifies the test group to which the test method belongs. You can then use the groups attribute in the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XML file to include or exclude tests based on their group</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@Test(enabled = false): This annotation disables the test method and excludes it from the test run</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&lt;exclude&gt; and &lt;include&gt; tags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XML file: These tags can be used to include or exclude tests based on various criteria such as group, package, class, method name, etc</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Here is an example of how to include and exclude test cases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a:t>
            </a:r>
          </a:p>
        </p:txBody>
      </p:sp>
    </p:spTree>
    <p:extLst>
      <p:ext uri="{BB962C8B-B14F-4D97-AF65-F5344CB8AC3E}">
        <p14:creationId xmlns="" xmlns:p14="http://schemas.microsoft.com/office/powerpoint/2010/main" val="415022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613989818"/>
              </p:ext>
            </p:extLst>
          </p:nvPr>
        </p:nvGraphicFramePr>
        <p:xfrm>
          <a:off x="905844" y="738916"/>
          <a:ext cx="4224421" cy="4206240"/>
        </p:xfrm>
        <a:graphic>
          <a:graphicData uri="http://schemas.openxmlformats.org/drawingml/2006/table">
            <a:tbl>
              <a:tblPr firstRow="1" bandRow="1">
                <a:tableStyleId>{5C22544A-7EE6-4342-B048-85BDC9FD1C3A}</a:tableStyleId>
              </a:tblPr>
              <a:tblGrid>
                <a:gridCol w="4224421"/>
              </a:tblGrid>
              <a:tr h="4198844">
                <a:tc>
                  <a:txBody>
                    <a:bodyPr/>
                    <a:lstStyle/>
                    <a:p>
                      <a:r>
                        <a:rPr lang="en-US" dirty="0" smtClean="0">
                          <a:solidFill>
                            <a:schemeClr val="tx1"/>
                          </a:solidFill>
                        </a:rPr>
                        <a:t>@Test(groups = { "group1" })</a:t>
                      </a:r>
                    </a:p>
                    <a:p>
                      <a:r>
                        <a:rPr lang="en-US" dirty="0" smtClean="0">
                          <a:solidFill>
                            <a:schemeClr val="tx1"/>
                          </a:solidFill>
                        </a:rPr>
                        <a:t>public void test1() {</a:t>
                      </a:r>
                    </a:p>
                    <a:p>
                      <a:r>
                        <a:rPr lang="en-US" dirty="0" smtClean="0">
                          <a:solidFill>
                            <a:schemeClr val="tx1"/>
                          </a:solidFill>
                        </a:rPr>
                        <a:t>   // Test code here</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@Test(groups = { "group2" })</a:t>
                      </a:r>
                    </a:p>
                    <a:p>
                      <a:r>
                        <a:rPr lang="en-US" dirty="0" smtClean="0">
                          <a:solidFill>
                            <a:schemeClr val="tx1"/>
                          </a:solidFill>
                        </a:rPr>
                        <a:t>public void test2() {</a:t>
                      </a:r>
                    </a:p>
                    <a:p>
                      <a:r>
                        <a:rPr lang="en-US" dirty="0" smtClean="0">
                          <a:solidFill>
                            <a:schemeClr val="tx1"/>
                          </a:solidFill>
                        </a:rPr>
                        <a:t>   // Test code here</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@Test(enabled = false)</a:t>
                      </a:r>
                    </a:p>
                    <a:p>
                      <a:r>
                        <a:rPr lang="en-US" dirty="0" smtClean="0">
                          <a:solidFill>
                            <a:schemeClr val="tx1"/>
                          </a:solidFill>
                        </a:rPr>
                        <a:t>public void test3() {</a:t>
                      </a:r>
                    </a:p>
                    <a:p>
                      <a:r>
                        <a:rPr lang="en-US" dirty="0" smtClean="0">
                          <a:solidFill>
                            <a:schemeClr val="tx1"/>
                          </a:solidFill>
                        </a:rPr>
                        <a:t>   // Test code here</a:t>
                      </a:r>
                    </a:p>
                    <a:p>
                      <a:r>
                        <a:rPr lang="en-US" dirty="0" smtClean="0">
                          <a:solidFill>
                            <a:schemeClr val="tx1"/>
                          </a:solidFill>
                        </a:rPr>
                        <a:t>}</a:t>
                      </a:r>
                    </a:p>
                    <a:p>
                      <a:endParaRPr lang="en-US" dirty="0">
                        <a:solidFill>
                          <a:schemeClr val="tx1"/>
                        </a:solidFill>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3021891948"/>
              </p:ext>
            </p:extLst>
          </p:nvPr>
        </p:nvGraphicFramePr>
        <p:xfrm>
          <a:off x="5591743" y="766188"/>
          <a:ext cx="4224421" cy="4206240"/>
        </p:xfrm>
        <a:graphic>
          <a:graphicData uri="http://schemas.openxmlformats.org/drawingml/2006/table">
            <a:tbl>
              <a:tblPr firstRow="1" bandRow="1">
                <a:tableStyleId>{5C22544A-7EE6-4342-B048-85BDC9FD1C3A}</a:tableStyleId>
              </a:tblPr>
              <a:tblGrid>
                <a:gridCol w="4224421"/>
              </a:tblGrid>
              <a:tr h="4198844">
                <a:tc>
                  <a:txBody>
                    <a:bodyPr/>
                    <a:lstStyle/>
                    <a:p>
                      <a:r>
                        <a:rPr lang="en-US" dirty="0" smtClean="0">
                          <a:solidFill>
                            <a:schemeClr val="tx1"/>
                          </a:solidFill>
                        </a:rPr>
                        <a:t>&lt;suite&gt;</a:t>
                      </a:r>
                    </a:p>
                    <a:p>
                      <a:r>
                        <a:rPr lang="en-US" dirty="0" smtClean="0">
                          <a:solidFill>
                            <a:schemeClr val="tx1"/>
                          </a:solidFill>
                        </a:rPr>
                        <a:t>  &lt;test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&lt;groups&gt;</a:t>
                      </a:r>
                    </a:p>
                    <a:p>
                      <a:r>
                        <a:rPr lang="en-US" dirty="0" smtClean="0">
                          <a:solidFill>
                            <a:schemeClr val="tx1"/>
                          </a:solidFill>
                        </a:rPr>
                        <a:t>      &lt;run&gt;</a:t>
                      </a:r>
                    </a:p>
                    <a:p>
                      <a:r>
                        <a:rPr lang="en-US" dirty="0" smtClean="0">
                          <a:solidFill>
                            <a:schemeClr val="tx1"/>
                          </a:solidFill>
                        </a:rPr>
                        <a:t>        &lt;include name="group1" /&gt;</a:t>
                      </a:r>
                    </a:p>
                    <a:p>
                      <a:r>
                        <a:rPr lang="en-US" dirty="0" smtClean="0">
                          <a:solidFill>
                            <a:schemeClr val="tx1"/>
                          </a:solidFill>
                        </a:rPr>
                        <a:t>        &lt;exclude name="group2" /&gt;</a:t>
                      </a:r>
                    </a:p>
                    <a:p>
                      <a:r>
                        <a:rPr lang="en-US" dirty="0" smtClean="0">
                          <a:solidFill>
                            <a:schemeClr val="tx1"/>
                          </a:solidFill>
                        </a:rPr>
                        <a:t>      &lt;/run&gt;</a:t>
                      </a:r>
                    </a:p>
                    <a:p>
                      <a:r>
                        <a:rPr lang="en-US" dirty="0" smtClean="0">
                          <a:solidFill>
                            <a:schemeClr val="tx1"/>
                          </a:solidFill>
                        </a:rPr>
                        <a:t>    &lt;/groups&gt;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com.example.TestClass</a:t>
                      </a:r>
                      <a:r>
                        <a:rPr lang="en-US" dirty="0" smtClean="0">
                          <a:solidFill>
                            <a:schemeClr val="tx1"/>
                          </a:solidFill>
                        </a:rPr>
                        <a:t>" /&gt;</a:t>
                      </a:r>
                    </a:p>
                    <a:p>
                      <a:r>
                        <a:rPr lang="en-US" dirty="0" smtClean="0">
                          <a:solidFill>
                            <a:schemeClr val="tx1"/>
                          </a:solidFill>
                        </a:rPr>
                        <a:t>    &lt;/classes&gt;</a:t>
                      </a:r>
                    </a:p>
                    <a:p>
                      <a:r>
                        <a:rPr lang="en-US" dirty="0" smtClean="0">
                          <a:solidFill>
                            <a:schemeClr val="tx1"/>
                          </a:solidFill>
                        </a:rPr>
                        <a:t>  &lt;/test&gt;</a:t>
                      </a:r>
                    </a:p>
                    <a:p>
                      <a:r>
                        <a:rPr lang="en-US" dirty="0" smtClean="0">
                          <a:solidFill>
                            <a:schemeClr val="tx1"/>
                          </a:solidFill>
                        </a:rPr>
                        <a:t>&lt;/suite&gt;</a:t>
                      </a:r>
                    </a:p>
                    <a:p>
                      <a:endParaRPr lang="en-US" dirty="0">
                        <a:solidFill>
                          <a:schemeClr val="tx1"/>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1166877996"/>
              </p:ext>
            </p:extLst>
          </p:nvPr>
        </p:nvGraphicFramePr>
        <p:xfrm>
          <a:off x="1358232" y="5247283"/>
          <a:ext cx="9489440" cy="691504"/>
        </p:xfrm>
        <a:graphic>
          <a:graphicData uri="http://schemas.openxmlformats.org/drawingml/2006/table">
            <a:tbl>
              <a:tblPr firstRow="1" bandRow="1">
                <a:tableStyleId>{5C22544A-7EE6-4342-B048-85BDC9FD1C3A}</a:tableStyleId>
              </a:tblPr>
              <a:tblGrid>
                <a:gridCol w="9489440"/>
              </a:tblGrid>
              <a:tr h="691504">
                <a:tc>
                  <a:txBody>
                    <a:bodyPr/>
                    <a:lstStyle/>
                    <a:p>
                      <a:r>
                        <a:rPr lang="en-US" sz="1800" b="0" i="0" kern="1200" dirty="0" smtClean="0">
                          <a:solidFill>
                            <a:schemeClr val="tx1"/>
                          </a:solidFill>
                          <a:effectLst/>
                          <a:latin typeface="+mn-lt"/>
                          <a:ea typeface="+mn-ea"/>
                          <a:cs typeface="+mn-cs"/>
                        </a:rPr>
                        <a:t>In the </a:t>
                      </a:r>
                      <a:r>
                        <a:rPr lang="en-US" sz="1800" b="0" i="0" kern="1200" dirty="0" err="1" smtClean="0">
                          <a:solidFill>
                            <a:schemeClr val="tx1"/>
                          </a:solidFill>
                          <a:effectLst/>
                          <a:latin typeface="+mn-lt"/>
                          <a:ea typeface="+mn-ea"/>
                          <a:cs typeface="+mn-cs"/>
                        </a:rPr>
                        <a:t>TestNG</a:t>
                      </a:r>
                      <a:r>
                        <a:rPr lang="en-US" sz="1800" b="0" i="0" kern="1200" dirty="0" smtClean="0">
                          <a:solidFill>
                            <a:schemeClr val="tx1"/>
                          </a:solidFill>
                          <a:effectLst/>
                          <a:latin typeface="+mn-lt"/>
                          <a:ea typeface="+mn-ea"/>
                          <a:cs typeface="+mn-cs"/>
                        </a:rPr>
                        <a:t> XML file, you can use the </a:t>
                      </a:r>
                      <a:r>
                        <a:rPr lang="en-US" dirty="0" smtClean="0">
                          <a:solidFill>
                            <a:schemeClr val="tx1"/>
                          </a:solidFill>
                        </a:rPr>
                        <a:t>&lt;include&gt;</a:t>
                      </a:r>
                      <a:r>
                        <a:rPr lang="en-US" sz="1800" b="0" i="0" kern="1200" dirty="0" smtClean="0">
                          <a:solidFill>
                            <a:schemeClr val="tx1"/>
                          </a:solidFill>
                          <a:effectLst/>
                          <a:latin typeface="+mn-lt"/>
                          <a:ea typeface="+mn-ea"/>
                          <a:cs typeface="+mn-cs"/>
                        </a:rPr>
                        <a:t> and </a:t>
                      </a:r>
                      <a:r>
                        <a:rPr lang="en-US" dirty="0" smtClean="0">
                          <a:solidFill>
                            <a:schemeClr val="tx1"/>
                          </a:solidFill>
                        </a:rPr>
                        <a:t>&lt;exclude&gt;</a:t>
                      </a:r>
                      <a:r>
                        <a:rPr lang="en-US" sz="1800" b="0" i="0" kern="1200" dirty="0" smtClean="0">
                          <a:solidFill>
                            <a:schemeClr val="tx1"/>
                          </a:solidFill>
                          <a:effectLst/>
                          <a:latin typeface="+mn-lt"/>
                          <a:ea typeface="+mn-ea"/>
                          <a:cs typeface="+mn-cs"/>
                        </a:rPr>
                        <a:t> tags to specify which tests to include or exclude:</a:t>
                      </a:r>
                      <a:endParaRPr lang="en-US" dirty="0">
                        <a:solidFill>
                          <a:schemeClr val="tx1"/>
                        </a:solidFill>
                      </a:endParaRPr>
                    </a:p>
                  </a:txBody>
                  <a:tcPr>
                    <a:noFill/>
                  </a:tcPr>
                </a:tc>
              </a:tr>
            </a:tbl>
          </a:graphicData>
        </a:graphic>
      </p:graphicFrame>
    </p:spTree>
    <p:extLst>
      <p:ext uri="{BB962C8B-B14F-4D97-AF65-F5344CB8AC3E}">
        <p14:creationId xmlns="" xmlns:p14="http://schemas.microsoft.com/office/powerpoint/2010/main" val="271485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7530695"/>
              </p:ext>
            </p:extLst>
          </p:nvPr>
        </p:nvGraphicFramePr>
        <p:xfrm>
          <a:off x="905844" y="738916"/>
          <a:ext cx="4888564" cy="4198844"/>
        </p:xfrm>
        <a:graphic>
          <a:graphicData uri="http://schemas.openxmlformats.org/drawingml/2006/table">
            <a:tbl>
              <a:tblPr firstRow="1" bandRow="1">
                <a:tableStyleId>{5C22544A-7EE6-4342-B048-85BDC9FD1C3A}</a:tableStyleId>
              </a:tblPr>
              <a:tblGrid>
                <a:gridCol w="4888564"/>
              </a:tblGrid>
              <a:tr h="4198844">
                <a:tc>
                  <a:txBody>
                    <a:bodyPr/>
                    <a:lstStyle/>
                    <a:p>
                      <a:r>
                        <a:rPr lang="en-US" dirty="0" smtClean="0">
                          <a:solidFill>
                            <a:schemeClr val="tx1"/>
                          </a:solidFill>
                        </a:rPr>
                        <a:t>&lt;test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com.example.tests.MyTestClass</a:t>
                      </a:r>
                      <a:r>
                        <a:rPr lang="en-US" dirty="0" smtClean="0">
                          <a:solidFill>
                            <a:schemeClr val="tx1"/>
                          </a:solidFill>
                        </a:rPr>
                        <a:t>"&gt;</a:t>
                      </a:r>
                    </a:p>
                    <a:p>
                      <a:r>
                        <a:rPr lang="en-US" dirty="0" smtClean="0">
                          <a:solidFill>
                            <a:schemeClr val="tx1"/>
                          </a:solidFill>
                        </a:rPr>
                        <a:t>      &lt;methods&gt;</a:t>
                      </a:r>
                    </a:p>
                    <a:p>
                      <a:r>
                        <a:rPr lang="en-US" dirty="0" smtClean="0">
                          <a:solidFill>
                            <a:schemeClr val="tx1"/>
                          </a:solidFill>
                        </a:rPr>
                        <a:t>        &lt;include name="testMethod1" /&gt;</a:t>
                      </a:r>
                    </a:p>
                    <a:p>
                      <a:r>
                        <a:rPr lang="en-US" dirty="0" smtClean="0">
                          <a:solidFill>
                            <a:schemeClr val="tx1"/>
                          </a:solidFill>
                        </a:rPr>
                        <a:t>        &lt;include name="testMethod2" /&gt;</a:t>
                      </a:r>
                    </a:p>
                    <a:p>
                      <a:r>
                        <a:rPr lang="en-US" dirty="0" smtClean="0">
                          <a:solidFill>
                            <a:schemeClr val="tx1"/>
                          </a:solidFill>
                        </a:rPr>
                        <a:t>      &lt;/methods&gt;</a:t>
                      </a:r>
                    </a:p>
                    <a:p>
                      <a:r>
                        <a:rPr lang="en-US" dirty="0" smtClean="0">
                          <a:solidFill>
                            <a:schemeClr val="tx1"/>
                          </a:solidFill>
                        </a:rPr>
                        <a:t>    &lt;/class&gt;</a:t>
                      </a:r>
                    </a:p>
                    <a:p>
                      <a:r>
                        <a:rPr lang="en-US" dirty="0" smtClean="0">
                          <a:solidFill>
                            <a:schemeClr val="tx1"/>
                          </a:solidFill>
                        </a:rPr>
                        <a:t>  &lt;/classes&gt;</a:t>
                      </a:r>
                    </a:p>
                    <a:p>
                      <a:r>
                        <a:rPr lang="en-US" dirty="0" smtClean="0">
                          <a:solidFill>
                            <a:schemeClr val="tx1"/>
                          </a:solidFill>
                        </a:rPr>
                        <a:t>&lt;/test&gt;</a:t>
                      </a:r>
                    </a:p>
                    <a:p>
                      <a:endParaRPr lang="en-US" dirty="0">
                        <a:solidFill>
                          <a:schemeClr val="tx1"/>
                        </a:solidFill>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656517132"/>
              </p:ext>
            </p:extLst>
          </p:nvPr>
        </p:nvGraphicFramePr>
        <p:xfrm>
          <a:off x="5881035" y="766188"/>
          <a:ext cx="4947385" cy="4198844"/>
        </p:xfrm>
        <a:graphic>
          <a:graphicData uri="http://schemas.openxmlformats.org/drawingml/2006/table">
            <a:tbl>
              <a:tblPr firstRow="1" bandRow="1">
                <a:tableStyleId>{5C22544A-7EE6-4342-B048-85BDC9FD1C3A}</a:tableStyleId>
              </a:tblPr>
              <a:tblGrid>
                <a:gridCol w="4947385"/>
              </a:tblGrid>
              <a:tr h="4198844">
                <a:tc>
                  <a:txBody>
                    <a:bodyPr/>
                    <a:lstStyle/>
                    <a:p>
                      <a:r>
                        <a:rPr lang="en-US" dirty="0" smtClean="0">
                          <a:solidFill>
                            <a:schemeClr val="tx1"/>
                          </a:solidFill>
                        </a:rPr>
                        <a:t>&lt;test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com.example.tests.MyTestClass</a:t>
                      </a:r>
                      <a:r>
                        <a:rPr lang="en-US" dirty="0" smtClean="0">
                          <a:solidFill>
                            <a:schemeClr val="tx1"/>
                          </a:solidFill>
                        </a:rPr>
                        <a:t>"&gt;</a:t>
                      </a:r>
                    </a:p>
                    <a:p>
                      <a:r>
                        <a:rPr lang="en-US" dirty="0" smtClean="0">
                          <a:solidFill>
                            <a:schemeClr val="tx1"/>
                          </a:solidFill>
                        </a:rPr>
                        <a:t>      &lt;methods&gt;</a:t>
                      </a:r>
                    </a:p>
                    <a:p>
                      <a:r>
                        <a:rPr lang="en-US" dirty="0" smtClean="0">
                          <a:solidFill>
                            <a:schemeClr val="tx1"/>
                          </a:solidFill>
                        </a:rPr>
                        <a:t>        &lt;exclude name="testMethod3" /&gt;</a:t>
                      </a:r>
                    </a:p>
                    <a:p>
                      <a:r>
                        <a:rPr lang="en-US" dirty="0" smtClean="0">
                          <a:solidFill>
                            <a:schemeClr val="tx1"/>
                          </a:solidFill>
                        </a:rPr>
                        <a:t>      &lt;/methods&gt;</a:t>
                      </a:r>
                    </a:p>
                    <a:p>
                      <a:r>
                        <a:rPr lang="en-US" dirty="0" smtClean="0">
                          <a:solidFill>
                            <a:schemeClr val="tx1"/>
                          </a:solidFill>
                        </a:rPr>
                        <a:t>    &lt;/class&gt;</a:t>
                      </a:r>
                    </a:p>
                    <a:p>
                      <a:r>
                        <a:rPr lang="en-US" dirty="0" smtClean="0">
                          <a:solidFill>
                            <a:schemeClr val="tx1"/>
                          </a:solidFill>
                        </a:rPr>
                        <a:t>  &lt;/classes&gt;</a:t>
                      </a:r>
                    </a:p>
                    <a:p>
                      <a:r>
                        <a:rPr lang="en-US" dirty="0" smtClean="0">
                          <a:solidFill>
                            <a:schemeClr val="tx1"/>
                          </a:solidFill>
                        </a:rPr>
                        <a:t>&lt;/test&gt;</a:t>
                      </a:r>
                    </a:p>
                    <a:p>
                      <a:endParaRPr lang="en-US" dirty="0">
                        <a:solidFill>
                          <a:schemeClr val="tx1"/>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1826266453"/>
              </p:ext>
            </p:extLst>
          </p:nvPr>
        </p:nvGraphicFramePr>
        <p:xfrm>
          <a:off x="1358232" y="5247283"/>
          <a:ext cx="9489440" cy="691504"/>
        </p:xfrm>
        <a:graphic>
          <a:graphicData uri="http://schemas.openxmlformats.org/drawingml/2006/table">
            <a:tbl>
              <a:tblPr firstRow="1" bandRow="1">
                <a:tableStyleId>{5C22544A-7EE6-4342-B048-85BDC9FD1C3A}</a:tableStyleId>
              </a:tblPr>
              <a:tblGrid>
                <a:gridCol w="9489440"/>
              </a:tblGrid>
              <a:tr h="691504">
                <a:tc>
                  <a:txBody>
                    <a:bodyPr/>
                    <a:lstStyle/>
                    <a:p>
                      <a:r>
                        <a:rPr lang="en-US" sz="1800" b="0" i="0" kern="1200" dirty="0" smtClean="0">
                          <a:solidFill>
                            <a:schemeClr val="tx1"/>
                          </a:solidFill>
                          <a:effectLst/>
                          <a:latin typeface="+mn-lt"/>
                          <a:ea typeface="+mn-ea"/>
                          <a:cs typeface="+mn-cs"/>
                        </a:rPr>
                        <a:t>In the above example, all test methods from the </a:t>
                      </a:r>
                      <a:r>
                        <a:rPr lang="en-US" dirty="0" err="1" smtClean="0">
                          <a:solidFill>
                            <a:schemeClr val="tx1"/>
                          </a:solidFill>
                        </a:rPr>
                        <a:t>MyTestClass</a:t>
                      </a:r>
                      <a:r>
                        <a:rPr lang="en-US" sz="1800" b="0" i="0" kern="1200" dirty="0" smtClean="0">
                          <a:solidFill>
                            <a:schemeClr val="tx1"/>
                          </a:solidFill>
                          <a:effectLst/>
                          <a:latin typeface="+mn-lt"/>
                          <a:ea typeface="+mn-ea"/>
                          <a:cs typeface="+mn-cs"/>
                        </a:rPr>
                        <a:t> class will be included in the </a:t>
                      </a:r>
                      <a:r>
                        <a:rPr lang="en-US" dirty="0" err="1" smtClean="0">
                          <a:solidFill>
                            <a:schemeClr val="tx1"/>
                          </a:solidFill>
                        </a:rPr>
                        <a:t>MyTest</a:t>
                      </a:r>
                      <a:r>
                        <a:rPr lang="en-US" sz="1800" b="0" i="0" kern="1200" dirty="0" smtClean="0">
                          <a:solidFill>
                            <a:schemeClr val="tx1"/>
                          </a:solidFill>
                          <a:effectLst/>
                          <a:latin typeface="+mn-lt"/>
                          <a:ea typeface="+mn-ea"/>
                          <a:cs typeface="+mn-cs"/>
                        </a:rPr>
                        <a:t> suite except for </a:t>
                      </a:r>
                      <a:r>
                        <a:rPr lang="en-US" dirty="0" smtClean="0">
                          <a:solidFill>
                            <a:schemeClr val="tx1"/>
                          </a:solidFill>
                        </a:rPr>
                        <a:t>testMethod3</a:t>
                      </a:r>
                      <a:r>
                        <a:rPr lang="en-US" sz="1800" b="0" i="0" kern="1200" dirty="0" smtClean="0">
                          <a:solidFill>
                            <a:schemeClr val="tx1"/>
                          </a:solidFill>
                          <a:effectLst/>
                          <a:latin typeface="+mn-lt"/>
                          <a:ea typeface="+mn-ea"/>
                          <a:cs typeface="+mn-cs"/>
                        </a:rPr>
                        <a:t>.</a:t>
                      </a:r>
                      <a:endParaRPr lang="en-US" dirty="0">
                        <a:solidFill>
                          <a:schemeClr val="tx1"/>
                        </a:solidFill>
                      </a:endParaRPr>
                    </a:p>
                  </a:txBody>
                  <a:tcPr>
                    <a:noFill/>
                  </a:tcPr>
                </a:tc>
              </a:tr>
            </a:tbl>
          </a:graphicData>
        </a:graphic>
      </p:graphicFrame>
    </p:spTree>
    <p:extLst>
      <p:ext uri="{BB962C8B-B14F-4D97-AF65-F5344CB8AC3E}">
        <p14:creationId xmlns="" xmlns:p14="http://schemas.microsoft.com/office/powerpoint/2010/main" val="418746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603363058"/>
              </p:ext>
            </p:extLst>
          </p:nvPr>
        </p:nvGraphicFramePr>
        <p:xfrm>
          <a:off x="828841" y="767793"/>
          <a:ext cx="10654097" cy="1301639"/>
        </p:xfrm>
        <a:graphic>
          <a:graphicData uri="http://schemas.openxmlformats.org/drawingml/2006/table">
            <a:tbl>
              <a:tblPr firstRow="1" bandRow="1">
                <a:tableStyleId>{5C22544A-7EE6-4342-B048-85BDC9FD1C3A}</a:tableStyleId>
              </a:tblPr>
              <a:tblGrid>
                <a:gridCol w="10654097"/>
              </a:tblGrid>
              <a:tr h="1301639">
                <a:tc>
                  <a:txBody>
                    <a:bodyPr/>
                    <a:lstStyle/>
                    <a:p>
                      <a:r>
                        <a:rPr lang="en-US" sz="2400" b="1" i="0" kern="1200" dirty="0" smtClean="0">
                          <a:solidFill>
                            <a:srgbClr val="0070C0"/>
                          </a:solidFill>
                          <a:effectLst/>
                          <a:latin typeface="Comic Sans MS" panose="030F0702030302020204" pitchFamily="66" charset="0"/>
                          <a:ea typeface="+mn-ea"/>
                          <a:cs typeface="+mn-cs"/>
                        </a:rPr>
                        <a:t>Running test cases with Regex</a:t>
                      </a:r>
                    </a:p>
                    <a:p>
                      <a:endParaRPr lang="en-US" sz="1800" b="0" i="0" kern="1200" dirty="0" smtClean="0">
                        <a:solidFill>
                          <a:schemeClr val="tx1"/>
                        </a:solidFill>
                        <a:effectLst/>
                        <a:latin typeface="+mn-lt"/>
                        <a:ea typeface="+mn-ea"/>
                        <a:cs typeface="+mn-cs"/>
                      </a:endParaRPr>
                    </a:p>
                    <a:p>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provides an option to run test methods with regex</a:t>
                      </a:r>
                      <a:r>
                        <a:rPr lang="en-US" sz="1800" b="0" i="0" kern="1200" baseline="0" dirty="0" smtClean="0">
                          <a:solidFill>
                            <a:schemeClr val="tx1"/>
                          </a:solidFill>
                          <a:effectLst/>
                          <a:latin typeface="Cambria" panose="02040503050406030204" pitchFamily="18" charset="0"/>
                          <a:ea typeface="Cambria" panose="02040503050406030204" pitchFamily="18" charset="0"/>
                          <a:cs typeface="+mn-cs"/>
                        </a:rPr>
                        <a:t> </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use the regular expressions to include/exclude test methods from the test suite execution.</a:t>
                      </a:r>
                    </a:p>
                  </a:txBody>
                  <a:tcPr>
                    <a:noFill/>
                  </a:tcPr>
                </a:tc>
              </a:tr>
            </a:tbl>
          </a:graphicData>
        </a:graphic>
      </p:graphicFrame>
    </p:spTree>
    <p:extLst>
      <p:ext uri="{BB962C8B-B14F-4D97-AF65-F5344CB8AC3E}">
        <p14:creationId xmlns="" xmlns:p14="http://schemas.microsoft.com/office/powerpoint/2010/main" val="133570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1904</Words>
  <Application>Microsoft Office PowerPoint</Application>
  <PresentationFormat>Custom</PresentationFormat>
  <Paragraphs>214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TestNG </vt:lpstr>
      <vt:lpstr>Slide 2</vt:lpstr>
      <vt:lpstr>Execution Order of TestNG Annotations</vt:lpstr>
      <vt:lpstr>What is Priority in TestNG</vt:lpstr>
      <vt:lpstr>Slide 5</vt:lpstr>
      <vt:lpstr>Including and Excluding TestNG test cases</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Microsoft account</dc:creator>
  <cp:lastModifiedBy>vimal</cp:lastModifiedBy>
  <cp:revision>45</cp:revision>
  <dcterms:created xsi:type="dcterms:W3CDTF">2023-04-22T07:59:36Z</dcterms:created>
  <dcterms:modified xsi:type="dcterms:W3CDTF">2024-06-22T11:14:24Z</dcterms:modified>
</cp:coreProperties>
</file>