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Default Extension="doc" ContentType="application/msword"/>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notesSlides/notesSlide42.xml" ContentType="application/vnd.openxmlformats-officedocument.presentationml.notesSlide+xml"/>
  <Override PartName="/ppt/diagrams/colors9.xml" ContentType="application/vnd.openxmlformats-officedocument.drawingml.diagramColors+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66"/>
  </p:notesMasterIdLst>
  <p:sldIdLst>
    <p:sldId id="256" r:id="rId2"/>
    <p:sldId id="769" r:id="rId3"/>
    <p:sldId id="770" r:id="rId4"/>
    <p:sldId id="693" r:id="rId5"/>
    <p:sldId id="609" r:id="rId6"/>
    <p:sldId id="611" r:id="rId7"/>
    <p:sldId id="612" r:id="rId8"/>
    <p:sldId id="614" r:id="rId9"/>
    <p:sldId id="615" r:id="rId10"/>
    <p:sldId id="712" r:id="rId11"/>
    <p:sldId id="716" r:id="rId12"/>
    <p:sldId id="739" r:id="rId13"/>
    <p:sldId id="749" r:id="rId14"/>
    <p:sldId id="718" r:id="rId15"/>
    <p:sldId id="717" r:id="rId16"/>
    <p:sldId id="719" r:id="rId17"/>
    <p:sldId id="518" r:id="rId18"/>
    <p:sldId id="714" r:id="rId19"/>
    <p:sldId id="720" r:id="rId20"/>
    <p:sldId id="624" r:id="rId21"/>
    <p:sldId id="626" r:id="rId22"/>
    <p:sldId id="586" r:id="rId23"/>
    <p:sldId id="664" r:id="rId24"/>
    <p:sldId id="725" r:id="rId25"/>
    <p:sldId id="537" r:id="rId26"/>
    <p:sldId id="726" r:id="rId27"/>
    <p:sldId id="628" r:id="rId28"/>
    <p:sldId id="740" r:id="rId29"/>
    <p:sldId id="744" r:id="rId30"/>
    <p:sldId id="741" r:id="rId31"/>
    <p:sldId id="754" r:id="rId32"/>
    <p:sldId id="727" r:id="rId33"/>
    <p:sldId id="756" r:id="rId34"/>
    <p:sldId id="631" r:id="rId35"/>
    <p:sldId id="761" r:id="rId36"/>
    <p:sldId id="633" r:id="rId37"/>
    <p:sldId id="766" r:id="rId38"/>
    <p:sldId id="767" r:id="rId39"/>
    <p:sldId id="757" r:id="rId40"/>
    <p:sldId id="759" r:id="rId41"/>
    <p:sldId id="734" r:id="rId42"/>
    <p:sldId id="696" r:id="rId43"/>
    <p:sldId id="697" r:id="rId44"/>
    <p:sldId id="762" r:id="rId45"/>
    <p:sldId id="701" r:id="rId46"/>
    <p:sldId id="702" r:id="rId47"/>
    <p:sldId id="703" r:id="rId48"/>
    <p:sldId id="704" r:id="rId49"/>
    <p:sldId id="705" r:id="rId50"/>
    <p:sldId id="706" r:id="rId51"/>
    <p:sldId id="707" r:id="rId52"/>
    <p:sldId id="735" r:id="rId53"/>
    <p:sldId id="708" r:id="rId54"/>
    <p:sldId id="763" r:id="rId55"/>
    <p:sldId id="711" r:id="rId56"/>
    <p:sldId id="737" r:id="rId57"/>
    <p:sldId id="768" r:id="rId58"/>
    <p:sldId id="764" r:id="rId59"/>
    <p:sldId id="765" r:id="rId60"/>
    <p:sldId id="591" r:id="rId61"/>
    <p:sldId id="592" r:id="rId62"/>
    <p:sldId id="752" r:id="rId63"/>
    <p:sldId id="750" r:id="rId64"/>
    <p:sldId id="751" r:id="rId65"/>
  </p:sldIdLst>
  <p:sldSz cx="9906000" cy="6858000" type="A4"/>
  <p:notesSz cx="6858000" cy="9190038"/>
  <p:defaultTextStyle>
    <a:defPPr>
      <a:defRPr lang="en-US"/>
    </a:defPPr>
    <a:lvl1pPr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1pPr>
    <a:lvl2pPr marL="4572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2pPr>
    <a:lvl3pPr marL="9144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3pPr>
    <a:lvl4pPr marL="13716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4pPr>
    <a:lvl5pPr marL="1828800" algn="l"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Arial" charset="0"/>
      </a:defRPr>
    </a:lvl5pPr>
    <a:lvl6pPr marL="2286000" algn="l" defTabSz="914400" rtl="0" eaLnBrk="1" latinLnBrk="0" hangingPunct="1">
      <a:defRPr sz="1200" b="1" kern="1200">
        <a:solidFill>
          <a:schemeClr val="tx1"/>
        </a:solidFill>
        <a:latin typeface="Arial" charset="0"/>
        <a:ea typeface="+mn-ea"/>
        <a:cs typeface="Arial" charset="0"/>
      </a:defRPr>
    </a:lvl6pPr>
    <a:lvl7pPr marL="2743200" algn="l" defTabSz="914400" rtl="0" eaLnBrk="1" latinLnBrk="0" hangingPunct="1">
      <a:defRPr sz="1200" b="1" kern="1200">
        <a:solidFill>
          <a:schemeClr val="tx1"/>
        </a:solidFill>
        <a:latin typeface="Arial" charset="0"/>
        <a:ea typeface="+mn-ea"/>
        <a:cs typeface="Arial" charset="0"/>
      </a:defRPr>
    </a:lvl7pPr>
    <a:lvl8pPr marL="3200400" algn="l" defTabSz="914400" rtl="0" eaLnBrk="1" latinLnBrk="0" hangingPunct="1">
      <a:defRPr sz="1200" b="1" kern="1200">
        <a:solidFill>
          <a:schemeClr val="tx1"/>
        </a:solidFill>
        <a:latin typeface="Arial" charset="0"/>
        <a:ea typeface="+mn-ea"/>
        <a:cs typeface="Arial" charset="0"/>
      </a:defRPr>
    </a:lvl8pPr>
    <a:lvl9pPr marL="3657600" algn="l" defTabSz="914400" rtl="0" eaLnBrk="1" latinLnBrk="0" hangingPunct="1">
      <a:defRPr sz="1200" b="1"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enakshi_s04" initials="m" lastIdx="3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FF3300"/>
    <a:srgbClr val="00FF00"/>
    <a:srgbClr val="CC66FF"/>
    <a:srgbClr val="33CC33"/>
    <a:srgbClr val="00C000"/>
    <a:srgbClr val="008000"/>
  </p:clrMru>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1831" autoAdjust="0"/>
  </p:normalViewPr>
  <p:slideViewPr>
    <p:cSldViewPr showGuides="1">
      <p:cViewPr>
        <p:scale>
          <a:sx n="53" d="100"/>
          <a:sy n="53" d="100"/>
        </p:scale>
        <p:origin x="-1338" y="-78"/>
      </p:cViewPr>
      <p:guideLst>
        <p:guide orient="horz" pos="2160"/>
        <p:guide pos="3120"/>
      </p:guideLst>
    </p:cSldViewPr>
  </p:slideViewPr>
  <p:outlineViewPr>
    <p:cViewPr>
      <p:scale>
        <a:sx n="33" d="100"/>
        <a:sy n="33" d="100"/>
      </p:scale>
      <p:origin x="48" y="7560"/>
    </p:cViewPr>
  </p:outlineViewPr>
  <p:notesTextViewPr>
    <p:cViewPr>
      <p:scale>
        <a:sx n="100" d="100"/>
        <a:sy n="100" d="100"/>
      </p:scale>
      <p:origin x="0" y="0"/>
    </p:cViewPr>
  </p:notesTextViewPr>
  <p:sorterViewPr>
    <p:cViewPr>
      <p:scale>
        <a:sx n="100" d="100"/>
        <a:sy n="100" d="100"/>
      </p:scale>
      <p:origin x="0" y="14220"/>
    </p:cViewPr>
  </p:sorterViewPr>
  <p:notesViewPr>
    <p:cSldViewPr showGuides="1">
      <p:cViewPr>
        <p:scale>
          <a:sx n="50" d="100"/>
          <a:sy n="50" d="100"/>
        </p:scale>
        <p:origin x="-1944" y="-258"/>
      </p:cViewPr>
      <p:guideLst>
        <p:guide orient="horz" pos="2895"/>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image" Target="../media/image10.wmf"/></Relationships>
</file>

<file path=ppt/diagrams/_rels/data7.xml.rels><?xml version="1.0" encoding="UTF-8" standalone="yes"?>
<Relationships xmlns="http://schemas.openxmlformats.org/package/2006/relationships"><Relationship Id="rId1" Type="http://schemas.openxmlformats.org/officeDocument/2006/relationships/image" Target="../media/image11.wmf"/></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6660-54CF-4E14-97ED-63732081F2EF}" type="doc">
      <dgm:prSet loTypeId="urn:microsoft.com/office/officeart/2005/8/layout/vList6" loCatId="list" qsTypeId="urn:microsoft.com/office/officeart/2005/8/quickstyle/3d2" qsCatId="3D" csTypeId="urn:microsoft.com/office/officeart/2005/8/colors/accent2_4" csCatId="accent2" phldr="1"/>
      <dgm:spPr/>
      <dgm:t>
        <a:bodyPr/>
        <a:lstStyle/>
        <a:p>
          <a:endParaRPr lang="en-US"/>
        </a:p>
      </dgm:t>
    </dgm:pt>
    <dgm:pt modelId="{8E9DF79A-3196-4C20-B5BF-11FB8C1C5DFA}">
      <dgm:prSet phldrT="[Text]" custT="1"/>
      <dgm:spPr/>
      <dgm:t>
        <a:bodyPr/>
        <a:lstStyle/>
        <a:p>
          <a:r>
            <a:rPr lang="en-US" sz="1400" dirty="0" smtClean="0"/>
            <a:t>Customer Maintenance </a:t>
          </a:r>
          <a:endParaRPr lang="en-US" sz="1400" dirty="0"/>
        </a:p>
      </dgm:t>
    </dgm:pt>
    <dgm:pt modelId="{55F9169B-D00C-42B8-9C03-E1A801D150A4}" type="parTrans" cxnId="{5291D3EB-1FF8-443A-B783-AE20657C2529}">
      <dgm:prSet/>
      <dgm:spPr/>
      <dgm:t>
        <a:bodyPr/>
        <a:lstStyle/>
        <a:p>
          <a:endParaRPr lang="en-US" sz="1400"/>
        </a:p>
      </dgm:t>
    </dgm:pt>
    <dgm:pt modelId="{D6E2A330-B420-46B8-9475-70674AD7E89F}" type="sibTrans" cxnId="{5291D3EB-1FF8-443A-B783-AE20657C2529}">
      <dgm:prSet/>
      <dgm:spPr/>
      <dgm:t>
        <a:bodyPr/>
        <a:lstStyle/>
        <a:p>
          <a:endParaRPr lang="en-US" sz="1400"/>
        </a:p>
      </dgm:t>
    </dgm:pt>
    <dgm:pt modelId="{BA52C211-4062-488F-BBEC-5C9EE9AB4B4C}">
      <dgm:prSet phldrT="[Text]" custT="1"/>
      <dgm:spPr/>
      <dgm:t>
        <a:bodyPr/>
        <a:lstStyle/>
        <a:p>
          <a:pPr marL="508000" indent="-333375" algn="just"/>
          <a:r>
            <a:rPr lang="en-US" sz="1400" dirty="0" smtClean="0"/>
            <a:t>Add a new Customer</a:t>
          </a:r>
          <a:endParaRPr lang="en-US" sz="1400" dirty="0"/>
        </a:p>
      </dgm:t>
    </dgm:pt>
    <dgm:pt modelId="{A6F8446A-159A-456C-AE82-1946ECE84A1E}" type="parTrans" cxnId="{9D8C71AC-B346-4473-9A08-6FA0907460A8}">
      <dgm:prSet/>
      <dgm:spPr/>
      <dgm:t>
        <a:bodyPr/>
        <a:lstStyle/>
        <a:p>
          <a:endParaRPr lang="en-US" sz="1400"/>
        </a:p>
      </dgm:t>
    </dgm:pt>
    <dgm:pt modelId="{D524279E-D6B5-49C6-BDF3-7F4DA27F97CC}" type="sibTrans" cxnId="{9D8C71AC-B346-4473-9A08-6FA0907460A8}">
      <dgm:prSet/>
      <dgm:spPr/>
      <dgm:t>
        <a:bodyPr/>
        <a:lstStyle/>
        <a:p>
          <a:endParaRPr lang="en-US" sz="1400"/>
        </a:p>
      </dgm:t>
    </dgm:pt>
    <dgm:pt modelId="{EEF5A103-4B68-4CEE-80CB-83EFF021F963}">
      <dgm:prSet phldrT="[Text]" custT="1"/>
      <dgm:spPr/>
      <dgm:t>
        <a:bodyPr/>
        <a:lstStyle/>
        <a:p>
          <a:r>
            <a:rPr lang="en-US" sz="1400" dirty="0" smtClean="0"/>
            <a:t>Item Purchase </a:t>
          </a:r>
          <a:endParaRPr lang="en-US" sz="1400" dirty="0"/>
        </a:p>
      </dgm:t>
    </dgm:pt>
    <dgm:pt modelId="{902D2DC8-5BC8-47CD-A493-4B2F7F9B500E}" type="parTrans" cxnId="{349A0FDC-68B9-40C7-9D50-91889C8361B1}">
      <dgm:prSet/>
      <dgm:spPr/>
      <dgm:t>
        <a:bodyPr/>
        <a:lstStyle/>
        <a:p>
          <a:endParaRPr lang="en-US" sz="1400"/>
        </a:p>
      </dgm:t>
    </dgm:pt>
    <dgm:pt modelId="{21CCB5AF-62D8-4742-94DF-98BB6A866C42}" type="sibTrans" cxnId="{349A0FDC-68B9-40C7-9D50-91889C8361B1}">
      <dgm:prSet/>
      <dgm:spPr/>
      <dgm:t>
        <a:bodyPr/>
        <a:lstStyle/>
        <a:p>
          <a:endParaRPr lang="en-US" sz="1400"/>
        </a:p>
      </dgm:t>
    </dgm:pt>
    <dgm:pt modelId="{5603A7F6-9310-4574-8D95-E420884AC051}">
      <dgm:prSet phldrT="[Text]" custT="1"/>
      <dgm:spPr/>
      <dgm:t>
        <a:bodyPr/>
        <a:lstStyle/>
        <a:p>
          <a:pPr marL="508000" indent="-333375" algn="just"/>
          <a:r>
            <a:rPr lang="en-US" sz="1400" dirty="0" smtClean="0"/>
            <a:t>Update the details</a:t>
          </a:r>
          <a:endParaRPr lang="en-US" sz="1400" dirty="0"/>
        </a:p>
      </dgm:t>
    </dgm:pt>
    <dgm:pt modelId="{F723DDF6-DC35-4E1A-9CE1-908EDF478990}" type="parTrans" cxnId="{4148DE70-067D-4030-A278-786F7347BC0C}">
      <dgm:prSet/>
      <dgm:spPr/>
      <dgm:t>
        <a:bodyPr/>
        <a:lstStyle/>
        <a:p>
          <a:endParaRPr lang="en-US" sz="1400"/>
        </a:p>
      </dgm:t>
    </dgm:pt>
    <dgm:pt modelId="{FAA6B316-0350-41DE-B386-0735E047AB95}" type="sibTrans" cxnId="{4148DE70-067D-4030-A278-786F7347BC0C}">
      <dgm:prSet/>
      <dgm:spPr/>
      <dgm:t>
        <a:bodyPr/>
        <a:lstStyle/>
        <a:p>
          <a:endParaRPr lang="en-US" sz="1400"/>
        </a:p>
      </dgm:t>
    </dgm:pt>
    <dgm:pt modelId="{407A8012-AD8F-44FE-810D-F3B2A8CEEF95}">
      <dgm:prSet phldrT="[Text]" custT="1"/>
      <dgm:spPr/>
      <dgm:t>
        <a:bodyPr/>
        <a:lstStyle/>
        <a:p>
          <a:pPr marL="508000" indent="-333375" algn="just"/>
          <a:r>
            <a:rPr lang="en-US" sz="1400" dirty="0" smtClean="0"/>
            <a:t>Customer Report</a:t>
          </a:r>
          <a:endParaRPr lang="en-US" sz="1400" dirty="0"/>
        </a:p>
      </dgm:t>
    </dgm:pt>
    <dgm:pt modelId="{6F23E2D0-BD63-4C77-BA85-2715C50BEE52}" type="parTrans" cxnId="{E4EAD58A-9B5E-4489-8B2E-21E63612872E}">
      <dgm:prSet/>
      <dgm:spPr/>
      <dgm:t>
        <a:bodyPr/>
        <a:lstStyle/>
        <a:p>
          <a:endParaRPr lang="en-US" sz="1400"/>
        </a:p>
      </dgm:t>
    </dgm:pt>
    <dgm:pt modelId="{8D4C4C6A-4F8B-4F91-B8F1-77191316F9FC}" type="sibTrans" cxnId="{E4EAD58A-9B5E-4489-8B2E-21E63612872E}">
      <dgm:prSet/>
      <dgm:spPr/>
      <dgm:t>
        <a:bodyPr/>
        <a:lstStyle/>
        <a:p>
          <a:endParaRPr lang="en-US" sz="1400"/>
        </a:p>
      </dgm:t>
    </dgm:pt>
    <dgm:pt modelId="{2EF8F87E-5560-4EC2-A953-45D7AE1FF220}">
      <dgm:prSet phldrT="[Text]" custT="1"/>
      <dgm:spPr/>
      <dgm:t>
        <a:bodyPr/>
        <a:lstStyle/>
        <a:p>
          <a:pPr marL="406400" indent="-290513"/>
          <a:r>
            <a:rPr lang="en-US" sz="1400" dirty="0" smtClean="0"/>
            <a:t>Calculate Bill</a:t>
          </a:r>
          <a:endParaRPr lang="en-US" sz="1400" dirty="0"/>
        </a:p>
      </dgm:t>
    </dgm:pt>
    <dgm:pt modelId="{847E8CE8-93D4-4B04-9012-9A0F3944B85F}" type="parTrans" cxnId="{3492301B-54F9-413D-A03D-386EC2F5C358}">
      <dgm:prSet/>
      <dgm:spPr/>
      <dgm:t>
        <a:bodyPr/>
        <a:lstStyle/>
        <a:p>
          <a:endParaRPr lang="en-US" sz="1400"/>
        </a:p>
      </dgm:t>
    </dgm:pt>
    <dgm:pt modelId="{EFBA9490-BB7D-4B0C-8A1B-65CBA8F6EA5B}" type="sibTrans" cxnId="{3492301B-54F9-413D-A03D-386EC2F5C358}">
      <dgm:prSet/>
      <dgm:spPr/>
      <dgm:t>
        <a:bodyPr/>
        <a:lstStyle/>
        <a:p>
          <a:endParaRPr lang="en-US" sz="1400"/>
        </a:p>
      </dgm:t>
    </dgm:pt>
    <dgm:pt modelId="{58EE9D56-9879-4472-9923-E9ADB9E8439A}">
      <dgm:prSet phldrT="[Text]" custT="1"/>
      <dgm:spPr/>
      <dgm:t>
        <a:bodyPr/>
        <a:lstStyle/>
        <a:p>
          <a:pPr marL="406400" indent="-290513"/>
          <a:r>
            <a:rPr lang="en-US" sz="1400" dirty="0" smtClean="0"/>
            <a:t>Report </a:t>
          </a:r>
          <a:endParaRPr lang="en-US" sz="1400" dirty="0"/>
        </a:p>
      </dgm:t>
    </dgm:pt>
    <dgm:pt modelId="{2BFA0B13-223F-4A8F-AD88-6217FA31E194}" type="parTrans" cxnId="{E0A1DE12-747B-4162-9947-F2B8BF83268A}">
      <dgm:prSet/>
      <dgm:spPr/>
      <dgm:t>
        <a:bodyPr/>
        <a:lstStyle/>
        <a:p>
          <a:endParaRPr lang="en-US" sz="1400"/>
        </a:p>
      </dgm:t>
    </dgm:pt>
    <dgm:pt modelId="{D5993116-A934-4964-B3A3-D7473645BB74}" type="sibTrans" cxnId="{E0A1DE12-747B-4162-9947-F2B8BF83268A}">
      <dgm:prSet/>
      <dgm:spPr/>
      <dgm:t>
        <a:bodyPr/>
        <a:lstStyle/>
        <a:p>
          <a:endParaRPr lang="en-US" sz="1400"/>
        </a:p>
      </dgm:t>
    </dgm:pt>
    <dgm:pt modelId="{3BC73FDF-57E0-429F-8A3F-7E8638015140}" type="pres">
      <dgm:prSet presAssocID="{7E516660-54CF-4E14-97ED-63732081F2EF}" presName="Name0" presStyleCnt="0">
        <dgm:presLayoutVars>
          <dgm:dir/>
          <dgm:animLvl val="lvl"/>
          <dgm:resizeHandles/>
        </dgm:presLayoutVars>
      </dgm:prSet>
      <dgm:spPr/>
      <dgm:t>
        <a:bodyPr/>
        <a:lstStyle/>
        <a:p>
          <a:endParaRPr lang="en-US"/>
        </a:p>
      </dgm:t>
    </dgm:pt>
    <dgm:pt modelId="{48227AD5-BBA1-4615-9A22-A4A334BA6CFA}" type="pres">
      <dgm:prSet presAssocID="{8E9DF79A-3196-4C20-B5BF-11FB8C1C5DFA}" presName="linNode" presStyleCnt="0"/>
      <dgm:spPr/>
    </dgm:pt>
    <dgm:pt modelId="{82E39AC6-3CFB-4F73-94D5-CCCE618FAE01}" type="pres">
      <dgm:prSet presAssocID="{8E9DF79A-3196-4C20-B5BF-11FB8C1C5DFA}" presName="parentShp" presStyleLbl="node1" presStyleIdx="0" presStyleCnt="2" custScaleX="127941">
        <dgm:presLayoutVars>
          <dgm:bulletEnabled val="1"/>
        </dgm:presLayoutVars>
      </dgm:prSet>
      <dgm:spPr/>
      <dgm:t>
        <a:bodyPr/>
        <a:lstStyle/>
        <a:p>
          <a:endParaRPr lang="en-US"/>
        </a:p>
      </dgm:t>
    </dgm:pt>
    <dgm:pt modelId="{D432A391-5B30-46BE-89D9-1E268EE73620}" type="pres">
      <dgm:prSet presAssocID="{8E9DF79A-3196-4C20-B5BF-11FB8C1C5DFA}" presName="childShp" presStyleLbl="bgAccFollowNode1" presStyleIdx="0" presStyleCnt="2" custScaleX="90196" custScaleY="132727">
        <dgm:presLayoutVars>
          <dgm:bulletEnabled val="1"/>
        </dgm:presLayoutVars>
      </dgm:prSet>
      <dgm:spPr/>
      <dgm:t>
        <a:bodyPr/>
        <a:lstStyle/>
        <a:p>
          <a:endParaRPr lang="en-US"/>
        </a:p>
      </dgm:t>
    </dgm:pt>
    <dgm:pt modelId="{0B5CB660-1C8B-4C21-899B-DDA0B91E0736}" type="pres">
      <dgm:prSet presAssocID="{D6E2A330-B420-46B8-9475-70674AD7E89F}" presName="spacing" presStyleCnt="0"/>
      <dgm:spPr/>
    </dgm:pt>
    <dgm:pt modelId="{CB6399C5-8FC8-4EE8-B0FE-B493392B431E}" type="pres">
      <dgm:prSet presAssocID="{EEF5A103-4B68-4CEE-80CB-83EFF021F963}" presName="linNode" presStyleCnt="0"/>
      <dgm:spPr/>
    </dgm:pt>
    <dgm:pt modelId="{88653BA6-738F-43A1-8B30-55683EC64DBB}" type="pres">
      <dgm:prSet presAssocID="{EEF5A103-4B68-4CEE-80CB-83EFF021F963}" presName="parentShp" presStyleLbl="node1" presStyleIdx="1" presStyleCnt="2" custScaleX="127593" custScaleY="86978" custLinFactNeighborX="-70" custLinFactNeighborY="-18319">
        <dgm:presLayoutVars>
          <dgm:bulletEnabled val="1"/>
        </dgm:presLayoutVars>
      </dgm:prSet>
      <dgm:spPr/>
      <dgm:t>
        <a:bodyPr/>
        <a:lstStyle/>
        <a:p>
          <a:endParaRPr lang="en-US"/>
        </a:p>
      </dgm:t>
    </dgm:pt>
    <dgm:pt modelId="{4519CBD4-74AB-4F2A-A510-C1EAAF370C40}" type="pres">
      <dgm:prSet presAssocID="{EEF5A103-4B68-4CEE-80CB-83EFF021F963}" presName="childShp" presStyleLbl="bgAccFollowNode1" presStyleIdx="1" presStyleCnt="2" custScaleX="85294" custScaleY="113696" custLinFactNeighborY="-18319">
        <dgm:presLayoutVars>
          <dgm:bulletEnabled val="1"/>
        </dgm:presLayoutVars>
      </dgm:prSet>
      <dgm:spPr/>
      <dgm:t>
        <a:bodyPr/>
        <a:lstStyle/>
        <a:p>
          <a:endParaRPr lang="en-US"/>
        </a:p>
      </dgm:t>
    </dgm:pt>
  </dgm:ptLst>
  <dgm:cxnLst>
    <dgm:cxn modelId="{E4EAD58A-9B5E-4489-8B2E-21E63612872E}" srcId="{8E9DF79A-3196-4C20-B5BF-11FB8C1C5DFA}" destId="{407A8012-AD8F-44FE-810D-F3B2A8CEEF95}" srcOrd="2" destOrd="0" parTransId="{6F23E2D0-BD63-4C77-BA85-2715C50BEE52}" sibTransId="{8D4C4C6A-4F8B-4F91-B8F1-77191316F9FC}"/>
    <dgm:cxn modelId="{2F80AC09-9E12-43A9-BBA0-DC0D00A2FF32}" type="presOf" srcId="{58EE9D56-9879-4472-9923-E9ADB9E8439A}" destId="{4519CBD4-74AB-4F2A-A510-C1EAAF370C40}" srcOrd="0" destOrd="1" presId="urn:microsoft.com/office/officeart/2005/8/layout/vList6"/>
    <dgm:cxn modelId="{89C44557-BBE1-4A8D-B5D2-85A2F9599B3D}" type="presOf" srcId="{BA52C211-4062-488F-BBEC-5C9EE9AB4B4C}" destId="{D432A391-5B30-46BE-89D9-1E268EE73620}" srcOrd="0" destOrd="0" presId="urn:microsoft.com/office/officeart/2005/8/layout/vList6"/>
    <dgm:cxn modelId="{4148DE70-067D-4030-A278-786F7347BC0C}" srcId="{8E9DF79A-3196-4C20-B5BF-11FB8C1C5DFA}" destId="{5603A7F6-9310-4574-8D95-E420884AC051}" srcOrd="1" destOrd="0" parTransId="{F723DDF6-DC35-4E1A-9CE1-908EDF478990}" sibTransId="{FAA6B316-0350-41DE-B386-0735E047AB95}"/>
    <dgm:cxn modelId="{9D8C71AC-B346-4473-9A08-6FA0907460A8}" srcId="{8E9DF79A-3196-4C20-B5BF-11FB8C1C5DFA}" destId="{BA52C211-4062-488F-BBEC-5C9EE9AB4B4C}" srcOrd="0" destOrd="0" parTransId="{A6F8446A-159A-456C-AE82-1946ECE84A1E}" sibTransId="{D524279E-D6B5-49C6-BDF3-7F4DA27F97CC}"/>
    <dgm:cxn modelId="{43809110-80DB-4268-BACB-421EB31E68DB}" type="presOf" srcId="{EEF5A103-4B68-4CEE-80CB-83EFF021F963}" destId="{88653BA6-738F-43A1-8B30-55683EC64DBB}" srcOrd="0" destOrd="0" presId="urn:microsoft.com/office/officeart/2005/8/layout/vList6"/>
    <dgm:cxn modelId="{A634D594-6822-4C6B-93DE-B6C96A6748E9}" type="presOf" srcId="{2EF8F87E-5560-4EC2-A953-45D7AE1FF220}" destId="{4519CBD4-74AB-4F2A-A510-C1EAAF370C40}" srcOrd="0" destOrd="0" presId="urn:microsoft.com/office/officeart/2005/8/layout/vList6"/>
    <dgm:cxn modelId="{099A377E-3411-4587-93C9-F2F530465C43}" type="presOf" srcId="{7E516660-54CF-4E14-97ED-63732081F2EF}" destId="{3BC73FDF-57E0-429F-8A3F-7E8638015140}" srcOrd="0" destOrd="0" presId="urn:microsoft.com/office/officeart/2005/8/layout/vList6"/>
    <dgm:cxn modelId="{EF99721E-615D-402B-BB7E-1F923E5F3689}" type="presOf" srcId="{407A8012-AD8F-44FE-810D-F3B2A8CEEF95}" destId="{D432A391-5B30-46BE-89D9-1E268EE73620}" srcOrd="0" destOrd="2" presId="urn:microsoft.com/office/officeart/2005/8/layout/vList6"/>
    <dgm:cxn modelId="{3492301B-54F9-413D-A03D-386EC2F5C358}" srcId="{EEF5A103-4B68-4CEE-80CB-83EFF021F963}" destId="{2EF8F87E-5560-4EC2-A953-45D7AE1FF220}" srcOrd="0" destOrd="0" parTransId="{847E8CE8-93D4-4B04-9012-9A0F3944B85F}" sibTransId="{EFBA9490-BB7D-4B0C-8A1B-65CBA8F6EA5B}"/>
    <dgm:cxn modelId="{E0A1DE12-747B-4162-9947-F2B8BF83268A}" srcId="{EEF5A103-4B68-4CEE-80CB-83EFF021F963}" destId="{58EE9D56-9879-4472-9923-E9ADB9E8439A}" srcOrd="1" destOrd="0" parTransId="{2BFA0B13-223F-4A8F-AD88-6217FA31E194}" sibTransId="{D5993116-A934-4964-B3A3-D7473645BB74}"/>
    <dgm:cxn modelId="{5291D3EB-1FF8-443A-B783-AE20657C2529}" srcId="{7E516660-54CF-4E14-97ED-63732081F2EF}" destId="{8E9DF79A-3196-4C20-B5BF-11FB8C1C5DFA}" srcOrd="0" destOrd="0" parTransId="{55F9169B-D00C-42B8-9C03-E1A801D150A4}" sibTransId="{D6E2A330-B420-46B8-9475-70674AD7E89F}"/>
    <dgm:cxn modelId="{349A0FDC-68B9-40C7-9D50-91889C8361B1}" srcId="{7E516660-54CF-4E14-97ED-63732081F2EF}" destId="{EEF5A103-4B68-4CEE-80CB-83EFF021F963}" srcOrd="1" destOrd="0" parTransId="{902D2DC8-5BC8-47CD-A493-4B2F7F9B500E}" sibTransId="{21CCB5AF-62D8-4742-94DF-98BB6A866C42}"/>
    <dgm:cxn modelId="{7A2CCCCC-F20C-45FB-B3A0-D59BA94165AE}" type="presOf" srcId="{8E9DF79A-3196-4C20-B5BF-11FB8C1C5DFA}" destId="{82E39AC6-3CFB-4F73-94D5-CCCE618FAE01}" srcOrd="0" destOrd="0" presId="urn:microsoft.com/office/officeart/2005/8/layout/vList6"/>
    <dgm:cxn modelId="{70DD5207-FCDA-4293-ACD8-0DBF302165E4}" type="presOf" srcId="{5603A7F6-9310-4574-8D95-E420884AC051}" destId="{D432A391-5B30-46BE-89D9-1E268EE73620}" srcOrd="0" destOrd="1" presId="urn:microsoft.com/office/officeart/2005/8/layout/vList6"/>
    <dgm:cxn modelId="{4D17A9CC-8BCD-432C-A966-567A76AA2C8D}" type="presParOf" srcId="{3BC73FDF-57E0-429F-8A3F-7E8638015140}" destId="{48227AD5-BBA1-4615-9A22-A4A334BA6CFA}" srcOrd="0" destOrd="0" presId="urn:microsoft.com/office/officeart/2005/8/layout/vList6"/>
    <dgm:cxn modelId="{BDE2D86B-A074-4734-92A2-0D0B167A20BC}" type="presParOf" srcId="{48227AD5-BBA1-4615-9A22-A4A334BA6CFA}" destId="{82E39AC6-3CFB-4F73-94D5-CCCE618FAE01}" srcOrd="0" destOrd="0" presId="urn:microsoft.com/office/officeart/2005/8/layout/vList6"/>
    <dgm:cxn modelId="{8AF9A5B0-86B0-49DF-9445-4DDFDE901D26}" type="presParOf" srcId="{48227AD5-BBA1-4615-9A22-A4A334BA6CFA}" destId="{D432A391-5B30-46BE-89D9-1E268EE73620}" srcOrd="1" destOrd="0" presId="urn:microsoft.com/office/officeart/2005/8/layout/vList6"/>
    <dgm:cxn modelId="{94264EDB-8056-486D-9672-9B154401A290}" type="presParOf" srcId="{3BC73FDF-57E0-429F-8A3F-7E8638015140}" destId="{0B5CB660-1C8B-4C21-899B-DDA0B91E0736}" srcOrd="1" destOrd="0" presId="urn:microsoft.com/office/officeart/2005/8/layout/vList6"/>
    <dgm:cxn modelId="{BC756C25-7108-4F52-B4FB-BE4F40A7D6FA}" type="presParOf" srcId="{3BC73FDF-57E0-429F-8A3F-7E8638015140}" destId="{CB6399C5-8FC8-4EE8-B0FE-B493392B431E}" srcOrd="2" destOrd="0" presId="urn:microsoft.com/office/officeart/2005/8/layout/vList6"/>
    <dgm:cxn modelId="{FF858A3E-8D4E-49F4-B5B9-04F282E984DC}" type="presParOf" srcId="{CB6399C5-8FC8-4EE8-B0FE-B493392B431E}" destId="{88653BA6-738F-43A1-8B30-55683EC64DBB}" srcOrd="0" destOrd="0" presId="urn:microsoft.com/office/officeart/2005/8/layout/vList6"/>
    <dgm:cxn modelId="{FDEDB590-E92B-4C27-BE05-83D9E1923FCB}" type="presParOf" srcId="{CB6399C5-8FC8-4EE8-B0FE-B493392B431E}" destId="{4519CBD4-74AB-4F2A-A510-C1EAAF370C40}" srcOrd="1" destOrd="0" presId="urn:microsoft.com/office/officeart/2005/8/layout/vList6"/>
  </dgm:cxnLst>
  <dgm:bg/>
  <dgm:whole/>
</dgm:dataModel>
</file>

<file path=ppt/diagrams/data2.xml><?xml version="1.0" encoding="utf-8"?>
<dgm:dataModel xmlns:dgm="http://schemas.openxmlformats.org/drawingml/2006/diagram" xmlns:a="http://schemas.openxmlformats.org/drawingml/2006/main">
  <dgm:ptLst>
    <dgm:pt modelId="{7E516660-54CF-4E14-97ED-63732081F2EF}" type="doc">
      <dgm:prSet loTypeId="urn:microsoft.com/office/officeart/2005/8/layout/vList6" loCatId="list" qsTypeId="urn:microsoft.com/office/officeart/2005/8/quickstyle/3d2" qsCatId="3D" csTypeId="urn:microsoft.com/office/officeart/2005/8/colors/accent2_4" csCatId="accent2" phldr="1"/>
      <dgm:spPr/>
      <dgm:t>
        <a:bodyPr/>
        <a:lstStyle/>
        <a:p>
          <a:endParaRPr lang="en-US"/>
        </a:p>
      </dgm:t>
    </dgm:pt>
    <dgm:pt modelId="{6BB937D7-0872-43FD-8E63-4F3A530E0FBF}">
      <dgm:prSet phldrT="[Text]" custT="1"/>
      <dgm:spPr/>
      <dgm:t>
        <a:bodyPr/>
        <a:lstStyle/>
        <a:p>
          <a:pPr marL="508000" indent="-333375"/>
          <a:r>
            <a:rPr lang="en-US" sz="1400" dirty="0" smtClean="0"/>
            <a:t>Discount calculation</a:t>
          </a:r>
          <a:endParaRPr lang="en-US" sz="1400" dirty="0"/>
        </a:p>
      </dgm:t>
    </dgm:pt>
    <dgm:pt modelId="{20A9893F-F988-42D7-969F-E6B669BAB968}" type="parTrans" cxnId="{52564B05-F0A0-479E-B6B3-8F3DDC0D25B2}">
      <dgm:prSet/>
      <dgm:spPr/>
      <dgm:t>
        <a:bodyPr/>
        <a:lstStyle/>
        <a:p>
          <a:endParaRPr lang="en-US" sz="1400"/>
        </a:p>
      </dgm:t>
    </dgm:pt>
    <dgm:pt modelId="{E4744570-FE2C-423A-B10C-12E895A0E9BA}" type="sibTrans" cxnId="{52564B05-F0A0-479E-B6B3-8F3DDC0D25B2}">
      <dgm:prSet/>
      <dgm:spPr/>
      <dgm:t>
        <a:bodyPr/>
        <a:lstStyle/>
        <a:p>
          <a:endParaRPr lang="en-US" sz="1400"/>
        </a:p>
      </dgm:t>
    </dgm:pt>
    <dgm:pt modelId="{0D744A93-6A8C-4BAD-AC93-FD0095CFB43C}">
      <dgm:prSet phldrT="[Text]" custT="1"/>
      <dgm:spPr/>
      <dgm:t>
        <a:bodyPr/>
        <a:lstStyle/>
        <a:p>
          <a:r>
            <a:rPr lang="en-US" sz="1400" dirty="0" smtClean="0"/>
            <a:t>Billing of Items </a:t>
          </a:r>
          <a:endParaRPr lang="en-US" sz="1400" dirty="0"/>
        </a:p>
      </dgm:t>
    </dgm:pt>
    <dgm:pt modelId="{5F6AEEA4-31CE-4FFE-928E-2387C93A1E3A}" type="parTrans" cxnId="{FAB02769-0934-47E2-92BE-F59484F685E8}">
      <dgm:prSet/>
      <dgm:spPr/>
      <dgm:t>
        <a:bodyPr/>
        <a:lstStyle/>
        <a:p>
          <a:endParaRPr lang="en-US" sz="1400"/>
        </a:p>
      </dgm:t>
    </dgm:pt>
    <dgm:pt modelId="{F2B10886-B0C1-4486-AF72-B8F09765DF49}" type="sibTrans" cxnId="{FAB02769-0934-47E2-92BE-F59484F685E8}">
      <dgm:prSet/>
      <dgm:spPr/>
      <dgm:t>
        <a:bodyPr/>
        <a:lstStyle/>
        <a:p>
          <a:endParaRPr lang="en-US" sz="1400"/>
        </a:p>
      </dgm:t>
    </dgm:pt>
    <dgm:pt modelId="{8EF7DA1A-47C9-4556-A73C-B2177EDFED22}">
      <dgm:prSet phldrT="[Text]" custT="1"/>
      <dgm:spPr/>
      <dgm:t>
        <a:bodyPr/>
        <a:lstStyle/>
        <a:p>
          <a:pPr marL="508000" indent="-333375"/>
          <a:r>
            <a:rPr lang="en-US" sz="1400" dirty="0" smtClean="0"/>
            <a:t>Printing of Bill </a:t>
          </a:r>
          <a:endParaRPr lang="en-US" sz="1400" dirty="0"/>
        </a:p>
      </dgm:t>
    </dgm:pt>
    <dgm:pt modelId="{BFDF7B0F-3521-412C-A62B-E6982EF1C6EC}" type="parTrans" cxnId="{DA493F82-992D-447B-8467-72D4BB8B4C73}">
      <dgm:prSet/>
      <dgm:spPr/>
      <dgm:t>
        <a:bodyPr/>
        <a:lstStyle/>
        <a:p>
          <a:endParaRPr lang="en-US" sz="1400"/>
        </a:p>
      </dgm:t>
    </dgm:pt>
    <dgm:pt modelId="{2EB6ADAA-BB2B-4029-A2E5-DE618B735397}" type="sibTrans" cxnId="{DA493F82-992D-447B-8467-72D4BB8B4C73}">
      <dgm:prSet/>
      <dgm:spPr/>
      <dgm:t>
        <a:bodyPr/>
        <a:lstStyle/>
        <a:p>
          <a:endParaRPr lang="en-US" sz="1400"/>
        </a:p>
      </dgm:t>
    </dgm:pt>
    <dgm:pt modelId="{3BC73FDF-57E0-429F-8A3F-7E8638015140}" type="pres">
      <dgm:prSet presAssocID="{7E516660-54CF-4E14-97ED-63732081F2EF}" presName="Name0" presStyleCnt="0">
        <dgm:presLayoutVars>
          <dgm:dir/>
          <dgm:animLvl val="lvl"/>
          <dgm:resizeHandles/>
        </dgm:presLayoutVars>
      </dgm:prSet>
      <dgm:spPr/>
      <dgm:t>
        <a:bodyPr/>
        <a:lstStyle/>
        <a:p>
          <a:endParaRPr lang="en-US"/>
        </a:p>
      </dgm:t>
    </dgm:pt>
    <dgm:pt modelId="{483BA9EF-6964-4870-8B3A-7F1397177B59}" type="pres">
      <dgm:prSet presAssocID="{0D744A93-6A8C-4BAD-AC93-FD0095CFB43C}" presName="linNode" presStyleCnt="0"/>
      <dgm:spPr/>
    </dgm:pt>
    <dgm:pt modelId="{2CE662A6-5FD0-4476-9DCB-2566D930A2DF}" type="pres">
      <dgm:prSet presAssocID="{0D744A93-6A8C-4BAD-AC93-FD0095CFB43C}" presName="parentShp" presStyleLbl="node1" presStyleIdx="0" presStyleCnt="1" custScaleX="75132" custLinFactNeighborX="17279" custLinFactNeighborY="2918">
        <dgm:presLayoutVars>
          <dgm:bulletEnabled val="1"/>
        </dgm:presLayoutVars>
      </dgm:prSet>
      <dgm:spPr/>
      <dgm:t>
        <a:bodyPr/>
        <a:lstStyle/>
        <a:p>
          <a:endParaRPr lang="en-US"/>
        </a:p>
      </dgm:t>
    </dgm:pt>
    <dgm:pt modelId="{3E19F41E-26A5-42EF-9E25-F0501395413D}" type="pres">
      <dgm:prSet presAssocID="{0D744A93-6A8C-4BAD-AC93-FD0095CFB43C}" presName="childShp" presStyleLbl="bgAccFollowNode1" presStyleIdx="0" presStyleCnt="1" custScaleX="85437" custLinFactNeighborX="23356" custLinFactNeighborY="2918">
        <dgm:presLayoutVars>
          <dgm:bulletEnabled val="1"/>
        </dgm:presLayoutVars>
      </dgm:prSet>
      <dgm:spPr/>
      <dgm:t>
        <a:bodyPr/>
        <a:lstStyle/>
        <a:p>
          <a:endParaRPr lang="en-US"/>
        </a:p>
      </dgm:t>
    </dgm:pt>
  </dgm:ptLst>
  <dgm:cxnLst>
    <dgm:cxn modelId="{FAB02769-0934-47E2-92BE-F59484F685E8}" srcId="{7E516660-54CF-4E14-97ED-63732081F2EF}" destId="{0D744A93-6A8C-4BAD-AC93-FD0095CFB43C}" srcOrd="0" destOrd="0" parTransId="{5F6AEEA4-31CE-4FFE-928E-2387C93A1E3A}" sibTransId="{F2B10886-B0C1-4486-AF72-B8F09765DF49}"/>
    <dgm:cxn modelId="{E3E41BB3-0C05-4E0E-A472-1FB7E760E816}" type="presOf" srcId="{8EF7DA1A-47C9-4556-A73C-B2177EDFED22}" destId="{3E19F41E-26A5-42EF-9E25-F0501395413D}" srcOrd="0" destOrd="1" presId="urn:microsoft.com/office/officeart/2005/8/layout/vList6"/>
    <dgm:cxn modelId="{44321E10-A172-4609-B265-E3BCD25DF795}" type="presOf" srcId="{6BB937D7-0872-43FD-8E63-4F3A530E0FBF}" destId="{3E19F41E-26A5-42EF-9E25-F0501395413D}" srcOrd="0" destOrd="0" presId="urn:microsoft.com/office/officeart/2005/8/layout/vList6"/>
    <dgm:cxn modelId="{C1A8DD2C-55D5-46E7-8324-6DC5B382C79D}" type="presOf" srcId="{0D744A93-6A8C-4BAD-AC93-FD0095CFB43C}" destId="{2CE662A6-5FD0-4476-9DCB-2566D930A2DF}" srcOrd="0" destOrd="0" presId="urn:microsoft.com/office/officeart/2005/8/layout/vList6"/>
    <dgm:cxn modelId="{FFE95846-FAE5-40BC-874C-9C1449B1B311}" type="presOf" srcId="{7E516660-54CF-4E14-97ED-63732081F2EF}" destId="{3BC73FDF-57E0-429F-8A3F-7E8638015140}" srcOrd="0" destOrd="0" presId="urn:microsoft.com/office/officeart/2005/8/layout/vList6"/>
    <dgm:cxn modelId="{DA493F82-992D-447B-8467-72D4BB8B4C73}" srcId="{0D744A93-6A8C-4BAD-AC93-FD0095CFB43C}" destId="{8EF7DA1A-47C9-4556-A73C-B2177EDFED22}" srcOrd="1" destOrd="0" parTransId="{BFDF7B0F-3521-412C-A62B-E6982EF1C6EC}" sibTransId="{2EB6ADAA-BB2B-4029-A2E5-DE618B735397}"/>
    <dgm:cxn modelId="{52564B05-F0A0-479E-B6B3-8F3DDC0D25B2}" srcId="{0D744A93-6A8C-4BAD-AC93-FD0095CFB43C}" destId="{6BB937D7-0872-43FD-8E63-4F3A530E0FBF}" srcOrd="0" destOrd="0" parTransId="{20A9893F-F988-42D7-969F-E6B669BAB968}" sibTransId="{E4744570-FE2C-423A-B10C-12E895A0E9BA}"/>
    <dgm:cxn modelId="{7785C283-3819-4390-A85B-3562363BFAD0}" type="presParOf" srcId="{3BC73FDF-57E0-429F-8A3F-7E8638015140}" destId="{483BA9EF-6964-4870-8B3A-7F1397177B59}" srcOrd="0" destOrd="0" presId="urn:microsoft.com/office/officeart/2005/8/layout/vList6"/>
    <dgm:cxn modelId="{79BCC622-E07E-4DAB-9A6F-EE1D2FF0F40B}" type="presParOf" srcId="{483BA9EF-6964-4870-8B3A-7F1397177B59}" destId="{2CE662A6-5FD0-4476-9DCB-2566D930A2DF}" srcOrd="0" destOrd="0" presId="urn:microsoft.com/office/officeart/2005/8/layout/vList6"/>
    <dgm:cxn modelId="{AB96146C-E2D0-49D4-BB12-5AB22277783F}" type="presParOf" srcId="{483BA9EF-6964-4870-8B3A-7F1397177B59}" destId="{3E19F41E-26A5-42EF-9E25-F0501395413D}" srcOrd="1" destOrd="0" presId="urn:microsoft.com/office/officeart/2005/8/layout/vList6"/>
  </dgm:cxnLst>
  <dgm:bg/>
  <dgm:whole/>
</dgm:dataModel>
</file>

<file path=ppt/diagrams/data3.xml><?xml version="1.0" encoding="utf-8"?>
<dgm:dataModel xmlns:dgm="http://schemas.openxmlformats.org/drawingml/2006/diagram" xmlns:a="http://schemas.openxmlformats.org/drawingml/2006/main">
  <dgm:ptLst>
    <dgm:pt modelId="{7E516660-54CF-4E14-97ED-63732081F2EF}" type="doc">
      <dgm:prSet loTypeId="urn:microsoft.com/office/officeart/2005/8/layout/vList6" loCatId="list" qsTypeId="urn:microsoft.com/office/officeart/2005/8/quickstyle/3d2" qsCatId="3D" csTypeId="urn:microsoft.com/office/officeart/2005/8/colors/accent2_4" csCatId="accent2" phldr="1"/>
      <dgm:spPr/>
      <dgm:t>
        <a:bodyPr/>
        <a:lstStyle/>
        <a:p>
          <a:endParaRPr lang="en-US"/>
        </a:p>
      </dgm:t>
    </dgm:pt>
    <dgm:pt modelId="{8E9DF79A-3196-4C20-B5BF-11FB8C1C5DFA}">
      <dgm:prSet phldrT="[Text]" custT="1"/>
      <dgm:spPr/>
      <dgm:t>
        <a:bodyPr/>
        <a:lstStyle/>
        <a:p>
          <a:r>
            <a:rPr lang="en-US" sz="1400" dirty="0" smtClean="0"/>
            <a:t>Customer  details </a:t>
          </a:r>
          <a:endParaRPr lang="en-US" sz="1400" dirty="0"/>
        </a:p>
      </dgm:t>
    </dgm:pt>
    <dgm:pt modelId="{55F9169B-D00C-42B8-9C03-E1A801D150A4}" type="parTrans" cxnId="{5291D3EB-1FF8-443A-B783-AE20657C2529}">
      <dgm:prSet/>
      <dgm:spPr/>
      <dgm:t>
        <a:bodyPr/>
        <a:lstStyle/>
        <a:p>
          <a:endParaRPr lang="en-US" sz="1400"/>
        </a:p>
      </dgm:t>
    </dgm:pt>
    <dgm:pt modelId="{D6E2A330-B420-46B8-9475-70674AD7E89F}" type="sibTrans" cxnId="{5291D3EB-1FF8-443A-B783-AE20657C2529}">
      <dgm:prSet/>
      <dgm:spPr/>
      <dgm:t>
        <a:bodyPr/>
        <a:lstStyle/>
        <a:p>
          <a:endParaRPr lang="en-US" sz="1400"/>
        </a:p>
      </dgm:t>
    </dgm:pt>
    <dgm:pt modelId="{BA52C211-4062-488F-BBEC-5C9EE9AB4B4C}">
      <dgm:prSet phldrT="[Text]" custT="1"/>
      <dgm:spPr/>
      <dgm:t>
        <a:bodyPr/>
        <a:lstStyle/>
        <a:p>
          <a:pPr marL="347663" indent="-173038" algn="just"/>
          <a:r>
            <a:rPr lang="en-US" sz="1400" dirty="0" smtClean="0"/>
            <a:t>Customer Id</a:t>
          </a:r>
          <a:endParaRPr lang="en-US" sz="1400" dirty="0"/>
        </a:p>
      </dgm:t>
    </dgm:pt>
    <dgm:pt modelId="{A6F8446A-159A-456C-AE82-1946ECE84A1E}" type="parTrans" cxnId="{9D8C71AC-B346-4473-9A08-6FA0907460A8}">
      <dgm:prSet/>
      <dgm:spPr/>
      <dgm:t>
        <a:bodyPr/>
        <a:lstStyle/>
        <a:p>
          <a:endParaRPr lang="en-US" sz="1400"/>
        </a:p>
      </dgm:t>
    </dgm:pt>
    <dgm:pt modelId="{D524279E-D6B5-49C6-BDF3-7F4DA27F97CC}" type="sibTrans" cxnId="{9D8C71AC-B346-4473-9A08-6FA0907460A8}">
      <dgm:prSet/>
      <dgm:spPr/>
      <dgm:t>
        <a:bodyPr/>
        <a:lstStyle/>
        <a:p>
          <a:endParaRPr lang="en-US" sz="1400"/>
        </a:p>
      </dgm:t>
    </dgm:pt>
    <dgm:pt modelId="{E25A8AD7-42BF-404C-8FFD-9EDA44039D36}">
      <dgm:prSet custT="1"/>
      <dgm:spPr/>
      <dgm:t>
        <a:bodyPr/>
        <a:lstStyle/>
        <a:p>
          <a:pPr marL="347663" indent="-173038"/>
          <a:r>
            <a:rPr lang="en-US" sz="1400" dirty="0" smtClean="0"/>
            <a:t>Telephone No</a:t>
          </a:r>
          <a:endParaRPr lang="en-US" sz="1400" dirty="0"/>
        </a:p>
      </dgm:t>
    </dgm:pt>
    <dgm:pt modelId="{9C11AC72-A867-4787-A1D0-D56F55959F43}" type="parTrans" cxnId="{B1C93DCF-5F7D-4225-8497-895E27E8662C}">
      <dgm:prSet/>
      <dgm:spPr/>
      <dgm:t>
        <a:bodyPr/>
        <a:lstStyle/>
        <a:p>
          <a:endParaRPr lang="en-US" sz="1400"/>
        </a:p>
      </dgm:t>
    </dgm:pt>
    <dgm:pt modelId="{96A2EA76-353D-43A5-978A-01BE214C82EC}" type="sibTrans" cxnId="{B1C93DCF-5F7D-4225-8497-895E27E8662C}">
      <dgm:prSet/>
      <dgm:spPr/>
      <dgm:t>
        <a:bodyPr/>
        <a:lstStyle/>
        <a:p>
          <a:endParaRPr lang="en-US" sz="1400"/>
        </a:p>
      </dgm:t>
    </dgm:pt>
    <dgm:pt modelId="{0221AFE9-FD4A-443B-ACDF-9C851D13A7C9}">
      <dgm:prSet custT="1"/>
      <dgm:spPr/>
      <dgm:t>
        <a:bodyPr/>
        <a:lstStyle/>
        <a:p>
          <a:pPr marL="347663" indent="-173038"/>
          <a:r>
            <a:rPr lang="en-US" sz="1400" dirty="0" smtClean="0"/>
            <a:t>Customer Name</a:t>
          </a:r>
          <a:endParaRPr lang="en-US" sz="1400" dirty="0"/>
        </a:p>
      </dgm:t>
    </dgm:pt>
    <dgm:pt modelId="{5E1C4203-5002-47AE-B3E9-6ABE9AE30C49}" type="sibTrans" cxnId="{1C9098DD-5003-4C51-BE38-94F89FA1CCFB}">
      <dgm:prSet/>
      <dgm:spPr/>
      <dgm:t>
        <a:bodyPr/>
        <a:lstStyle/>
        <a:p>
          <a:endParaRPr lang="en-US" sz="1400"/>
        </a:p>
      </dgm:t>
    </dgm:pt>
    <dgm:pt modelId="{3D36AFF7-0A97-489F-9782-57C9D460A15F}" type="parTrans" cxnId="{1C9098DD-5003-4C51-BE38-94F89FA1CCFB}">
      <dgm:prSet/>
      <dgm:spPr/>
      <dgm:t>
        <a:bodyPr/>
        <a:lstStyle/>
        <a:p>
          <a:endParaRPr lang="en-US" sz="1400"/>
        </a:p>
      </dgm:t>
    </dgm:pt>
    <dgm:pt modelId="{5D53B6C8-0F5F-41D6-832C-56B5443AC83F}">
      <dgm:prSet custT="1"/>
      <dgm:spPr/>
      <dgm:t>
        <a:bodyPr/>
        <a:lstStyle/>
        <a:p>
          <a:pPr marL="347663" indent="-173038"/>
          <a:r>
            <a:rPr lang="en-US" sz="1400" dirty="0" smtClean="0"/>
            <a:t>Address</a:t>
          </a:r>
          <a:endParaRPr lang="en-US" sz="1400" dirty="0"/>
        </a:p>
      </dgm:t>
    </dgm:pt>
    <dgm:pt modelId="{CE456036-8B6F-479C-946C-8BD84B4D2913}" type="parTrans" cxnId="{983E7101-097F-4EF4-A2BA-BB300495B984}">
      <dgm:prSet/>
      <dgm:spPr/>
      <dgm:t>
        <a:bodyPr/>
        <a:lstStyle/>
        <a:p>
          <a:endParaRPr lang="en-US"/>
        </a:p>
      </dgm:t>
    </dgm:pt>
    <dgm:pt modelId="{A87FCF83-E824-4B65-A126-E32D9B2F8BF7}" type="sibTrans" cxnId="{983E7101-097F-4EF4-A2BA-BB300495B984}">
      <dgm:prSet/>
      <dgm:spPr/>
      <dgm:t>
        <a:bodyPr/>
        <a:lstStyle/>
        <a:p>
          <a:endParaRPr lang="en-US"/>
        </a:p>
      </dgm:t>
    </dgm:pt>
    <dgm:pt modelId="{3BC73FDF-57E0-429F-8A3F-7E8638015140}" type="pres">
      <dgm:prSet presAssocID="{7E516660-54CF-4E14-97ED-63732081F2EF}" presName="Name0" presStyleCnt="0">
        <dgm:presLayoutVars>
          <dgm:dir/>
          <dgm:animLvl val="lvl"/>
          <dgm:resizeHandles/>
        </dgm:presLayoutVars>
      </dgm:prSet>
      <dgm:spPr/>
      <dgm:t>
        <a:bodyPr/>
        <a:lstStyle/>
        <a:p>
          <a:endParaRPr lang="en-US"/>
        </a:p>
      </dgm:t>
    </dgm:pt>
    <dgm:pt modelId="{48227AD5-BBA1-4615-9A22-A4A334BA6CFA}" type="pres">
      <dgm:prSet presAssocID="{8E9DF79A-3196-4C20-B5BF-11FB8C1C5DFA}" presName="linNode" presStyleCnt="0"/>
      <dgm:spPr/>
    </dgm:pt>
    <dgm:pt modelId="{82E39AC6-3CFB-4F73-94D5-CCCE618FAE01}" type="pres">
      <dgm:prSet presAssocID="{8E9DF79A-3196-4C20-B5BF-11FB8C1C5DFA}" presName="parentShp" presStyleLbl="node1" presStyleIdx="0" presStyleCnt="1">
        <dgm:presLayoutVars>
          <dgm:bulletEnabled val="1"/>
        </dgm:presLayoutVars>
      </dgm:prSet>
      <dgm:spPr/>
      <dgm:t>
        <a:bodyPr/>
        <a:lstStyle/>
        <a:p>
          <a:endParaRPr lang="en-US"/>
        </a:p>
      </dgm:t>
    </dgm:pt>
    <dgm:pt modelId="{D432A391-5B30-46BE-89D9-1E268EE73620}" type="pres">
      <dgm:prSet presAssocID="{8E9DF79A-3196-4C20-B5BF-11FB8C1C5DFA}" presName="childShp" presStyleLbl="bgAccFollowNode1" presStyleIdx="0" presStyleCnt="1" custScaleY="100098">
        <dgm:presLayoutVars>
          <dgm:bulletEnabled val="1"/>
        </dgm:presLayoutVars>
      </dgm:prSet>
      <dgm:spPr/>
      <dgm:t>
        <a:bodyPr/>
        <a:lstStyle/>
        <a:p>
          <a:endParaRPr lang="en-US"/>
        </a:p>
      </dgm:t>
    </dgm:pt>
  </dgm:ptLst>
  <dgm:cxnLst>
    <dgm:cxn modelId="{5D621F4F-A406-4397-906B-0E928A68DD58}" type="presOf" srcId="{5D53B6C8-0F5F-41D6-832C-56B5443AC83F}" destId="{D432A391-5B30-46BE-89D9-1E268EE73620}" srcOrd="0" destOrd="3" presId="urn:microsoft.com/office/officeart/2005/8/layout/vList6"/>
    <dgm:cxn modelId="{9D8C71AC-B346-4473-9A08-6FA0907460A8}" srcId="{8E9DF79A-3196-4C20-B5BF-11FB8C1C5DFA}" destId="{BA52C211-4062-488F-BBEC-5C9EE9AB4B4C}" srcOrd="0" destOrd="0" parTransId="{A6F8446A-159A-456C-AE82-1946ECE84A1E}" sibTransId="{D524279E-D6B5-49C6-BDF3-7F4DA27F97CC}"/>
    <dgm:cxn modelId="{69165731-0FC6-4277-878E-BAB3C6053CDE}" type="presOf" srcId="{0221AFE9-FD4A-443B-ACDF-9C851D13A7C9}" destId="{D432A391-5B30-46BE-89D9-1E268EE73620}" srcOrd="0" destOrd="1" presId="urn:microsoft.com/office/officeart/2005/8/layout/vList6"/>
    <dgm:cxn modelId="{B1C93DCF-5F7D-4225-8497-895E27E8662C}" srcId="{8E9DF79A-3196-4C20-B5BF-11FB8C1C5DFA}" destId="{E25A8AD7-42BF-404C-8FFD-9EDA44039D36}" srcOrd="2" destOrd="0" parTransId="{9C11AC72-A867-4787-A1D0-D56F55959F43}" sibTransId="{96A2EA76-353D-43A5-978A-01BE214C82EC}"/>
    <dgm:cxn modelId="{35EB7431-0E38-4438-A272-48BBBF1400F2}" type="presOf" srcId="{E25A8AD7-42BF-404C-8FFD-9EDA44039D36}" destId="{D432A391-5B30-46BE-89D9-1E268EE73620}" srcOrd="0" destOrd="2" presId="urn:microsoft.com/office/officeart/2005/8/layout/vList6"/>
    <dgm:cxn modelId="{983E7101-097F-4EF4-A2BA-BB300495B984}" srcId="{8E9DF79A-3196-4C20-B5BF-11FB8C1C5DFA}" destId="{5D53B6C8-0F5F-41D6-832C-56B5443AC83F}" srcOrd="3" destOrd="0" parTransId="{CE456036-8B6F-479C-946C-8BD84B4D2913}" sibTransId="{A87FCF83-E824-4B65-A126-E32D9B2F8BF7}"/>
    <dgm:cxn modelId="{27D5FB6C-24EE-40E3-A2A2-09423B430C95}" type="presOf" srcId="{7E516660-54CF-4E14-97ED-63732081F2EF}" destId="{3BC73FDF-57E0-429F-8A3F-7E8638015140}" srcOrd="0" destOrd="0" presId="urn:microsoft.com/office/officeart/2005/8/layout/vList6"/>
    <dgm:cxn modelId="{A8C0396F-6993-42DB-BBC4-37689EEFD0F1}" type="presOf" srcId="{BA52C211-4062-488F-BBEC-5C9EE9AB4B4C}" destId="{D432A391-5B30-46BE-89D9-1E268EE73620}" srcOrd="0" destOrd="0" presId="urn:microsoft.com/office/officeart/2005/8/layout/vList6"/>
    <dgm:cxn modelId="{1FA0155A-1D28-485C-B32A-E7D5A83E5039}" type="presOf" srcId="{8E9DF79A-3196-4C20-B5BF-11FB8C1C5DFA}" destId="{82E39AC6-3CFB-4F73-94D5-CCCE618FAE01}" srcOrd="0" destOrd="0" presId="urn:microsoft.com/office/officeart/2005/8/layout/vList6"/>
    <dgm:cxn modelId="{1C9098DD-5003-4C51-BE38-94F89FA1CCFB}" srcId="{8E9DF79A-3196-4C20-B5BF-11FB8C1C5DFA}" destId="{0221AFE9-FD4A-443B-ACDF-9C851D13A7C9}" srcOrd="1" destOrd="0" parTransId="{3D36AFF7-0A97-489F-9782-57C9D460A15F}" sibTransId="{5E1C4203-5002-47AE-B3E9-6ABE9AE30C49}"/>
    <dgm:cxn modelId="{5291D3EB-1FF8-443A-B783-AE20657C2529}" srcId="{7E516660-54CF-4E14-97ED-63732081F2EF}" destId="{8E9DF79A-3196-4C20-B5BF-11FB8C1C5DFA}" srcOrd="0" destOrd="0" parTransId="{55F9169B-D00C-42B8-9C03-E1A801D150A4}" sibTransId="{D6E2A330-B420-46B8-9475-70674AD7E89F}"/>
    <dgm:cxn modelId="{3C043CEC-FC07-4755-9272-1249B1F9556C}" type="presParOf" srcId="{3BC73FDF-57E0-429F-8A3F-7E8638015140}" destId="{48227AD5-BBA1-4615-9A22-A4A334BA6CFA}" srcOrd="0" destOrd="0" presId="urn:microsoft.com/office/officeart/2005/8/layout/vList6"/>
    <dgm:cxn modelId="{56D8FE5A-2790-4642-88F4-95792DCD5D03}" type="presParOf" srcId="{48227AD5-BBA1-4615-9A22-A4A334BA6CFA}" destId="{82E39AC6-3CFB-4F73-94D5-CCCE618FAE01}" srcOrd="0" destOrd="0" presId="urn:microsoft.com/office/officeart/2005/8/layout/vList6"/>
    <dgm:cxn modelId="{323F156B-D8D3-4885-827F-0867786D9B68}" type="presParOf" srcId="{48227AD5-BBA1-4615-9A22-A4A334BA6CFA}" destId="{D432A391-5B30-46BE-89D9-1E268EE73620}" srcOrd="1" destOrd="0" presId="urn:microsoft.com/office/officeart/2005/8/layout/vList6"/>
  </dgm:cxnLst>
  <dgm:bg/>
  <dgm:whole/>
</dgm:dataModel>
</file>

<file path=ppt/diagrams/data4.xml><?xml version="1.0" encoding="utf-8"?>
<dgm:dataModel xmlns:dgm="http://schemas.openxmlformats.org/drawingml/2006/diagram" xmlns:a="http://schemas.openxmlformats.org/drawingml/2006/main">
  <dgm:ptLst>
    <dgm:pt modelId="{7E516660-54CF-4E14-97ED-63732081F2EF}" type="doc">
      <dgm:prSet loTypeId="urn:microsoft.com/office/officeart/2005/8/layout/vList6" loCatId="list" qsTypeId="urn:microsoft.com/office/officeart/2005/8/quickstyle/3d2" qsCatId="3D" csTypeId="urn:microsoft.com/office/officeart/2005/8/colors/accent2_4" csCatId="accent2" phldr="1"/>
      <dgm:spPr/>
      <dgm:t>
        <a:bodyPr/>
        <a:lstStyle/>
        <a:p>
          <a:endParaRPr lang="en-US"/>
        </a:p>
      </dgm:t>
    </dgm:pt>
    <dgm:pt modelId="{3C9713C7-E9FC-4000-BF1D-5F20E0BF5EEA}">
      <dgm:prSet phldrT="[Text]" custT="1"/>
      <dgm:spPr/>
      <dgm:t>
        <a:bodyPr/>
        <a:lstStyle/>
        <a:p>
          <a:pPr marL="406400" indent="-231775"/>
          <a:r>
            <a:rPr lang="en-US" sz="1400" dirty="0" smtClean="0"/>
            <a:t>Display details</a:t>
          </a:r>
          <a:endParaRPr lang="en-US" sz="1400" dirty="0"/>
        </a:p>
      </dgm:t>
    </dgm:pt>
    <dgm:pt modelId="{DEA71371-23D9-443B-8F04-C2C5399C9832}">
      <dgm:prSet phldrT="[Text]" custT="1"/>
      <dgm:spPr/>
      <dgm:t>
        <a:bodyPr/>
        <a:lstStyle/>
        <a:p>
          <a:pPr marL="406400" indent="-231775"/>
          <a:r>
            <a:rPr lang="en-US" sz="1400" dirty="0" smtClean="0"/>
            <a:t>Add Customer</a:t>
          </a:r>
          <a:endParaRPr lang="en-US" sz="1400" dirty="0"/>
        </a:p>
      </dgm:t>
    </dgm:pt>
    <dgm:pt modelId="{EEF5A103-4B68-4CEE-80CB-83EFF021F963}">
      <dgm:prSet phldrT="[Text]" custT="1"/>
      <dgm:spPr/>
      <dgm:t>
        <a:bodyPr/>
        <a:lstStyle/>
        <a:p>
          <a:r>
            <a:rPr lang="en-US" sz="1400" dirty="0" smtClean="0"/>
            <a:t>Customer actions </a:t>
          </a:r>
          <a:endParaRPr lang="en-US" sz="1400" dirty="0"/>
        </a:p>
      </dgm:t>
    </dgm:pt>
    <dgm:pt modelId="{21CCB5AF-62D8-4742-94DF-98BB6A866C42}" type="sibTrans" cxnId="{349A0FDC-68B9-40C7-9D50-91889C8361B1}">
      <dgm:prSet/>
      <dgm:spPr/>
      <dgm:t>
        <a:bodyPr/>
        <a:lstStyle/>
        <a:p>
          <a:endParaRPr lang="en-US" sz="1400"/>
        </a:p>
      </dgm:t>
    </dgm:pt>
    <dgm:pt modelId="{902D2DC8-5BC8-47CD-A493-4B2F7F9B500E}" type="parTrans" cxnId="{349A0FDC-68B9-40C7-9D50-91889C8361B1}">
      <dgm:prSet/>
      <dgm:spPr/>
      <dgm:t>
        <a:bodyPr/>
        <a:lstStyle/>
        <a:p>
          <a:endParaRPr lang="en-US" sz="1400"/>
        </a:p>
      </dgm:t>
    </dgm:pt>
    <dgm:pt modelId="{C3408AED-248E-4356-B2D0-0C711AA3618E}" type="sibTrans" cxnId="{F83AFCC0-A31C-412C-A714-097B3EFA8992}">
      <dgm:prSet/>
      <dgm:spPr/>
      <dgm:t>
        <a:bodyPr/>
        <a:lstStyle/>
        <a:p>
          <a:endParaRPr lang="en-US" sz="1400"/>
        </a:p>
      </dgm:t>
    </dgm:pt>
    <dgm:pt modelId="{19BC82A6-5345-43F7-AE20-93BBC91429F1}" type="parTrans" cxnId="{F83AFCC0-A31C-412C-A714-097B3EFA8992}">
      <dgm:prSet/>
      <dgm:spPr/>
      <dgm:t>
        <a:bodyPr/>
        <a:lstStyle/>
        <a:p>
          <a:endParaRPr lang="en-US" sz="1400"/>
        </a:p>
      </dgm:t>
    </dgm:pt>
    <dgm:pt modelId="{C6236C6E-F403-4562-9622-F0CDA2B3CE87}" type="sibTrans" cxnId="{817CB3B7-5057-457A-B2ED-E817043B6D85}">
      <dgm:prSet/>
      <dgm:spPr/>
      <dgm:t>
        <a:bodyPr/>
        <a:lstStyle/>
        <a:p>
          <a:endParaRPr lang="en-US" sz="1400"/>
        </a:p>
      </dgm:t>
    </dgm:pt>
    <dgm:pt modelId="{FB4F2F7E-7BEB-409C-A696-DF2C5BDAE77D}" type="parTrans" cxnId="{817CB3B7-5057-457A-B2ED-E817043B6D85}">
      <dgm:prSet/>
      <dgm:spPr/>
      <dgm:t>
        <a:bodyPr/>
        <a:lstStyle/>
        <a:p>
          <a:endParaRPr lang="en-US" sz="1400"/>
        </a:p>
      </dgm:t>
    </dgm:pt>
    <dgm:pt modelId="{5AC5CE64-826C-4F06-AEB9-045DF317AB7B}">
      <dgm:prSet phldrT="[Text]" custT="1"/>
      <dgm:spPr/>
      <dgm:t>
        <a:bodyPr/>
        <a:lstStyle/>
        <a:p>
          <a:pPr marL="406400" indent="-231775"/>
          <a:r>
            <a:rPr lang="en-US" sz="1400" dirty="0" smtClean="0"/>
            <a:t>Update details </a:t>
          </a:r>
          <a:endParaRPr lang="en-US" sz="1400" dirty="0"/>
        </a:p>
      </dgm:t>
    </dgm:pt>
    <dgm:pt modelId="{F1DDC655-8B0B-481A-86ED-B911C7B9E33E}" type="parTrans" cxnId="{4FC7487E-6B92-429C-BEC2-2A5154B8F248}">
      <dgm:prSet/>
      <dgm:spPr/>
      <dgm:t>
        <a:bodyPr/>
        <a:lstStyle/>
        <a:p>
          <a:endParaRPr lang="en-US"/>
        </a:p>
      </dgm:t>
    </dgm:pt>
    <dgm:pt modelId="{D85F0AED-0468-40C8-978B-85FF3F648B7F}" type="sibTrans" cxnId="{4FC7487E-6B92-429C-BEC2-2A5154B8F248}">
      <dgm:prSet/>
      <dgm:spPr/>
      <dgm:t>
        <a:bodyPr/>
        <a:lstStyle/>
        <a:p>
          <a:endParaRPr lang="en-US"/>
        </a:p>
      </dgm:t>
    </dgm:pt>
    <dgm:pt modelId="{3BC73FDF-57E0-429F-8A3F-7E8638015140}" type="pres">
      <dgm:prSet presAssocID="{7E516660-54CF-4E14-97ED-63732081F2EF}" presName="Name0" presStyleCnt="0">
        <dgm:presLayoutVars>
          <dgm:dir/>
          <dgm:animLvl val="lvl"/>
          <dgm:resizeHandles/>
        </dgm:presLayoutVars>
      </dgm:prSet>
      <dgm:spPr/>
      <dgm:t>
        <a:bodyPr/>
        <a:lstStyle/>
        <a:p>
          <a:endParaRPr lang="en-US"/>
        </a:p>
      </dgm:t>
    </dgm:pt>
    <dgm:pt modelId="{CB6399C5-8FC8-4EE8-B0FE-B493392B431E}" type="pres">
      <dgm:prSet presAssocID="{EEF5A103-4B68-4CEE-80CB-83EFF021F963}" presName="linNode" presStyleCnt="0"/>
      <dgm:spPr/>
    </dgm:pt>
    <dgm:pt modelId="{88653BA6-738F-43A1-8B30-55683EC64DBB}" type="pres">
      <dgm:prSet presAssocID="{EEF5A103-4B68-4CEE-80CB-83EFF021F963}" presName="parentShp" presStyleLbl="node1" presStyleIdx="0" presStyleCnt="1" custScaleX="114083" custLinFactNeighborX="-508">
        <dgm:presLayoutVars>
          <dgm:bulletEnabled val="1"/>
        </dgm:presLayoutVars>
      </dgm:prSet>
      <dgm:spPr/>
      <dgm:t>
        <a:bodyPr/>
        <a:lstStyle/>
        <a:p>
          <a:endParaRPr lang="en-US"/>
        </a:p>
      </dgm:t>
    </dgm:pt>
    <dgm:pt modelId="{4519CBD4-74AB-4F2A-A510-C1EAAF370C40}" type="pres">
      <dgm:prSet presAssocID="{EEF5A103-4B68-4CEE-80CB-83EFF021F963}" presName="childShp" presStyleLbl="bgAccFollowNode1" presStyleIdx="0" presStyleCnt="1" custScaleY="82688">
        <dgm:presLayoutVars>
          <dgm:bulletEnabled val="1"/>
        </dgm:presLayoutVars>
      </dgm:prSet>
      <dgm:spPr/>
      <dgm:t>
        <a:bodyPr/>
        <a:lstStyle/>
        <a:p>
          <a:endParaRPr lang="en-US"/>
        </a:p>
      </dgm:t>
    </dgm:pt>
  </dgm:ptLst>
  <dgm:cxnLst>
    <dgm:cxn modelId="{66ADB6E2-29A7-4175-B572-95FA202A3B52}" type="presOf" srcId="{DEA71371-23D9-443B-8F04-C2C5399C9832}" destId="{4519CBD4-74AB-4F2A-A510-C1EAAF370C40}" srcOrd="0" destOrd="0" presId="urn:microsoft.com/office/officeart/2005/8/layout/vList6"/>
    <dgm:cxn modelId="{F83AFCC0-A31C-412C-A714-097B3EFA8992}" srcId="{EEF5A103-4B68-4CEE-80CB-83EFF021F963}" destId="{3C9713C7-E9FC-4000-BF1D-5F20E0BF5EEA}" srcOrd="2" destOrd="0" parTransId="{19BC82A6-5345-43F7-AE20-93BBC91429F1}" sibTransId="{C3408AED-248E-4356-B2D0-0C711AA3618E}"/>
    <dgm:cxn modelId="{1EBD6BB8-4C88-41AF-9380-6C4F0ECCFBBB}" type="presOf" srcId="{5AC5CE64-826C-4F06-AEB9-045DF317AB7B}" destId="{4519CBD4-74AB-4F2A-A510-C1EAAF370C40}" srcOrd="0" destOrd="1" presId="urn:microsoft.com/office/officeart/2005/8/layout/vList6"/>
    <dgm:cxn modelId="{A00F0964-F310-421C-8B84-89608E624120}" type="presOf" srcId="{EEF5A103-4B68-4CEE-80CB-83EFF021F963}" destId="{88653BA6-738F-43A1-8B30-55683EC64DBB}" srcOrd="0" destOrd="0" presId="urn:microsoft.com/office/officeart/2005/8/layout/vList6"/>
    <dgm:cxn modelId="{C5C0E139-7FC3-4CC8-AF71-28BC9F6013D5}" type="presOf" srcId="{3C9713C7-E9FC-4000-BF1D-5F20E0BF5EEA}" destId="{4519CBD4-74AB-4F2A-A510-C1EAAF370C40}" srcOrd="0" destOrd="2" presId="urn:microsoft.com/office/officeart/2005/8/layout/vList6"/>
    <dgm:cxn modelId="{817CB3B7-5057-457A-B2ED-E817043B6D85}" srcId="{EEF5A103-4B68-4CEE-80CB-83EFF021F963}" destId="{DEA71371-23D9-443B-8F04-C2C5399C9832}" srcOrd="0" destOrd="0" parTransId="{FB4F2F7E-7BEB-409C-A696-DF2C5BDAE77D}" sibTransId="{C6236C6E-F403-4562-9622-F0CDA2B3CE87}"/>
    <dgm:cxn modelId="{4FC7487E-6B92-429C-BEC2-2A5154B8F248}" srcId="{EEF5A103-4B68-4CEE-80CB-83EFF021F963}" destId="{5AC5CE64-826C-4F06-AEB9-045DF317AB7B}" srcOrd="1" destOrd="0" parTransId="{F1DDC655-8B0B-481A-86ED-B911C7B9E33E}" sibTransId="{D85F0AED-0468-40C8-978B-85FF3F648B7F}"/>
    <dgm:cxn modelId="{EB5B49C9-EF11-4842-91C9-1B120D68E997}" type="presOf" srcId="{7E516660-54CF-4E14-97ED-63732081F2EF}" destId="{3BC73FDF-57E0-429F-8A3F-7E8638015140}" srcOrd="0" destOrd="0" presId="urn:microsoft.com/office/officeart/2005/8/layout/vList6"/>
    <dgm:cxn modelId="{349A0FDC-68B9-40C7-9D50-91889C8361B1}" srcId="{7E516660-54CF-4E14-97ED-63732081F2EF}" destId="{EEF5A103-4B68-4CEE-80CB-83EFF021F963}" srcOrd="0" destOrd="0" parTransId="{902D2DC8-5BC8-47CD-A493-4B2F7F9B500E}" sibTransId="{21CCB5AF-62D8-4742-94DF-98BB6A866C42}"/>
    <dgm:cxn modelId="{391FF3D6-FA1C-4848-8575-B941FD242C60}" type="presParOf" srcId="{3BC73FDF-57E0-429F-8A3F-7E8638015140}" destId="{CB6399C5-8FC8-4EE8-B0FE-B493392B431E}" srcOrd="0" destOrd="0" presId="urn:microsoft.com/office/officeart/2005/8/layout/vList6"/>
    <dgm:cxn modelId="{CD897BE5-A2D6-4452-AC35-39996294618C}" type="presParOf" srcId="{CB6399C5-8FC8-4EE8-B0FE-B493392B431E}" destId="{88653BA6-738F-43A1-8B30-55683EC64DBB}" srcOrd="0" destOrd="0" presId="urn:microsoft.com/office/officeart/2005/8/layout/vList6"/>
    <dgm:cxn modelId="{47E30DAA-4112-454D-8D74-0F5E955BA4E3}" type="presParOf" srcId="{CB6399C5-8FC8-4EE8-B0FE-B493392B431E}" destId="{4519CBD4-74AB-4F2A-A510-C1EAAF370C40}" srcOrd="1" destOrd="0" presId="urn:microsoft.com/office/officeart/2005/8/layout/vList6"/>
  </dgm:cxnLst>
  <dgm:bg/>
  <dgm:whole/>
</dgm:dataModel>
</file>

<file path=ppt/diagrams/data5.xml><?xml version="1.0" encoding="utf-8"?>
<dgm:dataModel xmlns:dgm="http://schemas.openxmlformats.org/drawingml/2006/diagram" xmlns:a="http://schemas.openxmlformats.org/drawingml/2006/main">
  <dgm:ptLst>
    <dgm:pt modelId="{A2C88858-BE0F-4668-B85F-FB2F408074D7}" type="doc">
      <dgm:prSet loTypeId="urn:microsoft.com/office/officeart/2005/8/layout/pList2" loCatId="list" qsTypeId="urn:microsoft.com/office/officeart/2005/8/quickstyle/simple1" qsCatId="simple" csTypeId="urn:microsoft.com/office/officeart/2005/8/colors/accent1_3" csCatId="accent1" phldr="1"/>
      <dgm:spPr/>
    </dgm:pt>
    <dgm:pt modelId="{AB1317AD-B7FB-461A-AF97-50959FF6D1F7}">
      <dgm:prSet phldrT="[Text]" custT="1"/>
      <dgm:spPr/>
      <dgm:t>
        <a:bodyPr/>
        <a:lstStyle/>
        <a:p>
          <a:pPr algn="l"/>
          <a:r>
            <a:rPr lang="en-US" sz="1600" b="1" dirty="0" smtClean="0">
              <a:solidFill>
                <a:schemeClr val="tx1"/>
              </a:solidFill>
            </a:rPr>
            <a:t>Customer Id: </a:t>
          </a:r>
        </a:p>
        <a:p>
          <a:pPr algn="l"/>
          <a:r>
            <a:rPr lang="en-US" sz="1600" dirty="0" smtClean="0">
              <a:solidFill>
                <a:schemeClr val="tx1"/>
              </a:solidFill>
            </a:rPr>
            <a:t>1001</a:t>
          </a:r>
        </a:p>
        <a:p>
          <a:pPr algn="l"/>
          <a:r>
            <a:rPr lang="en-US" sz="1600" b="1" dirty="0" smtClean="0">
              <a:solidFill>
                <a:schemeClr val="tx1"/>
              </a:solidFill>
            </a:rPr>
            <a:t>Customer Name: </a:t>
          </a:r>
        </a:p>
        <a:p>
          <a:pPr algn="l"/>
          <a:r>
            <a:rPr lang="en-US" sz="1600" b="0" dirty="0" smtClean="0">
              <a:solidFill>
                <a:schemeClr val="tx1"/>
              </a:solidFill>
            </a:rPr>
            <a:t>Jennifer</a:t>
          </a:r>
        </a:p>
        <a:p>
          <a:pPr algn="l"/>
          <a:r>
            <a:rPr lang="en-US" sz="1600" b="1" dirty="0" smtClean="0">
              <a:solidFill>
                <a:schemeClr val="tx1"/>
              </a:solidFill>
            </a:rPr>
            <a:t>Telephone Number: </a:t>
          </a:r>
        </a:p>
        <a:p>
          <a:pPr algn="l"/>
          <a:r>
            <a:rPr lang="en-US" sz="1600" dirty="0" smtClean="0">
              <a:solidFill>
                <a:schemeClr val="tx1"/>
              </a:solidFill>
            </a:rPr>
            <a:t>9901911445</a:t>
          </a:r>
        </a:p>
        <a:p>
          <a:pPr algn="l"/>
          <a:r>
            <a:rPr lang="en-US" sz="1600" b="1" dirty="0" smtClean="0">
              <a:solidFill>
                <a:schemeClr val="tx1"/>
              </a:solidFill>
            </a:rPr>
            <a:t>Address: </a:t>
          </a:r>
        </a:p>
        <a:p>
          <a:pPr algn="l"/>
          <a:r>
            <a:rPr lang="en-US" sz="1600" dirty="0" smtClean="0">
              <a:solidFill>
                <a:schemeClr val="tx1"/>
              </a:solidFill>
            </a:rPr>
            <a:t>No.31, Silver Shine, </a:t>
          </a:r>
          <a:r>
            <a:rPr lang="en-US" sz="1600" dirty="0" err="1" smtClean="0">
              <a:solidFill>
                <a:schemeClr val="tx1"/>
              </a:solidFill>
            </a:rPr>
            <a:t>Hebbal,Mysore</a:t>
          </a:r>
          <a:endParaRPr lang="en-US" sz="1400" dirty="0">
            <a:solidFill>
              <a:schemeClr val="tx1"/>
            </a:solidFill>
          </a:endParaRPr>
        </a:p>
      </dgm:t>
    </dgm:pt>
    <dgm:pt modelId="{0567AFC7-B156-4703-A57F-77DDCC1BD00C}" type="parTrans" cxnId="{FD0C1D3D-AD99-4BD3-A4F1-B93453543892}">
      <dgm:prSet/>
      <dgm:spPr/>
      <dgm:t>
        <a:bodyPr/>
        <a:lstStyle/>
        <a:p>
          <a:endParaRPr lang="en-US"/>
        </a:p>
      </dgm:t>
    </dgm:pt>
    <dgm:pt modelId="{BDEE2361-04A7-4BBD-8FE9-9AC91FDECB6F}" type="sibTrans" cxnId="{FD0C1D3D-AD99-4BD3-A4F1-B93453543892}">
      <dgm:prSet/>
      <dgm:spPr/>
      <dgm:t>
        <a:bodyPr/>
        <a:lstStyle/>
        <a:p>
          <a:endParaRPr lang="en-US"/>
        </a:p>
      </dgm:t>
    </dgm:pt>
    <dgm:pt modelId="{1753971C-2005-4D95-8E0A-CAC0BDC0D891}">
      <dgm:prSet phldrT="[Text]" custT="1"/>
      <dgm:spPr/>
      <dgm:t>
        <a:bodyPr/>
        <a:lstStyle/>
        <a:p>
          <a:pPr algn="l"/>
          <a:r>
            <a:rPr lang="en-US" sz="1600" b="1" dirty="0" smtClean="0">
              <a:solidFill>
                <a:schemeClr val="tx1"/>
              </a:solidFill>
            </a:rPr>
            <a:t>Customer Id:</a:t>
          </a:r>
        </a:p>
        <a:p>
          <a:pPr algn="l"/>
          <a:r>
            <a:rPr lang="en-US" sz="1600" dirty="0" smtClean="0">
              <a:solidFill>
                <a:schemeClr val="tx1"/>
              </a:solidFill>
            </a:rPr>
            <a:t>1003</a:t>
          </a:r>
        </a:p>
        <a:p>
          <a:pPr algn="l"/>
          <a:r>
            <a:rPr lang="en-US" sz="1600" b="1" dirty="0" smtClean="0">
              <a:solidFill>
                <a:schemeClr val="tx1"/>
              </a:solidFill>
            </a:rPr>
            <a:t>Customer Name:</a:t>
          </a:r>
        </a:p>
        <a:p>
          <a:pPr algn="l"/>
          <a:r>
            <a:rPr lang="en-US" sz="1600" dirty="0" smtClean="0">
              <a:solidFill>
                <a:schemeClr val="tx1"/>
              </a:solidFill>
            </a:rPr>
            <a:t>Jane</a:t>
          </a:r>
        </a:p>
        <a:p>
          <a:pPr algn="l"/>
          <a:r>
            <a:rPr lang="en-US" sz="1600" b="1" dirty="0" smtClean="0">
              <a:solidFill>
                <a:schemeClr val="tx1"/>
              </a:solidFill>
            </a:rPr>
            <a:t>Telephone Number:</a:t>
          </a:r>
        </a:p>
        <a:p>
          <a:pPr algn="l"/>
          <a:r>
            <a:rPr lang="en-US" sz="1600" dirty="0" smtClean="0">
              <a:solidFill>
                <a:schemeClr val="tx1"/>
              </a:solidFill>
            </a:rPr>
            <a:t>9895237689</a:t>
          </a:r>
        </a:p>
        <a:p>
          <a:pPr algn="l"/>
          <a:r>
            <a:rPr lang="en-US" sz="1600" b="1" dirty="0" smtClean="0">
              <a:solidFill>
                <a:schemeClr val="tx1"/>
              </a:solidFill>
            </a:rPr>
            <a:t>Address:</a:t>
          </a:r>
        </a:p>
        <a:p>
          <a:pPr algn="l"/>
          <a:r>
            <a:rPr lang="en-US" sz="1600" dirty="0" smtClean="0">
              <a:solidFill>
                <a:schemeClr val="tx1"/>
              </a:solidFill>
            </a:rPr>
            <a:t>No. 45, </a:t>
          </a:r>
          <a:r>
            <a:rPr lang="en-US" sz="1600" dirty="0" err="1" smtClean="0">
              <a:solidFill>
                <a:schemeClr val="tx1"/>
              </a:solidFill>
            </a:rPr>
            <a:t>SkyLine</a:t>
          </a:r>
          <a:r>
            <a:rPr lang="en-US" sz="1600" dirty="0" smtClean="0">
              <a:solidFill>
                <a:schemeClr val="tx1"/>
              </a:solidFill>
            </a:rPr>
            <a:t>, K,D Road, Mysore</a:t>
          </a:r>
        </a:p>
      </dgm:t>
    </dgm:pt>
    <dgm:pt modelId="{2461CFAC-F5E4-4F6C-86DD-A545C7AA14EE}" type="parTrans" cxnId="{56AEA5FB-1F3F-473C-92C4-9347E2E38543}">
      <dgm:prSet/>
      <dgm:spPr/>
      <dgm:t>
        <a:bodyPr/>
        <a:lstStyle/>
        <a:p>
          <a:endParaRPr lang="en-US"/>
        </a:p>
      </dgm:t>
    </dgm:pt>
    <dgm:pt modelId="{6013BC59-014C-48E1-ABCD-9EE0D2AEADD6}" type="sibTrans" cxnId="{56AEA5FB-1F3F-473C-92C4-9347E2E38543}">
      <dgm:prSet/>
      <dgm:spPr/>
      <dgm:t>
        <a:bodyPr/>
        <a:lstStyle/>
        <a:p>
          <a:endParaRPr lang="en-US"/>
        </a:p>
      </dgm:t>
    </dgm:pt>
    <dgm:pt modelId="{8E66FBBE-978D-470D-8850-27C462E5F8ED}">
      <dgm:prSet phldrT="[Text]" custT="1"/>
      <dgm:spPr/>
      <dgm:t>
        <a:bodyPr/>
        <a:lstStyle/>
        <a:p>
          <a:pPr algn="l"/>
          <a:r>
            <a:rPr lang="en-US" sz="1600" b="1" dirty="0" smtClean="0">
              <a:solidFill>
                <a:schemeClr val="tx1"/>
              </a:solidFill>
            </a:rPr>
            <a:t>Customer Id:</a:t>
          </a:r>
        </a:p>
        <a:p>
          <a:pPr algn="l"/>
          <a:r>
            <a:rPr lang="en-US" sz="1600" b="0" dirty="0" smtClean="0">
              <a:solidFill>
                <a:schemeClr val="tx1"/>
              </a:solidFill>
            </a:rPr>
            <a:t>1002</a:t>
          </a:r>
        </a:p>
        <a:p>
          <a:pPr algn="l"/>
          <a:r>
            <a:rPr lang="en-US" sz="1600" b="1" dirty="0" smtClean="0">
              <a:solidFill>
                <a:schemeClr val="tx1"/>
              </a:solidFill>
            </a:rPr>
            <a:t>Customer Name:</a:t>
          </a:r>
        </a:p>
        <a:p>
          <a:pPr algn="l"/>
          <a:r>
            <a:rPr lang="en-US" sz="1600" b="0" dirty="0" smtClean="0">
              <a:solidFill>
                <a:schemeClr val="tx1"/>
              </a:solidFill>
            </a:rPr>
            <a:t>John</a:t>
          </a:r>
        </a:p>
        <a:p>
          <a:pPr algn="l"/>
          <a:r>
            <a:rPr lang="en-US" sz="1600" b="1" dirty="0" smtClean="0">
              <a:solidFill>
                <a:schemeClr val="tx1"/>
              </a:solidFill>
            </a:rPr>
            <a:t>Telephone Number:</a:t>
          </a:r>
        </a:p>
        <a:p>
          <a:pPr algn="l"/>
          <a:r>
            <a:rPr lang="en-US" sz="1600" b="0" dirty="0" smtClean="0">
              <a:solidFill>
                <a:schemeClr val="tx1"/>
              </a:solidFill>
            </a:rPr>
            <a:t>9496244655</a:t>
          </a:r>
        </a:p>
        <a:p>
          <a:pPr algn="l"/>
          <a:r>
            <a:rPr lang="en-US" sz="1600" b="1" dirty="0" smtClean="0">
              <a:solidFill>
                <a:schemeClr val="tx1"/>
              </a:solidFill>
            </a:rPr>
            <a:t>Address:</a:t>
          </a:r>
        </a:p>
        <a:p>
          <a:pPr algn="l"/>
          <a:r>
            <a:rPr lang="en-US" sz="1600" b="0" dirty="0" smtClean="0">
              <a:solidFill>
                <a:schemeClr val="tx1"/>
              </a:solidFill>
            </a:rPr>
            <a:t>No.255, Brigade, </a:t>
          </a:r>
          <a:r>
            <a:rPr lang="en-US" sz="1600" b="0" dirty="0" err="1" smtClean="0">
              <a:solidFill>
                <a:schemeClr val="tx1"/>
              </a:solidFill>
            </a:rPr>
            <a:t>Vijayanagar,Mysore</a:t>
          </a:r>
          <a:endParaRPr lang="en-US" sz="1600" b="0" dirty="0" smtClean="0">
            <a:solidFill>
              <a:schemeClr val="tx1"/>
            </a:solidFill>
          </a:endParaRPr>
        </a:p>
        <a:p>
          <a:pPr algn="ctr"/>
          <a:endParaRPr lang="en-US" sz="1600" dirty="0"/>
        </a:p>
      </dgm:t>
    </dgm:pt>
    <dgm:pt modelId="{482E9A4A-2AF9-4B4E-B32A-EE8342E88AEB}" type="sibTrans" cxnId="{1DE735B7-76B1-45E9-8E0F-E70BBC8679C1}">
      <dgm:prSet/>
      <dgm:spPr/>
      <dgm:t>
        <a:bodyPr/>
        <a:lstStyle/>
        <a:p>
          <a:endParaRPr lang="en-US"/>
        </a:p>
      </dgm:t>
    </dgm:pt>
    <dgm:pt modelId="{11765FCC-0406-4371-B0D4-874477795CCC}" type="parTrans" cxnId="{1DE735B7-76B1-45E9-8E0F-E70BBC8679C1}">
      <dgm:prSet/>
      <dgm:spPr/>
      <dgm:t>
        <a:bodyPr/>
        <a:lstStyle/>
        <a:p>
          <a:endParaRPr lang="en-US"/>
        </a:p>
      </dgm:t>
    </dgm:pt>
    <dgm:pt modelId="{0289581E-A51A-448F-ABB8-F46BC419EE23}" type="pres">
      <dgm:prSet presAssocID="{A2C88858-BE0F-4668-B85F-FB2F408074D7}" presName="Name0" presStyleCnt="0">
        <dgm:presLayoutVars>
          <dgm:dir/>
          <dgm:resizeHandles val="exact"/>
        </dgm:presLayoutVars>
      </dgm:prSet>
      <dgm:spPr/>
    </dgm:pt>
    <dgm:pt modelId="{B99034B1-73F2-41F7-B0CD-C2658F636D2C}" type="pres">
      <dgm:prSet presAssocID="{A2C88858-BE0F-4668-B85F-FB2F408074D7}" presName="bkgdShp" presStyleLbl="alignAccFollowNode1" presStyleIdx="0" presStyleCnt="1" custLinFactY="26496" custLinFactNeighborX="11923" custLinFactNeighborY="100000"/>
      <dgm:spPr/>
    </dgm:pt>
    <dgm:pt modelId="{4EA2471A-3364-49D3-9B09-BF41D25CCE3C}" type="pres">
      <dgm:prSet presAssocID="{A2C88858-BE0F-4668-B85F-FB2F408074D7}" presName="linComp" presStyleCnt="0"/>
      <dgm:spPr/>
    </dgm:pt>
    <dgm:pt modelId="{FCFAAB59-13E9-4489-8E10-74A8BEA5F807}" type="pres">
      <dgm:prSet presAssocID="{AB1317AD-B7FB-461A-AF97-50959FF6D1F7}" presName="compNode" presStyleCnt="0"/>
      <dgm:spPr/>
    </dgm:pt>
    <dgm:pt modelId="{FBC56728-C1B2-416C-8FD3-12B8BBC42B46}" type="pres">
      <dgm:prSet presAssocID="{AB1317AD-B7FB-461A-AF97-50959FF6D1F7}" presName="node" presStyleLbl="node1" presStyleIdx="0" presStyleCnt="3" custScaleY="112587" custLinFactNeighborY="-1298">
        <dgm:presLayoutVars>
          <dgm:bulletEnabled val="1"/>
        </dgm:presLayoutVars>
      </dgm:prSet>
      <dgm:spPr/>
      <dgm:t>
        <a:bodyPr/>
        <a:lstStyle/>
        <a:p>
          <a:endParaRPr lang="en-US"/>
        </a:p>
      </dgm:t>
    </dgm:pt>
    <dgm:pt modelId="{65F53C7B-B002-4675-8C46-5332C048AD3D}" type="pres">
      <dgm:prSet presAssocID="{AB1317AD-B7FB-461A-AF97-50959FF6D1F7}" presName="invisiNode" presStyleLbl="node1" presStyleIdx="0" presStyleCnt="3"/>
      <dgm:spPr/>
    </dgm:pt>
    <dgm:pt modelId="{E8EFAFA5-51C2-4D9D-AEF3-27EE5D05C4CB}" type="pres">
      <dgm:prSet presAssocID="{AB1317AD-B7FB-461A-AF97-50959FF6D1F7}" presName="imagNode" presStyleLbl="fgImgPlace1" presStyleIdx="0" presStyleCnt="3" custScaleX="61126" custScaleY="73427" custLinFactNeighborY="23000"/>
      <dgm:spPr>
        <a:blipFill rotWithShape="0">
          <a:blip xmlns:r="http://schemas.openxmlformats.org/officeDocument/2006/relationships" r:embed="rId1"/>
          <a:stretch>
            <a:fillRect/>
          </a:stretch>
        </a:blipFill>
      </dgm:spPr>
    </dgm:pt>
    <dgm:pt modelId="{D6AA7478-AE94-4EF6-BE4F-4412F7F1CFCB}" type="pres">
      <dgm:prSet presAssocID="{BDEE2361-04A7-4BBD-8FE9-9AC91FDECB6F}" presName="sibTrans" presStyleLbl="sibTrans2D1" presStyleIdx="0" presStyleCnt="0"/>
      <dgm:spPr/>
      <dgm:t>
        <a:bodyPr/>
        <a:lstStyle/>
        <a:p>
          <a:endParaRPr lang="en-US"/>
        </a:p>
      </dgm:t>
    </dgm:pt>
    <dgm:pt modelId="{2AA10966-84D1-43A8-99C7-81C61E5809E9}" type="pres">
      <dgm:prSet presAssocID="{8E66FBBE-978D-470D-8850-27C462E5F8ED}" presName="compNode" presStyleCnt="0"/>
      <dgm:spPr/>
    </dgm:pt>
    <dgm:pt modelId="{DA36CD13-54CA-4FAA-9618-F2FDF453F4C4}" type="pres">
      <dgm:prSet presAssocID="{8E66FBBE-978D-470D-8850-27C462E5F8ED}" presName="node" presStyleLbl="node1" presStyleIdx="1" presStyleCnt="3" custScaleY="114161" custLinFactNeighborY="2273">
        <dgm:presLayoutVars>
          <dgm:bulletEnabled val="1"/>
        </dgm:presLayoutVars>
      </dgm:prSet>
      <dgm:spPr/>
      <dgm:t>
        <a:bodyPr/>
        <a:lstStyle/>
        <a:p>
          <a:endParaRPr lang="en-US"/>
        </a:p>
      </dgm:t>
    </dgm:pt>
    <dgm:pt modelId="{54E87863-7D84-4900-B60F-00120CD46840}" type="pres">
      <dgm:prSet presAssocID="{8E66FBBE-978D-470D-8850-27C462E5F8ED}" presName="invisiNode" presStyleLbl="node1" presStyleIdx="1" presStyleCnt="3"/>
      <dgm:spPr/>
    </dgm:pt>
    <dgm:pt modelId="{1E16DEEE-726E-4289-B0A0-AF4A95A83094}" type="pres">
      <dgm:prSet presAssocID="{8E66FBBE-978D-470D-8850-27C462E5F8ED}" presName="imagNode" presStyleLbl="fgImgPlace1" presStyleIdx="1" presStyleCnt="3" custScaleX="72615" custScaleY="75136" custLinFactX="12848" custLinFactNeighborX="100000" custLinFactNeighborY="16015"/>
      <dgm:spPr>
        <a:blipFill rotWithShape="0">
          <a:blip xmlns:r="http://schemas.openxmlformats.org/officeDocument/2006/relationships" r:embed="rId2"/>
          <a:stretch>
            <a:fillRect/>
          </a:stretch>
        </a:blipFill>
      </dgm:spPr>
    </dgm:pt>
    <dgm:pt modelId="{C86A9CE4-64B9-4752-B3CE-5B79D73502AB}" type="pres">
      <dgm:prSet presAssocID="{482E9A4A-2AF9-4B4E-B32A-EE8342E88AEB}" presName="sibTrans" presStyleLbl="sibTrans2D1" presStyleIdx="0" presStyleCnt="0"/>
      <dgm:spPr/>
      <dgm:t>
        <a:bodyPr/>
        <a:lstStyle/>
        <a:p>
          <a:endParaRPr lang="en-US"/>
        </a:p>
      </dgm:t>
    </dgm:pt>
    <dgm:pt modelId="{FFB52E65-495C-43EB-B8B1-C3B8F827F6F9}" type="pres">
      <dgm:prSet presAssocID="{1753971C-2005-4D95-8E0A-CAC0BDC0D891}" presName="compNode" presStyleCnt="0"/>
      <dgm:spPr/>
    </dgm:pt>
    <dgm:pt modelId="{EAAECE45-D085-4CBF-B4C3-799A0EB7D47F}" type="pres">
      <dgm:prSet presAssocID="{1753971C-2005-4D95-8E0A-CAC0BDC0D891}" presName="node" presStyleLbl="node1" presStyleIdx="2" presStyleCnt="3" custScaleY="115572" custLinFactNeighborY="485">
        <dgm:presLayoutVars>
          <dgm:bulletEnabled val="1"/>
        </dgm:presLayoutVars>
      </dgm:prSet>
      <dgm:spPr/>
      <dgm:t>
        <a:bodyPr/>
        <a:lstStyle/>
        <a:p>
          <a:endParaRPr lang="en-US"/>
        </a:p>
      </dgm:t>
    </dgm:pt>
    <dgm:pt modelId="{905DA535-D594-4AFC-ACD1-97BA7488BB48}" type="pres">
      <dgm:prSet presAssocID="{1753971C-2005-4D95-8E0A-CAC0BDC0D891}" presName="invisiNode" presStyleLbl="node1" presStyleIdx="2" presStyleCnt="3"/>
      <dgm:spPr/>
    </dgm:pt>
    <dgm:pt modelId="{722B7855-AEEA-439F-ACC3-82658F7413FD}" type="pres">
      <dgm:prSet presAssocID="{1753971C-2005-4D95-8E0A-CAC0BDC0D891}" presName="imagNode" presStyleLbl="fgImgPlace1" presStyleIdx="2" presStyleCnt="3" custScaleX="80127" custScaleY="73374" custLinFactX="-10564" custLinFactNeighborX="-100000" custLinFactNeighborY="16447"/>
      <dgm:spPr>
        <a:blipFill rotWithShape="0">
          <a:blip xmlns:r="http://schemas.openxmlformats.org/officeDocument/2006/relationships" r:embed="rId3"/>
          <a:stretch>
            <a:fillRect/>
          </a:stretch>
        </a:blipFill>
      </dgm:spPr>
    </dgm:pt>
  </dgm:ptLst>
  <dgm:cxnLst>
    <dgm:cxn modelId="{72EEF27B-5F3A-4D6F-9E64-FAFF25E9F625}" type="presOf" srcId="{8E66FBBE-978D-470D-8850-27C462E5F8ED}" destId="{DA36CD13-54CA-4FAA-9618-F2FDF453F4C4}" srcOrd="0" destOrd="0" presId="urn:microsoft.com/office/officeart/2005/8/layout/pList2"/>
    <dgm:cxn modelId="{1DE735B7-76B1-45E9-8E0F-E70BBC8679C1}" srcId="{A2C88858-BE0F-4668-B85F-FB2F408074D7}" destId="{8E66FBBE-978D-470D-8850-27C462E5F8ED}" srcOrd="1" destOrd="0" parTransId="{11765FCC-0406-4371-B0D4-874477795CCC}" sibTransId="{482E9A4A-2AF9-4B4E-B32A-EE8342E88AEB}"/>
    <dgm:cxn modelId="{FF3C3C47-3A04-4AA3-AFD6-4C93E6511D86}" type="presOf" srcId="{AB1317AD-B7FB-461A-AF97-50959FF6D1F7}" destId="{FBC56728-C1B2-416C-8FD3-12B8BBC42B46}" srcOrd="0" destOrd="0" presId="urn:microsoft.com/office/officeart/2005/8/layout/pList2"/>
    <dgm:cxn modelId="{56AEA5FB-1F3F-473C-92C4-9347E2E38543}" srcId="{A2C88858-BE0F-4668-B85F-FB2F408074D7}" destId="{1753971C-2005-4D95-8E0A-CAC0BDC0D891}" srcOrd="2" destOrd="0" parTransId="{2461CFAC-F5E4-4F6C-86DD-A545C7AA14EE}" sibTransId="{6013BC59-014C-48E1-ABCD-9EE0D2AEADD6}"/>
    <dgm:cxn modelId="{8A57616C-9F9E-442D-B20B-36FC5504572C}" type="presOf" srcId="{1753971C-2005-4D95-8E0A-CAC0BDC0D891}" destId="{EAAECE45-D085-4CBF-B4C3-799A0EB7D47F}" srcOrd="0" destOrd="0" presId="urn:microsoft.com/office/officeart/2005/8/layout/pList2"/>
    <dgm:cxn modelId="{34C347D5-76DB-4EB3-819A-ADC128B128FC}" type="presOf" srcId="{A2C88858-BE0F-4668-B85F-FB2F408074D7}" destId="{0289581E-A51A-448F-ABB8-F46BC419EE23}" srcOrd="0" destOrd="0" presId="urn:microsoft.com/office/officeart/2005/8/layout/pList2"/>
    <dgm:cxn modelId="{FD0C1D3D-AD99-4BD3-A4F1-B93453543892}" srcId="{A2C88858-BE0F-4668-B85F-FB2F408074D7}" destId="{AB1317AD-B7FB-461A-AF97-50959FF6D1F7}" srcOrd="0" destOrd="0" parTransId="{0567AFC7-B156-4703-A57F-77DDCC1BD00C}" sibTransId="{BDEE2361-04A7-4BBD-8FE9-9AC91FDECB6F}"/>
    <dgm:cxn modelId="{B21FA563-5702-4F01-8403-0B4728F79196}" type="presOf" srcId="{482E9A4A-2AF9-4B4E-B32A-EE8342E88AEB}" destId="{C86A9CE4-64B9-4752-B3CE-5B79D73502AB}" srcOrd="0" destOrd="0" presId="urn:microsoft.com/office/officeart/2005/8/layout/pList2"/>
    <dgm:cxn modelId="{841BDCEE-B5A1-4E4E-A357-875814A66FF0}" type="presOf" srcId="{BDEE2361-04A7-4BBD-8FE9-9AC91FDECB6F}" destId="{D6AA7478-AE94-4EF6-BE4F-4412F7F1CFCB}" srcOrd="0" destOrd="0" presId="urn:microsoft.com/office/officeart/2005/8/layout/pList2"/>
    <dgm:cxn modelId="{DADC6A44-98B6-4921-8915-58034215A25E}" type="presParOf" srcId="{0289581E-A51A-448F-ABB8-F46BC419EE23}" destId="{B99034B1-73F2-41F7-B0CD-C2658F636D2C}" srcOrd="0" destOrd="0" presId="urn:microsoft.com/office/officeart/2005/8/layout/pList2"/>
    <dgm:cxn modelId="{9A67C576-7212-4256-9712-D567FA8202F8}" type="presParOf" srcId="{0289581E-A51A-448F-ABB8-F46BC419EE23}" destId="{4EA2471A-3364-49D3-9B09-BF41D25CCE3C}" srcOrd="1" destOrd="0" presId="urn:microsoft.com/office/officeart/2005/8/layout/pList2"/>
    <dgm:cxn modelId="{0E8FBD97-DB4E-4620-9CD3-CED2978584C4}" type="presParOf" srcId="{4EA2471A-3364-49D3-9B09-BF41D25CCE3C}" destId="{FCFAAB59-13E9-4489-8E10-74A8BEA5F807}" srcOrd="0" destOrd="0" presId="urn:microsoft.com/office/officeart/2005/8/layout/pList2"/>
    <dgm:cxn modelId="{69DEC6CC-10FE-49FC-9DFC-8CF1B56DE222}" type="presParOf" srcId="{FCFAAB59-13E9-4489-8E10-74A8BEA5F807}" destId="{FBC56728-C1B2-416C-8FD3-12B8BBC42B46}" srcOrd="0" destOrd="0" presId="urn:microsoft.com/office/officeart/2005/8/layout/pList2"/>
    <dgm:cxn modelId="{7CC9EC51-70BD-40C2-8628-8E903D61AD42}" type="presParOf" srcId="{FCFAAB59-13E9-4489-8E10-74A8BEA5F807}" destId="{65F53C7B-B002-4675-8C46-5332C048AD3D}" srcOrd="1" destOrd="0" presId="urn:microsoft.com/office/officeart/2005/8/layout/pList2"/>
    <dgm:cxn modelId="{E16305A7-DF14-432E-92B3-AB43F8967C8A}" type="presParOf" srcId="{FCFAAB59-13E9-4489-8E10-74A8BEA5F807}" destId="{E8EFAFA5-51C2-4D9D-AEF3-27EE5D05C4CB}" srcOrd="2" destOrd="0" presId="urn:microsoft.com/office/officeart/2005/8/layout/pList2"/>
    <dgm:cxn modelId="{3B76C373-368E-48EE-82E0-A4FCC04D685D}" type="presParOf" srcId="{4EA2471A-3364-49D3-9B09-BF41D25CCE3C}" destId="{D6AA7478-AE94-4EF6-BE4F-4412F7F1CFCB}" srcOrd="1" destOrd="0" presId="urn:microsoft.com/office/officeart/2005/8/layout/pList2"/>
    <dgm:cxn modelId="{45BE58A8-AC3F-48FE-BB77-39FEF149A83B}" type="presParOf" srcId="{4EA2471A-3364-49D3-9B09-BF41D25CCE3C}" destId="{2AA10966-84D1-43A8-99C7-81C61E5809E9}" srcOrd="2" destOrd="0" presId="urn:microsoft.com/office/officeart/2005/8/layout/pList2"/>
    <dgm:cxn modelId="{7C58589F-92DC-4A4B-B5E1-12CC4EE3A230}" type="presParOf" srcId="{2AA10966-84D1-43A8-99C7-81C61E5809E9}" destId="{DA36CD13-54CA-4FAA-9618-F2FDF453F4C4}" srcOrd="0" destOrd="0" presId="urn:microsoft.com/office/officeart/2005/8/layout/pList2"/>
    <dgm:cxn modelId="{90EA32FB-81DE-4722-9410-7616C435362A}" type="presParOf" srcId="{2AA10966-84D1-43A8-99C7-81C61E5809E9}" destId="{54E87863-7D84-4900-B60F-00120CD46840}" srcOrd="1" destOrd="0" presId="urn:microsoft.com/office/officeart/2005/8/layout/pList2"/>
    <dgm:cxn modelId="{59BFC08F-5317-4912-B29E-F7A379E4155C}" type="presParOf" srcId="{2AA10966-84D1-43A8-99C7-81C61E5809E9}" destId="{1E16DEEE-726E-4289-B0A0-AF4A95A83094}" srcOrd="2" destOrd="0" presId="urn:microsoft.com/office/officeart/2005/8/layout/pList2"/>
    <dgm:cxn modelId="{24AC66A1-C708-4317-8D58-32C0974840C5}" type="presParOf" srcId="{4EA2471A-3364-49D3-9B09-BF41D25CCE3C}" destId="{C86A9CE4-64B9-4752-B3CE-5B79D73502AB}" srcOrd="3" destOrd="0" presId="urn:microsoft.com/office/officeart/2005/8/layout/pList2"/>
    <dgm:cxn modelId="{C21E6558-2121-471C-824D-FC7F2BB6E8A2}" type="presParOf" srcId="{4EA2471A-3364-49D3-9B09-BF41D25CCE3C}" destId="{FFB52E65-495C-43EB-B8B1-C3B8F827F6F9}" srcOrd="4" destOrd="0" presId="urn:microsoft.com/office/officeart/2005/8/layout/pList2"/>
    <dgm:cxn modelId="{AFCC2EC4-236E-4D42-B43C-FBCE4BA41000}" type="presParOf" srcId="{FFB52E65-495C-43EB-B8B1-C3B8F827F6F9}" destId="{EAAECE45-D085-4CBF-B4C3-799A0EB7D47F}" srcOrd="0" destOrd="0" presId="urn:microsoft.com/office/officeart/2005/8/layout/pList2"/>
    <dgm:cxn modelId="{545739EA-2DC9-491B-9A8F-C26CFFE11182}" type="presParOf" srcId="{FFB52E65-495C-43EB-B8B1-C3B8F827F6F9}" destId="{905DA535-D594-4AFC-ACD1-97BA7488BB48}" srcOrd="1" destOrd="0" presId="urn:microsoft.com/office/officeart/2005/8/layout/pList2"/>
    <dgm:cxn modelId="{53619BEC-EFF8-4C59-8066-1E8F18BDD79C}" type="presParOf" srcId="{FFB52E65-495C-43EB-B8B1-C3B8F827F6F9}" destId="{722B7855-AEEA-439F-ACC3-82658F7413FD}" srcOrd="2" destOrd="0" presId="urn:microsoft.com/office/officeart/2005/8/layout/pList2"/>
  </dgm:cxnLst>
  <dgm:bg/>
  <dgm:whole/>
</dgm:dataModel>
</file>

<file path=ppt/diagrams/data6.xml><?xml version="1.0" encoding="utf-8"?>
<dgm:dataModel xmlns:dgm="http://schemas.openxmlformats.org/drawingml/2006/diagram" xmlns:a="http://schemas.openxmlformats.org/drawingml/2006/main">
  <dgm:ptLst>
    <dgm:pt modelId="{FAD6D388-B6BA-421D-9A73-CA076A93A79D}" type="doc">
      <dgm:prSet loTypeId="urn:microsoft.com/office/officeart/2005/8/layout/vList6" loCatId="list" qsTypeId="urn:microsoft.com/office/officeart/2005/8/quickstyle/3d1" qsCatId="3D" csTypeId="urn:microsoft.com/office/officeart/2005/8/colors/accent2_2" csCatId="accent2" phldr="1"/>
      <dgm:spPr/>
      <dgm:t>
        <a:bodyPr/>
        <a:lstStyle/>
        <a:p>
          <a:endParaRPr lang="en-US"/>
        </a:p>
      </dgm:t>
    </dgm:pt>
    <dgm:pt modelId="{F8D70729-A946-42C6-A23C-B73E70B1DB42}">
      <dgm:prSet phldrT="[Text]" custT="1"/>
      <dgm:spPr/>
      <dgm:t>
        <a:bodyPr/>
        <a:lstStyle/>
        <a:p>
          <a:r>
            <a:rPr lang="en-US" sz="2400" dirty="0" smtClean="0"/>
            <a:t>Attributes</a:t>
          </a:r>
        </a:p>
        <a:p>
          <a:r>
            <a:rPr lang="en-US" sz="2400" dirty="0" smtClean="0"/>
            <a:t>(Member variables)</a:t>
          </a:r>
          <a:endParaRPr lang="en-US" sz="2400" dirty="0"/>
        </a:p>
      </dgm:t>
    </dgm:pt>
    <dgm:pt modelId="{ED2B19AC-A7F8-4FFE-9C29-626FC65EAEA4}" type="parTrans" cxnId="{F48F2FBB-D34B-4375-BC72-68A9BE16D0E9}">
      <dgm:prSet/>
      <dgm:spPr/>
      <dgm:t>
        <a:bodyPr/>
        <a:lstStyle/>
        <a:p>
          <a:endParaRPr lang="en-US"/>
        </a:p>
      </dgm:t>
    </dgm:pt>
    <dgm:pt modelId="{9E1035BB-662F-400E-9628-15209AE3D7A1}" type="sibTrans" cxnId="{F48F2FBB-D34B-4375-BC72-68A9BE16D0E9}">
      <dgm:prSet/>
      <dgm:spPr/>
      <dgm:t>
        <a:bodyPr/>
        <a:lstStyle/>
        <a:p>
          <a:endParaRPr lang="en-US"/>
        </a:p>
      </dgm:t>
    </dgm:pt>
    <dgm:pt modelId="{1F3971C9-D678-4E28-A047-9CF55E13D4C2}">
      <dgm:prSet phldrT="[Text]" custT="1"/>
      <dgm:spPr/>
      <dgm:t>
        <a:bodyPr/>
        <a:lstStyle/>
        <a:p>
          <a:r>
            <a:rPr lang="en-US" sz="2400" b="0" dirty="0" smtClean="0">
              <a:latin typeface="+mn-lt"/>
              <a:cs typeface="+mn-cs"/>
            </a:rPr>
            <a:t>Behavior </a:t>
          </a:r>
        </a:p>
        <a:p>
          <a:r>
            <a:rPr lang="en-US" sz="2400" b="0" dirty="0" smtClean="0">
              <a:latin typeface="+mn-lt"/>
              <a:cs typeface="+mn-cs"/>
            </a:rPr>
            <a:t>(Member Method)</a:t>
          </a:r>
          <a:endParaRPr lang="en-US" sz="2400" dirty="0"/>
        </a:p>
      </dgm:t>
    </dgm:pt>
    <dgm:pt modelId="{B6B8B4AE-C826-473C-9CF7-38718E8AF049}" type="parTrans" cxnId="{EC4DDA54-5B09-4779-8AC3-E904A16F845E}">
      <dgm:prSet/>
      <dgm:spPr/>
      <dgm:t>
        <a:bodyPr/>
        <a:lstStyle/>
        <a:p>
          <a:endParaRPr lang="en-US"/>
        </a:p>
      </dgm:t>
    </dgm:pt>
    <dgm:pt modelId="{2899912A-0395-4DD9-BA6F-BD90DCF1CEF0}" type="sibTrans" cxnId="{EC4DDA54-5B09-4779-8AC3-E904A16F845E}">
      <dgm:prSet/>
      <dgm:spPr/>
      <dgm:t>
        <a:bodyPr/>
        <a:lstStyle/>
        <a:p>
          <a:endParaRPr lang="en-US"/>
        </a:p>
      </dgm:t>
    </dgm:pt>
    <dgm:pt modelId="{2FE84503-00DF-4302-88E7-0A1A2D82C849}">
      <dgm:prSet phldrT="[Text]" custT="1"/>
      <dgm:spPr/>
      <dgm:t>
        <a:bodyPr/>
        <a:lstStyle/>
        <a:p>
          <a:r>
            <a:rPr lang="en-US" sz="2000" b="0" dirty="0" smtClean="0">
              <a:latin typeface="+mn-lt"/>
              <a:cs typeface="+mn-cs"/>
            </a:rPr>
            <a:t>Methods defined inside the class</a:t>
          </a:r>
        </a:p>
      </dgm:t>
    </dgm:pt>
    <dgm:pt modelId="{9B33ADEF-6095-4684-94DB-67C375D9FFA9}" type="parTrans" cxnId="{DBE1DA9D-6DD3-44EF-9706-35CDB15C5C0E}">
      <dgm:prSet/>
      <dgm:spPr/>
      <dgm:t>
        <a:bodyPr/>
        <a:lstStyle/>
        <a:p>
          <a:endParaRPr lang="en-US"/>
        </a:p>
      </dgm:t>
    </dgm:pt>
    <dgm:pt modelId="{56DAC5A1-B875-4FFF-AC95-D6867AB6C940}" type="sibTrans" cxnId="{DBE1DA9D-6DD3-44EF-9706-35CDB15C5C0E}">
      <dgm:prSet/>
      <dgm:spPr/>
      <dgm:t>
        <a:bodyPr/>
        <a:lstStyle/>
        <a:p>
          <a:endParaRPr lang="en-US"/>
        </a:p>
      </dgm:t>
    </dgm:pt>
    <dgm:pt modelId="{CA592063-F3B8-43DC-81B6-9C52BE8E2600}">
      <dgm:prSet phldrT="[Text]" custT="1"/>
      <dgm:spPr/>
      <dgm:t>
        <a:bodyPr/>
        <a:lstStyle/>
        <a:p>
          <a:r>
            <a:rPr lang="en-US" sz="2000" b="0" dirty="0" smtClean="0">
              <a:latin typeface="+mn-lt"/>
              <a:cs typeface="+mn-cs"/>
            </a:rPr>
            <a:t>Behavior exhibited by the class to external world</a:t>
          </a:r>
        </a:p>
      </dgm:t>
    </dgm:pt>
    <dgm:pt modelId="{8A21D8F4-8A3A-43A3-8A00-A3DA8671BD99}" type="parTrans" cxnId="{8C6367EB-F6B8-42D8-B54A-8B7D09DEFFC3}">
      <dgm:prSet/>
      <dgm:spPr/>
      <dgm:t>
        <a:bodyPr/>
        <a:lstStyle/>
        <a:p>
          <a:endParaRPr lang="en-US"/>
        </a:p>
      </dgm:t>
    </dgm:pt>
    <dgm:pt modelId="{A770680D-5D47-40FC-B530-D87B4FCDB0A6}" type="sibTrans" cxnId="{8C6367EB-F6B8-42D8-B54A-8B7D09DEFFC3}">
      <dgm:prSet/>
      <dgm:spPr/>
      <dgm:t>
        <a:bodyPr/>
        <a:lstStyle/>
        <a:p>
          <a:endParaRPr lang="en-US"/>
        </a:p>
      </dgm:t>
    </dgm:pt>
    <dgm:pt modelId="{88A1F67B-84DF-4C87-A2C5-AA0FE9477E8A}">
      <dgm:prSet phldrT="[Text]" custT="1"/>
      <dgm:spPr/>
      <dgm:t>
        <a:bodyPr/>
        <a:lstStyle/>
        <a:p>
          <a:r>
            <a:rPr lang="en-US" sz="2000" b="0" dirty="0" smtClean="0">
              <a:latin typeface="+mn-lt"/>
              <a:cs typeface="+mn-cs"/>
            </a:rPr>
            <a:t>Variables defined in the class</a:t>
          </a:r>
          <a:endParaRPr lang="en-US" sz="2500" dirty="0"/>
        </a:p>
      </dgm:t>
    </dgm:pt>
    <dgm:pt modelId="{546622EE-957A-444D-9765-5E39633B7DF7}" type="parTrans" cxnId="{A85E38E8-7566-4F96-A33C-C2B569BD6839}">
      <dgm:prSet/>
      <dgm:spPr/>
      <dgm:t>
        <a:bodyPr/>
        <a:lstStyle/>
        <a:p>
          <a:endParaRPr lang="en-US"/>
        </a:p>
      </dgm:t>
    </dgm:pt>
    <dgm:pt modelId="{FAD2A7C1-FB67-419B-AA46-A7B039A314DC}" type="sibTrans" cxnId="{A85E38E8-7566-4F96-A33C-C2B569BD6839}">
      <dgm:prSet/>
      <dgm:spPr/>
      <dgm:t>
        <a:bodyPr/>
        <a:lstStyle/>
        <a:p>
          <a:endParaRPr lang="en-US"/>
        </a:p>
      </dgm:t>
    </dgm:pt>
    <dgm:pt modelId="{9DAAEEAE-9512-4796-82E8-CDC3E1CC7A88}">
      <dgm:prSet phldrT="[Text]" custT="1"/>
      <dgm:spPr/>
      <dgm:t>
        <a:bodyPr/>
        <a:lstStyle/>
        <a:p>
          <a:r>
            <a:rPr lang="en-US" sz="2000" b="0" dirty="0" smtClean="0"/>
            <a:t>Example : Customer Id</a:t>
          </a:r>
          <a:endParaRPr lang="en-US" sz="2000" b="0" dirty="0"/>
        </a:p>
      </dgm:t>
    </dgm:pt>
    <dgm:pt modelId="{F5565A7A-DB82-4BDA-A035-8701D533F574}" type="parTrans" cxnId="{12643919-093D-4BC4-8E35-50CF6E976990}">
      <dgm:prSet/>
      <dgm:spPr/>
      <dgm:t>
        <a:bodyPr/>
        <a:lstStyle/>
        <a:p>
          <a:endParaRPr lang="en-US"/>
        </a:p>
      </dgm:t>
    </dgm:pt>
    <dgm:pt modelId="{8D01AF7B-EAFE-4A13-B051-996026825F6E}" type="sibTrans" cxnId="{12643919-093D-4BC4-8E35-50CF6E976990}">
      <dgm:prSet/>
      <dgm:spPr/>
      <dgm:t>
        <a:bodyPr/>
        <a:lstStyle/>
        <a:p>
          <a:endParaRPr lang="en-US"/>
        </a:p>
      </dgm:t>
    </dgm:pt>
    <dgm:pt modelId="{8ADFFDEF-C566-4008-9277-B5A7A7E4DD8E}">
      <dgm:prSet phldrT="[Text]" custT="1"/>
      <dgm:spPr/>
      <dgm:t>
        <a:bodyPr/>
        <a:lstStyle/>
        <a:p>
          <a:r>
            <a:rPr lang="en-US" sz="2000" b="0" dirty="0" smtClean="0">
              <a:latin typeface="+mn-lt"/>
              <a:cs typeface="+mn-cs"/>
            </a:rPr>
            <a:t>Example: Customers purchase items from the retail store</a:t>
          </a:r>
        </a:p>
      </dgm:t>
    </dgm:pt>
    <dgm:pt modelId="{B10A210D-F47E-4FD2-B6AE-79C016354AA6}" type="parTrans" cxnId="{28F8B6AB-0B5D-40D1-BD37-446AEC74768C}">
      <dgm:prSet/>
      <dgm:spPr/>
      <dgm:t>
        <a:bodyPr/>
        <a:lstStyle/>
        <a:p>
          <a:endParaRPr lang="en-US"/>
        </a:p>
      </dgm:t>
    </dgm:pt>
    <dgm:pt modelId="{02F0E78A-1846-4A28-B5AB-14E74A9EE5A7}" type="sibTrans" cxnId="{28F8B6AB-0B5D-40D1-BD37-446AEC74768C}">
      <dgm:prSet/>
      <dgm:spPr/>
      <dgm:t>
        <a:bodyPr/>
        <a:lstStyle/>
        <a:p>
          <a:endParaRPr lang="en-US"/>
        </a:p>
      </dgm:t>
    </dgm:pt>
    <dgm:pt modelId="{692D93C9-D5C4-4119-9412-60102CF7CA52}" type="pres">
      <dgm:prSet presAssocID="{FAD6D388-B6BA-421D-9A73-CA076A93A79D}" presName="Name0" presStyleCnt="0">
        <dgm:presLayoutVars>
          <dgm:dir/>
          <dgm:animLvl val="lvl"/>
          <dgm:resizeHandles/>
        </dgm:presLayoutVars>
      </dgm:prSet>
      <dgm:spPr/>
      <dgm:t>
        <a:bodyPr/>
        <a:lstStyle/>
        <a:p>
          <a:endParaRPr lang="en-US"/>
        </a:p>
      </dgm:t>
    </dgm:pt>
    <dgm:pt modelId="{31DC8B7F-09A6-4B19-B626-2E29B7BB616F}" type="pres">
      <dgm:prSet presAssocID="{F8D70729-A946-42C6-A23C-B73E70B1DB42}" presName="linNode" presStyleCnt="0"/>
      <dgm:spPr/>
    </dgm:pt>
    <dgm:pt modelId="{C7B58D46-24E0-4F96-A070-B827830815FE}" type="pres">
      <dgm:prSet presAssocID="{F8D70729-A946-42C6-A23C-B73E70B1DB42}" presName="parentShp" presStyleLbl="node1" presStyleIdx="0" presStyleCnt="2" custScaleX="74960" custScaleY="37200" custLinFactNeighborY="-4899">
        <dgm:presLayoutVars>
          <dgm:bulletEnabled val="1"/>
        </dgm:presLayoutVars>
      </dgm:prSet>
      <dgm:spPr/>
      <dgm:t>
        <a:bodyPr/>
        <a:lstStyle/>
        <a:p>
          <a:endParaRPr lang="en-US"/>
        </a:p>
      </dgm:t>
    </dgm:pt>
    <dgm:pt modelId="{7AF60398-07C5-47BA-B24E-DE23D0A8A956}" type="pres">
      <dgm:prSet presAssocID="{F8D70729-A946-42C6-A23C-B73E70B1DB42}" presName="childShp" presStyleLbl="bgAccFollowNode1" presStyleIdx="0" presStyleCnt="2" custScaleY="24625" custLinFactNeighborY="-1058">
        <dgm:presLayoutVars>
          <dgm:bulletEnabled val="1"/>
        </dgm:presLayoutVars>
      </dgm:prSet>
      <dgm:spPr/>
      <dgm:t>
        <a:bodyPr/>
        <a:lstStyle/>
        <a:p>
          <a:endParaRPr lang="en-US"/>
        </a:p>
      </dgm:t>
    </dgm:pt>
    <dgm:pt modelId="{1FE763F3-8261-4313-8157-3C6EEA2913A1}" type="pres">
      <dgm:prSet presAssocID="{9E1035BB-662F-400E-9628-15209AE3D7A1}" presName="spacing" presStyleCnt="0"/>
      <dgm:spPr/>
    </dgm:pt>
    <dgm:pt modelId="{C70DB395-A9C4-487C-8F3F-1466E88BB458}" type="pres">
      <dgm:prSet presAssocID="{1F3971C9-D678-4E28-A047-9CF55E13D4C2}" presName="linNode" presStyleCnt="0"/>
      <dgm:spPr/>
    </dgm:pt>
    <dgm:pt modelId="{B1FB87CB-F78C-41F4-A9F2-1F19216C885E}" type="pres">
      <dgm:prSet presAssocID="{1F3971C9-D678-4E28-A047-9CF55E13D4C2}" presName="parentShp" presStyleLbl="node1" presStyleIdx="1" presStyleCnt="2" custScaleX="78070" custScaleY="47225">
        <dgm:presLayoutVars>
          <dgm:bulletEnabled val="1"/>
        </dgm:presLayoutVars>
      </dgm:prSet>
      <dgm:spPr/>
      <dgm:t>
        <a:bodyPr/>
        <a:lstStyle/>
        <a:p>
          <a:endParaRPr lang="en-US"/>
        </a:p>
      </dgm:t>
    </dgm:pt>
    <dgm:pt modelId="{F3059815-0979-443A-BB77-8F0AD7E8F2E0}" type="pres">
      <dgm:prSet presAssocID="{1F3971C9-D678-4E28-A047-9CF55E13D4C2}" presName="childShp" presStyleLbl="bgAccFollowNode1" presStyleIdx="1" presStyleCnt="2" custScaleY="62634">
        <dgm:presLayoutVars>
          <dgm:bulletEnabled val="1"/>
        </dgm:presLayoutVars>
      </dgm:prSet>
      <dgm:spPr/>
      <dgm:t>
        <a:bodyPr/>
        <a:lstStyle/>
        <a:p>
          <a:endParaRPr lang="en-US"/>
        </a:p>
      </dgm:t>
    </dgm:pt>
  </dgm:ptLst>
  <dgm:cxnLst>
    <dgm:cxn modelId="{BC4C2C58-DAF8-4FE4-ABB5-28A8C0FA520C}" type="presOf" srcId="{CA592063-F3B8-43DC-81B6-9C52BE8E2600}" destId="{F3059815-0979-443A-BB77-8F0AD7E8F2E0}" srcOrd="0" destOrd="1" presId="urn:microsoft.com/office/officeart/2005/8/layout/vList6"/>
    <dgm:cxn modelId="{3BEF10A5-CEA1-4A74-B1B2-18315719FDC9}" type="presOf" srcId="{FAD6D388-B6BA-421D-9A73-CA076A93A79D}" destId="{692D93C9-D5C4-4119-9412-60102CF7CA52}" srcOrd="0" destOrd="0" presId="urn:microsoft.com/office/officeart/2005/8/layout/vList6"/>
    <dgm:cxn modelId="{0190A9C3-3E39-450E-8EFC-F7D122B6DFE2}" type="presOf" srcId="{2FE84503-00DF-4302-88E7-0A1A2D82C849}" destId="{F3059815-0979-443A-BB77-8F0AD7E8F2E0}" srcOrd="0" destOrd="0" presId="urn:microsoft.com/office/officeart/2005/8/layout/vList6"/>
    <dgm:cxn modelId="{28F8B6AB-0B5D-40D1-BD37-446AEC74768C}" srcId="{1F3971C9-D678-4E28-A047-9CF55E13D4C2}" destId="{8ADFFDEF-C566-4008-9277-B5A7A7E4DD8E}" srcOrd="2" destOrd="0" parTransId="{B10A210D-F47E-4FD2-B6AE-79C016354AA6}" sibTransId="{02F0E78A-1846-4A28-B5AB-14E74A9EE5A7}"/>
    <dgm:cxn modelId="{EACE0B22-5960-4BBF-97AD-5C64A6D737A5}" type="presOf" srcId="{9DAAEEAE-9512-4796-82E8-CDC3E1CC7A88}" destId="{7AF60398-07C5-47BA-B24E-DE23D0A8A956}" srcOrd="0" destOrd="1" presId="urn:microsoft.com/office/officeart/2005/8/layout/vList6"/>
    <dgm:cxn modelId="{EC4DDA54-5B09-4779-8AC3-E904A16F845E}" srcId="{FAD6D388-B6BA-421D-9A73-CA076A93A79D}" destId="{1F3971C9-D678-4E28-A047-9CF55E13D4C2}" srcOrd="1" destOrd="0" parTransId="{B6B8B4AE-C826-473C-9CF7-38718E8AF049}" sibTransId="{2899912A-0395-4DD9-BA6F-BD90DCF1CEF0}"/>
    <dgm:cxn modelId="{A718FD58-D0C1-4193-9BA9-A09F1D04813C}" type="presOf" srcId="{88A1F67B-84DF-4C87-A2C5-AA0FE9477E8A}" destId="{7AF60398-07C5-47BA-B24E-DE23D0A8A956}" srcOrd="0" destOrd="0" presId="urn:microsoft.com/office/officeart/2005/8/layout/vList6"/>
    <dgm:cxn modelId="{275C65EE-9A11-4F61-B6B4-11DA062721BA}" type="presOf" srcId="{1F3971C9-D678-4E28-A047-9CF55E13D4C2}" destId="{B1FB87CB-F78C-41F4-A9F2-1F19216C885E}" srcOrd="0" destOrd="0" presId="urn:microsoft.com/office/officeart/2005/8/layout/vList6"/>
    <dgm:cxn modelId="{A85E38E8-7566-4F96-A33C-C2B569BD6839}" srcId="{F8D70729-A946-42C6-A23C-B73E70B1DB42}" destId="{88A1F67B-84DF-4C87-A2C5-AA0FE9477E8A}" srcOrd="0" destOrd="0" parTransId="{546622EE-957A-444D-9765-5E39633B7DF7}" sibTransId="{FAD2A7C1-FB67-419B-AA46-A7B039A314DC}"/>
    <dgm:cxn modelId="{DBE1DA9D-6DD3-44EF-9706-35CDB15C5C0E}" srcId="{1F3971C9-D678-4E28-A047-9CF55E13D4C2}" destId="{2FE84503-00DF-4302-88E7-0A1A2D82C849}" srcOrd="0" destOrd="0" parTransId="{9B33ADEF-6095-4684-94DB-67C375D9FFA9}" sibTransId="{56DAC5A1-B875-4FFF-AC95-D6867AB6C940}"/>
    <dgm:cxn modelId="{9ED4E531-46FB-41CA-AFBB-C47A3FEAFD9F}" type="presOf" srcId="{8ADFFDEF-C566-4008-9277-B5A7A7E4DD8E}" destId="{F3059815-0979-443A-BB77-8F0AD7E8F2E0}" srcOrd="0" destOrd="2" presId="urn:microsoft.com/office/officeart/2005/8/layout/vList6"/>
    <dgm:cxn modelId="{D627D4F0-7101-4477-8054-A6C791A34CE2}" type="presOf" srcId="{F8D70729-A946-42C6-A23C-B73E70B1DB42}" destId="{C7B58D46-24E0-4F96-A070-B827830815FE}" srcOrd="0" destOrd="0" presId="urn:microsoft.com/office/officeart/2005/8/layout/vList6"/>
    <dgm:cxn modelId="{F48F2FBB-D34B-4375-BC72-68A9BE16D0E9}" srcId="{FAD6D388-B6BA-421D-9A73-CA076A93A79D}" destId="{F8D70729-A946-42C6-A23C-B73E70B1DB42}" srcOrd="0" destOrd="0" parTransId="{ED2B19AC-A7F8-4FFE-9C29-626FC65EAEA4}" sibTransId="{9E1035BB-662F-400E-9628-15209AE3D7A1}"/>
    <dgm:cxn modelId="{8C6367EB-F6B8-42D8-B54A-8B7D09DEFFC3}" srcId="{1F3971C9-D678-4E28-A047-9CF55E13D4C2}" destId="{CA592063-F3B8-43DC-81B6-9C52BE8E2600}" srcOrd="1" destOrd="0" parTransId="{8A21D8F4-8A3A-43A3-8A00-A3DA8671BD99}" sibTransId="{A770680D-5D47-40FC-B530-D87B4FCDB0A6}"/>
    <dgm:cxn modelId="{12643919-093D-4BC4-8E35-50CF6E976990}" srcId="{F8D70729-A946-42C6-A23C-B73E70B1DB42}" destId="{9DAAEEAE-9512-4796-82E8-CDC3E1CC7A88}" srcOrd="1" destOrd="0" parTransId="{F5565A7A-DB82-4BDA-A035-8701D533F574}" sibTransId="{8D01AF7B-EAFE-4A13-B051-996026825F6E}"/>
    <dgm:cxn modelId="{A5132F34-9DD1-4C7D-8CE3-CECB485D8E68}" type="presParOf" srcId="{692D93C9-D5C4-4119-9412-60102CF7CA52}" destId="{31DC8B7F-09A6-4B19-B626-2E29B7BB616F}" srcOrd="0" destOrd="0" presId="urn:microsoft.com/office/officeart/2005/8/layout/vList6"/>
    <dgm:cxn modelId="{86EBB6BD-9D5C-4555-9302-FEE1DA689038}" type="presParOf" srcId="{31DC8B7F-09A6-4B19-B626-2E29B7BB616F}" destId="{C7B58D46-24E0-4F96-A070-B827830815FE}" srcOrd="0" destOrd="0" presId="urn:microsoft.com/office/officeart/2005/8/layout/vList6"/>
    <dgm:cxn modelId="{B68D4DB2-1AA2-44CE-9A59-D158AE4B370B}" type="presParOf" srcId="{31DC8B7F-09A6-4B19-B626-2E29B7BB616F}" destId="{7AF60398-07C5-47BA-B24E-DE23D0A8A956}" srcOrd="1" destOrd="0" presId="urn:microsoft.com/office/officeart/2005/8/layout/vList6"/>
    <dgm:cxn modelId="{FE4194AE-2F7D-4312-AA93-E7176907589A}" type="presParOf" srcId="{692D93C9-D5C4-4119-9412-60102CF7CA52}" destId="{1FE763F3-8261-4313-8157-3C6EEA2913A1}" srcOrd="1" destOrd="0" presId="urn:microsoft.com/office/officeart/2005/8/layout/vList6"/>
    <dgm:cxn modelId="{E001C232-718E-49D4-97A4-F86F8CA7319C}" type="presParOf" srcId="{692D93C9-D5C4-4119-9412-60102CF7CA52}" destId="{C70DB395-A9C4-487C-8F3F-1466E88BB458}" srcOrd="2" destOrd="0" presId="urn:microsoft.com/office/officeart/2005/8/layout/vList6"/>
    <dgm:cxn modelId="{E9F97CE0-ABF8-4C7C-9C80-3E3FA5C0CCB3}" type="presParOf" srcId="{C70DB395-A9C4-487C-8F3F-1466E88BB458}" destId="{B1FB87CB-F78C-41F4-A9F2-1F19216C885E}" srcOrd="0" destOrd="0" presId="urn:microsoft.com/office/officeart/2005/8/layout/vList6"/>
    <dgm:cxn modelId="{950CFC2A-2A87-448A-89B6-E267A1015626}" type="presParOf" srcId="{C70DB395-A9C4-487C-8F3F-1466E88BB458}" destId="{F3059815-0979-443A-BB77-8F0AD7E8F2E0}" srcOrd="1" destOrd="0" presId="urn:microsoft.com/office/officeart/2005/8/layout/vList6"/>
  </dgm:cxnLst>
  <dgm:bg/>
  <dgm:whole/>
</dgm:dataModel>
</file>

<file path=ppt/diagrams/data7.xml><?xml version="1.0" encoding="utf-8"?>
<dgm:dataModel xmlns:dgm="http://schemas.openxmlformats.org/drawingml/2006/diagram" xmlns:a="http://schemas.openxmlformats.org/drawingml/2006/main">
  <dgm:ptLst>
    <dgm:pt modelId="{A2C88858-BE0F-4668-B85F-FB2F408074D7}" type="doc">
      <dgm:prSet loTypeId="urn:microsoft.com/office/officeart/2005/8/layout/pList2" loCatId="list" qsTypeId="urn:microsoft.com/office/officeart/2005/8/quickstyle/simple1" qsCatId="simple" csTypeId="urn:microsoft.com/office/officeart/2005/8/colors/accent1_3" csCatId="accent1" phldr="1"/>
      <dgm:spPr/>
    </dgm:pt>
    <dgm:pt modelId="{8E66FBBE-978D-470D-8850-27C462E5F8ED}">
      <dgm:prSet phldrT="[Text]" custT="1"/>
      <dgm:spPr/>
      <dgm:t>
        <a:bodyPr/>
        <a:lstStyle/>
        <a:p>
          <a:pPr algn="l"/>
          <a:r>
            <a:rPr lang="en-US" sz="1600" b="1" dirty="0" smtClean="0">
              <a:solidFill>
                <a:schemeClr val="tx1"/>
              </a:solidFill>
            </a:rPr>
            <a:t>Customer Id:</a:t>
          </a:r>
        </a:p>
        <a:p>
          <a:pPr algn="l"/>
          <a:r>
            <a:rPr lang="en-US" sz="1600" b="0" baseline="0" dirty="0" smtClean="0">
              <a:solidFill>
                <a:srgbClr val="0000FF"/>
              </a:solidFill>
            </a:rPr>
            <a:t>1002</a:t>
          </a:r>
        </a:p>
        <a:p>
          <a:pPr algn="l"/>
          <a:r>
            <a:rPr lang="en-US" sz="1600" b="1" dirty="0" smtClean="0">
              <a:solidFill>
                <a:schemeClr val="tx1"/>
              </a:solidFill>
            </a:rPr>
            <a:t>Customer Name:</a:t>
          </a:r>
        </a:p>
        <a:p>
          <a:pPr algn="l"/>
          <a:r>
            <a:rPr lang="en-US" sz="1600" b="0" baseline="0" dirty="0" smtClean="0">
              <a:solidFill>
                <a:srgbClr val="0000FF"/>
              </a:solidFill>
            </a:rPr>
            <a:t>Jane</a:t>
          </a:r>
        </a:p>
        <a:p>
          <a:pPr algn="l"/>
          <a:r>
            <a:rPr lang="en-US" sz="1600" b="1" dirty="0" smtClean="0">
              <a:solidFill>
                <a:schemeClr val="tx1"/>
              </a:solidFill>
            </a:rPr>
            <a:t>Telephone Number:</a:t>
          </a:r>
        </a:p>
        <a:p>
          <a:pPr algn="l"/>
          <a:r>
            <a:rPr lang="en-US" sz="1600" b="0" baseline="0" dirty="0" smtClean="0">
              <a:solidFill>
                <a:srgbClr val="0000FF"/>
              </a:solidFill>
            </a:rPr>
            <a:t>9496244655</a:t>
          </a:r>
        </a:p>
        <a:p>
          <a:pPr algn="l"/>
          <a:r>
            <a:rPr lang="en-US" sz="1600" b="1" dirty="0" smtClean="0">
              <a:solidFill>
                <a:schemeClr val="tx1"/>
              </a:solidFill>
            </a:rPr>
            <a:t>Address:</a:t>
          </a:r>
        </a:p>
        <a:p>
          <a:pPr algn="l"/>
          <a:r>
            <a:rPr lang="en-US" sz="1600" b="0" baseline="0" dirty="0" smtClean="0">
              <a:solidFill>
                <a:srgbClr val="0000FF"/>
              </a:solidFill>
            </a:rPr>
            <a:t>No.255, Brigade, </a:t>
          </a:r>
          <a:r>
            <a:rPr lang="en-US" sz="1600" b="0" baseline="0" dirty="0" err="1" smtClean="0">
              <a:solidFill>
                <a:srgbClr val="0000FF"/>
              </a:solidFill>
            </a:rPr>
            <a:t>Vijayanagar,Mysore</a:t>
          </a:r>
          <a:endParaRPr lang="en-US" sz="1600" b="0" baseline="0" dirty="0" smtClean="0">
            <a:solidFill>
              <a:srgbClr val="0000FF"/>
            </a:solidFill>
          </a:endParaRPr>
        </a:p>
        <a:p>
          <a:pPr algn="ctr"/>
          <a:endParaRPr lang="en-US" sz="1600" dirty="0"/>
        </a:p>
      </dgm:t>
    </dgm:pt>
    <dgm:pt modelId="{482E9A4A-2AF9-4B4E-B32A-EE8342E88AEB}" type="sibTrans" cxnId="{1DE735B7-76B1-45E9-8E0F-E70BBC8679C1}">
      <dgm:prSet/>
      <dgm:spPr/>
      <dgm:t>
        <a:bodyPr/>
        <a:lstStyle/>
        <a:p>
          <a:endParaRPr lang="en-US"/>
        </a:p>
      </dgm:t>
    </dgm:pt>
    <dgm:pt modelId="{11765FCC-0406-4371-B0D4-874477795CCC}" type="parTrans" cxnId="{1DE735B7-76B1-45E9-8E0F-E70BBC8679C1}">
      <dgm:prSet/>
      <dgm:spPr/>
      <dgm:t>
        <a:bodyPr/>
        <a:lstStyle/>
        <a:p>
          <a:endParaRPr lang="en-US"/>
        </a:p>
      </dgm:t>
    </dgm:pt>
    <dgm:pt modelId="{83CF31B5-B9D7-4A84-8CBC-5F5548E21EB4}">
      <dgm:prSet phldrT="[Text]" custT="1"/>
      <dgm:spPr/>
      <dgm:t>
        <a:bodyPr/>
        <a:lstStyle/>
        <a:p>
          <a:pPr algn="l"/>
          <a:r>
            <a:rPr lang="en-US" sz="1600" b="1" dirty="0" smtClean="0">
              <a:solidFill>
                <a:schemeClr val="tx1"/>
              </a:solidFill>
            </a:rPr>
            <a:t>Customer Id:</a:t>
          </a:r>
        </a:p>
        <a:p>
          <a:pPr algn="l"/>
          <a:r>
            <a:rPr lang="en-US" sz="1600" b="0" dirty="0" smtClean="0">
              <a:solidFill>
                <a:schemeClr val="tx1"/>
              </a:solidFill>
            </a:rPr>
            <a:t>1001</a:t>
          </a:r>
        </a:p>
        <a:p>
          <a:pPr algn="l"/>
          <a:r>
            <a:rPr lang="en-US" sz="1600" b="1" dirty="0" smtClean="0">
              <a:solidFill>
                <a:schemeClr val="tx1"/>
              </a:solidFill>
            </a:rPr>
            <a:t>Customer Name:</a:t>
          </a:r>
        </a:p>
        <a:p>
          <a:pPr algn="l"/>
          <a:r>
            <a:rPr lang="en-US" sz="1600" b="0" dirty="0" smtClean="0">
              <a:solidFill>
                <a:schemeClr val="tx1"/>
              </a:solidFill>
            </a:rPr>
            <a:t>John</a:t>
          </a:r>
        </a:p>
        <a:p>
          <a:pPr algn="l"/>
          <a:r>
            <a:rPr lang="en-US" sz="1600" b="1" dirty="0" smtClean="0">
              <a:solidFill>
                <a:schemeClr val="tx1"/>
              </a:solidFill>
            </a:rPr>
            <a:t>Telephone Number:</a:t>
          </a:r>
        </a:p>
        <a:p>
          <a:pPr algn="l"/>
          <a:r>
            <a:rPr lang="en-US" sz="1600" dirty="0" smtClean="0">
              <a:solidFill>
                <a:schemeClr val="tx1"/>
              </a:solidFill>
            </a:rPr>
            <a:t>9901911445</a:t>
          </a:r>
        </a:p>
        <a:p>
          <a:pPr algn="l"/>
          <a:r>
            <a:rPr lang="en-US" sz="1600" b="1" dirty="0" smtClean="0">
              <a:solidFill>
                <a:schemeClr val="tx1"/>
              </a:solidFill>
            </a:rPr>
            <a:t>Address:</a:t>
          </a:r>
        </a:p>
        <a:p>
          <a:pPr algn="l"/>
          <a:r>
            <a:rPr lang="en-US" sz="1600" dirty="0" smtClean="0">
              <a:solidFill>
                <a:schemeClr val="tx1"/>
              </a:solidFill>
            </a:rPr>
            <a:t>No.31, Silver Shine, </a:t>
          </a:r>
          <a:r>
            <a:rPr lang="en-US" sz="1600" dirty="0" err="1" smtClean="0">
              <a:solidFill>
                <a:schemeClr val="tx1"/>
              </a:solidFill>
            </a:rPr>
            <a:t>Hebbal,Mysore</a:t>
          </a:r>
          <a:endParaRPr lang="en-US" sz="1600" dirty="0"/>
        </a:p>
      </dgm:t>
    </dgm:pt>
    <dgm:pt modelId="{15E44AF7-D656-427E-904A-535BCFABE0F7}" type="parTrans" cxnId="{20FC19CC-D0CC-4193-8810-55239189453D}">
      <dgm:prSet/>
      <dgm:spPr/>
      <dgm:t>
        <a:bodyPr/>
        <a:lstStyle/>
        <a:p>
          <a:endParaRPr lang="en-US"/>
        </a:p>
      </dgm:t>
    </dgm:pt>
    <dgm:pt modelId="{4400B3BC-B129-48FF-9C68-F60CFAB09899}" type="sibTrans" cxnId="{20FC19CC-D0CC-4193-8810-55239189453D}">
      <dgm:prSet/>
      <dgm:spPr/>
      <dgm:t>
        <a:bodyPr/>
        <a:lstStyle/>
        <a:p>
          <a:endParaRPr lang="en-US"/>
        </a:p>
      </dgm:t>
    </dgm:pt>
    <dgm:pt modelId="{0289581E-A51A-448F-ABB8-F46BC419EE23}" type="pres">
      <dgm:prSet presAssocID="{A2C88858-BE0F-4668-B85F-FB2F408074D7}" presName="Name0" presStyleCnt="0">
        <dgm:presLayoutVars>
          <dgm:dir/>
          <dgm:resizeHandles val="exact"/>
        </dgm:presLayoutVars>
      </dgm:prSet>
      <dgm:spPr/>
    </dgm:pt>
    <dgm:pt modelId="{B99034B1-73F2-41F7-B0CD-C2658F636D2C}" type="pres">
      <dgm:prSet presAssocID="{A2C88858-BE0F-4668-B85F-FB2F408074D7}" presName="bkgdShp" presStyleLbl="alignAccFollowNode1" presStyleIdx="0" presStyleCnt="1" custLinFactY="26496" custLinFactNeighborX="11923" custLinFactNeighborY="100000"/>
      <dgm:spPr/>
    </dgm:pt>
    <dgm:pt modelId="{4EA2471A-3364-49D3-9B09-BF41D25CCE3C}" type="pres">
      <dgm:prSet presAssocID="{A2C88858-BE0F-4668-B85F-FB2F408074D7}" presName="linComp" presStyleCnt="0"/>
      <dgm:spPr/>
    </dgm:pt>
    <dgm:pt modelId="{7723774E-2FB3-42E7-B8A1-04B1E86AD8A1}" type="pres">
      <dgm:prSet presAssocID="{83CF31B5-B9D7-4A84-8CBC-5F5548E21EB4}" presName="compNode" presStyleCnt="0"/>
      <dgm:spPr/>
    </dgm:pt>
    <dgm:pt modelId="{19358967-CB9B-4415-A5C1-460018629593}" type="pres">
      <dgm:prSet presAssocID="{83CF31B5-B9D7-4A84-8CBC-5F5548E21EB4}" presName="node" presStyleLbl="node1" presStyleIdx="0" presStyleCnt="2" custScaleX="134967" custScaleY="114161" custLinFactNeighborY="2273">
        <dgm:presLayoutVars>
          <dgm:bulletEnabled val="1"/>
        </dgm:presLayoutVars>
      </dgm:prSet>
      <dgm:spPr/>
      <dgm:t>
        <a:bodyPr/>
        <a:lstStyle/>
        <a:p>
          <a:endParaRPr lang="en-US"/>
        </a:p>
      </dgm:t>
    </dgm:pt>
    <dgm:pt modelId="{5702D6FB-60CF-4030-8740-C1F6EFC01838}" type="pres">
      <dgm:prSet presAssocID="{83CF31B5-B9D7-4A84-8CBC-5F5548E21EB4}" presName="invisiNode" presStyleLbl="node1" presStyleIdx="0" presStyleCnt="2"/>
      <dgm:spPr/>
    </dgm:pt>
    <dgm:pt modelId="{C17299FE-AE2B-40F6-96E2-99EC6AF02DC4}" type="pres">
      <dgm:prSet presAssocID="{83CF31B5-B9D7-4A84-8CBC-5F5548E21EB4}" presName="imagNode" presStyleLbl="fgImgPlace1" presStyleIdx="0" presStyleCnt="2"/>
      <dgm:spPr/>
    </dgm:pt>
    <dgm:pt modelId="{E905F6DF-A63C-4CB5-B2D6-4AA3BAC1E131}" type="pres">
      <dgm:prSet presAssocID="{4400B3BC-B129-48FF-9C68-F60CFAB09899}" presName="sibTrans" presStyleLbl="sibTrans2D1" presStyleIdx="0" presStyleCnt="0"/>
      <dgm:spPr/>
      <dgm:t>
        <a:bodyPr/>
        <a:lstStyle/>
        <a:p>
          <a:endParaRPr lang="en-US"/>
        </a:p>
      </dgm:t>
    </dgm:pt>
    <dgm:pt modelId="{2AA10966-84D1-43A8-99C7-81C61E5809E9}" type="pres">
      <dgm:prSet presAssocID="{8E66FBBE-978D-470D-8850-27C462E5F8ED}" presName="compNode" presStyleCnt="0"/>
      <dgm:spPr/>
    </dgm:pt>
    <dgm:pt modelId="{DA36CD13-54CA-4FAA-9618-F2FDF453F4C4}" type="pres">
      <dgm:prSet presAssocID="{8E66FBBE-978D-470D-8850-27C462E5F8ED}" presName="node" presStyleLbl="node1" presStyleIdx="1" presStyleCnt="2" custScaleX="129632" custScaleY="114161" custLinFactNeighborY="2273">
        <dgm:presLayoutVars>
          <dgm:bulletEnabled val="1"/>
        </dgm:presLayoutVars>
      </dgm:prSet>
      <dgm:spPr/>
      <dgm:t>
        <a:bodyPr/>
        <a:lstStyle/>
        <a:p>
          <a:endParaRPr lang="en-US"/>
        </a:p>
      </dgm:t>
    </dgm:pt>
    <dgm:pt modelId="{54E87863-7D84-4900-B60F-00120CD46840}" type="pres">
      <dgm:prSet presAssocID="{8E66FBBE-978D-470D-8850-27C462E5F8ED}" presName="invisiNode" presStyleLbl="node1" presStyleIdx="1" presStyleCnt="2"/>
      <dgm:spPr/>
    </dgm:pt>
    <dgm:pt modelId="{1E16DEEE-726E-4289-B0A0-AF4A95A83094}" type="pres">
      <dgm:prSet presAssocID="{8E66FBBE-978D-470D-8850-27C462E5F8ED}" presName="imagNode" presStyleLbl="fgImgPlace1" presStyleIdx="1" presStyleCnt="2" custScaleX="85979" custScaleY="66511" custLinFactNeighborX="-701" custLinFactNeighborY="10075"/>
      <dgm:spPr>
        <a:blipFill rotWithShape="0">
          <a:blip xmlns:r="http://schemas.openxmlformats.org/officeDocument/2006/relationships" r:embed="rId1"/>
          <a:stretch>
            <a:fillRect/>
          </a:stretch>
        </a:blipFill>
      </dgm:spPr>
    </dgm:pt>
  </dgm:ptLst>
  <dgm:cxnLst>
    <dgm:cxn modelId="{4814019D-1EDB-4F0D-95E8-F50889B61707}" type="presOf" srcId="{4400B3BC-B129-48FF-9C68-F60CFAB09899}" destId="{E905F6DF-A63C-4CB5-B2D6-4AA3BAC1E131}" srcOrd="0" destOrd="0" presId="urn:microsoft.com/office/officeart/2005/8/layout/pList2"/>
    <dgm:cxn modelId="{1DE735B7-76B1-45E9-8E0F-E70BBC8679C1}" srcId="{A2C88858-BE0F-4668-B85F-FB2F408074D7}" destId="{8E66FBBE-978D-470D-8850-27C462E5F8ED}" srcOrd="1" destOrd="0" parTransId="{11765FCC-0406-4371-B0D4-874477795CCC}" sibTransId="{482E9A4A-2AF9-4B4E-B32A-EE8342E88AEB}"/>
    <dgm:cxn modelId="{20FC19CC-D0CC-4193-8810-55239189453D}" srcId="{A2C88858-BE0F-4668-B85F-FB2F408074D7}" destId="{83CF31B5-B9D7-4A84-8CBC-5F5548E21EB4}" srcOrd="0" destOrd="0" parTransId="{15E44AF7-D656-427E-904A-535BCFABE0F7}" sibTransId="{4400B3BC-B129-48FF-9C68-F60CFAB09899}"/>
    <dgm:cxn modelId="{769AA5BB-13A2-432B-A975-BA9C96EFD4DE}" type="presOf" srcId="{A2C88858-BE0F-4668-B85F-FB2F408074D7}" destId="{0289581E-A51A-448F-ABB8-F46BC419EE23}" srcOrd="0" destOrd="0" presId="urn:microsoft.com/office/officeart/2005/8/layout/pList2"/>
    <dgm:cxn modelId="{5E125DFD-5FF2-4221-8E40-4484E8AD15A4}" type="presOf" srcId="{8E66FBBE-978D-470D-8850-27C462E5F8ED}" destId="{DA36CD13-54CA-4FAA-9618-F2FDF453F4C4}" srcOrd="0" destOrd="0" presId="urn:microsoft.com/office/officeart/2005/8/layout/pList2"/>
    <dgm:cxn modelId="{03F9DDCC-5D6C-464E-B859-A2D86EDF6DC2}" type="presOf" srcId="{83CF31B5-B9D7-4A84-8CBC-5F5548E21EB4}" destId="{19358967-CB9B-4415-A5C1-460018629593}" srcOrd="0" destOrd="0" presId="urn:microsoft.com/office/officeart/2005/8/layout/pList2"/>
    <dgm:cxn modelId="{AA4364C5-6493-4F2E-A856-4C8F0306D46F}" type="presParOf" srcId="{0289581E-A51A-448F-ABB8-F46BC419EE23}" destId="{B99034B1-73F2-41F7-B0CD-C2658F636D2C}" srcOrd="0" destOrd="0" presId="urn:microsoft.com/office/officeart/2005/8/layout/pList2"/>
    <dgm:cxn modelId="{7B437E79-C1C6-4546-915B-D5F98575CD16}" type="presParOf" srcId="{0289581E-A51A-448F-ABB8-F46BC419EE23}" destId="{4EA2471A-3364-49D3-9B09-BF41D25CCE3C}" srcOrd="1" destOrd="0" presId="urn:microsoft.com/office/officeart/2005/8/layout/pList2"/>
    <dgm:cxn modelId="{84FA7120-128E-44EB-95E1-4B0B8B88B87F}" type="presParOf" srcId="{4EA2471A-3364-49D3-9B09-BF41D25CCE3C}" destId="{7723774E-2FB3-42E7-B8A1-04B1E86AD8A1}" srcOrd="0" destOrd="0" presId="urn:microsoft.com/office/officeart/2005/8/layout/pList2"/>
    <dgm:cxn modelId="{2B4F65DF-AB90-4024-8D5B-707418E57712}" type="presParOf" srcId="{7723774E-2FB3-42E7-B8A1-04B1E86AD8A1}" destId="{19358967-CB9B-4415-A5C1-460018629593}" srcOrd="0" destOrd="0" presId="urn:microsoft.com/office/officeart/2005/8/layout/pList2"/>
    <dgm:cxn modelId="{BF72DE94-34AB-493C-B1A6-BA8DF6475C3A}" type="presParOf" srcId="{7723774E-2FB3-42E7-B8A1-04B1E86AD8A1}" destId="{5702D6FB-60CF-4030-8740-C1F6EFC01838}" srcOrd="1" destOrd="0" presId="urn:microsoft.com/office/officeart/2005/8/layout/pList2"/>
    <dgm:cxn modelId="{93B3CA00-1158-461D-BEA3-4045C65A3D77}" type="presParOf" srcId="{7723774E-2FB3-42E7-B8A1-04B1E86AD8A1}" destId="{C17299FE-AE2B-40F6-96E2-99EC6AF02DC4}" srcOrd="2" destOrd="0" presId="urn:microsoft.com/office/officeart/2005/8/layout/pList2"/>
    <dgm:cxn modelId="{8447789E-272F-442C-B17D-712195BF92B4}" type="presParOf" srcId="{4EA2471A-3364-49D3-9B09-BF41D25CCE3C}" destId="{E905F6DF-A63C-4CB5-B2D6-4AA3BAC1E131}" srcOrd="1" destOrd="0" presId="urn:microsoft.com/office/officeart/2005/8/layout/pList2"/>
    <dgm:cxn modelId="{FDC3A023-CC88-4A4C-B5AE-D1D89C19AC8A}" type="presParOf" srcId="{4EA2471A-3364-49D3-9B09-BF41D25CCE3C}" destId="{2AA10966-84D1-43A8-99C7-81C61E5809E9}" srcOrd="2" destOrd="0" presId="urn:microsoft.com/office/officeart/2005/8/layout/pList2"/>
    <dgm:cxn modelId="{16FAD5F7-23F9-4089-A21E-D883EC49A88B}" type="presParOf" srcId="{2AA10966-84D1-43A8-99C7-81C61E5809E9}" destId="{DA36CD13-54CA-4FAA-9618-F2FDF453F4C4}" srcOrd="0" destOrd="0" presId="urn:microsoft.com/office/officeart/2005/8/layout/pList2"/>
    <dgm:cxn modelId="{AE1E7BEC-72DF-4AF3-BADE-0FB3598DF439}" type="presParOf" srcId="{2AA10966-84D1-43A8-99C7-81C61E5809E9}" destId="{54E87863-7D84-4900-B60F-00120CD46840}" srcOrd="1" destOrd="0" presId="urn:microsoft.com/office/officeart/2005/8/layout/pList2"/>
    <dgm:cxn modelId="{095A26BD-6DD3-45A7-AAE6-BBFB24FE4602}" type="presParOf" srcId="{2AA10966-84D1-43A8-99C7-81C61E5809E9}" destId="{1E16DEEE-726E-4289-B0A0-AF4A95A83094}" srcOrd="2" destOrd="0" presId="urn:microsoft.com/office/officeart/2005/8/layout/pList2"/>
  </dgm:cxnLst>
  <dgm:bg/>
  <dgm:whole/>
</dgm:dataModel>
</file>

<file path=ppt/diagrams/data8.xml><?xml version="1.0" encoding="utf-8"?>
<dgm:dataModel xmlns:dgm="http://schemas.openxmlformats.org/drawingml/2006/diagram" xmlns:a="http://schemas.openxmlformats.org/drawingml/2006/main">
  <dgm:ptLst>
    <dgm:pt modelId="{ABEFD165-8464-4979-8D5E-90EECA2E000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F309206-B544-4929-9CE5-2821C1EA5517}">
      <dgm:prSet custT="1"/>
      <dgm:spPr>
        <a:gradFill flip="none" rotWithShape="0">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dgm:spPr>
      <dgm:t>
        <a:bodyPr/>
        <a:lstStyle/>
        <a:p>
          <a:pPr rtl="0"/>
          <a:r>
            <a:rPr lang="en-US" sz="1800" b="1" smtClean="0">
              <a:solidFill>
                <a:schemeClr val="tx1"/>
              </a:solidFill>
            </a:rPr>
            <a:t>Object-Oriented Analysis (OOA)</a:t>
          </a:r>
          <a:endParaRPr lang="en-US" sz="1800" b="1" dirty="0">
            <a:solidFill>
              <a:schemeClr val="tx1"/>
            </a:solidFill>
          </a:endParaRPr>
        </a:p>
      </dgm:t>
    </dgm:pt>
    <dgm:pt modelId="{60F32C63-3308-468C-807D-154D5CF709DF}" type="parTrans" cxnId="{6E2C4775-7CAA-48BF-84AE-49D49C8D8031}">
      <dgm:prSet/>
      <dgm:spPr/>
      <dgm:t>
        <a:bodyPr/>
        <a:lstStyle/>
        <a:p>
          <a:endParaRPr lang="en-US"/>
        </a:p>
      </dgm:t>
    </dgm:pt>
    <dgm:pt modelId="{D4335E50-1075-446C-9407-662480B50C26}" type="sibTrans" cxnId="{6E2C4775-7CAA-48BF-84AE-49D49C8D8031}">
      <dgm:prSet/>
      <dgm:spPr/>
      <dgm:t>
        <a:bodyPr/>
        <a:lstStyle/>
        <a:p>
          <a:endParaRPr lang="en-US"/>
        </a:p>
      </dgm:t>
    </dgm:pt>
    <dgm:pt modelId="{528FEAFE-F6A4-499F-A8A4-60049348BC01}">
      <dgm:prSet custT="1"/>
      <dgm:spPr>
        <a:gradFill flip="none" rotWithShape="0">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dgm:spPr>
      <dgm:t>
        <a:bodyPr/>
        <a:lstStyle/>
        <a:p>
          <a:pPr algn="l" rtl="0"/>
          <a:endParaRPr lang="en-US" sz="1800" dirty="0" smtClean="0"/>
        </a:p>
        <a:p>
          <a:pPr algn="l" rtl="0"/>
          <a:r>
            <a:rPr lang="en-US" sz="1800" dirty="0" smtClean="0"/>
            <a:t>The process of identifying the required classes (objects) and their relationships</a:t>
          </a:r>
          <a:endParaRPr lang="en-US" sz="1800" dirty="0">
            <a:solidFill>
              <a:schemeClr val="tx1"/>
            </a:solidFill>
          </a:endParaRPr>
        </a:p>
      </dgm:t>
    </dgm:pt>
    <dgm:pt modelId="{C7C8DE28-099E-4A65-AC8A-76021341658C}" type="parTrans" cxnId="{11BF696C-9406-4DF2-A407-AAEE08985C37}">
      <dgm:prSet/>
      <dgm:spPr/>
      <dgm:t>
        <a:bodyPr/>
        <a:lstStyle/>
        <a:p>
          <a:endParaRPr lang="en-US"/>
        </a:p>
      </dgm:t>
    </dgm:pt>
    <dgm:pt modelId="{40E08232-60C6-4FC4-8ECE-DE73850ED2D8}" type="sibTrans" cxnId="{11BF696C-9406-4DF2-A407-AAEE08985C37}">
      <dgm:prSet/>
      <dgm:spPr/>
      <dgm:t>
        <a:bodyPr/>
        <a:lstStyle/>
        <a:p>
          <a:endParaRPr lang="en-US"/>
        </a:p>
      </dgm:t>
    </dgm:pt>
    <dgm:pt modelId="{79D2C6C7-31C0-4F7E-9EF5-143BC3DE7776}">
      <dgm:prSet custT="1"/>
      <dgm:spPr>
        <a:gradFill flip="none" rotWithShape="0">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dgm:spPr>
      <dgm:t>
        <a:bodyPr/>
        <a:lstStyle/>
        <a:p>
          <a:pPr algn="ctr" rtl="0"/>
          <a:endParaRPr lang="en-US" sz="1800" dirty="0">
            <a:solidFill>
              <a:schemeClr val="tx1"/>
            </a:solidFill>
          </a:endParaRPr>
        </a:p>
      </dgm:t>
    </dgm:pt>
    <dgm:pt modelId="{DA216759-891C-48EA-A2C5-AB7EEC9A38D3}" type="parTrans" cxnId="{3F39C8B4-DCA5-47F0-816D-B7B62AA8B783}">
      <dgm:prSet/>
      <dgm:spPr/>
      <dgm:t>
        <a:bodyPr/>
        <a:lstStyle/>
        <a:p>
          <a:endParaRPr lang="en-US"/>
        </a:p>
      </dgm:t>
    </dgm:pt>
    <dgm:pt modelId="{CAFBD9DE-EAF9-409C-870F-271B6A261A37}" type="sibTrans" cxnId="{3F39C8B4-DCA5-47F0-816D-B7B62AA8B783}">
      <dgm:prSet/>
      <dgm:spPr/>
      <dgm:t>
        <a:bodyPr/>
        <a:lstStyle/>
        <a:p>
          <a:endParaRPr lang="en-US"/>
        </a:p>
      </dgm:t>
    </dgm:pt>
    <dgm:pt modelId="{1EB0BD22-B156-4E83-AFA1-4114338BE108}">
      <dgm:prSet custT="1"/>
      <dgm:spPr>
        <a:gradFill flip="none" rotWithShape="0">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dgm:spPr>
      <dgm:t>
        <a:bodyPr/>
        <a:lstStyle/>
        <a:p>
          <a:pPr algn="ctr" rtl="0"/>
          <a:endParaRPr lang="en-US" sz="1800" dirty="0">
            <a:solidFill>
              <a:schemeClr val="tx1"/>
            </a:solidFill>
          </a:endParaRPr>
        </a:p>
      </dgm:t>
    </dgm:pt>
    <dgm:pt modelId="{DA9A2C1E-774E-4D21-98D4-E0EAB5897706}" type="parTrans" cxnId="{E3E4ABE3-1817-4919-9F16-2BCAD48D0639}">
      <dgm:prSet/>
      <dgm:spPr/>
      <dgm:t>
        <a:bodyPr/>
        <a:lstStyle/>
        <a:p>
          <a:endParaRPr lang="en-US"/>
        </a:p>
      </dgm:t>
    </dgm:pt>
    <dgm:pt modelId="{C3CC57DB-6589-4EE9-AA63-94CDF24B7A2F}" type="sibTrans" cxnId="{E3E4ABE3-1817-4919-9F16-2BCAD48D0639}">
      <dgm:prSet/>
      <dgm:spPr/>
      <dgm:t>
        <a:bodyPr/>
        <a:lstStyle/>
        <a:p>
          <a:endParaRPr lang="en-US"/>
        </a:p>
      </dgm:t>
    </dgm:pt>
    <dgm:pt modelId="{16FAC91B-F755-4428-BC74-D1A5095C0546}">
      <dgm:prSet custT="1"/>
      <dgm:spPr>
        <a:gradFill flip="none" rotWithShape="0">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dgm:spPr>
      <dgm:t>
        <a:bodyPr/>
        <a:lstStyle/>
        <a:p>
          <a:pPr algn="ctr" rtl="0"/>
          <a:endParaRPr lang="en-US" sz="1800" dirty="0">
            <a:solidFill>
              <a:schemeClr val="tx1"/>
            </a:solidFill>
          </a:endParaRPr>
        </a:p>
      </dgm:t>
    </dgm:pt>
    <dgm:pt modelId="{EEAC94AA-F5C5-4720-BA3F-4F1BE8D3730C}" type="parTrans" cxnId="{6310B560-AA46-4FC5-89CA-767F417C8BCA}">
      <dgm:prSet/>
      <dgm:spPr/>
      <dgm:t>
        <a:bodyPr/>
        <a:lstStyle/>
        <a:p>
          <a:endParaRPr lang="en-US"/>
        </a:p>
      </dgm:t>
    </dgm:pt>
    <dgm:pt modelId="{D47F2A36-868C-4AEA-A1E9-CA8D7B73D56E}" type="sibTrans" cxnId="{6310B560-AA46-4FC5-89CA-767F417C8BCA}">
      <dgm:prSet/>
      <dgm:spPr/>
      <dgm:t>
        <a:bodyPr/>
        <a:lstStyle/>
        <a:p>
          <a:endParaRPr lang="en-US"/>
        </a:p>
      </dgm:t>
    </dgm:pt>
    <dgm:pt modelId="{77823C19-C4E5-4E0C-A3F2-849D004D622C}">
      <dgm:prSet custT="1"/>
      <dgm:spPr>
        <a:gradFill flip="none" rotWithShape="0">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dgm:spPr>
      <dgm:t>
        <a:bodyPr/>
        <a:lstStyle/>
        <a:p>
          <a:pPr rtl="0"/>
          <a:r>
            <a:rPr lang="en-US" sz="1800" b="1" dirty="0" smtClean="0">
              <a:solidFill>
                <a:schemeClr val="tx1"/>
              </a:solidFill>
            </a:rPr>
            <a:t>Object-Oriented Design (OOD)</a:t>
          </a:r>
        </a:p>
      </dgm:t>
    </dgm:pt>
    <dgm:pt modelId="{2E169EB3-20F1-484C-8D2B-FA0B048A72BE}" type="parTrans" cxnId="{03B05879-106E-424E-9CC7-A8DD0C3B0666}">
      <dgm:prSet/>
      <dgm:spPr/>
      <dgm:t>
        <a:bodyPr/>
        <a:lstStyle/>
        <a:p>
          <a:endParaRPr lang="en-US"/>
        </a:p>
      </dgm:t>
    </dgm:pt>
    <dgm:pt modelId="{A9E7B194-7A88-4B9E-81D1-A7ABA9C8D628}" type="sibTrans" cxnId="{03B05879-106E-424E-9CC7-A8DD0C3B0666}">
      <dgm:prSet/>
      <dgm:spPr/>
      <dgm:t>
        <a:bodyPr/>
        <a:lstStyle/>
        <a:p>
          <a:endParaRPr lang="en-US"/>
        </a:p>
      </dgm:t>
    </dgm:pt>
    <dgm:pt modelId="{E63BA108-CC9E-4257-82AB-728955C2568B}">
      <dgm:prSet custT="1"/>
      <dgm:spPr>
        <a:gradFill flip="none" rotWithShape="0">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dgm:spPr>
      <dgm:t>
        <a:bodyPr/>
        <a:lstStyle/>
        <a:p>
          <a:pPr rtl="0"/>
          <a:endParaRPr lang="en-US" sz="1800" dirty="0" smtClean="0"/>
        </a:p>
        <a:p>
          <a:pPr rtl="0"/>
          <a:r>
            <a:rPr lang="en-US" sz="1800" dirty="0" smtClean="0"/>
            <a:t>The process of identifying the data members and methods of the classes identified</a:t>
          </a:r>
          <a:endParaRPr lang="en-US" sz="1800" dirty="0" smtClean="0">
            <a:solidFill>
              <a:schemeClr val="tx1"/>
            </a:solidFill>
          </a:endParaRPr>
        </a:p>
      </dgm:t>
    </dgm:pt>
    <dgm:pt modelId="{F2532D65-579D-42A4-AEFA-F72AB6341135}" type="parTrans" cxnId="{9A2A9996-240A-49D9-B588-620A8FA07756}">
      <dgm:prSet/>
      <dgm:spPr/>
      <dgm:t>
        <a:bodyPr/>
        <a:lstStyle/>
        <a:p>
          <a:endParaRPr lang="en-US"/>
        </a:p>
      </dgm:t>
    </dgm:pt>
    <dgm:pt modelId="{3167E4D8-AB08-4D7C-9CBD-7FB8EBDE7931}" type="sibTrans" cxnId="{9A2A9996-240A-49D9-B588-620A8FA07756}">
      <dgm:prSet/>
      <dgm:spPr/>
      <dgm:t>
        <a:bodyPr/>
        <a:lstStyle/>
        <a:p>
          <a:endParaRPr lang="en-US"/>
        </a:p>
      </dgm:t>
    </dgm:pt>
    <dgm:pt modelId="{5A216A86-8DDC-40DA-B28F-128869B561C6}">
      <dgm:prSet/>
      <dgm:spPr>
        <a:gradFill flip="none" rotWithShape="0">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dgm:spPr>
      <dgm:t>
        <a:bodyPr/>
        <a:lstStyle/>
        <a:p>
          <a:pPr rtl="0"/>
          <a:endParaRPr lang="en-US" sz="1100" dirty="0">
            <a:solidFill>
              <a:schemeClr val="tx1"/>
            </a:solidFill>
          </a:endParaRPr>
        </a:p>
      </dgm:t>
    </dgm:pt>
    <dgm:pt modelId="{E64D710E-B0ED-4E65-85A3-C2F9A64B273F}" type="parTrans" cxnId="{A91C8C62-DE5F-4F67-9FDA-AF5E5222D683}">
      <dgm:prSet/>
      <dgm:spPr/>
      <dgm:t>
        <a:bodyPr/>
        <a:lstStyle/>
        <a:p>
          <a:endParaRPr lang="en-US"/>
        </a:p>
      </dgm:t>
    </dgm:pt>
    <dgm:pt modelId="{E9C76602-3F54-43A5-B8E8-4EEC2B2F25D9}" type="sibTrans" cxnId="{A91C8C62-DE5F-4F67-9FDA-AF5E5222D683}">
      <dgm:prSet/>
      <dgm:spPr/>
      <dgm:t>
        <a:bodyPr/>
        <a:lstStyle/>
        <a:p>
          <a:endParaRPr lang="en-US"/>
        </a:p>
      </dgm:t>
    </dgm:pt>
    <dgm:pt modelId="{9A97B6FC-07C0-4150-B691-2FBE7B956CDE}">
      <dgm:prSet/>
      <dgm:spPr>
        <a:gradFill flip="none" rotWithShape="0">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dgm:spPr>
      <dgm:t>
        <a:bodyPr/>
        <a:lstStyle/>
        <a:p>
          <a:pPr rtl="0"/>
          <a:endParaRPr lang="en-US" sz="1100" dirty="0">
            <a:solidFill>
              <a:schemeClr val="tx1"/>
            </a:solidFill>
          </a:endParaRPr>
        </a:p>
      </dgm:t>
    </dgm:pt>
    <dgm:pt modelId="{AF817C92-8B27-453E-8B30-6A7C89F05F37}" type="parTrans" cxnId="{7272CE0A-53F2-4708-B7BE-E1AF37B4CC2C}">
      <dgm:prSet/>
      <dgm:spPr/>
      <dgm:t>
        <a:bodyPr/>
        <a:lstStyle/>
        <a:p>
          <a:endParaRPr lang="en-US"/>
        </a:p>
      </dgm:t>
    </dgm:pt>
    <dgm:pt modelId="{56F49317-249F-4C6C-9959-10DE387196BC}" type="sibTrans" cxnId="{7272CE0A-53F2-4708-B7BE-E1AF37B4CC2C}">
      <dgm:prSet/>
      <dgm:spPr/>
      <dgm:t>
        <a:bodyPr/>
        <a:lstStyle/>
        <a:p>
          <a:endParaRPr lang="en-US"/>
        </a:p>
      </dgm:t>
    </dgm:pt>
    <dgm:pt modelId="{7917B51B-59BF-4531-8A09-29C4484D7FBD}" type="pres">
      <dgm:prSet presAssocID="{ABEFD165-8464-4979-8D5E-90EECA2E000C}" presName="Name0" presStyleCnt="0">
        <dgm:presLayoutVars>
          <dgm:chPref val="3"/>
          <dgm:dir/>
          <dgm:animLvl val="lvl"/>
          <dgm:resizeHandles/>
        </dgm:presLayoutVars>
      </dgm:prSet>
      <dgm:spPr/>
      <dgm:t>
        <a:bodyPr/>
        <a:lstStyle/>
        <a:p>
          <a:endParaRPr lang="en-US"/>
        </a:p>
      </dgm:t>
    </dgm:pt>
    <dgm:pt modelId="{56841BAC-2693-43B7-8310-E4CC20F69E10}" type="pres">
      <dgm:prSet presAssocID="{DF309206-B544-4929-9CE5-2821C1EA5517}" presName="horFlow" presStyleCnt="0"/>
      <dgm:spPr/>
      <dgm:t>
        <a:bodyPr/>
        <a:lstStyle/>
        <a:p>
          <a:endParaRPr lang="en-US"/>
        </a:p>
      </dgm:t>
    </dgm:pt>
    <dgm:pt modelId="{54A07A26-CB08-46DA-928C-BA5DC11D3A5C}" type="pres">
      <dgm:prSet presAssocID="{DF309206-B544-4929-9CE5-2821C1EA5517}" presName="bigChev" presStyleLbl="node1" presStyleIdx="0" presStyleCnt="2" custScaleX="179152" custScaleY="210448" custLinFactY="-79109" custLinFactNeighborX="57374" custLinFactNeighborY="-100000"/>
      <dgm:spPr/>
      <dgm:t>
        <a:bodyPr/>
        <a:lstStyle/>
        <a:p>
          <a:endParaRPr lang="en-US"/>
        </a:p>
      </dgm:t>
    </dgm:pt>
    <dgm:pt modelId="{FC8688EA-60B2-4624-AD4B-E86AFAB9A61C}" type="pres">
      <dgm:prSet presAssocID="{C7C8DE28-099E-4A65-AC8A-76021341658C}" presName="parTrans" presStyleCnt="0"/>
      <dgm:spPr/>
      <dgm:t>
        <a:bodyPr/>
        <a:lstStyle/>
        <a:p>
          <a:endParaRPr lang="en-US"/>
        </a:p>
      </dgm:t>
    </dgm:pt>
    <dgm:pt modelId="{6AA1B4FC-A4F7-4A7C-ADF2-A558476AB0D7}" type="pres">
      <dgm:prSet presAssocID="{528FEAFE-F6A4-499F-A8A4-60049348BC01}" presName="node" presStyleLbl="alignAccFollowNode1" presStyleIdx="0" presStyleCnt="2" custScaleX="526030" custScaleY="246461" custLinFactY="-100000" custLinFactNeighborX="36355" custLinFactNeighborY="-115794">
        <dgm:presLayoutVars>
          <dgm:bulletEnabled val="1"/>
        </dgm:presLayoutVars>
      </dgm:prSet>
      <dgm:spPr/>
      <dgm:t>
        <a:bodyPr/>
        <a:lstStyle/>
        <a:p>
          <a:endParaRPr lang="en-US"/>
        </a:p>
      </dgm:t>
    </dgm:pt>
    <dgm:pt modelId="{30B0DFEB-DEED-4A5D-ADE1-D7B9B240B002}" type="pres">
      <dgm:prSet presAssocID="{DF309206-B544-4929-9CE5-2821C1EA5517}" presName="vSp" presStyleCnt="0"/>
      <dgm:spPr/>
      <dgm:t>
        <a:bodyPr/>
        <a:lstStyle/>
        <a:p>
          <a:endParaRPr lang="en-US"/>
        </a:p>
      </dgm:t>
    </dgm:pt>
    <dgm:pt modelId="{4ACAD935-ED7D-49F0-9CC8-2BF6B46D3DFB}" type="pres">
      <dgm:prSet presAssocID="{77823C19-C4E5-4E0C-A3F2-849D004D622C}" presName="horFlow" presStyleCnt="0"/>
      <dgm:spPr/>
      <dgm:t>
        <a:bodyPr/>
        <a:lstStyle/>
        <a:p>
          <a:endParaRPr lang="en-US"/>
        </a:p>
      </dgm:t>
    </dgm:pt>
    <dgm:pt modelId="{D2537035-4576-4C0C-8D2B-8102C0B82257}" type="pres">
      <dgm:prSet presAssocID="{77823C19-C4E5-4E0C-A3F2-849D004D622C}" presName="bigChev" presStyleLbl="node1" presStyleIdx="1" presStyleCnt="2" custScaleX="174841" custScaleY="258184" custLinFactY="-35944" custLinFactNeighborX="78390" custLinFactNeighborY="-100000"/>
      <dgm:spPr/>
      <dgm:t>
        <a:bodyPr/>
        <a:lstStyle/>
        <a:p>
          <a:endParaRPr lang="en-US"/>
        </a:p>
      </dgm:t>
    </dgm:pt>
    <dgm:pt modelId="{5E8ABF7C-B1B1-4CDD-B872-4D7B3DF7953D}" type="pres">
      <dgm:prSet presAssocID="{F2532D65-579D-42A4-AEFA-F72AB6341135}" presName="parTrans" presStyleCnt="0"/>
      <dgm:spPr/>
      <dgm:t>
        <a:bodyPr/>
        <a:lstStyle/>
        <a:p>
          <a:endParaRPr lang="en-US"/>
        </a:p>
      </dgm:t>
    </dgm:pt>
    <dgm:pt modelId="{AF789F2F-713E-4901-BF20-7E231DC33FD0}" type="pres">
      <dgm:prSet presAssocID="{E63BA108-CC9E-4257-82AB-728955C2568B}" presName="node" presStyleLbl="alignAccFollowNode1" presStyleIdx="1" presStyleCnt="2" custScaleX="526030" custScaleY="323927" custLinFactY="-57357" custLinFactNeighborX="1858" custLinFactNeighborY="-100000">
        <dgm:presLayoutVars>
          <dgm:bulletEnabled val="1"/>
        </dgm:presLayoutVars>
      </dgm:prSet>
      <dgm:spPr/>
      <dgm:t>
        <a:bodyPr/>
        <a:lstStyle/>
        <a:p>
          <a:endParaRPr lang="en-US"/>
        </a:p>
      </dgm:t>
    </dgm:pt>
  </dgm:ptLst>
  <dgm:cxnLst>
    <dgm:cxn modelId="{7272CE0A-53F2-4708-B7BE-E1AF37B4CC2C}" srcId="{E63BA108-CC9E-4257-82AB-728955C2568B}" destId="{9A97B6FC-07C0-4150-B691-2FBE7B956CDE}" srcOrd="1" destOrd="0" parTransId="{AF817C92-8B27-453E-8B30-6A7C89F05F37}" sibTransId="{56F49317-249F-4C6C-9959-10DE387196BC}"/>
    <dgm:cxn modelId="{334BAC34-27E7-4799-9B61-F2612D31C928}" type="presOf" srcId="{E63BA108-CC9E-4257-82AB-728955C2568B}" destId="{AF789F2F-713E-4901-BF20-7E231DC33FD0}" srcOrd="0" destOrd="0" presId="urn:microsoft.com/office/officeart/2005/8/layout/lProcess3"/>
    <dgm:cxn modelId="{C446806E-3D14-4934-933B-781D0D868117}" type="presOf" srcId="{DF309206-B544-4929-9CE5-2821C1EA5517}" destId="{54A07A26-CB08-46DA-928C-BA5DC11D3A5C}" srcOrd="0" destOrd="0" presId="urn:microsoft.com/office/officeart/2005/8/layout/lProcess3"/>
    <dgm:cxn modelId="{6310B560-AA46-4FC5-89CA-767F417C8BCA}" srcId="{528FEAFE-F6A4-499F-A8A4-60049348BC01}" destId="{16FAC91B-F755-4428-BC74-D1A5095C0546}" srcOrd="2" destOrd="0" parTransId="{EEAC94AA-F5C5-4720-BA3F-4F1BE8D3730C}" sibTransId="{D47F2A36-868C-4AEA-A1E9-CA8D7B73D56E}"/>
    <dgm:cxn modelId="{9F73FF40-218F-4BEB-923A-EE0B4AC205F4}" type="presOf" srcId="{9A97B6FC-07C0-4150-B691-2FBE7B956CDE}" destId="{AF789F2F-713E-4901-BF20-7E231DC33FD0}" srcOrd="0" destOrd="2" presId="urn:microsoft.com/office/officeart/2005/8/layout/lProcess3"/>
    <dgm:cxn modelId="{C1ADB5A0-ACFD-40EA-9B35-95F7E768B97F}" type="presOf" srcId="{ABEFD165-8464-4979-8D5E-90EECA2E000C}" destId="{7917B51B-59BF-4531-8A09-29C4484D7FBD}" srcOrd="0" destOrd="0" presId="urn:microsoft.com/office/officeart/2005/8/layout/lProcess3"/>
    <dgm:cxn modelId="{7317A24F-4B4C-4F0A-8462-F210C7E905C6}" type="presOf" srcId="{79D2C6C7-31C0-4F7E-9EF5-143BC3DE7776}" destId="{6AA1B4FC-A4F7-4A7C-ADF2-A558476AB0D7}" srcOrd="0" destOrd="1" presId="urn:microsoft.com/office/officeart/2005/8/layout/lProcess3"/>
    <dgm:cxn modelId="{6E2C4775-7CAA-48BF-84AE-49D49C8D8031}" srcId="{ABEFD165-8464-4979-8D5E-90EECA2E000C}" destId="{DF309206-B544-4929-9CE5-2821C1EA5517}" srcOrd="0" destOrd="0" parTransId="{60F32C63-3308-468C-807D-154D5CF709DF}" sibTransId="{D4335E50-1075-446C-9407-662480B50C26}"/>
    <dgm:cxn modelId="{3037542C-7268-42D8-BC74-0737B8A4D9E7}" type="presOf" srcId="{1EB0BD22-B156-4E83-AFA1-4114338BE108}" destId="{6AA1B4FC-A4F7-4A7C-ADF2-A558476AB0D7}" srcOrd="0" destOrd="2" presId="urn:microsoft.com/office/officeart/2005/8/layout/lProcess3"/>
    <dgm:cxn modelId="{ED453E18-B9B8-4B25-ABFE-A45DBBEACC26}" type="presOf" srcId="{528FEAFE-F6A4-499F-A8A4-60049348BC01}" destId="{6AA1B4FC-A4F7-4A7C-ADF2-A558476AB0D7}" srcOrd="0" destOrd="0" presId="urn:microsoft.com/office/officeart/2005/8/layout/lProcess3"/>
    <dgm:cxn modelId="{9A2A9996-240A-49D9-B588-620A8FA07756}" srcId="{77823C19-C4E5-4E0C-A3F2-849D004D622C}" destId="{E63BA108-CC9E-4257-82AB-728955C2568B}" srcOrd="0" destOrd="0" parTransId="{F2532D65-579D-42A4-AEFA-F72AB6341135}" sibTransId="{3167E4D8-AB08-4D7C-9CBD-7FB8EBDE7931}"/>
    <dgm:cxn modelId="{BECDC1B3-F00F-4C9F-A6A3-CC7F684002E7}" type="presOf" srcId="{5A216A86-8DDC-40DA-B28F-128869B561C6}" destId="{AF789F2F-713E-4901-BF20-7E231DC33FD0}" srcOrd="0" destOrd="1" presId="urn:microsoft.com/office/officeart/2005/8/layout/lProcess3"/>
    <dgm:cxn modelId="{7FF83C17-85C5-4B65-9F8D-4FF71F3152FA}" type="presOf" srcId="{77823C19-C4E5-4E0C-A3F2-849D004D622C}" destId="{D2537035-4576-4C0C-8D2B-8102C0B82257}" srcOrd="0" destOrd="0" presId="urn:microsoft.com/office/officeart/2005/8/layout/lProcess3"/>
    <dgm:cxn modelId="{7A688313-B13C-46F3-BFE0-E2BCE0152AA7}" type="presOf" srcId="{16FAC91B-F755-4428-BC74-D1A5095C0546}" destId="{6AA1B4FC-A4F7-4A7C-ADF2-A558476AB0D7}" srcOrd="0" destOrd="3" presId="urn:microsoft.com/office/officeart/2005/8/layout/lProcess3"/>
    <dgm:cxn modelId="{11BF696C-9406-4DF2-A407-AAEE08985C37}" srcId="{DF309206-B544-4929-9CE5-2821C1EA5517}" destId="{528FEAFE-F6A4-499F-A8A4-60049348BC01}" srcOrd="0" destOrd="0" parTransId="{C7C8DE28-099E-4A65-AC8A-76021341658C}" sibTransId="{40E08232-60C6-4FC4-8ECE-DE73850ED2D8}"/>
    <dgm:cxn modelId="{3F39C8B4-DCA5-47F0-816D-B7B62AA8B783}" srcId="{528FEAFE-F6A4-499F-A8A4-60049348BC01}" destId="{79D2C6C7-31C0-4F7E-9EF5-143BC3DE7776}" srcOrd="0" destOrd="0" parTransId="{DA216759-891C-48EA-A2C5-AB7EEC9A38D3}" sibTransId="{CAFBD9DE-EAF9-409C-870F-271B6A261A37}"/>
    <dgm:cxn modelId="{A91C8C62-DE5F-4F67-9FDA-AF5E5222D683}" srcId="{E63BA108-CC9E-4257-82AB-728955C2568B}" destId="{5A216A86-8DDC-40DA-B28F-128869B561C6}" srcOrd="0" destOrd="0" parTransId="{E64D710E-B0ED-4E65-85A3-C2F9A64B273F}" sibTransId="{E9C76602-3F54-43A5-B8E8-4EEC2B2F25D9}"/>
    <dgm:cxn modelId="{03B05879-106E-424E-9CC7-A8DD0C3B0666}" srcId="{ABEFD165-8464-4979-8D5E-90EECA2E000C}" destId="{77823C19-C4E5-4E0C-A3F2-849D004D622C}" srcOrd="1" destOrd="0" parTransId="{2E169EB3-20F1-484C-8D2B-FA0B048A72BE}" sibTransId="{A9E7B194-7A88-4B9E-81D1-A7ABA9C8D628}"/>
    <dgm:cxn modelId="{E3E4ABE3-1817-4919-9F16-2BCAD48D0639}" srcId="{528FEAFE-F6A4-499F-A8A4-60049348BC01}" destId="{1EB0BD22-B156-4E83-AFA1-4114338BE108}" srcOrd="1" destOrd="0" parTransId="{DA9A2C1E-774E-4D21-98D4-E0EAB5897706}" sibTransId="{C3CC57DB-6589-4EE9-AA63-94CDF24B7A2F}"/>
    <dgm:cxn modelId="{4FF787B9-0A36-4B55-B2B0-1FA864932DFA}" type="presParOf" srcId="{7917B51B-59BF-4531-8A09-29C4484D7FBD}" destId="{56841BAC-2693-43B7-8310-E4CC20F69E10}" srcOrd="0" destOrd="0" presId="urn:microsoft.com/office/officeart/2005/8/layout/lProcess3"/>
    <dgm:cxn modelId="{C0A8F78B-D64C-4263-AC0E-FBC6AB51128B}" type="presParOf" srcId="{56841BAC-2693-43B7-8310-E4CC20F69E10}" destId="{54A07A26-CB08-46DA-928C-BA5DC11D3A5C}" srcOrd="0" destOrd="0" presId="urn:microsoft.com/office/officeart/2005/8/layout/lProcess3"/>
    <dgm:cxn modelId="{D64BAF80-55B6-4418-AEC3-0ABDBE59D248}" type="presParOf" srcId="{56841BAC-2693-43B7-8310-E4CC20F69E10}" destId="{FC8688EA-60B2-4624-AD4B-E86AFAB9A61C}" srcOrd="1" destOrd="0" presId="urn:microsoft.com/office/officeart/2005/8/layout/lProcess3"/>
    <dgm:cxn modelId="{CE8BB50F-CD15-40F4-A90A-033A74287946}" type="presParOf" srcId="{56841BAC-2693-43B7-8310-E4CC20F69E10}" destId="{6AA1B4FC-A4F7-4A7C-ADF2-A558476AB0D7}" srcOrd="2" destOrd="0" presId="urn:microsoft.com/office/officeart/2005/8/layout/lProcess3"/>
    <dgm:cxn modelId="{973D77A7-1BCA-4925-AE35-3FD4EB43AF44}" type="presParOf" srcId="{7917B51B-59BF-4531-8A09-29C4484D7FBD}" destId="{30B0DFEB-DEED-4A5D-ADE1-D7B9B240B002}" srcOrd="1" destOrd="0" presId="urn:microsoft.com/office/officeart/2005/8/layout/lProcess3"/>
    <dgm:cxn modelId="{189812B7-EA25-4B3A-BC8C-1F0D253AC813}" type="presParOf" srcId="{7917B51B-59BF-4531-8A09-29C4484D7FBD}" destId="{4ACAD935-ED7D-49F0-9CC8-2BF6B46D3DFB}" srcOrd="2" destOrd="0" presId="urn:microsoft.com/office/officeart/2005/8/layout/lProcess3"/>
    <dgm:cxn modelId="{90A52DB2-3696-4A3B-84BE-4DCFE5076465}" type="presParOf" srcId="{4ACAD935-ED7D-49F0-9CC8-2BF6B46D3DFB}" destId="{D2537035-4576-4C0C-8D2B-8102C0B82257}" srcOrd="0" destOrd="0" presId="urn:microsoft.com/office/officeart/2005/8/layout/lProcess3"/>
    <dgm:cxn modelId="{A4282795-F515-4ADD-8373-58DCBAE152F1}" type="presParOf" srcId="{4ACAD935-ED7D-49F0-9CC8-2BF6B46D3DFB}" destId="{5E8ABF7C-B1B1-4CDD-B872-4D7B3DF7953D}" srcOrd="1" destOrd="0" presId="urn:microsoft.com/office/officeart/2005/8/layout/lProcess3"/>
    <dgm:cxn modelId="{08150538-B680-4CE1-ADD3-69C59C4A5DED}" type="presParOf" srcId="{4ACAD935-ED7D-49F0-9CC8-2BF6B46D3DFB}" destId="{AF789F2F-713E-4901-BF20-7E231DC33FD0}" srcOrd="2" destOrd="0" presId="urn:microsoft.com/office/officeart/2005/8/layout/lProcess3"/>
  </dgm:cxnLst>
  <dgm:bg/>
  <dgm:whole/>
</dgm:dataModel>
</file>

<file path=ppt/diagrams/data9.xml><?xml version="1.0" encoding="utf-8"?>
<dgm:dataModel xmlns:dgm="http://schemas.openxmlformats.org/drawingml/2006/diagram" xmlns:a="http://schemas.openxmlformats.org/drawingml/2006/main">
  <dgm:ptLst>
    <dgm:pt modelId="{C81CEE4F-DCB9-4F4D-8B53-27A1F2EA2963}" type="doc">
      <dgm:prSet loTypeId="urn:microsoft.com/office/officeart/2005/8/layout/matrix1" loCatId="matrix" qsTypeId="urn:microsoft.com/office/officeart/2005/8/quickstyle/simple1" qsCatId="simple" csTypeId="urn:microsoft.com/office/officeart/2005/8/colors/accent6_5" csCatId="accent6" phldr="1"/>
      <dgm:spPr/>
      <dgm:t>
        <a:bodyPr/>
        <a:lstStyle/>
        <a:p>
          <a:endParaRPr lang="en-US"/>
        </a:p>
      </dgm:t>
    </dgm:pt>
    <dgm:pt modelId="{6E907DC2-E9EE-4CFE-892B-B1C90AC3F455}">
      <dgm:prSet phldrT="[Text]" custT="1"/>
      <dgm:spPr/>
      <dgm:t>
        <a:bodyPr/>
        <a:lstStyle/>
        <a:p>
          <a:r>
            <a:rPr lang="en-US" sz="3200" b="1" dirty="0" smtClean="0"/>
            <a:t>UML</a:t>
          </a:r>
          <a:endParaRPr lang="en-US" sz="3200" b="1" dirty="0"/>
        </a:p>
      </dgm:t>
    </dgm:pt>
    <dgm:pt modelId="{02B5A8A5-B256-4767-BCA8-A82072488D07}" type="parTrans" cxnId="{09D796B0-8DDA-4C91-8FC7-3AC8AFAA5C9C}">
      <dgm:prSet/>
      <dgm:spPr/>
      <dgm:t>
        <a:bodyPr/>
        <a:lstStyle/>
        <a:p>
          <a:endParaRPr lang="en-US"/>
        </a:p>
      </dgm:t>
    </dgm:pt>
    <dgm:pt modelId="{3B65CCCA-8C24-4C9E-A084-AA817B947613}" type="sibTrans" cxnId="{09D796B0-8DDA-4C91-8FC7-3AC8AFAA5C9C}">
      <dgm:prSet/>
      <dgm:spPr/>
      <dgm:t>
        <a:bodyPr/>
        <a:lstStyle/>
        <a:p>
          <a:endParaRPr lang="en-US"/>
        </a:p>
      </dgm:t>
    </dgm:pt>
    <dgm:pt modelId="{B0642B6E-5078-40B0-9573-925929BD3DE7}">
      <dgm:prSet phldrT="[Text]" custT="1"/>
      <dgm:spPr/>
      <dgm:t>
        <a:bodyPr/>
        <a:lstStyle/>
        <a:p>
          <a:pPr algn="ctr"/>
          <a:r>
            <a:rPr lang="en-AU" sz="1800" b="1" u="sng" dirty="0" smtClean="0"/>
            <a:t>Visual</a:t>
          </a:r>
          <a:r>
            <a:rPr lang="en-AU" sz="1800" b="1" dirty="0" smtClean="0"/>
            <a:t> </a:t>
          </a:r>
        </a:p>
        <a:p>
          <a:pPr marL="290513" indent="0" algn="l"/>
          <a:r>
            <a:rPr lang="en-AU" sz="1800" b="1" dirty="0" smtClean="0"/>
            <a:t>UML is a graphical language</a:t>
          </a:r>
        </a:p>
        <a:p>
          <a:pPr marL="290513" indent="0" algn="l"/>
          <a:r>
            <a:rPr lang="en-AU" sz="1800" b="1" dirty="0" smtClean="0"/>
            <a:t>Notations of UML are well-defined</a:t>
          </a:r>
          <a:endParaRPr lang="en-US" sz="1800" b="1" dirty="0"/>
        </a:p>
      </dgm:t>
    </dgm:pt>
    <dgm:pt modelId="{BEA3500B-F99D-49F5-86EE-570AB3BA9A19}" type="parTrans" cxnId="{15B9C9A3-1989-4306-AC2A-C1A9C5274055}">
      <dgm:prSet/>
      <dgm:spPr/>
      <dgm:t>
        <a:bodyPr/>
        <a:lstStyle/>
        <a:p>
          <a:endParaRPr lang="en-US"/>
        </a:p>
      </dgm:t>
    </dgm:pt>
    <dgm:pt modelId="{860F1398-67FA-49ED-86E6-80D373A0243F}" type="sibTrans" cxnId="{15B9C9A3-1989-4306-AC2A-C1A9C5274055}">
      <dgm:prSet/>
      <dgm:spPr/>
      <dgm:t>
        <a:bodyPr/>
        <a:lstStyle/>
        <a:p>
          <a:endParaRPr lang="en-US"/>
        </a:p>
      </dgm:t>
    </dgm:pt>
    <dgm:pt modelId="{66C3F8E3-E9D8-433C-BC4C-2C2CB03DE78C}">
      <dgm:prSet phldrT="[Text]" custT="1"/>
      <dgm:spPr/>
      <dgm:t>
        <a:bodyPr/>
        <a:lstStyle/>
        <a:p>
          <a:pPr algn="ctr"/>
          <a:r>
            <a:rPr lang="en-AU" sz="1800" b="1" u="sng" dirty="0" smtClean="0"/>
            <a:t>Specify</a:t>
          </a:r>
        </a:p>
        <a:p>
          <a:pPr algn="ctr"/>
          <a:r>
            <a:rPr lang="en-AU" sz="1800" b="1" dirty="0" smtClean="0"/>
            <a:t>Building models that are precise, unambiguous</a:t>
          </a:r>
          <a:endParaRPr lang="en-US" sz="1800" b="1" dirty="0"/>
        </a:p>
      </dgm:t>
    </dgm:pt>
    <dgm:pt modelId="{6D3F0712-9DD0-4AF7-A442-B269DAEC8820}" type="parTrans" cxnId="{5DC81845-2046-4E26-A67A-CF9C2D471AA6}">
      <dgm:prSet/>
      <dgm:spPr/>
      <dgm:t>
        <a:bodyPr/>
        <a:lstStyle/>
        <a:p>
          <a:endParaRPr lang="en-US"/>
        </a:p>
      </dgm:t>
    </dgm:pt>
    <dgm:pt modelId="{57F47CA3-955E-430D-8A05-C982028E9E1F}" type="sibTrans" cxnId="{5DC81845-2046-4E26-A67A-CF9C2D471AA6}">
      <dgm:prSet/>
      <dgm:spPr/>
      <dgm:t>
        <a:bodyPr/>
        <a:lstStyle/>
        <a:p>
          <a:endParaRPr lang="en-US"/>
        </a:p>
      </dgm:t>
    </dgm:pt>
    <dgm:pt modelId="{E4D8BF77-E720-49FA-B858-7F35020E4F5B}">
      <dgm:prSet phldrT="[Text]" phldr="1"/>
      <dgm:spPr/>
      <dgm:t>
        <a:bodyPr/>
        <a:lstStyle/>
        <a:p>
          <a:endParaRPr lang="en-US" dirty="0"/>
        </a:p>
      </dgm:t>
    </dgm:pt>
    <dgm:pt modelId="{20BCB194-EB27-4083-A0A0-972440CFE42D}" type="parTrans" cxnId="{A89A0AB2-60DF-405D-8FC9-7FB589718F17}">
      <dgm:prSet/>
      <dgm:spPr/>
      <dgm:t>
        <a:bodyPr/>
        <a:lstStyle/>
        <a:p>
          <a:endParaRPr lang="en-US"/>
        </a:p>
      </dgm:t>
    </dgm:pt>
    <dgm:pt modelId="{0670523D-92CC-487F-86D3-5767B263F122}" type="sibTrans" cxnId="{A89A0AB2-60DF-405D-8FC9-7FB589718F17}">
      <dgm:prSet/>
      <dgm:spPr/>
      <dgm:t>
        <a:bodyPr/>
        <a:lstStyle/>
        <a:p>
          <a:endParaRPr lang="en-US"/>
        </a:p>
      </dgm:t>
    </dgm:pt>
    <dgm:pt modelId="{54E6F0BD-9A4C-4A2D-ABE1-FF3BFB19DD5D}">
      <dgm:prSet phldrT="[Text]" phldr="1"/>
      <dgm:spPr/>
      <dgm:t>
        <a:bodyPr/>
        <a:lstStyle/>
        <a:p>
          <a:endParaRPr lang="en-US" dirty="0"/>
        </a:p>
      </dgm:t>
    </dgm:pt>
    <dgm:pt modelId="{D467B5FD-507F-4ABB-A9B4-D5607F74A371}" type="parTrans" cxnId="{BFDF14DB-9427-487F-B056-E1ADCC70D843}">
      <dgm:prSet/>
      <dgm:spPr/>
      <dgm:t>
        <a:bodyPr/>
        <a:lstStyle/>
        <a:p>
          <a:endParaRPr lang="en-US"/>
        </a:p>
      </dgm:t>
    </dgm:pt>
    <dgm:pt modelId="{38E82998-BAD7-4B91-A7D2-2509100209BB}" type="sibTrans" cxnId="{BFDF14DB-9427-487F-B056-E1ADCC70D843}">
      <dgm:prSet/>
      <dgm:spPr/>
      <dgm:t>
        <a:bodyPr/>
        <a:lstStyle/>
        <a:p>
          <a:endParaRPr lang="en-US"/>
        </a:p>
      </dgm:t>
    </dgm:pt>
    <dgm:pt modelId="{7302DFA3-6AE4-4869-8C1B-C653F1BE61B5}">
      <dgm:prSet custT="1"/>
      <dgm:spPr/>
      <dgm:t>
        <a:bodyPr/>
        <a:lstStyle/>
        <a:p>
          <a:pPr algn="ctr"/>
          <a:r>
            <a:rPr lang="en-AU" sz="1800" b="1" u="sng" dirty="0" smtClean="0"/>
            <a:t>Construct </a:t>
          </a:r>
        </a:p>
        <a:p>
          <a:pPr algn="ctr"/>
          <a:r>
            <a:rPr lang="en-AU" sz="1800" b="1" dirty="0" smtClean="0"/>
            <a:t>Enables mapping from a model in the UML to OO Languages such as Java, C++, or C#</a:t>
          </a:r>
        </a:p>
      </dgm:t>
    </dgm:pt>
    <dgm:pt modelId="{ED487191-9CDA-4C9A-9B54-8A14A9EFC7F6}" type="parTrans" cxnId="{608A57C3-685C-4799-AD43-61B284C2C096}">
      <dgm:prSet/>
      <dgm:spPr/>
      <dgm:t>
        <a:bodyPr/>
        <a:lstStyle/>
        <a:p>
          <a:endParaRPr lang="en-US"/>
        </a:p>
      </dgm:t>
    </dgm:pt>
    <dgm:pt modelId="{A024C0A9-949B-4D88-A3BF-071B85184D98}" type="sibTrans" cxnId="{608A57C3-685C-4799-AD43-61B284C2C096}">
      <dgm:prSet/>
      <dgm:spPr/>
      <dgm:t>
        <a:bodyPr/>
        <a:lstStyle/>
        <a:p>
          <a:endParaRPr lang="en-US"/>
        </a:p>
      </dgm:t>
    </dgm:pt>
    <dgm:pt modelId="{2D78FADF-9704-43FD-BCBD-AA9945D4B507}">
      <dgm:prSet phldrT="[Text]" custT="1"/>
      <dgm:spPr/>
      <dgm:t>
        <a:bodyPr/>
        <a:lstStyle/>
        <a:p>
          <a:pPr algn="ctr"/>
          <a:r>
            <a:rPr lang="en-AU" sz="1800" b="1" u="sng" dirty="0" smtClean="0"/>
            <a:t>Document </a:t>
          </a:r>
        </a:p>
        <a:p>
          <a:pPr algn="ctr"/>
          <a:r>
            <a:rPr lang="en-US" sz="1800" b="1" dirty="0" smtClean="0"/>
            <a:t>Enables documentation of system architecture and details</a:t>
          </a:r>
          <a:endParaRPr lang="en-US" sz="1800" b="1" dirty="0"/>
        </a:p>
      </dgm:t>
    </dgm:pt>
    <dgm:pt modelId="{C60AAA02-51F3-4D9B-A953-C78B688A57CB}" type="parTrans" cxnId="{AAF85D1B-0133-4EF4-AE11-999CCBAFAE14}">
      <dgm:prSet/>
      <dgm:spPr/>
      <dgm:t>
        <a:bodyPr/>
        <a:lstStyle/>
        <a:p>
          <a:endParaRPr lang="en-US"/>
        </a:p>
      </dgm:t>
    </dgm:pt>
    <dgm:pt modelId="{A4ED859E-8749-4E9C-B805-8B0DABB76266}" type="sibTrans" cxnId="{AAF85D1B-0133-4EF4-AE11-999CCBAFAE14}">
      <dgm:prSet/>
      <dgm:spPr/>
      <dgm:t>
        <a:bodyPr/>
        <a:lstStyle/>
        <a:p>
          <a:endParaRPr lang="en-US"/>
        </a:p>
      </dgm:t>
    </dgm:pt>
    <dgm:pt modelId="{8DD084F0-8D02-4A10-988D-998293DA69F6}" type="pres">
      <dgm:prSet presAssocID="{C81CEE4F-DCB9-4F4D-8B53-27A1F2EA2963}" presName="diagram" presStyleCnt="0">
        <dgm:presLayoutVars>
          <dgm:chMax val="1"/>
          <dgm:dir/>
          <dgm:animLvl val="ctr"/>
          <dgm:resizeHandles val="exact"/>
        </dgm:presLayoutVars>
      </dgm:prSet>
      <dgm:spPr/>
      <dgm:t>
        <a:bodyPr/>
        <a:lstStyle/>
        <a:p>
          <a:endParaRPr lang="en-US"/>
        </a:p>
      </dgm:t>
    </dgm:pt>
    <dgm:pt modelId="{8E439FA7-3781-467F-9F00-B58139D74DB1}" type="pres">
      <dgm:prSet presAssocID="{C81CEE4F-DCB9-4F4D-8B53-27A1F2EA2963}" presName="matrix" presStyleCnt="0"/>
      <dgm:spPr/>
      <dgm:t>
        <a:bodyPr/>
        <a:lstStyle/>
        <a:p>
          <a:endParaRPr lang="en-US"/>
        </a:p>
      </dgm:t>
    </dgm:pt>
    <dgm:pt modelId="{2C38008D-A334-47E0-8B65-A4BDB1D637D5}" type="pres">
      <dgm:prSet presAssocID="{C81CEE4F-DCB9-4F4D-8B53-27A1F2EA2963}" presName="tile1" presStyleLbl="node1" presStyleIdx="0" presStyleCnt="4"/>
      <dgm:spPr/>
      <dgm:t>
        <a:bodyPr/>
        <a:lstStyle/>
        <a:p>
          <a:endParaRPr lang="en-US"/>
        </a:p>
      </dgm:t>
    </dgm:pt>
    <dgm:pt modelId="{17D87C21-1607-46F8-8AD9-769652B72C19}" type="pres">
      <dgm:prSet presAssocID="{C81CEE4F-DCB9-4F4D-8B53-27A1F2EA2963}" presName="tile1text" presStyleLbl="node1" presStyleIdx="0" presStyleCnt="4">
        <dgm:presLayoutVars>
          <dgm:chMax val="0"/>
          <dgm:chPref val="0"/>
          <dgm:bulletEnabled val="1"/>
        </dgm:presLayoutVars>
      </dgm:prSet>
      <dgm:spPr/>
      <dgm:t>
        <a:bodyPr/>
        <a:lstStyle/>
        <a:p>
          <a:endParaRPr lang="en-US"/>
        </a:p>
      </dgm:t>
    </dgm:pt>
    <dgm:pt modelId="{FB7018B5-FA4D-4423-98D8-9AFE0FAFEFD8}" type="pres">
      <dgm:prSet presAssocID="{C81CEE4F-DCB9-4F4D-8B53-27A1F2EA2963}" presName="tile2" presStyleLbl="node1" presStyleIdx="1" presStyleCnt="4" custLinFactNeighborY="-733"/>
      <dgm:spPr/>
      <dgm:t>
        <a:bodyPr/>
        <a:lstStyle/>
        <a:p>
          <a:endParaRPr lang="en-US"/>
        </a:p>
      </dgm:t>
    </dgm:pt>
    <dgm:pt modelId="{0CF3FCA3-584E-4A6B-B5FF-0AD2030FA04E}" type="pres">
      <dgm:prSet presAssocID="{C81CEE4F-DCB9-4F4D-8B53-27A1F2EA2963}" presName="tile2text" presStyleLbl="node1" presStyleIdx="1" presStyleCnt="4">
        <dgm:presLayoutVars>
          <dgm:chMax val="0"/>
          <dgm:chPref val="0"/>
          <dgm:bulletEnabled val="1"/>
        </dgm:presLayoutVars>
      </dgm:prSet>
      <dgm:spPr/>
      <dgm:t>
        <a:bodyPr/>
        <a:lstStyle/>
        <a:p>
          <a:endParaRPr lang="en-US"/>
        </a:p>
      </dgm:t>
    </dgm:pt>
    <dgm:pt modelId="{1533D0DB-2E90-4247-987F-E90A496D7EC0}" type="pres">
      <dgm:prSet presAssocID="{C81CEE4F-DCB9-4F4D-8B53-27A1F2EA2963}" presName="tile3" presStyleLbl="node1" presStyleIdx="2" presStyleCnt="4"/>
      <dgm:spPr/>
      <dgm:t>
        <a:bodyPr/>
        <a:lstStyle/>
        <a:p>
          <a:endParaRPr lang="en-US"/>
        </a:p>
      </dgm:t>
    </dgm:pt>
    <dgm:pt modelId="{ECCCE915-A8B2-46D9-A93D-8CC5207A30B1}" type="pres">
      <dgm:prSet presAssocID="{C81CEE4F-DCB9-4F4D-8B53-27A1F2EA2963}" presName="tile3text" presStyleLbl="node1" presStyleIdx="2" presStyleCnt="4">
        <dgm:presLayoutVars>
          <dgm:chMax val="0"/>
          <dgm:chPref val="0"/>
          <dgm:bulletEnabled val="1"/>
        </dgm:presLayoutVars>
      </dgm:prSet>
      <dgm:spPr/>
      <dgm:t>
        <a:bodyPr/>
        <a:lstStyle/>
        <a:p>
          <a:endParaRPr lang="en-US"/>
        </a:p>
      </dgm:t>
    </dgm:pt>
    <dgm:pt modelId="{15BADA25-DEC3-4124-BF17-A69143BC4AB3}" type="pres">
      <dgm:prSet presAssocID="{C81CEE4F-DCB9-4F4D-8B53-27A1F2EA2963}" presName="tile4" presStyleLbl="node1" presStyleIdx="3" presStyleCnt="4"/>
      <dgm:spPr/>
      <dgm:t>
        <a:bodyPr/>
        <a:lstStyle/>
        <a:p>
          <a:endParaRPr lang="en-US"/>
        </a:p>
      </dgm:t>
    </dgm:pt>
    <dgm:pt modelId="{989ACC76-77B6-4844-98E4-C233D4B77E5D}" type="pres">
      <dgm:prSet presAssocID="{C81CEE4F-DCB9-4F4D-8B53-27A1F2EA2963}" presName="tile4text" presStyleLbl="node1" presStyleIdx="3" presStyleCnt="4">
        <dgm:presLayoutVars>
          <dgm:chMax val="0"/>
          <dgm:chPref val="0"/>
          <dgm:bulletEnabled val="1"/>
        </dgm:presLayoutVars>
      </dgm:prSet>
      <dgm:spPr/>
      <dgm:t>
        <a:bodyPr/>
        <a:lstStyle/>
        <a:p>
          <a:endParaRPr lang="en-US"/>
        </a:p>
      </dgm:t>
    </dgm:pt>
    <dgm:pt modelId="{96CD2731-9FD7-484C-8360-04BE72CD3CB0}" type="pres">
      <dgm:prSet presAssocID="{C81CEE4F-DCB9-4F4D-8B53-27A1F2EA2963}" presName="centerTile" presStyleLbl="fgShp" presStyleIdx="0" presStyleCnt="1">
        <dgm:presLayoutVars>
          <dgm:chMax val="0"/>
          <dgm:chPref val="0"/>
        </dgm:presLayoutVars>
      </dgm:prSet>
      <dgm:spPr/>
      <dgm:t>
        <a:bodyPr/>
        <a:lstStyle/>
        <a:p>
          <a:endParaRPr lang="en-US"/>
        </a:p>
      </dgm:t>
    </dgm:pt>
  </dgm:ptLst>
  <dgm:cxnLst>
    <dgm:cxn modelId="{608A57C3-685C-4799-AD43-61B284C2C096}" srcId="{6E907DC2-E9EE-4CFE-892B-B1C90AC3F455}" destId="{7302DFA3-6AE4-4869-8C1B-C653F1BE61B5}" srcOrd="3" destOrd="0" parTransId="{ED487191-9CDA-4C9A-9B54-8A14A9EFC7F6}" sibTransId="{A024C0A9-949B-4D88-A3BF-071B85184D98}"/>
    <dgm:cxn modelId="{512BCE0D-2B00-4C71-A979-F47C79F9EB07}" type="presOf" srcId="{B0642B6E-5078-40B0-9573-925929BD3DE7}" destId="{17D87C21-1607-46F8-8AD9-769652B72C19}" srcOrd="1" destOrd="0" presId="urn:microsoft.com/office/officeart/2005/8/layout/matrix1"/>
    <dgm:cxn modelId="{E47A9E7B-EDEB-43F0-B22C-1032DA747EA1}" type="presOf" srcId="{6E907DC2-E9EE-4CFE-892B-B1C90AC3F455}" destId="{96CD2731-9FD7-484C-8360-04BE72CD3CB0}" srcOrd="0" destOrd="0" presId="urn:microsoft.com/office/officeart/2005/8/layout/matrix1"/>
    <dgm:cxn modelId="{61247CE0-85B8-4A12-A85C-06CD1B1F66AB}" type="presOf" srcId="{2D78FADF-9704-43FD-BCBD-AA9945D4B507}" destId="{ECCCE915-A8B2-46D9-A93D-8CC5207A30B1}" srcOrd="1" destOrd="0" presId="urn:microsoft.com/office/officeart/2005/8/layout/matrix1"/>
    <dgm:cxn modelId="{DC0E00B4-CAAF-440A-A3C7-BDABD22D2CF2}" type="presOf" srcId="{66C3F8E3-E9D8-433C-BC4C-2C2CB03DE78C}" destId="{FB7018B5-FA4D-4423-98D8-9AFE0FAFEFD8}" srcOrd="0" destOrd="0" presId="urn:microsoft.com/office/officeart/2005/8/layout/matrix1"/>
    <dgm:cxn modelId="{15B9C9A3-1989-4306-AC2A-C1A9C5274055}" srcId="{6E907DC2-E9EE-4CFE-892B-B1C90AC3F455}" destId="{B0642B6E-5078-40B0-9573-925929BD3DE7}" srcOrd="0" destOrd="0" parTransId="{BEA3500B-F99D-49F5-86EE-570AB3BA9A19}" sibTransId="{860F1398-67FA-49ED-86E6-80D373A0243F}"/>
    <dgm:cxn modelId="{A9043ABB-D16E-49A8-8EDD-D76D2DC04C38}" type="presOf" srcId="{7302DFA3-6AE4-4869-8C1B-C653F1BE61B5}" destId="{989ACC76-77B6-4844-98E4-C233D4B77E5D}" srcOrd="1" destOrd="0" presId="urn:microsoft.com/office/officeart/2005/8/layout/matrix1"/>
    <dgm:cxn modelId="{113CCBA3-963C-49A7-908F-205CCACD0C50}" type="presOf" srcId="{B0642B6E-5078-40B0-9573-925929BD3DE7}" destId="{2C38008D-A334-47E0-8B65-A4BDB1D637D5}" srcOrd="0" destOrd="0" presId="urn:microsoft.com/office/officeart/2005/8/layout/matrix1"/>
    <dgm:cxn modelId="{5E28E137-6381-4DE7-BDB2-9006A0C2CED0}" type="presOf" srcId="{C81CEE4F-DCB9-4F4D-8B53-27A1F2EA2963}" destId="{8DD084F0-8D02-4A10-988D-998293DA69F6}" srcOrd="0" destOrd="0" presId="urn:microsoft.com/office/officeart/2005/8/layout/matrix1"/>
    <dgm:cxn modelId="{AAF85D1B-0133-4EF4-AE11-999CCBAFAE14}" srcId="{6E907DC2-E9EE-4CFE-892B-B1C90AC3F455}" destId="{2D78FADF-9704-43FD-BCBD-AA9945D4B507}" srcOrd="2" destOrd="0" parTransId="{C60AAA02-51F3-4D9B-A953-C78B688A57CB}" sibTransId="{A4ED859E-8749-4E9C-B805-8B0DABB76266}"/>
    <dgm:cxn modelId="{5DC81845-2046-4E26-A67A-CF9C2D471AA6}" srcId="{6E907DC2-E9EE-4CFE-892B-B1C90AC3F455}" destId="{66C3F8E3-E9D8-433C-BC4C-2C2CB03DE78C}" srcOrd="1" destOrd="0" parTransId="{6D3F0712-9DD0-4AF7-A442-B269DAEC8820}" sibTransId="{57F47CA3-955E-430D-8A05-C982028E9E1F}"/>
    <dgm:cxn modelId="{BFDF14DB-9427-487F-B056-E1ADCC70D843}" srcId="{6E907DC2-E9EE-4CFE-892B-B1C90AC3F455}" destId="{54E6F0BD-9A4C-4A2D-ABE1-FF3BFB19DD5D}" srcOrd="5" destOrd="0" parTransId="{D467B5FD-507F-4ABB-A9B4-D5607F74A371}" sibTransId="{38E82998-BAD7-4B91-A7D2-2509100209BB}"/>
    <dgm:cxn modelId="{1D114FE8-399C-42EE-A127-597F8CFBA870}" type="presOf" srcId="{7302DFA3-6AE4-4869-8C1B-C653F1BE61B5}" destId="{15BADA25-DEC3-4124-BF17-A69143BC4AB3}" srcOrd="0" destOrd="0" presId="urn:microsoft.com/office/officeart/2005/8/layout/matrix1"/>
    <dgm:cxn modelId="{4D85B062-A176-474A-AA42-1EBFFB62B8B4}" type="presOf" srcId="{2D78FADF-9704-43FD-BCBD-AA9945D4B507}" destId="{1533D0DB-2E90-4247-987F-E90A496D7EC0}" srcOrd="0" destOrd="0" presId="urn:microsoft.com/office/officeart/2005/8/layout/matrix1"/>
    <dgm:cxn modelId="{09D796B0-8DDA-4C91-8FC7-3AC8AFAA5C9C}" srcId="{C81CEE4F-DCB9-4F4D-8B53-27A1F2EA2963}" destId="{6E907DC2-E9EE-4CFE-892B-B1C90AC3F455}" srcOrd="0" destOrd="0" parTransId="{02B5A8A5-B256-4767-BCA8-A82072488D07}" sibTransId="{3B65CCCA-8C24-4C9E-A084-AA817B947613}"/>
    <dgm:cxn modelId="{1A66CABE-9D79-4653-9236-D5AD3C601E37}" type="presOf" srcId="{66C3F8E3-E9D8-433C-BC4C-2C2CB03DE78C}" destId="{0CF3FCA3-584E-4A6B-B5FF-0AD2030FA04E}" srcOrd="1" destOrd="0" presId="urn:microsoft.com/office/officeart/2005/8/layout/matrix1"/>
    <dgm:cxn modelId="{A89A0AB2-60DF-405D-8FC9-7FB589718F17}" srcId="{6E907DC2-E9EE-4CFE-892B-B1C90AC3F455}" destId="{E4D8BF77-E720-49FA-B858-7F35020E4F5B}" srcOrd="4" destOrd="0" parTransId="{20BCB194-EB27-4083-A0A0-972440CFE42D}" sibTransId="{0670523D-92CC-487F-86D3-5767B263F122}"/>
    <dgm:cxn modelId="{2C505763-8FF7-4AA7-A42F-7D3C94F6C06C}" type="presParOf" srcId="{8DD084F0-8D02-4A10-988D-998293DA69F6}" destId="{8E439FA7-3781-467F-9F00-B58139D74DB1}" srcOrd="0" destOrd="0" presId="urn:microsoft.com/office/officeart/2005/8/layout/matrix1"/>
    <dgm:cxn modelId="{2BF0CEDE-4105-44C5-B707-32320491875B}" type="presParOf" srcId="{8E439FA7-3781-467F-9F00-B58139D74DB1}" destId="{2C38008D-A334-47E0-8B65-A4BDB1D637D5}" srcOrd="0" destOrd="0" presId="urn:microsoft.com/office/officeart/2005/8/layout/matrix1"/>
    <dgm:cxn modelId="{6B6B006F-B1DD-4E9D-A7E0-4737DFC220EA}" type="presParOf" srcId="{8E439FA7-3781-467F-9F00-B58139D74DB1}" destId="{17D87C21-1607-46F8-8AD9-769652B72C19}" srcOrd="1" destOrd="0" presId="urn:microsoft.com/office/officeart/2005/8/layout/matrix1"/>
    <dgm:cxn modelId="{9FFE77AF-9A7B-43AF-AED6-A69BAAC579C4}" type="presParOf" srcId="{8E439FA7-3781-467F-9F00-B58139D74DB1}" destId="{FB7018B5-FA4D-4423-98D8-9AFE0FAFEFD8}" srcOrd="2" destOrd="0" presId="urn:microsoft.com/office/officeart/2005/8/layout/matrix1"/>
    <dgm:cxn modelId="{EC4D54AC-BD5A-4298-A177-E442CA56BD83}" type="presParOf" srcId="{8E439FA7-3781-467F-9F00-B58139D74DB1}" destId="{0CF3FCA3-584E-4A6B-B5FF-0AD2030FA04E}" srcOrd="3" destOrd="0" presId="urn:microsoft.com/office/officeart/2005/8/layout/matrix1"/>
    <dgm:cxn modelId="{0B218C60-BC60-4F24-875F-29365B50D17E}" type="presParOf" srcId="{8E439FA7-3781-467F-9F00-B58139D74DB1}" destId="{1533D0DB-2E90-4247-987F-E90A496D7EC0}" srcOrd="4" destOrd="0" presId="urn:microsoft.com/office/officeart/2005/8/layout/matrix1"/>
    <dgm:cxn modelId="{25249FE9-36FE-4A9C-9616-92F281E508BB}" type="presParOf" srcId="{8E439FA7-3781-467F-9F00-B58139D74DB1}" destId="{ECCCE915-A8B2-46D9-A93D-8CC5207A30B1}" srcOrd="5" destOrd="0" presId="urn:microsoft.com/office/officeart/2005/8/layout/matrix1"/>
    <dgm:cxn modelId="{FB47AC1C-7DBC-41C8-B32F-35209134EAB4}" type="presParOf" srcId="{8E439FA7-3781-467F-9F00-B58139D74DB1}" destId="{15BADA25-DEC3-4124-BF17-A69143BC4AB3}" srcOrd="6" destOrd="0" presId="urn:microsoft.com/office/officeart/2005/8/layout/matrix1"/>
    <dgm:cxn modelId="{180BCA6F-F203-4DB4-9587-EC80F501ABD9}" type="presParOf" srcId="{8E439FA7-3781-467F-9F00-B58139D74DB1}" destId="{989ACC76-77B6-4844-98E4-C233D4B77E5D}" srcOrd="7" destOrd="0" presId="urn:microsoft.com/office/officeart/2005/8/layout/matrix1"/>
    <dgm:cxn modelId="{0F553053-F41D-48D1-B6D8-16A90A85A05D}" type="presParOf" srcId="{8DD084F0-8D02-4A10-988D-998293DA69F6}" destId="{96CD2731-9FD7-484C-8360-04BE72CD3CB0}" srcOrd="1" destOrd="0" presId="urn:microsoft.com/office/officeart/2005/8/layout/matrix1"/>
  </dgm:cxnLst>
  <dgm:bg/>
  <dgm:whole/>
</dgm:dataModel>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List2">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941388" y="688975"/>
            <a:ext cx="4976812" cy="3446463"/>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b="0">
                <a:latin typeface="Times New Roman" pitchFamily="18"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b="0">
                <a:latin typeface="Times New Roman" pitchFamily="18" charset="0"/>
                <a:cs typeface="+mn-cs"/>
              </a:defRPr>
            </a:lvl1pPr>
          </a:lstStyle>
          <a:p>
            <a:pPr>
              <a:defRPr/>
            </a:pPr>
            <a:fld id="{DB5CA5D1-34E4-4736-BE16-32B66EB9F0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BE94B8F-2A7C-4AEA-828D-7C93689AB30D}" type="slidenum">
              <a:rPr lang="en-US" smtClean="0">
                <a:cs typeface="Arial" charset="0"/>
              </a:rPr>
              <a:pPr/>
              <a:t>1</a:t>
            </a:fld>
            <a:endParaRPr lang="en-US" smtClean="0">
              <a:cs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z="1000" dirty="0" smtClean="0">
                <a:latin typeface="Arial" charset="0"/>
              </a:rPr>
              <a:t>Welcome to this course on  </a:t>
            </a:r>
            <a:r>
              <a:rPr lang="en-US" sz="1000" dirty="0" smtClean="0"/>
              <a:t>Object Oriented Programming using Java </a:t>
            </a:r>
            <a:r>
              <a:rPr lang="en-US" sz="1000" dirty="0" smtClean="0">
                <a:latin typeface="Arial" charset="0"/>
              </a:rPr>
              <a:t>. This course acquaints you with the object oriented concepts, where it is used and compares the structured and object oriented approaches to programming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AB9295A9-8E15-4702-A7EE-A225FE877876}" type="slidenum">
              <a:rPr lang="en-US" smtClean="0"/>
              <a:pPr>
                <a:defRPr/>
              </a:pPr>
              <a:t>11</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dirty="0" smtClean="0"/>
              <a:t>The picture shows an enterprise application consisting of various modules, communicating with each other through interfaces </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There are many modules. What are the challenges in the development of this system?</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solidFill>
                <a:schemeClr val="tx1"/>
              </a:solidFill>
            </a:endParaRPr>
          </a:p>
          <a:p>
            <a:pPr eaLnBrk="1" hangingPunct="1">
              <a:buFontTx/>
              <a:buChar char="•"/>
            </a:pPr>
            <a:endParaRPr lang="en-US" sz="1200" dirty="0" smtClean="0"/>
          </a:p>
          <a:p>
            <a:pPr eaLnBrk="1" hangingPunct="1"/>
            <a:r>
              <a:rPr lang="en-US" sz="1200" dirty="0" smtClean="0"/>
              <a:t>Challenges</a:t>
            </a:r>
          </a:p>
          <a:p>
            <a:pPr eaLnBrk="1" hangingPunct="1"/>
            <a:endParaRPr lang="en-US" sz="1200" dirty="0" smtClean="0"/>
          </a:p>
          <a:p>
            <a:pPr eaLnBrk="1" hangingPunct="1">
              <a:buFontTx/>
              <a:buChar char="•"/>
            </a:pPr>
            <a:r>
              <a:rPr lang="en-US" sz="1200" dirty="0" smtClean="0"/>
              <a:t>The applications have been developed by different groups of developers – Challenge is Integration of modules/applications, need to have a standard development process </a:t>
            </a:r>
          </a:p>
          <a:p>
            <a:pPr eaLnBrk="1" hangingPunct="1">
              <a:buFontTx/>
              <a:buChar char="•"/>
            </a:pPr>
            <a:r>
              <a:rPr lang="en-US" sz="1200" dirty="0" smtClean="0"/>
              <a:t>The applications are improved/extended over time - Challenge is extensibility of existing code</a:t>
            </a:r>
          </a:p>
          <a:p>
            <a:pPr eaLnBrk="1" hangingPunct="1">
              <a:buFontTx/>
              <a:buChar char="•"/>
            </a:pPr>
            <a:r>
              <a:rPr lang="en-US" sz="1200" dirty="0" smtClean="0"/>
              <a:t>The application should have simple user interfaces – Challenge is hiding of the complexity </a:t>
            </a:r>
          </a:p>
          <a:p>
            <a:pPr eaLnBrk="1" hangingPunct="1">
              <a:buFontTx/>
              <a:buChar char="•"/>
            </a:pPr>
            <a:endParaRPr lang="en-US" sz="1200" dirty="0" smtClean="0"/>
          </a:p>
          <a:p>
            <a:pPr eaLnBrk="1" hangingPunct="1">
              <a:buFontTx/>
              <a:buChar char="•"/>
            </a:pPr>
            <a:endParaRPr lang="en-US" sz="1200" dirty="0" smtClean="0"/>
          </a:p>
          <a:p>
            <a:pPr eaLnBrk="1" hangingPunct="1"/>
            <a:r>
              <a:rPr lang="en-US" sz="1200" dirty="0" smtClean="0"/>
              <a:t>The class can have a discussion , the above gives some of the features and challenges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solidFill>
                <a:schemeClr val="tx1"/>
              </a:solidFill>
            </a:endParaRP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0391D710-1DA1-4AC8-9E1C-36757AD80A04}" type="slidenum">
              <a:rPr lang="en-US" smtClean="0"/>
              <a:pPr>
                <a:defRPr/>
              </a:pPr>
              <a:t>12</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z="1700" dirty="0" smtClean="0"/>
              <a:t>Challenges </a:t>
            </a:r>
          </a:p>
          <a:p>
            <a:pPr eaLnBrk="1" hangingPunct="1">
              <a:buFontTx/>
              <a:buChar char="•"/>
            </a:pPr>
            <a:r>
              <a:rPr lang="en-US" sz="1700" dirty="0" smtClean="0"/>
              <a:t>The users(employees) depend on this system for daily functions</a:t>
            </a:r>
          </a:p>
          <a:p>
            <a:pPr eaLnBrk="1" hangingPunct="1">
              <a:buFontTx/>
              <a:buChar char="•"/>
            </a:pPr>
            <a:r>
              <a:rPr lang="en-US" sz="1700" dirty="0" smtClean="0"/>
              <a:t>This has a simple and flexible user interface</a:t>
            </a:r>
          </a:p>
          <a:p>
            <a:pPr eaLnBrk="1" hangingPunct="1">
              <a:buFontTx/>
              <a:buChar char="•"/>
            </a:pPr>
            <a:r>
              <a:rPr lang="en-US" sz="1700" dirty="0" smtClean="0"/>
              <a:t>Different kinds of users use the system and have different access permissions</a:t>
            </a:r>
          </a:p>
          <a:p>
            <a:pPr eaLnBrk="1" hangingPunct="1">
              <a:buFontTx/>
              <a:buChar char="•"/>
            </a:pPr>
            <a:r>
              <a:rPr lang="en-US" sz="1700" dirty="0" smtClean="0"/>
              <a:t>This system would have been developed</a:t>
            </a:r>
            <a:r>
              <a:rPr lang="en-US" sz="1700" baseline="0" dirty="0" smtClean="0"/>
              <a:t> by multiple teams </a:t>
            </a:r>
            <a:endParaRPr lang="en-US" sz="1700" dirty="0" smtClean="0"/>
          </a:p>
          <a:p>
            <a:pPr eaLnBrk="1" hangingPunct="1">
              <a:buFontTx/>
              <a:buChar char="•"/>
            </a:pPr>
            <a:endParaRPr lang="en-US" sz="1700"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E10CC4A0-D614-4537-82FC-8883593AA9EC}" type="slidenum">
              <a:rPr lang="en-US" smtClean="0"/>
              <a:pPr>
                <a:defRPr/>
              </a:pPr>
              <a:t>13</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E10CC4A0-D614-4537-82FC-8883593AA9EC}" type="slidenum">
              <a:rPr lang="en-US" smtClean="0"/>
              <a:pPr>
                <a:defRPr/>
              </a:pPr>
              <a:t>14</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Complex software systems are the order of the day. </a:t>
            </a:r>
          </a:p>
          <a:p>
            <a:pPr marL="0" lvl="2" eaLnBrk="1" hangingPunct="1"/>
            <a:r>
              <a:rPr lang="en-US" sz="1700" i="1" smtClean="0"/>
              <a:t>In a retail store , POS machines capture the item details, match the code, retrieve the price and then facilitate the bill. But the interface is extremely easy </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5E1A9022-FD2C-4ECC-B1EF-90C86A44E084}" type="slidenum">
              <a:rPr lang="en-US" smtClean="0"/>
              <a:pPr>
                <a:defRPr/>
              </a:pPr>
              <a:t>15</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dirty="0" smtClean="0"/>
              <a:t>The team of developers may be spread across locations, the application may contain thousands of modules , it becomes difficult to maintain unity amongst diversity and also have integrity in the design of the system </a:t>
            </a:r>
          </a:p>
          <a:p>
            <a:pPr eaLnBrk="1" hangingPunct="1"/>
            <a:r>
              <a:rPr lang="en-US" dirty="0" smtClean="0"/>
              <a:t>Software crisis is said to exist when there is -</a:t>
            </a:r>
          </a:p>
          <a:p>
            <a:pPr marL="742950" lvl="2" indent="-342900" eaLnBrk="1" hangingPunct="1">
              <a:buFont typeface="Wingdings" pitchFamily="2" charset="2"/>
              <a:buChar char="Ø"/>
            </a:pPr>
            <a:r>
              <a:rPr lang="en-US" sz="1800" i="1" dirty="0" smtClean="0"/>
              <a:t>Over-budget</a:t>
            </a:r>
          </a:p>
          <a:p>
            <a:pPr marL="742950" lvl="2" indent="-342900" eaLnBrk="1" hangingPunct="1">
              <a:buFont typeface="Wingdings" pitchFamily="2" charset="2"/>
              <a:buChar char="Ø"/>
            </a:pPr>
            <a:r>
              <a:rPr lang="en-US" sz="1800" i="1" dirty="0" smtClean="0"/>
              <a:t>Rework</a:t>
            </a:r>
          </a:p>
          <a:p>
            <a:pPr marL="742950" lvl="2" indent="-342900" eaLnBrk="1" hangingPunct="1">
              <a:buFont typeface="Wingdings" pitchFamily="2" charset="2"/>
              <a:buChar char="Ø"/>
            </a:pPr>
            <a:r>
              <a:rPr lang="en-US" sz="1800" i="1" dirty="0" smtClean="0"/>
              <a:t>Project not meeting deadlines</a:t>
            </a:r>
          </a:p>
          <a:p>
            <a:pPr marL="742950" lvl="2" indent="-342900" eaLnBrk="1" hangingPunct="1">
              <a:buFont typeface="Wingdings" pitchFamily="2" charset="2"/>
              <a:buChar char="Ø"/>
            </a:pPr>
            <a:r>
              <a:rPr lang="en-US" sz="1800" i="1" dirty="0" smtClean="0"/>
              <a:t>Requirements of customer not met </a:t>
            </a:r>
          </a:p>
          <a:p>
            <a:pPr eaLnBrk="1" hangingPunct="1"/>
            <a:endParaRPr lang="en-US" sz="1700" i="1" dirty="0" smtClean="0"/>
          </a:p>
          <a:p>
            <a:pPr eaLnBrk="1" hangingPunct="1"/>
            <a:r>
              <a:rPr lang="en-US" sz="1700" i="1" dirty="0" smtClean="0"/>
              <a:t>More on software crisis would be dealt with in </a:t>
            </a:r>
            <a:r>
              <a:rPr lang="en-US" sz="1700" i="1" smtClean="0"/>
              <a:t>the SE-IQS course </a:t>
            </a:r>
            <a:endParaRPr lang="en-US" sz="1700" i="1" dirty="0" smtClean="0"/>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B26E40C1-A9FA-4704-9CD2-AB0C1004D15F}" type="slidenum">
              <a:rPr lang="en-US" smtClean="0"/>
              <a:pPr>
                <a:defRPr/>
              </a:pPr>
              <a:t>16</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dirty="0" err="1" smtClean="0"/>
              <a:t>Edsger</a:t>
            </a:r>
            <a:r>
              <a:rPr lang="en-US" dirty="0" smtClean="0"/>
              <a:t> </a:t>
            </a:r>
            <a:r>
              <a:rPr lang="en-US" dirty="0" err="1" smtClean="0"/>
              <a:t>Djikstra</a:t>
            </a:r>
            <a:r>
              <a:rPr lang="en-US" dirty="0" smtClean="0"/>
              <a:t> is a Dutch scientist who had conceived the </a:t>
            </a:r>
            <a:r>
              <a:rPr lang="en-US" dirty="0" err="1" smtClean="0"/>
              <a:t>Djikstra’s</a:t>
            </a:r>
            <a:r>
              <a:rPr lang="en-US" dirty="0" smtClean="0"/>
              <a:t> Algorithms for graphs </a:t>
            </a:r>
          </a:p>
          <a:p>
            <a:pPr eaLnBrk="1" hangingPunct="1"/>
            <a:endParaRPr lang="en-US" dirty="0" smtClean="0"/>
          </a:p>
          <a:p>
            <a:pPr eaLnBrk="1" hangingPunct="1"/>
            <a:r>
              <a:rPr lang="en-US" dirty="0" smtClean="0"/>
              <a:t>In algorithmic design approach , modules are divided into sub-modules till a basic unit is reached . This is the approach learnt in Structured Programming Course</a:t>
            </a:r>
          </a:p>
          <a:p>
            <a:pPr eaLnBrk="1" hangingPunct="1"/>
            <a:endParaRPr lang="en-US" dirty="0" smtClean="0"/>
          </a:p>
          <a:p>
            <a:pPr eaLnBrk="1" hangingPunct="1"/>
            <a:r>
              <a:rPr lang="en-US" dirty="0" smtClean="0"/>
              <a:t>In the Data-Driven Approach, a set of inputs are processed to</a:t>
            </a:r>
            <a:r>
              <a:rPr lang="en-US" baseline="0" dirty="0" smtClean="0"/>
              <a:t> give </a:t>
            </a:r>
            <a:r>
              <a:rPr lang="en-US" dirty="0" smtClean="0"/>
              <a:t>a set of outputs. This is useful in information based systems like database systems </a:t>
            </a:r>
          </a:p>
          <a:p>
            <a:pPr eaLnBrk="1" hangingPunct="1"/>
            <a:endParaRPr lang="en-US" dirty="0" smtClean="0"/>
          </a:p>
          <a:p>
            <a:pPr eaLnBrk="1" hangingPunct="1"/>
            <a:r>
              <a:rPr lang="en-US" dirty="0" smtClean="0"/>
              <a:t>In the Object Oriented design approach , the focus is on the objects that compose the problem domain , their </a:t>
            </a:r>
            <a:r>
              <a:rPr lang="en-US" dirty="0" err="1" smtClean="0"/>
              <a:t>behaviour</a:t>
            </a:r>
            <a:r>
              <a:rPr lang="en-US" dirty="0" smtClean="0"/>
              <a:t> and communication between the objects</a:t>
            </a:r>
          </a:p>
          <a:p>
            <a:pPr eaLnBrk="1" hangingPunct="1"/>
            <a:endParaRPr lang="en-US" sz="1700" i="1" dirty="0" smtClean="0"/>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D3D389A1-F14D-4A0C-8765-DAE6ECD0C464}" type="slidenum">
              <a:rPr lang="en-US" smtClean="0"/>
              <a:pPr>
                <a:defRPr/>
              </a:pPr>
              <a:t>17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950B0979-6CF0-486D-9C8B-DFF431331314}" type="slidenum">
              <a:rPr lang="en-US" smtClean="0"/>
              <a:pPr>
                <a:defRPr/>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8318AF91-A627-4A80-B89F-72748CBAD762}" type="slidenum">
              <a:rPr lang="en-US" smtClean="0"/>
              <a:pPr>
                <a:defRPr/>
              </a:pPr>
              <a:t>19</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z="1700" i="1" dirty="0" smtClean="0"/>
              <a:t>Refer</a:t>
            </a:r>
            <a:r>
              <a:rPr lang="en-US" sz="1700" i="1" baseline="0" dirty="0" smtClean="0"/>
              <a:t> to the case study for the problem statement and the appendix for more examples</a:t>
            </a:r>
          </a:p>
          <a:p>
            <a:pPr eaLnBrk="1" hangingPunct="1"/>
            <a:endParaRPr lang="en-US" sz="1700" i="1" baseline="0" dirty="0" smtClean="0"/>
          </a:p>
          <a:p>
            <a:pPr eaLnBrk="1" hangingPunct="1"/>
            <a:endParaRPr lang="en-US" sz="1700" i="1" dirty="0" smtClean="0"/>
          </a:p>
          <a:p>
            <a:pPr eaLnBrk="1" hangingPunct="1"/>
            <a:r>
              <a:rPr lang="en-US" dirty="0" smtClean="0"/>
              <a:t>Hierarchy</a:t>
            </a:r>
            <a:r>
              <a:rPr lang="en-US" baseline="0" dirty="0" smtClean="0"/>
              <a:t> – In complex systems, we can identify hierarchical pattern which helps arriving at generic and specific properties. For example, team structure in an organization is an example of hierarchy in a complex system.</a:t>
            </a:r>
          </a:p>
          <a:p>
            <a:pPr eaLnBrk="1" hangingPunct="1"/>
            <a:endParaRPr lang="en-US" baseline="0" dirty="0" smtClean="0"/>
          </a:p>
          <a:p>
            <a:pPr eaLnBrk="1" hangingPunct="1"/>
            <a:r>
              <a:rPr lang="en-US" baseline="0" dirty="0" smtClean="0"/>
              <a:t>Clear separation of functionality – In the organization, the functionality of each and every job level is clearly defined and separated</a:t>
            </a:r>
          </a:p>
          <a:p>
            <a:pPr eaLnBrk="1" hangingPunct="1"/>
            <a:endParaRPr lang="en-US" baseline="0" dirty="0" smtClean="0"/>
          </a:p>
          <a:p>
            <a:pPr eaLnBrk="1" hangingPunct="1"/>
            <a:r>
              <a:rPr lang="en-US" baseline="0" dirty="0" smtClean="0"/>
              <a:t>Derived from simpler subsystems – In the organization, a unit is derived from smaller teams</a:t>
            </a:r>
          </a:p>
          <a:p>
            <a:pPr eaLnBrk="1" hangingPunct="1"/>
            <a:endParaRPr lang="en-US" baseline="0" dirty="0" smtClean="0"/>
          </a:p>
          <a:p>
            <a:pPr eaLnBrk="1" hangingPunct="1"/>
            <a:r>
              <a:rPr lang="en-US" baseline="0" dirty="0" smtClean="0"/>
              <a:t>Exhibit common structure – In the organization, every unit is made up of employees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DE056799-05AE-4CE4-85D5-5512F3A074C3}" type="slidenum">
              <a:rPr lang="en-US" smtClean="0"/>
              <a:pPr>
                <a:defRPr/>
              </a:pPr>
              <a:t>20</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dirty="0" smtClean="0"/>
              <a:t>Statistics show that 70% of the cost of the software development is in maintaining and extending existing code (making changes). Hence Object Oriented approach helps create reusable code/components which help in managing complexity and maintenance of code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C3EECE0-C55B-4FF0-87CB-94C3F9EB3959}"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8FBCA2D4-1E65-4649-AD27-43F3FBAED4A4}" type="slidenum">
              <a:rPr lang="en-US" smtClean="0"/>
              <a:pPr>
                <a:defRPr/>
              </a:pPr>
              <a:t>21</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mtClean="0"/>
              <a:t>The focus of this course would be predominantly on the foundation concepts, Object Oriented Programming and the implementation using Java . However , the other point items would be dealt with at an introductory level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F47A1F3-139A-4363-B687-9BA38A6ACC5B}" type="slidenum">
              <a:rPr lang="en-US" smtClean="0">
                <a:cs typeface="Arial" charset="0"/>
              </a:rPr>
              <a:pPr/>
              <a:t>22</a:t>
            </a:fld>
            <a:endParaRPr lang="en-US" smtClean="0">
              <a:cs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p:txBody>
          <a:bodyPr/>
          <a:lstStyle/>
          <a:p>
            <a:pPr>
              <a:defRPr/>
            </a:pPr>
            <a:r>
              <a:rPr lang="en-US" smtClean="0"/>
              <a:t>ER/CORP/CRS/LA06/003</a:t>
            </a:r>
          </a:p>
        </p:txBody>
      </p:sp>
      <p:sp>
        <p:nvSpPr>
          <p:cNvPr id="84995" name="Rectangle 7"/>
          <p:cNvSpPr>
            <a:spLocks noGrp="1" noChangeArrowheads="1"/>
          </p:cNvSpPr>
          <p:nvPr>
            <p:ph type="sldNum" sz="quarter" idx="5"/>
          </p:nvPr>
        </p:nvSpPr>
        <p:spPr/>
        <p:txBody>
          <a:bodyPr/>
          <a:lstStyle/>
          <a:p>
            <a:pPr>
              <a:defRPr/>
            </a:pPr>
            <a:fld id="{2A7BC3BF-B10D-4CFB-9D83-F7198C0F51D7}" type="slidenum">
              <a:rPr lang="en-US" smtClean="0"/>
              <a:pPr>
                <a:defRPr/>
              </a:pPr>
              <a:t>23</a:t>
            </a:fld>
            <a:endParaRPr lang="en-US" smtClean="0"/>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4BBCDB87-0E71-42A3-B664-17CFBE83AAD7}" type="slidenum">
              <a:rPr lang="en-US" smtClean="0"/>
              <a:pPr>
                <a:defRPr/>
              </a:pPr>
              <a:t>24</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290B5D94-FCD3-44C2-A988-926005DCDD2C}" type="slidenum">
              <a:rPr lang="en-US" smtClean="0"/>
              <a:pPr>
                <a:defRPr/>
              </a:pPr>
              <a:t>25</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684213" y="4365625"/>
            <a:ext cx="5489575" cy="4135438"/>
          </a:xfrm>
          <a:noFill/>
          <a:ln/>
        </p:spPr>
        <p:txBody>
          <a:bodyPr/>
          <a:lstStyle/>
          <a:p>
            <a:pPr eaLnBrk="1" hangingPunct="1">
              <a:lnSpc>
                <a:spcPct val="140000"/>
              </a:lnSpc>
            </a:pPr>
            <a:r>
              <a:rPr lang="en-US" sz="1100" dirty="0" smtClean="0"/>
              <a:t>The process of focusing</a:t>
            </a:r>
            <a:r>
              <a:rPr lang="en-US" sz="1100" baseline="0" dirty="0" smtClean="0"/>
              <a:t> on the </a:t>
            </a:r>
            <a:r>
              <a:rPr lang="en-US" sz="1100" dirty="0" smtClean="0"/>
              <a:t> relevant details and ignoring</a:t>
            </a:r>
            <a:r>
              <a:rPr lang="en-US" sz="1100" baseline="0" dirty="0" smtClean="0"/>
              <a:t> </a:t>
            </a:r>
            <a:r>
              <a:rPr lang="en-US" sz="1100" dirty="0" smtClean="0"/>
              <a:t>the irrelevant details is called Abstraction. Abstraction is not an entirely new concept introduced by OOP. Structured Programming also supported abstraction with the help of data structures and functions. For example, one need not know the internal details of the </a:t>
            </a:r>
            <a:r>
              <a:rPr lang="en-US" sz="1100" dirty="0" err="1" smtClean="0"/>
              <a:t>printf</a:t>
            </a:r>
            <a:r>
              <a:rPr lang="en-US" sz="1100" dirty="0" smtClean="0"/>
              <a:t> function of C to use it. One need not know about how characters are converted to ASCII code and stored in the memory for using a character array.</a:t>
            </a:r>
          </a:p>
          <a:p>
            <a:pPr eaLnBrk="1" hangingPunct="1">
              <a:lnSpc>
                <a:spcPct val="140000"/>
              </a:lnSpc>
            </a:pPr>
            <a:endParaRPr lang="en-US" sz="1100" dirty="0" smtClean="0"/>
          </a:p>
          <a:p>
            <a:pPr eaLnBrk="1" hangingPunct="1">
              <a:lnSpc>
                <a:spcPct val="140000"/>
              </a:lnSpc>
            </a:pPr>
            <a:r>
              <a:rPr lang="en-US" sz="1100" dirty="0" smtClean="0"/>
              <a:t>OOP provides better abstraction. While structured programming provides abstraction at the level of data structures and function, OOP provides abstraction at a higher level. Higher the abstraction level easier it is to understand.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52C6C2A8-9D91-475E-BA77-E28DCB15ECB3}" type="slidenum">
              <a:rPr lang="en-US" smtClean="0"/>
              <a:pPr>
                <a:defRPr/>
              </a:pPr>
              <a:t>26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59A2B411-B96E-4675-846F-D30F97949FB0}" type="slidenum">
              <a:rPr lang="en-US" smtClean="0"/>
              <a:pPr>
                <a:defRPr/>
              </a:pPr>
              <a:t>27</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684213" y="4365625"/>
            <a:ext cx="5489575" cy="4135438"/>
          </a:xfrm>
          <a:noFill/>
          <a:ln/>
        </p:spPr>
        <p:txBody>
          <a:bodyPr/>
          <a:lstStyle/>
          <a:p>
            <a:pPr marL="190500" indent="-190500" eaLnBrk="1" hangingPunct="1"/>
            <a:r>
              <a:rPr lang="en-US" sz="1200" dirty="0" smtClean="0"/>
              <a:t>    The process of focusing</a:t>
            </a:r>
            <a:r>
              <a:rPr lang="en-US" sz="1200" baseline="0" dirty="0" smtClean="0"/>
              <a:t> on the </a:t>
            </a:r>
            <a:r>
              <a:rPr lang="en-US" sz="1200" dirty="0" smtClean="0"/>
              <a:t> relevant details and ignoring</a:t>
            </a:r>
            <a:r>
              <a:rPr lang="en-US" sz="1200" baseline="0" dirty="0" smtClean="0"/>
              <a:t> </a:t>
            </a:r>
            <a:r>
              <a:rPr lang="en-US" sz="1200" dirty="0" smtClean="0"/>
              <a:t>the irrelevant details is called Abstraction. The mechanism of hiding the internal</a:t>
            </a:r>
            <a:r>
              <a:rPr lang="en-US" sz="1200" baseline="0" dirty="0" smtClean="0"/>
              <a:t> details is called Encapsulation.</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4432310-6B6C-47EC-AD01-651010B3EE9D}" type="slidenum">
              <a:rPr lang="en-US" smtClean="0"/>
              <a:pPr>
                <a:defRPr/>
              </a:pPr>
              <a:t>28</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D6AD85B-7A2B-4EFF-9039-A5A84D005202}" type="slidenum">
              <a:rPr lang="en-US" smtClean="0"/>
              <a:pPr>
                <a:defRPr/>
              </a:pPr>
              <a:t>29</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D6AD85B-7A2B-4EFF-9039-A5A84D005202}" type="slidenum">
              <a:rPr lang="en-US" smtClean="0"/>
              <a:pPr>
                <a:defRPr/>
              </a:pPr>
              <a:t>31</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FC498E1-A2D6-4C34-89D6-E7D54862D86E}"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66BFA706-5217-49E3-8FEB-4DD1CB90997E}" type="slidenum">
              <a:rPr lang="en-US" smtClean="0"/>
              <a:pPr>
                <a:defRPr/>
              </a:pPr>
              <a:t>32</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67DF6F4E-D83C-460D-83AA-4175E1766A86}" type="slidenum">
              <a:rPr lang="en-US" smtClean="0"/>
              <a:pPr>
                <a:defRPr/>
              </a:pPr>
              <a:t>33</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684213" y="4365625"/>
            <a:ext cx="5489575" cy="4135438"/>
          </a:xfrm>
          <a:noFill/>
          <a:ln/>
        </p:spPr>
        <p:txBody>
          <a:bodyPr/>
          <a:lstStyle/>
          <a:p>
            <a:pPr>
              <a:buFontTx/>
              <a:buChar char="•"/>
            </a:pP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67DF6F4E-D83C-460D-83AA-4175E1766A86}" type="slidenum">
              <a:rPr lang="en-US" smtClean="0"/>
              <a:pPr>
                <a:defRPr/>
              </a:pPr>
              <a:t>34</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684213" y="4365625"/>
            <a:ext cx="5489575" cy="4135438"/>
          </a:xfrm>
          <a:noFill/>
          <a:ln/>
        </p:spPr>
        <p:txBody>
          <a:bodyPr/>
          <a:lstStyle/>
          <a:p>
            <a:pPr>
              <a:buFontTx/>
              <a:buNone/>
            </a:pPr>
            <a:endParaRPr lang="en-US" dirty="0" smtClean="0"/>
          </a:p>
          <a:p>
            <a:pPr>
              <a:buFontTx/>
              <a:buChar char="•"/>
            </a:pPr>
            <a:r>
              <a:rPr lang="en-US" dirty="0" smtClean="0"/>
              <a:t>    Inheritance also promotes </a:t>
            </a:r>
            <a:r>
              <a:rPr lang="en-US" b="1" dirty="0" smtClean="0"/>
              <a:t>reuse</a:t>
            </a:r>
            <a:r>
              <a:rPr lang="en-US" dirty="0" smtClean="0"/>
              <a:t>. You don't have to start from scratch when you write a new program. You can simply reuse an existing repertoire of classes that have behaviors similar to what you need in the new program. </a:t>
            </a:r>
          </a:p>
          <a:p>
            <a:pPr>
              <a:buFontTx/>
              <a:buChar char="•"/>
            </a:pPr>
            <a:endParaRPr lang="en-US" dirty="0" smtClean="0"/>
          </a:p>
          <a:p>
            <a:pPr>
              <a:buFontTx/>
              <a:buChar char="•"/>
            </a:pP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44497A6-5D48-48F4-9DBD-7882BC1B5303}" type="slidenum">
              <a:rPr lang="en-US" smtClean="0"/>
              <a:pPr>
                <a:defRPr/>
              </a:pPr>
              <a:t>35</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30CD2FFD-6885-4D90-A660-851BA5EE8233}" type="slidenum">
              <a:rPr lang="en-US" smtClean="0"/>
              <a:pPr>
                <a:defRPr/>
              </a:pPr>
              <a:t>36</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684213" y="4365625"/>
            <a:ext cx="5489575" cy="4135438"/>
          </a:xfrm>
          <a:noFill/>
          <a:ln/>
        </p:spPr>
        <p:txBody>
          <a:bodyPr/>
          <a:lstStyle/>
          <a:p>
            <a:pPr eaLnBrk="1" hangingPunct="1"/>
            <a:r>
              <a:rPr lang="en-US" dirty="0" smtClean="0"/>
              <a:t>Ability to take different forms is called polymorphism. In structured programming , as in C language, each function should have a unique name. Such languages are called </a:t>
            </a:r>
            <a:r>
              <a:rPr lang="en-US" dirty="0" err="1" smtClean="0"/>
              <a:t>monomorphic</a:t>
            </a:r>
            <a:endParaRPr lang="en-US" dirty="0" smtClean="0"/>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E2ECC874-5943-4F23-8BAE-228AA4E2E773}" type="slidenum">
              <a:rPr lang="en-US" smtClean="0"/>
              <a:pPr>
                <a:defRPr/>
              </a:pPr>
              <a:t>37</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r>
              <a:rPr lang="en-US" dirty="0" smtClean="0"/>
              <a:t>The details of implementation will be shown in due course using Java. It is dealt in this slide in terms of bringing an awareness to the terms</a:t>
            </a:r>
          </a:p>
          <a:p>
            <a:endParaRPr lang="en-US" dirty="0" smtClean="0"/>
          </a:p>
          <a:p>
            <a:r>
              <a:rPr lang="en-US" dirty="0" smtClean="0"/>
              <a:t>In Java, there</a:t>
            </a:r>
            <a:r>
              <a:rPr lang="en-US" baseline="0" dirty="0" smtClean="0"/>
              <a:t> is an additional access </a:t>
            </a:r>
            <a:r>
              <a:rPr lang="en-US" baseline="0" dirty="0" err="1" smtClean="0"/>
              <a:t>specifier</a:t>
            </a:r>
            <a:r>
              <a:rPr lang="en-US" baseline="0" dirty="0" smtClean="0"/>
              <a:t> called default. It will be dealt in detail on Day 5 along with packages</a:t>
            </a:r>
            <a:endParaRPr lang="en-US" dirty="0" smtClean="0"/>
          </a:p>
        </p:txBody>
      </p:sp>
      <p:sp>
        <p:nvSpPr>
          <p:cNvPr id="4" name="Slide Number Placeholder 3"/>
          <p:cNvSpPr>
            <a:spLocks noGrp="1"/>
          </p:cNvSpPr>
          <p:nvPr>
            <p:ph type="sldNum" sz="quarter" idx="5"/>
          </p:nvPr>
        </p:nvSpPr>
        <p:spPr/>
        <p:txBody>
          <a:bodyPr/>
          <a:lstStyle/>
          <a:p>
            <a:pPr>
              <a:defRPr/>
            </a:pPr>
            <a:fld id="{3AF7D512-E37E-4CD1-951E-2CA279569B3C}"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pPr marL="228600" indent="-228600">
              <a:buFontTx/>
              <a:buNone/>
            </a:pPr>
            <a:r>
              <a:rPr lang="en-US" dirty="0" smtClean="0"/>
              <a:t>The key modules may be :</a:t>
            </a:r>
          </a:p>
          <a:p>
            <a:pPr marL="228600" indent="-228600">
              <a:buFontTx/>
              <a:buAutoNum type="arabicPeriod"/>
            </a:pPr>
            <a:r>
              <a:rPr lang="en-US" dirty="0" smtClean="0"/>
              <a:t>Login </a:t>
            </a:r>
          </a:p>
          <a:p>
            <a:pPr marL="685800" lvl="1" indent="-228600">
              <a:buFontTx/>
              <a:buChar char="•"/>
            </a:pPr>
            <a:r>
              <a:rPr lang="en-US" dirty="0" smtClean="0"/>
              <a:t>Accepting pin number</a:t>
            </a:r>
          </a:p>
          <a:p>
            <a:pPr marL="685800" lvl="1" indent="-228600">
              <a:buFontTx/>
              <a:buChar char="•"/>
            </a:pPr>
            <a:r>
              <a:rPr lang="en-US" dirty="0" smtClean="0"/>
              <a:t>Authorization of the user</a:t>
            </a:r>
          </a:p>
          <a:p>
            <a:pPr marL="228600" indent="-228600">
              <a:buFont typeface="Calibri" pitchFamily="34" charset="0"/>
              <a:buAutoNum type="arabicPeriod"/>
            </a:pPr>
            <a:r>
              <a:rPr lang="en-US" dirty="0" smtClean="0"/>
              <a:t>Display of menu</a:t>
            </a:r>
          </a:p>
          <a:p>
            <a:pPr marL="228600" indent="-228600">
              <a:buFont typeface="Calibri" pitchFamily="34" charset="0"/>
              <a:buAutoNum type="arabicPeriod"/>
            </a:pPr>
            <a:r>
              <a:rPr lang="en-US" dirty="0" smtClean="0"/>
              <a:t>Cash withdrawal</a:t>
            </a:r>
          </a:p>
          <a:p>
            <a:pPr marL="685800" lvl="1" indent="-228600">
              <a:buFontTx/>
              <a:buChar char="•"/>
            </a:pPr>
            <a:r>
              <a:rPr lang="en-US" dirty="0" smtClean="0"/>
              <a:t>Verification of balance amount</a:t>
            </a:r>
          </a:p>
          <a:p>
            <a:pPr marL="685800" lvl="1" indent="-228600">
              <a:buFontTx/>
              <a:buChar char="•"/>
            </a:pPr>
            <a:r>
              <a:rPr lang="en-US" dirty="0" smtClean="0"/>
              <a:t>Printing status/transaction on paper </a:t>
            </a:r>
          </a:p>
          <a:p>
            <a:pPr marL="228600" indent="-228600">
              <a:buFontTx/>
              <a:buAutoNum type="arabicPeriod"/>
            </a:pPr>
            <a:r>
              <a:rPr lang="en-US" dirty="0" smtClean="0"/>
              <a:t>Cash Deposit </a:t>
            </a:r>
          </a:p>
          <a:p>
            <a:pPr marL="228600" indent="-228600">
              <a:buFontTx/>
              <a:buAutoNum type="arabicPeriod"/>
            </a:pPr>
            <a:endParaRPr lang="en-US" dirty="0" smtClean="0"/>
          </a:p>
          <a:p>
            <a:pPr marL="228600" indent="-228600"/>
            <a:r>
              <a:rPr lang="en-US" dirty="0" smtClean="0"/>
              <a:t>The focus of the approach is on the functionalities/activities of the ATM application</a:t>
            </a:r>
          </a:p>
        </p:txBody>
      </p:sp>
      <p:sp>
        <p:nvSpPr>
          <p:cNvPr id="4" name="Slide Number Placeholder 3"/>
          <p:cNvSpPr>
            <a:spLocks noGrp="1"/>
          </p:cNvSpPr>
          <p:nvPr>
            <p:ph type="sldNum" sz="quarter" idx="5"/>
          </p:nvPr>
        </p:nvSpPr>
        <p:spPr/>
        <p:txBody>
          <a:bodyPr/>
          <a:lstStyle/>
          <a:p>
            <a:pPr>
              <a:defRPr/>
            </a:pPr>
            <a:fld id="{D8D7C5DD-B9C8-49CA-98E2-B622C1745261}" type="slidenum">
              <a:rPr lang="en-US" smtClean="0"/>
              <a:pPr>
                <a:defRPr/>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pPr marL="228600" indent="-228600"/>
            <a:r>
              <a:rPr lang="en-US" dirty="0" smtClean="0"/>
              <a:t>Q2. Abstraction</a:t>
            </a:r>
            <a:r>
              <a:rPr lang="en-US" baseline="0" dirty="0" smtClean="0"/>
              <a:t> – as some essential details which are needed for the operation of ATM is known to the customer and the internal details are not known </a:t>
            </a:r>
          </a:p>
          <a:p>
            <a:pPr marL="228600" indent="-228600"/>
            <a:r>
              <a:rPr lang="en-US" baseline="0" dirty="0" smtClean="0"/>
              <a:t>     Encapsulation- as the ATM machine encapsulates or hides the internal working – say how the cash gets stored and how the bank balance is known etc. </a:t>
            </a:r>
            <a:endParaRPr lang="en-US" dirty="0" smtClean="0"/>
          </a:p>
          <a:p>
            <a:pPr marL="228600" indent="-228600"/>
            <a:endParaRPr lang="en-US" dirty="0" smtClean="0"/>
          </a:p>
          <a:p>
            <a:pPr marL="228600" indent="-228600"/>
            <a:r>
              <a:rPr lang="en-US" dirty="0" smtClean="0"/>
              <a:t>	Refer to the footer notes of Slide</a:t>
            </a:r>
            <a:r>
              <a:rPr lang="en-US" baseline="0" dirty="0" smtClean="0"/>
              <a:t> # 25.</a:t>
            </a:r>
          </a:p>
          <a:p>
            <a:pPr marL="228600" indent="-228600"/>
            <a:endParaRPr lang="en-US" dirty="0" smtClean="0"/>
          </a:p>
          <a:p>
            <a:pPr marL="228600" indent="-228600"/>
            <a:r>
              <a:rPr lang="en-US" dirty="0" smtClean="0"/>
              <a:t>Q3. Inheritance – Generalization/Specialization</a:t>
            </a:r>
          </a:p>
          <a:p>
            <a:pPr marL="228600" indent="-228600"/>
            <a:endParaRPr lang="en-US" dirty="0" smtClean="0"/>
          </a:p>
        </p:txBody>
      </p:sp>
      <p:sp>
        <p:nvSpPr>
          <p:cNvPr id="4" name="Slide Number Placeholder 3"/>
          <p:cNvSpPr>
            <a:spLocks noGrp="1"/>
          </p:cNvSpPr>
          <p:nvPr>
            <p:ph type="sldNum" sz="quarter" idx="5"/>
          </p:nvPr>
        </p:nvSpPr>
        <p:spPr/>
        <p:txBody>
          <a:bodyPr/>
          <a:lstStyle/>
          <a:p>
            <a:pPr>
              <a:defRPr/>
            </a:pPr>
            <a:fld id="{FE09C186-7C8C-4E4C-AE9F-1A11130EB64C}" type="slidenum">
              <a:rPr lang="en-US" smtClean="0"/>
              <a:pPr>
                <a:defRPr/>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4D593879-2D3F-407D-8778-AFF4610B2BE9}" type="slidenum">
              <a:rPr lang="en-US" smtClean="0"/>
              <a:pPr>
                <a:defRPr/>
              </a:pPr>
              <a:t>41</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en-US" dirty="0" smtClean="0"/>
              <a:t>This course primarily focuses on Object oriented programming using Java . The</a:t>
            </a:r>
            <a:r>
              <a:rPr lang="en-US" baseline="0" dirty="0" smtClean="0"/>
              <a:t> OO Process and the notations for Design are dealt with in brief. </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601FCE5E-AE4E-4142-8D38-70E53B448766}" type="slidenum">
              <a:rPr lang="en-US" smtClean="0"/>
              <a:pPr>
                <a:defRPr/>
              </a:pPr>
              <a:t>5</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p>
            <a:pPr>
              <a:defRPr/>
            </a:pPr>
            <a:fld id="{B050D592-50B3-471B-A617-C94F2D72220C}" type="slidenum">
              <a:rPr lang="en-US" smtClean="0"/>
              <a:pPr>
                <a:defRPr/>
              </a:pPr>
              <a:t>42</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1143000" y="4595813"/>
            <a:ext cx="4800600" cy="3675062"/>
          </a:xfrm>
          <a:noFill/>
          <a:ln/>
        </p:spPr>
        <p:txBody>
          <a:bodyPr/>
          <a:lstStyle/>
          <a:p>
            <a:pPr eaLnBrk="1" hangingPunct="1"/>
            <a:endParaRPr 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r>
              <a:rPr lang="en-US" dirty="0" smtClean="0"/>
              <a:t>The definitions may map to the following: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
            </a:r>
            <a:br>
              <a:rPr lang="en-US" dirty="0" smtClean="0"/>
            </a:br>
            <a:r>
              <a:rPr lang="en-US" dirty="0" smtClean="0"/>
              <a:t>OOA - </a:t>
            </a:r>
            <a:r>
              <a:rPr lang="en-US" sz="1200" dirty="0" smtClean="0">
                <a:solidFill>
                  <a:schemeClr val="tx1"/>
                </a:solidFill>
              </a:rPr>
              <a:t>This is an </a:t>
            </a:r>
            <a:r>
              <a:rPr lang="en-US" sz="1200" b="1" i="1" dirty="0" smtClean="0">
                <a:solidFill>
                  <a:schemeClr val="tx1"/>
                </a:solidFill>
              </a:rPr>
              <a:t>analysis method </a:t>
            </a:r>
            <a:r>
              <a:rPr lang="en-US" sz="1200" dirty="0" smtClean="0">
                <a:solidFill>
                  <a:schemeClr val="tx1"/>
                </a:solidFill>
              </a:rPr>
              <a:t>in which the requirements are mapped to the perspective of classes and object suiting the domain of the requirements  </a:t>
            </a:r>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
            </a:r>
            <a:br>
              <a:rPr lang="en-US" dirty="0" smtClean="0"/>
            </a:br>
            <a:r>
              <a:rPr lang="en-US" dirty="0" smtClean="0"/>
              <a:t>OOD - </a:t>
            </a:r>
            <a:r>
              <a:rPr lang="en-US" sz="1200" dirty="0" smtClean="0">
                <a:solidFill>
                  <a:schemeClr val="tx1"/>
                </a:solidFill>
              </a:rPr>
              <a:t>This represents the </a:t>
            </a:r>
            <a:r>
              <a:rPr lang="en-US" sz="1200" b="1" i="1" dirty="0" smtClean="0">
                <a:solidFill>
                  <a:schemeClr val="tx1"/>
                </a:solidFill>
              </a:rPr>
              <a:t>process </a:t>
            </a:r>
            <a:r>
              <a:rPr lang="en-US" sz="1200" dirty="0" smtClean="0">
                <a:solidFill>
                  <a:schemeClr val="tx1"/>
                </a:solidFill>
              </a:rPr>
              <a:t>of object-oriented approach which also provides a notation for depicting the system under design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r>
            <a:br>
              <a:rPr lang="en-US" dirty="0" smtClean="0"/>
            </a:br>
            <a:r>
              <a:rPr lang="en-US" dirty="0" smtClean="0"/>
              <a:t>OOP - </a:t>
            </a:r>
            <a:r>
              <a:rPr lang="en-US" sz="1200" b="0" dirty="0" smtClean="0">
                <a:solidFill>
                  <a:schemeClr val="tx1"/>
                </a:solidFill>
              </a:rPr>
              <a:t>This represents </a:t>
            </a:r>
            <a:r>
              <a:rPr lang="en-US" sz="1200" i="1" dirty="0" smtClean="0">
                <a:solidFill>
                  <a:schemeClr val="tx1"/>
                </a:solidFill>
              </a:rPr>
              <a:t>the implementation </a:t>
            </a:r>
            <a:r>
              <a:rPr lang="en-US" sz="1200" b="0" dirty="0" smtClean="0">
                <a:solidFill>
                  <a:schemeClr val="tx1"/>
                </a:solidFill>
              </a:rPr>
              <a:t>of OO concepts in terms of a co-operative collection of objects . These in turn are instances of classes . The classes in turn may form a hierarchy </a:t>
            </a:r>
          </a:p>
        </p:txBody>
      </p:sp>
      <p:sp>
        <p:nvSpPr>
          <p:cNvPr id="4" name="Slide Number Placeholder 3"/>
          <p:cNvSpPr>
            <a:spLocks noGrp="1"/>
          </p:cNvSpPr>
          <p:nvPr>
            <p:ph type="sldNum" sz="quarter" idx="5"/>
          </p:nvPr>
        </p:nvSpPr>
        <p:spPr/>
        <p:txBody>
          <a:bodyPr/>
          <a:lstStyle/>
          <a:p>
            <a:pPr>
              <a:defRPr/>
            </a:pPr>
            <a:fld id="{19A8E85D-F701-480A-B828-8006E5DD16B7}" type="slidenum">
              <a:rPr lang="en-US" smtClean="0"/>
              <a:pPr>
                <a:defRPr/>
              </a:pPr>
              <a:t>43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p>
            <a:pPr>
              <a:defRPr/>
            </a:pPr>
            <a:fld id="{B050D592-50B3-471B-A617-C94F2D72220C}" type="slidenum">
              <a:rPr lang="en-US" smtClean="0"/>
              <a:pPr>
                <a:defRPr/>
              </a:pPr>
              <a:t>44</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1143000" y="4595813"/>
            <a:ext cx="4800600" cy="3675062"/>
          </a:xfrm>
          <a:noFill/>
          <a:ln/>
        </p:spPr>
        <p:txBody>
          <a:bodyPr/>
          <a:lstStyle/>
          <a:p>
            <a:pPr eaLnBrk="1" hangingPunct="1"/>
            <a:endParaRPr 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949325" y="695325"/>
            <a:ext cx="4960938" cy="3435350"/>
          </a:xfrm>
          <a:ln cap="flat"/>
        </p:spPr>
      </p:sp>
      <p:sp>
        <p:nvSpPr>
          <p:cNvPr id="116739" name="Rectangle 3"/>
          <p:cNvSpPr>
            <a:spLocks noGrp="1" noChangeArrowheads="1"/>
          </p:cNvSpPr>
          <p:nvPr>
            <p:ph type="body" idx="1"/>
          </p:nvPr>
        </p:nvSpPr>
        <p:spPr>
          <a:xfrm>
            <a:off x="914400" y="4365625"/>
            <a:ext cx="5029200" cy="4133850"/>
          </a:xfrm>
          <a:noFill/>
          <a:ln/>
        </p:spPr>
        <p:txBody>
          <a:bodyPr/>
          <a:lstStyle/>
          <a:p>
            <a:pPr>
              <a:lnSpc>
                <a:spcPct val="80000"/>
              </a:lnSpc>
            </a:pPr>
            <a:endParaRPr lang="en-US" dirty="0" smtClean="0"/>
          </a:p>
          <a:p>
            <a:pPr>
              <a:lnSpc>
                <a:spcPct val="80000"/>
              </a:lnSpc>
            </a:pPr>
            <a:r>
              <a:rPr lang="en-US" b="1" i="0" u="sng" dirty="0" smtClean="0"/>
              <a:t>For your reference only:</a:t>
            </a:r>
          </a:p>
          <a:p>
            <a:pPr>
              <a:lnSpc>
                <a:spcPct val="80000"/>
              </a:lnSpc>
            </a:pPr>
            <a:endParaRPr lang="en-US" dirty="0" smtClean="0"/>
          </a:p>
          <a:p>
            <a:pPr>
              <a:lnSpc>
                <a:spcPct val="80000"/>
              </a:lnSpc>
            </a:pPr>
            <a:endParaRPr lang="en-US" dirty="0" smtClean="0"/>
          </a:p>
          <a:p>
            <a:pPr>
              <a:lnSpc>
                <a:spcPct val="80000"/>
              </a:lnSpc>
            </a:pPr>
            <a:r>
              <a:rPr lang="en-US" dirty="0" err="1" smtClean="0"/>
              <a:t>Booch</a:t>
            </a:r>
            <a:r>
              <a:rPr lang="en-US" dirty="0" smtClean="0"/>
              <a:t> and Rum Baugh worked towards the Unified Modeling Language (UML) in 1994</a:t>
            </a:r>
          </a:p>
          <a:p>
            <a:pPr>
              <a:lnSpc>
                <a:spcPct val="80000"/>
              </a:lnSpc>
            </a:pPr>
            <a:endParaRPr lang="en-US" dirty="0" smtClean="0"/>
          </a:p>
          <a:p>
            <a:pPr>
              <a:lnSpc>
                <a:spcPct val="80000"/>
              </a:lnSpc>
            </a:pPr>
            <a:r>
              <a:rPr lang="en-US" dirty="0" smtClean="0"/>
              <a:t>UML only offers a </a:t>
            </a:r>
            <a:r>
              <a:rPr lang="en-US" dirty="0" smtClean="0">
                <a:solidFill>
                  <a:schemeClr val="tx2"/>
                </a:solidFill>
              </a:rPr>
              <a:t>model notation, not a methodology</a:t>
            </a:r>
            <a:r>
              <a:rPr lang="en-US" dirty="0" smtClean="0"/>
              <a:t> for how to do modeling.</a:t>
            </a:r>
          </a:p>
          <a:p>
            <a:pPr>
              <a:lnSpc>
                <a:spcPct val="80000"/>
              </a:lnSpc>
              <a:buFont typeface="Wingdings" pitchFamily="2" charset="2"/>
              <a:buNone/>
            </a:pPr>
            <a:endParaRPr lang="en-US" dirty="0" smtClean="0"/>
          </a:p>
          <a:p>
            <a:pPr>
              <a:lnSpc>
                <a:spcPct val="80000"/>
              </a:lnSpc>
            </a:pPr>
            <a:r>
              <a:rPr lang="en-US" dirty="0" smtClean="0"/>
              <a:t>“UML is used by the development method </a:t>
            </a:r>
            <a:r>
              <a:rPr lang="en-US" dirty="0" err="1" smtClean="0"/>
              <a:t>Objectory</a:t>
            </a:r>
            <a:r>
              <a:rPr lang="en-US" dirty="0" smtClean="0"/>
              <a:t> (Jacobson at Rational)” was the definition given by Jacobson.</a:t>
            </a:r>
          </a:p>
          <a:p>
            <a:pPr>
              <a:lnSpc>
                <a:spcPct val="80000"/>
              </a:lnSpc>
              <a:buFont typeface="Wingdings" pitchFamily="2" charset="2"/>
              <a:buNone/>
            </a:pPr>
            <a:endParaRPr lang="en-US" dirty="0" smtClean="0"/>
          </a:p>
          <a:p>
            <a:pPr>
              <a:lnSpc>
                <a:spcPct val="80000"/>
              </a:lnSpc>
            </a:pPr>
            <a:r>
              <a:rPr lang="en-US" dirty="0" smtClean="0"/>
              <a:t>UML was proposed by Rational Inc. and by Hewlett-Packard as a standard for object-oriented analysis and design and was adopted by the OMG(Object Management Group)</a:t>
            </a:r>
          </a:p>
          <a:p>
            <a:pPr>
              <a:lnSpc>
                <a:spcPct val="80000"/>
              </a:lnSpc>
            </a:pPr>
            <a:endParaRPr lang="en-US" dirty="0" smtClean="0"/>
          </a:p>
          <a:p>
            <a:pPr>
              <a:lnSpc>
                <a:spcPct val="80000"/>
              </a:lnSpc>
            </a:pPr>
            <a:r>
              <a:rPr lang="en-US" dirty="0" smtClean="0"/>
              <a:t> OMG™ is an international, open membership, not-for-profit computer industry consortium. OMG’s modeling standards enable powerful visual design, execution and maintenance of software and other processes. </a:t>
            </a:r>
          </a:p>
          <a:p>
            <a:pPr>
              <a:lnSpc>
                <a:spcPct val="80000"/>
              </a:lnSpc>
              <a:buFont typeface="Wingdings" pitchFamily="2" charset="2"/>
              <a:buNone/>
            </a:pPr>
            <a:endParaRPr lang="en-US" dirty="0" smtClean="0"/>
          </a:p>
          <a:p>
            <a:pPr>
              <a:lnSpc>
                <a:spcPct val="80000"/>
              </a:lnSpc>
            </a:pPr>
            <a:r>
              <a:rPr lang="en-US" dirty="0" smtClean="0"/>
              <a:t>Vendors modify their CASE tools to make them consistent with UML.</a:t>
            </a:r>
          </a:p>
          <a:p>
            <a:endParaRPr lang="en-AU" b="1"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r>
              <a:rPr lang="en-US" smtClean="0"/>
              <a:t>The details of all of these diagrams are out of scope of this course. The objective is to be aware of the diagrams which constitute the object oriented design. </a:t>
            </a:r>
          </a:p>
          <a:p>
            <a:r>
              <a:rPr lang="en-US" smtClean="0"/>
              <a:t>Use Case Diagram and the Class diagrams will be used in this course .</a:t>
            </a:r>
          </a:p>
          <a:p>
            <a:r>
              <a:rPr lang="en-US" smtClean="0"/>
              <a:t>The mentioned diagrams belong to UML 2.0</a:t>
            </a:r>
          </a:p>
        </p:txBody>
      </p:sp>
      <p:sp>
        <p:nvSpPr>
          <p:cNvPr id="4" name="Slide Number Placeholder 3"/>
          <p:cNvSpPr>
            <a:spLocks noGrp="1"/>
          </p:cNvSpPr>
          <p:nvPr>
            <p:ph type="sldNum" sz="quarter" idx="5"/>
          </p:nvPr>
        </p:nvSpPr>
        <p:spPr/>
        <p:txBody>
          <a:bodyPr/>
          <a:lstStyle/>
          <a:p>
            <a:pPr>
              <a:defRPr/>
            </a:pPr>
            <a:fld id="{66164FA7-19DF-44B3-BE84-459A3728997A}" type="slidenum">
              <a:rPr lang="en-US" smtClean="0"/>
              <a:pPr>
                <a:defRPr/>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783E9C0D-CB9C-4D2E-ADF1-A7E8C5358914}" type="slidenum">
              <a:rPr lang="en-US" smtClean="0"/>
              <a:pPr>
                <a:defRPr/>
              </a:pPr>
              <a:t>47</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684213" y="4365625"/>
            <a:ext cx="5489575" cy="4135438"/>
          </a:xfrm>
          <a:noFill/>
          <a:ln/>
        </p:spPr>
        <p:txBody>
          <a:bodyPr/>
          <a:lstStyle/>
          <a:p>
            <a:pPr eaLnBrk="1" hangingPunct="1"/>
            <a:endParaRPr lang="en-US" sz="110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2F435CB-9E4E-4BDE-95D9-ADA43FC266EB}" type="slidenum">
              <a:rPr lang="en-US" smtClean="0"/>
              <a:pPr>
                <a:defRPr/>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002B4B71-618A-49BA-A1F2-4ECA2483EFFD}" type="slidenum">
              <a:rPr lang="en-US" smtClean="0"/>
              <a:pPr>
                <a:defRPr/>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C6B28DF1-AA7D-4D02-877E-28B4DCD9B458}" type="slidenum">
              <a:rPr lang="en-US" smtClean="0"/>
              <a:pPr>
                <a:defRPr/>
              </a:pPr>
              <a:t>50</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684213" y="4365625"/>
            <a:ext cx="5489575" cy="4135438"/>
          </a:xfrm>
          <a:noFill/>
          <a:ln/>
        </p:spPr>
        <p:txBody>
          <a:bodyPr/>
          <a:lstStyle/>
          <a:p>
            <a:pPr eaLnBrk="1" hangingPunct="1"/>
            <a:endParaRPr lang="en-US" sz="110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C9D97EE6-D703-499F-9528-1D470D8870B5}" type="slidenum">
              <a:rPr lang="en-US" smtClean="0"/>
              <a:pPr>
                <a:defRPr/>
              </a:pPr>
              <a:t>51</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4213" y="4365625"/>
            <a:ext cx="5489575" cy="4135438"/>
          </a:xfrm>
          <a:noFill/>
          <a:ln/>
        </p:spPr>
        <p:txBody>
          <a:bodyPr/>
          <a:lstStyle/>
          <a:p>
            <a:pPr eaLnBrk="1" hangingPunct="1"/>
            <a:endParaRPr lang="en-US" sz="11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p:txBody>
          <a:bodyPr/>
          <a:lstStyle/>
          <a:p>
            <a:pPr>
              <a:defRPr/>
            </a:pPr>
            <a:r>
              <a:rPr lang="en-US" smtClean="0"/>
              <a:t>ER/CORP/CRS/LA06/003</a:t>
            </a:r>
          </a:p>
        </p:txBody>
      </p:sp>
      <p:sp>
        <p:nvSpPr>
          <p:cNvPr id="83971" name="Rectangle 7"/>
          <p:cNvSpPr>
            <a:spLocks noGrp="1" noChangeArrowheads="1"/>
          </p:cNvSpPr>
          <p:nvPr>
            <p:ph type="sldNum" sz="quarter" idx="5"/>
          </p:nvPr>
        </p:nvSpPr>
        <p:spPr/>
        <p:txBody>
          <a:bodyPr/>
          <a:lstStyle/>
          <a:p>
            <a:pPr>
              <a:defRPr/>
            </a:pPr>
            <a:fld id="{B42A0210-5317-4EEC-8DFE-528D5A1A4032}" type="slidenum">
              <a:rPr lang="en-US" smtClean="0"/>
              <a:pPr>
                <a:defRPr/>
              </a:pPr>
              <a:t>6</a:t>
            </a:fld>
            <a:endParaRPr lang="en-US" smtClean="0"/>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r>
              <a:rPr lang="en-US" smtClean="0"/>
              <a:t>The relationship symbols would be dealt with in future parts of the course</a:t>
            </a:r>
          </a:p>
        </p:txBody>
      </p:sp>
      <p:sp>
        <p:nvSpPr>
          <p:cNvPr id="4" name="Slide Number Placeholder 3"/>
          <p:cNvSpPr>
            <a:spLocks noGrp="1"/>
          </p:cNvSpPr>
          <p:nvPr>
            <p:ph type="sldNum" sz="quarter" idx="5"/>
          </p:nvPr>
        </p:nvSpPr>
        <p:spPr/>
        <p:txBody>
          <a:bodyPr/>
          <a:lstStyle/>
          <a:p>
            <a:pPr>
              <a:defRPr/>
            </a:pPr>
            <a:fld id="{2863E50F-6E00-477D-9385-095B52168B09}" type="slidenum">
              <a:rPr lang="en-US" smtClean="0"/>
              <a:pPr>
                <a:defRPr/>
              </a:pPr>
              <a:t>52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B6894037-8922-4D93-8429-82F6AA5FC156}" type="slidenum">
              <a:rPr lang="en-US" smtClean="0"/>
              <a:pPr>
                <a:defRPr/>
              </a:pPr>
              <a:t>53</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684213" y="4365625"/>
            <a:ext cx="5489575" cy="4135438"/>
          </a:xfrm>
          <a:noFill/>
          <a:ln/>
        </p:spPr>
        <p:txBody>
          <a:bodyPr/>
          <a:lstStyle/>
          <a:p>
            <a:r>
              <a:rPr lang="en-US" dirty="0" smtClean="0"/>
              <a:t>Recollect the concept of Encapsulation and Abstraction learnt earlier as part of the OO concepts. This diagram represents both the features . The Customer class encapsulates/hides the Customer Id and Name(attributes of the class). Hence we say these attributes are private to the class. It exposes the get and set methods which are public . These methods allow limited access to the attributes through them. Privileged and Regular customers are a kind of customer, representing inheritance or hierarchy learnt earlier </a:t>
            </a:r>
          </a:p>
          <a:p>
            <a:endParaRPr lang="en-US" sz="1100" dirty="0" smtClean="0"/>
          </a:p>
          <a:p>
            <a:endParaRPr lang="en-US" sz="1100" dirty="0" smtClean="0"/>
          </a:p>
          <a:p>
            <a:r>
              <a:rPr lang="en-US" sz="1100" dirty="0" smtClean="0"/>
              <a:t>The details of data types and methods</a:t>
            </a:r>
            <a:r>
              <a:rPr lang="en-US" sz="1100" baseline="0" dirty="0" smtClean="0"/>
              <a:t> will be dealt with on Day 2. The class diagram is given to bring awareness on the representation.</a:t>
            </a:r>
            <a:endParaRPr lang="en-US" sz="110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F47A1F3-139A-4363-B687-9BA38A6ACC5B}" type="slidenum">
              <a:rPr lang="en-US" smtClean="0">
                <a:cs typeface="Arial" charset="0"/>
              </a:rPr>
              <a:pPr/>
              <a:t>54</a:t>
            </a:fld>
            <a:endParaRPr lang="en-US" smtClean="0">
              <a:cs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r>
              <a:rPr lang="en-US" smtClean="0"/>
              <a:t>An exhaustive study of the tools is out of scope. This slide tries to create an awareness on the various tools available </a:t>
            </a:r>
          </a:p>
        </p:txBody>
      </p:sp>
      <p:sp>
        <p:nvSpPr>
          <p:cNvPr id="4" name="Slide Number Placeholder 3"/>
          <p:cNvSpPr>
            <a:spLocks noGrp="1"/>
          </p:cNvSpPr>
          <p:nvPr>
            <p:ph type="sldNum" sz="quarter" idx="5"/>
          </p:nvPr>
        </p:nvSpPr>
        <p:spPr/>
        <p:txBody>
          <a:bodyPr/>
          <a:lstStyle/>
          <a:p>
            <a:pPr>
              <a:defRPr/>
            </a:pPr>
            <a:fld id="{A87BD1E4-EA95-43CC-8B3C-00AC85607F85}" type="slidenum">
              <a:rPr lang="en-US" smtClean="0"/>
              <a:pPr>
                <a:defRPr/>
              </a:pPr>
              <a:t>55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pPr marL="228600" indent="-228600"/>
            <a:r>
              <a:rPr lang="en-US" dirty="0" smtClean="0"/>
              <a:t>Q1. Account Number, Type of account may be the attributes . </a:t>
            </a:r>
            <a:r>
              <a:rPr lang="en-US" dirty="0" err="1" smtClean="0"/>
              <a:t>GetAccountNumber</a:t>
            </a:r>
            <a:r>
              <a:rPr lang="en-US" dirty="0" smtClean="0"/>
              <a:t>, </a:t>
            </a:r>
            <a:r>
              <a:rPr lang="en-US" dirty="0" err="1" smtClean="0"/>
              <a:t>OpenAccount</a:t>
            </a:r>
            <a:r>
              <a:rPr lang="en-US" dirty="0" smtClean="0"/>
              <a:t>, </a:t>
            </a:r>
            <a:r>
              <a:rPr lang="en-US" dirty="0" err="1" smtClean="0"/>
              <a:t>CloseAccount</a:t>
            </a:r>
            <a:r>
              <a:rPr lang="en-US" dirty="0" smtClean="0"/>
              <a:t>, </a:t>
            </a:r>
            <a:r>
              <a:rPr lang="en-US" dirty="0" err="1" smtClean="0"/>
              <a:t>DisplayBalance</a:t>
            </a:r>
            <a:r>
              <a:rPr lang="en-US" dirty="0" smtClean="0"/>
              <a:t> may be the activities on the attributes. This approach is the OO approach where the focus is on the data and the activities on the data </a:t>
            </a:r>
          </a:p>
          <a:p>
            <a:pPr marL="228600" indent="-228600"/>
            <a:r>
              <a:rPr lang="en-US" dirty="0" smtClean="0"/>
              <a:t>Q2. The Account Number and Type of Account may be made private. The </a:t>
            </a:r>
            <a:r>
              <a:rPr lang="en-US" dirty="0" err="1" smtClean="0"/>
              <a:t>GetAccountNumber</a:t>
            </a:r>
            <a:r>
              <a:rPr lang="en-US" dirty="0" smtClean="0"/>
              <a:t>, </a:t>
            </a:r>
            <a:r>
              <a:rPr lang="en-US" dirty="0" err="1" smtClean="0"/>
              <a:t>OpenAccount</a:t>
            </a:r>
            <a:r>
              <a:rPr lang="en-US" dirty="0" smtClean="0"/>
              <a:t>, </a:t>
            </a:r>
            <a:r>
              <a:rPr lang="en-US" dirty="0" err="1" smtClean="0"/>
              <a:t>CloseAccount</a:t>
            </a:r>
            <a:r>
              <a:rPr lang="en-US" dirty="0" smtClean="0"/>
              <a:t>, </a:t>
            </a:r>
            <a:r>
              <a:rPr lang="en-US" dirty="0" err="1" smtClean="0"/>
              <a:t>DisplayBalance</a:t>
            </a:r>
            <a:r>
              <a:rPr lang="en-US" dirty="0" smtClean="0"/>
              <a:t> methods may be made public </a:t>
            </a:r>
          </a:p>
          <a:p>
            <a:pPr marL="228600" indent="-228600"/>
            <a:r>
              <a:rPr lang="en-US" dirty="0" smtClean="0"/>
              <a:t>	The attributes can be made private and the activities may be exposed </a:t>
            </a:r>
            <a:r>
              <a:rPr lang="en-US" dirty="0" err="1" smtClean="0"/>
              <a:t>ie</a:t>
            </a:r>
            <a:r>
              <a:rPr lang="en-US" dirty="0" smtClean="0"/>
              <a:t>. made public </a:t>
            </a:r>
          </a:p>
          <a:p>
            <a:pPr marL="228600" indent="-228600"/>
            <a:r>
              <a:rPr lang="en-US" dirty="0" smtClean="0"/>
              <a:t>Q3. Actors- Customer, Bank Officer, </a:t>
            </a:r>
            <a:r>
              <a:rPr lang="en-US" dirty="0" err="1" smtClean="0"/>
              <a:t>UseCases</a:t>
            </a:r>
            <a:r>
              <a:rPr lang="en-US" dirty="0" smtClean="0"/>
              <a:t> – Transfer funds, Check </a:t>
            </a:r>
            <a:r>
              <a:rPr lang="en-US" dirty="0" err="1" smtClean="0"/>
              <a:t>Balance,Print</a:t>
            </a:r>
            <a:r>
              <a:rPr lang="en-US" dirty="0" smtClean="0"/>
              <a:t> statement, Key-in request, Change customer </a:t>
            </a:r>
            <a:r>
              <a:rPr lang="en-US" dirty="0" err="1" smtClean="0"/>
              <a:t>details,PrintReport</a:t>
            </a:r>
            <a:r>
              <a:rPr lang="en-US" dirty="0" smtClean="0"/>
              <a:t> </a:t>
            </a:r>
          </a:p>
        </p:txBody>
      </p:sp>
      <p:sp>
        <p:nvSpPr>
          <p:cNvPr id="4" name="Slide Number Placeholder 3"/>
          <p:cNvSpPr>
            <a:spLocks noGrp="1"/>
          </p:cNvSpPr>
          <p:nvPr>
            <p:ph type="sldNum" sz="quarter" idx="5"/>
          </p:nvPr>
        </p:nvSpPr>
        <p:spPr/>
        <p:txBody>
          <a:bodyPr/>
          <a:lstStyle/>
          <a:p>
            <a:pPr>
              <a:defRPr/>
            </a:pPr>
            <a:fld id="{FE09C186-7C8C-4E4C-AE9F-1A11130EB64C}" type="slidenum">
              <a:rPr lang="en-US" smtClean="0"/>
              <a:pPr>
                <a:defRPr/>
              </a:pPr>
              <a:t>56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pPr marL="228600" indent="-228600"/>
            <a:endParaRPr lang="en-US" dirty="0" smtClean="0"/>
          </a:p>
        </p:txBody>
      </p:sp>
      <p:sp>
        <p:nvSpPr>
          <p:cNvPr id="4" name="Slide Number Placeholder 3"/>
          <p:cNvSpPr>
            <a:spLocks noGrp="1"/>
          </p:cNvSpPr>
          <p:nvPr>
            <p:ph type="sldNum" sz="quarter" idx="5"/>
          </p:nvPr>
        </p:nvSpPr>
        <p:spPr/>
        <p:txBody>
          <a:bodyPr/>
          <a:lstStyle/>
          <a:p>
            <a:pPr>
              <a:defRPr/>
            </a:pPr>
            <a:fld id="{FE09C186-7C8C-4E4C-AE9F-1A11130EB64C}" type="slidenum">
              <a:rPr lang="en-US" smtClean="0"/>
              <a:pPr>
                <a:defRPr/>
              </a:pPr>
              <a:t>57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0F1C7D1-1AF1-4786-85A8-D4715366804C}" type="slidenum">
              <a:rPr lang="en-US" smtClean="0"/>
              <a:pPr>
                <a:defRPr/>
              </a:pPr>
              <a:t>58</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class</a:t>
            </a:r>
            <a:r>
              <a:rPr lang="en-US" baseline="0" dirty="0" smtClean="0"/>
              <a:t> diagram for the complete retail store application is shown above. In Day 1, w</a:t>
            </a:r>
            <a:r>
              <a:rPr lang="en-US" dirty="0" smtClean="0"/>
              <a:t>e have learnt the OOP concepts and represented using Customer class. </a:t>
            </a:r>
            <a:endParaRPr lang="en-US" dirty="0"/>
          </a:p>
        </p:txBody>
      </p:sp>
      <p:sp>
        <p:nvSpPr>
          <p:cNvPr id="4" name="Slide Number Placeholder 3"/>
          <p:cNvSpPr>
            <a:spLocks noGrp="1"/>
          </p:cNvSpPr>
          <p:nvPr>
            <p:ph type="sldNum" sz="quarter" idx="10"/>
          </p:nvPr>
        </p:nvSpPr>
        <p:spPr/>
        <p:txBody>
          <a:bodyPr/>
          <a:lstStyle/>
          <a:p>
            <a:pPr>
              <a:defRPr/>
            </a:pPr>
            <a:fld id="{2B90F63B-E566-439B-9508-04F518A2B377}" type="slidenum">
              <a:rPr lang="en-US" smtClean="0"/>
              <a:pPr>
                <a:defRPr/>
              </a:pPr>
              <a:t>59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p>
            <a:pPr>
              <a:defRPr/>
            </a:pPr>
            <a:fld id="{B90E9AE8-4EF6-478A-86E7-09F068F9082C}" type="slidenum">
              <a:rPr lang="en-US" smtClean="0"/>
              <a:pPr>
                <a:defRPr/>
              </a:pPr>
              <a:t>60</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E52D3D6-85FA-4368-A637-7DAFFC257449}" type="slidenum">
              <a:rPr lang="en-US" smtClean="0"/>
              <a:pPr>
                <a:defRPr/>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p:txBody>
          <a:bodyPr/>
          <a:lstStyle/>
          <a:p>
            <a:pPr>
              <a:defRPr/>
            </a:pPr>
            <a:r>
              <a:rPr lang="en-US" smtClean="0"/>
              <a:t>ER/CORP/CRS/LA06/003</a:t>
            </a:r>
          </a:p>
        </p:txBody>
      </p:sp>
      <p:sp>
        <p:nvSpPr>
          <p:cNvPr id="84995" name="Rectangle 7"/>
          <p:cNvSpPr>
            <a:spLocks noGrp="1" noChangeArrowheads="1"/>
          </p:cNvSpPr>
          <p:nvPr>
            <p:ph type="sldNum" sz="quarter" idx="5"/>
          </p:nvPr>
        </p:nvSpPr>
        <p:spPr/>
        <p:txBody>
          <a:bodyPr/>
          <a:lstStyle/>
          <a:p>
            <a:pPr>
              <a:defRPr/>
            </a:pPr>
            <a:fld id="{8875CD10-CB3B-44D3-AB5E-61AC369A6F7E}" type="slidenum">
              <a:rPr lang="en-US" smtClean="0"/>
              <a:pPr>
                <a:defRPr/>
              </a:pPr>
              <a:t>7</a:t>
            </a:fld>
            <a:endParaRPr lang="en-US" smtClean="0"/>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p>
            <a:pPr>
              <a:defRPr/>
            </a:pPr>
            <a:fld id="{B90E9AE8-4EF6-478A-86E7-09F068F9082C}" type="slidenum">
              <a:rPr lang="en-US" smtClean="0"/>
              <a:pPr>
                <a:defRPr/>
              </a:pPr>
              <a:t>62</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p:txBody>
          <a:bodyPr/>
          <a:lstStyle/>
          <a:p>
            <a:pPr>
              <a:defRPr/>
            </a:pPr>
            <a:r>
              <a:rPr lang="en-US" smtClean="0"/>
              <a:t>ER/CORP/CRS/LA06/003</a:t>
            </a:r>
          </a:p>
        </p:txBody>
      </p:sp>
      <p:sp>
        <p:nvSpPr>
          <p:cNvPr id="84995" name="Rectangle 7"/>
          <p:cNvSpPr>
            <a:spLocks noGrp="1" noChangeArrowheads="1"/>
          </p:cNvSpPr>
          <p:nvPr>
            <p:ph type="sldNum" sz="quarter" idx="5"/>
          </p:nvPr>
        </p:nvSpPr>
        <p:spPr/>
        <p:txBody>
          <a:bodyPr/>
          <a:lstStyle/>
          <a:p>
            <a:pPr>
              <a:defRPr/>
            </a:pPr>
            <a:fld id="{7938C4B7-1459-4DCD-BBA2-A8421DD8DBA6}" type="slidenum">
              <a:rPr lang="en-US" smtClean="0"/>
              <a:pPr>
                <a:defRPr/>
              </a:pPr>
              <a:t>8</a:t>
            </a:fld>
            <a:endParaRPr lang="en-US" smtClean="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60AF35E7-E252-4BFB-BFDD-4E3EFF83D94D}" type="slidenum">
              <a:rPr lang="en-US" smtClean="0"/>
              <a:pPr>
                <a:defRPr/>
              </a:pPr>
              <a:t>9</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p:txBody>
          <a:bodyPr/>
          <a:lstStyle/>
          <a:p>
            <a:pPr>
              <a:defRPr/>
            </a:pPr>
            <a:r>
              <a:rPr lang="en-US" smtClean="0"/>
              <a:t>ER/CORP/CRS/LA06/003</a:t>
            </a:r>
          </a:p>
        </p:txBody>
      </p:sp>
      <p:sp>
        <p:nvSpPr>
          <p:cNvPr id="89091" name="Rectangle 7"/>
          <p:cNvSpPr>
            <a:spLocks noGrp="1" noChangeArrowheads="1"/>
          </p:cNvSpPr>
          <p:nvPr>
            <p:ph type="sldNum" sz="quarter" idx="5"/>
          </p:nvPr>
        </p:nvSpPr>
        <p:spPr/>
        <p:txBody>
          <a:bodyPr/>
          <a:lstStyle/>
          <a:p>
            <a:pPr>
              <a:defRPr/>
            </a:pPr>
            <a:fld id="{8B946F64-7B72-4734-86E2-157A12D0DE49}" type="slidenum">
              <a:rPr lang="en-US" smtClean="0"/>
              <a:pPr>
                <a:defRPr/>
              </a:pPr>
              <a:t>10</a:t>
            </a:fld>
            <a:endParaRPr lang="en-US" smtClean="0"/>
          </a:p>
        </p:txBody>
      </p:sp>
      <p:sp>
        <p:nvSpPr>
          <p:cNvPr id="79876" name="Rectangle 2"/>
          <p:cNvSpPr>
            <a:spLocks noGrp="1" noRot="1" noChangeAspect="1" noChangeArrowheads="1" noTextEdit="1"/>
          </p:cNvSpPr>
          <p:nvPr>
            <p:ph type="sldImg"/>
          </p:nvPr>
        </p:nvSpPr>
        <p:spPr>
          <a:xfrm>
            <a:off x="939800" y="687388"/>
            <a:ext cx="4979988" cy="3449637"/>
          </a:xfrm>
          <a:ln/>
        </p:spPr>
      </p:sp>
      <p:sp>
        <p:nvSpPr>
          <p:cNvPr id="79877" name="Rectangle 3"/>
          <p:cNvSpPr>
            <a:spLocks noGrp="1" noChangeArrowheads="1"/>
          </p:cNvSpPr>
          <p:nvPr>
            <p:ph type="body" idx="1"/>
          </p:nvPr>
        </p:nvSpPr>
        <p:spPr>
          <a:noFill/>
          <a:ln/>
        </p:spPr>
        <p:txBody>
          <a:bodyPr/>
          <a:lstStyle/>
          <a:p>
            <a:pPr eaLnBrk="1" hangingPunct="1"/>
            <a:r>
              <a:rPr lang="en-US" smtClean="0">
                <a:latin typeface="Arial" charset="0"/>
              </a:rPr>
              <a:t>The Retail Application case study will be used in through out the course for introducing various concepts related to programming.</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a:srcRect/>
          <a:stretch>
            <a:fillRect/>
          </a:stretch>
        </p:blipFill>
        <p:spPr bwMode="auto">
          <a:xfrm>
            <a:off x="0" y="0"/>
            <a:ext cx="9906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9060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cs typeface="+mn-cs"/>
            </a:endParaRPr>
          </a:p>
        </p:txBody>
      </p:sp>
      <p:sp>
        <p:nvSpPr>
          <p:cNvPr id="6" name="Text Box 8"/>
          <p:cNvSpPr txBox="1">
            <a:spLocks noChangeArrowheads="1"/>
          </p:cNvSpPr>
          <p:nvPr userDrawn="1"/>
        </p:nvSpPr>
        <p:spPr bwMode="auto">
          <a:xfrm>
            <a:off x="3975100" y="6553200"/>
            <a:ext cx="12192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a:defRPr/>
            </a:pPr>
            <a:r>
              <a:rPr lang="en-US" b="0" dirty="0">
                <a:solidFill>
                  <a:srgbClr val="FFFFCC"/>
                </a:solidFill>
              </a:rPr>
              <a:t>Ver. No</a:t>
            </a:r>
            <a:r>
              <a:rPr lang="en-US" b="0" dirty="0" smtClean="0">
                <a:solidFill>
                  <a:srgbClr val="FFFFCC"/>
                </a:solidFill>
              </a:rPr>
              <a:t>.:</a:t>
            </a:r>
            <a:r>
              <a:rPr lang="en-US" b="0" dirty="0" smtClean="0">
                <a:solidFill>
                  <a:srgbClr val="FFFFCC"/>
                </a:solidFill>
              </a:rPr>
              <a:t>2.2</a:t>
            </a:r>
            <a:endParaRPr lang="en-US" b="0" dirty="0">
              <a:solidFill>
                <a:srgbClr val="FFFFCC"/>
              </a:solidFill>
            </a:endParaRPr>
          </a:p>
        </p:txBody>
      </p:sp>
      <p:sp>
        <p:nvSpPr>
          <p:cNvPr id="7" name="Rectangle 6"/>
          <p:cNvSpPr>
            <a:spLocks noChangeArrowheads="1"/>
          </p:cNvSpPr>
          <p:nvPr userDrawn="1"/>
        </p:nvSpPr>
        <p:spPr bwMode="auto">
          <a:xfrm>
            <a:off x="6578600" y="6540500"/>
            <a:ext cx="31892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Copyright © 2008, Infosys Technologies Ltd.</a:t>
            </a:r>
          </a:p>
        </p:txBody>
      </p:sp>
      <p:sp>
        <p:nvSpPr>
          <p:cNvPr id="8" name="Line 8"/>
          <p:cNvSpPr>
            <a:spLocks noChangeShapeType="1"/>
          </p:cNvSpPr>
          <p:nvPr userDrawn="1"/>
        </p:nvSpPr>
        <p:spPr bwMode="auto">
          <a:xfrm flipH="1" flipV="1">
            <a:off x="2578100" y="2946400"/>
            <a:ext cx="1473200" cy="723900"/>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9" name="Line 9"/>
          <p:cNvSpPr>
            <a:spLocks noChangeShapeType="1"/>
          </p:cNvSpPr>
          <p:nvPr userDrawn="1"/>
        </p:nvSpPr>
        <p:spPr bwMode="auto">
          <a:xfrm rot="19887338" flipH="1" flipV="1">
            <a:off x="5700713" y="3560763"/>
            <a:ext cx="1571625" cy="292100"/>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0" name="Line 10"/>
          <p:cNvSpPr>
            <a:spLocks noChangeShapeType="1"/>
          </p:cNvSpPr>
          <p:nvPr userDrawn="1"/>
        </p:nvSpPr>
        <p:spPr bwMode="auto">
          <a:xfrm rot="19887338" flipH="1" flipV="1">
            <a:off x="5892800" y="4532313"/>
            <a:ext cx="563563" cy="623887"/>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1" name="Line 11"/>
          <p:cNvSpPr>
            <a:spLocks noChangeShapeType="1"/>
          </p:cNvSpPr>
          <p:nvPr userDrawn="1"/>
        </p:nvSpPr>
        <p:spPr bwMode="auto">
          <a:xfrm rot="18064833" flipH="1" flipV="1">
            <a:off x="3056732" y="4907756"/>
            <a:ext cx="1147762" cy="530225"/>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2" name="Line 12"/>
          <p:cNvSpPr>
            <a:spLocks noChangeShapeType="1"/>
          </p:cNvSpPr>
          <p:nvPr userDrawn="1"/>
        </p:nvSpPr>
        <p:spPr bwMode="auto">
          <a:xfrm rot="17836519" flipH="1" flipV="1">
            <a:off x="2956719" y="3866356"/>
            <a:ext cx="793750" cy="903288"/>
          </a:xfrm>
          <a:prstGeom prst="line">
            <a:avLst/>
          </a:prstGeom>
          <a:noFill/>
          <a:ln w="12700">
            <a:solidFill>
              <a:srgbClr val="66CCFF"/>
            </a:solidFill>
            <a:round/>
            <a:headEnd/>
            <a:tailEnd/>
          </a:ln>
          <a:effectLst/>
        </p:spPr>
        <p:txBody>
          <a:bodyPr/>
          <a:lstStyle/>
          <a:p>
            <a:pPr>
              <a:defRPr/>
            </a:pPr>
            <a:endParaRPr lang="en-US">
              <a:cs typeface="+mn-cs"/>
            </a:endParaRPr>
          </a:p>
        </p:txBody>
      </p:sp>
      <p:sp>
        <p:nvSpPr>
          <p:cNvPr id="13" name="Freeform 12"/>
          <p:cNvSpPr>
            <a:spLocks/>
          </p:cNvSpPr>
          <p:nvPr userDrawn="1"/>
        </p:nvSpPr>
        <p:spPr bwMode="auto">
          <a:xfrm>
            <a:off x="5251450" y="2401888"/>
            <a:ext cx="14732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cs typeface="+mn-cs"/>
            </a:endParaRPr>
          </a:p>
        </p:txBody>
      </p:sp>
      <p:sp>
        <p:nvSpPr>
          <p:cNvPr id="14" name="Freeform 13"/>
          <p:cNvSpPr>
            <a:spLocks/>
          </p:cNvSpPr>
          <p:nvPr userDrawn="1"/>
        </p:nvSpPr>
        <p:spPr bwMode="auto">
          <a:xfrm rot="513126">
            <a:off x="3405188" y="2584450"/>
            <a:ext cx="1268412"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cs typeface="+mn-cs"/>
            </a:endParaRPr>
          </a:p>
        </p:txBody>
      </p:sp>
      <p:sp>
        <p:nvSpPr>
          <p:cNvPr id="15" name="Freeform 14"/>
          <p:cNvSpPr>
            <a:spLocks/>
          </p:cNvSpPr>
          <p:nvPr userDrawn="1"/>
        </p:nvSpPr>
        <p:spPr bwMode="auto">
          <a:xfrm>
            <a:off x="4203700" y="5135563"/>
            <a:ext cx="730250"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cs typeface="+mn-cs"/>
            </a:endParaRPr>
          </a:p>
        </p:txBody>
      </p:sp>
      <p:grpSp>
        <p:nvGrpSpPr>
          <p:cNvPr id="16" name="Group 16"/>
          <p:cNvGrpSpPr>
            <a:grpSpLocks/>
          </p:cNvGrpSpPr>
          <p:nvPr userDrawn="1"/>
        </p:nvGrpSpPr>
        <p:grpSpPr bwMode="auto">
          <a:xfrm>
            <a:off x="8407400" y="241300"/>
            <a:ext cx="1120775" cy="414338"/>
            <a:chOff x="2444" y="1518"/>
            <a:chExt cx="1488" cy="550"/>
          </a:xfrm>
        </p:grpSpPr>
        <p:sp>
          <p:nvSpPr>
            <p:cNvPr id="17" name="Freeform 16"/>
            <p:cNvSpPr>
              <a:spLocks noEditPoints="1"/>
            </p:cNvSpPr>
            <p:nvPr/>
          </p:nvSpPr>
          <p:spPr bwMode="auto">
            <a:xfrm>
              <a:off x="3841" y="1518"/>
              <a:ext cx="91"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cs typeface="+mn-cs"/>
              </a:endParaRPr>
            </a:p>
          </p:txBody>
        </p:sp>
        <p:sp>
          <p:nvSpPr>
            <p:cNvPr id="18" name="Freeform 17"/>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cs typeface="+mn-cs"/>
              </a:endParaRPr>
            </a:p>
          </p:txBody>
        </p:sp>
        <p:sp>
          <p:nvSpPr>
            <p:cNvPr id="19" name="Freeform 18"/>
            <p:cNvSpPr>
              <a:spLocks noEditPoints="1"/>
            </p:cNvSpPr>
            <p:nvPr/>
          </p:nvSpPr>
          <p:spPr bwMode="auto">
            <a:xfrm>
              <a:off x="2804"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cs typeface="+mn-cs"/>
              </a:endParaRPr>
            </a:p>
          </p:txBody>
        </p:sp>
        <p:sp>
          <p:nvSpPr>
            <p:cNvPr id="20" name="Freeform 19"/>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cs typeface="+mn-cs"/>
              </a:endParaRPr>
            </a:p>
          </p:txBody>
        </p:sp>
      </p:grpSp>
      <p:sp>
        <p:nvSpPr>
          <p:cNvPr id="21" name="Text Box 21"/>
          <p:cNvSpPr txBox="1">
            <a:spLocks noChangeArrowheads="1"/>
          </p:cNvSpPr>
          <p:nvPr userDrawn="1"/>
        </p:nvSpPr>
        <p:spPr bwMode="auto">
          <a:xfrm>
            <a:off x="228600" y="76200"/>
            <a:ext cx="6883400" cy="519113"/>
          </a:xfrm>
          <a:prstGeom prst="rect">
            <a:avLst/>
          </a:prstGeom>
          <a:noFill/>
          <a:ln w="9525">
            <a:noFill/>
            <a:miter lim="800000"/>
            <a:headEnd/>
            <a:tailEnd/>
          </a:ln>
          <a:effectLst/>
        </p:spPr>
        <p:txBody>
          <a:bodyPr>
            <a:spAutoFit/>
          </a:bodyPr>
          <a:lstStyle/>
          <a:p>
            <a:pPr eaLnBrk="1" hangingPunct="1">
              <a:spcBef>
                <a:spcPct val="0"/>
              </a:spcBef>
              <a:buClrTx/>
              <a:buSzTx/>
              <a:buFontTx/>
              <a:buNone/>
              <a:defRPr/>
            </a:pPr>
            <a:r>
              <a:rPr lang="en-US" sz="1600">
                <a:solidFill>
                  <a:srgbClr val="FF9900"/>
                </a:solidFill>
                <a:cs typeface="+mn-cs"/>
              </a:rPr>
              <a:t>Education and Research</a:t>
            </a:r>
            <a:r>
              <a:rPr lang="en-US" sz="1600">
                <a:solidFill>
                  <a:srgbClr val="66CCFF"/>
                </a:solidFill>
                <a:cs typeface="+mn-cs"/>
              </a:rPr>
              <a:t> </a:t>
            </a:r>
          </a:p>
          <a:p>
            <a:pPr eaLnBrk="1" hangingPunct="1">
              <a:spcBef>
                <a:spcPct val="0"/>
              </a:spcBef>
              <a:buClrTx/>
              <a:buSzTx/>
              <a:buFontTx/>
              <a:buNone/>
              <a:defRPr/>
            </a:pPr>
            <a:r>
              <a:rPr lang="en-US" b="0" i="1">
                <a:solidFill>
                  <a:srgbClr val="FFFF66"/>
                </a:solidFill>
                <a:cs typeface="+mn-cs"/>
              </a:rPr>
              <a:t>We enable you to leverage knowledge anytime, anywhere!</a:t>
            </a:r>
          </a:p>
        </p:txBody>
      </p:sp>
      <p:sp>
        <p:nvSpPr>
          <p:cNvPr id="22" name="Text Box 22"/>
          <p:cNvSpPr txBox="1">
            <a:spLocks noChangeArrowheads="1"/>
          </p:cNvSpPr>
          <p:nvPr userDrawn="1"/>
        </p:nvSpPr>
        <p:spPr bwMode="auto">
          <a:xfrm>
            <a:off x="469900" y="2413000"/>
            <a:ext cx="5245100" cy="366713"/>
          </a:xfrm>
          <a:prstGeom prst="rect">
            <a:avLst/>
          </a:prstGeom>
          <a:noFill/>
          <a:ln w="9525">
            <a:noFill/>
            <a:miter lim="800000"/>
            <a:headEnd/>
            <a:tailEnd/>
          </a:ln>
          <a:effectLst/>
        </p:spPr>
        <p:txBody>
          <a:bodyPr>
            <a:spAutoFit/>
          </a:bodyPr>
          <a:lstStyle/>
          <a:p>
            <a:pPr eaLnBrk="1" hangingPunct="1">
              <a:buClrTx/>
              <a:buSzTx/>
              <a:buFontTx/>
              <a:buNone/>
              <a:defRPr/>
            </a:pPr>
            <a:endParaRPr lang="en-US" sz="1800" b="0" i="1">
              <a:cs typeface="+mn-cs"/>
            </a:endParaRPr>
          </a:p>
        </p:txBody>
      </p:sp>
      <p:sp>
        <p:nvSpPr>
          <p:cNvPr id="23" name="Text Box 7"/>
          <p:cNvSpPr txBox="1">
            <a:spLocks noChangeArrowheads="1"/>
          </p:cNvSpPr>
          <p:nvPr userDrawn="1"/>
        </p:nvSpPr>
        <p:spPr bwMode="auto">
          <a:xfrm>
            <a:off x="381000" y="6553200"/>
            <a:ext cx="2209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defRPr/>
            </a:pPr>
            <a:r>
              <a:rPr lang="en-US" b="0" dirty="0">
                <a:solidFill>
                  <a:srgbClr val="FFFFCC"/>
                </a:solidFill>
              </a:rPr>
              <a:t>ER/CORP/CRS/ LA1026 </a:t>
            </a:r>
          </a:p>
        </p:txBody>
      </p:sp>
      <p:sp>
        <p:nvSpPr>
          <p:cNvPr id="24" name="Rectangle 6"/>
          <p:cNvSpPr>
            <a:spLocks noChangeArrowheads="1"/>
          </p:cNvSpPr>
          <p:nvPr userDrawn="1"/>
        </p:nvSpPr>
        <p:spPr bwMode="auto">
          <a:xfrm>
            <a:off x="2514600" y="6580188"/>
            <a:ext cx="993775" cy="277812"/>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Confidential</a:t>
            </a:r>
          </a:p>
        </p:txBody>
      </p:sp>
      <p:sp>
        <p:nvSpPr>
          <p:cNvPr id="133123" name="Rectangle 3"/>
          <p:cNvSpPr>
            <a:spLocks noGrp="1" noChangeArrowheads="1"/>
          </p:cNvSpPr>
          <p:nvPr>
            <p:ph type="ctrTitle"/>
          </p:nvPr>
        </p:nvSpPr>
        <p:spPr>
          <a:xfrm>
            <a:off x="476250" y="733425"/>
            <a:ext cx="8420100" cy="1470025"/>
          </a:xfrm>
        </p:spPr>
        <p:txBody>
          <a:bodyPr/>
          <a:lstStyle>
            <a:lvl1pPr>
              <a:defRPr/>
            </a:lvl1pPr>
          </a:lstStyle>
          <a:p>
            <a:r>
              <a:rPr lang="en-US"/>
              <a:t>Click to edit Master title style</a:t>
            </a:r>
          </a:p>
        </p:txBody>
      </p:sp>
      <p:sp>
        <p:nvSpPr>
          <p:cNvPr id="133143" name="Rectangle 23"/>
          <p:cNvSpPr>
            <a:spLocks noGrp="1" noChangeArrowheads="1"/>
          </p:cNvSpPr>
          <p:nvPr>
            <p:ph type="subTitle" idx="1"/>
          </p:nvPr>
        </p:nvSpPr>
        <p:spPr>
          <a:xfrm>
            <a:off x="457200" y="2298700"/>
            <a:ext cx="693420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000"/>
                                        <p:tgtEl>
                                          <p:spTgt spid="8"/>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3000"/>
                                        <p:tgtEl>
                                          <p:spTgt spid="10"/>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right)">
                                      <p:cBhvr>
                                        <p:cTn id="13" dur="5000"/>
                                        <p:tgtEl>
                                          <p:spTgt spid="14"/>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3000"/>
                                        <p:tgtEl>
                                          <p:spTgt spid="9"/>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3000"/>
                                        <p:tgtEl>
                                          <p:spTgt spid="15"/>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3000"/>
                                        <p:tgtEl>
                                          <p:spTgt spid="11"/>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0"/>
                                        <p:tgtEl>
                                          <p:spTgt spid="12"/>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0"/>
                                        <p:tgtEl>
                                          <p:spTgt spid="13"/>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1">
                                            <p:txEl>
                                              <p:pRg st="0" end="0"/>
                                            </p:txEl>
                                          </p:spTgt>
                                        </p:tgtEl>
                                      </p:cBhvr>
                                      <p:to x="80000" y="100000"/>
                                    </p:animScale>
                                    <p:anim by="(#ppt_w*0.10)" calcmode="lin" valueType="num">
                                      <p:cBhvr>
                                        <p:cTn id="31" dur="250" autoRev="1" fill="hold">
                                          <p:stCondLst>
                                            <p:cond delay="0"/>
                                          </p:stCondLst>
                                        </p:cTn>
                                        <p:tgtEl>
                                          <p:spTgt spid="21">
                                            <p:txEl>
                                              <p:pRg st="0" end="0"/>
                                            </p:txEl>
                                          </p:spTgt>
                                        </p:tgtEl>
                                        <p:attrNameLst>
                                          <p:attrName>ppt_x</p:attrName>
                                        </p:attrNameLst>
                                      </p:cBhvr>
                                    </p:anim>
                                    <p:anim by="(-#ppt_w*0.10)" calcmode="lin" valueType="num">
                                      <p:cBhvr>
                                        <p:cTn id="32" dur="250" autoRev="1" fill="hold">
                                          <p:stCondLst>
                                            <p:cond delay="0"/>
                                          </p:stCondLst>
                                        </p:cTn>
                                        <p:tgtEl>
                                          <p:spTgt spid="21">
                                            <p:txEl>
                                              <p:pRg st="0" end="0"/>
                                            </p:txEl>
                                          </p:spTgt>
                                        </p:tgtEl>
                                        <p:attrNameLst>
                                          <p:attrName>ppt_y</p:attrName>
                                        </p:attrNameLst>
                                      </p:cBhvr>
                                    </p:anim>
                                    <p:animRot by="-480000">
                                      <p:cBhvr>
                                        <p:cTn id="33" dur="250" autoRev="1" fill="hold">
                                          <p:stCondLst>
                                            <p:cond delay="0"/>
                                          </p:stCondLst>
                                        </p:cTn>
                                        <p:tgtEl>
                                          <p:spTgt spid="21">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1">
                                            <p:txEl>
                                              <p:pRg st="1" end="1"/>
                                            </p:txEl>
                                          </p:spTgt>
                                        </p:tgtEl>
                                      </p:cBhvr>
                                      <p:to x="80000" y="100000"/>
                                    </p:animScale>
                                    <p:anim by="(#ppt_w*0.10)" calcmode="lin" valueType="num">
                                      <p:cBhvr>
                                        <p:cTn id="36" dur="250" autoRev="1" fill="hold">
                                          <p:stCondLst>
                                            <p:cond delay="0"/>
                                          </p:stCondLst>
                                        </p:cTn>
                                        <p:tgtEl>
                                          <p:spTgt spid="21">
                                            <p:txEl>
                                              <p:pRg st="1" end="1"/>
                                            </p:txEl>
                                          </p:spTgt>
                                        </p:tgtEl>
                                        <p:attrNameLst>
                                          <p:attrName>ppt_x</p:attrName>
                                        </p:attrNameLst>
                                      </p:cBhvr>
                                    </p:anim>
                                    <p:anim by="(-#ppt_w*0.10)" calcmode="lin" valueType="num">
                                      <p:cBhvr>
                                        <p:cTn id="37" dur="250" autoRev="1" fill="hold">
                                          <p:stCondLst>
                                            <p:cond delay="0"/>
                                          </p:stCondLst>
                                        </p:cTn>
                                        <p:tgtEl>
                                          <p:spTgt spid="21">
                                            <p:txEl>
                                              <p:pRg st="1" end="1"/>
                                            </p:txEl>
                                          </p:spTgt>
                                        </p:tgtEl>
                                        <p:attrNameLst>
                                          <p:attrName>ppt_y</p:attrName>
                                        </p:attrNameLst>
                                      </p:cBhvr>
                                    </p:anim>
                                    <p:animRot by="-480000">
                                      <p:cBhvr>
                                        <p:cTn id="38" dur="250" autoRev="1" fill="hold">
                                          <p:stCondLst>
                                            <p:cond delay="0"/>
                                          </p:stCondLst>
                                        </p:cTn>
                                        <p:tgtEl>
                                          <p:spTgt spid="21">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52558DD5-806C-4426-97AB-D5A233915DE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6750" y="12700"/>
            <a:ext cx="222885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200" y="12700"/>
            <a:ext cx="653415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86D7FB93-9CDB-4615-B623-0D13B3540BB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 y="12700"/>
            <a:ext cx="80772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0200" y="1282700"/>
            <a:ext cx="89154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431A3CC9-CE8A-4E95-A480-FB5C3714CC8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A86C6B2F-8FAB-4496-B322-6D986C76282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EAFD72DC-E906-4ABA-BB51-0CA34AA7631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302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282700"/>
            <a:ext cx="43815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32F0AB07-CA25-454F-BD19-FE9F01BA51D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35D6AB1A-72C7-4AB6-9DBB-D7AC6C50178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596F074E-C362-43D0-A117-2BAD1C25951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0D8275CF-D5F6-4B1F-96ED-EA5C896F9A5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8A6B7FB8-5200-4A85-B69B-3DF1F5A3898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9AB2ADFD-C805-4C0B-A937-0232DAA9764B}" type="slidenum">
              <a:rPr lang="en-US"/>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E&amp;R-Template-inside_header2"/>
          <p:cNvPicPr>
            <a:picLocks noChangeAspect="1" noChangeArrowheads="1"/>
          </p:cNvPicPr>
          <p:nvPr userDrawn="1"/>
        </p:nvPicPr>
        <p:blipFill>
          <a:blip r:embed="rId14"/>
          <a:srcRect l="3703"/>
          <a:stretch>
            <a:fillRect/>
          </a:stretch>
        </p:blipFill>
        <p:spPr bwMode="auto">
          <a:xfrm>
            <a:off x="0" y="0"/>
            <a:ext cx="9906000" cy="1000125"/>
          </a:xfrm>
          <a:prstGeom prst="rect">
            <a:avLst/>
          </a:prstGeom>
          <a:noFill/>
          <a:ln w="9525">
            <a:noFill/>
            <a:miter lim="800000"/>
            <a:headEnd/>
            <a:tailEnd/>
          </a:ln>
        </p:spPr>
      </p:pic>
      <p:sp>
        <p:nvSpPr>
          <p:cNvPr id="132099" name="Rectangle 3"/>
          <p:cNvSpPr>
            <a:spLocks noChangeArrowheads="1"/>
          </p:cNvSpPr>
          <p:nvPr userDrawn="1"/>
        </p:nvSpPr>
        <p:spPr bwMode="auto">
          <a:xfrm>
            <a:off x="7962900" y="-101600"/>
            <a:ext cx="18288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cs typeface="+mn-cs"/>
            </a:endParaRPr>
          </a:p>
        </p:txBody>
      </p:sp>
      <p:pic>
        <p:nvPicPr>
          <p:cNvPr id="3076" name="Picture 4" descr="E&amp;R-Template-inside_footer2"/>
          <p:cNvPicPr>
            <a:picLocks noChangeAspect="1" noChangeArrowheads="1"/>
          </p:cNvPicPr>
          <p:nvPr userDrawn="1"/>
        </p:nvPicPr>
        <p:blipFill>
          <a:blip r:embed="rId15"/>
          <a:srcRect l="3703"/>
          <a:stretch>
            <a:fillRect/>
          </a:stretch>
        </p:blipFill>
        <p:spPr bwMode="auto">
          <a:xfrm>
            <a:off x="0" y="5943600"/>
            <a:ext cx="9906000" cy="914400"/>
          </a:xfrm>
          <a:prstGeom prst="rect">
            <a:avLst/>
          </a:prstGeom>
          <a:noFill/>
          <a:ln w="9525">
            <a:noFill/>
            <a:miter lim="800000"/>
            <a:headEnd/>
            <a:tailEnd/>
          </a:ln>
        </p:spPr>
      </p:pic>
      <p:sp>
        <p:nvSpPr>
          <p:cNvPr id="132101" name="Rectangle 5"/>
          <p:cNvSpPr>
            <a:spLocks noGrp="1" noChangeArrowheads="1"/>
          </p:cNvSpPr>
          <p:nvPr>
            <p:ph type="title"/>
          </p:nvPr>
        </p:nvSpPr>
        <p:spPr bwMode="auto">
          <a:xfrm>
            <a:off x="330200" y="12700"/>
            <a:ext cx="80772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8" name="Rectangle 6"/>
          <p:cNvSpPr>
            <a:spLocks noGrp="1" noChangeArrowheads="1"/>
          </p:cNvSpPr>
          <p:nvPr>
            <p:ph type="body" idx="1"/>
          </p:nvPr>
        </p:nvSpPr>
        <p:spPr bwMode="auto">
          <a:xfrm>
            <a:off x="330200" y="1282700"/>
            <a:ext cx="89154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2103" name="Rectangle 7"/>
          <p:cNvSpPr>
            <a:spLocks noGrp="1" noChangeArrowheads="1"/>
          </p:cNvSpPr>
          <p:nvPr>
            <p:ph type="sldNum" sz="quarter" idx="4"/>
          </p:nvPr>
        </p:nvSpPr>
        <p:spPr bwMode="auto">
          <a:xfrm>
            <a:off x="4419600" y="6477000"/>
            <a:ext cx="838200"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a:solidFill>
                  <a:schemeClr val="bg1"/>
                </a:solidFill>
                <a:latin typeface="Arial" charset="0"/>
                <a:cs typeface="+mn-cs"/>
              </a:defRPr>
            </a:lvl1pPr>
          </a:lstStyle>
          <a:p>
            <a:pPr>
              <a:defRPr/>
            </a:pPr>
            <a:fld id="{B1BF2668-BF98-47C0-B670-D8BF1008325C}" type="slidenum">
              <a:rPr lang="en-US"/>
              <a:pPr>
                <a:defRPr/>
              </a:pPr>
              <a:t>‹#›</a:t>
            </a:fld>
            <a:endParaRPr lang="en-US"/>
          </a:p>
        </p:txBody>
      </p:sp>
      <p:grpSp>
        <p:nvGrpSpPr>
          <p:cNvPr id="3080" name="Group 8"/>
          <p:cNvGrpSpPr>
            <a:grpSpLocks/>
          </p:cNvGrpSpPr>
          <p:nvPr userDrawn="1"/>
        </p:nvGrpSpPr>
        <p:grpSpPr bwMode="auto">
          <a:xfrm>
            <a:off x="4656138" y="6453188"/>
            <a:ext cx="354012" cy="381000"/>
            <a:chOff x="4181" y="4125"/>
            <a:chExt cx="183" cy="192"/>
          </a:xfrm>
        </p:grpSpPr>
        <p:sp>
          <p:nvSpPr>
            <p:cNvPr id="132105"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defRPr/>
              </a:pPr>
              <a:endParaRPr lang="en-US">
                <a:cs typeface="+mn-cs"/>
              </a:endParaRPr>
            </a:p>
          </p:txBody>
        </p:sp>
        <p:sp>
          <p:nvSpPr>
            <p:cNvPr id="132106" name="Freeform 10"/>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defRPr/>
              </a:pPr>
              <a:endParaRPr lang="en-US">
                <a:cs typeface="+mn-cs"/>
              </a:endParaRPr>
            </a:p>
          </p:txBody>
        </p:sp>
        <p:sp>
          <p:nvSpPr>
            <p:cNvPr id="132107" name="Freeform 11"/>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defRPr/>
              </a:pPr>
              <a:endParaRPr lang="en-US">
                <a:cs typeface="+mn-cs"/>
              </a:endParaRPr>
            </a:p>
          </p:txBody>
        </p:sp>
      </p:grpSp>
      <p:sp>
        <p:nvSpPr>
          <p:cNvPr id="11" name="Rectangle 6"/>
          <p:cNvSpPr>
            <a:spLocks noChangeArrowheads="1"/>
          </p:cNvSpPr>
          <p:nvPr userDrawn="1"/>
        </p:nvSpPr>
        <p:spPr bwMode="auto">
          <a:xfrm>
            <a:off x="1284288" y="6477000"/>
            <a:ext cx="3071812" cy="260350"/>
          </a:xfrm>
          <a:prstGeom prst="rect">
            <a:avLst/>
          </a:prstGeom>
          <a:noFill/>
          <a:ln w="12700" algn="ctr">
            <a:noFill/>
            <a:miter lim="800000"/>
            <a:headEnd/>
            <a:tailEnd/>
          </a:ln>
          <a:effectLst/>
        </p:spPr>
        <p:txBody>
          <a:bodyPr lIns="92075" tIns="46038" rIns="92075" bIns="46038">
            <a:spAutoFit/>
          </a:bodyPr>
          <a:lstStyle/>
          <a:p>
            <a:pPr marL="173038" indent="-173038">
              <a:buClrTx/>
              <a:buSzTx/>
              <a:buFontTx/>
              <a:buNone/>
              <a:defRPr/>
            </a:pPr>
            <a:r>
              <a:rPr lang="en-US" sz="1100" b="0">
                <a:solidFill>
                  <a:schemeClr val="bg1"/>
                </a:solidFill>
                <a:cs typeface="+mn-cs"/>
              </a:rPr>
              <a:t>Copyright © 2008, Infosys Technologies Ltd.</a:t>
            </a:r>
          </a:p>
        </p:txBody>
      </p:sp>
      <p:grpSp>
        <p:nvGrpSpPr>
          <p:cNvPr id="3082" name="Group 13"/>
          <p:cNvGrpSpPr>
            <a:grpSpLocks/>
          </p:cNvGrpSpPr>
          <p:nvPr userDrawn="1"/>
        </p:nvGrpSpPr>
        <p:grpSpPr bwMode="auto">
          <a:xfrm>
            <a:off x="381000" y="6472238"/>
            <a:ext cx="838200" cy="309562"/>
            <a:chOff x="2444" y="1518"/>
            <a:chExt cx="1488" cy="550"/>
          </a:xfrm>
        </p:grpSpPr>
        <p:sp>
          <p:nvSpPr>
            <p:cNvPr id="132110" name="Freeform 14"/>
            <p:cNvSpPr>
              <a:spLocks noEditPoints="1"/>
            </p:cNvSpPr>
            <p:nvPr/>
          </p:nvSpPr>
          <p:spPr bwMode="auto">
            <a:xfrm>
              <a:off x="3842" y="1518"/>
              <a:ext cx="90"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cs typeface="+mn-cs"/>
              </a:endParaRPr>
            </a:p>
          </p:txBody>
        </p:sp>
        <p:sp>
          <p:nvSpPr>
            <p:cNvPr id="132111" name="Freeform 15"/>
            <p:cNvSpPr>
              <a:spLocks/>
            </p:cNvSpPr>
            <p:nvPr/>
          </p:nvSpPr>
          <p:spPr bwMode="auto">
            <a:xfrm>
              <a:off x="2444" y="1529"/>
              <a:ext cx="54"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cs typeface="+mn-cs"/>
              </a:endParaRPr>
            </a:p>
          </p:txBody>
        </p:sp>
        <p:sp>
          <p:nvSpPr>
            <p:cNvPr id="132112" name="Freeform 16"/>
            <p:cNvSpPr>
              <a:spLocks noEditPoints="1"/>
            </p:cNvSpPr>
            <p:nvPr/>
          </p:nvSpPr>
          <p:spPr bwMode="auto">
            <a:xfrm>
              <a:off x="2805" y="1529"/>
              <a:ext cx="1026"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cs typeface="+mn-cs"/>
              </a:endParaRPr>
            </a:p>
          </p:txBody>
        </p:sp>
        <p:sp>
          <p:nvSpPr>
            <p:cNvPr id="132113" name="Freeform 17"/>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cs typeface="+mn-cs"/>
              </a:endParaRPr>
            </a:p>
          </p:txBody>
        </p:sp>
      </p:grpSp>
      <p:sp>
        <p:nvSpPr>
          <p:cNvPr id="3083" name="Picture 18" descr="E&amp;RLOGO [Converted]"/>
          <p:cNvSpPr>
            <a:spLocks noChangeAspect="1" noChangeArrowheads="1"/>
          </p:cNvSpPr>
          <p:nvPr userDrawn="1"/>
        </p:nvSpPr>
        <p:spPr bwMode="auto">
          <a:xfrm>
            <a:off x="8509000" y="88900"/>
            <a:ext cx="787400" cy="785813"/>
          </a:xfrm>
          <a:prstGeom prst="rect">
            <a:avLst/>
          </a:prstGeom>
          <a:noFill/>
          <a:ln w="9525">
            <a:noFill/>
            <a:miter lim="800000"/>
            <a:headEnd/>
            <a:tailEnd/>
          </a:ln>
        </p:spPr>
        <p:txBody>
          <a:bodyPr/>
          <a:lstStyle/>
          <a:p>
            <a:pPr>
              <a:defRPr/>
            </a:pPr>
            <a:endParaRPr lang="en-US"/>
          </a:p>
        </p:txBody>
      </p:sp>
      <p:sp>
        <p:nvSpPr>
          <p:cNvPr id="19" name="Rectangle 6"/>
          <p:cNvSpPr>
            <a:spLocks noChangeArrowheads="1"/>
          </p:cNvSpPr>
          <p:nvPr userDrawn="1"/>
        </p:nvSpPr>
        <p:spPr bwMode="auto">
          <a:xfrm>
            <a:off x="5483225" y="6503988"/>
            <a:ext cx="993775" cy="277812"/>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b="0" dirty="0">
                <a:solidFill>
                  <a:srgbClr val="FFFFCC"/>
                </a:solidFill>
                <a:cs typeface="+mn-cs"/>
              </a:rPr>
              <a:t>Confidential</a:t>
            </a:r>
          </a:p>
        </p:txBody>
      </p:sp>
      <p:pic>
        <p:nvPicPr>
          <p:cNvPr id="3085" name="Picture 18" descr="E&amp;RLOGO [Converted]"/>
          <p:cNvPicPr>
            <a:picLocks noChangeAspect="1" noChangeArrowheads="1"/>
          </p:cNvPicPr>
          <p:nvPr userDrawn="1"/>
        </p:nvPicPr>
        <p:blipFill>
          <a:blip r:embed="rId16"/>
          <a:srcRect/>
          <a:stretch>
            <a:fillRect/>
          </a:stretch>
        </p:blipFill>
        <p:spPr bwMode="auto">
          <a:xfrm>
            <a:off x="8588375" y="125413"/>
            <a:ext cx="787400" cy="785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68" r:id="rId1"/>
    <p:sldLayoutId id="2147484657" r:id="rId2"/>
    <p:sldLayoutId id="2147484658" r:id="rId3"/>
    <p:sldLayoutId id="2147484659" r:id="rId4"/>
    <p:sldLayoutId id="2147484660" r:id="rId5"/>
    <p:sldLayoutId id="2147484661" r:id="rId6"/>
    <p:sldLayoutId id="2147484662" r:id="rId7"/>
    <p:sldLayoutId id="2147484663" r:id="rId8"/>
    <p:sldLayoutId id="2147484664" r:id="rId9"/>
    <p:sldLayoutId id="2147484665" r:id="rId10"/>
    <p:sldLayoutId id="2147484666" r:id="rId11"/>
    <p:sldLayoutId id="2147484667" r:id="rId12"/>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200">
          <a:solidFill>
            <a:schemeClr val="tx1"/>
          </a:solidFill>
          <a:latin typeface="+mn-lt"/>
          <a:cs typeface="+mn-cs"/>
        </a:defRPr>
      </a:lvl2pPr>
      <a:lvl3pPr marL="1143000" indent="-228600" algn="l" rtl="0" eaLnBrk="0" fontAlgn="base" hangingPunct="0">
        <a:spcBef>
          <a:spcPct val="20000"/>
        </a:spcBef>
        <a:spcAft>
          <a:spcPct val="0"/>
        </a:spcAft>
        <a:buClr>
          <a:srgbClr val="003366"/>
        </a:buClr>
        <a:buFont typeface="Arial" charset="0"/>
        <a:buChar char="–"/>
        <a:defRPr sz="2000">
          <a:solidFill>
            <a:schemeClr val="tx1"/>
          </a:solidFill>
          <a:latin typeface="+mn-lt"/>
          <a:cs typeface="+mn-cs"/>
        </a:defRPr>
      </a:lvl3pPr>
      <a:lvl4pPr marL="1600200" indent="-228600" algn="l" rtl="0" eaLnBrk="0" fontAlgn="base" hangingPunct="0">
        <a:spcBef>
          <a:spcPct val="20000"/>
        </a:spcBef>
        <a:spcAft>
          <a:spcPct val="0"/>
        </a:spcAft>
        <a:buClr>
          <a:srgbClr val="003366"/>
        </a:buClr>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003366"/>
        </a:buClr>
        <a:buChar char="•"/>
        <a:defRPr>
          <a:solidFill>
            <a:schemeClr val="tx1"/>
          </a:solidFill>
          <a:latin typeface="+mn-lt"/>
          <a:cs typeface="+mn-cs"/>
        </a:defRPr>
      </a:lvl5pPr>
      <a:lvl6pPr marL="2514600" indent="-228600" algn="l" rtl="0" fontAlgn="base">
        <a:spcBef>
          <a:spcPct val="20000"/>
        </a:spcBef>
        <a:spcAft>
          <a:spcPct val="0"/>
        </a:spcAft>
        <a:buClr>
          <a:srgbClr val="003366"/>
        </a:buClr>
        <a:buChar char="•"/>
        <a:defRPr>
          <a:solidFill>
            <a:schemeClr val="tx1"/>
          </a:solidFill>
          <a:latin typeface="+mn-lt"/>
          <a:cs typeface="+mn-cs"/>
        </a:defRPr>
      </a:lvl6pPr>
      <a:lvl7pPr marL="2971800" indent="-228600" algn="l" rtl="0" fontAlgn="base">
        <a:spcBef>
          <a:spcPct val="20000"/>
        </a:spcBef>
        <a:spcAft>
          <a:spcPct val="0"/>
        </a:spcAft>
        <a:buClr>
          <a:srgbClr val="003366"/>
        </a:buClr>
        <a:buChar char="•"/>
        <a:defRPr>
          <a:solidFill>
            <a:schemeClr val="tx1"/>
          </a:solidFill>
          <a:latin typeface="+mn-lt"/>
          <a:cs typeface="+mn-cs"/>
        </a:defRPr>
      </a:lvl7pPr>
      <a:lvl8pPr marL="3429000" indent="-228600" algn="l" rtl="0" fontAlgn="base">
        <a:spcBef>
          <a:spcPct val="20000"/>
        </a:spcBef>
        <a:spcAft>
          <a:spcPct val="0"/>
        </a:spcAft>
        <a:buClr>
          <a:srgbClr val="003366"/>
        </a:buClr>
        <a:buChar char="•"/>
        <a:defRPr>
          <a:solidFill>
            <a:schemeClr val="tx1"/>
          </a:solidFill>
          <a:latin typeface="+mn-lt"/>
          <a:cs typeface="+mn-cs"/>
        </a:defRPr>
      </a:lvl8pPr>
      <a:lvl9pPr marL="3886200" indent="-228600" algn="l" rtl="0" fontAlgn="base">
        <a:spcBef>
          <a:spcPct val="20000"/>
        </a:spcBef>
        <a:spcAft>
          <a:spcPct val="0"/>
        </a:spcAft>
        <a:buClr>
          <a:srgbClr val="003366"/>
        </a:buClr>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package" Target="../embeddings/Microsoft_Office_Word_Document1.docx"/><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Data" Target="../diagrams/data3.xml"/><Relationship Id="rId7" Type="http://schemas.openxmlformats.org/officeDocument/2006/relationships/diagramData" Target="../diagrams/data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openxmlformats.org/officeDocument/2006/relationships/image" Target="../media/image13.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9.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java.sun.com/docs/books/tutori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28600" y="733425"/>
            <a:ext cx="9677400" cy="1470025"/>
          </a:xfrm>
        </p:spPr>
        <p:txBody>
          <a:bodyPr anchor="t"/>
          <a:lstStyle/>
          <a:p>
            <a:pPr eaLnBrk="1" hangingPunct="1">
              <a:defRPr/>
            </a:pPr>
            <a:r>
              <a:rPr lang="en-US" sz="3000" dirty="0" smtClean="0"/>
              <a:t/>
            </a:r>
            <a:br>
              <a:rPr lang="en-US" sz="3000" dirty="0" smtClean="0"/>
            </a:br>
            <a:r>
              <a:rPr lang="en-US" sz="3000" dirty="0" smtClean="0"/>
              <a:t> Object Oriented Programming using Java- Day 1</a:t>
            </a:r>
          </a:p>
        </p:txBody>
      </p:sp>
      <p:sp>
        <p:nvSpPr>
          <p:cNvPr id="5" name="Rectangle 6"/>
          <p:cNvSpPr txBox="1">
            <a:spLocks noChangeArrowheads="1"/>
          </p:cNvSpPr>
          <p:nvPr/>
        </p:nvSpPr>
        <p:spPr bwMode="auto">
          <a:xfrm>
            <a:off x="533400" y="2286000"/>
            <a:ext cx="6934200" cy="571500"/>
          </a:xfrm>
          <a:prstGeom prst="rect">
            <a:avLst/>
          </a:prstGeom>
          <a:noFill/>
          <a:ln w="9525">
            <a:noFill/>
            <a:miter lim="800000"/>
            <a:headEnd/>
            <a:tailEnd/>
          </a:ln>
          <a:effectLst>
            <a:outerShdw dist="35921" dir="2700000" algn="ctr" rotWithShape="0">
              <a:schemeClr val="bg2"/>
            </a:outerShdw>
          </a:effectLst>
        </p:spPr>
        <p:txBody>
          <a:bodyPr/>
          <a:lstStyle/>
          <a:p>
            <a:pPr eaLnBrk="1" hangingPunct="1">
              <a:spcBef>
                <a:spcPct val="20000"/>
              </a:spcBef>
              <a:buClr>
                <a:srgbClr val="003366"/>
              </a:buClr>
              <a:buSzTx/>
              <a:buFont typeface="Wingdings" pitchFamily="2" charset="2"/>
              <a:buNone/>
              <a:defRPr/>
            </a:pPr>
            <a:r>
              <a:rPr lang="en-GB" sz="2800" kern="0" dirty="0">
                <a:solidFill>
                  <a:srgbClr val="FFCC66"/>
                </a:solidFill>
                <a:latin typeface="+mn-lt"/>
                <a:cs typeface="+mn-cs"/>
              </a:rPr>
              <a:t>Intermediate Level</a:t>
            </a:r>
            <a:endParaRPr lang="en-US" sz="2800" kern="0" dirty="0">
              <a:solidFill>
                <a:srgbClr val="FFCC66"/>
              </a:solidFill>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33EE579-92DB-4C98-835F-4D197B1F24C8}" type="slidenum">
              <a:rPr lang="en-US"/>
              <a:pPr>
                <a:defRPr/>
              </a:pPr>
              <a:t>10</a:t>
            </a:fld>
            <a:endParaRPr lang="en-US" dirty="0"/>
          </a:p>
        </p:txBody>
      </p:sp>
      <p:sp>
        <p:nvSpPr>
          <p:cNvPr id="10243" name="Rectangle 2"/>
          <p:cNvSpPr>
            <a:spLocks noGrp="1" noChangeArrowheads="1"/>
          </p:cNvSpPr>
          <p:nvPr>
            <p:ph type="title"/>
          </p:nvPr>
        </p:nvSpPr>
        <p:spPr>
          <a:xfrm>
            <a:off x="247650" y="228600"/>
            <a:ext cx="9328150" cy="533400"/>
          </a:xfrm>
        </p:spPr>
        <p:txBody>
          <a:bodyPr lIns="90488" tIns="44450" rIns="90488" bIns="44450" anchor="b"/>
          <a:lstStyle/>
          <a:p>
            <a:pPr eaLnBrk="1" hangingPunct="1">
              <a:defRPr/>
            </a:pPr>
            <a:r>
              <a:rPr lang="en-US" sz="2800" dirty="0" smtClean="0"/>
              <a:t>Retail Application Case Study : Problem Statement </a:t>
            </a:r>
          </a:p>
        </p:txBody>
      </p:sp>
      <p:sp>
        <p:nvSpPr>
          <p:cNvPr id="12292" name="Rectangle 3"/>
          <p:cNvSpPr>
            <a:spLocks noGrp="1" noChangeArrowheads="1"/>
          </p:cNvSpPr>
          <p:nvPr>
            <p:ph type="body" idx="1"/>
          </p:nvPr>
        </p:nvSpPr>
        <p:spPr>
          <a:xfrm>
            <a:off x="381000" y="1447800"/>
            <a:ext cx="8667750" cy="4648200"/>
          </a:xfrm>
        </p:spPr>
        <p:style>
          <a:lnRef idx="0">
            <a:scrgbClr r="0" g="0" b="0"/>
          </a:lnRef>
          <a:fillRef idx="1001">
            <a:schemeClr val="lt1"/>
          </a:fillRef>
          <a:effectRef idx="0">
            <a:scrgbClr r="0" g="0" b="0"/>
          </a:effectRef>
          <a:fontRef idx="major"/>
        </p:style>
        <p:txBody>
          <a:bodyPr lIns="90488" tIns="44450" rIns="90488" bIns="44450"/>
          <a:lstStyle/>
          <a:p>
            <a:pPr eaLnBrk="1" hangingPunct="1">
              <a:defRPr/>
            </a:pPr>
            <a:r>
              <a:rPr lang="en-US" sz="2400" dirty="0" smtClean="0"/>
              <a:t>Problem Statement</a:t>
            </a:r>
          </a:p>
          <a:p>
            <a:pPr algn="just" eaLnBrk="1" hangingPunct="1">
              <a:buFont typeface="Wingdings" pitchFamily="2" charset="2"/>
              <a:buNone/>
              <a:defRPr/>
            </a:pPr>
            <a:r>
              <a:rPr lang="en-US" sz="2400" dirty="0" smtClean="0"/>
              <a:t>	</a:t>
            </a:r>
            <a:r>
              <a:rPr lang="en-US" sz="2200" dirty="0" smtClean="0"/>
              <a:t>A retail application store wants to automate the system of purchase of items by customers and the billing process. The automation involves the purchase of items by customers and billing.</a:t>
            </a:r>
          </a:p>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a:p>
            <a:pPr eaLnBrk="1" hangingPunct="1">
              <a:defRPr/>
            </a:pPr>
            <a:endParaRPr lang="en-US" i="1" u="sng" dirty="0" smtClean="0"/>
          </a:p>
          <a:p>
            <a:pPr eaLnBrk="1" hangingPunct="1">
              <a:defRPr/>
            </a:pPr>
            <a:endParaRPr lang="en-US" sz="2400" dirty="0" smtClean="0"/>
          </a:p>
          <a:p>
            <a:pPr eaLnBrk="1" hangingPunct="1">
              <a:defRPr/>
            </a:pPr>
            <a:r>
              <a:rPr lang="en-US" sz="2400" dirty="0" smtClean="0"/>
              <a:t>This case study will be discussed through out the course</a:t>
            </a:r>
          </a:p>
        </p:txBody>
      </p:sp>
      <p:sp>
        <p:nvSpPr>
          <p:cNvPr id="5" name="Flowchart: Process 4"/>
          <p:cNvSpPr/>
          <p:nvPr/>
        </p:nvSpPr>
        <p:spPr bwMode="auto">
          <a:xfrm>
            <a:off x="914400" y="3657600"/>
            <a:ext cx="7251700" cy="152400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a:lstStyle/>
          <a:p>
            <a:pPr algn="just">
              <a:defRPr/>
            </a:pPr>
            <a:endParaRPr lang="en-US" dirty="0">
              <a:solidFill>
                <a:schemeClr val="tx1"/>
              </a:solidFill>
              <a:latin typeface="Courier New" pitchFamily="49" charset="0"/>
            </a:endParaRPr>
          </a:p>
          <a:p>
            <a:pPr marL="174625" algn="just">
              <a:defRPr/>
            </a:pPr>
            <a:r>
              <a:rPr lang="en-US" sz="1800" dirty="0" smtClean="0">
                <a:solidFill>
                  <a:schemeClr val="tx1"/>
                </a:solidFill>
              </a:rPr>
              <a:t>Click </a:t>
            </a:r>
            <a:r>
              <a:rPr lang="en-US" sz="1800" dirty="0">
                <a:solidFill>
                  <a:schemeClr val="tx1"/>
                </a:solidFill>
              </a:rPr>
              <a:t>on the word document given below for the problem statement  </a:t>
            </a:r>
          </a:p>
        </p:txBody>
      </p:sp>
      <p:graphicFrame>
        <p:nvGraphicFramePr>
          <p:cNvPr id="1026" name="Object 2"/>
          <p:cNvGraphicFramePr>
            <a:graphicFrameLocks noChangeAspect="1"/>
          </p:cNvGraphicFramePr>
          <p:nvPr/>
        </p:nvGraphicFramePr>
        <p:xfrm>
          <a:off x="3714750" y="4267200"/>
          <a:ext cx="1238250" cy="963613"/>
        </p:xfrm>
        <a:graphic>
          <a:graphicData uri="http://schemas.openxmlformats.org/presentationml/2006/ole">
            <p:oleObj spid="_x0000_s1026" name="Document" showAsIcon="1" r:id="rId4" imgW="914400" imgH="771480" progId="Word.Document.8">
              <p:embed/>
            </p:oleObj>
          </a:graphicData>
        </a:graphic>
      </p:graphicFrame>
      <p:sp>
        <p:nvSpPr>
          <p:cNvPr id="7" name="TextBox 6"/>
          <p:cNvSpPr txBox="1"/>
          <p:nvPr/>
        </p:nvSpPr>
        <p:spPr>
          <a:xfrm>
            <a:off x="304800" y="1048656"/>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a:spAutoFit/>
          </a:bodyPr>
          <a:lstStyle/>
          <a:p>
            <a:pPr>
              <a:defRPr/>
            </a:pPr>
            <a:r>
              <a:rPr lang="en-US" dirty="0">
                <a:solidFill>
                  <a:schemeClr val="bg1"/>
                </a:solidFill>
                <a:latin typeface="+mj-lt"/>
              </a:rPr>
              <a:t>Retail Application – Case Study</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Process 9"/>
          <p:cNvSpPr/>
          <p:nvPr/>
        </p:nvSpPr>
        <p:spPr bwMode="auto">
          <a:xfrm>
            <a:off x="6743700" y="4876800"/>
            <a:ext cx="3162300" cy="1066800"/>
          </a:xfrm>
          <a:prstGeom prst="flowChartProcess">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just">
              <a:defRPr/>
            </a:pPr>
            <a:r>
              <a:rPr lang="en-US" sz="1800" dirty="0" smtClean="0">
                <a:solidFill>
                  <a:schemeClr val="tx1"/>
                </a:solidFill>
              </a:rPr>
              <a:t>Click here to see the</a:t>
            </a:r>
          </a:p>
          <a:p>
            <a:pPr algn="just">
              <a:defRPr/>
            </a:pPr>
            <a:r>
              <a:rPr lang="en-US" sz="1800" dirty="0" smtClean="0">
                <a:solidFill>
                  <a:schemeClr val="tx1"/>
                </a:solidFill>
              </a:rPr>
              <a:t> diagram enlarged</a:t>
            </a:r>
            <a:endParaRPr lang="en-US" sz="1800" dirty="0">
              <a:solidFill>
                <a:schemeClr val="tx1"/>
              </a:solidFill>
            </a:endParaRPr>
          </a:p>
        </p:txBody>
      </p:sp>
      <p:sp>
        <p:nvSpPr>
          <p:cNvPr id="4" name="Slide Number Placeholder 3"/>
          <p:cNvSpPr>
            <a:spLocks noGrp="1"/>
          </p:cNvSpPr>
          <p:nvPr>
            <p:ph type="sldNum" sz="quarter" idx="10"/>
          </p:nvPr>
        </p:nvSpPr>
        <p:spPr/>
        <p:txBody>
          <a:bodyPr/>
          <a:lstStyle/>
          <a:p>
            <a:pPr>
              <a:defRPr/>
            </a:pPr>
            <a:fld id="{BFEB988B-F3BE-4204-894B-3D9CFD7DDBB5}" type="slidenum">
              <a:rPr lang="en-US"/>
              <a:pPr>
                <a:defRPr/>
              </a:pPr>
              <a:t>11</a:t>
            </a:fld>
            <a:endParaRPr lang="en-US"/>
          </a:p>
        </p:txBody>
      </p:sp>
      <p:sp>
        <p:nvSpPr>
          <p:cNvPr id="678916" name="Rectangle 4"/>
          <p:cNvSpPr>
            <a:spLocks noGrp="1" noChangeArrowheads="1"/>
          </p:cNvSpPr>
          <p:nvPr>
            <p:ph type="title"/>
          </p:nvPr>
        </p:nvSpPr>
        <p:spPr/>
        <p:txBody>
          <a:bodyPr/>
          <a:lstStyle/>
          <a:p>
            <a:pPr eaLnBrk="1" hangingPunct="1">
              <a:defRPr/>
            </a:pPr>
            <a:r>
              <a:rPr lang="en-US" dirty="0" smtClean="0"/>
              <a:t>An enterprise application – A complex software system</a:t>
            </a:r>
          </a:p>
        </p:txBody>
      </p:sp>
      <p:sp>
        <p:nvSpPr>
          <p:cNvPr id="16388" name="Rectangle 170"/>
          <p:cNvSpPr>
            <a:spLocks noChangeArrowheads="1"/>
          </p:cNvSpPr>
          <p:nvPr/>
        </p:nvSpPr>
        <p:spPr bwMode="auto">
          <a:xfrm>
            <a:off x="322263" y="1394194"/>
            <a:ext cx="9220200" cy="769938"/>
          </a:xfrm>
          <a:prstGeom prst="rect">
            <a:avLst/>
          </a:prstGeom>
          <a:noFill/>
          <a:ln w="9525">
            <a:noFill/>
            <a:miter lim="800000"/>
            <a:headEnd/>
            <a:tailEnd/>
          </a:ln>
        </p:spPr>
        <p:txBody>
          <a:bodyPr>
            <a:spAutoFit/>
          </a:bodyPr>
          <a:lstStyle/>
          <a:p>
            <a:pPr marL="0" lvl="1" indent="4763" algn="just" eaLnBrk="1" hangingPunct="1"/>
            <a:r>
              <a:rPr lang="en-US" sz="2200" b="0" dirty="0" smtClean="0"/>
              <a:t>Consider </a:t>
            </a:r>
            <a:r>
              <a:rPr lang="en-US" sz="2200" b="0" dirty="0"/>
              <a:t>the Retail store application of a huge store – This is an enterprise application and a complex software system </a:t>
            </a:r>
          </a:p>
        </p:txBody>
      </p:sp>
      <p:sp>
        <p:nvSpPr>
          <p:cNvPr id="7" name="Oval Callout 6"/>
          <p:cNvSpPr/>
          <p:nvPr/>
        </p:nvSpPr>
        <p:spPr bwMode="auto">
          <a:xfrm>
            <a:off x="7391400" y="2057400"/>
            <a:ext cx="2514600" cy="2590800"/>
          </a:xfrm>
          <a:prstGeom prst="wedgeEllipseCallout">
            <a:avLst>
              <a:gd name="adj1" fmla="val -101314"/>
              <a:gd name="adj2" fmla="val 24295"/>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There are many modules. What are the challenges </a:t>
            </a:r>
            <a:r>
              <a:rPr lang="en-US" sz="1800" dirty="0" smtClean="0">
                <a:solidFill>
                  <a:schemeClr val="tx1"/>
                </a:solidFill>
              </a:rPr>
              <a:t>in the </a:t>
            </a:r>
            <a:r>
              <a:rPr lang="en-US" sz="1800" dirty="0">
                <a:solidFill>
                  <a:schemeClr val="tx1"/>
                </a:solidFill>
              </a:rPr>
              <a:t>development of this system?</a:t>
            </a:r>
          </a:p>
        </p:txBody>
      </p:sp>
      <p:sp>
        <p:nvSpPr>
          <p:cNvPr id="8" name="TextBox 7"/>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pic>
        <p:nvPicPr>
          <p:cNvPr id="111617" name="Picture 1"/>
          <p:cNvPicPr>
            <a:picLocks noChangeAspect="1" noChangeArrowheads="1"/>
          </p:cNvPicPr>
          <p:nvPr/>
        </p:nvPicPr>
        <p:blipFill>
          <a:blip r:embed="rId4"/>
          <a:srcRect/>
          <a:stretch>
            <a:fillRect/>
          </a:stretch>
        </p:blipFill>
        <p:spPr bwMode="auto">
          <a:xfrm>
            <a:off x="533401" y="2084284"/>
            <a:ext cx="6096000" cy="4208136"/>
          </a:xfrm>
          <a:prstGeom prst="rect">
            <a:avLst/>
          </a:prstGeom>
          <a:noFill/>
          <a:ln w="9525">
            <a:noFill/>
            <a:miter lim="800000"/>
            <a:headEnd/>
            <a:tailEnd/>
          </a:ln>
          <a:effectLst/>
        </p:spPr>
      </p:pic>
      <p:graphicFrame>
        <p:nvGraphicFramePr>
          <p:cNvPr id="9" name="Object 8"/>
          <p:cNvGraphicFramePr>
            <a:graphicFrameLocks noChangeAspect="1"/>
          </p:cNvGraphicFramePr>
          <p:nvPr/>
        </p:nvGraphicFramePr>
        <p:xfrm>
          <a:off x="8839200" y="4953000"/>
          <a:ext cx="1066800" cy="900113"/>
        </p:xfrm>
        <a:graphic>
          <a:graphicData uri="http://schemas.openxmlformats.org/presentationml/2006/ole">
            <p:oleObj spid="_x0000_s109569" name="Document" showAsIcon="1" r:id="rId5" imgW="914400" imgH="771480" progId="Word.Document.1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397773F-610E-41C5-9FC7-222DC69D047A}" type="slidenum">
              <a:rPr lang="en-US"/>
              <a:pPr>
                <a:defRPr/>
              </a:pPr>
              <a:t>12</a:t>
            </a:fld>
            <a:endParaRPr lang="en-US"/>
          </a:p>
        </p:txBody>
      </p:sp>
      <p:sp>
        <p:nvSpPr>
          <p:cNvPr id="689158" name="Rectangle 6"/>
          <p:cNvSpPr>
            <a:spLocks noGrp="1" noChangeArrowheads="1"/>
          </p:cNvSpPr>
          <p:nvPr>
            <p:ph type="title"/>
          </p:nvPr>
        </p:nvSpPr>
        <p:spPr>
          <a:xfrm>
            <a:off x="457200" y="0"/>
            <a:ext cx="8610600" cy="973138"/>
          </a:xfrm>
        </p:spPr>
        <p:txBody>
          <a:bodyPr/>
          <a:lstStyle/>
          <a:p>
            <a:pPr eaLnBrk="1" hangingPunct="1">
              <a:defRPr/>
            </a:pPr>
            <a:r>
              <a:rPr lang="en-US" dirty="0" smtClean="0"/>
              <a:t>A complex software system – Another example</a:t>
            </a:r>
          </a:p>
        </p:txBody>
      </p:sp>
      <p:pic>
        <p:nvPicPr>
          <p:cNvPr id="17412" name="Content Placeholder 10" descr="sparsh.bmp"/>
          <p:cNvPicPr>
            <a:picLocks noGrp="1" noChangeAspect="1"/>
          </p:cNvPicPr>
          <p:nvPr>
            <p:ph idx="1"/>
          </p:nvPr>
        </p:nvPicPr>
        <p:blipFill>
          <a:blip r:embed="rId3"/>
          <a:srcRect/>
          <a:stretch>
            <a:fillRect/>
          </a:stretch>
        </p:blipFill>
        <p:spPr>
          <a:xfrm>
            <a:off x="304800" y="1066800"/>
            <a:ext cx="7391400" cy="5029200"/>
          </a:xfrm>
        </p:spPr>
      </p:pic>
      <p:sp>
        <p:nvSpPr>
          <p:cNvPr id="13" name="Oval Callout 12"/>
          <p:cNvSpPr/>
          <p:nvPr/>
        </p:nvSpPr>
        <p:spPr bwMode="auto">
          <a:xfrm>
            <a:off x="5791200" y="1905000"/>
            <a:ext cx="3657600" cy="1524000"/>
          </a:xfrm>
          <a:prstGeom prst="wedgeEllipseCallout">
            <a:avLst>
              <a:gd name="adj1" fmla="val -42658"/>
              <a:gd name="adj2" fmla="val 65357"/>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Consider the </a:t>
            </a:r>
            <a:r>
              <a:rPr lang="en-US" sz="1800" dirty="0" err="1">
                <a:solidFill>
                  <a:schemeClr val="tx1"/>
                </a:solidFill>
              </a:rPr>
              <a:t>Sparsh</a:t>
            </a:r>
            <a:r>
              <a:rPr lang="en-US" sz="1800" dirty="0">
                <a:solidFill>
                  <a:schemeClr val="tx1"/>
                </a:solidFill>
              </a:rPr>
              <a:t> application- It is a complex software system </a:t>
            </a:r>
          </a:p>
        </p:txBody>
      </p:sp>
      <p:sp>
        <p:nvSpPr>
          <p:cNvPr id="7" name="Oval Callout 6"/>
          <p:cNvSpPr/>
          <p:nvPr/>
        </p:nvSpPr>
        <p:spPr bwMode="auto">
          <a:xfrm>
            <a:off x="5867400" y="4114800"/>
            <a:ext cx="3657600" cy="1524000"/>
          </a:xfrm>
          <a:prstGeom prst="wedgeEllipseCallout">
            <a:avLst>
              <a:gd name="adj1" fmla="val -47024"/>
              <a:gd name="adj2" fmla="val 62500"/>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a:solidFill>
                  <a:schemeClr val="tx1"/>
                </a:solidFill>
              </a:rPr>
              <a:t>What are the </a:t>
            </a:r>
            <a:r>
              <a:rPr lang="en-US" sz="1800" dirty="0" smtClean="0">
                <a:solidFill>
                  <a:schemeClr val="tx1"/>
                </a:solidFill>
              </a:rPr>
              <a:t>challenges in development of </a:t>
            </a:r>
            <a:r>
              <a:rPr lang="en-US" sz="1800" dirty="0">
                <a:solidFill>
                  <a:schemeClr val="tx1"/>
                </a:solidFill>
              </a:rPr>
              <a:t>this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5D4799F-A2E4-46D9-BD07-40382B2BFD69}" type="slidenum">
              <a:rPr lang="en-US"/>
              <a:pPr>
                <a:defRPr/>
              </a:pPr>
              <a:t>13</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sz="2800" dirty="0" smtClean="0"/>
              <a:t>  Road  Ahead….</a:t>
            </a:r>
            <a:endParaRPr lang="en-US" dirty="0" smtClean="0"/>
          </a:p>
        </p:txBody>
      </p:sp>
      <p:sp>
        <p:nvSpPr>
          <p:cNvPr id="18436" name="Rectangle 7"/>
          <p:cNvSpPr>
            <a:spLocks noGrp="1" noChangeArrowheads="1"/>
          </p:cNvSpPr>
          <p:nvPr>
            <p:ph type="body" idx="1"/>
          </p:nvPr>
        </p:nvSpPr>
        <p:spPr/>
        <p:txBody>
          <a:bodyPr/>
          <a:lstStyle/>
          <a:p>
            <a:pPr marL="342900" lvl="1" indent="-342900" eaLnBrk="1" hangingPunct="1">
              <a:buNone/>
            </a:pPr>
            <a:endParaRPr lang="en-US" sz="2200" dirty="0" smtClean="0"/>
          </a:p>
          <a:p>
            <a:pPr marL="342900" lvl="1" indent="-342900" eaLnBrk="1" hangingPunct="1">
              <a:buNone/>
            </a:pPr>
            <a:endParaRPr lang="en-US" dirty="0" smtClean="0"/>
          </a:p>
          <a:p>
            <a:pPr marL="342900" lvl="1" indent="-342900" eaLnBrk="1" hangingPunct="1">
              <a:buNone/>
            </a:pPr>
            <a:r>
              <a:rPr lang="en-US" sz="2200" dirty="0" smtClean="0"/>
              <a:t>Let us now understand :</a:t>
            </a:r>
          </a:p>
          <a:p>
            <a:pPr marL="742950" lvl="2" indent="-342900" eaLnBrk="1" hangingPunct="1"/>
            <a:r>
              <a:rPr lang="en-US" dirty="0" smtClean="0"/>
              <a:t>Challenges of  complex software systems</a:t>
            </a:r>
          </a:p>
          <a:p>
            <a:pPr marL="742950" lvl="2" indent="-342900" eaLnBrk="1" hangingPunct="1"/>
            <a:r>
              <a:rPr lang="en-US" dirty="0" smtClean="0"/>
              <a:t>Approach to develop complex software systems	</a:t>
            </a:r>
            <a:endParaRPr lang="en-US" sz="2000" dirty="0" smtClean="0"/>
          </a:p>
        </p:txBody>
      </p:sp>
      <p:pic>
        <p:nvPicPr>
          <p:cNvPr id="145410" name="Picture 2" descr="C:\Program Files\Microsoft Office\MEDIA\CAGCAT10\j0301252.wmf"/>
          <p:cNvPicPr>
            <a:picLocks noChangeAspect="1" noChangeArrowheads="1"/>
          </p:cNvPicPr>
          <p:nvPr/>
        </p:nvPicPr>
        <p:blipFill>
          <a:blip r:embed="rId3"/>
          <a:srcRect/>
          <a:stretch>
            <a:fillRect/>
          </a:stretch>
        </p:blipFill>
        <p:spPr bwMode="auto">
          <a:xfrm>
            <a:off x="6705600" y="3429000"/>
            <a:ext cx="1829714" cy="156545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5D4799F-A2E4-46D9-BD07-40382B2BFD69}" type="slidenum">
              <a:rPr lang="en-US"/>
              <a:pPr>
                <a:defRPr/>
              </a:pPr>
              <a:t>14</a:t>
            </a:fld>
            <a:endParaRPr lang="en-US"/>
          </a:p>
        </p:txBody>
      </p:sp>
      <p:sp>
        <p:nvSpPr>
          <p:cNvPr id="689158" name="Rectangle 6"/>
          <p:cNvSpPr>
            <a:spLocks noGrp="1" noChangeArrowheads="1"/>
          </p:cNvSpPr>
          <p:nvPr>
            <p:ph type="title"/>
          </p:nvPr>
        </p:nvSpPr>
        <p:spPr>
          <a:xfrm>
            <a:off x="0" y="12700"/>
            <a:ext cx="8382000" cy="973138"/>
          </a:xfrm>
        </p:spPr>
        <p:txBody>
          <a:bodyPr/>
          <a:lstStyle/>
          <a:p>
            <a:pPr eaLnBrk="1" hangingPunct="1">
              <a:defRPr/>
            </a:pPr>
            <a:r>
              <a:rPr lang="en-US" dirty="0" smtClean="0"/>
              <a:t>  Complex software system- Challenges (1 of 2)</a:t>
            </a:r>
          </a:p>
        </p:txBody>
      </p:sp>
      <p:sp>
        <p:nvSpPr>
          <p:cNvPr id="18436" name="Rectangle 7"/>
          <p:cNvSpPr>
            <a:spLocks noGrp="1" noChangeArrowheads="1"/>
          </p:cNvSpPr>
          <p:nvPr>
            <p:ph type="body" idx="1"/>
          </p:nvPr>
        </p:nvSpPr>
        <p:spPr/>
        <p:txBody>
          <a:bodyPr/>
          <a:lstStyle/>
          <a:p>
            <a:pPr marL="342900" lvl="1" indent="-342900" eaLnBrk="1" hangingPunct="1">
              <a:buFont typeface="Wingdings" pitchFamily="2" charset="2"/>
              <a:buChar char="Ø"/>
            </a:pPr>
            <a:r>
              <a:rPr lang="en-US" sz="2200" dirty="0" smtClean="0"/>
              <a:t>Users depend upon complex software systems for their functions ex. a retail store application </a:t>
            </a:r>
          </a:p>
          <a:p>
            <a:pPr marL="342900" lvl="1" indent="-342900" eaLnBrk="1" hangingPunct="1">
              <a:buFont typeface="Wingdings" pitchFamily="2" charset="2"/>
              <a:buChar char="Ø"/>
            </a:pPr>
            <a:endParaRPr lang="en-US" sz="2200" dirty="0" smtClean="0"/>
          </a:p>
          <a:p>
            <a:pPr marL="342900" lvl="1" indent="-342900" eaLnBrk="1" hangingPunct="1">
              <a:buFont typeface="Wingdings" pitchFamily="2" charset="2"/>
              <a:buChar char="Ø"/>
            </a:pPr>
            <a:r>
              <a:rPr lang="en-US" sz="2200" dirty="0" smtClean="0"/>
              <a:t>High level of flexibility is needed in software systems</a:t>
            </a:r>
          </a:p>
          <a:p>
            <a:pPr marL="742950" lvl="2" indent="-342900" eaLnBrk="1" hangingPunct="1">
              <a:buFont typeface="Arial" charset="0"/>
              <a:buNone/>
            </a:pPr>
            <a:r>
              <a:rPr lang="en-US" sz="1700" i="1" dirty="0" err="1" smtClean="0"/>
              <a:t>Eg</a:t>
            </a:r>
            <a:r>
              <a:rPr lang="en-US" sz="1700" i="1" dirty="0" smtClean="0"/>
              <a:t>. POS machines in a retail store  </a:t>
            </a:r>
            <a:r>
              <a:rPr lang="en-US" sz="1700" b="1" i="1" dirty="0" smtClean="0"/>
              <a:t>(POS- Point of sale machines) </a:t>
            </a:r>
          </a:p>
          <a:p>
            <a:pPr marL="742950" lvl="2" indent="-342900" eaLnBrk="1" hangingPunct="1">
              <a:buFont typeface="Arial" charset="0"/>
              <a:buNone/>
            </a:pPr>
            <a:endParaRPr lang="en-US" sz="1700" b="1" i="1" dirty="0" smtClean="0"/>
          </a:p>
          <a:p>
            <a:pPr marL="342900" lvl="1" indent="-342900" eaLnBrk="1" hangingPunct="1">
              <a:buFont typeface="Wingdings" pitchFamily="2" charset="2"/>
              <a:buChar char="Ø"/>
            </a:pPr>
            <a:r>
              <a:rPr lang="en-US" sz="2200" dirty="0" smtClean="0"/>
              <a:t>However it is extremely difficult  for a developer to master the whole system and develop the same</a:t>
            </a:r>
          </a:p>
          <a:p>
            <a:pPr marL="342900" lvl="1" indent="-342900" eaLnBrk="1" hangingPunct="1">
              <a:buFont typeface="Wingdings" pitchFamily="2" charset="2"/>
              <a:buChar char="Ø"/>
            </a:pPr>
            <a:endParaRPr lang="en-US" sz="2200" dirty="0" smtClean="0"/>
          </a:p>
          <a:p>
            <a:pPr marL="342900" lvl="1" indent="-342900" eaLnBrk="1" hangingPunct="1">
              <a:buFont typeface="Wingdings" pitchFamily="2" charset="2"/>
              <a:buChar char="Ø"/>
            </a:pPr>
            <a:r>
              <a:rPr lang="en-US" sz="2200" dirty="0" smtClean="0"/>
              <a:t>The development process is complex</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425A644-78BB-469A-8E2A-2B54BBE15B23}" type="slidenum">
              <a:rPr lang="en-US"/>
              <a:pPr>
                <a:defRPr/>
              </a:pPr>
              <a:t>15</a:t>
            </a:fld>
            <a:endParaRPr lang="en-US"/>
          </a:p>
        </p:txBody>
      </p:sp>
      <p:sp>
        <p:nvSpPr>
          <p:cNvPr id="19460" name="Rectangle 7"/>
          <p:cNvSpPr>
            <a:spLocks noGrp="1" noChangeArrowheads="1"/>
          </p:cNvSpPr>
          <p:nvPr>
            <p:ph type="body" idx="1"/>
          </p:nvPr>
        </p:nvSpPr>
        <p:spPr>
          <a:xfrm>
            <a:off x="381000" y="1143000"/>
            <a:ext cx="8915400" cy="4881563"/>
          </a:xfrm>
        </p:spPr>
        <p:txBody>
          <a:bodyPr/>
          <a:lstStyle/>
          <a:p>
            <a:pPr marL="342900" lvl="1" indent="-342900" eaLnBrk="1" hangingPunct="1">
              <a:buFont typeface="Wingdings" pitchFamily="2" charset="2"/>
              <a:buChar char="Ø"/>
            </a:pPr>
            <a:r>
              <a:rPr lang="en-US" sz="2200" dirty="0" smtClean="0"/>
              <a:t>Huge software systems need to be developed with the team distributed across locations</a:t>
            </a:r>
          </a:p>
          <a:p>
            <a:pPr marL="342900" lvl="1" indent="-342900" eaLnBrk="1" hangingPunct="1">
              <a:buFont typeface="Wingdings" pitchFamily="2" charset="2"/>
              <a:buChar char="Ø"/>
            </a:pPr>
            <a:endParaRPr lang="en-US" sz="2200" dirty="0" smtClean="0"/>
          </a:p>
          <a:p>
            <a:pPr marL="342900" lvl="1" indent="-342900" eaLnBrk="1" hangingPunct="1">
              <a:buFont typeface="Wingdings" pitchFamily="2" charset="2"/>
              <a:buChar char="Ø"/>
            </a:pPr>
            <a:r>
              <a:rPr lang="en-US" sz="2200" dirty="0" smtClean="0"/>
              <a:t>The software engineer need to give an illusion of simplicity to the user</a:t>
            </a:r>
          </a:p>
          <a:p>
            <a:pPr marL="342900" lvl="1" indent="-342900" eaLnBrk="1" hangingPunct="1">
              <a:buFont typeface="Wingdings" pitchFamily="2" charset="2"/>
              <a:buChar char="Ø"/>
            </a:pPr>
            <a:endParaRPr lang="en-US" sz="2200" dirty="0" smtClean="0"/>
          </a:p>
          <a:p>
            <a:pPr marL="342900" lvl="1" indent="-342900" eaLnBrk="1" hangingPunct="1">
              <a:buFont typeface="Wingdings" pitchFamily="2" charset="2"/>
              <a:buChar char="Ø"/>
            </a:pPr>
            <a:r>
              <a:rPr lang="en-US" sz="2200" dirty="0" smtClean="0"/>
              <a:t>Test coverage of the complex system is difficult </a:t>
            </a:r>
            <a:endParaRPr lang="en-US" sz="1800" i="1" dirty="0" smtClean="0"/>
          </a:p>
          <a:p>
            <a:pPr marL="742950" lvl="2" indent="-342900" eaLnBrk="1" hangingPunct="1">
              <a:buFont typeface="Wingdings" pitchFamily="2" charset="2"/>
              <a:buChar char="Ø"/>
            </a:pPr>
            <a:endParaRPr lang="en-US" sz="1800" i="1" dirty="0" smtClean="0"/>
          </a:p>
          <a:p>
            <a:pPr marL="342900" lvl="1" indent="-342900" eaLnBrk="1" hangingPunct="1">
              <a:buFont typeface="Wingdings" pitchFamily="2" charset="2"/>
              <a:buChar char="Ø"/>
            </a:pPr>
            <a:r>
              <a:rPr lang="en-US" sz="2200" dirty="0" smtClean="0"/>
              <a:t>If this complexity is not addressed it may lead to Software Crisis</a:t>
            </a:r>
          </a:p>
          <a:p>
            <a:pPr marL="742950" lvl="2" indent="-342900" eaLnBrk="1" hangingPunct="1">
              <a:buFont typeface="Wingdings" pitchFamily="2" charset="2"/>
              <a:buChar char="Ø"/>
            </a:pPr>
            <a:endParaRPr lang="en-US" sz="1800" i="1" dirty="0" smtClean="0"/>
          </a:p>
          <a:p>
            <a:pPr marL="342900" lvl="1" indent="-342900" eaLnBrk="1" hangingPunct="1">
              <a:buFont typeface="Wingdings" pitchFamily="2" charset="2"/>
              <a:buChar char="Ø"/>
            </a:pPr>
            <a:endParaRPr lang="en-US" sz="1700" i="1" dirty="0" smtClean="0"/>
          </a:p>
        </p:txBody>
      </p:sp>
      <p:sp>
        <p:nvSpPr>
          <p:cNvPr id="6" name="Rectangle 6"/>
          <p:cNvSpPr txBox="1">
            <a:spLocks noChangeArrowheads="1"/>
          </p:cNvSpPr>
          <p:nvPr/>
        </p:nvSpPr>
        <p:spPr bwMode="auto">
          <a:xfrm>
            <a:off x="0" y="0"/>
            <a:ext cx="83820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latin typeface="+mj-lt"/>
                <a:ea typeface="+mj-ea"/>
                <a:cs typeface="+mj-cs"/>
              </a:rPr>
              <a:t>  </a:t>
            </a:r>
            <a:r>
              <a:rPr kumimoji="0" lang="en-US" sz="2800" b="1" i="0" u="none" strike="noStrike" kern="0" cap="none" spc="0" normalizeH="0" baseline="0" noProof="0" dirty="0" smtClean="0">
                <a:ln>
                  <a:noFill/>
                </a:ln>
                <a:solidFill>
                  <a:schemeClr val="bg1"/>
                </a:solidFill>
                <a:effectLst/>
                <a:uLnTx/>
                <a:uFillTx/>
                <a:latin typeface="+mj-lt"/>
                <a:ea typeface="+mj-ea"/>
                <a:cs typeface="+mj-cs"/>
              </a:rPr>
              <a:t>Complex software system- Challenges (2 of 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85800" y="1295400"/>
            <a:ext cx="8610600" cy="12192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chor="ctr"/>
          <a:lstStyle/>
          <a:p>
            <a:pPr>
              <a:defRPr/>
            </a:pPr>
            <a:endParaRPr lang="en-US"/>
          </a:p>
        </p:txBody>
      </p:sp>
      <p:sp>
        <p:nvSpPr>
          <p:cNvPr id="4" name="Slide Number Placeholder 3"/>
          <p:cNvSpPr>
            <a:spLocks noGrp="1"/>
          </p:cNvSpPr>
          <p:nvPr>
            <p:ph type="sldNum" sz="quarter" idx="10"/>
          </p:nvPr>
        </p:nvSpPr>
        <p:spPr/>
        <p:txBody>
          <a:bodyPr/>
          <a:lstStyle/>
          <a:p>
            <a:pPr>
              <a:defRPr/>
            </a:pPr>
            <a:fld id="{345B30C4-D5BE-4B24-A37D-1A45AF36CB23}" type="slidenum">
              <a:rPr lang="en-US"/>
              <a:pPr>
                <a:defRPr/>
              </a:pPr>
              <a:t>16</a:t>
            </a:fld>
            <a:endParaRPr lang="en-US"/>
          </a:p>
        </p:txBody>
      </p:sp>
      <p:sp>
        <p:nvSpPr>
          <p:cNvPr id="689158" name="Rectangle 6"/>
          <p:cNvSpPr>
            <a:spLocks noGrp="1" noChangeArrowheads="1"/>
          </p:cNvSpPr>
          <p:nvPr>
            <p:ph type="title"/>
          </p:nvPr>
        </p:nvSpPr>
        <p:spPr>
          <a:xfrm>
            <a:off x="457200" y="0"/>
            <a:ext cx="8077200" cy="973138"/>
          </a:xfrm>
        </p:spPr>
        <p:txBody>
          <a:bodyPr/>
          <a:lstStyle/>
          <a:p>
            <a:pPr eaLnBrk="1" hangingPunct="1">
              <a:defRPr/>
            </a:pPr>
            <a:r>
              <a:rPr lang="en-US" sz="2800" dirty="0" smtClean="0"/>
              <a:t> </a:t>
            </a:r>
            <a:r>
              <a:rPr lang="en-US" dirty="0" smtClean="0"/>
              <a:t>The solution … </a:t>
            </a:r>
          </a:p>
        </p:txBody>
      </p:sp>
      <p:sp>
        <p:nvSpPr>
          <p:cNvPr id="20484" name="Rectangle 7"/>
          <p:cNvSpPr>
            <a:spLocks noGrp="1" noChangeArrowheads="1"/>
          </p:cNvSpPr>
          <p:nvPr>
            <p:ph type="body" idx="1"/>
          </p:nvPr>
        </p:nvSpPr>
        <p:spPr>
          <a:xfrm>
            <a:off x="457200" y="1066800"/>
            <a:ext cx="8915400" cy="5033963"/>
          </a:xfrm>
        </p:spPr>
        <p:txBody>
          <a:bodyPr/>
          <a:lstStyle/>
          <a:p>
            <a:pPr marL="742950" lvl="2" indent="-342900" algn="ctr" eaLnBrk="1" hangingPunct="1">
              <a:buFont typeface="Arial" pitchFamily="34" charset="0"/>
              <a:buNone/>
              <a:defRPr/>
            </a:pPr>
            <a:endParaRPr lang="en-US" sz="1800" i="1" dirty="0" smtClean="0"/>
          </a:p>
          <a:p>
            <a:pPr marL="234950" lvl="2" indent="-3175" algn="ctr" eaLnBrk="1" hangingPunct="1">
              <a:buFont typeface="Arial" pitchFamily="34" charset="0"/>
              <a:buNone/>
              <a:defRPr/>
            </a:pPr>
            <a:r>
              <a:rPr lang="en-US" sz="1800" i="1" dirty="0" smtClean="0"/>
              <a:t>“</a:t>
            </a:r>
            <a:r>
              <a:rPr lang="en-US" sz="1800" b="1" i="1" dirty="0" smtClean="0">
                <a:solidFill>
                  <a:schemeClr val="accent3"/>
                </a:solidFill>
              </a:rPr>
              <a:t>The technique of mastering complexity has been known since ancient times :”divide et </a:t>
            </a:r>
            <a:r>
              <a:rPr lang="en-US" sz="1800" b="1" i="1" dirty="0" err="1" smtClean="0">
                <a:solidFill>
                  <a:schemeClr val="accent3"/>
                </a:solidFill>
              </a:rPr>
              <a:t>impera</a:t>
            </a:r>
            <a:r>
              <a:rPr lang="en-US" sz="1800" b="1" i="1" dirty="0" smtClean="0">
                <a:solidFill>
                  <a:schemeClr val="accent3"/>
                </a:solidFill>
              </a:rPr>
              <a:t>(divide and rule)”</a:t>
            </a:r>
          </a:p>
          <a:p>
            <a:pPr marL="742950" lvl="2" indent="-342900" eaLnBrk="1" hangingPunct="1">
              <a:buFont typeface="Arial" pitchFamily="34" charset="0"/>
              <a:buNone/>
              <a:defRPr/>
            </a:pPr>
            <a:r>
              <a:rPr lang="en-US" sz="1800" b="1" i="1" dirty="0" smtClean="0">
                <a:solidFill>
                  <a:schemeClr val="accent3"/>
                </a:solidFill>
              </a:rPr>
              <a:t>                                                                      -</a:t>
            </a:r>
            <a:r>
              <a:rPr lang="en-US" sz="1800" b="1" i="1" dirty="0" err="1" smtClean="0">
                <a:solidFill>
                  <a:schemeClr val="accent3"/>
                </a:solidFill>
              </a:rPr>
              <a:t>Dijkstra</a:t>
            </a:r>
            <a:r>
              <a:rPr lang="en-US" sz="1800" b="1" i="1" dirty="0" smtClean="0">
                <a:solidFill>
                  <a:schemeClr val="accent3"/>
                </a:solidFill>
              </a:rPr>
              <a:t> </a:t>
            </a:r>
          </a:p>
          <a:p>
            <a:pPr marL="742950" lvl="2" indent="-342900" eaLnBrk="1" hangingPunct="1">
              <a:buFont typeface="Arial" pitchFamily="34" charset="0"/>
              <a:buNone/>
              <a:defRPr/>
            </a:pPr>
            <a:endParaRPr lang="en-US" sz="1800" b="1" i="1" dirty="0" smtClean="0"/>
          </a:p>
          <a:p>
            <a:pPr marL="342900" lvl="1" indent="-342900" eaLnBrk="1" hangingPunct="1">
              <a:buFont typeface="Wingdings" pitchFamily="2" charset="2"/>
              <a:buChar char="Ø"/>
              <a:defRPr/>
            </a:pPr>
            <a:r>
              <a:rPr lang="en-US" sz="2200" dirty="0" smtClean="0"/>
              <a:t>The solution is to divide the system into smaller components </a:t>
            </a:r>
          </a:p>
          <a:p>
            <a:pPr marL="342900" lvl="1" indent="-342900" eaLnBrk="1" hangingPunct="1">
              <a:buFont typeface="Wingdings" pitchFamily="2" charset="2"/>
              <a:buChar char="Ø"/>
              <a:defRPr/>
            </a:pPr>
            <a:endParaRPr lang="en-US" sz="2200" dirty="0" smtClean="0"/>
          </a:p>
          <a:p>
            <a:pPr marL="342900" lvl="1" indent="-342900" eaLnBrk="1" hangingPunct="1">
              <a:buFont typeface="Wingdings" pitchFamily="2" charset="2"/>
              <a:buChar char="Ø"/>
              <a:defRPr/>
            </a:pPr>
            <a:r>
              <a:rPr lang="en-US" sz="2200" dirty="0" smtClean="0"/>
              <a:t>There are three possible approaches –</a:t>
            </a:r>
          </a:p>
          <a:p>
            <a:pPr marL="742950" lvl="2" indent="-342900" eaLnBrk="1" hangingPunct="1">
              <a:buFont typeface="Wingdings" pitchFamily="2" charset="2"/>
              <a:buChar char="§"/>
              <a:defRPr/>
            </a:pPr>
            <a:r>
              <a:rPr lang="en-US" sz="2000" dirty="0" smtClean="0"/>
              <a:t>Algorithmic Approach or Structured Approach</a:t>
            </a:r>
          </a:p>
          <a:p>
            <a:pPr marL="742950" lvl="2" indent="-342900" eaLnBrk="1" hangingPunct="1">
              <a:buFont typeface="Wingdings" pitchFamily="2" charset="2"/>
              <a:buChar char="§"/>
              <a:defRPr/>
            </a:pPr>
            <a:r>
              <a:rPr lang="en-US" sz="2000" dirty="0" smtClean="0"/>
              <a:t>Data-Driven Approach</a:t>
            </a:r>
          </a:p>
          <a:p>
            <a:pPr marL="742950" lvl="2" indent="-342900" eaLnBrk="1" hangingPunct="1">
              <a:buFont typeface="Wingdings" pitchFamily="2" charset="2"/>
              <a:buChar char="§"/>
              <a:defRPr/>
            </a:pPr>
            <a:r>
              <a:rPr lang="en-US" sz="2000" dirty="0" smtClean="0"/>
              <a:t>Object Oriented Approach </a:t>
            </a:r>
          </a:p>
          <a:p>
            <a:pPr marL="342900" lvl="1" indent="-342900" eaLnBrk="1" hangingPunct="1">
              <a:buFont typeface="Wingdings" pitchFamily="2" charset="2"/>
              <a:buChar char="Ø"/>
              <a:defRPr/>
            </a:pPr>
            <a:endParaRPr lang="en-US" sz="2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16A2BDA-48A9-470A-A4F1-0FD383D182D7}" type="slidenum">
              <a:rPr lang="en-US"/>
              <a:pPr>
                <a:defRPr/>
              </a:pPr>
              <a:t>17</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sz="2800" dirty="0" smtClean="0"/>
              <a:t>  Structured Programming Approach  </a:t>
            </a:r>
          </a:p>
        </p:txBody>
      </p:sp>
      <p:sp>
        <p:nvSpPr>
          <p:cNvPr id="18436" name="Rectangle 7"/>
          <p:cNvSpPr>
            <a:spLocks noGrp="1" noChangeArrowheads="1"/>
          </p:cNvSpPr>
          <p:nvPr>
            <p:ph type="body" idx="1"/>
          </p:nvPr>
        </p:nvSpPr>
        <p:spPr>
          <a:xfrm>
            <a:off x="304800" y="1371600"/>
            <a:ext cx="8991600" cy="3200400"/>
          </a:xfrm>
        </p:spPr>
        <p:txBody>
          <a:bodyPr/>
          <a:lstStyle/>
          <a:p>
            <a:pPr marL="0" lvl="1" indent="4763" eaLnBrk="1" hangingPunct="1">
              <a:buFont typeface="Wingdings" pitchFamily="2" charset="2"/>
              <a:buNone/>
            </a:pPr>
            <a:r>
              <a:rPr lang="en-US" sz="2000" smtClean="0"/>
              <a:t>Consider the Retail store application, describe the functionality of the system</a:t>
            </a:r>
          </a:p>
          <a:p>
            <a:pPr marL="0" lvl="1" indent="4763" eaLnBrk="1" hangingPunct="1">
              <a:buFont typeface="Wingdings" pitchFamily="2" charset="2"/>
              <a:buNone/>
            </a:pPr>
            <a:endParaRPr lang="en-US" sz="2200" smtClean="0"/>
          </a:p>
          <a:p>
            <a:pPr marL="0" lvl="1" indent="4763" eaLnBrk="1" hangingPunct="1">
              <a:buFont typeface="Wingdings" pitchFamily="2" charset="2"/>
              <a:buNone/>
            </a:pPr>
            <a:endParaRPr lang="en-US" sz="2200" smtClean="0"/>
          </a:p>
          <a:p>
            <a:pPr marL="0" lvl="1" indent="4763" eaLnBrk="1" hangingPunct="1">
              <a:buFont typeface="Wingdings" pitchFamily="2" charset="2"/>
              <a:buNone/>
            </a:pPr>
            <a:endParaRPr lang="en-US" sz="2200" smtClean="0"/>
          </a:p>
        </p:txBody>
      </p:sp>
      <p:graphicFrame>
        <p:nvGraphicFramePr>
          <p:cNvPr id="5" name="Diagram 4"/>
          <p:cNvGraphicFramePr/>
          <p:nvPr/>
        </p:nvGraphicFramePr>
        <p:xfrm>
          <a:off x="2171700" y="1703297"/>
          <a:ext cx="54483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81000" y="4584918"/>
            <a:ext cx="8382000"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sz="1600" dirty="0"/>
              <a:t>The focus is on the functionality – This is the structured approach</a:t>
            </a:r>
          </a:p>
          <a:p>
            <a:pPr>
              <a:defRPr/>
            </a:pPr>
            <a:r>
              <a:rPr lang="en-US" sz="1600" dirty="0" smtClean="0"/>
              <a:t>Advantages-</a:t>
            </a:r>
          </a:p>
          <a:p>
            <a:pPr marL="231775" indent="-231775">
              <a:buClrTx/>
              <a:buFont typeface="Arial" pitchFamily="34" charset="0"/>
              <a:buChar char="•"/>
              <a:defRPr/>
            </a:pPr>
            <a:r>
              <a:rPr lang="en-US" sz="1600" dirty="0" smtClean="0"/>
              <a:t>Each functionality is clearly defined</a:t>
            </a:r>
          </a:p>
          <a:p>
            <a:pPr marL="231775" indent="-231775">
              <a:buClrTx/>
              <a:buFont typeface="Arial" pitchFamily="34" charset="0"/>
              <a:buChar char="•"/>
              <a:defRPr/>
            </a:pPr>
            <a:r>
              <a:rPr lang="en-US" sz="1600" dirty="0" smtClean="0"/>
              <a:t>The </a:t>
            </a:r>
            <a:r>
              <a:rPr lang="en-US" sz="1600" dirty="0"/>
              <a:t>functionality has been </a:t>
            </a:r>
            <a:r>
              <a:rPr lang="en-US" sz="1600" dirty="0" smtClean="0"/>
              <a:t>sub-divided</a:t>
            </a:r>
          </a:p>
          <a:p>
            <a:pPr marL="231775" indent="-231775">
              <a:buClrTx/>
              <a:buFont typeface="Arial" pitchFamily="34" charset="0"/>
              <a:buChar char="•"/>
              <a:defRPr/>
            </a:pPr>
            <a:r>
              <a:rPr lang="en-US" sz="1600" dirty="0" smtClean="0"/>
              <a:t>A </a:t>
            </a:r>
            <a:r>
              <a:rPr lang="en-US" sz="1600" dirty="0"/>
              <a:t>particular functionality may be changed without  affecting the others </a:t>
            </a:r>
          </a:p>
        </p:txBody>
      </p:sp>
      <p:sp>
        <p:nvSpPr>
          <p:cNvPr id="9" name="TextBox 8"/>
          <p:cNvSpPr txBox="1"/>
          <p:nvPr/>
        </p:nvSpPr>
        <p:spPr>
          <a:xfrm>
            <a:off x="4953000" y="3657600"/>
            <a:ext cx="2362200" cy="276999"/>
          </a:xfrm>
          <a:prstGeom prst="rect">
            <a:avLst/>
          </a:prstGeom>
          <a:noFill/>
        </p:spPr>
        <p:txBody>
          <a:bodyPr wrap="square" rtlCol="0">
            <a:spAutoFit/>
          </a:bodyPr>
          <a:lstStyle/>
          <a:p>
            <a:r>
              <a:rPr lang="en-US" dirty="0" smtClean="0"/>
              <a:t>which involves</a:t>
            </a:r>
            <a:endParaRPr lang="en-US" dirty="0"/>
          </a:p>
        </p:txBody>
      </p:sp>
      <p:sp>
        <p:nvSpPr>
          <p:cNvPr id="11" name="TextBox 10"/>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graphicFrame>
        <p:nvGraphicFramePr>
          <p:cNvPr id="12" name="Diagram 11"/>
          <p:cNvGraphicFramePr/>
          <p:nvPr/>
        </p:nvGraphicFramePr>
        <p:xfrm>
          <a:off x="2133600" y="3810000"/>
          <a:ext cx="5410200" cy="68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Curved Left Arrow 9"/>
          <p:cNvSpPr/>
          <p:nvPr/>
        </p:nvSpPr>
        <p:spPr bwMode="auto">
          <a:xfrm rot="21425981">
            <a:off x="4282330" y="3440177"/>
            <a:ext cx="457200" cy="609600"/>
          </a:xfrm>
          <a:prstGeom prst="curvedLeftArrow">
            <a:avLst/>
          </a:prstGeom>
          <a:solidFill>
            <a:srgbClr val="FFFF00"/>
          </a:solidFill>
          <a:ln w="12700" cap="flat" cmpd="sng" algn="ctr">
            <a:solidFill>
              <a:srgbClr val="FFFF99"/>
            </a:solidFill>
            <a:prstDash val="solid"/>
            <a:round/>
            <a:headEnd type="none" w="med" len="med"/>
            <a:tailEnd type="none" w="med" len="med"/>
          </a:ln>
          <a:effectLst>
            <a:glow rad="139700">
              <a:schemeClr val="accent2">
                <a:satMod val="175000"/>
                <a:alpha val="40000"/>
              </a:schemeClr>
            </a:glo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linds(horizontal)">
                                      <p:cBhvr>
                                        <p:cTn id="7" dur="500"/>
                                        <p:tgtEl>
                                          <p:spTgt spid="1843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Graphic spid="5" grpId="0">
        <p:bldAsOne/>
      </p:bldGraphic>
      <p:bldGraphic spid="5" grpId="1">
        <p:bldAsOne/>
      </p:bldGraphic>
      <p:bldP spid="6" grpId="0" animBg="1"/>
      <p:bldP spid="9" grpId="0"/>
      <p:bldGraphic spid="12" grpId="0">
        <p:bldAsOne/>
      </p:bldGraphic>
      <p:bldGraphic spid="12" grpId="1">
        <p:bldAsOne/>
      </p:bldGraphic>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338FA15-F24A-41DE-A763-1BCCE793A93D}" type="slidenum">
              <a:rPr lang="en-US"/>
              <a:pPr>
                <a:defRPr/>
              </a:pPr>
              <a:t>18</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sz="2800" dirty="0" smtClean="0"/>
              <a:t>  Object Oriented Approach(1 of 3) </a:t>
            </a:r>
          </a:p>
        </p:txBody>
      </p:sp>
      <p:sp>
        <p:nvSpPr>
          <p:cNvPr id="18436" name="Rectangle 7"/>
          <p:cNvSpPr>
            <a:spLocks noGrp="1" noChangeArrowheads="1"/>
          </p:cNvSpPr>
          <p:nvPr>
            <p:ph type="body" idx="1"/>
          </p:nvPr>
        </p:nvSpPr>
        <p:spPr>
          <a:xfrm>
            <a:off x="304800" y="1524000"/>
            <a:ext cx="8915400" cy="4587875"/>
          </a:xfrm>
        </p:spPr>
        <p:txBody>
          <a:bodyPr/>
          <a:lstStyle/>
          <a:p>
            <a:pPr marL="342900" lvl="1" indent="-342900" eaLnBrk="1" hangingPunct="1">
              <a:buFont typeface="Wingdings" pitchFamily="2" charset="2"/>
              <a:buNone/>
              <a:defRPr/>
            </a:pPr>
            <a:r>
              <a:rPr lang="en-US" sz="2200" dirty="0" smtClean="0"/>
              <a:t>Consider the following details of a customer being stored - </a:t>
            </a:r>
          </a:p>
          <a:p>
            <a:pPr marL="0" lvl="1" indent="4763" eaLnBrk="1" hangingPunct="1">
              <a:buFont typeface="Wingdings" pitchFamily="2" charset="2"/>
              <a:buNone/>
              <a:defRPr/>
            </a:pPr>
            <a:r>
              <a:rPr lang="en-US" sz="2200" dirty="0" smtClean="0"/>
              <a:t> </a:t>
            </a:r>
          </a:p>
          <a:p>
            <a:pPr marL="0" lvl="1" indent="4763" eaLnBrk="1" hangingPunct="1">
              <a:buFont typeface="Wingdings" pitchFamily="2" charset="2"/>
              <a:buNone/>
              <a:defRPr/>
            </a:pPr>
            <a:endParaRPr lang="en-US" sz="2200" dirty="0" smtClean="0"/>
          </a:p>
          <a:p>
            <a:pPr marL="0" lvl="1" indent="4763" eaLnBrk="1" hangingPunct="1">
              <a:buFont typeface="Wingdings" pitchFamily="2" charset="2"/>
              <a:buNone/>
              <a:defRPr/>
            </a:pPr>
            <a:endParaRPr lang="en-US" sz="2200" dirty="0" smtClean="0"/>
          </a:p>
          <a:p>
            <a:pPr marL="0" lvl="1" indent="4763" eaLnBrk="1" hangingPunct="1">
              <a:buFont typeface="Wingdings" pitchFamily="2" charset="2"/>
              <a:buNone/>
              <a:defRPr/>
            </a:pPr>
            <a:endParaRPr lang="en-US" sz="2200" dirty="0" smtClean="0"/>
          </a:p>
        </p:txBody>
      </p:sp>
      <p:graphicFrame>
        <p:nvGraphicFramePr>
          <p:cNvPr id="5" name="Diagram 4"/>
          <p:cNvGraphicFramePr/>
          <p:nvPr/>
        </p:nvGraphicFramePr>
        <p:xfrm>
          <a:off x="1752600" y="1948542"/>
          <a:ext cx="5334000" cy="117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28600" y="4648200"/>
            <a:ext cx="9372600" cy="16922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600" dirty="0"/>
              <a:t>The focus is on the </a:t>
            </a:r>
            <a:r>
              <a:rPr lang="en-US" sz="1600" dirty="0" smtClean="0"/>
              <a:t>objects and their behavior </a:t>
            </a:r>
            <a:r>
              <a:rPr lang="en-US" sz="1600" dirty="0"/>
              <a:t>– This is the object oriented approach</a:t>
            </a:r>
          </a:p>
          <a:p>
            <a:pPr>
              <a:defRPr/>
            </a:pPr>
            <a:r>
              <a:rPr lang="en-US" sz="1600" dirty="0"/>
              <a:t>Advantages-</a:t>
            </a:r>
          </a:p>
          <a:p>
            <a:pPr marL="231775" indent="-231775">
              <a:buClrTx/>
              <a:buFont typeface="Arial" pitchFamily="34" charset="0"/>
              <a:buChar char="•"/>
              <a:defRPr/>
            </a:pPr>
            <a:r>
              <a:rPr lang="en-US" sz="1600" dirty="0"/>
              <a:t>Helps create reusable components – ex. The customer component can be reused while there is a purchase of items by customer </a:t>
            </a:r>
          </a:p>
          <a:p>
            <a:pPr marL="231775" indent="-231775">
              <a:buClrTx/>
              <a:buFont typeface="Arial" pitchFamily="34" charset="0"/>
              <a:buChar char="•"/>
              <a:defRPr/>
            </a:pPr>
            <a:r>
              <a:rPr lang="en-US" sz="1600" dirty="0"/>
              <a:t>Extends and builds upon the structured programming paradigm  </a:t>
            </a:r>
          </a:p>
        </p:txBody>
      </p:sp>
      <p:graphicFrame>
        <p:nvGraphicFramePr>
          <p:cNvPr id="14" name="Diagram 13"/>
          <p:cNvGraphicFramePr/>
          <p:nvPr/>
        </p:nvGraphicFramePr>
        <p:xfrm>
          <a:off x="1828800" y="3418116"/>
          <a:ext cx="5410200" cy="106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p:cNvSpPr txBox="1"/>
          <p:nvPr/>
        </p:nvSpPr>
        <p:spPr>
          <a:xfrm>
            <a:off x="344488" y="3028950"/>
            <a:ext cx="7620000" cy="400050"/>
          </a:xfrm>
          <a:prstGeom prst="rect">
            <a:avLst/>
          </a:prstGeom>
          <a:noFill/>
        </p:spPr>
        <p:txBody>
          <a:bodyPr>
            <a:spAutoFit/>
          </a:bodyPr>
          <a:lstStyle/>
          <a:p>
            <a:pPr>
              <a:defRPr/>
            </a:pPr>
            <a:r>
              <a:rPr lang="en-US" sz="2000" b="0" dirty="0">
                <a:latin typeface="+mn-lt"/>
                <a:cs typeface="+mn-cs"/>
              </a:rPr>
              <a:t>What are the actions that are possible on this Customer data ?</a:t>
            </a:r>
          </a:p>
        </p:txBody>
      </p:sp>
      <p:sp>
        <p:nvSpPr>
          <p:cNvPr id="10" name="TextBox 9"/>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linds(horizontal)">
                                      <p:cBhvr>
                                        <p:cTn id="7" dur="500"/>
                                        <p:tgtEl>
                                          <p:spTgt spid="1843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36">
                                            <p:txEl>
                                              <p:pRg st="1" end="1"/>
                                            </p:txEl>
                                          </p:spTgt>
                                        </p:tgtEl>
                                        <p:attrNameLst>
                                          <p:attrName>style.visibility</p:attrName>
                                        </p:attrNameLst>
                                      </p:cBhvr>
                                      <p:to>
                                        <p:strVal val="visible"/>
                                      </p:to>
                                    </p:set>
                                    <p:animEffect transition="in" filter="blinds(horizontal)">
                                      <p:cBhvr>
                                        <p:cTn id="10" dur="500"/>
                                        <p:tgtEl>
                                          <p:spTgt spid="184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Graphic spid="5" grpId="0">
        <p:bldAsOne/>
      </p:bldGraphic>
      <p:bldP spid="6" grpId="0" animBg="1"/>
      <p:bldGraphic spid="14" grpId="0">
        <p:bldAsOne/>
      </p:bldGraphic>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92DA666-4751-4C59-A07A-CB6A4E426887}" type="slidenum">
              <a:rPr lang="en-US"/>
              <a:pPr>
                <a:defRPr/>
              </a:pPr>
              <a:t>19</a:t>
            </a:fld>
            <a:endParaRPr lang="en-US"/>
          </a:p>
        </p:txBody>
      </p:sp>
      <p:sp>
        <p:nvSpPr>
          <p:cNvPr id="25604" name="Rectangle 7"/>
          <p:cNvSpPr>
            <a:spLocks noGrp="1" noChangeArrowheads="1"/>
          </p:cNvSpPr>
          <p:nvPr>
            <p:ph type="body" idx="1"/>
          </p:nvPr>
        </p:nvSpPr>
        <p:spPr>
          <a:xfrm>
            <a:off x="533400" y="990600"/>
            <a:ext cx="8915400" cy="4876800"/>
          </a:xfrm>
        </p:spPr>
        <p:txBody>
          <a:bodyPr/>
          <a:lstStyle/>
          <a:p>
            <a:pPr marL="53975" lvl="1" indent="4763" eaLnBrk="1" hangingPunct="1">
              <a:buFont typeface="Wingdings" pitchFamily="2" charset="2"/>
              <a:buNone/>
              <a:defRPr/>
            </a:pPr>
            <a:r>
              <a:rPr lang="en-US" sz="2200" dirty="0" smtClean="0"/>
              <a:t>The retail store application which is a complex system exhibits the following  – </a:t>
            </a:r>
          </a:p>
          <a:p>
            <a:pPr marL="342900" lvl="1" indent="-342900" eaLnBrk="1" hangingPunct="1">
              <a:buFont typeface="Wingdings" pitchFamily="2" charset="2"/>
              <a:buChar char="Ø"/>
              <a:defRPr/>
            </a:pPr>
            <a:r>
              <a:rPr lang="en-US" sz="2200" dirty="0" smtClean="0"/>
              <a:t>Hierarchy</a:t>
            </a:r>
          </a:p>
          <a:p>
            <a:pPr marL="742950" lvl="2" indent="-342900" eaLnBrk="1" hangingPunct="1">
              <a:buFont typeface="Arial" charset="0"/>
              <a:buNone/>
              <a:defRPr/>
            </a:pPr>
            <a:r>
              <a:rPr lang="en-US" sz="1600" i="1" dirty="0" smtClean="0"/>
              <a:t>Ex. Customers can be regular customers or privileged customers </a:t>
            </a:r>
          </a:p>
          <a:p>
            <a:pPr marL="342900" lvl="1" indent="-342900" eaLnBrk="1" hangingPunct="1">
              <a:buFont typeface="Wingdings" pitchFamily="2" charset="2"/>
              <a:buChar char="Ø"/>
              <a:defRPr/>
            </a:pPr>
            <a:r>
              <a:rPr lang="en-US" sz="2200" dirty="0" smtClean="0"/>
              <a:t>Clear separation of functionality  </a:t>
            </a:r>
          </a:p>
          <a:p>
            <a:pPr marL="742950" lvl="2" indent="-342900" eaLnBrk="1" hangingPunct="1">
              <a:buFont typeface="Arial" charset="0"/>
              <a:buNone/>
              <a:defRPr/>
            </a:pPr>
            <a:r>
              <a:rPr lang="en-US" sz="1600" i="1" dirty="0" smtClean="0"/>
              <a:t>Ex. The functionalities of regular customers and privileged customers are clearly separated. (Regular Customers get discounts and Privileged Customers get gifts)</a:t>
            </a:r>
          </a:p>
          <a:p>
            <a:pPr marL="342900" lvl="1" indent="-342900" eaLnBrk="1" hangingPunct="1">
              <a:buFont typeface="Wingdings" pitchFamily="2" charset="2"/>
              <a:buChar char="Ø"/>
              <a:defRPr/>
            </a:pPr>
            <a:r>
              <a:rPr lang="en-US" dirty="0" smtClean="0"/>
              <a:t>Derived from simpler subsystems </a:t>
            </a:r>
          </a:p>
          <a:p>
            <a:pPr marL="347663" lvl="2" indent="0" eaLnBrk="1" hangingPunct="1">
              <a:buFont typeface="Arial" charset="0"/>
              <a:buNone/>
              <a:defRPr/>
            </a:pPr>
            <a:r>
              <a:rPr lang="en-US" sz="1600" i="1" dirty="0" smtClean="0"/>
              <a:t>Ex. Purchase system which can be used for paying and printing the bill of customers can be considered to be derived from simpler subsystems – payment and printing of bill</a:t>
            </a:r>
          </a:p>
          <a:p>
            <a:pPr marL="342900" lvl="1" indent="-342900" eaLnBrk="1" hangingPunct="1">
              <a:buFont typeface="Wingdings" pitchFamily="2" charset="2"/>
              <a:buChar char="Ø"/>
              <a:defRPr/>
            </a:pPr>
            <a:r>
              <a:rPr lang="en-US" sz="2200" dirty="0" smtClean="0"/>
              <a:t>Exhibit common </a:t>
            </a:r>
            <a:r>
              <a:rPr lang="en-US" dirty="0" smtClean="0"/>
              <a:t>s</a:t>
            </a:r>
            <a:r>
              <a:rPr lang="en-US" sz="2200" dirty="0" smtClean="0"/>
              <a:t>tructure</a:t>
            </a:r>
          </a:p>
          <a:p>
            <a:pPr marL="347663" lvl="2" indent="0" eaLnBrk="1" hangingPunct="1">
              <a:buFont typeface="Arial" charset="0"/>
              <a:buNone/>
              <a:defRPr/>
            </a:pPr>
            <a:r>
              <a:rPr lang="en-US" sz="1600" i="1" dirty="0" smtClean="0"/>
              <a:t>Ex. Regular and Privileged customers have common properties like customer id, name , address etc</a:t>
            </a:r>
          </a:p>
          <a:p>
            <a:pPr marL="742950" lvl="2" indent="-342900" eaLnBrk="1" hangingPunct="1">
              <a:buFont typeface="Arial" charset="0"/>
              <a:buNone/>
              <a:defRPr/>
            </a:pPr>
            <a:endParaRPr lang="en-US" sz="2000" dirty="0" smtClean="0"/>
          </a:p>
          <a:p>
            <a:pPr marL="342900" lvl="1" indent="-342900" eaLnBrk="1" hangingPunct="1">
              <a:buFont typeface="Wingdings" pitchFamily="2" charset="2"/>
              <a:buChar char="Ø"/>
              <a:defRPr/>
            </a:pPr>
            <a:endParaRPr lang="en-US" sz="2200" dirty="0" smtClean="0"/>
          </a:p>
        </p:txBody>
      </p:sp>
      <p:sp>
        <p:nvSpPr>
          <p:cNvPr id="23556" name="TextBox 5"/>
          <p:cNvSpPr txBox="1">
            <a:spLocks noChangeArrowheads="1"/>
          </p:cNvSpPr>
          <p:nvPr/>
        </p:nvSpPr>
        <p:spPr bwMode="auto">
          <a:xfrm>
            <a:off x="454025" y="5511225"/>
            <a:ext cx="8991600" cy="58477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marL="0" lvl="1" indent="4763" eaLnBrk="1" hangingPunct="1">
              <a:defRPr/>
            </a:pPr>
            <a:r>
              <a:rPr lang="en-US" sz="1600" dirty="0"/>
              <a:t>Object oriented approach addresses each of these features and hence most suitable for developing extremely complex software systems </a:t>
            </a:r>
          </a:p>
        </p:txBody>
      </p:sp>
      <p:sp>
        <p:nvSpPr>
          <p:cNvPr id="7" name="Rectangle 6"/>
          <p:cNvSpPr>
            <a:spLocks noGrp="1" noChangeArrowheads="1"/>
          </p:cNvSpPr>
          <p:nvPr>
            <p:ph type="title"/>
          </p:nvPr>
        </p:nvSpPr>
        <p:spPr>
          <a:xfrm>
            <a:off x="533400" y="0"/>
            <a:ext cx="8077200" cy="973138"/>
          </a:xfrm>
        </p:spPr>
        <p:txBody>
          <a:bodyPr/>
          <a:lstStyle/>
          <a:p>
            <a:pPr eaLnBrk="1" hangingPunct="1">
              <a:defRPr/>
            </a:pPr>
            <a:r>
              <a:rPr lang="en-US" sz="2800" dirty="0" smtClean="0"/>
              <a:t> Object Oriented Approach (2 of 3)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a:buFont typeface="Wingdings" pitchFamily="2" charset="2"/>
              <a:buNone/>
              <a:defRPr/>
            </a:pPr>
            <a:r>
              <a:rPr lang="en-US" sz="1600" b="1" dirty="0" smtClean="0"/>
              <a:t>© (2009) Infosys Technologies Ltd.</a:t>
            </a:r>
          </a:p>
          <a:p>
            <a:pPr>
              <a:buFont typeface="Wingdings" pitchFamily="2" charset="2"/>
              <a:buNone/>
              <a:defRPr/>
            </a:pPr>
            <a:endParaRPr lang="en-US" sz="1600" dirty="0" smtClean="0"/>
          </a:p>
          <a:p>
            <a:pPr indent="4763">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
        <p:nvSpPr>
          <p:cNvPr id="4" name="Slide Number Placeholder 3"/>
          <p:cNvSpPr>
            <a:spLocks noGrp="1"/>
          </p:cNvSpPr>
          <p:nvPr>
            <p:ph type="sldNum" sz="quarter" idx="10"/>
          </p:nvPr>
        </p:nvSpPr>
        <p:spPr/>
        <p:txBody>
          <a:bodyPr/>
          <a:lstStyle/>
          <a:p>
            <a:pPr>
              <a:defRPr/>
            </a:pPr>
            <a:fld id="{7DAF3BB3-37EA-48A7-A900-3EF9DDB1A330}"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7DAEC0F-1028-4FAE-9040-55CB5C3EAF6B}" type="slidenum">
              <a:rPr lang="en-US"/>
              <a:pPr>
                <a:defRPr/>
              </a:pPr>
              <a:t>20</a:t>
            </a:fld>
            <a:endParaRPr lang="en-US"/>
          </a:p>
        </p:txBody>
      </p:sp>
      <p:sp>
        <p:nvSpPr>
          <p:cNvPr id="24579" name="Rectangle 5"/>
          <p:cNvSpPr>
            <a:spLocks noGrp="1" noChangeArrowheads="1"/>
          </p:cNvSpPr>
          <p:nvPr>
            <p:ph type="body" idx="1"/>
          </p:nvPr>
        </p:nvSpPr>
        <p:spPr>
          <a:xfrm>
            <a:off x="381000" y="1143000"/>
            <a:ext cx="8864600" cy="4868863"/>
          </a:xfrm>
        </p:spPr>
        <p:txBody>
          <a:bodyPr/>
          <a:lstStyle/>
          <a:p>
            <a:pPr eaLnBrk="1" hangingPunct="1">
              <a:buFont typeface="Wingdings" pitchFamily="2" charset="2"/>
              <a:buNone/>
            </a:pPr>
            <a:r>
              <a:rPr lang="en-US" sz="2200" b="1" u="sng" dirty="0" smtClean="0"/>
              <a:t>Benefits of Object Oriented Approach</a:t>
            </a:r>
            <a:r>
              <a:rPr lang="en-US" sz="2200" dirty="0" smtClean="0"/>
              <a:t> </a:t>
            </a:r>
          </a:p>
          <a:p>
            <a:pPr eaLnBrk="1" hangingPunct="1"/>
            <a:endParaRPr lang="en-US" sz="2200" dirty="0" smtClean="0"/>
          </a:p>
          <a:p>
            <a:pPr eaLnBrk="1" hangingPunct="1"/>
            <a:r>
              <a:rPr lang="en-US" sz="2200" dirty="0" smtClean="0"/>
              <a:t>Leads to development of smaller but stable subsystems </a:t>
            </a:r>
          </a:p>
          <a:p>
            <a:pPr eaLnBrk="1" hangingPunct="1"/>
            <a:endParaRPr lang="en-US" sz="2200" dirty="0" smtClean="0"/>
          </a:p>
          <a:p>
            <a:pPr eaLnBrk="1" hangingPunct="1"/>
            <a:r>
              <a:rPr lang="en-US" sz="2200" dirty="0" smtClean="0"/>
              <a:t>Such subsystems are resilient to change</a:t>
            </a:r>
          </a:p>
          <a:p>
            <a:pPr eaLnBrk="1" hangingPunct="1"/>
            <a:endParaRPr lang="en-US" sz="2200" dirty="0" smtClean="0"/>
          </a:p>
          <a:p>
            <a:pPr eaLnBrk="1" hangingPunct="1"/>
            <a:r>
              <a:rPr lang="en-US" sz="2200" dirty="0" smtClean="0"/>
              <a:t>Reduces the risk factor in building large systems as they are built incrementally from subsystems which are stable</a:t>
            </a:r>
          </a:p>
        </p:txBody>
      </p:sp>
      <p:sp>
        <p:nvSpPr>
          <p:cNvPr id="8" name="Rectangle 6"/>
          <p:cNvSpPr>
            <a:spLocks noGrp="1" noChangeArrowheads="1"/>
          </p:cNvSpPr>
          <p:nvPr>
            <p:ph type="title"/>
          </p:nvPr>
        </p:nvSpPr>
        <p:spPr>
          <a:xfrm>
            <a:off x="533400" y="0"/>
            <a:ext cx="8077200" cy="973138"/>
          </a:xfrm>
        </p:spPr>
        <p:txBody>
          <a:bodyPr/>
          <a:lstStyle/>
          <a:p>
            <a:pPr eaLnBrk="1" hangingPunct="1">
              <a:defRPr/>
            </a:pPr>
            <a:r>
              <a:rPr lang="en-US" sz="2800" dirty="0" smtClean="0"/>
              <a:t>Object Oriented Approach(3 of 3) </a:t>
            </a:r>
          </a:p>
        </p:txBody>
      </p:sp>
      <p:sp>
        <p:nvSpPr>
          <p:cNvPr id="7" name="Flowchart: Process 6"/>
          <p:cNvSpPr/>
          <p:nvPr/>
        </p:nvSpPr>
        <p:spPr bwMode="auto">
          <a:xfrm>
            <a:off x="800100" y="4876800"/>
            <a:ext cx="8305800" cy="762000"/>
          </a:xfrm>
          <a:prstGeom prst="flowChartProcess">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just">
              <a:defRPr/>
            </a:pPr>
            <a:r>
              <a:rPr lang="en-US" sz="1800" dirty="0">
                <a:solidFill>
                  <a:schemeClr val="tx1"/>
                </a:solidFill>
              </a:rPr>
              <a:t>Hence Object Orientation is suitable for developing extremely complex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A09F062-A9DD-484A-B312-A372AFCAE2D6}" type="slidenum">
              <a:rPr lang="en-US"/>
              <a:pPr>
                <a:defRPr/>
              </a:pPr>
              <a:t>21</a:t>
            </a:fld>
            <a:endParaRPr lang="en-US"/>
          </a:p>
        </p:txBody>
      </p:sp>
      <p:sp>
        <p:nvSpPr>
          <p:cNvPr id="678916" name="Rectangle 4"/>
          <p:cNvSpPr>
            <a:spLocks noGrp="1" noChangeArrowheads="1"/>
          </p:cNvSpPr>
          <p:nvPr>
            <p:ph type="title"/>
          </p:nvPr>
        </p:nvSpPr>
        <p:spPr/>
        <p:txBody>
          <a:bodyPr/>
          <a:lstStyle/>
          <a:p>
            <a:pPr eaLnBrk="1" hangingPunct="1">
              <a:defRPr/>
            </a:pPr>
            <a:r>
              <a:rPr lang="en-US" dirty="0" smtClean="0"/>
              <a:t>Understanding Object Oriented Approach</a:t>
            </a:r>
          </a:p>
        </p:txBody>
      </p:sp>
      <p:sp>
        <p:nvSpPr>
          <p:cNvPr id="27652" name="Rectangle 5"/>
          <p:cNvSpPr>
            <a:spLocks noGrp="1" noChangeArrowheads="1"/>
          </p:cNvSpPr>
          <p:nvPr>
            <p:ph type="body" idx="1"/>
          </p:nvPr>
        </p:nvSpPr>
        <p:spPr>
          <a:xfrm>
            <a:off x="381000" y="1143000"/>
            <a:ext cx="8864600" cy="4868863"/>
          </a:xfrm>
        </p:spPr>
        <p:txBody>
          <a:bodyPr/>
          <a:lstStyle/>
          <a:p>
            <a:pPr eaLnBrk="1" hangingPunct="1">
              <a:buFont typeface="Wingdings" pitchFamily="2" charset="2"/>
              <a:buNone/>
              <a:defRPr/>
            </a:pPr>
            <a:r>
              <a:rPr lang="en-US" sz="2200" dirty="0" smtClean="0"/>
              <a:t>The Object Oriented Approach can be understood by the following :</a:t>
            </a:r>
          </a:p>
          <a:p>
            <a:pPr eaLnBrk="1" hangingPunct="1">
              <a:buFont typeface="Wingdings" pitchFamily="2" charset="2"/>
              <a:buNone/>
              <a:defRPr/>
            </a:pPr>
            <a:endParaRPr lang="en-US" sz="2200" dirty="0" smtClean="0"/>
          </a:p>
          <a:p>
            <a:pPr lvl="2" eaLnBrk="1" hangingPunct="1">
              <a:buFont typeface="Wingdings" pitchFamily="2" charset="2"/>
              <a:buChar char="Ø"/>
              <a:defRPr/>
            </a:pPr>
            <a:r>
              <a:rPr lang="en-US" sz="2000" dirty="0" smtClean="0"/>
              <a:t>The Object Oriented Concepts</a:t>
            </a:r>
          </a:p>
          <a:p>
            <a:pPr lvl="2" eaLnBrk="1" hangingPunct="1">
              <a:buFont typeface="Wingdings" pitchFamily="2" charset="2"/>
              <a:buChar char="Ø"/>
              <a:defRPr/>
            </a:pPr>
            <a:endParaRPr lang="en-US" sz="2000" dirty="0" smtClean="0"/>
          </a:p>
          <a:p>
            <a:pPr lvl="2" eaLnBrk="1" hangingPunct="1">
              <a:buFont typeface="Wingdings" pitchFamily="2" charset="2"/>
              <a:buChar char="Ø"/>
              <a:defRPr/>
            </a:pPr>
            <a:r>
              <a:rPr lang="en-US" sz="2000" dirty="0" smtClean="0"/>
              <a:t>The Object Oriented Process </a:t>
            </a:r>
          </a:p>
          <a:p>
            <a:pPr lvl="2" eaLnBrk="1" hangingPunct="1">
              <a:buFont typeface="Wingdings" pitchFamily="2" charset="2"/>
              <a:buChar char="Ø"/>
              <a:defRPr/>
            </a:pPr>
            <a:endParaRPr lang="en-US" sz="2000" dirty="0" smtClean="0"/>
          </a:p>
          <a:p>
            <a:pPr lvl="2" eaLnBrk="1" hangingPunct="1">
              <a:buFont typeface="Wingdings" pitchFamily="2" charset="2"/>
              <a:buChar char="Ø"/>
              <a:defRPr/>
            </a:pPr>
            <a:r>
              <a:rPr lang="en-US" sz="2000" dirty="0" smtClean="0"/>
              <a:t>The Notation Used for representing OO Design</a:t>
            </a:r>
          </a:p>
          <a:p>
            <a:pPr lvl="2" eaLnBrk="1" hangingPunct="1">
              <a:buFont typeface="Wingdings" pitchFamily="2" charset="2"/>
              <a:buChar char="Ø"/>
              <a:defRPr/>
            </a:pPr>
            <a:endParaRPr lang="en-US" sz="2000" dirty="0" smtClean="0"/>
          </a:p>
          <a:p>
            <a:pPr lvl="2" eaLnBrk="1" hangingPunct="1">
              <a:buFont typeface="Wingdings" pitchFamily="2" charset="2"/>
              <a:buChar char="Ø"/>
              <a:defRPr/>
            </a:pPr>
            <a:r>
              <a:rPr lang="en-US" sz="2000" dirty="0" smtClean="0"/>
              <a:t>The Tools Used for representing OO Design</a:t>
            </a:r>
          </a:p>
          <a:p>
            <a:pPr lvl="2" eaLnBrk="1" hangingPunct="1">
              <a:buFont typeface="Wingdings" pitchFamily="2" charset="2"/>
              <a:buChar char="Ø"/>
              <a:defRPr/>
            </a:pPr>
            <a:endParaRPr lang="en-US" sz="2000" dirty="0" smtClean="0"/>
          </a:p>
          <a:p>
            <a:pPr marL="0" indent="4763" eaLnBrk="1" hangingPunct="1">
              <a:buFont typeface="Wingdings" pitchFamily="2" charset="2"/>
              <a:buNone/>
              <a:defRPr/>
            </a:pPr>
            <a:r>
              <a:rPr lang="en-US" sz="2200" dirty="0" smtClean="0"/>
              <a:t>The retail store application can be developed using the object oriented approach </a:t>
            </a:r>
          </a:p>
          <a:p>
            <a:pPr lvl="2" eaLnBrk="1" hangingPunct="1">
              <a:buFont typeface="Arial" charset="0"/>
              <a:buNone/>
              <a:defRPr/>
            </a:pP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781050" y="1676400"/>
            <a:ext cx="9658350" cy="685800"/>
          </a:xfrm>
        </p:spPr>
        <p:txBody>
          <a:bodyPr/>
          <a:lstStyle/>
          <a:p>
            <a:pPr>
              <a:defRPr/>
            </a:pPr>
            <a:r>
              <a:rPr lang="en-US" dirty="0" smtClean="0"/>
              <a:t>Object Oriented Concepts</a:t>
            </a:r>
            <a:endParaRPr lang="en-US"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3B72AA3F-F41C-4CD3-8B41-D4AB8EDFB152}" type="slidenum">
              <a:rPr lang="en-US"/>
              <a:pPr>
                <a:defRPr/>
              </a:pPr>
              <a:t>23</a:t>
            </a:fld>
            <a:endParaRPr lang="en-US" dirty="0"/>
          </a:p>
        </p:txBody>
      </p:sp>
      <p:sp>
        <p:nvSpPr>
          <p:cNvPr id="1278978" name="Rectangle 2"/>
          <p:cNvSpPr>
            <a:spLocks noGrp="1" noChangeArrowheads="1"/>
          </p:cNvSpPr>
          <p:nvPr>
            <p:ph type="title"/>
          </p:nvPr>
        </p:nvSpPr>
        <p:spPr>
          <a:xfrm>
            <a:off x="381000" y="228600"/>
            <a:ext cx="9288463" cy="512763"/>
          </a:xfrm>
        </p:spPr>
        <p:txBody>
          <a:bodyPr/>
          <a:lstStyle/>
          <a:p>
            <a:pPr eaLnBrk="1" hangingPunct="1">
              <a:defRPr/>
            </a:pPr>
            <a:r>
              <a:rPr lang="en-US" sz="2800" dirty="0" smtClean="0"/>
              <a:t>Object Oriented concepts- Terminology</a:t>
            </a:r>
          </a:p>
        </p:txBody>
      </p:sp>
      <p:sp>
        <p:nvSpPr>
          <p:cNvPr id="29700" name="Line 5"/>
          <p:cNvSpPr>
            <a:spLocks noChangeShapeType="1"/>
          </p:cNvSpPr>
          <p:nvPr/>
        </p:nvSpPr>
        <p:spPr bwMode="auto">
          <a:xfrm>
            <a:off x="4622800" y="1066800"/>
            <a:ext cx="0" cy="5257800"/>
          </a:xfrm>
          <a:prstGeom prst="line">
            <a:avLst/>
          </a:prstGeom>
          <a:noFill/>
          <a:ln w="9525">
            <a:noFill/>
            <a:round/>
            <a:headEnd/>
            <a:tailEnd/>
          </a:ln>
        </p:spPr>
        <p:txBody>
          <a:bodyPr lIns="0" tIns="0"/>
          <a:lstStyle/>
          <a:p>
            <a:endParaRPr lang="en-US"/>
          </a:p>
        </p:txBody>
      </p:sp>
      <p:sp>
        <p:nvSpPr>
          <p:cNvPr id="29701" name="Line 6"/>
          <p:cNvSpPr>
            <a:spLocks noChangeShapeType="1"/>
          </p:cNvSpPr>
          <p:nvPr/>
        </p:nvSpPr>
        <p:spPr bwMode="auto">
          <a:xfrm>
            <a:off x="120650" y="4038600"/>
            <a:ext cx="9575800" cy="0"/>
          </a:xfrm>
          <a:prstGeom prst="line">
            <a:avLst/>
          </a:prstGeom>
          <a:noFill/>
          <a:ln w="9525">
            <a:noFill/>
            <a:round/>
            <a:headEnd/>
            <a:tailEnd/>
          </a:ln>
        </p:spPr>
        <p:txBody>
          <a:bodyPr lIns="0" tIns="0"/>
          <a:lstStyle/>
          <a:p>
            <a:endParaRPr lang="en-US"/>
          </a:p>
        </p:txBody>
      </p:sp>
      <p:sp>
        <p:nvSpPr>
          <p:cNvPr id="29702" name="Rectangle 3"/>
          <p:cNvSpPr txBox="1">
            <a:spLocks noChangeArrowheads="1"/>
          </p:cNvSpPr>
          <p:nvPr/>
        </p:nvSpPr>
        <p:spPr bwMode="auto">
          <a:xfrm>
            <a:off x="457200" y="1371600"/>
            <a:ext cx="8686800" cy="3276600"/>
          </a:xfrm>
          <a:prstGeom prst="rect">
            <a:avLst/>
          </a:prstGeom>
          <a:noFill/>
          <a:ln w="9525">
            <a:noFill/>
            <a:miter lim="800000"/>
            <a:headEnd/>
            <a:tailEnd/>
          </a:ln>
        </p:spPr>
        <p:txBody>
          <a:bodyPr/>
          <a:lstStyle/>
          <a:p>
            <a:pPr marL="296863" lvl="1" indent="-342900" eaLnBrk="1" hangingPunct="1">
              <a:lnSpc>
                <a:spcPct val="90000"/>
              </a:lnSpc>
              <a:spcBef>
                <a:spcPct val="20000"/>
              </a:spcBef>
              <a:buClr>
                <a:srgbClr val="003366"/>
              </a:buClr>
              <a:buSzPct val="100000"/>
            </a:pPr>
            <a:endParaRPr lang="en-US" sz="2200" b="0" dirty="0" smtClean="0">
              <a:latin typeface="+mn-lt"/>
              <a:cs typeface="+mn-cs"/>
            </a:endParaRPr>
          </a:p>
          <a:p>
            <a:pPr marL="296863" lvl="1" indent="-342900" eaLnBrk="1" hangingPunct="1">
              <a:lnSpc>
                <a:spcPct val="90000"/>
              </a:lnSpc>
              <a:spcBef>
                <a:spcPct val="20000"/>
              </a:spcBef>
              <a:buClr>
                <a:srgbClr val="003366"/>
              </a:buClr>
              <a:buSzPct val="100000"/>
            </a:pPr>
            <a:endParaRPr lang="en-US" sz="2200" b="0" dirty="0" smtClean="0">
              <a:latin typeface="+mn-lt"/>
              <a:cs typeface="+mn-cs"/>
            </a:endParaRPr>
          </a:p>
          <a:p>
            <a:pPr marL="296863" lvl="1" indent="-342900" eaLnBrk="1" hangingPunct="1">
              <a:lnSpc>
                <a:spcPct val="90000"/>
              </a:lnSpc>
              <a:spcBef>
                <a:spcPct val="20000"/>
              </a:spcBef>
              <a:buClr>
                <a:srgbClr val="003366"/>
              </a:buClr>
              <a:buSzPct val="100000"/>
            </a:pPr>
            <a:r>
              <a:rPr lang="en-US" sz="2200" b="0" dirty="0" smtClean="0">
                <a:latin typeface="+mn-lt"/>
                <a:cs typeface="+mn-cs"/>
              </a:rPr>
              <a:t>Let us now understand :</a:t>
            </a:r>
          </a:p>
          <a:p>
            <a:pPr marL="1093788" lvl="1" indent="-342900" eaLnBrk="1" hangingPunct="1">
              <a:lnSpc>
                <a:spcPct val="90000"/>
              </a:lnSpc>
              <a:spcBef>
                <a:spcPct val="20000"/>
              </a:spcBef>
              <a:buClr>
                <a:srgbClr val="003366"/>
              </a:buClr>
              <a:buSzPct val="100000"/>
            </a:pPr>
            <a:r>
              <a:rPr lang="en-US" sz="2200" b="0" dirty="0" smtClean="0">
                <a:latin typeface="+mn-lt"/>
                <a:cs typeface="+mn-cs"/>
              </a:rPr>
              <a:t>- Abstraction</a:t>
            </a:r>
            <a:endParaRPr lang="en-US" sz="2200" b="0" dirty="0">
              <a:latin typeface="+mn-lt"/>
              <a:cs typeface="+mn-cs"/>
            </a:endParaRPr>
          </a:p>
          <a:p>
            <a:pPr marL="1093788" lvl="1" indent="-342900" eaLnBrk="1" hangingPunct="1">
              <a:lnSpc>
                <a:spcPct val="90000"/>
              </a:lnSpc>
              <a:spcBef>
                <a:spcPct val="20000"/>
              </a:spcBef>
              <a:buClr>
                <a:srgbClr val="003366"/>
              </a:buClr>
              <a:buSzPct val="100000"/>
            </a:pPr>
            <a:r>
              <a:rPr lang="en-US" sz="2200" b="0" dirty="0" smtClean="0">
                <a:latin typeface="+mn-lt"/>
                <a:cs typeface="+mn-cs"/>
              </a:rPr>
              <a:t>- Encapsulation</a:t>
            </a:r>
          </a:p>
          <a:p>
            <a:pPr marL="1093788" lvl="1" indent="-342900" eaLnBrk="1" hangingPunct="1">
              <a:lnSpc>
                <a:spcPct val="90000"/>
              </a:lnSpc>
              <a:spcBef>
                <a:spcPct val="20000"/>
              </a:spcBef>
              <a:buClr>
                <a:srgbClr val="003366"/>
              </a:buClr>
              <a:buSzPct val="100000"/>
            </a:pPr>
            <a:r>
              <a:rPr lang="en-US" sz="2200" b="0" dirty="0" smtClean="0">
                <a:latin typeface="+mn-lt"/>
                <a:cs typeface="+mn-cs"/>
              </a:rPr>
              <a:t>- Classes &amp; Objects </a:t>
            </a:r>
            <a:endParaRPr lang="en-US" sz="2200" b="0" dirty="0">
              <a:latin typeface="+mn-lt"/>
              <a:cs typeface="+mn-cs"/>
            </a:endParaRPr>
          </a:p>
          <a:p>
            <a:pPr marL="1093788" lvl="1" indent="-342900" eaLnBrk="1" hangingPunct="1">
              <a:lnSpc>
                <a:spcPct val="90000"/>
              </a:lnSpc>
              <a:spcBef>
                <a:spcPct val="20000"/>
              </a:spcBef>
              <a:buClr>
                <a:srgbClr val="003366"/>
              </a:buClr>
              <a:buSzPct val="100000"/>
            </a:pPr>
            <a:r>
              <a:rPr lang="en-US" sz="2200" b="0" dirty="0" smtClean="0">
                <a:latin typeface="+mn-lt"/>
                <a:cs typeface="+mn-cs"/>
              </a:rPr>
              <a:t>- Inheritance </a:t>
            </a:r>
            <a:endParaRPr lang="en-US" sz="2200" b="0" dirty="0">
              <a:latin typeface="+mn-lt"/>
              <a:cs typeface="+mn-cs"/>
            </a:endParaRPr>
          </a:p>
          <a:p>
            <a:pPr marL="1093788" lvl="1" indent="-342900" eaLnBrk="1" hangingPunct="1">
              <a:lnSpc>
                <a:spcPct val="90000"/>
              </a:lnSpc>
              <a:spcBef>
                <a:spcPct val="20000"/>
              </a:spcBef>
              <a:buClr>
                <a:srgbClr val="003366"/>
              </a:buClr>
              <a:buSzPct val="100000"/>
            </a:pPr>
            <a:r>
              <a:rPr lang="en-US" sz="2200" b="0" dirty="0" smtClean="0">
                <a:latin typeface="+mn-lt"/>
                <a:cs typeface="+mn-cs"/>
              </a:rPr>
              <a:t>- Polymorphism</a:t>
            </a:r>
            <a:endParaRPr lang="en-US" sz="2200" b="0" dirty="0">
              <a:latin typeface="+mn-lt"/>
              <a:cs typeface="+mn-cs"/>
            </a:endParaRPr>
          </a:p>
        </p:txBody>
      </p:sp>
      <p:pic>
        <p:nvPicPr>
          <p:cNvPr id="7" name="Picture 2" descr="C:\Program Files\Microsoft Office\MEDIA\CAGCAT10\j0301252.wmf"/>
          <p:cNvPicPr>
            <a:picLocks noChangeAspect="1" noChangeArrowheads="1"/>
          </p:cNvPicPr>
          <p:nvPr/>
        </p:nvPicPr>
        <p:blipFill>
          <a:blip r:embed="rId3"/>
          <a:srcRect/>
          <a:stretch>
            <a:fillRect/>
          </a:stretch>
        </p:blipFill>
        <p:spPr bwMode="auto">
          <a:xfrm>
            <a:off x="6705600" y="3429000"/>
            <a:ext cx="1829714" cy="156545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43A1AF6-92E0-4E7E-ACD9-7B23F215D25D}" type="slidenum">
              <a:rPr lang="en-US"/>
              <a:pPr>
                <a:defRPr/>
              </a:pPr>
              <a:t>24</a:t>
            </a:fld>
            <a:endParaRPr lang="en-US"/>
          </a:p>
        </p:txBody>
      </p:sp>
      <p:sp>
        <p:nvSpPr>
          <p:cNvPr id="18436" name="Rectangle 7"/>
          <p:cNvSpPr>
            <a:spLocks noGrp="1" noChangeArrowheads="1"/>
          </p:cNvSpPr>
          <p:nvPr>
            <p:ph type="body" idx="1"/>
          </p:nvPr>
        </p:nvSpPr>
        <p:spPr>
          <a:xfrm>
            <a:off x="419100" y="1066800"/>
            <a:ext cx="9067800" cy="2209800"/>
          </a:xfrm>
        </p:spPr>
        <p:txBody>
          <a:bodyPr/>
          <a:lstStyle/>
          <a:p>
            <a:pPr marL="0" lvl="1" indent="4763" eaLnBrk="1" hangingPunct="1">
              <a:buFont typeface="Wingdings" pitchFamily="2" charset="2"/>
              <a:buNone/>
            </a:pPr>
            <a:endParaRPr lang="en-US" sz="2000" dirty="0" smtClean="0"/>
          </a:p>
          <a:p>
            <a:pPr marL="0" lvl="1" indent="4763" eaLnBrk="1" hangingPunct="1">
              <a:buFont typeface="Wingdings" pitchFamily="2" charset="2"/>
              <a:buNone/>
            </a:pPr>
            <a:r>
              <a:rPr lang="en-US" sz="2000" dirty="0" smtClean="0"/>
              <a:t>Consider the Retail store application:</a:t>
            </a:r>
          </a:p>
          <a:p>
            <a:pPr marL="0" lvl="1" indent="4763" eaLnBrk="1" hangingPunct="1">
              <a:buFont typeface="Wingdings" pitchFamily="2" charset="2"/>
              <a:buNone/>
            </a:pPr>
            <a:r>
              <a:rPr lang="en-US" sz="2000" dirty="0" smtClean="0"/>
              <a:t>When a customer goes to purchase  a television for example, what are the details given by the salesperson about the television?</a:t>
            </a:r>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p:txBody>
      </p:sp>
      <p:sp>
        <p:nvSpPr>
          <p:cNvPr id="6" name="TextBox 5"/>
          <p:cNvSpPr txBox="1"/>
          <p:nvPr/>
        </p:nvSpPr>
        <p:spPr>
          <a:xfrm>
            <a:off x="449262" y="2721114"/>
            <a:ext cx="6027737" cy="70788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wrap="square">
            <a:spAutoFit/>
          </a:bodyPr>
          <a:lstStyle/>
          <a:p>
            <a:pPr>
              <a:defRPr/>
            </a:pPr>
            <a:r>
              <a:rPr lang="en-US" sz="1600" dirty="0"/>
              <a:t>Characteristics of the </a:t>
            </a:r>
            <a:r>
              <a:rPr lang="en-US" sz="1600" dirty="0" smtClean="0"/>
              <a:t>television (</a:t>
            </a:r>
            <a:r>
              <a:rPr lang="en-US" sz="1600" dirty="0"/>
              <a:t>model, make, </a:t>
            </a:r>
            <a:r>
              <a:rPr lang="en-US" sz="1600" dirty="0" smtClean="0"/>
              <a:t>color </a:t>
            </a:r>
            <a:r>
              <a:rPr lang="en-US" sz="1600" dirty="0"/>
              <a:t>etc)</a:t>
            </a:r>
          </a:p>
          <a:p>
            <a:pPr>
              <a:defRPr/>
            </a:pPr>
            <a:r>
              <a:rPr lang="en-US" sz="1600" dirty="0"/>
              <a:t>Basic functioning of the television</a:t>
            </a:r>
          </a:p>
        </p:txBody>
      </p:sp>
      <p:sp>
        <p:nvSpPr>
          <p:cNvPr id="7" name="TextBox 6"/>
          <p:cNvSpPr txBox="1"/>
          <p:nvPr/>
        </p:nvSpPr>
        <p:spPr>
          <a:xfrm>
            <a:off x="358775" y="3714750"/>
            <a:ext cx="8686800" cy="400050"/>
          </a:xfrm>
          <a:prstGeom prst="rect">
            <a:avLst/>
          </a:prstGeom>
          <a:noFill/>
        </p:spPr>
        <p:txBody>
          <a:bodyPr>
            <a:spAutoFit/>
          </a:bodyPr>
          <a:lstStyle/>
          <a:p>
            <a:pPr>
              <a:defRPr/>
            </a:pPr>
            <a:r>
              <a:rPr lang="en-US" sz="2000" b="0" dirty="0">
                <a:latin typeface="+mn-lt"/>
                <a:cs typeface="+mn-cs"/>
              </a:rPr>
              <a:t>What are the details which are not mentioned by the salesperson ?</a:t>
            </a:r>
          </a:p>
        </p:txBody>
      </p:sp>
      <p:sp>
        <p:nvSpPr>
          <p:cNvPr id="8" name="TextBox 7"/>
          <p:cNvSpPr txBox="1"/>
          <p:nvPr/>
        </p:nvSpPr>
        <p:spPr>
          <a:xfrm>
            <a:off x="449262" y="4245114"/>
            <a:ext cx="6180138" cy="70788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wrap="square">
            <a:spAutoFit/>
          </a:bodyPr>
          <a:lstStyle/>
          <a:p>
            <a:pPr>
              <a:defRPr/>
            </a:pPr>
            <a:r>
              <a:rPr lang="en-US" sz="1600" dirty="0"/>
              <a:t>The internal components (resistors, switches etc)</a:t>
            </a:r>
          </a:p>
          <a:p>
            <a:pPr>
              <a:defRPr/>
            </a:pPr>
            <a:r>
              <a:rPr lang="en-US" sz="1600" dirty="0"/>
              <a:t>How the internal components are wired and how they work</a:t>
            </a:r>
          </a:p>
        </p:txBody>
      </p:sp>
      <p:sp>
        <p:nvSpPr>
          <p:cNvPr id="10" name="Oval Callout 9"/>
          <p:cNvSpPr>
            <a:spLocks noChangeArrowheads="1"/>
          </p:cNvSpPr>
          <p:nvPr/>
        </p:nvSpPr>
        <p:spPr bwMode="auto">
          <a:xfrm>
            <a:off x="6781800" y="4213413"/>
            <a:ext cx="2895600" cy="1066800"/>
          </a:xfrm>
          <a:prstGeom prst="wedgeEllipseCallout">
            <a:avLst>
              <a:gd name="adj1" fmla="val -69950"/>
              <a:gd name="adj2" fmla="val -24624"/>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smtClean="0">
                <a:solidFill>
                  <a:schemeClr val="tx1"/>
                </a:solidFill>
              </a:rPr>
              <a:t>Let us identify the OO concept discussed here </a:t>
            </a:r>
            <a:endParaRPr lang="en-US" sz="1800" dirty="0">
              <a:solidFill>
                <a:schemeClr val="tx1"/>
              </a:solidFill>
            </a:endParaRPr>
          </a:p>
        </p:txBody>
      </p:sp>
      <p:sp>
        <p:nvSpPr>
          <p:cNvPr id="11" name="TextBox 10"/>
          <p:cNvSpPr txBox="1"/>
          <p:nvPr/>
        </p:nvSpPr>
        <p:spPr>
          <a:xfrm>
            <a:off x="457200" y="5334000"/>
            <a:ext cx="7391400" cy="5847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600" dirty="0"/>
              <a:t>ABSTRACTION : </a:t>
            </a:r>
            <a:r>
              <a:rPr lang="en-US" sz="1600" b="0" dirty="0" smtClean="0"/>
              <a:t>Process of  identifying </a:t>
            </a:r>
            <a:r>
              <a:rPr lang="en-US" sz="1600" b="0" dirty="0"/>
              <a:t>the essential details to be known and </a:t>
            </a:r>
            <a:r>
              <a:rPr lang="en-US" sz="1600" b="0" dirty="0" smtClean="0"/>
              <a:t>ignoring the non-essential </a:t>
            </a:r>
            <a:r>
              <a:rPr lang="en-US" sz="1600" b="0" dirty="0"/>
              <a:t>details </a:t>
            </a:r>
            <a:r>
              <a:rPr lang="en-US" sz="1600" b="0" dirty="0" smtClean="0"/>
              <a:t>from the perspective of the end user </a:t>
            </a:r>
            <a:endParaRPr lang="en-US" sz="1600" b="0" dirty="0"/>
          </a:p>
        </p:txBody>
      </p:sp>
      <p:sp>
        <p:nvSpPr>
          <p:cNvPr id="12" name="Rectangle 14"/>
          <p:cNvSpPr txBox="1">
            <a:spLocks noChangeArrowheads="1"/>
          </p:cNvSpPr>
          <p:nvPr/>
        </p:nvSpPr>
        <p:spPr bwMode="auto">
          <a:xfrm>
            <a:off x="15240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  </a:t>
            </a:r>
            <a:r>
              <a:rPr lang="en-US" sz="2800" kern="0" dirty="0">
                <a:solidFill>
                  <a:schemeClr val="bg1"/>
                </a:solidFill>
                <a:latin typeface="+mj-lt"/>
                <a:ea typeface="+mj-ea"/>
                <a:cs typeface="+mj-cs"/>
              </a:rPr>
              <a:t>Object Oriented Concepts – </a:t>
            </a:r>
            <a:br>
              <a:rPr lang="en-US" sz="2800" kern="0" dirty="0">
                <a:solidFill>
                  <a:schemeClr val="bg1"/>
                </a:solidFill>
                <a:latin typeface="+mj-lt"/>
                <a:ea typeface="+mj-ea"/>
                <a:cs typeface="+mj-cs"/>
              </a:rPr>
            </a:br>
            <a:r>
              <a:rPr lang="en-US" sz="2800" kern="0" dirty="0">
                <a:solidFill>
                  <a:schemeClr val="bg1"/>
                </a:solidFill>
                <a:latin typeface="+mj-lt"/>
                <a:ea typeface="+mj-ea"/>
                <a:cs typeface="+mj-cs"/>
              </a:rPr>
              <a:t>                                            Abstraction(1 of 2)</a:t>
            </a:r>
          </a:p>
        </p:txBody>
      </p:sp>
      <p:sp>
        <p:nvSpPr>
          <p:cNvPr id="14" name="TextBox 13"/>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4419600" y="6518275"/>
            <a:ext cx="838200" cy="476250"/>
          </a:xfrm>
        </p:spPr>
        <p:txBody>
          <a:bodyPr/>
          <a:lstStyle/>
          <a:p>
            <a:pPr>
              <a:defRPr/>
            </a:pPr>
            <a:fld id="{34FF74D4-76CC-4942-B93E-BADB453293F1}" type="slidenum">
              <a:rPr lang="en-US"/>
              <a:pPr>
                <a:defRPr/>
              </a:pPr>
              <a:t>25</a:t>
            </a:fld>
            <a:endParaRPr lang="en-US" dirty="0"/>
          </a:p>
        </p:txBody>
      </p:sp>
      <p:sp>
        <p:nvSpPr>
          <p:cNvPr id="454670" name="Rectangle 14"/>
          <p:cNvSpPr>
            <a:spLocks noGrp="1" noChangeArrowheads="1"/>
          </p:cNvSpPr>
          <p:nvPr>
            <p:ph type="title"/>
          </p:nvPr>
        </p:nvSpPr>
        <p:spPr>
          <a:xfrm>
            <a:off x="76200" y="12700"/>
            <a:ext cx="8763000" cy="973138"/>
          </a:xfrm>
        </p:spPr>
        <p:txBody>
          <a:bodyPr/>
          <a:lstStyle/>
          <a:p>
            <a:pPr eaLnBrk="1" hangingPunct="1">
              <a:defRPr/>
            </a:pPr>
            <a:r>
              <a:rPr lang="en-US" dirty="0" smtClean="0"/>
              <a:t>  </a:t>
            </a:r>
            <a:r>
              <a:rPr lang="en-US" sz="2800" dirty="0" smtClean="0"/>
              <a:t>Object Oriented Concepts – </a:t>
            </a:r>
            <a:br>
              <a:rPr lang="en-US" sz="2800" dirty="0" smtClean="0"/>
            </a:br>
            <a:r>
              <a:rPr lang="en-US" sz="2800" dirty="0" smtClean="0"/>
              <a:t>                                            Abstraction(2 of 2)</a:t>
            </a:r>
          </a:p>
        </p:txBody>
      </p:sp>
      <p:sp>
        <p:nvSpPr>
          <p:cNvPr id="31748" name="Rectangle 15"/>
          <p:cNvSpPr>
            <a:spLocks noGrp="1" noChangeArrowheads="1"/>
          </p:cNvSpPr>
          <p:nvPr>
            <p:ph type="body" idx="1"/>
          </p:nvPr>
        </p:nvSpPr>
        <p:spPr>
          <a:xfrm>
            <a:off x="330200" y="1219200"/>
            <a:ext cx="8915400" cy="4267200"/>
          </a:xfrm>
        </p:spPr>
        <p:txBody>
          <a:bodyPr/>
          <a:lstStyle/>
          <a:p>
            <a:pPr eaLnBrk="1" hangingPunct="1">
              <a:lnSpc>
                <a:spcPct val="90000"/>
              </a:lnSpc>
            </a:pPr>
            <a:endParaRPr lang="en-US" sz="2200" dirty="0" smtClean="0"/>
          </a:p>
          <a:p>
            <a:pPr eaLnBrk="1" hangingPunct="1">
              <a:lnSpc>
                <a:spcPct val="90000"/>
              </a:lnSpc>
            </a:pPr>
            <a:endParaRPr lang="en-US" sz="2200" dirty="0" smtClean="0"/>
          </a:p>
          <a:p>
            <a:pPr eaLnBrk="1" hangingPunct="1">
              <a:lnSpc>
                <a:spcPct val="90000"/>
              </a:lnSpc>
            </a:pPr>
            <a:r>
              <a:rPr lang="en-US" sz="2200" dirty="0" smtClean="0"/>
              <a:t>Defined as the process of focusing the essential details and ignoring the non-essential details</a:t>
            </a:r>
          </a:p>
          <a:p>
            <a:pPr eaLnBrk="1" hangingPunct="1">
              <a:lnSpc>
                <a:spcPct val="90000"/>
              </a:lnSpc>
            </a:pPr>
            <a:endParaRPr lang="en-US" sz="2200" dirty="0" smtClean="0"/>
          </a:p>
          <a:p>
            <a:pPr lvl="1" eaLnBrk="1" hangingPunct="1">
              <a:lnSpc>
                <a:spcPct val="90000"/>
              </a:lnSpc>
            </a:pPr>
            <a:r>
              <a:rPr lang="en-US" sz="2000" dirty="0" smtClean="0"/>
              <a:t>Helps simplify the understanding and using of any complex system</a:t>
            </a:r>
          </a:p>
          <a:p>
            <a:pPr lvl="1" eaLnBrk="1" hangingPunct="1">
              <a:lnSpc>
                <a:spcPct val="90000"/>
              </a:lnSpc>
            </a:pPr>
            <a:endParaRPr lang="en-US" sz="2200" dirty="0" smtClean="0"/>
          </a:p>
          <a:p>
            <a:pPr lvl="2" eaLnBrk="1" hangingPunct="1">
              <a:lnSpc>
                <a:spcPct val="90000"/>
              </a:lnSpc>
            </a:pPr>
            <a:r>
              <a:rPr lang="en-US" sz="1800" dirty="0" smtClean="0"/>
              <a:t>Ex. The driver of a car needs to know how to apply brake, change gear and balance the steering. The driver need not know how the engine works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EF30D69-C133-4D12-98AD-0FC0F87A5F8F}" type="slidenum">
              <a:rPr lang="en-US"/>
              <a:pPr>
                <a:defRPr/>
              </a:pPr>
              <a:t>26</a:t>
            </a:fld>
            <a:endParaRPr lang="en-US"/>
          </a:p>
        </p:txBody>
      </p:sp>
      <p:sp>
        <p:nvSpPr>
          <p:cNvPr id="18436" name="Rectangle 7"/>
          <p:cNvSpPr>
            <a:spLocks noGrp="1" noChangeArrowheads="1"/>
          </p:cNvSpPr>
          <p:nvPr>
            <p:ph type="body" idx="1"/>
          </p:nvPr>
        </p:nvSpPr>
        <p:spPr>
          <a:xfrm>
            <a:off x="322263" y="1143000"/>
            <a:ext cx="9067800" cy="4800600"/>
          </a:xfrm>
        </p:spPr>
        <p:txBody>
          <a:bodyPr/>
          <a:lstStyle/>
          <a:p>
            <a:pPr marL="0" lvl="1" indent="4763" eaLnBrk="1" hangingPunct="1">
              <a:buFont typeface="Wingdings" pitchFamily="2" charset="2"/>
              <a:buNone/>
            </a:pPr>
            <a:endParaRPr lang="en-US" sz="2000" dirty="0" smtClean="0"/>
          </a:p>
          <a:p>
            <a:pPr marL="0" lvl="1" indent="4763" eaLnBrk="1" hangingPunct="1">
              <a:buFont typeface="Wingdings" pitchFamily="2" charset="2"/>
              <a:buNone/>
            </a:pPr>
            <a:r>
              <a:rPr lang="en-US" sz="2000" dirty="0" smtClean="0"/>
              <a:t>Consider the Retail store application wherein the customer purchases the television.</a:t>
            </a:r>
          </a:p>
          <a:p>
            <a:pPr marL="0" lvl="1" indent="4763" eaLnBrk="1" hangingPunct="1">
              <a:buFont typeface="Wingdings" pitchFamily="2" charset="2"/>
              <a:buNone/>
            </a:pPr>
            <a:r>
              <a:rPr lang="en-US" sz="2000" dirty="0" smtClean="0"/>
              <a:t>How does the customer check the working of the television? </a:t>
            </a:r>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p:txBody>
      </p:sp>
      <p:sp>
        <p:nvSpPr>
          <p:cNvPr id="6" name="TextBox 5"/>
          <p:cNvSpPr txBox="1"/>
          <p:nvPr/>
        </p:nvSpPr>
        <p:spPr>
          <a:xfrm>
            <a:off x="381000" y="2743200"/>
            <a:ext cx="7620000" cy="338554"/>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wrap="square">
            <a:spAutoFit/>
          </a:bodyPr>
          <a:lstStyle/>
          <a:p>
            <a:pPr>
              <a:defRPr/>
            </a:pPr>
            <a:r>
              <a:rPr lang="en-US" sz="1600" dirty="0" smtClean="0"/>
              <a:t>The customer uses the switch available in the television box/remote case </a:t>
            </a:r>
            <a:endParaRPr lang="en-US" sz="1600" dirty="0"/>
          </a:p>
        </p:txBody>
      </p:sp>
      <p:sp>
        <p:nvSpPr>
          <p:cNvPr id="7" name="TextBox 6"/>
          <p:cNvSpPr txBox="1"/>
          <p:nvPr/>
        </p:nvSpPr>
        <p:spPr>
          <a:xfrm>
            <a:off x="330200" y="3352800"/>
            <a:ext cx="8686800" cy="707886"/>
          </a:xfrm>
          <a:prstGeom prst="rect">
            <a:avLst/>
          </a:prstGeom>
          <a:noFill/>
        </p:spPr>
        <p:txBody>
          <a:bodyPr>
            <a:spAutoFit/>
          </a:bodyPr>
          <a:lstStyle/>
          <a:p>
            <a:pPr>
              <a:defRPr/>
            </a:pPr>
            <a:r>
              <a:rPr lang="en-US" sz="2000" b="0" dirty="0">
                <a:latin typeface="+mn-lt"/>
                <a:cs typeface="+mn-cs"/>
              </a:rPr>
              <a:t>The </a:t>
            </a:r>
            <a:r>
              <a:rPr lang="en-US" sz="2000" b="0" dirty="0" smtClean="0">
                <a:latin typeface="+mn-lt"/>
                <a:cs typeface="+mn-cs"/>
              </a:rPr>
              <a:t>television box /remote case encapsulates </a:t>
            </a:r>
            <a:r>
              <a:rPr lang="en-US" sz="2000" b="0" dirty="0">
                <a:latin typeface="+mn-lt"/>
                <a:cs typeface="+mn-cs"/>
              </a:rPr>
              <a:t>the complex working of the machine and provides only a simple </a:t>
            </a:r>
            <a:r>
              <a:rPr lang="en-US" sz="2000" b="0" dirty="0" smtClean="0">
                <a:latin typeface="+mn-lt"/>
                <a:cs typeface="+mn-cs"/>
              </a:rPr>
              <a:t>interface for operating the television</a:t>
            </a:r>
            <a:endParaRPr lang="en-US" sz="2000" b="0" dirty="0">
              <a:latin typeface="+mn-lt"/>
              <a:cs typeface="+mn-cs"/>
            </a:endParaRPr>
          </a:p>
        </p:txBody>
      </p:sp>
      <p:sp>
        <p:nvSpPr>
          <p:cNvPr id="11" name="TextBox 10"/>
          <p:cNvSpPr txBox="1"/>
          <p:nvPr/>
        </p:nvSpPr>
        <p:spPr>
          <a:xfrm>
            <a:off x="533400" y="5257800"/>
            <a:ext cx="777240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defRPr/>
            </a:pPr>
            <a:r>
              <a:rPr lang="en-US" sz="1600" dirty="0"/>
              <a:t>ENCAPSULATION : </a:t>
            </a:r>
            <a:r>
              <a:rPr lang="en-US" sz="1600" b="0" dirty="0" smtClean="0"/>
              <a:t>A mechanism of hiding the </a:t>
            </a:r>
            <a:r>
              <a:rPr lang="en-US" sz="1600" b="0" dirty="0"/>
              <a:t>internal details and </a:t>
            </a:r>
            <a:r>
              <a:rPr lang="en-US" sz="1600" b="0" dirty="0" smtClean="0"/>
              <a:t>allowing </a:t>
            </a:r>
            <a:r>
              <a:rPr lang="en-US" sz="1600" b="0" dirty="0"/>
              <a:t>a simple interface which ensures that the object can be used without having to know how it works </a:t>
            </a:r>
          </a:p>
        </p:txBody>
      </p:sp>
      <p:sp>
        <p:nvSpPr>
          <p:cNvPr id="13"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  </a:t>
            </a:r>
            <a:r>
              <a:rPr lang="en-US" sz="2800" kern="0" dirty="0">
                <a:solidFill>
                  <a:schemeClr val="bg1"/>
                </a:solidFill>
                <a:latin typeface="+mj-lt"/>
                <a:ea typeface="+mj-ea"/>
                <a:cs typeface="+mj-cs"/>
              </a:rPr>
              <a:t>Object Oriented Concepts – </a:t>
            </a:r>
            <a:br>
              <a:rPr lang="en-US" sz="2800" kern="0" dirty="0">
                <a:solidFill>
                  <a:schemeClr val="bg1"/>
                </a:solidFill>
                <a:latin typeface="+mj-lt"/>
                <a:ea typeface="+mj-ea"/>
                <a:cs typeface="+mj-cs"/>
              </a:rPr>
            </a:br>
            <a:r>
              <a:rPr lang="en-US" sz="2800" kern="0" dirty="0">
                <a:solidFill>
                  <a:schemeClr val="bg1"/>
                </a:solidFill>
                <a:latin typeface="+mj-lt"/>
                <a:ea typeface="+mj-ea"/>
                <a:cs typeface="+mj-cs"/>
              </a:rPr>
              <a:t>                                       Encapsulation(1 of 2)</a:t>
            </a:r>
          </a:p>
        </p:txBody>
      </p:sp>
      <p:sp>
        <p:nvSpPr>
          <p:cNvPr id="10" name="TextBox 9"/>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
        <p:nvSpPr>
          <p:cNvPr id="12" name="Oval Callout 11"/>
          <p:cNvSpPr>
            <a:spLocks noChangeArrowheads="1"/>
          </p:cNvSpPr>
          <p:nvPr/>
        </p:nvSpPr>
        <p:spPr bwMode="auto">
          <a:xfrm>
            <a:off x="6781800" y="4213413"/>
            <a:ext cx="2895600" cy="1066800"/>
          </a:xfrm>
          <a:prstGeom prst="wedgeEllipseCallout">
            <a:avLst>
              <a:gd name="adj1" fmla="val -68092"/>
              <a:gd name="adj2" fmla="val -66641"/>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800" dirty="0" smtClean="0">
                <a:solidFill>
                  <a:schemeClr val="tx1"/>
                </a:solidFill>
              </a:rPr>
              <a:t>Let us identify the OO concept discussed here </a:t>
            </a:r>
            <a:endParaRPr lang="en-US" sz="1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4C869742-D654-45DC-B935-DDB5CD34D8FD}" type="slidenum">
              <a:rPr lang="en-US"/>
              <a:pPr>
                <a:defRPr/>
              </a:pPr>
              <a:t>27</a:t>
            </a:fld>
            <a:endParaRPr lang="en-US"/>
          </a:p>
        </p:txBody>
      </p:sp>
      <p:sp>
        <p:nvSpPr>
          <p:cNvPr id="33795" name="Rectangle 8"/>
          <p:cNvSpPr>
            <a:spLocks noGrp="1" noChangeArrowheads="1"/>
          </p:cNvSpPr>
          <p:nvPr>
            <p:ph type="body" idx="1"/>
          </p:nvPr>
        </p:nvSpPr>
        <p:spPr>
          <a:xfrm>
            <a:off x="330200" y="1295400"/>
            <a:ext cx="8915400" cy="4572000"/>
          </a:xfrm>
        </p:spPr>
        <p:txBody>
          <a:bodyPr/>
          <a:lstStyle/>
          <a:p>
            <a:pPr eaLnBrk="1" hangingPunct="1"/>
            <a:endParaRPr lang="en-US" sz="2400" dirty="0" smtClean="0"/>
          </a:p>
          <a:p>
            <a:pPr eaLnBrk="1" hangingPunct="1"/>
            <a:r>
              <a:rPr lang="en-US" sz="2400" dirty="0" smtClean="0"/>
              <a:t>Encapsulate = “En” + “Capsulate”</a:t>
            </a:r>
          </a:p>
          <a:p>
            <a:pPr lvl="1" eaLnBrk="1" hangingPunct="1"/>
            <a:r>
              <a:rPr lang="en-US" sz="2200" dirty="0" smtClean="0"/>
              <a:t> En = “In a”</a:t>
            </a:r>
          </a:p>
          <a:p>
            <a:pPr lvl="1" eaLnBrk="1" hangingPunct="1"/>
            <a:r>
              <a:rPr lang="en-US" sz="2200" dirty="0" smtClean="0"/>
              <a:t>Capsulate = “ Capsule”</a:t>
            </a:r>
          </a:p>
          <a:p>
            <a:pPr lvl="1" eaLnBrk="1" hangingPunct="1">
              <a:buNone/>
            </a:pPr>
            <a:endParaRPr lang="en-US" dirty="0" smtClean="0"/>
          </a:p>
          <a:p>
            <a:pPr lvl="1" eaLnBrk="1" hangingPunct="1"/>
            <a:r>
              <a:rPr lang="en-US" dirty="0" smtClean="0"/>
              <a:t>Data hiding</a:t>
            </a:r>
          </a:p>
          <a:p>
            <a:pPr lvl="1" eaLnBrk="1" hangingPunct="1">
              <a:buNone/>
            </a:pPr>
            <a:endParaRPr lang="en-US" sz="2400" dirty="0" smtClean="0"/>
          </a:p>
          <a:p>
            <a:pPr lvl="2" eaLnBrk="1" hangingPunct="1"/>
            <a:r>
              <a:rPr lang="en-US" dirty="0" smtClean="0"/>
              <a:t>Ex. The bonnet of a car encapsulates the car’s engine</a:t>
            </a:r>
          </a:p>
        </p:txBody>
      </p:sp>
      <p:sp>
        <p:nvSpPr>
          <p:cNvPr id="7"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  </a:t>
            </a:r>
            <a:r>
              <a:rPr lang="en-US" sz="2800" kern="0" dirty="0">
                <a:solidFill>
                  <a:schemeClr val="bg1"/>
                </a:solidFill>
                <a:latin typeface="+mj-lt"/>
                <a:ea typeface="+mj-ea"/>
                <a:cs typeface="+mj-cs"/>
              </a:rPr>
              <a:t>Object Oriented Concepts – </a:t>
            </a:r>
            <a:br>
              <a:rPr lang="en-US" sz="2800" kern="0" dirty="0">
                <a:solidFill>
                  <a:schemeClr val="bg1"/>
                </a:solidFill>
                <a:latin typeface="+mj-lt"/>
                <a:ea typeface="+mj-ea"/>
                <a:cs typeface="+mj-cs"/>
              </a:rPr>
            </a:br>
            <a:r>
              <a:rPr lang="en-US" sz="2800" kern="0" dirty="0">
                <a:solidFill>
                  <a:schemeClr val="bg1"/>
                </a:solidFill>
                <a:latin typeface="+mj-lt"/>
                <a:ea typeface="+mj-ea"/>
                <a:cs typeface="+mj-cs"/>
              </a:rPr>
              <a:t>                                      Encapsulation(2 of 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DA6B384-4743-42EA-9B29-177B90F32369}" type="slidenum">
              <a:rPr lang="en-US"/>
              <a:pPr>
                <a:defRPr/>
              </a:pPr>
              <a:t>28</a:t>
            </a:fld>
            <a:endParaRPr lang="en-US" dirty="0"/>
          </a:p>
        </p:txBody>
      </p:sp>
      <p:sp>
        <p:nvSpPr>
          <p:cNvPr id="6" name="TextBox 5"/>
          <p:cNvSpPr txBox="1"/>
          <p:nvPr/>
        </p:nvSpPr>
        <p:spPr>
          <a:xfrm>
            <a:off x="457200" y="3660385"/>
            <a:ext cx="7620000" cy="70788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wrap="square">
            <a:spAutoFit/>
          </a:bodyPr>
          <a:lstStyle/>
          <a:p>
            <a:pPr algn="just">
              <a:defRPr/>
            </a:pPr>
            <a:r>
              <a:rPr lang="en-US" sz="1600" dirty="0" smtClean="0"/>
              <a:t>Customer Id, Customer Name, Telephone Number, Address</a:t>
            </a:r>
          </a:p>
          <a:p>
            <a:pPr algn="just">
              <a:defRPr/>
            </a:pPr>
            <a:r>
              <a:rPr lang="en-US" sz="1600" dirty="0" smtClean="0"/>
              <a:t>Activities can be adding, updating and displaying customer details</a:t>
            </a:r>
            <a:endParaRPr lang="en-US" sz="1600" dirty="0"/>
          </a:p>
        </p:txBody>
      </p:sp>
      <p:sp>
        <p:nvSpPr>
          <p:cNvPr id="13" name="Rectangle 14"/>
          <p:cNvSpPr txBox="1">
            <a:spLocks noChangeArrowheads="1"/>
          </p:cNvSpPr>
          <p:nvPr/>
        </p:nvSpPr>
        <p:spPr bwMode="auto">
          <a:xfrm>
            <a:off x="228600" y="0"/>
            <a:ext cx="85344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2800" kern="0" dirty="0" smtClean="0">
                <a:solidFill>
                  <a:schemeClr val="bg1"/>
                </a:solidFill>
                <a:latin typeface="+mj-lt"/>
                <a:ea typeface="+mj-ea"/>
                <a:cs typeface="+mj-cs"/>
              </a:rPr>
              <a:t>Object </a:t>
            </a:r>
            <a:r>
              <a:rPr lang="en-US" sz="2800" kern="0" dirty="0">
                <a:solidFill>
                  <a:schemeClr val="bg1"/>
                </a:solidFill>
                <a:latin typeface="+mj-lt"/>
                <a:ea typeface="+mj-ea"/>
                <a:cs typeface="+mj-cs"/>
              </a:rPr>
              <a:t>Oriented Concepts – </a:t>
            </a:r>
            <a:r>
              <a:rPr lang="en-US" sz="2800" kern="0" dirty="0" smtClean="0">
                <a:solidFill>
                  <a:schemeClr val="bg1"/>
                </a:solidFill>
                <a:latin typeface="+mj-lt"/>
                <a:ea typeface="+mj-ea"/>
                <a:cs typeface="+mj-cs"/>
              </a:rPr>
              <a:t>Classes &amp; Objects(1 </a:t>
            </a:r>
            <a:r>
              <a:rPr lang="en-US" sz="2800" kern="0" dirty="0">
                <a:solidFill>
                  <a:schemeClr val="bg1"/>
                </a:solidFill>
                <a:latin typeface="+mj-lt"/>
                <a:ea typeface="+mj-ea"/>
                <a:cs typeface="+mj-cs"/>
              </a:rPr>
              <a:t>of </a:t>
            </a:r>
            <a:r>
              <a:rPr lang="en-US" sz="2800" kern="0" dirty="0" smtClean="0">
                <a:solidFill>
                  <a:schemeClr val="bg1"/>
                </a:solidFill>
                <a:latin typeface="+mj-lt"/>
                <a:ea typeface="+mj-ea"/>
                <a:cs typeface="+mj-cs"/>
              </a:rPr>
              <a:t>4) </a:t>
            </a:r>
            <a:endParaRPr lang="en-US" sz="2800" kern="0" dirty="0">
              <a:solidFill>
                <a:schemeClr val="bg1"/>
              </a:solidFill>
              <a:latin typeface="+mj-lt"/>
              <a:ea typeface="+mj-ea"/>
              <a:cs typeface="+mj-cs"/>
            </a:endParaRPr>
          </a:p>
        </p:txBody>
      </p:sp>
      <p:sp>
        <p:nvSpPr>
          <p:cNvPr id="10" name="TextBox 9"/>
          <p:cNvSpPr txBox="1"/>
          <p:nvPr/>
        </p:nvSpPr>
        <p:spPr>
          <a:xfrm>
            <a:off x="460375" y="5023017"/>
            <a:ext cx="7616825" cy="338554"/>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a:t>With the help of a </a:t>
            </a:r>
            <a:r>
              <a:rPr lang="en-US" sz="1600" dirty="0" smtClean="0"/>
              <a:t>Classes and Objects </a:t>
            </a:r>
            <a:endParaRPr lang="en-US" sz="1600" dirty="0"/>
          </a:p>
        </p:txBody>
      </p:sp>
      <p:sp>
        <p:nvSpPr>
          <p:cNvPr id="12" name="Rectangle 35"/>
          <p:cNvSpPr>
            <a:spLocks noChangeArrowheads="1"/>
          </p:cNvSpPr>
          <p:nvPr/>
        </p:nvSpPr>
        <p:spPr bwMode="auto">
          <a:xfrm>
            <a:off x="381000" y="2898385"/>
            <a:ext cx="7924800" cy="723900"/>
          </a:xfrm>
          <a:prstGeom prst="rect">
            <a:avLst/>
          </a:prstGeom>
          <a:noFill/>
          <a:ln w="9525">
            <a:noFill/>
            <a:miter lim="800000"/>
            <a:headEnd/>
            <a:tailEnd/>
          </a:ln>
          <a:effectLst/>
        </p:spPr>
        <p:txBody>
          <a:bodyPr/>
          <a:lstStyle/>
          <a:p>
            <a:pPr algn="just">
              <a:buClr>
                <a:schemeClr val="tx1"/>
              </a:buClr>
              <a:defRPr/>
            </a:pPr>
            <a:r>
              <a:rPr lang="en-US" sz="2000" b="0" dirty="0" smtClean="0">
                <a:latin typeface="+mn-lt"/>
                <a:cs typeface="+mn-cs"/>
              </a:rPr>
              <a:t>Let </a:t>
            </a:r>
            <a:r>
              <a:rPr lang="en-US" sz="2000" b="0" dirty="0">
                <a:latin typeface="+mn-lt"/>
                <a:cs typeface="+mn-cs"/>
              </a:rPr>
              <a:t>us </a:t>
            </a:r>
            <a:r>
              <a:rPr lang="en-US" sz="2000" b="0" dirty="0" smtClean="0">
                <a:latin typeface="+mn-lt"/>
                <a:cs typeface="+mn-cs"/>
              </a:rPr>
              <a:t>consider another entity, say Customer</a:t>
            </a:r>
            <a:r>
              <a:rPr lang="en-US" sz="2000" b="0" kern="0" dirty="0" smtClean="0"/>
              <a:t>. Identify some attributes and some activities that can be associated with Customer</a:t>
            </a:r>
            <a:endParaRPr lang="en-US" sz="2000" b="0" dirty="0">
              <a:latin typeface="+mn-lt"/>
              <a:cs typeface="+mn-cs"/>
            </a:endParaRPr>
          </a:p>
        </p:txBody>
      </p:sp>
      <p:sp>
        <p:nvSpPr>
          <p:cNvPr id="15" name="TextBox 14"/>
          <p:cNvSpPr txBox="1"/>
          <p:nvPr/>
        </p:nvSpPr>
        <p:spPr>
          <a:xfrm>
            <a:off x="457200" y="5520559"/>
            <a:ext cx="8686800" cy="88024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1" indent="4763" algn="just" eaLnBrk="1" hangingPunct="1">
              <a:spcBef>
                <a:spcPct val="20000"/>
              </a:spcBef>
              <a:buClr>
                <a:srgbClr val="003366"/>
              </a:buClr>
              <a:buSzTx/>
              <a:defRPr/>
            </a:pPr>
            <a:r>
              <a:rPr lang="en-US" sz="1600" b="0" kern="0" dirty="0">
                <a:solidFill>
                  <a:schemeClr val="tx1"/>
                </a:solidFill>
              </a:rPr>
              <a:t>When the attributes and the activities on the attributes are bundled into one unit , it is called a </a:t>
            </a:r>
            <a:r>
              <a:rPr lang="en-US" sz="1600" kern="0" dirty="0" smtClean="0">
                <a:solidFill>
                  <a:schemeClr val="tx1"/>
                </a:solidFill>
              </a:rPr>
              <a:t>Class</a:t>
            </a:r>
          </a:p>
          <a:p>
            <a:pPr marL="0" lvl="1" indent="4763" algn="just" eaLnBrk="1" hangingPunct="1">
              <a:spcBef>
                <a:spcPct val="20000"/>
              </a:spcBef>
              <a:buClr>
                <a:srgbClr val="003366"/>
              </a:buClr>
              <a:buSzTx/>
              <a:defRPr/>
            </a:pPr>
            <a:r>
              <a:rPr lang="en-US" sz="1600" b="0" kern="0" dirty="0" smtClean="0">
                <a:solidFill>
                  <a:schemeClr val="tx1"/>
                </a:solidFill>
              </a:rPr>
              <a:t>Instances of the class are called</a:t>
            </a:r>
            <a:r>
              <a:rPr lang="en-US" sz="1600" kern="0" dirty="0" smtClean="0">
                <a:solidFill>
                  <a:schemeClr val="tx1"/>
                </a:solidFill>
              </a:rPr>
              <a:t> Objects</a:t>
            </a:r>
            <a:endParaRPr lang="en-US" sz="1600" kern="0" dirty="0">
              <a:solidFill>
                <a:schemeClr val="tx1"/>
              </a:solidFill>
            </a:endParaRPr>
          </a:p>
        </p:txBody>
      </p:sp>
      <p:sp>
        <p:nvSpPr>
          <p:cNvPr id="22" name="Rectangle 7"/>
          <p:cNvSpPr txBox="1">
            <a:spLocks noChangeArrowheads="1"/>
          </p:cNvSpPr>
          <p:nvPr/>
        </p:nvSpPr>
        <p:spPr bwMode="auto">
          <a:xfrm>
            <a:off x="381000" y="1340226"/>
            <a:ext cx="8037512" cy="762000"/>
          </a:xfrm>
          <a:prstGeom prst="rect">
            <a:avLst/>
          </a:prstGeom>
          <a:noFill/>
          <a:ln w="9525">
            <a:noFill/>
            <a:miter lim="800000"/>
            <a:headEnd/>
            <a:tailEnd/>
          </a:ln>
        </p:spPr>
        <p:txBody>
          <a:bodyPr/>
          <a:lstStyle/>
          <a:p>
            <a:pPr marL="0" lvl="1" indent="4763" algn="just" eaLnBrk="1" hangingPunct="1">
              <a:spcBef>
                <a:spcPct val="20000"/>
              </a:spcBef>
              <a:buClr>
                <a:srgbClr val="003366"/>
              </a:buClr>
              <a:buSzTx/>
              <a:buFont typeface="Wingdings" pitchFamily="2" charset="2"/>
              <a:buNone/>
              <a:defRPr/>
            </a:pPr>
            <a:r>
              <a:rPr lang="en-US" sz="2000" b="0" kern="0" dirty="0" smtClean="0">
                <a:latin typeface="+mn-lt"/>
                <a:cs typeface="+mn-cs"/>
              </a:rPr>
              <a:t>Let </a:t>
            </a:r>
            <a:r>
              <a:rPr lang="en-US" sz="2000" b="0" kern="0" dirty="0">
                <a:latin typeface="+mn-lt"/>
                <a:cs typeface="+mn-cs"/>
              </a:rPr>
              <a:t>us </a:t>
            </a:r>
            <a:r>
              <a:rPr lang="en-US" sz="2000" b="0" kern="0" dirty="0" smtClean="0">
                <a:latin typeface="+mn-lt"/>
                <a:cs typeface="+mn-cs"/>
              </a:rPr>
              <a:t>consider </a:t>
            </a:r>
            <a:r>
              <a:rPr lang="en-US" sz="2000" b="0" kern="0" dirty="0">
                <a:latin typeface="+mn-lt"/>
                <a:cs typeface="+mn-cs"/>
              </a:rPr>
              <a:t>a physical </a:t>
            </a:r>
            <a:r>
              <a:rPr lang="en-US" sz="2000" b="0" kern="0" dirty="0" smtClean="0">
                <a:latin typeface="+mn-lt"/>
                <a:cs typeface="+mn-cs"/>
              </a:rPr>
              <a:t>entity, </a:t>
            </a:r>
            <a:r>
              <a:rPr lang="en-US" sz="2000" b="0" kern="0" dirty="0">
                <a:latin typeface="+mn-lt"/>
                <a:cs typeface="+mn-cs"/>
              </a:rPr>
              <a:t>say a </a:t>
            </a:r>
            <a:r>
              <a:rPr lang="en-US" sz="2000" b="0" kern="0" dirty="0" smtClean="0">
                <a:latin typeface="+mn-lt"/>
                <a:cs typeface="+mn-cs"/>
              </a:rPr>
              <a:t>Television. </a:t>
            </a:r>
            <a:r>
              <a:rPr lang="en-US" sz="2000" b="0" kern="0" dirty="0">
                <a:latin typeface="+mn-lt"/>
                <a:cs typeface="+mn-cs"/>
              </a:rPr>
              <a:t>Identify </a:t>
            </a:r>
            <a:r>
              <a:rPr lang="en-US" sz="2000" b="0" kern="0" dirty="0" smtClean="0">
                <a:latin typeface="+mn-lt"/>
                <a:cs typeface="+mn-cs"/>
              </a:rPr>
              <a:t>some attributes </a:t>
            </a:r>
            <a:r>
              <a:rPr lang="en-US" sz="2000" b="0" kern="0" dirty="0">
                <a:latin typeface="+mn-lt"/>
                <a:cs typeface="+mn-cs"/>
              </a:rPr>
              <a:t>and </a:t>
            </a:r>
            <a:r>
              <a:rPr lang="en-US" sz="2000" b="0" kern="0" dirty="0" smtClean="0">
                <a:latin typeface="+mn-lt"/>
                <a:cs typeface="+mn-cs"/>
              </a:rPr>
              <a:t>some activities associated with it</a:t>
            </a:r>
            <a:endParaRPr lang="en-US" sz="2000" b="0" kern="0" dirty="0">
              <a:latin typeface="+mn-lt"/>
              <a:cs typeface="+mn-cs"/>
            </a:endParaRPr>
          </a:p>
          <a:p>
            <a:pPr marL="0" lvl="1" indent="4763" algn="just" eaLnBrk="1" hangingPunct="1">
              <a:spcBef>
                <a:spcPct val="20000"/>
              </a:spcBef>
              <a:buClr>
                <a:srgbClr val="003366"/>
              </a:buClr>
              <a:buSzTx/>
              <a:buFont typeface="Wingdings" pitchFamily="2" charset="2"/>
              <a:buNone/>
              <a:defRPr/>
            </a:pPr>
            <a:endParaRPr lang="en-US" sz="2200" b="0" kern="0" dirty="0">
              <a:latin typeface="+mn-lt"/>
              <a:cs typeface="+mn-cs"/>
            </a:endParaRPr>
          </a:p>
          <a:p>
            <a:pPr marL="0" lvl="1" indent="4763" algn="just" eaLnBrk="1" hangingPunct="1">
              <a:spcBef>
                <a:spcPct val="20000"/>
              </a:spcBef>
              <a:buClr>
                <a:srgbClr val="003366"/>
              </a:buClr>
              <a:buSzTx/>
              <a:buFont typeface="Wingdings" pitchFamily="2" charset="2"/>
              <a:buNone/>
              <a:defRPr/>
            </a:pPr>
            <a:endParaRPr lang="en-US" sz="2200" b="0" kern="0" dirty="0">
              <a:latin typeface="+mn-lt"/>
              <a:cs typeface="+mn-cs"/>
            </a:endParaRPr>
          </a:p>
          <a:p>
            <a:pPr marL="0" lvl="1" indent="4763" algn="just" eaLnBrk="1" hangingPunct="1">
              <a:spcBef>
                <a:spcPct val="20000"/>
              </a:spcBef>
              <a:buClr>
                <a:srgbClr val="003366"/>
              </a:buClr>
              <a:buSzTx/>
              <a:buFont typeface="Wingdings" pitchFamily="2" charset="2"/>
              <a:buNone/>
              <a:defRPr/>
            </a:pPr>
            <a:endParaRPr lang="en-US" sz="2200" b="0" kern="0" dirty="0">
              <a:latin typeface="+mn-lt"/>
              <a:cs typeface="+mn-cs"/>
            </a:endParaRPr>
          </a:p>
        </p:txBody>
      </p:sp>
      <p:sp>
        <p:nvSpPr>
          <p:cNvPr id="23" name="TextBox 22"/>
          <p:cNvSpPr txBox="1"/>
          <p:nvPr/>
        </p:nvSpPr>
        <p:spPr>
          <a:xfrm>
            <a:off x="457200" y="1981200"/>
            <a:ext cx="9448800" cy="954107"/>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wrap="square">
            <a:spAutoFit/>
          </a:bodyPr>
          <a:lstStyle/>
          <a:p>
            <a:pPr algn="just">
              <a:defRPr/>
            </a:pPr>
            <a:r>
              <a:rPr lang="en-US" sz="1600" dirty="0"/>
              <a:t>A </a:t>
            </a:r>
            <a:r>
              <a:rPr lang="en-US" sz="1600" dirty="0" smtClean="0"/>
              <a:t>television has a brand, size  </a:t>
            </a:r>
            <a:endParaRPr lang="en-US" sz="1600" dirty="0"/>
          </a:p>
          <a:p>
            <a:pPr algn="just">
              <a:defRPr/>
            </a:pPr>
            <a:r>
              <a:rPr lang="en-US" sz="1600" dirty="0"/>
              <a:t>A </a:t>
            </a:r>
            <a:r>
              <a:rPr lang="en-US" sz="1600" dirty="0" smtClean="0"/>
              <a:t>television can be switched on/off and can be used for watching programs like T20 cricket match </a:t>
            </a:r>
            <a:endParaRPr lang="en-US" sz="1600" dirty="0"/>
          </a:p>
        </p:txBody>
      </p:sp>
      <p:sp>
        <p:nvSpPr>
          <p:cNvPr id="17" name="Rectangle 35"/>
          <p:cNvSpPr>
            <a:spLocks noChangeArrowheads="1"/>
          </p:cNvSpPr>
          <p:nvPr/>
        </p:nvSpPr>
        <p:spPr bwMode="auto">
          <a:xfrm>
            <a:off x="304800" y="4350669"/>
            <a:ext cx="7772400" cy="533400"/>
          </a:xfrm>
          <a:prstGeom prst="rect">
            <a:avLst/>
          </a:prstGeom>
          <a:noFill/>
          <a:ln w="9525">
            <a:noFill/>
            <a:miter lim="800000"/>
            <a:headEnd/>
            <a:tailEnd/>
          </a:ln>
          <a:effectLst/>
        </p:spPr>
        <p:txBody>
          <a:bodyPr/>
          <a:lstStyle/>
          <a:p>
            <a:pPr marL="182563" indent="-3175" algn="just">
              <a:buClr>
                <a:schemeClr val="tx1"/>
              </a:buClr>
              <a:defRPr/>
            </a:pPr>
            <a:r>
              <a:rPr lang="en-US" sz="2000" b="0" dirty="0" smtClean="0">
                <a:latin typeface="+mn-lt"/>
                <a:cs typeface="+mn-cs"/>
              </a:rPr>
              <a:t>How can the attributes and activities be combined and  implemented?</a:t>
            </a:r>
            <a:endParaRPr lang="en-US" sz="2000" b="0" dirty="0">
              <a:latin typeface="+mn-lt"/>
              <a:cs typeface="+mn-cs"/>
            </a:endParaRPr>
          </a:p>
        </p:txBody>
      </p:sp>
      <p:sp>
        <p:nvSpPr>
          <p:cNvPr id="20" name="TextBox 19"/>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5"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80087FC-A7E1-4B5B-B07B-1D1424CA37C9}" type="slidenum">
              <a:rPr lang="en-US"/>
              <a:pPr>
                <a:defRPr/>
              </a:pPr>
              <a:t>29</a:t>
            </a:fld>
            <a:endParaRPr lang="en-US"/>
          </a:p>
        </p:txBody>
      </p:sp>
      <p:sp>
        <p:nvSpPr>
          <p:cNvPr id="18436" name="Rectangle 7"/>
          <p:cNvSpPr>
            <a:spLocks noGrp="1" noChangeArrowheads="1"/>
          </p:cNvSpPr>
          <p:nvPr>
            <p:ph type="body" idx="1"/>
          </p:nvPr>
        </p:nvSpPr>
        <p:spPr>
          <a:xfrm>
            <a:off x="381000" y="999568"/>
            <a:ext cx="9067800" cy="990600"/>
          </a:xfrm>
        </p:spPr>
        <p:txBody>
          <a:bodyPr/>
          <a:lstStyle/>
          <a:p>
            <a:pPr marL="0" lvl="1" indent="4763" eaLnBrk="1" hangingPunct="1">
              <a:buFont typeface="Wingdings" pitchFamily="2" charset="2"/>
              <a:buNone/>
            </a:pPr>
            <a:endParaRPr lang="en-US" sz="2000" dirty="0" smtClean="0"/>
          </a:p>
          <a:p>
            <a:pPr marL="0" lvl="1" indent="4763" eaLnBrk="1" hangingPunct="1">
              <a:buFont typeface="Wingdings" pitchFamily="2" charset="2"/>
              <a:buNone/>
            </a:pPr>
            <a:r>
              <a:rPr lang="en-US" sz="2000" dirty="0" smtClean="0"/>
              <a:t>In a retail store, there can be many Customers. Let us try to analyze this scenario.</a:t>
            </a:r>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p:txBody>
      </p:sp>
      <p:sp>
        <p:nvSpPr>
          <p:cNvPr id="13"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2800" kern="0" dirty="0" smtClean="0">
                <a:solidFill>
                  <a:schemeClr val="bg1"/>
                </a:solidFill>
              </a:rPr>
              <a:t>Object Oriented Concepts – Classes &amp; Objects (2 of 4) </a:t>
            </a:r>
            <a:endParaRPr lang="en-US" sz="2800" kern="0" dirty="0">
              <a:solidFill>
                <a:schemeClr val="bg1"/>
              </a:solidFill>
            </a:endParaRPr>
          </a:p>
        </p:txBody>
      </p:sp>
      <p:graphicFrame>
        <p:nvGraphicFramePr>
          <p:cNvPr id="14" name="Diagram 13"/>
          <p:cNvGraphicFramePr/>
          <p:nvPr/>
        </p:nvGraphicFramePr>
        <p:xfrm>
          <a:off x="127000" y="1165427"/>
          <a:ext cx="7340600" cy="5020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Oval Callout 14"/>
          <p:cNvSpPr>
            <a:spLocks noChangeArrowheads="1"/>
          </p:cNvSpPr>
          <p:nvPr/>
        </p:nvSpPr>
        <p:spPr bwMode="auto">
          <a:xfrm>
            <a:off x="7162800" y="1819839"/>
            <a:ext cx="2743200" cy="1981200"/>
          </a:xfrm>
          <a:prstGeom prst="wedgeEllipseCallout">
            <a:avLst>
              <a:gd name="adj1" fmla="val -55755"/>
              <a:gd name="adj2" fmla="val 91716"/>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r>
              <a:rPr lang="en-US" sz="1800" dirty="0" smtClean="0">
                <a:solidFill>
                  <a:schemeClr val="tx1"/>
                </a:solidFill>
              </a:rPr>
              <a:t>What are your observations in terms of their attributes and activities?</a:t>
            </a:r>
          </a:p>
        </p:txBody>
      </p:sp>
      <p:sp>
        <p:nvSpPr>
          <p:cNvPr id="16" name="TextBox 15"/>
          <p:cNvSpPr txBox="1"/>
          <p:nvPr/>
        </p:nvSpPr>
        <p:spPr>
          <a:xfrm>
            <a:off x="7848600" y="3975852"/>
            <a:ext cx="1828800" cy="206210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smtClean="0"/>
              <a:t>The attributes and activities of all customer objects are the same but their values will vary with respect to each customer</a:t>
            </a:r>
          </a:p>
        </p:txBody>
      </p:sp>
      <p:sp>
        <p:nvSpPr>
          <p:cNvPr id="17" name="TextBox 16"/>
          <p:cNvSpPr txBox="1"/>
          <p:nvPr/>
        </p:nvSpPr>
        <p:spPr>
          <a:xfrm>
            <a:off x="381000" y="1016213"/>
            <a:ext cx="3048000" cy="353943"/>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700" dirty="0" smtClean="0">
                <a:solidFill>
                  <a:schemeClr val="bg1"/>
                </a:solidFill>
              </a:rPr>
              <a:t>Retail Application-Activity </a:t>
            </a:r>
            <a:endParaRPr lang="en-US" sz="17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a:spcBef>
                <a:spcPts val="100"/>
              </a:spcBef>
              <a:buFont typeface="Wingdings" pitchFamily="2" charset="2"/>
              <a:buChar char="§"/>
              <a:defRPr/>
            </a:pPr>
            <a:r>
              <a:rPr lang="en-US" sz="1600" b="1" dirty="0" smtClean="0"/>
              <a:t>Confidential Information includes, but is not limited to, the following:</a:t>
            </a:r>
          </a:p>
          <a:p>
            <a:pPr lvl="1">
              <a:spcBef>
                <a:spcPts val="100"/>
              </a:spcBef>
              <a:buFont typeface="Wingdings" pitchFamily="2" charset="2"/>
              <a:buChar char="q"/>
              <a:defRPr/>
            </a:pPr>
            <a:r>
              <a:rPr lang="en-US" sz="1400" dirty="0" smtClean="0">
                <a:ea typeface="+mn-ea"/>
              </a:rPr>
              <a:t> Corporate and Infrastructure information about Infosys</a:t>
            </a:r>
          </a:p>
          <a:p>
            <a:pPr lvl="1">
              <a:spcBef>
                <a:spcPts val="100"/>
              </a:spcBef>
              <a:buFont typeface="Wingdings" pitchFamily="2" charset="2"/>
              <a:buChar char="q"/>
              <a:defRPr/>
            </a:pPr>
            <a:r>
              <a:rPr lang="en-US" sz="1400" dirty="0" smtClean="0">
                <a:ea typeface="+mn-ea"/>
              </a:rPr>
              <a:t> Infosys’ project management and quality processes</a:t>
            </a:r>
          </a:p>
          <a:p>
            <a:pPr lvl="1">
              <a:spcBef>
                <a:spcPts val="100"/>
              </a:spcBef>
              <a:buFont typeface="Wingdings" pitchFamily="2" charset="2"/>
              <a:buChar char="q"/>
              <a:defRPr/>
            </a:pPr>
            <a:r>
              <a:rPr lang="en-US" sz="1400" dirty="0" smtClean="0">
                <a:ea typeface="+mn-ea"/>
              </a:rPr>
              <a:t> Project experiences provided included as illustrative case studies</a:t>
            </a:r>
          </a:p>
          <a:p>
            <a:pPr>
              <a:spcBef>
                <a:spcPts val="100"/>
              </a:spcBef>
              <a:buFont typeface="Wingdings" pitchFamily="2" charset="2"/>
              <a:buChar char="§"/>
              <a:defRPr/>
            </a:pPr>
            <a:r>
              <a:rPr lang="en-US" sz="1600" b="1" dirty="0" smtClean="0"/>
              <a:t>Any disclosure of Confidential Information to, or use of it by a third party, will be damaging to Infosys.</a:t>
            </a:r>
          </a:p>
          <a:p>
            <a:pPr>
              <a:spcBef>
                <a:spcPts val="100"/>
              </a:spcBef>
              <a:buFont typeface="Wingdings" pitchFamily="2" charset="2"/>
              <a:buChar char="§"/>
              <a:defRPr/>
            </a:pPr>
            <a:r>
              <a:rPr lang="en-US" sz="1600" b="1" dirty="0" smtClean="0"/>
              <a:t>Ownership of all Infosys Confidential Information, no matter in what media it resides, remains with Infosys.</a:t>
            </a:r>
          </a:p>
          <a:p>
            <a:pPr>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
        <p:nvSpPr>
          <p:cNvPr id="4" name="Slide Number Placeholder 3"/>
          <p:cNvSpPr>
            <a:spLocks noGrp="1"/>
          </p:cNvSpPr>
          <p:nvPr>
            <p:ph type="sldNum" sz="quarter" idx="10"/>
          </p:nvPr>
        </p:nvSpPr>
        <p:spPr/>
        <p:txBody>
          <a:bodyPr/>
          <a:lstStyle/>
          <a:p>
            <a:pPr>
              <a:defRPr/>
            </a:pPr>
            <a:fld id="{84A4ECA0-6D0F-4186-A242-5B652B422088}"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91" name="Rectangle 35"/>
          <p:cNvSpPr>
            <a:spLocks noChangeArrowheads="1"/>
          </p:cNvSpPr>
          <p:nvPr/>
        </p:nvSpPr>
        <p:spPr bwMode="auto">
          <a:xfrm>
            <a:off x="457200" y="1371600"/>
            <a:ext cx="8382000" cy="4038600"/>
          </a:xfrm>
          <a:prstGeom prst="rect">
            <a:avLst/>
          </a:prstGeom>
          <a:noFill/>
          <a:ln w="9525">
            <a:noFill/>
            <a:miter lim="800000"/>
            <a:headEnd/>
            <a:tailEnd/>
          </a:ln>
          <a:effectLst/>
        </p:spPr>
        <p:txBody>
          <a:bodyPr/>
          <a:lstStyle/>
          <a:p>
            <a:pPr marL="3175" indent="-3175">
              <a:buClr>
                <a:schemeClr val="tx1"/>
              </a:buClr>
              <a:defRPr/>
            </a:pPr>
            <a:r>
              <a:rPr lang="en-US" sz="2400" b="0" dirty="0">
                <a:latin typeface="+mn-lt"/>
                <a:cs typeface="+mn-cs"/>
              </a:rPr>
              <a:t>A class is a software design that describes the </a:t>
            </a:r>
            <a:r>
              <a:rPr lang="en-US" sz="2400" b="0" dirty="0" smtClean="0">
                <a:latin typeface="+mn-lt"/>
                <a:cs typeface="+mn-cs"/>
              </a:rPr>
              <a:t>common attributes and activities (behavior) of objects</a:t>
            </a:r>
          </a:p>
        </p:txBody>
      </p:sp>
      <p:sp>
        <p:nvSpPr>
          <p:cNvPr id="5" name="Slide Number Placeholder 3"/>
          <p:cNvSpPr>
            <a:spLocks noGrp="1"/>
          </p:cNvSpPr>
          <p:nvPr>
            <p:ph type="sldNum" sz="quarter" idx="10"/>
          </p:nvPr>
        </p:nvSpPr>
        <p:spPr/>
        <p:txBody>
          <a:bodyPr/>
          <a:lstStyle/>
          <a:p>
            <a:pPr>
              <a:defRPr/>
            </a:pPr>
            <a:fld id="{40A55E76-6A16-4D23-82FA-2785DD56C3B7}" type="slidenum">
              <a:rPr lang="en-US"/>
              <a:pPr>
                <a:defRPr/>
              </a:pPr>
              <a:t>30</a:t>
            </a:fld>
            <a:endParaRPr lang="en-US" dirty="0"/>
          </a:p>
        </p:txBody>
      </p:sp>
      <p:sp>
        <p:nvSpPr>
          <p:cNvPr id="7"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2800" kern="0" dirty="0" smtClean="0">
                <a:solidFill>
                  <a:schemeClr val="bg1"/>
                </a:solidFill>
              </a:rPr>
              <a:t>Object Oriented Concepts – Classes &amp; Objects(3 of 4) </a:t>
            </a:r>
            <a:endParaRPr lang="en-US" sz="2800" kern="0" dirty="0">
              <a:solidFill>
                <a:schemeClr val="bg1"/>
              </a:solidFill>
            </a:endParaRPr>
          </a:p>
        </p:txBody>
      </p:sp>
      <p:graphicFrame>
        <p:nvGraphicFramePr>
          <p:cNvPr id="6" name="Diagram 5"/>
          <p:cNvGraphicFramePr/>
          <p:nvPr/>
        </p:nvGraphicFramePr>
        <p:xfrm>
          <a:off x="685800" y="2286001"/>
          <a:ext cx="8686800" cy="3962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80087FC-A7E1-4B5B-B07B-1D1424CA37C9}" type="slidenum">
              <a:rPr lang="en-US"/>
              <a:pPr>
                <a:defRPr/>
              </a:pPr>
              <a:t>31</a:t>
            </a:fld>
            <a:endParaRPr lang="en-US"/>
          </a:p>
        </p:txBody>
      </p:sp>
      <p:sp>
        <p:nvSpPr>
          <p:cNvPr id="13"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2800" kern="0" dirty="0" smtClean="0">
                <a:solidFill>
                  <a:schemeClr val="bg1"/>
                </a:solidFill>
              </a:rPr>
              <a:t>Object Oriented Concepts – Classes &amp; Objects(4 of 4) </a:t>
            </a:r>
            <a:endParaRPr lang="en-US" sz="2800" kern="0" dirty="0">
              <a:solidFill>
                <a:schemeClr val="bg1"/>
              </a:solidFill>
            </a:endParaRPr>
          </a:p>
        </p:txBody>
      </p:sp>
      <p:grpSp>
        <p:nvGrpSpPr>
          <p:cNvPr id="48" name="Group 47"/>
          <p:cNvGrpSpPr/>
          <p:nvPr/>
        </p:nvGrpSpPr>
        <p:grpSpPr>
          <a:xfrm>
            <a:off x="228600" y="1066800"/>
            <a:ext cx="9677400" cy="5181600"/>
            <a:chOff x="228600" y="1066800"/>
            <a:chExt cx="9677400" cy="5181600"/>
          </a:xfrm>
        </p:grpSpPr>
        <p:graphicFrame>
          <p:nvGraphicFramePr>
            <p:cNvPr id="14" name="Diagram 13"/>
            <p:cNvGraphicFramePr/>
            <p:nvPr/>
          </p:nvGraphicFramePr>
          <p:xfrm>
            <a:off x="2692400" y="1524000"/>
            <a:ext cx="50038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ight Brace 16"/>
            <p:cNvSpPr/>
            <p:nvPr/>
          </p:nvSpPr>
          <p:spPr bwMode="auto">
            <a:xfrm>
              <a:off x="7620000" y="3048000"/>
              <a:ext cx="488595" cy="2138070"/>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cxnSp>
          <p:nvCxnSpPr>
            <p:cNvPr id="20" name="Straight Connector 19"/>
            <p:cNvCxnSpPr/>
            <p:nvPr/>
          </p:nvCxnSpPr>
          <p:spPr bwMode="auto">
            <a:xfrm>
              <a:off x="5943600" y="3886200"/>
              <a:ext cx="2209800" cy="228600"/>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6096000" y="4114800"/>
              <a:ext cx="1981200" cy="381000"/>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rot="5400000" flipH="1" flipV="1">
              <a:off x="6629400" y="4114800"/>
              <a:ext cx="1524000" cy="1524000"/>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25" name="TextBox 24"/>
            <p:cNvSpPr txBox="1"/>
            <p:nvPr/>
          </p:nvSpPr>
          <p:spPr>
            <a:xfrm>
              <a:off x="8382000" y="3810000"/>
              <a:ext cx="1524000" cy="830997"/>
            </a:xfrm>
            <a:prstGeom prst="rect">
              <a:avLst/>
            </a:prstGeom>
            <a:noFill/>
          </p:spPr>
          <p:txBody>
            <a:bodyPr wrap="square" rtlCol="0">
              <a:spAutoFit/>
            </a:bodyPr>
            <a:lstStyle/>
            <a:p>
              <a:r>
                <a:rPr lang="en-US" sz="1600" dirty="0" smtClean="0"/>
                <a:t>Values of attributes of Customer</a:t>
              </a:r>
              <a:endParaRPr lang="en-US" sz="1600" dirty="0"/>
            </a:p>
          </p:txBody>
        </p:sp>
        <p:cxnSp>
          <p:nvCxnSpPr>
            <p:cNvPr id="27" name="Straight Connector 26"/>
            <p:cNvCxnSpPr/>
            <p:nvPr/>
          </p:nvCxnSpPr>
          <p:spPr bwMode="auto">
            <a:xfrm rot="10800000" flipV="1">
              <a:off x="1828800" y="3657600"/>
              <a:ext cx="1219200" cy="304800"/>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rot="10800000">
              <a:off x="1828800" y="3962400"/>
              <a:ext cx="1219200" cy="228600"/>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16200000" flipV="1">
              <a:off x="1752600" y="4038600"/>
              <a:ext cx="1371600" cy="1219200"/>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rot="10800000">
              <a:off x="1828800" y="3962400"/>
              <a:ext cx="1219200" cy="762000"/>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flipV="1">
              <a:off x="6400800" y="4191000"/>
              <a:ext cx="1676400" cy="990600"/>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36" name="Right Brace 35"/>
            <p:cNvSpPr/>
            <p:nvPr/>
          </p:nvSpPr>
          <p:spPr bwMode="auto">
            <a:xfrm rot="10800000">
              <a:off x="1622606" y="2877671"/>
              <a:ext cx="488595" cy="2138070"/>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7" name="TextBox 36"/>
            <p:cNvSpPr txBox="1"/>
            <p:nvPr/>
          </p:nvSpPr>
          <p:spPr>
            <a:xfrm>
              <a:off x="228600" y="3810000"/>
              <a:ext cx="1524000" cy="584775"/>
            </a:xfrm>
            <a:prstGeom prst="rect">
              <a:avLst/>
            </a:prstGeom>
            <a:noFill/>
          </p:spPr>
          <p:txBody>
            <a:bodyPr wrap="square" rtlCol="0">
              <a:spAutoFit/>
            </a:bodyPr>
            <a:lstStyle/>
            <a:p>
              <a:r>
                <a:rPr lang="en-US" sz="1600" dirty="0" smtClean="0"/>
                <a:t>Attributes of Customer</a:t>
              </a:r>
              <a:endParaRPr lang="en-US" sz="1600" dirty="0"/>
            </a:p>
          </p:txBody>
        </p:sp>
        <p:cxnSp>
          <p:nvCxnSpPr>
            <p:cNvPr id="39" name="Straight Connector 38"/>
            <p:cNvCxnSpPr/>
            <p:nvPr/>
          </p:nvCxnSpPr>
          <p:spPr bwMode="auto">
            <a:xfrm flipV="1">
              <a:off x="3352800" y="1295400"/>
              <a:ext cx="4495800" cy="990600"/>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V="1">
              <a:off x="5562600" y="1295400"/>
              <a:ext cx="2286000" cy="1371600"/>
            </a:xfrm>
            <a:prstGeom prst="line">
              <a:avLst/>
            </a:prstGeom>
            <a:solidFill>
              <a:srgbClr val="FFFF99"/>
            </a:solidFill>
            <a:ln w="12700" cap="flat" cmpd="sng" algn="ctr">
              <a:solidFill>
                <a:schemeClr val="tx1"/>
              </a:solidFill>
              <a:prstDash val="solid"/>
              <a:round/>
              <a:headEnd type="none" w="med" len="med"/>
              <a:tailEnd type="none" w="med" len="med"/>
            </a:ln>
            <a:effectLst/>
          </p:spPr>
        </p:cxnSp>
        <p:sp>
          <p:nvSpPr>
            <p:cNvPr id="43" name="TextBox 42"/>
            <p:cNvSpPr txBox="1"/>
            <p:nvPr/>
          </p:nvSpPr>
          <p:spPr>
            <a:xfrm>
              <a:off x="7848600" y="1066800"/>
              <a:ext cx="1524000" cy="1569660"/>
            </a:xfrm>
            <a:prstGeom prst="rect">
              <a:avLst/>
            </a:prstGeom>
            <a:noFill/>
          </p:spPr>
          <p:txBody>
            <a:bodyPr wrap="square" rtlCol="0">
              <a:spAutoFit/>
            </a:bodyPr>
            <a:lstStyle/>
            <a:p>
              <a:r>
                <a:rPr lang="en-US" sz="1600" dirty="0" smtClean="0"/>
                <a:t>John &amp; Jane are two instances belonging to Customer class</a:t>
              </a:r>
              <a:endParaRPr lang="en-US" sz="1600" dirty="0"/>
            </a:p>
          </p:txBody>
        </p:sp>
      </p:grpSp>
      <p:sp>
        <p:nvSpPr>
          <p:cNvPr id="51" name="TextBox 50"/>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pic>
        <p:nvPicPr>
          <p:cNvPr id="71681" name="Picture 1" descr="C:\Documents and Settings\meenakshi_s04\My Documents\My Pictures\Microsoft Clip Organizer\bd07603_.wmf"/>
          <p:cNvPicPr>
            <a:picLocks noChangeAspect="1" noChangeArrowheads="1"/>
          </p:cNvPicPr>
          <p:nvPr/>
        </p:nvPicPr>
        <p:blipFill>
          <a:blip r:embed="rId7"/>
          <a:srcRect/>
          <a:stretch>
            <a:fillRect/>
          </a:stretch>
        </p:blipFill>
        <p:spPr bwMode="auto">
          <a:xfrm>
            <a:off x="2895600" y="1981200"/>
            <a:ext cx="1676400" cy="1175836"/>
          </a:xfrm>
          <a:prstGeom prst="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C61566E-2C44-4EF1-832C-1A68096E863B}" type="slidenum">
              <a:rPr lang="en-US"/>
              <a:pPr>
                <a:defRPr/>
              </a:pPr>
              <a:t>32</a:t>
            </a:fld>
            <a:endParaRPr lang="en-US"/>
          </a:p>
        </p:txBody>
      </p:sp>
      <p:sp>
        <p:nvSpPr>
          <p:cNvPr id="18436" name="Rectangle 7"/>
          <p:cNvSpPr>
            <a:spLocks noGrp="1" noChangeArrowheads="1"/>
          </p:cNvSpPr>
          <p:nvPr>
            <p:ph type="body" idx="1"/>
          </p:nvPr>
        </p:nvSpPr>
        <p:spPr>
          <a:xfrm>
            <a:off x="322263" y="1143000"/>
            <a:ext cx="9067800" cy="2209800"/>
          </a:xfrm>
        </p:spPr>
        <p:txBody>
          <a:bodyPr/>
          <a:lstStyle/>
          <a:p>
            <a:pPr marL="0" lvl="1" indent="4763" eaLnBrk="1" hangingPunct="1">
              <a:buFont typeface="Wingdings" pitchFamily="2" charset="2"/>
              <a:buNone/>
            </a:pPr>
            <a:endParaRPr lang="en-US" sz="2000" dirty="0" smtClean="0"/>
          </a:p>
          <a:p>
            <a:pPr marL="0" lvl="1" indent="4763" eaLnBrk="1" hangingPunct="1">
              <a:buFont typeface="Wingdings" pitchFamily="2" charset="2"/>
              <a:buNone/>
            </a:pPr>
            <a:r>
              <a:rPr lang="en-US" sz="2000" dirty="0" smtClean="0"/>
              <a:t>Consider the Retail store application. What are the different categories of customers?</a:t>
            </a:r>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p:txBody>
      </p:sp>
      <p:sp>
        <p:nvSpPr>
          <p:cNvPr id="6" name="TextBox 5"/>
          <p:cNvSpPr txBox="1"/>
          <p:nvPr/>
        </p:nvSpPr>
        <p:spPr>
          <a:xfrm>
            <a:off x="457200" y="2286000"/>
            <a:ext cx="7467600" cy="307975"/>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400" dirty="0"/>
              <a:t>Regular customers  and Privileged customers</a:t>
            </a:r>
          </a:p>
        </p:txBody>
      </p:sp>
      <p:sp>
        <p:nvSpPr>
          <p:cNvPr id="7" name="TextBox 6"/>
          <p:cNvSpPr txBox="1"/>
          <p:nvPr/>
        </p:nvSpPr>
        <p:spPr>
          <a:xfrm>
            <a:off x="327025" y="2743200"/>
            <a:ext cx="8686800" cy="400050"/>
          </a:xfrm>
          <a:prstGeom prst="rect">
            <a:avLst/>
          </a:prstGeom>
          <a:noFill/>
        </p:spPr>
        <p:txBody>
          <a:bodyPr>
            <a:spAutoFit/>
          </a:bodyPr>
          <a:lstStyle/>
          <a:p>
            <a:pPr>
              <a:defRPr/>
            </a:pPr>
            <a:r>
              <a:rPr lang="en-US" sz="2000" b="0" dirty="0">
                <a:latin typeface="+mn-lt"/>
                <a:cs typeface="+mn-cs"/>
              </a:rPr>
              <a:t>What are the common </a:t>
            </a:r>
            <a:r>
              <a:rPr lang="en-US" sz="2000" b="0" dirty="0" smtClean="0">
                <a:latin typeface="+mn-lt"/>
                <a:cs typeface="+mn-cs"/>
              </a:rPr>
              <a:t>attributes </a:t>
            </a:r>
            <a:r>
              <a:rPr lang="en-US" sz="2000" b="0" dirty="0">
                <a:latin typeface="+mn-lt"/>
                <a:cs typeface="+mn-cs"/>
              </a:rPr>
              <a:t>of Regular and Privileged Customers?</a:t>
            </a:r>
          </a:p>
        </p:txBody>
      </p:sp>
      <p:sp>
        <p:nvSpPr>
          <p:cNvPr id="11" name="TextBox 10"/>
          <p:cNvSpPr txBox="1"/>
          <p:nvPr/>
        </p:nvSpPr>
        <p:spPr>
          <a:xfrm>
            <a:off x="474663" y="5112603"/>
            <a:ext cx="7450137" cy="83099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defRPr/>
            </a:pPr>
            <a:r>
              <a:rPr lang="en-US" sz="1600" dirty="0"/>
              <a:t>INHERITANCE : </a:t>
            </a:r>
            <a:r>
              <a:rPr lang="en-US" sz="1600" b="0" dirty="0" smtClean="0"/>
              <a:t>Is a mechanism which allows </a:t>
            </a:r>
            <a:r>
              <a:rPr lang="en-US" sz="1600" b="0" dirty="0"/>
              <a:t>to define </a:t>
            </a:r>
            <a:r>
              <a:rPr lang="en-US" sz="1600" b="0" dirty="0" smtClean="0"/>
              <a:t>generalized </a:t>
            </a:r>
            <a:r>
              <a:rPr lang="en-US" sz="1600" b="0" dirty="0"/>
              <a:t>characteristics and behavior and also create specialized ones. The specialized ones automatically tend to inherit all the properties of the generic ones </a:t>
            </a:r>
          </a:p>
        </p:txBody>
      </p:sp>
      <p:sp>
        <p:nvSpPr>
          <p:cNvPr id="13"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  </a:t>
            </a:r>
            <a:r>
              <a:rPr lang="en-US" sz="2800" kern="0" dirty="0">
                <a:solidFill>
                  <a:schemeClr val="bg1"/>
                </a:solidFill>
                <a:latin typeface="+mj-lt"/>
                <a:ea typeface="+mj-ea"/>
                <a:cs typeface="+mj-cs"/>
              </a:rPr>
              <a:t>Object Oriented Concepts – </a:t>
            </a:r>
            <a:br>
              <a:rPr lang="en-US" sz="2800" kern="0" dirty="0">
                <a:solidFill>
                  <a:schemeClr val="bg1"/>
                </a:solidFill>
                <a:latin typeface="+mj-lt"/>
                <a:ea typeface="+mj-ea"/>
                <a:cs typeface="+mj-cs"/>
              </a:rPr>
            </a:br>
            <a:r>
              <a:rPr lang="en-US" sz="2800" kern="0" dirty="0">
                <a:solidFill>
                  <a:schemeClr val="bg1"/>
                </a:solidFill>
                <a:latin typeface="+mj-lt"/>
                <a:ea typeface="+mj-ea"/>
                <a:cs typeface="+mj-cs"/>
              </a:rPr>
              <a:t>                                            Inheritance(1 of </a:t>
            </a:r>
            <a:r>
              <a:rPr lang="en-US" sz="2800" kern="0" dirty="0" smtClean="0">
                <a:solidFill>
                  <a:schemeClr val="bg1"/>
                </a:solidFill>
                <a:latin typeface="+mj-lt"/>
                <a:ea typeface="+mj-ea"/>
                <a:cs typeface="+mj-cs"/>
              </a:rPr>
              <a:t>3)</a:t>
            </a:r>
            <a:endParaRPr lang="en-US" sz="2800" kern="0" dirty="0">
              <a:solidFill>
                <a:schemeClr val="bg1"/>
              </a:solidFill>
              <a:latin typeface="+mj-lt"/>
              <a:ea typeface="+mj-ea"/>
              <a:cs typeface="+mj-cs"/>
            </a:endParaRPr>
          </a:p>
        </p:txBody>
      </p:sp>
      <p:sp>
        <p:nvSpPr>
          <p:cNvPr id="9" name="TextBox 8"/>
          <p:cNvSpPr txBox="1"/>
          <p:nvPr/>
        </p:nvSpPr>
        <p:spPr>
          <a:xfrm>
            <a:off x="457200" y="3200400"/>
            <a:ext cx="7464425" cy="304800"/>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400" dirty="0" smtClean="0"/>
              <a:t>Customer Id, Customer Name, Telephone Number, Address</a:t>
            </a:r>
            <a:endParaRPr lang="en-US" sz="1400" dirty="0"/>
          </a:p>
        </p:txBody>
      </p:sp>
      <p:sp>
        <p:nvSpPr>
          <p:cNvPr id="12" name="TextBox 11"/>
          <p:cNvSpPr txBox="1"/>
          <p:nvPr/>
        </p:nvSpPr>
        <p:spPr>
          <a:xfrm>
            <a:off x="341313" y="3581400"/>
            <a:ext cx="8686800" cy="400050"/>
          </a:xfrm>
          <a:prstGeom prst="rect">
            <a:avLst/>
          </a:prstGeom>
          <a:noFill/>
        </p:spPr>
        <p:txBody>
          <a:bodyPr>
            <a:spAutoFit/>
          </a:bodyPr>
          <a:lstStyle/>
          <a:p>
            <a:pPr>
              <a:defRPr/>
            </a:pPr>
            <a:r>
              <a:rPr lang="en-US" sz="2000" b="0" dirty="0">
                <a:latin typeface="+mn-lt"/>
                <a:cs typeface="+mn-cs"/>
              </a:rPr>
              <a:t>List one difference between Regular and Privileged Customers?</a:t>
            </a:r>
          </a:p>
        </p:txBody>
      </p:sp>
      <p:sp>
        <p:nvSpPr>
          <p:cNvPr id="14" name="TextBox 13"/>
          <p:cNvSpPr txBox="1"/>
          <p:nvPr/>
        </p:nvSpPr>
        <p:spPr>
          <a:xfrm>
            <a:off x="457200" y="4114800"/>
            <a:ext cx="7467600" cy="630942"/>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400" dirty="0"/>
              <a:t>Privileged Customers </a:t>
            </a:r>
            <a:r>
              <a:rPr lang="en-US" sz="1400" dirty="0" smtClean="0"/>
              <a:t>get gifts based on the membership card</a:t>
            </a:r>
          </a:p>
          <a:p>
            <a:pPr>
              <a:defRPr/>
            </a:pPr>
            <a:r>
              <a:rPr lang="en-US" sz="1400" dirty="0" smtClean="0"/>
              <a:t>Regular </a:t>
            </a:r>
            <a:r>
              <a:rPr lang="en-US" sz="1400" dirty="0"/>
              <a:t>Customers get a discount based on amount of purchase</a:t>
            </a:r>
          </a:p>
        </p:txBody>
      </p:sp>
      <p:sp>
        <p:nvSpPr>
          <p:cNvPr id="17" name="Oval Callout 16"/>
          <p:cNvSpPr>
            <a:spLocks noChangeArrowheads="1"/>
          </p:cNvSpPr>
          <p:nvPr/>
        </p:nvSpPr>
        <p:spPr bwMode="auto">
          <a:xfrm>
            <a:off x="8001000" y="1371600"/>
            <a:ext cx="1905000" cy="2057400"/>
          </a:xfrm>
          <a:prstGeom prst="wedgeEllipseCallout">
            <a:avLst>
              <a:gd name="adj1" fmla="val -50056"/>
              <a:gd name="adj2" fmla="val 85833"/>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r>
              <a:rPr lang="en-US" sz="1800" dirty="0" smtClean="0">
                <a:solidFill>
                  <a:schemeClr val="tx1"/>
                </a:solidFill>
              </a:rPr>
              <a:t>Let us identify the OO concept discussed here </a:t>
            </a:r>
          </a:p>
        </p:txBody>
      </p:sp>
      <p:sp>
        <p:nvSpPr>
          <p:cNvPr id="19" name="TextBox 18"/>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9"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3F3624B-3B35-4539-9A92-E80C063AB29A}" type="slidenum">
              <a:rPr lang="en-US"/>
              <a:pPr>
                <a:defRPr/>
              </a:pPr>
              <a:t>33</a:t>
            </a:fld>
            <a:endParaRPr lang="en-US"/>
          </a:p>
        </p:txBody>
      </p:sp>
      <p:sp>
        <p:nvSpPr>
          <p:cNvPr id="6"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  Object Oriented Concepts – </a:t>
            </a:r>
            <a:br>
              <a:rPr lang="en-US" sz="3200" kern="0" dirty="0">
                <a:solidFill>
                  <a:schemeClr val="bg1"/>
                </a:solidFill>
                <a:latin typeface="+mj-lt"/>
                <a:ea typeface="+mj-ea"/>
                <a:cs typeface="+mj-cs"/>
              </a:rPr>
            </a:br>
            <a:r>
              <a:rPr lang="en-US" sz="3200" kern="0" dirty="0">
                <a:solidFill>
                  <a:schemeClr val="bg1"/>
                </a:solidFill>
                <a:latin typeface="+mj-lt"/>
                <a:ea typeface="+mj-ea"/>
                <a:cs typeface="+mj-cs"/>
              </a:rPr>
              <a:t>                                            </a:t>
            </a:r>
            <a:r>
              <a:rPr lang="en-US" sz="3200" kern="0" dirty="0" smtClean="0">
                <a:solidFill>
                  <a:schemeClr val="bg1"/>
                </a:solidFill>
                <a:latin typeface="+mj-lt"/>
                <a:ea typeface="+mj-ea"/>
                <a:cs typeface="+mj-cs"/>
              </a:rPr>
              <a:t>Inheritance(2 </a:t>
            </a:r>
            <a:r>
              <a:rPr lang="en-US" sz="3200" kern="0" dirty="0">
                <a:solidFill>
                  <a:schemeClr val="bg1"/>
                </a:solidFill>
                <a:latin typeface="+mj-lt"/>
                <a:ea typeface="+mj-ea"/>
                <a:cs typeface="+mj-cs"/>
              </a:rPr>
              <a:t>of </a:t>
            </a:r>
            <a:r>
              <a:rPr lang="en-US" sz="3200" kern="0" dirty="0" smtClean="0">
                <a:solidFill>
                  <a:schemeClr val="bg1"/>
                </a:solidFill>
                <a:latin typeface="+mj-lt"/>
                <a:ea typeface="+mj-ea"/>
                <a:cs typeface="+mj-cs"/>
              </a:rPr>
              <a:t>3)</a:t>
            </a:r>
            <a:endParaRPr lang="en-US" sz="3200" kern="0" dirty="0">
              <a:solidFill>
                <a:schemeClr val="bg1"/>
              </a:solidFill>
              <a:latin typeface="+mj-lt"/>
              <a:ea typeface="+mj-ea"/>
              <a:cs typeface="+mj-cs"/>
            </a:endParaRPr>
          </a:p>
        </p:txBody>
      </p:sp>
      <p:grpSp>
        <p:nvGrpSpPr>
          <p:cNvPr id="25" name="Group 24"/>
          <p:cNvGrpSpPr/>
          <p:nvPr/>
        </p:nvGrpSpPr>
        <p:grpSpPr>
          <a:xfrm>
            <a:off x="228600" y="2057400"/>
            <a:ext cx="5638800" cy="3581400"/>
            <a:chOff x="152400" y="1371600"/>
            <a:chExt cx="5638800" cy="3581400"/>
          </a:xfrm>
        </p:grpSpPr>
        <p:sp>
          <p:nvSpPr>
            <p:cNvPr id="7" name="Rectangle 6"/>
            <p:cNvSpPr/>
            <p:nvPr/>
          </p:nvSpPr>
          <p:spPr bwMode="auto">
            <a:xfrm>
              <a:off x="1676400" y="1371600"/>
              <a:ext cx="2438400" cy="11430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2000" b="1" i="0" u="none" strike="noStrike" cap="none" normalizeH="0" baseline="0" dirty="0" smtClean="0">
                  <a:ln>
                    <a:noFill/>
                  </a:ln>
                  <a:solidFill>
                    <a:schemeClr val="bg1"/>
                  </a:solidFill>
                  <a:effectLst/>
                  <a:latin typeface="Arial" charset="0"/>
                </a:rPr>
                <a:t>Customer</a:t>
              </a:r>
            </a:p>
          </p:txBody>
        </p:sp>
        <p:sp>
          <p:nvSpPr>
            <p:cNvPr id="14" name="Rectangle 13"/>
            <p:cNvSpPr/>
            <p:nvPr/>
          </p:nvSpPr>
          <p:spPr bwMode="auto">
            <a:xfrm>
              <a:off x="3352800" y="3810000"/>
              <a:ext cx="2438400" cy="1143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2000" b="1" i="0" u="none" strike="noStrike" cap="none" normalizeH="0" baseline="0" dirty="0" smtClean="0">
                  <a:ln>
                    <a:noFill/>
                  </a:ln>
                  <a:solidFill>
                    <a:schemeClr val="tx1"/>
                  </a:solidFill>
                  <a:effectLst/>
                  <a:latin typeface="Arial" charset="0"/>
                </a:rPr>
                <a:t>Privileged Customer</a:t>
              </a:r>
            </a:p>
          </p:txBody>
        </p:sp>
        <p:sp>
          <p:nvSpPr>
            <p:cNvPr id="15" name="Rectangle 14"/>
            <p:cNvSpPr/>
            <p:nvPr/>
          </p:nvSpPr>
          <p:spPr bwMode="auto">
            <a:xfrm>
              <a:off x="152400" y="3810000"/>
              <a:ext cx="2438400" cy="1143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2000" b="1" i="0" u="none" strike="noStrike" cap="none" normalizeH="0" baseline="0" dirty="0" smtClean="0">
                  <a:ln>
                    <a:noFill/>
                  </a:ln>
                  <a:solidFill>
                    <a:schemeClr val="tx1"/>
                  </a:solidFill>
                  <a:effectLst/>
                  <a:latin typeface="Arial" charset="0"/>
                </a:rPr>
                <a:t>Regular</a:t>
              </a:r>
              <a:r>
                <a:rPr kumimoji="0" lang="en-US" sz="2000" b="1" i="0" u="none" strike="noStrike" cap="none" normalizeH="0" dirty="0" smtClean="0">
                  <a:ln>
                    <a:noFill/>
                  </a:ln>
                  <a:solidFill>
                    <a:schemeClr val="tx1"/>
                  </a:solidFill>
                  <a:effectLst/>
                  <a:latin typeface="Arial" charset="0"/>
                </a:rPr>
                <a:t> Customer</a:t>
              </a:r>
              <a:endParaRPr kumimoji="0" lang="en-US" sz="2000" b="1" i="0" u="none" strike="noStrike" cap="none" normalizeH="0" baseline="0" dirty="0" smtClean="0">
                <a:ln>
                  <a:noFill/>
                </a:ln>
                <a:solidFill>
                  <a:schemeClr val="tx1"/>
                </a:solidFill>
                <a:effectLst/>
                <a:latin typeface="Arial" charset="0"/>
              </a:endParaRPr>
            </a:p>
          </p:txBody>
        </p:sp>
        <p:cxnSp>
          <p:nvCxnSpPr>
            <p:cNvPr id="17" name="Straight Connector 16"/>
            <p:cNvCxnSpPr>
              <a:stCxn id="7" idx="2"/>
            </p:cNvCxnSpPr>
            <p:nvPr/>
          </p:nvCxnSpPr>
          <p:spPr bwMode="auto">
            <a:xfrm rot="5400000">
              <a:off x="2552700" y="2857500"/>
              <a:ext cx="685800" cy="1588"/>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1752600" y="3200400"/>
              <a:ext cx="2438400" cy="1588"/>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rot="5400000">
              <a:off x="1485900" y="3467100"/>
              <a:ext cx="533400" cy="1588"/>
            </a:xfrm>
            <a:prstGeom prst="line">
              <a:avLst/>
            </a:prstGeom>
            <a:solidFill>
              <a:srgbClr val="FFFF99"/>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3924300" y="3467100"/>
              <a:ext cx="533400" cy="1588"/>
            </a:xfrm>
            <a:prstGeom prst="line">
              <a:avLst/>
            </a:prstGeom>
            <a:solidFill>
              <a:srgbClr val="FFFF99"/>
            </a:solidFill>
            <a:ln w="12700" cap="flat" cmpd="sng" algn="ctr">
              <a:solidFill>
                <a:schemeClr val="tx1"/>
              </a:solidFill>
              <a:prstDash val="solid"/>
              <a:round/>
              <a:headEnd type="none" w="med" len="med"/>
              <a:tailEnd type="none" w="med" len="med"/>
            </a:ln>
            <a:effectLst/>
          </p:spPr>
        </p:cxnSp>
      </p:grpSp>
      <p:sp>
        <p:nvSpPr>
          <p:cNvPr id="24" name="TextBox 23"/>
          <p:cNvSpPr txBox="1"/>
          <p:nvPr/>
        </p:nvSpPr>
        <p:spPr>
          <a:xfrm>
            <a:off x="6248401" y="2743200"/>
            <a:ext cx="28956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defRPr/>
            </a:pPr>
            <a:r>
              <a:rPr lang="en-US" sz="2000" dirty="0" smtClean="0"/>
              <a:t>Observations:</a:t>
            </a:r>
          </a:p>
          <a:p>
            <a:pPr algn="just">
              <a:defRPr/>
            </a:pPr>
            <a:r>
              <a:rPr lang="en-US" sz="2000" b="0" dirty="0" smtClean="0"/>
              <a:t>Customer is the </a:t>
            </a:r>
            <a:r>
              <a:rPr lang="en-US" sz="2000" dirty="0" smtClean="0"/>
              <a:t>generalized</a:t>
            </a:r>
            <a:r>
              <a:rPr lang="en-US" sz="2000" b="0" dirty="0" smtClean="0"/>
              <a:t> class</a:t>
            </a:r>
          </a:p>
          <a:p>
            <a:pPr algn="just">
              <a:defRPr/>
            </a:pPr>
            <a:r>
              <a:rPr lang="en-US" sz="2000" b="0" dirty="0" smtClean="0"/>
              <a:t>Regular Customer &amp; Privileged Customer are the </a:t>
            </a:r>
            <a:r>
              <a:rPr lang="en-US" sz="2000" dirty="0" smtClean="0"/>
              <a:t>specialized </a:t>
            </a:r>
            <a:r>
              <a:rPr lang="en-US" sz="2000" b="0" dirty="0" smtClean="0"/>
              <a:t>classes of Customer class </a:t>
            </a:r>
            <a:endParaRPr lang="en-US" sz="2000" b="0" dirty="0"/>
          </a:p>
        </p:txBody>
      </p:sp>
      <p:sp>
        <p:nvSpPr>
          <p:cNvPr id="26" name="TextBox 25"/>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3F3624B-3B35-4539-9A92-E80C063AB29A}" type="slidenum">
              <a:rPr lang="en-US"/>
              <a:pPr>
                <a:defRPr/>
              </a:pPr>
              <a:t>34</a:t>
            </a:fld>
            <a:endParaRPr lang="en-US"/>
          </a:p>
        </p:txBody>
      </p:sp>
      <p:sp>
        <p:nvSpPr>
          <p:cNvPr id="45059" name="Rectangle 5"/>
          <p:cNvSpPr>
            <a:spLocks noGrp="1" noChangeArrowheads="1"/>
          </p:cNvSpPr>
          <p:nvPr>
            <p:ph type="body" idx="1"/>
          </p:nvPr>
        </p:nvSpPr>
        <p:spPr>
          <a:xfrm>
            <a:off x="330200" y="1143000"/>
            <a:ext cx="8915400" cy="5257800"/>
          </a:xfrm>
        </p:spPr>
        <p:txBody>
          <a:bodyPr/>
          <a:lstStyle/>
          <a:p>
            <a:r>
              <a:rPr lang="en-US" sz="2400" dirty="0" smtClean="0"/>
              <a:t>Concept wherein a class shares some common structure or behavior with one or more classes</a:t>
            </a:r>
          </a:p>
          <a:p>
            <a:pPr>
              <a:buNone/>
            </a:pPr>
            <a:endParaRPr lang="en-US" sz="2400" dirty="0" smtClean="0"/>
          </a:p>
          <a:p>
            <a:r>
              <a:rPr lang="en-US" dirty="0" smtClean="0"/>
              <a:t>Classes are arranged in a tree like structure called a </a:t>
            </a:r>
            <a:r>
              <a:rPr lang="en-US" dirty="0" smtClean="0">
                <a:solidFill>
                  <a:schemeClr val="tx2"/>
                </a:solidFill>
              </a:rPr>
              <a:t>hierarchy</a:t>
            </a:r>
            <a:endParaRPr lang="en-US" sz="2400" dirty="0" smtClean="0"/>
          </a:p>
          <a:p>
            <a:r>
              <a:rPr lang="en-US" sz="2400" dirty="0" smtClean="0"/>
              <a:t>Base class</a:t>
            </a:r>
            <a:r>
              <a:rPr lang="en-US" sz="2400" b="1" dirty="0" smtClean="0">
                <a:solidFill>
                  <a:schemeClr val="accent2"/>
                </a:solidFill>
              </a:rPr>
              <a:t>:</a:t>
            </a:r>
            <a:r>
              <a:rPr lang="en-US" sz="2400" dirty="0" smtClean="0"/>
              <a:t> </a:t>
            </a:r>
          </a:p>
          <a:p>
            <a:pPr lvl="1"/>
            <a:r>
              <a:rPr lang="en-US" sz="2400" dirty="0" smtClean="0"/>
              <a:t>The class providing the generalized characteristics and behavior. Ex. Customer class</a:t>
            </a:r>
          </a:p>
          <a:p>
            <a:r>
              <a:rPr lang="en-US" sz="2400" dirty="0" smtClean="0"/>
              <a:t>Derived class</a:t>
            </a:r>
            <a:r>
              <a:rPr lang="en-US" sz="2400" b="1" dirty="0" smtClean="0">
                <a:solidFill>
                  <a:schemeClr val="accent2"/>
                </a:solidFill>
              </a:rPr>
              <a:t>: </a:t>
            </a:r>
          </a:p>
          <a:p>
            <a:pPr lvl="1"/>
            <a:r>
              <a:rPr lang="en-US" sz="2400" dirty="0" smtClean="0"/>
              <a:t>The class providing the specialized characteristics and behavior. Ex. Regular Customer &amp; Privileged Customer</a:t>
            </a:r>
          </a:p>
          <a:p>
            <a:pPr eaLnBrk="1" hangingPunct="1">
              <a:buFont typeface="Wingdings" pitchFamily="2" charset="2"/>
              <a:buNone/>
            </a:pPr>
            <a:endParaRPr lang="en-US" sz="2400" dirty="0" smtClean="0"/>
          </a:p>
        </p:txBody>
      </p:sp>
      <p:sp>
        <p:nvSpPr>
          <p:cNvPr id="6"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  Object Oriented Concepts – </a:t>
            </a:r>
            <a:br>
              <a:rPr lang="en-US" sz="3200" kern="0" dirty="0">
                <a:solidFill>
                  <a:schemeClr val="bg1"/>
                </a:solidFill>
                <a:latin typeface="+mj-lt"/>
                <a:ea typeface="+mj-ea"/>
                <a:cs typeface="+mj-cs"/>
              </a:rPr>
            </a:br>
            <a:r>
              <a:rPr lang="en-US" sz="3200" kern="0" dirty="0">
                <a:solidFill>
                  <a:schemeClr val="bg1"/>
                </a:solidFill>
                <a:latin typeface="+mj-lt"/>
                <a:ea typeface="+mj-ea"/>
                <a:cs typeface="+mj-cs"/>
              </a:rPr>
              <a:t>                                            </a:t>
            </a:r>
            <a:r>
              <a:rPr lang="en-US" sz="3200" kern="0" dirty="0" smtClean="0">
                <a:solidFill>
                  <a:schemeClr val="bg1"/>
                </a:solidFill>
                <a:latin typeface="+mj-lt"/>
                <a:ea typeface="+mj-ea"/>
                <a:cs typeface="+mj-cs"/>
              </a:rPr>
              <a:t>Inheritance(3 </a:t>
            </a:r>
            <a:r>
              <a:rPr lang="en-US" sz="3200" kern="0" dirty="0">
                <a:solidFill>
                  <a:schemeClr val="bg1"/>
                </a:solidFill>
                <a:latin typeface="+mj-lt"/>
                <a:ea typeface="+mj-ea"/>
                <a:cs typeface="+mj-cs"/>
              </a:rPr>
              <a:t>of </a:t>
            </a:r>
            <a:r>
              <a:rPr lang="en-US" sz="3200" kern="0" dirty="0" smtClean="0">
                <a:solidFill>
                  <a:schemeClr val="bg1"/>
                </a:solidFill>
                <a:latin typeface="+mj-lt"/>
                <a:ea typeface="+mj-ea"/>
                <a:cs typeface="+mj-cs"/>
              </a:rPr>
              <a:t>3)</a:t>
            </a:r>
            <a:endParaRPr lang="en-US" sz="3200" kern="0" dirty="0">
              <a:solidFill>
                <a:schemeClr val="bg1"/>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5F2247-064B-4599-9055-7F76C452B2F3}" type="slidenum">
              <a:rPr lang="en-US"/>
              <a:pPr>
                <a:defRPr/>
              </a:pPr>
              <a:t>35</a:t>
            </a:fld>
            <a:endParaRPr lang="en-US"/>
          </a:p>
        </p:txBody>
      </p:sp>
      <p:sp>
        <p:nvSpPr>
          <p:cNvPr id="18436" name="Rectangle 7"/>
          <p:cNvSpPr>
            <a:spLocks noGrp="1" noChangeArrowheads="1"/>
          </p:cNvSpPr>
          <p:nvPr>
            <p:ph type="body" idx="1"/>
          </p:nvPr>
        </p:nvSpPr>
        <p:spPr>
          <a:xfrm>
            <a:off x="338138" y="1143000"/>
            <a:ext cx="8882062" cy="2209800"/>
          </a:xfrm>
        </p:spPr>
        <p:txBody>
          <a:bodyPr/>
          <a:lstStyle/>
          <a:p>
            <a:pPr marL="0" lvl="1" indent="4763" eaLnBrk="1" hangingPunct="1">
              <a:buFont typeface="Wingdings" pitchFamily="2" charset="2"/>
              <a:buNone/>
            </a:pPr>
            <a:endParaRPr lang="en-US" sz="2000" dirty="0" smtClean="0"/>
          </a:p>
          <a:p>
            <a:pPr marL="0" lvl="1" indent="4763" eaLnBrk="1" hangingPunct="1">
              <a:buNone/>
            </a:pPr>
            <a:r>
              <a:rPr lang="en-US" sz="2000" dirty="0" smtClean="0"/>
              <a:t>Consider the Retail store application. A customer has purchased items. The bill is being calculated. Is the calculation of bill same for Regular and Privileged customers?</a:t>
            </a:r>
          </a:p>
          <a:p>
            <a:pPr marL="0" lvl="1" indent="4763" eaLnBrk="1" hangingPunct="1">
              <a:buFont typeface="Wingdings" pitchFamily="2" charset="2"/>
              <a:buNone/>
            </a:pPr>
            <a:endParaRPr lang="en-US" sz="2000" dirty="0" smtClean="0"/>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a:p>
            <a:pPr marL="0" lvl="1" indent="4763" eaLnBrk="1" hangingPunct="1">
              <a:buFont typeface="Wingdings" pitchFamily="2" charset="2"/>
              <a:buNone/>
            </a:pPr>
            <a:endParaRPr lang="en-US" sz="2200" dirty="0" smtClean="0"/>
          </a:p>
        </p:txBody>
      </p:sp>
      <p:sp>
        <p:nvSpPr>
          <p:cNvPr id="11" name="TextBox 10"/>
          <p:cNvSpPr txBox="1"/>
          <p:nvPr/>
        </p:nvSpPr>
        <p:spPr>
          <a:xfrm>
            <a:off x="381000" y="4634755"/>
            <a:ext cx="7848600"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sz="1600" dirty="0" smtClean="0"/>
              <a:t>POLYMORPHISM: </a:t>
            </a:r>
            <a:r>
              <a:rPr lang="en-US" sz="1600" b="0" dirty="0" smtClean="0"/>
              <a:t>Refers to the ability of an object/operation  to behave differently in different situations</a:t>
            </a:r>
            <a:endParaRPr lang="en-US" sz="1600" b="0" dirty="0"/>
          </a:p>
        </p:txBody>
      </p:sp>
      <p:sp>
        <p:nvSpPr>
          <p:cNvPr id="13"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  </a:t>
            </a:r>
            <a:r>
              <a:rPr lang="en-US" sz="2800" kern="0" dirty="0">
                <a:solidFill>
                  <a:schemeClr val="bg1"/>
                </a:solidFill>
                <a:latin typeface="+mj-lt"/>
                <a:ea typeface="+mj-ea"/>
                <a:cs typeface="+mj-cs"/>
              </a:rPr>
              <a:t>Object Oriented Concepts – </a:t>
            </a:r>
            <a:br>
              <a:rPr lang="en-US" sz="2800" kern="0" dirty="0">
                <a:solidFill>
                  <a:schemeClr val="bg1"/>
                </a:solidFill>
                <a:latin typeface="+mj-lt"/>
                <a:ea typeface="+mj-ea"/>
                <a:cs typeface="+mj-cs"/>
              </a:rPr>
            </a:br>
            <a:r>
              <a:rPr lang="en-US" sz="2800" kern="0" dirty="0">
                <a:solidFill>
                  <a:schemeClr val="bg1"/>
                </a:solidFill>
                <a:latin typeface="+mj-lt"/>
                <a:ea typeface="+mj-ea"/>
                <a:cs typeface="+mj-cs"/>
              </a:rPr>
              <a:t>                                      Polymorphism(1 of 2)</a:t>
            </a:r>
          </a:p>
        </p:txBody>
      </p:sp>
      <p:sp>
        <p:nvSpPr>
          <p:cNvPr id="12" name="TextBox 11"/>
          <p:cNvSpPr txBox="1"/>
          <p:nvPr/>
        </p:nvSpPr>
        <p:spPr>
          <a:xfrm>
            <a:off x="381000" y="3276600"/>
            <a:ext cx="8001000" cy="400110"/>
          </a:xfrm>
          <a:prstGeom prst="rect">
            <a:avLst/>
          </a:prstGeom>
          <a:noFill/>
        </p:spPr>
        <p:txBody>
          <a:bodyPr wrap="square">
            <a:spAutoFit/>
          </a:bodyPr>
          <a:lstStyle/>
          <a:p>
            <a:pPr>
              <a:defRPr/>
            </a:pPr>
            <a:r>
              <a:rPr lang="en-US" sz="2000" b="0" dirty="0">
                <a:latin typeface="+mn-lt"/>
                <a:cs typeface="+mn-cs"/>
              </a:rPr>
              <a:t>Is </a:t>
            </a:r>
            <a:r>
              <a:rPr lang="en-US" sz="2000" b="0" dirty="0" smtClean="0">
                <a:latin typeface="+mn-lt"/>
                <a:cs typeface="+mn-cs"/>
              </a:rPr>
              <a:t>the calculation </a:t>
            </a:r>
            <a:r>
              <a:rPr lang="en-US" sz="2000" b="0" dirty="0">
                <a:latin typeface="+mn-lt"/>
                <a:cs typeface="+mn-cs"/>
              </a:rPr>
              <a:t>of bill </a:t>
            </a:r>
            <a:r>
              <a:rPr lang="en-US" sz="2000" b="0" dirty="0" smtClean="0">
                <a:latin typeface="+mn-lt"/>
                <a:cs typeface="+mn-cs"/>
              </a:rPr>
              <a:t>needed </a:t>
            </a:r>
            <a:r>
              <a:rPr lang="en-US" sz="2000" b="0" dirty="0">
                <a:latin typeface="+mn-lt"/>
                <a:cs typeface="+mn-cs"/>
              </a:rPr>
              <a:t>for all the customers?</a:t>
            </a:r>
          </a:p>
        </p:txBody>
      </p:sp>
      <p:sp>
        <p:nvSpPr>
          <p:cNvPr id="14" name="TextBox 13"/>
          <p:cNvSpPr txBox="1"/>
          <p:nvPr/>
        </p:nvSpPr>
        <p:spPr>
          <a:xfrm>
            <a:off x="381000" y="2582862"/>
            <a:ext cx="7812087" cy="584775"/>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smtClean="0"/>
              <a:t>No!!! Privileged </a:t>
            </a:r>
            <a:r>
              <a:rPr lang="en-US" sz="1600" dirty="0"/>
              <a:t>Customers </a:t>
            </a:r>
            <a:r>
              <a:rPr lang="en-US" sz="1600" dirty="0" smtClean="0"/>
              <a:t>get gifts based on membership card whereas </a:t>
            </a:r>
            <a:r>
              <a:rPr lang="en-US" sz="1600" dirty="0"/>
              <a:t>Regular Customers get a discount based on </a:t>
            </a:r>
            <a:r>
              <a:rPr lang="en-US" sz="1600" dirty="0" smtClean="0"/>
              <a:t>the amount </a:t>
            </a:r>
            <a:r>
              <a:rPr lang="en-US" sz="1600" dirty="0"/>
              <a:t>of purchase </a:t>
            </a:r>
          </a:p>
        </p:txBody>
      </p:sp>
      <p:sp>
        <p:nvSpPr>
          <p:cNvPr id="15" name="TextBox 14"/>
          <p:cNvSpPr txBox="1"/>
          <p:nvPr/>
        </p:nvSpPr>
        <p:spPr>
          <a:xfrm>
            <a:off x="381000" y="3702426"/>
            <a:ext cx="7812087" cy="830997"/>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smtClean="0"/>
              <a:t>Yes, the calculation of bill is needed for </a:t>
            </a:r>
            <a:r>
              <a:rPr lang="en-US" sz="1600" dirty="0" err="1" smtClean="0"/>
              <a:t>for</a:t>
            </a:r>
            <a:r>
              <a:rPr lang="en-US" sz="1600" dirty="0" smtClean="0"/>
              <a:t> all the customers but the formulae for calculation of bill will differ based on the type of customer </a:t>
            </a:r>
            <a:r>
              <a:rPr lang="en-US" sz="1600" dirty="0" err="1" smtClean="0"/>
              <a:t>i.e</a:t>
            </a:r>
            <a:r>
              <a:rPr lang="en-US" sz="1600" dirty="0" smtClean="0"/>
              <a:t> the way of calculating the bill differs for different situations</a:t>
            </a:r>
            <a:endParaRPr lang="en-US" sz="1600" dirty="0"/>
          </a:p>
        </p:txBody>
      </p:sp>
      <p:sp>
        <p:nvSpPr>
          <p:cNvPr id="17" name="Oval Callout 16"/>
          <p:cNvSpPr>
            <a:spLocks noChangeArrowheads="1"/>
          </p:cNvSpPr>
          <p:nvPr/>
        </p:nvSpPr>
        <p:spPr bwMode="auto">
          <a:xfrm>
            <a:off x="8001000" y="1371600"/>
            <a:ext cx="1905000" cy="2057400"/>
          </a:xfrm>
          <a:prstGeom prst="wedgeEllipseCallout">
            <a:avLst>
              <a:gd name="adj1" fmla="val -50056"/>
              <a:gd name="adj2" fmla="val 85833"/>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r>
              <a:rPr lang="en-US" sz="1800" dirty="0" smtClean="0">
                <a:solidFill>
                  <a:schemeClr val="tx1"/>
                </a:solidFill>
              </a:rPr>
              <a:t>Let us identify the OO concept discussed here</a:t>
            </a:r>
          </a:p>
        </p:txBody>
      </p:sp>
      <p:sp>
        <p:nvSpPr>
          <p:cNvPr id="19" name="TextBox 18"/>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
        <p:nvSpPr>
          <p:cNvPr id="16" name="TextBox 15"/>
          <p:cNvSpPr txBox="1"/>
          <p:nvPr/>
        </p:nvSpPr>
        <p:spPr>
          <a:xfrm>
            <a:off x="381000" y="5486400"/>
            <a:ext cx="7812087" cy="830997"/>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smtClean="0"/>
              <a:t>In the above example, if a new category of customers is added, the system would still calculate the bill , but how the bill gets calculated depends on the type of customer added</a:t>
            </a:r>
            <a:endParaRPr 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505621A-820B-4E54-A785-8E41B0DB0F19}" type="slidenum">
              <a:rPr lang="en-US"/>
              <a:pPr>
                <a:defRPr/>
              </a:pPr>
              <a:t>36</a:t>
            </a:fld>
            <a:endParaRPr lang="en-US"/>
          </a:p>
        </p:txBody>
      </p:sp>
      <p:sp>
        <p:nvSpPr>
          <p:cNvPr id="48131" name="Rectangle 5"/>
          <p:cNvSpPr>
            <a:spLocks noGrp="1" noChangeArrowheads="1"/>
          </p:cNvSpPr>
          <p:nvPr>
            <p:ph type="body" idx="1"/>
          </p:nvPr>
        </p:nvSpPr>
        <p:spPr/>
        <p:txBody>
          <a:bodyPr/>
          <a:lstStyle/>
          <a:p>
            <a:pPr eaLnBrk="1" hangingPunct="1"/>
            <a:r>
              <a:rPr lang="en-US" sz="2400" dirty="0" smtClean="0"/>
              <a:t>Refers to an object’s ability to behave differently depending on its type</a:t>
            </a:r>
          </a:p>
          <a:p>
            <a:pPr lvl="1" eaLnBrk="1" hangingPunct="1"/>
            <a:r>
              <a:rPr lang="en-US" sz="2400" dirty="0" smtClean="0"/>
              <a:t>Poly = ‘many’ </a:t>
            </a:r>
          </a:p>
          <a:p>
            <a:pPr lvl="1" eaLnBrk="1" hangingPunct="1"/>
            <a:r>
              <a:rPr lang="en-US" sz="2400" dirty="0" smtClean="0"/>
              <a:t>morph = ‘form’</a:t>
            </a:r>
          </a:p>
          <a:p>
            <a:pPr lvl="1" eaLnBrk="1" hangingPunct="1"/>
            <a:endParaRPr lang="en-US" sz="2400" dirty="0" smtClean="0"/>
          </a:p>
          <a:p>
            <a:pPr eaLnBrk="1" hangingPunct="1"/>
            <a:r>
              <a:rPr lang="en-US" dirty="0" smtClean="0"/>
              <a:t>Ability to take different forms is called polymorphism</a:t>
            </a:r>
            <a:endParaRPr lang="en-US" sz="2400" dirty="0" smtClean="0"/>
          </a:p>
        </p:txBody>
      </p:sp>
      <p:sp>
        <p:nvSpPr>
          <p:cNvPr id="6" name="Rectangle 14"/>
          <p:cNvSpPr txBox="1">
            <a:spLocks noChangeArrowheads="1"/>
          </p:cNvSpPr>
          <p:nvPr/>
        </p:nvSpPr>
        <p:spPr bwMode="auto">
          <a:xfrm>
            <a:off x="0" y="0"/>
            <a:ext cx="87630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a:solidFill>
                  <a:schemeClr val="bg1"/>
                </a:solidFill>
                <a:latin typeface="+mj-lt"/>
                <a:ea typeface="+mj-ea"/>
                <a:cs typeface="+mj-cs"/>
              </a:rPr>
              <a:t>  </a:t>
            </a:r>
            <a:r>
              <a:rPr lang="en-US" sz="2800" kern="0" dirty="0">
                <a:solidFill>
                  <a:schemeClr val="bg1"/>
                </a:solidFill>
                <a:latin typeface="+mj-lt"/>
                <a:ea typeface="+mj-ea"/>
                <a:cs typeface="+mj-cs"/>
              </a:rPr>
              <a:t>Object Oriented Concepts – </a:t>
            </a:r>
            <a:br>
              <a:rPr lang="en-US" sz="2800" kern="0" dirty="0">
                <a:solidFill>
                  <a:schemeClr val="bg1"/>
                </a:solidFill>
                <a:latin typeface="+mj-lt"/>
                <a:ea typeface="+mj-ea"/>
                <a:cs typeface="+mj-cs"/>
              </a:rPr>
            </a:br>
            <a:r>
              <a:rPr lang="en-US" sz="2800" kern="0" dirty="0">
                <a:solidFill>
                  <a:schemeClr val="bg1"/>
                </a:solidFill>
                <a:latin typeface="+mj-lt"/>
                <a:ea typeface="+mj-ea"/>
                <a:cs typeface="+mj-cs"/>
              </a:rPr>
              <a:t>                                       Polymorphism(2 of 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30AEC31-381E-41C6-8917-D3276D36517F}" type="slidenum">
              <a:rPr lang="en-US"/>
              <a:pPr>
                <a:defRPr/>
              </a:pPr>
              <a:t>37</a:t>
            </a:fld>
            <a:endParaRPr lang="en-US" dirty="0"/>
          </a:p>
        </p:txBody>
      </p:sp>
      <p:sp>
        <p:nvSpPr>
          <p:cNvPr id="13" name="Rectangle 14"/>
          <p:cNvSpPr txBox="1">
            <a:spLocks noChangeArrowheads="1"/>
          </p:cNvSpPr>
          <p:nvPr/>
        </p:nvSpPr>
        <p:spPr bwMode="auto">
          <a:xfrm>
            <a:off x="0" y="0"/>
            <a:ext cx="9601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2800" kern="0" dirty="0">
                <a:solidFill>
                  <a:schemeClr val="bg1"/>
                </a:solidFill>
                <a:latin typeface="+mj-lt"/>
                <a:ea typeface="+mj-ea"/>
                <a:cs typeface="+mj-cs"/>
              </a:rPr>
              <a:t>  Object Oriented Concepts – </a:t>
            </a:r>
          </a:p>
          <a:p>
            <a:pPr eaLnBrk="1" hangingPunct="1">
              <a:spcBef>
                <a:spcPct val="0"/>
              </a:spcBef>
              <a:buClrTx/>
              <a:buSzTx/>
              <a:buFontTx/>
              <a:buNone/>
              <a:defRPr/>
            </a:pPr>
            <a:r>
              <a:rPr lang="en-US" sz="2800" kern="0" dirty="0">
                <a:solidFill>
                  <a:schemeClr val="bg1"/>
                </a:solidFill>
                <a:latin typeface="+mj-lt"/>
                <a:ea typeface="+mj-ea"/>
                <a:cs typeface="+mj-cs"/>
              </a:rPr>
              <a:t>				Access </a:t>
            </a:r>
            <a:r>
              <a:rPr lang="en-US" sz="2800" kern="0" dirty="0" err="1">
                <a:solidFill>
                  <a:schemeClr val="bg1"/>
                </a:solidFill>
                <a:latin typeface="+mj-lt"/>
                <a:ea typeface="+mj-ea"/>
                <a:cs typeface="+mj-cs"/>
              </a:rPr>
              <a:t>Specifiers</a:t>
            </a:r>
            <a:r>
              <a:rPr lang="en-US" sz="2800" kern="0" dirty="0">
                <a:solidFill>
                  <a:schemeClr val="bg1"/>
                </a:solidFill>
                <a:latin typeface="+mj-lt"/>
                <a:ea typeface="+mj-ea"/>
                <a:cs typeface="+mj-cs"/>
              </a:rPr>
              <a:t>(1 of 2)</a:t>
            </a:r>
          </a:p>
        </p:txBody>
      </p:sp>
      <p:sp>
        <p:nvSpPr>
          <p:cNvPr id="5" name="Rectangle 35"/>
          <p:cNvSpPr>
            <a:spLocks noChangeArrowheads="1"/>
          </p:cNvSpPr>
          <p:nvPr/>
        </p:nvSpPr>
        <p:spPr bwMode="auto">
          <a:xfrm>
            <a:off x="381000" y="5562600"/>
            <a:ext cx="7848600" cy="457200"/>
          </a:xfrm>
          <a:prstGeom prst="rect">
            <a:avLst/>
          </a:prstGeom>
          <a:noFill/>
          <a:ln w="9525">
            <a:noFill/>
            <a:miter lim="800000"/>
            <a:headEnd/>
            <a:tailEnd/>
          </a:ln>
          <a:effectLst/>
        </p:spPr>
        <p:txBody>
          <a:bodyPr/>
          <a:lstStyle/>
          <a:p>
            <a:pPr marL="290513" indent="-231775">
              <a:buClr>
                <a:schemeClr val="tx1"/>
              </a:buClr>
              <a:defRPr/>
            </a:pPr>
            <a:r>
              <a:rPr lang="en-US" sz="2000" b="0" dirty="0" smtClean="0">
                <a:latin typeface="+mn-lt"/>
                <a:cs typeface="+mn-cs"/>
              </a:rPr>
              <a:t>How </a:t>
            </a:r>
            <a:r>
              <a:rPr lang="en-US" sz="2000" b="0" dirty="0">
                <a:latin typeface="+mn-lt"/>
                <a:cs typeface="+mn-cs"/>
              </a:rPr>
              <a:t>can </a:t>
            </a:r>
            <a:r>
              <a:rPr lang="en-US" sz="2000" b="0" dirty="0" smtClean="0">
                <a:latin typeface="+mn-lt"/>
                <a:cs typeface="+mn-cs"/>
              </a:rPr>
              <a:t>this </a:t>
            </a:r>
            <a:r>
              <a:rPr lang="en-US" sz="2000" b="0" dirty="0">
                <a:latin typeface="+mn-lt"/>
                <a:cs typeface="+mn-cs"/>
              </a:rPr>
              <a:t>concept </a:t>
            </a:r>
            <a:r>
              <a:rPr lang="en-US" sz="2000" b="0" dirty="0" smtClean="0">
                <a:latin typeface="+mn-lt"/>
                <a:cs typeface="+mn-cs"/>
              </a:rPr>
              <a:t>be represented in software?</a:t>
            </a:r>
            <a:endParaRPr lang="en-US" sz="2000" b="0" dirty="0">
              <a:latin typeface="+mn-lt"/>
              <a:cs typeface="+mn-cs"/>
            </a:endParaRPr>
          </a:p>
        </p:txBody>
      </p:sp>
      <p:sp>
        <p:nvSpPr>
          <p:cNvPr id="8" name="TextBox 7"/>
          <p:cNvSpPr txBox="1"/>
          <p:nvPr/>
        </p:nvSpPr>
        <p:spPr>
          <a:xfrm>
            <a:off x="457200" y="2590800"/>
            <a:ext cx="7362825" cy="584775"/>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smtClean="0"/>
              <a:t>The cashier swipes the product bar code against the  POS (Point of Sales) machine and automatically gets the item details on his monitor </a:t>
            </a:r>
            <a:endParaRPr lang="en-US" sz="1600" dirty="0"/>
          </a:p>
        </p:txBody>
      </p:sp>
      <p:sp>
        <p:nvSpPr>
          <p:cNvPr id="10" name="TextBox 9"/>
          <p:cNvSpPr txBox="1"/>
          <p:nvPr/>
        </p:nvSpPr>
        <p:spPr>
          <a:xfrm>
            <a:off x="493713" y="4977825"/>
            <a:ext cx="7354887" cy="584775"/>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smtClean="0"/>
              <a:t>The observations here are certain details are accessible to the cashier and certain details are not accessible</a:t>
            </a:r>
            <a:endParaRPr lang="en-US" sz="1600" dirty="0"/>
          </a:p>
        </p:txBody>
      </p:sp>
      <p:sp>
        <p:nvSpPr>
          <p:cNvPr id="38922" name="Rectangle 35"/>
          <p:cNvSpPr>
            <a:spLocks noChangeArrowheads="1"/>
          </p:cNvSpPr>
          <p:nvPr/>
        </p:nvSpPr>
        <p:spPr bwMode="auto">
          <a:xfrm>
            <a:off x="381000" y="1600200"/>
            <a:ext cx="7924800" cy="990600"/>
          </a:xfrm>
          <a:prstGeom prst="rect">
            <a:avLst/>
          </a:prstGeom>
          <a:noFill/>
          <a:ln w="9525">
            <a:noFill/>
            <a:miter lim="800000"/>
            <a:headEnd/>
            <a:tailEnd/>
          </a:ln>
        </p:spPr>
        <p:txBody>
          <a:bodyPr/>
          <a:lstStyle/>
          <a:p>
            <a:pPr>
              <a:buClr>
                <a:schemeClr val="tx1"/>
              </a:buClr>
            </a:pPr>
            <a:r>
              <a:rPr lang="en-US" sz="2000" b="0" dirty="0" smtClean="0"/>
              <a:t>Let us consider a scenario where the cashier computes the bill for a customer using the automated retail store application. How does the cashier generate the bill?</a:t>
            </a:r>
            <a:endParaRPr lang="en-US" sz="2000" b="0" dirty="0"/>
          </a:p>
        </p:txBody>
      </p:sp>
      <p:sp>
        <p:nvSpPr>
          <p:cNvPr id="16" name="TextBox 15"/>
          <p:cNvSpPr txBox="1"/>
          <p:nvPr/>
        </p:nvSpPr>
        <p:spPr>
          <a:xfrm>
            <a:off x="457200" y="3886200"/>
            <a:ext cx="7366000" cy="954107"/>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smtClean="0"/>
              <a:t>The cashier can just key in the quantity of purchase</a:t>
            </a:r>
          </a:p>
          <a:p>
            <a:pPr>
              <a:defRPr/>
            </a:pPr>
            <a:r>
              <a:rPr lang="en-US" sz="1600" dirty="0" smtClean="0"/>
              <a:t>The cashier cannot edit the item details like item code, item description or item price</a:t>
            </a:r>
            <a:endParaRPr lang="en-US" sz="1600" dirty="0"/>
          </a:p>
        </p:txBody>
      </p:sp>
      <p:sp>
        <p:nvSpPr>
          <p:cNvPr id="17" name="Rectangle 35"/>
          <p:cNvSpPr>
            <a:spLocks noChangeArrowheads="1"/>
          </p:cNvSpPr>
          <p:nvPr/>
        </p:nvSpPr>
        <p:spPr bwMode="auto">
          <a:xfrm>
            <a:off x="363538" y="3222625"/>
            <a:ext cx="7924800" cy="739775"/>
          </a:xfrm>
          <a:prstGeom prst="rect">
            <a:avLst/>
          </a:prstGeom>
          <a:noFill/>
          <a:ln w="9525">
            <a:noFill/>
            <a:miter lim="800000"/>
            <a:headEnd/>
            <a:tailEnd/>
          </a:ln>
          <a:effectLst/>
        </p:spPr>
        <p:txBody>
          <a:bodyPr/>
          <a:lstStyle/>
          <a:p>
            <a:pPr>
              <a:buClr>
                <a:schemeClr val="tx1"/>
              </a:buClr>
              <a:defRPr/>
            </a:pPr>
            <a:r>
              <a:rPr lang="en-US" sz="2000" b="0" dirty="0" smtClean="0">
                <a:latin typeface="+mn-lt"/>
                <a:cs typeface="+mn-cs"/>
              </a:rPr>
              <a:t>What are the details that the cashier needs to know regarding the item purchased by the customer? </a:t>
            </a:r>
            <a:endParaRPr lang="en-US" sz="2000" b="0" dirty="0">
              <a:latin typeface="+mn-lt"/>
              <a:cs typeface="+mn-cs"/>
            </a:endParaRPr>
          </a:p>
        </p:txBody>
      </p:sp>
      <p:sp>
        <p:nvSpPr>
          <p:cNvPr id="12" name="TextBox 11"/>
          <p:cNvSpPr txBox="1"/>
          <p:nvPr/>
        </p:nvSpPr>
        <p:spPr>
          <a:xfrm>
            <a:off x="457200" y="6019800"/>
            <a:ext cx="7354887" cy="338554"/>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defRPr/>
            </a:pPr>
            <a:r>
              <a:rPr lang="en-US" sz="1600" dirty="0"/>
              <a:t>With the help of access </a:t>
            </a:r>
            <a:r>
              <a:rPr lang="en-US" sz="1600" dirty="0" err="1"/>
              <a:t>specifiers</a:t>
            </a:r>
            <a:endParaRPr lang="en-US" sz="1600" dirty="0"/>
          </a:p>
        </p:txBody>
      </p:sp>
      <p:sp>
        <p:nvSpPr>
          <p:cNvPr id="19" name="TextBox 18"/>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6"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6"/>
          <p:cNvSpPr>
            <a:spLocks noGrp="1"/>
          </p:cNvSpPr>
          <p:nvPr>
            <p:ph idx="1"/>
          </p:nvPr>
        </p:nvSpPr>
        <p:spPr>
          <a:xfrm>
            <a:off x="381000" y="1219200"/>
            <a:ext cx="8915400" cy="4881563"/>
          </a:xfrm>
        </p:spPr>
        <p:txBody>
          <a:bodyPr/>
          <a:lstStyle/>
          <a:p>
            <a:endParaRPr lang="en-US" sz="2200" dirty="0" smtClean="0"/>
          </a:p>
          <a:p>
            <a:r>
              <a:rPr lang="en-US" sz="2200" dirty="0" smtClean="0"/>
              <a:t>Used to expose or hide the details/attributes in a class</a:t>
            </a:r>
          </a:p>
          <a:p>
            <a:pPr>
              <a:buNone/>
            </a:pPr>
            <a:endParaRPr lang="en-US" sz="2200" dirty="0" smtClean="0"/>
          </a:p>
          <a:p>
            <a:pPr lvl="1" eaLnBrk="1" hangingPunct="1">
              <a:lnSpc>
                <a:spcPct val="90000"/>
              </a:lnSpc>
            </a:pPr>
            <a:r>
              <a:rPr lang="en-US" sz="2000" dirty="0" smtClean="0"/>
              <a:t>Public</a:t>
            </a:r>
          </a:p>
          <a:p>
            <a:pPr lvl="2" eaLnBrk="1" hangingPunct="1">
              <a:lnSpc>
                <a:spcPct val="90000"/>
              </a:lnSpc>
            </a:pPr>
            <a:r>
              <a:rPr lang="en-US" sz="1800" dirty="0" smtClean="0"/>
              <a:t>A declaration that is accessible to all classes</a:t>
            </a:r>
          </a:p>
          <a:p>
            <a:pPr lvl="2" eaLnBrk="1" hangingPunct="1">
              <a:lnSpc>
                <a:spcPct val="90000"/>
              </a:lnSpc>
            </a:pPr>
            <a:endParaRPr lang="en-US" sz="1800" dirty="0" smtClean="0"/>
          </a:p>
          <a:p>
            <a:pPr lvl="1" eaLnBrk="1" hangingPunct="1">
              <a:lnSpc>
                <a:spcPct val="90000"/>
              </a:lnSpc>
            </a:pPr>
            <a:r>
              <a:rPr lang="en-US" sz="2000" dirty="0" smtClean="0"/>
              <a:t>Protected</a:t>
            </a:r>
          </a:p>
          <a:p>
            <a:pPr lvl="2" eaLnBrk="1" hangingPunct="1">
              <a:lnSpc>
                <a:spcPct val="90000"/>
              </a:lnSpc>
            </a:pPr>
            <a:r>
              <a:rPr lang="en-US" sz="1800" dirty="0" smtClean="0"/>
              <a:t>A declaration that is accessible to only to the class itself and its subclasses</a:t>
            </a:r>
          </a:p>
          <a:p>
            <a:pPr lvl="2" eaLnBrk="1" hangingPunct="1">
              <a:lnSpc>
                <a:spcPct val="90000"/>
              </a:lnSpc>
            </a:pPr>
            <a:endParaRPr lang="en-US" sz="1800" dirty="0" smtClean="0"/>
          </a:p>
          <a:p>
            <a:pPr lvl="1" eaLnBrk="1" hangingPunct="1">
              <a:lnSpc>
                <a:spcPct val="90000"/>
              </a:lnSpc>
            </a:pPr>
            <a:r>
              <a:rPr lang="en-US" sz="2000" dirty="0" smtClean="0"/>
              <a:t>Private</a:t>
            </a:r>
          </a:p>
          <a:p>
            <a:pPr lvl="2" eaLnBrk="1" hangingPunct="1">
              <a:lnSpc>
                <a:spcPct val="90000"/>
              </a:lnSpc>
            </a:pPr>
            <a:r>
              <a:rPr lang="en-US" sz="1800" dirty="0" smtClean="0"/>
              <a:t>A declaration that is accessible to only to the class itself</a:t>
            </a:r>
          </a:p>
        </p:txBody>
      </p:sp>
      <p:sp>
        <p:nvSpPr>
          <p:cNvPr id="4" name="Slide Number Placeholder 3"/>
          <p:cNvSpPr>
            <a:spLocks noGrp="1"/>
          </p:cNvSpPr>
          <p:nvPr>
            <p:ph type="sldNum" sz="quarter" idx="10"/>
          </p:nvPr>
        </p:nvSpPr>
        <p:spPr/>
        <p:txBody>
          <a:bodyPr/>
          <a:lstStyle/>
          <a:p>
            <a:pPr>
              <a:defRPr/>
            </a:pPr>
            <a:fld id="{4C0C8CFB-13BE-48B6-965D-B9B0FF0433A2}" type="slidenum">
              <a:rPr lang="en-US"/>
              <a:pPr>
                <a:defRPr/>
              </a:pPr>
              <a:t>38</a:t>
            </a:fld>
            <a:endParaRPr lang="en-US" dirty="0"/>
          </a:p>
        </p:txBody>
      </p:sp>
      <p:sp>
        <p:nvSpPr>
          <p:cNvPr id="6" name="Rectangle 14"/>
          <p:cNvSpPr txBox="1">
            <a:spLocks noChangeArrowheads="1"/>
          </p:cNvSpPr>
          <p:nvPr/>
        </p:nvSpPr>
        <p:spPr bwMode="auto">
          <a:xfrm>
            <a:off x="0" y="0"/>
            <a:ext cx="96012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2800" kern="0" dirty="0">
                <a:solidFill>
                  <a:schemeClr val="bg1"/>
                </a:solidFill>
                <a:latin typeface="+mj-lt"/>
                <a:ea typeface="+mj-ea"/>
                <a:cs typeface="+mj-cs"/>
              </a:rPr>
              <a:t>  Object Oriented Concepts – </a:t>
            </a:r>
          </a:p>
          <a:p>
            <a:pPr eaLnBrk="1" hangingPunct="1">
              <a:spcBef>
                <a:spcPct val="0"/>
              </a:spcBef>
              <a:buClrTx/>
              <a:buSzTx/>
              <a:buFontTx/>
              <a:buNone/>
              <a:defRPr/>
            </a:pPr>
            <a:r>
              <a:rPr lang="en-US" sz="2800" kern="0" dirty="0">
                <a:solidFill>
                  <a:schemeClr val="bg1"/>
                </a:solidFill>
                <a:latin typeface="+mj-lt"/>
                <a:ea typeface="+mj-ea"/>
                <a:cs typeface="+mj-cs"/>
              </a:rPr>
              <a:t>				Access </a:t>
            </a:r>
            <a:r>
              <a:rPr lang="en-US" sz="2800" kern="0" dirty="0" err="1">
                <a:solidFill>
                  <a:schemeClr val="bg1"/>
                </a:solidFill>
                <a:latin typeface="+mj-lt"/>
                <a:ea typeface="+mj-ea"/>
                <a:cs typeface="+mj-cs"/>
              </a:rPr>
              <a:t>Specifiers</a:t>
            </a:r>
            <a:r>
              <a:rPr lang="en-US" sz="2800" kern="0" dirty="0">
                <a:solidFill>
                  <a:schemeClr val="bg1"/>
                </a:solidFill>
                <a:latin typeface="+mj-lt"/>
                <a:ea typeface="+mj-ea"/>
                <a:cs typeface="+mj-cs"/>
              </a:rPr>
              <a:t> (2 of 2)</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308CE12-BCC3-46BA-A0FE-255CD65E1295}" type="slidenum">
              <a:rPr lang="en-US" smtClean="0"/>
              <a:pPr>
                <a:defRPr/>
              </a:pPr>
              <a:t>39</a:t>
            </a:fld>
            <a:endParaRPr lang="en-US"/>
          </a:p>
        </p:txBody>
      </p:sp>
      <p:sp>
        <p:nvSpPr>
          <p:cNvPr id="7" name="Rectangle 2"/>
          <p:cNvSpPr>
            <a:spLocks noGrp="1" noChangeAspect="1" noChangeArrowheads="1"/>
          </p:cNvSpPr>
          <p:nvPr>
            <p:ph type="title"/>
          </p:nvPr>
        </p:nvSpPr>
        <p:spPr/>
        <p:txBody>
          <a:bodyPr/>
          <a:lstStyle/>
          <a:p>
            <a:pPr>
              <a:defRPr/>
            </a:pPr>
            <a:r>
              <a:rPr lang="en-AU" dirty="0" smtClean="0"/>
              <a:t>Can you answer these questions? </a:t>
            </a:r>
            <a:endParaRPr lang="en-AU" dirty="0"/>
          </a:p>
        </p:txBody>
      </p:sp>
      <p:sp>
        <p:nvSpPr>
          <p:cNvPr id="8" name="Rectangle 3"/>
          <p:cNvSpPr txBox="1">
            <a:spLocks noChangeArrowheads="1"/>
          </p:cNvSpPr>
          <p:nvPr/>
        </p:nvSpPr>
        <p:spPr bwMode="auto">
          <a:xfrm>
            <a:off x="457200" y="1179513"/>
            <a:ext cx="8953500" cy="4876800"/>
          </a:xfrm>
          <a:prstGeom prst="rect">
            <a:avLst/>
          </a:prstGeom>
          <a:noFill/>
          <a:ln w="9525">
            <a:noFill/>
            <a:miter lim="800000"/>
            <a:headEnd/>
            <a:tailEnd/>
          </a:ln>
        </p:spPr>
        <p:txBody>
          <a:bodyPr/>
          <a:lstStyle/>
          <a:p>
            <a:pPr marL="342900" indent="-342900">
              <a:spcBef>
                <a:spcPct val="20000"/>
              </a:spcBef>
              <a:buClr>
                <a:srgbClr val="003366"/>
              </a:buClr>
              <a:buSzTx/>
              <a:buFont typeface="Wingdings" pitchFamily="2" charset="2"/>
              <a:buChar char="Ø"/>
              <a:defRPr/>
            </a:pPr>
            <a:endParaRPr lang="en-AU" sz="2400" b="0" kern="0" dirty="0">
              <a:latin typeface="+mn-lt"/>
              <a:cs typeface="+mn-cs"/>
            </a:endParaRPr>
          </a:p>
        </p:txBody>
      </p:sp>
      <p:sp>
        <p:nvSpPr>
          <p:cNvPr id="66565" name="Rectangle 4"/>
          <p:cNvSpPr>
            <a:spLocks noChangeArrowheads="1"/>
          </p:cNvSpPr>
          <p:nvPr/>
        </p:nvSpPr>
        <p:spPr bwMode="auto">
          <a:xfrm>
            <a:off x="990600" y="1219200"/>
            <a:ext cx="8458200" cy="4708525"/>
          </a:xfrm>
          <a:prstGeom prst="rect">
            <a:avLst/>
          </a:prstGeom>
          <a:noFill/>
          <a:ln w="9525">
            <a:noFill/>
            <a:miter lim="800000"/>
            <a:headEnd/>
            <a:tailEnd/>
          </a:ln>
        </p:spPr>
        <p:txBody>
          <a:bodyPr>
            <a:spAutoFit/>
          </a:bodyPr>
          <a:lstStyle/>
          <a:p>
            <a:pPr>
              <a:buSzPct val="100000"/>
              <a:defRPr/>
            </a:pPr>
            <a:r>
              <a:rPr lang="en-US" sz="2000" b="0" dirty="0"/>
              <a:t>Q1. Consider the following activities of an ATM application-</a:t>
            </a:r>
          </a:p>
          <a:p>
            <a:pPr marL="528638" lvl="1" indent="-349250">
              <a:buClrTx/>
              <a:buSzPct val="100000"/>
              <a:buFont typeface="Wingdings" pitchFamily="2" charset="2"/>
              <a:buChar char="§"/>
              <a:defRPr/>
            </a:pPr>
            <a:r>
              <a:rPr lang="en-US" sz="2000" b="0" dirty="0"/>
              <a:t>Authorization of User</a:t>
            </a:r>
          </a:p>
          <a:p>
            <a:pPr marL="528638" lvl="1" indent="-349250">
              <a:buClrTx/>
              <a:buSzPct val="100000"/>
              <a:buFont typeface="Wingdings" pitchFamily="2" charset="2"/>
              <a:buChar char="§"/>
              <a:defRPr/>
            </a:pPr>
            <a:r>
              <a:rPr lang="en-US" sz="2000" b="0" dirty="0"/>
              <a:t>Display of menu </a:t>
            </a:r>
          </a:p>
          <a:p>
            <a:pPr marL="528638" lvl="1" indent="-349250">
              <a:buClrTx/>
              <a:buSzPct val="100000"/>
              <a:buFont typeface="Wingdings" pitchFamily="2" charset="2"/>
              <a:buChar char="§"/>
              <a:defRPr/>
            </a:pPr>
            <a:r>
              <a:rPr lang="en-US" sz="2000" b="0" dirty="0"/>
              <a:t>Cash withdrawal</a:t>
            </a:r>
          </a:p>
          <a:p>
            <a:pPr marL="528638" lvl="1" indent="-349250">
              <a:buClrTx/>
              <a:buSzPct val="100000"/>
              <a:buFont typeface="Wingdings" pitchFamily="2" charset="2"/>
              <a:buChar char="§"/>
              <a:defRPr/>
            </a:pPr>
            <a:r>
              <a:rPr lang="en-US" sz="2000" b="0" dirty="0"/>
              <a:t>Cash deposit </a:t>
            </a:r>
          </a:p>
          <a:p>
            <a:pPr marL="528638" lvl="1" indent="-349250">
              <a:buClrTx/>
              <a:buSzPct val="100000"/>
              <a:buFont typeface="Wingdings" pitchFamily="2" charset="2"/>
              <a:buChar char="§"/>
              <a:defRPr/>
            </a:pPr>
            <a:r>
              <a:rPr lang="en-US" sz="2000" b="0" dirty="0"/>
              <a:t>Accepting Pin Number</a:t>
            </a:r>
          </a:p>
          <a:p>
            <a:pPr marL="528638" lvl="1" indent="-349250">
              <a:buClrTx/>
              <a:buSzPct val="100000"/>
              <a:buFont typeface="Wingdings" pitchFamily="2" charset="2"/>
              <a:buChar char="§"/>
              <a:defRPr/>
            </a:pPr>
            <a:r>
              <a:rPr lang="en-US" sz="2000" b="0" dirty="0" smtClean="0"/>
              <a:t>Verification </a:t>
            </a:r>
            <a:r>
              <a:rPr lang="en-US" sz="2000" b="0" dirty="0"/>
              <a:t>of balance amount</a:t>
            </a:r>
          </a:p>
          <a:p>
            <a:pPr marL="528638" lvl="1" indent="-349250">
              <a:buClrTx/>
              <a:buSzPct val="100000"/>
              <a:buFont typeface="Wingdings" pitchFamily="2" charset="2"/>
              <a:buChar char="§"/>
              <a:defRPr/>
            </a:pPr>
            <a:r>
              <a:rPr lang="en-US" sz="2000" b="0" dirty="0"/>
              <a:t>Printing of status/transaction on paper </a:t>
            </a:r>
          </a:p>
          <a:p>
            <a:pPr marL="6350" lvl="1" algn="just">
              <a:buSzPct val="100000"/>
              <a:defRPr/>
            </a:pPr>
            <a:r>
              <a:rPr lang="en-US" sz="2000" b="0" dirty="0"/>
              <a:t>Using structured programming approach </a:t>
            </a:r>
            <a:r>
              <a:rPr lang="en-US" sz="2000" b="0" dirty="0" smtClean="0"/>
              <a:t>, identify the key modules and the related activities? </a:t>
            </a:r>
            <a:r>
              <a:rPr lang="en-US" sz="2000" b="0" dirty="0"/>
              <a:t>What is the focus of the structured programming approach?</a:t>
            </a:r>
          </a:p>
        </p:txBody>
      </p:sp>
      <p:pic>
        <p:nvPicPr>
          <p:cNvPr id="5734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391400" y="1447800"/>
            <a:ext cx="1625600" cy="1828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Learning approach</a:t>
            </a:r>
            <a:endParaRPr lang="en-US" dirty="0"/>
          </a:p>
        </p:txBody>
      </p:sp>
      <p:sp>
        <p:nvSpPr>
          <p:cNvPr id="8195" name="Content Placeholder 2"/>
          <p:cNvSpPr>
            <a:spLocks noGrp="1"/>
          </p:cNvSpPr>
          <p:nvPr>
            <p:ph idx="1"/>
          </p:nvPr>
        </p:nvSpPr>
        <p:spPr>
          <a:xfrm>
            <a:off x="330200" y="990600"/>
            <a:ext cx="8915400" cy="5334000"/>
          </a:xfrm>
        </p:spPr>
        <p:txBody>
          <a:bodyPr/>
          <a:lstStyle/>
          <a:p>
            <a:r>
              <a:rPr lang="en-US" sz="2200" b="1" smtClean="0"/>
              <a:t>The following are strongly suggested for a better learning and understanding of this course: </a:t>
            </a:r>
          </a:p>
          <a:p>
            <a:pPr lvl="1"/>
            <a:r>
              <a:rPr lang="en-US" sz="2200" smtClean="0"/>
              <a:t>Noting down the key concepts in the class, explained by the educator</a:t>
            </a:r>
          </a:p>
          <a:p>
            <a:pPr lvl="1"/>
            <a:r>
              <a:rPr lang="en-US" sz="2200" smtClean="0"/>
              <a:t>Analyze all the examples / code snippets provided</a:t>
            </a:r>
          </a:p>
          <a:p>
            <a:pPr lvl="1"/>
            <a:r>
              <a:rPr lang="en-US" sz="2200" smtClean="0"/>
              <a:t>Study and understand the self study topics</a:t>
            </a:r>
          </a:p>
          <a:p>
            <a:pPr lvl="1"/>
            <a:r>
              <a:rPr lang="en-US" sz="2200" smtClean="0"/>
              <a:t>Completion and submission of all the assignments,  on time </a:t>
            </a:r>
          </a:p>
          <a:p>
            <a:pPr lvl="1"/>
            <a:r>
              <a:rPr lang="en-US" sz="2200" smtClean="0"/>
              <a:t>Completion of the self review questions in the lab guide</a:t>
            </a:r>
          </a:p>
          <a:p>
            <a:pPr lvl="1"/>
            <a:r>
              <a:rPr lang="en-US" sz="2200" smtClean="0"/>
              <a:t>Study and understand all the artifacts including the reference materials / e-learning / supplementary materials specified</a:t>
            </a:r>
          </a:p>
          <a:p>
            <a:pPr lvl="1"/>
            <a:r>
              <a:rPr lang="en-US" sz="2200" smtClean="0"/>
              <a:t> Completion of the project (if applicable for this course) on time  inclusive of individual and group activities</a:t>
            </a:r>
          </a:p>
          <a:p>
            <a:pPr lvl="1"/>
            <a:r>
              <a:rPr lang="en-US" sz="2200" smtClean="0"/>
              <a:t>Taking part in the self assessment activities</a:t>
            </a:r>
          </a:p>
          <a:p>
            <a:pPr lvl="1"/>
            <a:r>
              <a:rPr lang="en-US" sz="2200" smtClean="0"/>
              <a:t>Participation in the doubt clearing sessions</a:t>
            </a:r>
          </a:p>
          <a:p>
            <a:pPr>
              <a:buFont typeface="Wingdings" pitchFamily="2" charset="2"/>
              <a:buNone/>
            </a:pPr>
            <a:endParaRPr lang="en-US" sz="2200" smtClean="0"/>
          </a:p>
        </p:txBody>
      </p:sp>
      <p:sp>
        <p:nvSpPr>
          <p:cNvPr id="4" name="Slide Number Placeholder 3"/>
          <p:cNvSpPr>
            <a:spLocks noGrp="1"/>
          </p:cNvSpPr>
          <p:nvPr>
            <p:ph type="sldNum" sz="quarter" idx="10"/>
          </p:nvPr>
        </p:nvSpPr>
        <p:spPr/>
        <p:txBody>
          <a:bodyPr/>
          <a:lstStyle/>
          <a:p>
            <a:pPr>
              <a:defRPr/>
            </a:pPr>
            <a:fld id="{AF9AF7F6-DA88-49DA-BE12-6E6B4683EFB6}"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0A81504-A95F-47CD-BD8A-AC467C934FB1}" type="slidenum">
              <a:rPr lang="en-US" smtClean="0"/>
              <a:pPr>
                <a:defRPr/>
              </a:pPr>
              <a:t>40</a:t>
            </a:fld>
            <a:endParaRPr lang="en-US"/>
          </a:p>
        </p:txBody>
      </p:sp>
      <p:sp>
        <p:nvSpPr>
          <p:cNvPr id="7" name="Rectangle 2"/>
          <p:cNvSpPr>
            <a:spLocks noGrp="1" noChangeAspect="1" noChangeArrowheads="1"/>
          </p:cNvSpPr>
          <p:nvPr>
            <p:ph type="title"/>
          </p:nvPr>
        </p:nvSpPr>
        <p:spPr/>
        <p:txBody>
          <a:bodyPr/>
          <a:lstStyle/>
          <a:p>
            <a:pPr>
              <a:defRPr/>
            </a:pPr>
            <a:r>
              <a:rPr lang="en-AU" dirty="0" smtClean="0"/>
              <a:t>Can you answer these questions? </a:t>
            </a:r>
            <a:endParaRPr lang="en-AU" dirty="0"/>
          </a:p>
        </p:txBody>
      </p:sp>
      <p:sp>
        <p:nvSpPr>
          <p:cNvPr id="8" name="Rectangle 3"/>
          <p:cNvSpPr txBox="1">
            <a:spLocks noChangeArrowheads="1"/>
          </p:cNvSpPr>
          <p:nvPr/>
        </p:nvSpPr>
        <p:spPr bwMode="auto">
          <a:xfrm>
            <a:off x="457200" y="1179513"/>
            <a:ext cx="8953500" cy="4876800"/>
          </a:xfrm>
          <a:prstGeom prst="rect">
            <a:avLst/>
          </a:prstGeom>
          <a:noFill/>
          <a:ln w="9525">
            <a:noFill/>
            <a:miter lim="800000"/>
            <a:headEnd/>
            <a:tailEnd/>
          </a:ln>
        </p:spPr>
        <p:txBody>
          <a:bodyPr/>
          <a:lstStyle/>
          <a:p>
            <a:pPr marL="342900" indent="-342900">
              <a:spcBef>
                <a:spcPct val="20000"/>
              </a:spcBef>
              <a:buClr>
                <a:srgbClr val="003366"/>
              </a:buClr>
              <a:buSzTx/>
              <a:buFont typeface="Wingdings" pitchFamily="2" charset="2"/>
              <a:buChar char="Ø"/>
              <a:defRPr/>
            </a:pPr>
            <a:endParaRPr lang="en-AU" sz="2400" b="0" kern="0" dirty="0">
              <a:latin typeface="+mn-lt"/>
              <a:cs typeface="+mn-cs"/>
            </a:endParaRPr>
          </a:p>
        </p:txBody>
      </p:sp>
      <p:sp>
        <p:nvSpPr>
          <p:cNvPr id="64517" name="Rectangle 4"/>
          <p:cNvSpPr>
            <a:spLocks noChangeArrowheads="1"/>
          </p:cNvSpPr>
          <p:nvPr/>
        </p:nvSpPr>
        <p:spPr bwMode="auto">
          <a:xfrm>
            <a:off x="609600" y="1066800"/>
            <a:ext cx="8458200" cy="3016210"/>
          </a:xfrm>
          <a:prstGeom prst="rect">
            <a:avLst/>
          </a:prstGeom>
          <a:noFill/>
          <a:ln w="9525">
            <a:noFill/>
            <a:miter lim="800000"/>
            <a:headEnd/>
            <a:tailEnd/>
          </a:ln>
        </p:spPr>
        <p:txBody>
          <a:bodyPr>
            <a:spAutoFit/>
          </a:bodyPr>
          <a:lstStyle/>
          <a:p>
            <a:pPr marL="6350" lvl="1" algn="just">
              <a:buSzPct val="100000"/>
            </a:pPr>
            <a:r>
              <a:rPr lang="en-US" sz="2000" b="0" dirty="0" smtClean="0"/>
              <a:t>Q2. In the ATM machine, the customer chooses the operations using a touch screen. The customer need not know the internal working of the ATM machine . Which OO concept(s) can be used in this scenario?</a:t>
            </a:r>
          </a:p>
          <a:p>
            <a:pPr marL="6350" lvl="1" algn="just">
              <a:buSzPct val="100000"/>
            </a:pPr>
            <a:r>
              <a:rPr lang="en-US" sz="2000" b="0" dirty="0" smtClean="0"/>
              <a:t>Q3. Consider the following statement: “Vehicles can be of two types viz. Water vehicles and Land vehicles “ . Which OO concept may be used to represent this scenario?</a:t>
            </a:r>
          </a:p>
          <a:p>
            <a:pPr marL="6350" lvl="1" algn="just">
              <a:buSzPct val="100000"/>
            </a:pPr>
            <a:endParaRPr lang="en-US" sz="2000" b="0" dirty="0" smtClean="0"/>
          </a:p>
          <a:p>
            <a:pPr marL="6350" lvl="1" algn="just">
              <a:buSzPct val="100000"/>
            </a:pPr>
            <a:endParaRPr lang="en-US" sz="2000" b="0" dirty="0"/>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7315200" y="4343400"/>
            <a:ext cx="1625600" cy="18288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D821FA1-5395-400F-950C-755A76D16BFC}" type="slidenum">
              <a:rPr lang="en-US"/>
              <a:pPr>
                <a:defRPr/>
              </a:pPr>
              <a:t>41</a:t>
            </a:fld>
            <a:endParaRPr lang="en-US"/>
          </a:p>
        </p:txBody>
      </p:sp>
      <p:sp>
        <p:nvSpPr>
          <p:cNvPr id="6" name="TextBox 5"/>
          <p:cNvSpPr txBox="1"/>
          <p:nvPr/>
        </p:nvSpPr>
        <p:spPr>
          <a:xfrm>
            <a:off x="609600" y="2514600"/>
            <a:ext cx="7616825" cy="584775"/>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a:spAutoFit/>
          </a:bodyPr>
          <a:lstStyle/>
          <a:p>
            <a:pPr>
              <a:buClr>
                <a:schemeClr val="tx1"/>
              </a:buClr>
              <a:defRPr/>
            </a:pPr>
            <a:r>
              <a:rPr lang="en-US" sz="1600" dirty="0"/>
              <a:t>The object oriented approach may be used for the design and development of the </a:t>
            </a:r>
            <a:r>
              <a:rPr lang="en-US" sz="1600" dirty="0" smtClean="0"/>
              <a:t>retail </a:t>
            </a:r>
            <a:r>
              <a:rPr lang="en-US" sz="1600" dirty="0"/>
              <a:t>store application</a:t>
            </a:r>
          </a:p>
        </p:txBody>
      </p:sp>
      <p:sp>
        <p:nvSpPr>
          <p:cNvPr id="13" name="Rectangle 14"/>
          <p:cNvSpPr txBox="1">
            <a:spLocks noChangeArrowheads="1"/>
          </p:cNvSpPr>
          <p:nvPr/>
        </p:nvSpPr>
        <p:spPr bwMode="auto">
          <a:xfrm>
            <a:off x="228600" y="0"/>
            <a:ext cx="8534400"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2800" kern="0" dirty="0" smtClean="0">
                <a:solidFill>
                  <a:schemeClr val="bg1"/>
                </a:solidFill>
                <a:latin typeface="+mj-lt"/>
                <a:ea typeface="+mj-ea"/>
                <a:cs typeface="+mj-cs"/>
              </a:rPr>
              <a:t>Analysis, Design &amp; Implementation of </a:t>
            </a:r>
            <a:r>
              <a:rPr lang="en-US" sz="2800" kern="0" dirty="0">
                <a:solidFill>
                  <a:schemeClr val="bg1"/>
                </a:solidFill>
                <a:latin typeface="+mj-lt"/>
                <a:ea typeface="+mj-ea"/>
                <a:cs typeface="+mj-cs"/>
              </a:rPr>
              <a:t>the retail store application</a:t>
            </a:r>
          </a:p>
        </p:txBody>
      </p:sp>
      <p:sp>
        <p:nvSpPr>
          <p:cNvPr id="5" name="Rectangle 35"/>
          <p:cNvSpPr>
            <a:spLocks noChangeArrowheads="1"/>
          </p:cNvSpPr>
          <p:nvPr/>
        </p:nvSpPr>
        <p:spPr bwMode="auto">
          <a:xfrm>
            <a:off x="533400" y="1676400"/>
            <a:ext cx="7924800" cy="1371600"/>
          </a:xfrm>
          <a:prstGeom prst="rect">
            <a:avLst/>
          </a:prstGeom>
          <a:noFill/>
          <a:ln w="9525">
            <a:noFill/>
            <a:miter lim="800000"/>
            <a:headEnd/>
            <a:tailEnd/>
          </a:ln>
          <a:effectLst/>
        </p:spPr>
        <p:txBody>
          <a:bodyPr/>
          <a:lstStyle/>
          <a:p>
            <a:pPr>
              <a:buClr>
                <a:schemeClr val="tx1"/>
              </a:buClr>
              <a:defRPr/>
            </a:pPr>
            <a:r>
              <a:rPr lang="en-US" sz="2000" b="0" dirty="0" smtClean="0">
                <a:latin typeface="+mn-lt"/>
                <a:cs typeface="+mn-cs"/>
              </a:rPr>
              <a:t>The </a:t>
            </a:r>
            <a:r>
              <a:rPr lang="en-US" sz="2000" b="0" dirty="0">
                <a:latin typeface="+mn-lt"/>
                <a:cs typeface="+mn-cs"/>
              </a:rPr>
              <a:t>retail store application represents a complex </a:t>
            </a:r>
            <a:r>
              <a:rPr lang="en-US" sz="2000" b="0" dirty="0" smtClean="0">
                <a:latin typeface="+mn-lt"/>
                <a:cs typeface="+mn-cs"/>
              </a:rPr>
              <a:t>software system involving </a:t>
            </a:r>
            <a:r>
              <a:rPr lang="en-US" sz="2000" b="0" dirty="0">
                <a:latin typeface="+mn-lt"/>
                <a:cs typeface="+mn-cs"/>
              </a:rPr>
              <a:t>many modules and </a:t>
            </a:r>
            <a:r>
              <a:rPr lang="en-US" sz="2000" b="0" dirty="0" smtClean="0">
                <a:latin typeface="+mn-lt"/>
                <a:cs typeface="+mn-cs"/>
              </a:rPr>
              <a:t>development teams</a:t>
            </a:r>
            <a:endParaRPr lang="en-US" sz="2000" b="0" dirty="0">
              <a:latin typeface="+mn-lt"/>
              <a:cs typeface="+mn-cs"/>
            </a:endParaRPr>
          </a:p>
          <a:p>
            <a:pPr marL="290513" indent="-231775">
              <a:buClr>
                <a:schemeClr val="tx1"/>
              </a:buClr>
              <a:buFont typeface="Arial" pitchFamily="34" charset="0"/>
              <a:buChar char="•"/>
              <a:defRPr/>
            </a:pPr>
            <a:endParaRPr lang="en-US" sz="2000" b="0" dirty="0">
              <a:latin typeface="+mn-lt"/>
              <a:cs typeface="+mn-cs"/>
            </a:endParaRPr>
          </a:p>
        </p:txBody>
      </p:sp>
      <p:sp>
        <p:nvSpPr>
          <p:cNvPr id="7" name="Rectangle 35"/>
          <p:cNvSpPr>
            <a:spLocks noChangeArrowheads="1"/>
          </p:cNvSpPr>
          <p:nvPr/>
        </p:nvSpPr>
        <p:spPr bwMode="auto">
          <a:xfrm>
            <a:off x="609600" y="3276600"/>
            <a:ext cx="7924800" cy="558800"/>
          </a:xfrm>
          <a:prstGeom prst="rect">
            <a:avLst/>
          </a:prstGeom>
          <a:noFill/>
          <a:ln w="9525">
            <a:noFill/>
            <a:miter lim="800000"/>
            <a:headEnd/>
            <a:tailEnd/>
          </a:ln>
          <a:effectLst/>
        </p:spPr>
        <p:txBody>
          <a:bodyPr/>
          <a:lstStyle/>
          <a:p>
            <a:pPr>
              <a:buClr>
                <a:schemeClr val="tx1"/>
              </a:buClr>
              <a:defRPr/>
            </a:pPr>
            <a:r>
              <a:rPr lang="en-US" sz="2000" b="0" dirty="0">
                <a:latin typeface="+mn-lt"/>
                <a:cs typeface="+mn-cs"/>
              </a:rPr>
              <a:t>Let us </a:t>
            </a:r>
            <a:r>
              <a:rPr lang="en-US" sz="2000" b="0" dirty="0" smtClean="0">
                <a:latin typeface="+mn-lt"/>
                <a:cs typeface="+mn-cs"/>
              </a:rPr>
              <a:t>list the steps for Object Oriented methodology </a:t>
            </a:r>
            <a:endParaRPr lang="en-US" sz="2000" b="0" dirty="0">
              <a:latin typeface="+mn-lt"/>
              <a:cs typeface="+mn-cs"/>
            </a:endParaRPr>
          </a:p>
        </p:txBody>
      </p:sp>
      <p:sp>
        <p:nvSpPr>
          <p:cNvPr id="8" name="TextBox 7"/>
          <p:cNvSpPr txBox="1"/>
          <p:nvPr/>
        </p:nvSpPr>
        <p:spPr>
          <a:xfrm>
            <a:off x="609600" y="3944456"/>
            <a:ext cx="8686800" cy="1077218"/>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p:spPr>
        <p:txBody>
          <a:bodyPr wrap="square">
            <a:spAutoFit/>
          </a:bodyPr>
          <a:lstStyle/>
          <a:p>
            <a:pPr marL="231775" indent="-173038">
              <a:buClr>
                <a:schemeClr val="tx1"/>
              </a:buClr>
              <a:buFont typeface="Arial" pitchFamily="34" charset="0"/>
              <a:buChar char="•"/>
              <a:defRPr/>
            </a:pPr>
            <a:r>
              <a:rPr lang="en-US" sz="1600" dirty="0"/>
              <a:t>Analysis of the system to understand and map the </a:t>
            </a:r>
            <a:r>
              <a:rPr lang="en-US" sz="1600" dirty="0" smtClean="0"/>
              <a:t>requirements </a:t>
            </a:r>
          </a:p>
          <a:p>
            <a:pPr marL="231775" indent="-173038">
              <a:buClr>
                <a:schemeClr val="tx1"/>
              </a:buClr>
              <a:buFont typeface="Arial" pitchFamily="34" charset="0"/>
              <a:buChar char="•"/>
              <a:defRPr/>
            </a:pPr>
            <a:r>
              <a:rPr lang="en-US" sz="1600" dirty="0" smtClean="0"/>
              <a:t>To </a:t>
            </a:r>
            <a:r>
              <a:rPr lang="en-US" sz="1600" dirty="0"/>
              <a:t>design the system using the appropriate </a:t>
            </a:r>
            <a:r>
              <a:rPr lang="en-US" sz="1600" dirty="0" smtClean="0"/>
              <a:t>notations </a:t>
            </a:r>
            <a:endParaRPr lang="en-US" sz="1600" dirty="0">
              <a:solidFill>
                <a:srgbClr val="0000FF"/>
              </a:solidFill>
            </a:endParaRPr>
          </a:p>
          <a:p>
            <a:pPr marL="231775" indent="-173038">
              <a:buClr>
                <a:schemeClr val="tx1"/>
              </a:buClr>
              <a:buFont typeface="Arial" pitchFamily="34" charset="0"/>
              <a:buChar char="•"/>
              <a:defRPr/>
            </a:pPr>
            <a:r>
              <a:rPr lang="en-US" sz="1600" dirty="0"/>
              <a:t>To implement the design using an object oriented programming </a:t>
            </a:r>
            <a:r>
              <a:rPr lang="en-US" sz="1600" dirty="0" smtClean="0"/>
              <a:t>language</a:t>
            </a:r>
          </a:p>
        </p:txBody>
      </p:sp>
      <p:sp>
        <p:nvSpPr>
          <p:cNvPr id="9" name="Oval Callout 8"/>
          <p:cNvSpPr/>
          <p:nvPr/>
        </p:nvSpPr>
        <p:spPr bwMode="auto">
          <a:xfrm>
            <a:off x="8077200" y="990600"/>
            <a:ext cx="1828800" cy="1752600"/>
          </a:xfrm>
          <a:prstGeom prst="wedgeEllipseCallout">
            <a:avLst>
              <a:gd name="adj1" fmla="val -53522"/>
              <a:gd name="adj2" fmla="val 45498"/>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54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a:lstStyle/>
          <a:p>
            <a:pPr algn="ctr">
              <a:defRPr/>
            </a:pPr>
            <a:r>
              <a:rPr lang="en-US" sz="1600" dirty="0" smtClean="0">
                <a:solidFill>
                  <a:schemeClr val="tx1"/>
                </a:solidFill>
              </a:rPr>
              <a:t>What could be  a possible approach?</a:t>
            </a:r>
            <a:endParaRPr lang="en-US" sz="1600" dirty="0">
              <a:solidFill>
                <a:schemeClr val="tx1"/>
              </a:solidFill>
            </a:endParaRPr>
          </a:p>
        </p:txBody>
      </p:sp>
      <p:sp>
        <p:nvSpPr>
          <p:cNvPr id="14" name="TextBox 13"/>
          <p:cNvSpPr txBox="1"/>
          <p:nvPr/>
        </p:nvSpPr>
        <p:spPr>
          <a:xfrm>
            <a:off x="609600" y="1143000"/>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5" name="Rectangle 3"/>
          <p:cNvSpPr>
            <a:spLocks noGrp="1" noChangeArrowheads="1"/>
          </p:cNvSpPr>
          <p:nvPr>
            <p:ph type="ctrTitle"/>
          </p:nvPr>
        </p:nvSpPr>
        <p:spPr/>
        <p:txBody>
          <a:bodyPr/>
          <a:lstStyle/>
          <a:p>
            <a:pPr eaLnBrk="1" hangingPunct="1">
              <a:defRPr/>
            </a:pPr>
            <a:r>
              <a:rPr lang="en-US" sz="3000" dirty="0" smtClean="0"/>
              <a:t>Object Oriented Process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A70B196-5C68-4D03-8EAE-2438E5F61847}" type="slidenum">
              <a:rPr lang="en-US" smtClean="0"/>
              <a:pPr>
                <a:defRPr/>
              </a:pPr>
              <a:t>43</a:t>
            </a:fld>
            <a:endParaRPr lang="en-US"/>
          </a:p>
        </p:txBody>
      </p:sp>
      <p:sp>
        <p:nvSpPr>
          <p:cNvPr id="6" name="Rectangle 6"/>
          <p:cNvSpPr txBox="1">
            <a:spLocks noChangeArrowheads="1"/>
          </p:cNvSpPr>
          <p:nvPr/>
        </p:nvSpPr>
        <p:spPr bwMode="auto">
          <a:xfrm>
            <a:off x="533400" y="0"/>
            <a:ext cx="8651875" cy="973138"/>
          </a:xfrm>
          <a:prstGeom prst="rect">
            <a:avLst/>
          </a:prstGeom>
          <a:noFill/>
          <a:ln w="9525">
            <a:noFill/>
            <a:miter lim="800000"/>
            <a:headEnd/>
            <a:tailEnd/>
          </a:ln>
          <a:effectLst>
            <a:outerShdw dist="35921" dir="2700000" algn="ctr" rotWithShape="0">
              <a:schemeClr val="tx1"/>
            </a:outerShdw>
          </a:effectLst>
        </p:spPr>
        <p:txBody>
          <a:bodyPr anchor="ctr"/>
          <a:lstStyle/>
          <a:p>
            <a:pPr eaLnBrk="1" hangingPunct="1">
              <a:spcBef>
                <a:spcPct val="0"/>
              </a:spcBef>
              <a:buClrTx/>
              <a:buSzTx/>
              <a:buFontTx/>
              <a:buNone/>
              <a:defRPr/>
            </a:pPr>
            <a:r>
              <a:rPr lang="en-US" sz="3200" kern="0" dirty="0" smtClean="0">
                <a:solidFill>
                  <a:schemeClr val="bg1"/>
                </a:solidFill>
                <a:latin typeface="+mn-lt"/>
                <a:ea typeface="+mj-ea"/>
                <a:cs typeface="+mj-cs"/>
              </a:rPr>
              <a:t>Object Oriented Process </a:t>
            </a:r>
            <a:endParaRPr lang="en-US" sz="3200" kern="0" dirty="0">
              <a:solidFill>
                <a:schemeClr val="bg1"/>
              </a:solidFill>
              <a:latin typeface="+mn-lt"/>
              <a:ea typeface="+mj-ea"/>
              <a:cs typeface="+mj-cs"/>
            </a:endParaRPr>
          </a:p>
        </p:txBody>
      </p:sp>
      <p:graphicFrame>
        <p:nvGraphicFramePr>
          <p:cNvPr id="7" name="Diagram 6"/>
          <p:cNvGraphicFramePr/>
          <p:nvPr/>
        </p:nvGraphicFramePr>
        <p:xfrm>
          <a:off x="656486" y="1019634"/>
          <a:ext cx="8182708"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1205" name="Group 10"/>
          <p:cNvGrpSpPr>
            <a:grpSpLocks/>
          </p:cNvGrpSpPr>
          <p:nvPr/>
        </p:nvGrpSpPr>
        <p:grpSpPr bwMode="auto">
          <a:xfrm>
            <a:off x="744538" y="4394848"/>
            <a:ext cx="2438400" cy="1541462"/>
            <a:chOff x="331453" y="2855451"/>
            <a:chExt cx="2632634" cy="1282827"/>
          </a:xfrm>
        </p:grpSpPr>
        <p:sp>
          <p:nvSpPr>
            <p:cNvPr id="9" name="Chevron 8"/>
            <p:cNvSpPr/>
            <p:nvPr/>
          </p:nvSpPr>
          <p:spPr>
            <a:xfrm>
              <a:off x="331453" y="2855451"/>
              <a:ext cx="2632634" cy="1236587"/>
            </a:xfrm>
            <a:prstGeom prst="chevron">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Chevron 4"/>
            <p:cNvSpPr/>
            <p:nvPr/>
          </p:nvSpPr>
          <p:spPr>
            <a:xfrm>
              <a:off x="981041" y="2901691"/>
              <a:ext cx="1727666" cy="1236587"/>
            </a:xfrm>
            <a:prstGeom prst="rect">
              <a:avLst/>
            </a:prstGeom>
          </p:spPr>
          <p:style>
            <a:lnRef idx="0">
              <a:scrgbClr r="0" g="0" b="0"/>
            </a:lnRef>
            <a:fillRef idx="0">
              <a:scrgbClr r="0" g="0" b="0"/>
            </a:fillRef>
            <a:effectRef idx="0">
              <a:scrgbClr r="0" g="0" b="0"/>
            </a:effectRef>
            <a:fontRef idx="minor">
              <a:schemeClr val="lt1"/>
            </a:fontRef>
          </p:style>
          <p:txBody>
            <a:bodyPr lIns="27940" tIns="13970" rIns="0" bIns="13970" spcCol="1270" anchor="ctr"/>
            <a:lstStyle/>
            <a:p>
              <a:pPr algn="ctr">
                <a:defRPr/>
              </a:pPr>
              <a:r>
                <a:rPr lang="en-US" sz="1800" dirty="0">
                  <a:solidFill>
                    <a:schemeClr val="tx1"/>
                  </a:solidFill>
                </a:rPr>
                <a:t>Object-Oriented Programming (OOP)</a:t>
              </a:r>
            </a:p>
          </p:txBody>
        </p:sp>
      </p:grpSp>
      <p:grpSp>
        <p:nvGrpSpPr>
          <p:cNvPr id="3" name="Group 11"/>
          <p:cNvGrpSpPr/>
          <p:nvPr/>
        </p:nvGrpSpPr>
        <p:grpSpPr>
          <a:xfrm>
            <a:off x="2907318" y="4412768"/>
            <a:ext cx="5922368" cy="1447802"/>
            <a:chOff x="2448700" y="2872748"/>
            <a:chExt cx="6415899" cy="1202417"/>
          </a:xfr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p:grpSpPr>
        <p:sp>
          <p:nvSpPr>
            <p:cNvPr id="12" name="Chevron 11"/>
            <p:cNvSpPr/>
            <p:nvPr/>
          </p:nvSpPr>
          <p:spPr>
            <a:xfrm>
              <a:off x="2448700" y="2872748"/>
              <a:ext cx="6415899" cy="1202417"/>
            </a:xfrm>
            <a:prstGeom prst="chevron">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Chevron 6"/>
            <p:cNvSpPr/>
            <p:nvPr/>
          </p:nvSpPr>
          <p:spPr>
            <a:xfrm>
              <a:off x="3261507" y="2902623"/>
              <a:ext cx="4622794" cy="112026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17780" tIns="8890" rIns="0" bIns="8890" spcCol="1270"/>
            <a:lstStyle/>
            <a:p>
              <a:pPr marL="57150" lvl="1" indent="-57150" defTabSz="488950">
                <a:lnSpc>
                  <a:spcPct val="90000"/>
                </a:lnSpc>
                <a:spcBef>
                  <a:spcPct val="0"/>
                </a:spcBef>
                <a:spcAft>
                  <a:spcPct val="15000"/>
                </a:spcAft>
                <a:buFont typeface="Symbol" pitchFamily="18" charset="2"/>
                <a:buChar char="••"/>
                <a:defRPr/>
              </a:pPr>
              <a:endParaRPr lang="en-US" sz="1800" b="0" dirty="0" smtClean="0">
                <a:solidFill>
                  <a:schemeClr val="tx1"/>
                </a:solidFill>
              </a:endParaRPr>
            </a:p>
            <a:p>
              <a:r>
                <a:rPr lang="en-US" sz="1800" b="0" dirty="0" smtClean="0"/>
                <a:t>The process of implementing the design using an OO programming language </a:t>
              </a:r>
            </a:p>
            <a:p>
              <a:pPr marL="57150" lvl="1" indent="-57150" defTabSz="488950">
                <a:lnSpc>
                  <a:spcPct val="90000"/>
                </a:lnSpc>
                <a:spcBef>
                  <a:spcPct val="0"/>
                </a:spcBef>
                <a:spcAft>
                  <a:spcPct val="15000"/>
                </a:spcAft>
                <a:buFont typeface="Symbol" pitchFamily="18" charset="2"/>
                <a:buChar char="••"/>
                <a:defRPr/>
              </a:pPr>
              <a:endParaRPr lang="en-US" sz="1100" dirty="0">
                <a:solidFill>
                  <a:schemeClr val="tx1"/>
                </a:solidFill>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5" name="Rectangle 3"/>
          <p:cNvSpPr>
            <a:spLocks noGrp="1" noChangeArrowheads="1"/>
          </p:cNvSpPr>
          <p:nvPr>
            <p:ph type="ctrTitle"/>
          </p:nvPr>
        </p:nvSpPr>
        <p:spPr>
          <a:xfrm>
            <a:off x="476250" y="894786"/>
            <a:ext cx="8420100" cy="1470025"/>
          </a:xfrm>
        </p:spPr>
        <p:txBody>
          <a:bodyPr/>
          <a:lstStyle/>
          <a:p>
            <a:pPr eaLnBrk="1" hangingPunct="1">
              <a:defRPr/>
            </a:pPr>
            <a:r>
              <a:rPr lang="en-US" sz="3000" dirty="0" smtClean="0"/>
              <a:t>Notation used for representing OO Design</a:t>
            </a:r>
            <a:br>
              <a:rPr lang="en-US" sz="3000" dirty="0" smtClean="0"/>
            </a:br>
            <a:r>
              <a:rPr lang="en-US" sz="3000" dirty="0" smtClean="0"/>
              <a:t> </a:t>
            </a:r>
            <a:r>
              <a:rPr lang="en-US" sz="2500" i="1" dirty="0" smtClean="0"/>
              <a:t>Unified </a:t>
            </a:r>
            <a:r>
              <a:rPr lang="en-US" sz="2500" i="1" dirty="0" err="1" smtClean="0"/>
              <a:t>Modelling</a:t>
            </a:r>
            <a:r>
              <a:rPr lang="en-US" sz="2500" i="1" dirty="0" smtClean="0"/>
              <a:t> Language </a:t>
            </a:r>
            <a:r>
              <a:rPr lang="en-US" sz="3000" dirty="0"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4738" name="Rectangle 2"/>
          <p:cNvSpPr>
            <a:spLocks noGrp="1" noChangeAspect="1" noChangeArrowheads="1"/>
          </p:cNvSpPr>
          <p:nvPr>
            <p:ph type="title"/>
          </p:nvPr>
        </p:nvSpPr>
        <p:spPr>
          <a:xfrm>
            <a:off x="165100" y="173038"/>
            <a:ext cx="9513888" cy="588962"/>
          </a:xfrm>
        </p:spPr>
        <p:txBody>
          <a:bodyPr>
            <a:normAutofit/>
          </a:bodyPr>
          <a:lstStyle/>
          <a:p>
            <a:pPr>
              <a:defRPr/>
            </a:pPr>
            <a:r>
              <a:rPr lang="en-AU" dirty="0"/>
              <a:t>The Unified Modelling Language (UML</a:t>
            </a:r>
            <a:r>
              <a:rPr lang="en-AU" dirty="0" smtClean="0"/>
              <a:t>)</a:t>
            </a:r>
            <a:endParaRPr lang="en-AU" dirty="0"/>
          </a:p>
        </p:txBody>
      </p:sp>
      <p:sp>
        <p:nvSpPr>
          <p:cNvPr id="53251" name="Rectangle 3"/>
          <p:cNvSpPr>
            <a:spLocks noGrp="1" noChangeArrowheads="1"/>
          </p:cNvSpPr>
          <p:nvPr>
            <p:ph type="body" idx="1"/>
          </p:nvPr>
        </p:nvSpPr>
        <p:spPr>
          <a:xfrm>
            <a:off x="330200" y="1066800"/>
            <a:ext cx="9194800" cy="4953000"/>
          </a:xfrm>
        </p:spPr>
        <p:txBody>
          <a:bodyPr/>
          <a:lstStyle/>
          <a:p>
            <a:pPr marL="184150" indent="0">
              <a:buNone/>
            </a:pPr>
            <a:r>
              <a:rPr lang="en-AU" sz="2200" i="1" dirty="0" smtClean="0"/>
              <a:t>“The Unified Modelling Language  (UML) is a language for  visualizing specifying, constructing and documenting the software system and its components”[OMG03a]</a:t>
            </a:r>
          </a:p>
        </p:txBody>
      </p:sp>
      <p:sp>
        <p:nvSpPr>
          <p:cNvPr id="4" name="Slide Number Placeholder 3"/>
          <p:cNvSpPr>
            <a:spLocks noGrp="1"/>
          </p:cNvSpPr>
          <p:nvPr>
            <p:ph type="sldNum" sz="quarter" idx="10"/>
          </p:nvPr>
        </p:nvSpPr>
        <p:spPr/>
        <p:txBody>
          <a:bodyPr/>
          <a:lstStyle/>
          <a:p>
            <a:pPr>
              <a:defRPr/>
            </a:pPr>
            <a:fld id="{9C356318-DC43-44D3-B45A-0B0833D88A3F}" type="slidenum">
              <a:rPr lang="en-US" smtClean="0"/>
              <a:pPr>
                <a:defRPr/>
              </a:pPr>
              <a:t>45</a:t>
            </a:fld>
            <a:endParaRPr lang="en-US"/>
          </a:p>
        </p:txBody>
      </p:sp>
      <p:graphicFrame>
        <p:nvGraphicFramePr>
          <p:cNvPr id="5" name="Diagram 4"/>
          <p:cNvGraphicFramePr/>
          <p:nvPr/>
        </p:nvGraphicFramePr>
        <p:xfrm>
          <a:off x="1676400" y="2133600"/>
          <a:ext cx="6934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0DF0D94-D3C3-4BF2-8240-EFFAED1FB1CE}" type="slidenum">
              <a:rPr lang="en-US" smtClean="0"/>
              <a:pPr>
                <a:defRPr/>
              </a:pPr>
              <a:t>46</a:t>
            </a:fld>
            <a:endParaRPr lang="en-US"/>
          </a:p>
        </p:txBody>
      </p:sp>
      <p:sp>
        <p:nvSpPr>
          <p:cNvPr id="5" name="Rectangle 2"/>
          <p:cNvSpPr txBox="1">
            <a:spLocks noChangeAspect="1" noChangeArrowheads="1"/>
          </p:cNvSpPr>
          <p:nvPr/>
        </p:nvSpPr>
        <p:spPr bwMode="auto">
          <a:xfrm>
            <a:off x="381000" y="304800"/>
            <a:ext cx="8839200" cy="512763"/>
          </a:xfrm>
          <a:prstGeom prst="rect">
            <a:avLst/>
          </a:prstGeom>
          <a:noFill/>
          <a:ln w="9525">
            <a:noFill/>
            <a:miter lim="800000"/>
            <a:headEnd/>
            <a:tailEnd/>
          </a:ln>
          <a:effectLst>
            <a:outerShdw dist="35921" dir="2700000" algn="ctr" rotWithShape="0">
              <a:schemeClr val="tx1"/>
            </a:outerShdw>
          </a:effectLst>
        </p:spPr>
        <p:txBody>
          <a:bodyPr anchor="ctr"/>
          <a:lstStyle/>
          <a:p>
            <a:pPr>
              <a:spcBef>
                <a:spcPct val="0"/>
              </a:spcBef>
              <a:buClrTx/>
              <a:buSzTx/>
              <a:buFontTx/>
              <a:buNone/>
              <a:defRPr/>
            </a:pPr>
            <a:r>
              <a:rPr lang="en-AU" sz="3200" kern="0" dirty="0">
                <a:solidFill>
                  <a:schemeClr val="bg1"/>
                </a:solidFill>
                <a:latin typeface="+mj-lt"/>
                <a:ea typeface="+mj-ea"/>
                <a:cs typeface="+mj-cs"/>
              </a:rPr>
              <a:t>UML Diagrams</a:t>
            </a:r>
          </a:p>
        </p:txBody>
      </p:sp>
      <p:sp>
        <p:nvSpPr>
          <p:cNvPr id="6" name="Rectangle 3"/>
          <p:cNvSpPr txBox="1">
            <a:spLocks noChangeArrowheads="1"/>
          </p:cNvSpPr>
          <p:nvPr/>
        </p:nvSpPr>
        <p:spPr bwMode="auto">
          <a:xfrm>
            <a:off x="304800" y="1066800"/>
            <a:ext cx="8534400" cy="5051425"/>
          </a:xfrm>
          <a:prstGeom prst="rect">
            <a:avLst/>
          </a:prstGeom>
          <a:noFill/>
          <a:ln w="9525">
            <a:noFill/>
            <a:miter lim="800000"/>
            <a:headEnd/>
            <a:tailEnd/>
          </a:ln>
        </p:spPr>
        <p:txBody>
          <a:bodyPr/>
          <a:lstStyle/>
          <a:p>
            <a:pPr marL="342900" indent="-342900">
              <a:spcBef>
                <a:spcPct val="20000"/>
              </a:spcBef>
              <a:buClr>
                <a:srgbClr val="003366"/>
              </a:buClr>
              <a:buSzTx/>
              <a:buFont typeface="Wingdings" pitchFamily="2" charset="2"/>
              <a:buChar char="Ø"/>
              <a:defRPr/>
            </a:pPr>
            <a:r>
              <a:rPr lang="en-AU" sz="2200" b="0" kern="0" dirty="0" smtClean="0">
                <a:latin typeface="+mn-lt"/>
                <a:cs typeface="+mn-cs"/>
              </a:rPr>
              <a:t>The </a:t>
            </a:r>
            <a:r>
              <a:rPr lang="en-AU" sz="2200" b="0" kern="0" dirty="0">
                <a:latin typeface="+mn-lt"/>
                <a:cs typeface="+mn-cs"/>
              </a:rPr>
              <a:t>notations used to represent the model in different stages of the OO development process </a:t>
            </a:r>
          </a:p>
          <a:p>
            <a:pPr marL="342900" indent="-342900">
              <a:spcBef>
                <a:spcPct val="20000"/>
              </a:spcBef>
              <a:buClr>
                <a:srgbClr val="003366"/>
              </a:buClr>
              <a:buSzTx/>
              <a:buFont typeface="Wingdings" pitchFamily="2" charset="2"/>
              <a:buChar char="Ø"/>
              <a:defRPr/>
            </a:pPr>
            <a:r>
              <a:rPr lang="en-AU" sz="2200" b="0" kern="0" dirty="0" smtClean="0">
                <a:latin typeface="+mn-lt"/>
                <a:cs typeface="+mn-cs"/>
              </a:rPr>
              <a:t>There </a:t>
            </a:r>
            <a:r>
              <a:rPr lang="en-AU" sz="2200" b="0" kern="0" dirty="0">
                <a:latin typeface="+mn-lt"/>
                <a:cs typeface="+mn-cs"/>
              </a:rPr>
              <a:t>are </a:t>
            </a:r>
            <a:r>
              <a:rPr lang="en-AU" sz="2200" b="0" kern="0" dirty="0" smtClean="0">
                <a:latin typeface="+mn-lt"/>
                <a:cs typeface="+mn-cs"/>
              </a:rPr>
              <a:t>thirteen </a:t>
            </a:r>
            <a:r>
              <a:rPr lang="en-AU" sz="2200" b="0" kern="0" dirty="0">
                <a:latin typeface="+mn-lt"/>
                <a:cs typeface="+mn-cs"/>
              </a:rPr>
              <a:t>standard diagrams used in different phases </a:t>
            </a:r>
          </a:p>
        </p:txBody>
      </p:sp>
      <p:graphicFrame>
        <p:nvGraphicFramePr>
          <p:cNvPr id="8" name="Table 7"/>
          <p:cNvGraphicFramePr>
            <a:graphicFrameLocks noGrp="1"/>
          </p:cNvGraphicFramePr>
          <p:nvPr/>
        </p:nvGraphicFramePr>
        <p:xfrm>
          <a:off x="762000" y="2810432"/>
          <a:ext cx="3124200" cy="2489202"/>
        </p:xfrm>
        <a:graphic>
          <a:graphicData uri="http://schemas.openxmlformats.org/drawingml/2006/table">
            <a:tbl>
              <a:tblPr>
                <a:tableStyleId>{8A107856-5554-42FB-B03E-39F5DBC370BA}</a:tableStyleId>
              </a:tblPr>
              <a:tblGrid>
                <a:gridCol w="3124200"/>
              </a:tblGrid>
              <a:tr h="414867">
                <a:tc>
                  <a:txBody>
                    <a:bodyPr/>
                    <a:lstStyle/>
                    <a:p>
                      <a:pPr marL="0" marR="0">
                        <a:lnSpc>
                          <a:spcPct val="115000"/>
                        </a:lnSpc>
                        <a:spcBef>
                          <a:spcPts val="0"/>
                        </a:spcBef>
                        <a:spcAft>
                          <a:spcPts val="1000"/>
                        </a:spcAft>
                      </a:pPr>
                      <a:r>
                        <a:rPr lang="en-US" sz="1400" dirty="0"/>
                        <a:t>Use Case Diagram </a:t>
                      </a:r>
                      <a:endParaRPr lang="en-US" sz="1400" dirty="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a:t>Class Diagram </a:t>
                      </a:r>
                      <a:endParaRPr lang="en-US" sz="140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dirty="0"/>
                        <a:t>Object Diagram</a:t>
                      </a:r>
                      <a:endParaRPr lang="en-US" sz="1400" dirty="0">
                        <a:latin typeface="Arial" pitchFamily="34" charset="0"/>
                        <a:ea typeface="Calibri"/>
                        <a:cs typeface="Arial" pitchFamily="34" charset="0"/>
                      </a:endParaRPr>
                    </a:p>
                  </a:txBody>
                  <a:tcPr marL="74295" marR="74295" marT="0" marB="0"/>
                </a:tc>
              </a:tr>
              <a:tr h="41486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400" dirty="0" smtClean="0"/>
                        <a:t>Component Diagram</a:t>
                      </a:r>
                      <a:endParaRPr lang="en-US" sz="1400" dirty="0" smtClean="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dirty="0" smtClean="0">
                          <a:latin typeface="Arial" pitchFamily="34" charset="0"/>
                          <a:ea typeface="Calibri"/>
                          <a:cs typeface="Arial" pitchFamily="34" charset="0"/>
                        </a:rPr>
                        <a:t>Composite Structure Diagram</a:t>
                      </a:r>
                      <a:endParaRPr lang="en-US" sz="1400" dirty="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dirty="0" smtClean="0"/>
                        <a:t>Package Diagram</a:t>
                      </a:r>
                      <a:endParaRPr lang="en-US" sz="1400" dirty="0">
                        <a:latin typeface="Arial" pitchFamily="34" charset="0"/>
                        <a:ea typeface="Calibri"/>
                        <a:cs typeface="Arial" pitchFamily="34" charset="0"/>
                      </a:endParaRPr>
                    </a:p>
                  </a:txBody>
                  <a:tcPr marL="74295" marR="74295" marT="0" marB="0"/>
                </a:tc>
              </a:tr>
            </a:tbl>
          </a:graphicData>
        </a:graphic>
      </p:graphicFrame>
      <p:graphicFrame>
        <p:nvGraphicFramePr>
          <p:cNvPr id="10" name="Table 9"/>
          <p:cNvGraphicFramePr>
            <a:graphicFrameLocks noGrp="1"/>
          </p:cNvGraphicFramePr>
          <p:nvPr/>
        </p:nvGraphicFramePr>
        <p:xfrm>
          <a:off x="5257800" y="2667000"/>
          <a:ext cx="2819400" cy="2904069"/>
        </p:xfrm>
        <a:graphic>
          <a:graphicData uri="http://schemas.openxmlformats.org/drawingml/2006/table">
            <a:tbl>
              <a:tblPr>
                <a:tableStyleId>{8A107856-5554-42FB-B03E-39F5DBC370BA}</a:tableStyleId>
              </a:tblPr>
              <a:tblGrid>
                <a:gridCol w="2819400"/>
              </a:tblGrid>
              <a:tr h="414867">
                <a:tc>
                  <a:txBody>
                    <a:bodyPr/>
                    <a:lstStyle/>
                    <a:p>
                      <a:pPr marL="0" marR="0">
                        <a:lnSpc>
                          <a:spcPct val="115000"/>
                        </a:lnSpc>
                        <a:spcBef>
                          <a:spcPts val="0"/>
                        </a:spcBef>
                        <a:spcAft>
                          <a:spcPts val="1000"/>
                        </a:spcAft>
                      </a:pPr>
                      <a:r>
                        <a:rPr lang="en-US" sz="1400" dirty="0" smtClean="0"/>
                        <a:t>Deployment Diagram</a:t>
                      </a:r>
                      <a:endParaRPr lang="en-US" sz="1400" dirty="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dirty="0" smtClean="0"/>
                        <a:t>State Machine</a:t>
                      </a:r>
                      <a:r>
                        <a:rPr lang="en-US" sz="1400" baseline="0" dirty="0" smtClean="0"/>
                        <a:t> Diagram</a:t>
                      </a:r>
                      <a:endParaRPr lang="en-US" sz="1400" dirty="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dirty="0"/>
                        <a:t>Activity </a:t>
                      </a:r>
                      <a:r>
                        <a:rPr lang="en-US" sz="1400" dirty="0" smtClean="0"/>
                        <a:t>Diagram </a:t>
                      </a:r>
                      <a:endParaRPr lang="en-US" sz="1400" dirty="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dirty="0" smtClean="0">
                          <a:latin typeface="Arial" pitchFamily="34" charset="0"/>
                          <a:ea typeface="Calibri"/>
                          <a:cs typeface="Arial" pitchFamily="34" charset="0"/>
                        </a:rPr>
                        <a:t>Sequence Diagram</a:t>
                      </a:r>
                      <a:endParaRPr lang="en-US" sz="1400" dirty="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dirty="0" smtClean="0">
                          <a:latin typeface="Arial" pitchFamily="34" charset="0"/>
                          <a:ea typeface="Calibri"/>
                          <a:cs typeface="Arial" pitchFamily="34" charset="0"/>
                        </a:rPr>
                        <a:t>Communication</a:t>
                      </a:r>
                      <a:r>
                        <a:rPr lang="en-US" sz="1400" baseline="0" dirty="0" smtClean="0">
                          <a:latin typeface="Arial" pitchFamily="34" charset="0"/>
                          <a:ea typeface="Calibri"/>
                          <a:cs typeface="Arial" pitchFamily="34" charset="0"/>
                        </a:rPr>
                        <a:t> Diagram</a:t>
                      </a:r>
                      <a:endParaRPr lang="en-US" sz="1400" dirty="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dirty="0" smtClean="0">
                          <a:latin typeface="Arial" pitchFamily="34" charset="0"/>
                          <a:ea typeface="Calibri"/>
                          <a:cs typeface="Arial" pitchFamily="34" charset="0"/>
                        </a:rPr>
                        <a:t>Timing Diagram</a:t>
                      </a:r>
                      <a:endParaRPr lang="en-US" sz="1400" dirty="0">
                        <a:latin typeface="Arial" pitchFamily="34" charset="0"/>
                        <a:ea typeface="Calibri"/>
                        <a:cs typeface="Arial" pitchFamily="34" charset="0"/>
                      </a:endParaRPr>
                    </a:p>
                  </a:txBody>
                  <a:tcPr marL="74295" marR="74295" marT="0" marB="0"/>
                </a:tc>
              </a:tr>
              <a:tr h="414867">
                <a:tc>
                  <a:txBody>
                    <a:bodyPr/>
                    <a:lstStyle/>
                    <a:p>
                      <a:pPr marL="0" marR="0">
                        <a:lnSpc>
                          <a:spcPct val="115000"/>
                        </a:lnSpc>
                        <a:spcBef>
                          <a:spcPts val="0"/>
                        </a:spcBef>
                        <a:spcAft>
                          <a:spcPts val="1000"/>
                        </a:spcAft>
                      </a:pPr>
                      <a:r>
                        <a:rPr lang="en-US" sz="1400" dirty="0" smtClean="0">
                          <a:latin typeface="Arial" pitchFamily="34" charset="0"/>
                          <a:ea typeface="Calibri"/>
                          <a:cs typeface="Arial" pitchFamily="34" charset="0"/>
                        </a:rPr>
                        <a:t>Interaction</a:t>
                      </a:r>
                      <a:r>
                        <a:rPr lang="en-US" sz="1400" baseline="0" dirty="0" smtClean="0">
                          <a:latin typeface="Arial" pitchFamily="34" charset="0"/>
                          <a:ea typeface="Calibri"/>
                          <a:cs typeface="Arial" pitchFamily="34" charset="0"/>
                        </a:rPr>
                        <a:t> Overview Diagram</a:t>
                      </a:r>
                      <a:endParaRPr lang="en-US" sz="1400" dirty="0">
                        <a:latin typeface="Arial" pitchFamily="34" charset="0"/>
                        <a:ea typeface="Calibri"/>
                        <a:cs typeface="Arial" pitchFamily="34" charset="0"/>
                      </a:endParaRPr>
                    </a:p>
                  </a:txBody>
                  <a:tcPr marL="74295" marR="74295" marT="0" marB="0"/>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BA79DAE-CAC3-4FD6-B68E-113E31DDC9A7}" type="slidenum">
              <a:rPr lang="en-US"/>
              <a:pPr>
                <a:defRPr/>
              </a:pPr>
              <a:t>47</a:t>
            </a:fld>
            <a:endParaRPr lang="en-US"/>
          </a:p>
        </p:txBody>
      </p:sp>
      <p:sp>
        <p:nvSpPr>
          <p:cNvPr id="595974" name="Rectangle 6"/>
          <p:cNvSpPr>
            <a:spLocks noGrp="1" noChangeArrowheads="1"/>
          </p:cNvSpPr>
          <p:nvPr>
            <p:ph type="title"/>
          </p:nvPr>
        </p:nvSpPr>
        <p:spPr>
          <a:xfrm>
            <a:off x="0" y="12700"/>
            <a:ext cx="9372600" cy="973138"/>
          </a:xfrm>
        </p:spPr>
        <p:txBody>
          <a:bodyPr/>
          <a:lstStyle/>
          <a:p>
            <a:pPr>
              <a:defRPr/>
            </a:pPr>
            <a:r>
              <a:rPr lang="en-US" dirty="0" smtClean="0"/>
              <a:t>  Use Case Diagram(1 of 4) </a:t>
            </a:r>
            <a:endParaRPr lang="en-US" i="1" dirty="0"/>
          </a:p>
        </p:txBody>
      </p:sp>
      <p:sp>
        <p:nvSpPr>
          <p:cNvPr id="55300" name="Rectangle 7"/>
          <p:cNvSpPr>
            <a:spLocks noGrp="1" noChangeArrowheads="1"/>
          </p:cNvSpPr>
          <p:nvPr>
            <p:ph type="body" idx="1"/>
          </p:nvPr>
        </p:nvSpPr>
        <p:spPr>
          <a:xfrm>
            <a:off x="330200" y="1282700"/>
            <a:ext cx="9271000" cy="4881563"/>
          </a:xfrm>
        </p:spPr>
        <p:txBody>
          <a:bodyPr/>
          <a:lstStyle/>
          <a:p>
            <a:r>
              <a:rPr lang="en-US" sz="2400" dirty="0" smtClean="0"/>
              <a:t>Helps in identification of the system under development </a:t>
            </a:r>
          </a:p>
          <a:p>
            <a:endParaRPr lang="en-AU" sz="2400" dirty="0" smtClean="0"/>
          </a:p>
          <a:p>
            <a:r>
              <a:rPr lang="en-AU" sz="2400" dirty="0" smtClean="0"/>
              <a:t>Use-case is a technique to capture business process from the user’s perspective i.e., a way of documenting system functionality expected by the user</a:t>
            </a:r>
            <a:endParaRPr lang="en-US" sz="2400" dirty="0" smtClean="0"/>
          </a:p>
          <a:p>
            <a:endParaRPr lang="en-AU" sz="2400" dirty="0" smtClean="0"/>
          </a:p>
          <a:p>
            <a:pPr>
              <a:buFont typeface="Wingdings" pitchFamily="2" charset="2"/>
              <a:buNone/>
            </a:pPr>
            <a:endParaRPr lang="en-US" sz="2400" dirty="0" smtClean="0"/>
          </a:p>
          <a:p>
            <a:pPr>
              <a:buFont typeface="Wingdings" pitchFamily="2" charset="2"/>
              <a:buNone/>
            </a:pPr>
            <a:endParaRPr lang="en-US" sz="2400" dirty="0" smtClean="0"/>
          </a:p>
          <a:p>
            <a:pPr>
              <a:buFont typeface="Wingdings" pitchFamily="2" charset="2"/>
              <a:buNone/>
            </a:pPr>
            <a:endParaRPr lang="en-US" sz="2400" dirty="0" smtClean="0"/>
          </a:p>
          <a:p>
            <a:pPr eaLnBrk="1" hangingPunct="1">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019FFCA-E832-417C-8B9A-6BC80CAD71F7}" type="slidenum">
              <a:rPr lang="en-US" smtClean="0"/>
              <a:pPr>
                <a:defRPr/>
              </a:pPr>
              <a:t>48</a:t>
            </a:fld>
            <a:endParaRPr lang="en-US"/>
          </a:p>
        </p:txBody>
      </p:sp>
      <p:graphicFrame>
        <p:nvGraphicFramePr>
          <p:cNvPr id="5" name="Table 4"/>
          <p:cNvGraphicFramePr>
            <a:graphicFrameLocks noGrp="1"/>
          </p:cNvGraphicFramePr>
          <p:nvPr/>
        </p:nvGraphicFramePr>
        <p:xfrm>
          <a:off x="533400" y="2060575"/>
          <a:ext cx="8991600" cy="3099758"/>
        </p:xfrm>
        <a:graphic>
          <a:graphicData uri="http://schemas.openxmlformats.org/drawingml/2006/table">
            <a:tbl>
              <a:tblPr firstRow="1" bandRow="1">
                <a:tableStyleId>{21E4AEA4-8DFA-4A89-87EB-49C32662AFE0}</a:tableStyleId>
              </a:tblPr>
              <a:tblGrid>
                <a:gridCol w="1600200"/>
                <a:gridCol w="3009900"/>
                <a:gridCol w="2190750"/>
                <a:gridCol w="2190750"/>
              </a:tblGrid>
              <a:tr h="315487">
                <a:tc>
                  <a:txBody>
                    <a:bodyPr/>
                    <a:lstStyle/>
                    <a:p>
                      <a:r>
                        <a:rPr lang="en-US" dirty="0" smtClean="0"/>
                        <a:t>Term</a:t>
                      </a:r>
                      <a:endParaRPr lang="en-US" dirty="0"/>
                    </a:p>
                  </a:txBody>
                  <a:tcPr/>
                </a:tc>
                <a:tc>
                  <a:txBody>
                    <a:bodyPr/>
                    <a:lstStyle/>
                    <a:p>
                      <a:r>
                        <a:rPr lang="en-US" dirty="0" smtClean="0"/>
                        <a:t>Meaning</a:t>
                      </a:r>
                      <a:endParaRPr lang="en-US" dirty="0"/>
                    </a:p>
                  </a:txBody>
                  <a:tcPr/>
                </a:tc>
                <a:tc>
                  <a:txBody>
                    <a:bodyPr/>
                    <a:lstStyle/>
                    <a:p>
                      <a:r>
                        <a:rPr lang="en-US" dirty="0" smtClean="0"/>
                        <a:t>Notation</a:t>
                      </a:r>
                      <a:r>
                        <a:rPr lang="en-US" baseline="0" dirty="0" smtClean="0"/>
                        <a:t> used </a:t>
                      </a:r>
                      <a:endParaRPr lang="en-US" dirty="0"/>
                    </a:p>
                  </a:txBody>
                  <a:tcPr/>
                </a:tc>
                <a:tc>
                  <a:txBody>
                    <a:bodyPr/>
                    <a:lstStyle/>
                    <a:p>
                      <a:r>
                        <a:rPr lang="en-US" dirty="0" smtClean="0"/>
                        <a:t>Example</a:t>
                      </a:r>
                      <a:endParaRPr lang="en-US" dirty="0"/>
                    </a:p>
                  </a:txBody>
                  <a:tcPr/>
                </a:tc>
              </a:tr>
              <a:tr h="639354">
                <a:tc>
                  <a:txBody>
                    <a:bodyPr/>
                    <a:lstStyle/>
                    <a:p>
                      <a:r>
                        <a:rPr lang="en-US" sz="1800" dirty="0" smtClean="0"/>
                        <a:t>System</a:t>
                      </a:r>
                      <a:endParaRPr lang="en-US" sz="1800" dirty="0"/>
                    </a:p>
                  </a:txBody>
                  <a:tcPr/>
                </a:tc>
                <a:tc>
                  <a:txBody>
                    <a:bodyPr/>
                    <a:lstStyle/>
                    <a:p>
                      <a:r>
                        <a:rPr lang="en-US" sz="1800" dirty="0" smtClean="0"/>
                        <a:t>Something</a:t>
                      </a:r>
                      <a:r>
                        <a:rPr lang="en-US" sz="1800" baseline="0" dirty="0" smtClean="0"/>
                        <a:t> that performs a function</a:t>
                      </a:r>
                    </a:p>
                  </a:txBody>
                  <a:tcPr/>
                </a:tc>
                <a:tc>
                  <a:txBody>
                    <a:bodyPr/>
                    <a:lstStyle/>
                    <a:p>
                      <a:endParaRPr lang="en-US" sz="1800" dirty="0"/>
                    </a:p>
                  </a:txBody>
                  <a:tcPr/>
                </a:tc>
                <a:tc>
                  <a:txBody>
                    <a:bodyPr/>
                    <a:lstStyle/>
                    <a:p>
                      <a:r>
                        <a:rPr lang="en-US" sz="1800" dirty="0" smtClean="0"/>
                        <a:t>Retail System</a:t>
                      </a:r>
                      <a:endParaRPr lang="en-US" sz="1800" dirty="0"/>
                    </a:p>
                  </a:txBody>
                  <a:tcPr/>
                </a:tc>
              </a:tr>
              <a:tr h="639354">
                <a:tc>
                  <a:txBody>
                    <a:bodyPr/>
                    <a:lstStyle/>
                    <a:p>
                      <a:r>
                        <a:rPr lang="en-US" sz="1800" dirty="0" smtClean="0"/>
                        <a:t>Actors</a:t>
                      </a:r>
                      <a:endParaRPr lang="en-US" sz="1800" dirty="0"/>
                    </a:p>
                  </a:txBody>
                  <a:tcPr/>
                </a:tc>
                <a:tc>
                  <a:txBody>
                    <a:bodyPr/>
                    <a:lstStyle/>
                    <a:p>
                      <a:r>
                        <a:rPr lang="en-US" sz="1800" dirty="0" smtClean="0"/>
                        <a:t>Represent the users of the system</a:t>
                      </a:r>
                    </a:p>
                  </a:txBody>
                  <a:tcPr/>
                </a:tc>
                <a:tc>
                  <a:txBody>
                    <a:bodyPr/>
                    <a:lstStyle/>
                    <a:p>
                      <a:endParaRPr lang="en-US" sz="1800" dirty="0"/>
                    </a:p>
                  </a:txBody>
                  <a:tcPr/>
                </a:tc>
                <a:tc>
                  <a:txBody>
                    <a:bodyPr/>
                    <a:lstStyle/>
                    <a:p>
                      <a:r>
                        <a:rPr lang="en-US" sz="1800" dirty="0" smtClean="0"/>
                        <a:t>Customer</a:t>
                      </a:r>
                      <a:endParaRPr lang="en-US" sz="1800" dirty="0"/>
                    </a:p>
                  </a:txBody>
                  <a:tcPr/>
                </a:tc>
              </a:tr>
              <a:tr h="1453838">
                <a:tc>
                  <a:txBody>
                    <a:bodyPr/>
                    <a:lstStyle/>
                    <a:p>
                      <a:r>
                        <a:rPr lang="en-US" sz="1800" dirty="0" smtClean="0"/>
                        <a:t>Use Cases</a:t>
                      </a:r>
                      <a:endParaRPr lang="en-US" sz="1800" dirty="0"/>
                    </a:p>
                  </a:txBody>
                  <a:tcPr/>
                </a:tc>
                <a:tc>
                  <a:txBody>
                    <a:bodyPr/>
                    <a:lstStyle/>
                    <a:p>
                      <a:r>
                        <a:rPr lang="en-US" sz="1800" dirty="0" smtClean="0"/>
                        <a:t>Represent the actions /activities that a</a:t>
                      </a:r>
                      <a:r>
                        <a:rPr lang="en-US" sz="1800" baseline="0" dirty="0" smtClean="0"/>
                        <a:t> user takes on the system </a:t>
                      </a:r>
                      <a:r>
                        <a:rPr lang="en-US" sz="1800" baseline="0" dirty="0" err="1" smtClean="0"/>
                        <a:t>ie</a:t>
                      </a:r>
                      <a:r>
                        <a:rPr lang="en-US" sz="1800" baseline="0" dirty="0" smtClean="0"/>
                        <a:t>. functionality</a:t>
                      </a:r>
                      <a:endParaRPr lang="en-US" sz="1800" dirty="0"/>
                    </a:p>
                  </a:txBody>
                  <a:tcPr/>
                </a:tc>
                <a:tc>
                  <a:txBody>
                    <a:bodyPr/>
                    <a:lstStyle/>
                    <a:p>
                      <a:endParaRPr lang="en-US" sz="1800" dirty="0"/>
                    </a:p>
                  </a:txBody>
                  <a:tcPr/>
                </a:tc>
                <a:tc>
                  <a:txBody>
                    <a:bodyPr/>
                    <a:lstStyle/>
                    <a:p>
                      <a:endParaRPr lang="en-US" sz="1800" dirty="0"/>
                    </a:p>
                  </a:txBody>
                  <a:tcPr/>
                </a:tc>
              </a:tr>
            </a:tbl>
          </a:graphicData>
        </a:graphic>
      </p:graphicFrame>
      <p:grpSp>
        <p:nvGrpSpPr>
          <p:cNvPr id="56350" name="Group 5"/>
          <p:cNvGrpSpPr>
            <a:grpSpLocks/>
          </p:cNvGrpSpPr>
          <p:nvPr/>
        </p:nvGrpSpPr>
        <p:grpSpPr bwMode="auto">
          <a:xfrm>
            <a:off x="5638800" y="3203575"/>
            <a:ext cx="304800" cy="457200"/>
            <a:chOff x="3315" y="1035"/>
            <a:chExt cx="1095" cy="2625"/>
          </a:xfrm>
        </p:grpSpPr>
        <p:sp>
          <p:nvSpPr>
            <p:cNvPr id="56357" name="Oval 6"/>
            <p:cNvSpPr>
              <a:spLocks noChangeArrowheads="1"/>
            </p:cNvSpPr>
            <p:nvPr/>
          </p:nvSpPr>
          <p:spPr bwMode="auto">
            <a:xfrm>
              <a:off x="3480" y="1035"/>
              <a:ext cx="810" cy="945"/>
            </a:xfrm>
            <a:prstGeom prst="ellipse">
              <a:avLst/>
            </a:prstGeom>
            <a:solidFill>
              <a:srgbClr val="FFFFFF"/>
            </a:solidFill>
            <a:ln w="9525">
              <a:solidFill>
                <a:srgbClr val="000000"/>
              </a:solidFill>
              <a:round/>
              <a:headEnd/>
              <a:tailEnd/>
            </a:ln>
          </p:spPr>
          <p:txBody>
            <a:bodyPr/>
            <a:lstStyle/>
            <a:p>
              <a:endParaRPr lang="en-US"/>
            </a:p>
          </p:txBody>
        </p:sp>
        <p:cxnSp>
          <p:nvCxnSpPr>
            <p:cNvPr id="56358" name="AutoShape 7"/>
            <p:cNvCxnSpPr>
              <a:cxnSpLocks noChangeShapeType="1"/>
            </p:cNvCxnSpPr>
            <p:nvPr/>
          </p:nvCxnSpPr>
          <p:spPr bwMode="auto">
            <a:xfrm>
              <a:off x="3885" y="1980"/>
              <a:ext cx="0" cy="1215"/>
            </a:xfrm>
            <a:prstGeom prst="straightConnector1">
              <a:avLst/>
            </a:prstGeom>
            <a:noFill/>
            <a:ln w="9525">
              <a:solidFill>
                <a:srgbClr val="000000"/>
              </a:solidFill>
              <a:round/>
              <a:headEnd/>
              <a:tailEnd/>
            </a:ln>
          </p:spPr>
        </p:cxnSp>
        <p:cxnSp>
          <p:nvCxnSpPr>
            <p:cNvPr id="56359" name="AutoShape 8"/>
            <p:cNvCxnSpPr>
              <a:cxnSpLocks noChangeShapeType="1"/>
            </p:cNvCxnSpPr>
            <p:nvPr/>
          </p:nvCxnSpPr>
          <p:spPr bwMode="auto">
            <a:xfrm flipV="1">
              <a:off x="3315" y="2460"/>
              <a:ext cx="1095" cy="15"/>
            </a:xfrm>
            <a:prstGeom prst="straightConnector1">
              <a:avLst/>
            </a:prstGeom>
            <a:noFill/>
            <a:ln w="9525">
              <a:solidFill>
                <a:srgbClr val="000000"/>
              </a:solidFill>
              <a:round/>
              <a:headEnd/>
              <a:tailEnd/>
            </a:ln>
          </p:spPr>
        </p:cxnSp>
        <p:cxnSp>
          <p:nvCxnSpPr>
            <p:cNvPr id="56360" name="AutoShape 9"/>
            <p:cNvCxnSpPr>
              <a:cxnSpLocks noChangeShapeType="1"/>
            </p:cNvCxnSpPr>
            <p:nvPr/>
          </p:nvCxnSpPr>
          <p:spPr bwMode="auto">
            <a:xfrm flipH="1">
              <a:off x="3315" y="3195"/>
              <a:ext cx="570" cy="465"/>
            </a:xfrm>
            <a:prstGeom prst="straightConnector1">
              <a:avLst/>
            </a:prstGeom>
            <a:noFill/>
            <a:ln w="9525">
              <a:solidFill>
                <a:srgbClr val="000000"/>
              </a:solidFill>
              <a:round/>
              <a:headEnd/>
              <a:tailEnd/>
            </a:ln>
          </p:spPr>
        </p:cxnSp>
        <p:cxnSp>
          <p:nvCxnSpPr>
            <p:cNvPr id="56361" name="AutoShape 10"/>
            <p:cNvCxnSpPr>
              <a:cxnSpLocks noChangeShapeType="1"/>
            </p:cNvCxnSpPr>
            <p:nvPr/>
          </p:nvCxnSpPr>
          <p:spPr bwMode="auto">
            <a:xfrm>
              <a:off x="3885" y="3195"/>
              <a:ext cx="525" cy="465"/>
            </a:xfrm>
            <a:prstGeom prst="straightConnector1">
              <a:avLst/>
            </a:prstGeom>
            <a:noFill/>
            <a:ln w="9525">
              <a:solidFill>
                <a:srgbClr val="000000"/>
              </a:solidFill>
              <a:round/>
              <a:headEnd/>
              <a:tailEnd/>
            </a:ln>
          </p:spPr>
        </p:cxnSp>
      </p:grpSp>
      <p:grpSp>
        <p:nvGrpSpPr>
          <p:cNvPr id="56351" name="Group 67"/>
          <p:cNvGrpSpPr>
            <a:grpSpLocks/>
          </p:cNvGrpSpPr>
          <p:nvPr/>
        </p:nvGrpSpPr>
        <p:grpSpPr bwMode="auto">
          <a:xfrm>
            <a:off x="7391400" y="3886200"/>
            <a:ext cx="1905000" cy="609600"/>
            <a:chOff x="7391400" y="3581400"/>
            <a:chExt cx="1905000" cy="609600"/>
          </a:xfrm>
        </p:grpSpPr>
        <p:sp>
          <p:nvSpPr>
            <p:cNvPr id="56355" name="Oval 12"/>
            <p:cNvSpPr>
              <a:spLocks noChangeArrowheads="1"/>
            </p:cNvSpPr>
            <p:nvPr/>
          </p:nvSpPr>
          <p:spPr bwMode="auto">
            <a:xfrm>
              <a:off x="7391400" y="3581400"/>
              <a:ext cx="1905000" cy="609600"/>
            </a:xfrm>
            <a:prstGeom prst="ellipse">
              <a:avLst/>
            </a:prstGeom>
            <a:noFill/>
            <a:ln w="12700" algn="ctr">
              <a:solidFill>
                <a:schemeClr val="tx1"/>
              </a:solidFill>
              <a:round/>
              <a:headEnd/>
              <a:tailEnd/>
            </a:ln>
          </p:spPr>
          <p:txBody>
            <a:bodyPr anchor="ctr"/>
            <a:lstStyle/>
            <a:p>
              <a:endParaRPr lang="en-US"/>
            </a:p>
          </p:txBody>
        </p:sp>
        <p:sp>
          <p:nvSpPr>
            <p:cNvPr id="56356" name="TextBox 13"/>
            <p:cNvSpPr txBox="1">
              <a:spLocks noChangeArrowheads="1"/>
            </p:cNvSpPr>
            <p:nvPr/>
          </p:nvSpPr>
          <p:spPr bwMode="auto">
            <a:xfrm>
              <a:off x="7467600" y="3733800"/>
              <a:ext cx="1752600" cy="307777"/>
            </a:xfrm>
            <a:prstGeom prst="rect">
              <a:avLst/>
            </a:prstGeom>
            <a:noFill/>
            <a:ln w="9525">
              <a:noFill/>
              <a:miter lim="800000"/>
              <a:headEnd/>
              <a:tailEnd/>
            </a:ln>
          </p:spPr>
          <p:txBody>
            <a:bodyPr>
              <a:spAutoFit/>
            </a:bodyPr>
            <a:lstStyle/>
            <a:p>
              <a:pPr algn="ctr"/>
              <a:r>
                <a:rPr lang="en-US" sz="1400"/>
                <a:t>Pay Bill</a:t>
              </a:r>
            </a:p>
          </p:txBody>
        </p:sp>
      </p:grpSp>
      <p:sp>
        <p:nvSpPr>
          <p:cNvPr id="56352" name="Oval 30"/>
          <p:cNvSpPr>
            <a:spLocks noChangeArrowheads="1"/>
          </p:cNvSpPr>
          <p:nvPr/>
        </p:nvSpPr>
        <p:spPr bwMode="auto">
          <a:xfrm>
            <a:off x="5410200" y="4038600"/>
            <a:ext cx="1219200" cy="457200"/>
          </a:xfrm>
          <a:prstGeom prst="ellipse">
            <a:avLst/>
          </a:prstGeom>
          <a:noFill/>
          <a:ln w="12700" algn="ctr">
            <a:solidFill>
              <a:schemeClr val="tx1"/>
            </a:solidFill>
            <a:round/>
            <a:headEnd/>
            <a:tailEnd/>
          </a:ln>
        </p:spPr>
        <p:txBody>
          <a:bodyPr anchor="ctr"/>
          <a:lstStyle/>
          <a:p>
            <a:endParaRPr lang="en-US"/>
          </a:p>
        </p:txBody>
      </p:sp>
      <p:sp>
        <p:nvSpPr>
          <p:cNvPr id="16" name="Rectangle 6"/>
          <p:cNvSpPr txBox="1">
            <a:spLocks noChangeArrowheads="1"/>
          </p:cNvSpPr>
          <p:nvPr/>
        </p:nvSpPr>
        <p:spPr bwMode="auto">
          <a:xfrm>
            <a:off x="0" y="0"/>
            <a:ext cx="9372600" cy="973138"/>
          </a:xfrm>
          <a:prstGeom prst="rect">
            <a:avLst/>
          </a:prstGeom>
          <a:noFill/>
          <a:ln w="9525">
            <a:noFill/>
            <a:miter lim="800000"/>
            <a:headEnd/>
            <a:tailEnd/>
          </a:ln>
          <a:effectLst>
            <a:outerShdw dist="35921" dir="2700000" algn="ctr" rotWithShape="0">
              <a:schemeClr val="tx1"/>
            </a:outerShdw>
          </a:effectLst>
        </p:spPr>
        <p:txBody>
          <a:bodyPr anchor="ctr"/>
          <a:lstStyle/>
          <a:p>
            <a:pPr>
              <a:spcBef>
                <a:spcPct val="0"/>
              </a:spcBef>
              <a:buClrTx/>
              <a:buSzTx/>
              <a:buFontTx/>
              <a:buNone/>
              <a:defRPr/>
            </a:pPr>
            <a:r>
              <a:rPr lang="en-US" sz="3200" kern="0" dirty="0">
                <a:solidFill>
                  <a:schemeClr val="bg1"/>
                </a:solidFill>
                <a:latin typeface="+mj-lt"/>
                <a:ea typeface="+mj-ea"/>
                <a:cs typeface="+mj-cs"/>
              </a:rPr>
              <a:t>  Use Case Diagram(2 of 4) </a:t>
            </a:r>
            <a:endParaRPr lang="en-US" sz="3200" i="1" kern="0" dirty="0">
              <a:solidFill>
                <a:schemeClr val="bg1"/>
              </a:solidFill>
              <a:latin typeface="+mj-lt"/>
              <a:ea typeface="+mj-ea"/>
              <a:cs typeface="+mj-cs"/>
            </a:endParaRPr>
          </a:p>
        </p:txBody>
      </p:sp>
      <p:sp>
        <p:nvSpPr>
          <p:cNvPr id="56354" name="TextBox 16"/>
          <p:cNvSpPr txBox="1">
            <a:spLocks noChangeArrowheads="1"/>
          </p:cNvSpPr>
          <p:nvPr/>
        </p:nvSpPr>
        <p:spPr bwMode="auto">
          <a:xfrm>
            <a:off x="457200" y="1524000"/>
            <a:ext cx="3962400" cy="400050"/>
          </a:xfrm>
          <a:prstGeom prst="rect">
            <a:avLst/>
          </a:prstGeom>
          <a:noFill/>
          <a:ln w="9525">
            <a:noFill/>
            <a:miter lim="800000"/>
            <a:headEnd/>
            <a:tailEnd/>
          </a:ln>
        </p:spPr>
        <p:txBody>
          <a:bodyPr>
            <a:spAutoFit/>
          </a:bodyPr>
          <a:lstStyle/>
          <a:p>
            <a:r>
              <a:rPr lang="en-US" sz="2000"/>
              <a:t>Notations Used</a:t>
            </a:r>
          </a:p>
        </p:txBody>
      </p:sp>
      <p:sp>
        <p:nvSpPr>
          <p:cNvPr id="17" name="Rectangle 16"/>
          <p:cNvSpPr/>
          <p:nvPr/>
        </p:nvSpPr>
        <p:spPr bwMode="auto">
          <a:xfrm>
            <a:off x="5562600" y="2514600"/>
            <a:ext cx="1219200" cy="457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19600" y="6477000"/>
            <a:ext cx="838200" cy="476250"/>
          </a:xfrm>
        </p:spPr>
        <p:txBody>
          <a:bodyPr/>
          <a:lstStyle/>
          <a:p>
            <a:pPr>
              <a:defRPr/>
            </a:pPr>
            <a:fld id="{09CE234C-ECFA-4191-ACC1-1909011166BB}" type="slidenum">
              <a:rPr lang="en-US" smtClean="0"/>
              <a:pPr>
                <a:defRPr/>
              </a:pPr>
              <a:t>49</a:t>
            </a:fld>
            <a:endParaRPr lang="en-US"/>
          </a:p>
        </p:txBody>
      </p:sp>
      <p:graphicFrame>
        <p:nvGraphicFramePr>
          <p:cNvPr id="5" name="Table 4"/>
          <p:cNvGraphicFramePr>
            <a:graphicFrameLocks noGrp="1"/>
          </p:cNvGraphicFramePr>
          <p:nvPr/>
        </p:nvGraphicFramePr>
        <p:xfrm>
          <a:off x="304800" y="1084736"/>
          <a:ext cx="9220200" cy="4969399"/>
        </p:xfrm>
        <a:graphic>
          <a:graphicData uri="http://schemas.openxmlformats.org/drawingml/2006/table">
            <a:tbl>
              <a:tblPr firstRow="1" bandRow="1">
                <a:tableStyleId>{21E4AEA4-8DFA-4A89-87EB-49C32662AFE0}</a:tableStyleId>
              </a:tblPr>
              <a:tblGrid>
                <a:gridCol w="1640883"/>
                <a:gridCol w="3086423"/>
                <a:gridCol w="2246447"/>
                <a:gridCol w="2246447"/>
              </a:tblGrid>
              <a:tr h="479682">
                <a:tc>
                  <a:txBody>
                    <a:bodyPr/>
                    <a:lstStyle/>
                    <a:p>
                      <a:r>
                        <a:rPr lang="en-US" dirty="0" smtClean="0"/>
                        <a:t>Term</a:t>
                      </a:r>
                      <a:endParaRPr lang="en-US" dirty="0"/>
                    </a:p>
                  </a:txBody>
                  <a:tcPr/>
                </a:tc>
                <a:tc>
                  <a:txBody>
                    <a:bodyPr/>
                    <a:lstStyle/>
                    <a:p>
                      <a:r>
                        <a:rPr lang="en-US" dirty="0" smtClean="0"/>
                        <a:t>Meaning</a:t>
                      </a:r>
                      <a:endParaRPr lang="en-US" dirty="0"/>
                    </a:p>
                  </a:txBody>
                  <a:tcPr/>
                </a:tc>
                <a:tc>
                  <a:txBody>
                    <a:bodyPr/>
                    <a:lstStyle/>
                    <a:p>
                      <a:r>
                        <a:rPr lang="en-US" dirty="0" smtClean="0"/>
                        <a:t>Notation</a:t>
                      </a:r>
                      <a:r>
                        <a:rPr lang="en-US" baseline="0" dirty="0" smtClean="0"/>
                        <a:t> used </a:t>
                      </a:r>
                      <a:endParaRPr lang="en-US" dirty="0"/>
                    </a:p>
                  </a:txBody>
                  <a:tcPr/>
                </a:tc>
                <a:tc>
                  <a:txBody>
                    <a:bodyPr/>
                    <a:lstStyle/>
                    <a:p>
                      <a:r>
                        <a:rPr lang="en-US" dirty="0" smtClean="0"/>
                        <a:t>Example</a:t>
                      </a:r>
                      <a:endParaRPr lang="en-US" dirty="0"/>
                    </a:p>
                  </a:txBody>
                  <a:tcPr/>
                </a:tc>
              </a:tr>
              <a:tr h="1026382">
                <a:tc>
                  <a:txBody>
                    <a:bodyPr/>
                    <a:lstStyle/>
                    <a:p>
                      <a:r>
                        <a:rPr lang="en-US" sz="1600" dirty="0" smtClean="0"/>
                        <a:t>Relationships</a:t>
                      </a:r>
                      <a:endParaRPr lang="en-US" sz="1600" dirty="0"/>
                    </a:p>
                  </a:txBody>
                  <a:tcPr/>
                </a:tc>
                <a:tc>
                  <a:txBody>
                    <a:bodyPr/>
                    <a:lstStyle/>
                    <a:p>
                      <a:r>
                        <a:rPr lang="en-US" sz="1600" dirty="0" smtClean="0"/>
                        <a:t>Connects the users to the use cases </a:t>
                      </a:r>
                    </a:p>
                    <a:p>
                      <a:endParaRPr lang="en-US" sz="1600" dirty="0" smtClean="0"/>
                    </a:p>
                  </a:txBody>
                  <a:tcPr/>
                </a:tc>
                <a:tc>
                  <a:txBody>
                    <a:bodyPr/>
                    <a:lstStyle/>
                    <a:p>
                      <a:endParaRPr lang="en-US" sz="1600" dirty="0"/>
                    </a:p>
                  </a:txBody>
                  <a:tcPr/>
                </a:tc>
                <a:tc>
                  <a:txBody>
                    <a:bodyPr/>
                    <a:lstStyle/>
                    <a:p>
                      <a:endParaRPr lang="en-US" sz="1600" dirty="0"/>
                    </a:p>
                  </a:txBody>
                  <a:tcPr/>
                </a:tc>
              </a:tr>
              <a:tr h="1676400">
                <a:tc>
                  <a:txBody>
                    <a:bodyPr/>
                    <a:lstStyle/>
                    <a:p>
                      <a:endParaRPr lang="en-US" sz="1600" dirty="0"/>
                    </a:p>
                  </a:txBody>
                  <a:tcPr/>
                </a:tc>
                <a:tc>
                  <a:txBody>
                    <a:bodyPr/>
                    <a:lstStyle/>
                    <a:p>
                      <a:r>
                        <a:rPr lang="en-US" sz="1600" dirty="0" smtClean="0"/>
                        <a:t>Generalization</a:t>
                      </a:r>
                    </a:p>
                    <a:p>
                      <a:r>
                        <a:rPr lang="en-US" sz="1600" dirty="0" smtClean="0"/>
                        <a:t>(included in a hierarchy)</a:t>
                      </a:r>
                    </a:p>
                    <a:p>
                      <a:endParaRPr lang="en-US" sz="1600" dirty="0" smtClean="0"/>
                    </a:p>
                    <a:p>
                      <a:endParaRPr lang="en-US" sz="1600" dirty="0" smtClean="0"/>
                    </a:p>
                    <a:p>
                      <a:r>
                        <a:rPr lang="en-US" sz="1600" dirty="0" smtClean="0"/>
                        <a:t>Specialization(included in a hierarchy)</a:t>
                      </a:r>
                    </a:p>
                  </a:txBody>
                  <a:tcPr/>
                </a:tc>
                <a:tc>
                  <a:txBody>
                    <a:bodyPr/>
                    <a:lstStyle/>
                    <a:p>
                      <a:endParaRPr lang="en-US" sz="1600" dirty="0"/>
                    </a:p>
                  </a:txBody>
                  <a:tcPr/>
                </a:tc>
                <a:tc>
                  <a:txBody>
                    <a:bodyPr/>
                    <a:lstStyle/>
                    <a:p>
                      <a:endParaRPr lang="en-US" sz="1600" dirty="0"/>
                    </a:p>
                  </a:txBody>
                  <a:tcPr/>
                </a:tc>
              </a:tr>
              <a:tr h="1786935">
                <a:tc>
                  <a:txBody>
                    <a:bodyPr/>
                    <a:lstStyle/>
                    <a:p>
                      <a:endParaRPr lang="en-US" sz="1600" dirty="0"/>
                    </a:p>
                  </a:txBody>
                  <a:tcPr/>
                </a:tc>
                <a:tc>
                  <a:txBody>
                    <a:bodyPr/>
                    <a:lstStyle/>
                    <a:p>
                      <a:r>
                        <a:rPr lang="en-US" sz="1600" dirty="0" smtClean="0"/>
                        <a:t>include </a:t>
                      </a:r>
                      <a:endParaRPr lang="en-US" sz="1600" dirty="0"/>
                    </a:p>
                  </a:txBody>
                  <a:tcPr/>
                </a:tc>
                <a:tc gridSpan="2">
                  <a:txBody>
                    <a:bodyPr/>
                    <a:lstStyle/>
                    <a:p>
                      <a:endParaRPr lang="en-US" sz="1600" dirty="0"/>
                    </a:p>
                  </a:txBody>
                  <a:tcPr/>
                </a:tc>
                <a:tc hMerge="1">
                  <a:txBody>
                    <a:bodyPr/>
                    <a:lstStyle/>
                    <a:p>
                      <a:endParaRPr lang="en-US" dirty="0"/>
                    </a:p>
                  </a:txBody>
                  <a:tcPr/>
                </a:tc>
              </a:tr>
            </a:tbl>
          </a:graphicData>
        </a:graphic>
      </p:graphicFrame>
      <p:grpSp>
        <p:nvGrpSpPr>
          <p:cNvPr id="57369" name="Group 68"/>
          <p:cNvGrpSpPr>
            <a:grpSpLocks/>
          </p:cNvGrpSpPr>
          <p:nvPr/>
        </p:nvGrpSpPr>
        <p:grpSpPr bwMode="auto">
          <a:xfrm>
            <a:off x="5083175" y="1807049"/>
            <a:ext cx="2057400" cy="609600"/>
            <a:chOff x="5181600" y="4724400"/>
            <a:chExt cx="2057400" cy="609600"/>
          </a:xfrm>
        </p:grpSpPr>
        <p:sp>
          <p:nvSpPr>
            <p:cNvPr id="57414" name="Oval 11"/>
            <p:cNvSpPr>
              <a:spLocks noChangeArrowheads="1"/>
            </p:cNvSpPr>
            <p:nvPr/>
          </p:nvSpPr>
          <p:spPr bwMode="auto">
            <a:xfrm>
              <a:off x="6019800" y="4876800"/>
              <a:ext cx="1219200" cy="457200"/>
            </a:xfrm>
            <a:prstGeom prst="ellipse">
              <a:avLst/>
            </a:prstGeom>
            <a:noFill/>
            <a:ln w="12700" algn="ctr">
              <a:solidFill>
                <a:schemeClr val="tx1"/>
              </a:solidFill>
              <a:round/>
              <a:headEnd/>
              <a:tailEnd/>
            </a:ln>
          </p:spPr>
          <p:txBody>
            <a:bodyPr anchor="ctr"/>
            <a:lstStyle/>
            <a:p>
              <a:endParaRPr lang="en-US"/>
            </a:p>
          </p:txBody>
        </p:sp>
        <p:grpSp>
          <p:nvGrpSpPr>
            <p:cNvPr id="57415" name="Group 5"/>
            <p:cNvGrpSpPr>
              <a:grpSpLocks/>
            </p:cNvGrpSpPr>
            <p:nvPr/>
          </p:nvGrpSpPr>
          <p:grpSpPr bwMode="auto">
            <a:xfrm>
              <a:off x="5181600" y="4724400"/>
              <a:ext cx="304800" cy="533400"/>
              <a:chOff x="3315" y="1035"/>
              <a:chExt cx="1095" cy="2625"/>
            </a:xfrm>
          </p:grpSpPr>
          <p:sp>
            <p:nvSpPr>
              <p:cNvPr id="57417" name="Oval 6"/>
              <p:cNvSpPr>
                <a:spLocks noChangeArrowheads="1"/>
              </p:cNvSpPr>
              <p:nvPr/>
            </p:nvSpPr>
            <p:spPr bwMode="auto">
              <a:xfrm>
                <a:off x="3480" y="1035"/>
                <a:ext cx="810" cy="945"/>
              </a:xfrm>
              <a:prstGeom prst="ellipse">
                <a:avLst/>
              </a:prstGeom>
              <a:solidFill>
                <a:srgbClr val="FFFFFF"/>
              </a:solidFill>
              <a:ln w="9525">
                <a:solidFill>
                  <a:srgbClr val="000000"/>
                </a:solidFill>
                <a:round/>
                <a:headEnd/>
                <a:tailEnd/>
              </a:ln>
            </p:spPr>
            <p:txBody>
              <a:bodyPr/>
              <a:lstStyle/>
              <a:p>
                <a:endParaRPr lang="en-US"/>
              </a:p>
            </p:txBody>
          </p:sp>
          <p:cxnSp>
            <p:nvCxnSpPr>
              <p:cNvPr id="57418" name="AutoShape 7"/>
              <p:cNvCxnSpPr>
                <a:cxnSpLocks noChangeShapeType="1"/>
              </p:cNvCxnSpPr>
              <p:nvPr/>
            </p:nvCxnSpPr>
            <p:spPr bwMode="auto">
              <a:xfrm>
                <a:off x="3885" y="1980"/>
                <a:ext cx="0" cy="1215"/>
              </a:xfrm>
              <a:prstGeom prst="straightConnector1">
                <a:avLst/>
              </a:prstGeom>
              <a:noFill/>
              <a:ln w="9525">
                <a:solidFill>
                  <a:srgbClr val="000000"/>
                </a:solidFill>
                <a:round/>
                <a:headEnd/>
                <a:tailEnd/>
              </a:ln>
            </p:spPr>
          </p:cxnSp>
          <p:cxnSp>
            <p:nvCxnSpPr>
              <p:cNvPr id="57419" name="AutoShape 8"/>
              <p:cNvCxnSpPr>
                <a:cxnSpLocks noChangeShapeType="1"/>
              </p:cNvCxnSpPr>
              <p:nvPr/>
            </p:nvCxnSpPr>
            <p:spPr bwMode="auto">
              <a:xfrm flipV="1">
                <a:off x="3315" y="2460"/>
                <a:ext cx="1095" cy="15"/>
              </a:xfrm>
              <a:prstGeom prst="straightConnector1">
                <a:avLst/>
              </a:prstGeom>
              <a:noFill/>
              <a:ln w="9525">
                <a:solidFill>
                  <a:srgbClr val="000000"/>
                </a:solidFill>
                <a:round/>
                <a:headEnd/>
                <a:tailEnd/>
              </a:ln>
            </p:spPr>
          </p:cxnSp>
          <p:cxnSp>
            <p:nvCxnSpPr>
              <p:cNvPr id="57420" name="AutoShape 9"/>
              <p:cNvCxnSpPr>
                <a:cxnSpLocks noChangeShapeType="1"/>
              </p:cNvCxnSpPr>
              <p:nvPr/>
            </p:nvCxnSpPr>
            <p:spPr bwMode="auto">
              <a:xfrm flipH="1">
                <a:off x="3315" y="3195"/>
                <a:ext cx="570" cy="465"/>
              </a:xfrm>
              <a:prstGeom prst="straightConnector1">
                <a:avLst/>
              </a:prstGeom>
              <a:noFill/>
              <a:ln w="9525">
                <a:solidFill>
                  <a:srgbClr val="000000"/>
                </a:solidFill>
                <a:round/>
                <a:headEnd/>
                <a:tailEnd/>
              </a:ln>
            </p:spPr>
          </p:cxnSp>
          <p:cxnSp>
            <p:nvCxnSpPr>
              <p:cNvPr id="57421" name="AutoShape 10"/>
              <p:cNvCxnSpPr>
                <a:cxnSpLocks noChangeShapeType="1"/>
              </p:cNvCxnSpPr>
              <p:nvPr/>
            </p:nvCxnSpPr>
            <p:spPr bwMode="auto">
              <a:xfrm>
                <a:off x="3885" y="3195"/>
                <a:ext cx="525" cy="465"/>
              </a:xfrm>
              <a:prstGeom prst="straightConnector1">
                <a:avLst/>
              </a:prstGeom>
              <a:noFill/>
              <a:ln w="9525">
                <a:solidFill>
                  <a:srgbClr val="000000"/>
                </a:solidFill>
                <a:round/>
                <a:headEnd/>
                <a:tailEnd/>
              </a:ln>
            </p:spPr>
          </p:cxnSp>
        </p:grpSp>
        <p:cxnSp>
          <p:nvCxnSpPr>
            <p:cNvPr id="57416" name="Straight Connector 21"/>
            <p:cNvCxnSpPr>
              <a:cxnSpLocks noChangeShapeType="1"/>
              <a:endCxn id="57414" idx="2"/>
            </p:cNvCxnSpPr>
            <p:nvPr/>
          </p:nvCxnSpPr>
          <p:spPr bwMode="auto">
            <a:xfrm>
              <a:off x="5638800" y="5105400"/>
              <a:ext cx="381000" cy="1588"/>
            </a:xfrm>
            <a:prstGeom prst="line">
              <a:avLst/>
            </a:prstGeom>
            <a:noFill/>
            <a:ln w="12700" algn="ctr">
              <a:solidFill>
                <a:schemeClr val="tx1"/>
              </a:solidFill>
              <a:round/>
              <a:headEnd/>
              <a:tailEnd/>
            </a:ln>
          </p:spPr>
        </p:cxnSp>
      </p:grpSp>
      <p:grpSp>
        <p:nvGrpSpPr>
          <p:cNvPr id="57370" name="Group 69"/>
          <p:cNvGrpSpPr>
            <a:grpSpLocks/>
          </p:cNvGrpSpPr>
          <p:nvPr/>
        </p:nvGrpSpPr>
        <p:grpSpPr bwMode="auto">
          <a:xfrm>
            <a:off x="7292975" y="1730849"/>
            <a:ext cx="2438400" cy="841375"/>
            <a:chOff x="7239000" y="4724400"/>
            <a:chExt cx="2438400" cy="841177"/>
          </a:xfrm>
        </p:grpSpPr>
        <p:sp>
          <p:nvSpPr>
            <p:cNvPr id="57404" name="Oval 22"/>
            <p:cNvSpPr>
              <a:spLocks noChangeArrowheads="1"/>
            </p:cNvSpPr>
            <p:nvPr/>
          </p:nvSpPr>
          <p:spPr bwMode="auto">
            <a:xfrm>
              <a:off x="8153400" y="4876800"/>
              <a:ext cx="1219200" cy="457200"/>
            </a:xfrm>
            <a:prstGeom prst="ellipse">
              <a:avLst/>
            </a:prstGeom>
            <a:noFill/>
            <a:ln w="12700" algn="ctr">
              <a:solidFill>
                <a:schemeClr val="tx1"/>
              </a:solidFill>
              <a:round/>
              <a:headEnd/>
              <a:tailEnd/>
            </a:ln>
          </p:spPr>
          <p:txBody>
            <a:bodyPr anchor="ctr"/>
            <a:lstStyle/>
            <a:p>
              <a:endParaRPr lang="en-US"/>
            </a:p>
          </p:txBody>
        </p:sp>
        <p:grpSp>
          <p:nvGrpSpPr>
            <p:cNvPr id="57405" name="Group 5"/>
            <p:cNvGrpSpPr>
              <a:grpSpLocks/>
            </p:cNvGrpSpPr>
            <p:nvPr/>
          </p:nvGrpSpPr>
          <p:grpSpPr bwMode="auto">
            <a:xfrm>
              <a:off x="7391400" y="4724400"/>
              <a:ext cx="304800" cy="533400"/>
              <a:chOff x="3315" y="1035"/>
              <a:chExt cx="1095" cy="2625"/>
            </a:xfrm>
          </p:grpSpPr>
          <p:sp>
            <p:nvSpPr>
              <p:cNvPr id="57409" name="Oval 6"/>
              <p:cNvSpPr>
                <a:spLocks noChangeArrowheads="1"/>
              </p:cNvSpPr>
              <p:nvPr/>
            </p:nvSpPr>
            <p:spPr bwMode="auto">
              <a:xfrm>
                <a:off x="3480" y="1035"/>
                <a:ext cx="810" cy="945"/>
              </a:xfrm>
              <a:prstGeom prst="ellipse">
                <a:avLst/>
              </a:prstGeom>
              <a:solidFill>
                <a:srgbClr val="FFFFFF"/>
              </a:solidFill>
              <a:ln w="9525">
                <a:solidFill>
                  <a:srgbClr val="000000"/>
                </a:solidFill>
                <a:round/>
                <a:headEnd/>
                <a:tailEnd/>
              </a:ln>
            </p:spPr>
            <p:txBody>
              <a:bodyPr/>
              <a:lstStyle/>
              <a:p>
                <a:endParaRPr lang="en-US"/>
              </a:p>
            </p:txBody>
          </p:sp>
          <p:cxnSp>
            <p:nvCxnSpPr>
              <p:cNvPr id="57410" name="AutoShape 7"/>
              <p:cNvCxnSpPr>
                <a:cxnSpLocks noChangeShapeType="1"/>
              </p:cNvCxnSpPr>
              <p:nvPr/>
            </p:nvCxnSpPr>
            <p:spPr bwMode="auto">
              <a:xfrm>
                <a:off x="3885" y="1980"/>
                <a:ext cx="0" cy="1215"/>
              </a:xfrm>
              <a:prstGeom prst="straightConnector1">
                <a:avLst/>
              </a:prstGeom>
              <a:noFill/>
              <a:ln w="9525">
                <a:solidFill>
                  <a:srgbClr val="000000"/>
                </a:solidFill>
                <a:round/>
                <a:headEnd/>
                <a:tailEnd/>
              </a:ln>
            </p:spPr>
          </p:cxnSp>
          <p:cxnSp>
            <p:nvCxnSpPr>
              <p:cNvPr id="57411" name="AutoShape 8"/>
              <p:cNvCxnSpPr>
                <a:cxnSpLocks noChangeShapeType="1"/>
              </p:cNvCxnSpPr>
              <p:nvPr/>
            </p:nvCxnSpPr>
            <p:spPr bwMode="auto">
              <a:xfrm flipV="1">
                <a:off x="3315" y="2460"/>
                <a:ext cx="1095" cy="15"/>
              </a:xfrm>
              <a:prstGeom prst="straightConnector1">
                <a:avLst/>
              </a:prstGeom>
              <a:noFill/>
              <a:ln w="9525">
                <a:solidFill>
                  <a:srgbClr val="000000"/>
                </a:solidFill>
                <a:round/>
                <a:headEnd/>
                <a:tailEnd/>
              </a:ln>
            </p:spPr>
          </p:cxnSp>
          <p:cxnSp>
            <p:nvCxnSpPr>
              <p:cNvPr id="57412" name="AutoShape 9"/>
              <p:cNvCxnSpPr>
                <a:cxnSpLocks noChangeShapeType="1"/>
              </p:cNvCxnSpPr>
              <p:nvPr/>
            </p:nvCxnSpPr>
            <p:spPr bwMode="auto">
              <a:xfrm flipH="1">
                <a:off x="3315" y="3195"/>
                <a:ext cx="570" cy="465"/>
              </a:xfrm>
              <a:prstGeom prst="straightConnector1">
                <a:avLst/>
              </a:prstGeom>
              <a:noFill/>
              <a:ln w="9525">
                <a:solidFill>
                  <a:srgbClr val="000000"/>
                </a:solidFill>
                <a:round/>
                <a:headEnd/>
                <a:tailEnd/>
              </a:ln>
            </p:spPr>
          </p:cxnSp>
          <p:cxnSp>
            <p:nvCxnSpPr>
              <p:cNvPr id="57413" name="AutoShape 10"/>
              <p:cNvCxnSpPr>
                <a:cxnSpLocks noChangeShapeType="1"/>
              </p:cNvCxnSpPr>
              <p:nvPr/>
            </p:nvCxnSpPr>
            <p:spPr bwMode="auto">
              <a:xfrm>
                <a:off x="3885" y="3195"/>
                <a:ext cx="525" cy="465"/>
              </a:xfrm>
              <a:prstGeom prst="straightConnector1">
                <a:avLst/>
              </a:prstGeom>
              <a:noFill/>
              <a:ln w="9525">
                <a:solidFill>
                  <a:srgbClr val="000000"/>
                </a:solidFill>
                <a:round/>
                <a:headEnd/>
                <a:tailEnd/>
              </a:ln>
            </p:spPr>
          </p:cxnSp>
        </p:grpSp>
        <p:cxnSp>
          <p:nvCxnSpPr>
            <p:cNvPr id="57406" name="Straight Connector 29"/>
            <p:cNvCxnSpPr>
              <a:cxnSpLocks noChangeShapeType="1"/>
              <a:endCxn id="57404" idx="2"/>
            </p:cNvCxnSpPr>
            <p:nvPr/>
          </p:nvCxnSpPr>
          <p:spPr bwMode="auto">
            <a:xfrm>
              <a:off x="7696200" y="5105400"/>
              <a:ext cx="457200" cy="1588"/>
            </a:xfrm>
            <a:prstGeom prst="line">
              <a:avLst/>
            </a:prstGeom>
            <a:noFill/>
            <a:ln w="12700" algn="ctr">
              <a:solidFill>
                <a:schemeClr val="tx1"/>
              </a:solidFill>
              <a:round/>
              <a:headEnd/>
              <a:tailEnd/>
            </a:ln>
          </p:spPr>
        </p:cxnSp>
        <p:sp>
          <p:nvSpPr>
            <p:cNvPr id="57407" name="TextBox 31"/>
            <p:cNvSpPr txBox="1">
              <a:spLocks noChangeArrowheads="1"/>
            </p:cNvSpPr>
            <p:nvPr/>
          </p:nvSpPr>
          <p:spPr bwMode="auto">
            <a:xfrm>
              <a:off x="7924800" y="4953000"/>
              <a:ext cx="1752600" cy="307777"/>
            </a:xfrm>
            <a:prstGeom prst="rect">
              <a:avLst/>
            </a:prstGeom>
            <a:noFill/>
            <a:ln w="9525">
              <a:noFill/>
              <a:miter lim="800000"/>
              <a:headEnd/>
              <a:tailEnd/>
            </a:ln>
          </p:spPr>
          <p:txBody>
            <a:bodyPr>
              <a:spAutoFit/>
            </a:bodyPr>
            <a:lstStyle/>
            <a:p>
              <a:pPr algn="ctr"/>
              <a:r>
                <a:rPr lang="en-US" sz="1400"/>
                <a:t>Pays Bill</a:t>
              </a:r>
            </a:p>
          </p:txBody>
        </p:sp>
        <p:sp>
          <p:nvSpPr>
            <p:cNvPr id="57408" name="TextBox 32"/>
            <p:cNvSpPr txBox="1">
              <a:spLocks noChangeArrowheads="1"/>
            </p:cNvSpPr>
            <p:nvPr/>
          </p:nvSpPr>
          <p:spPr bwMode="auto">
            <a:xfrm>
              <a:off x="7239000" y="5257800"/>
              <a:ext cx="1752600" cy="307777"/>
            </a:xfrm>
            <a:prstGeom prst="rect">
              <a:avLst/>
            </a:prstGeom>
            <a:noFill/>
            <a:ln w="9525">
              <a:noFill/>
              <a:miter lim="800000"/>
              <a:headEnd/>
              <a:tailEnd/>
            </a:ln>
          </p:spPr>
          <p:txBody>
            <a:bodyPr>
              <a:spAutoFit/>
            </a:bodyPr>
            <a:lstStyle/>
            <a:p>
              <a:r>
                <a:rPr lang="en-US" sz="1400"/>
                <a:t>Customer</a:t>
              </a:r>
            </a:p>
          </p:txBody>
        </p:sp>
      </p:grpSp>
      <p:grpSp>
        <p:nvGrpSpPr>
          <p:cNvPr id="57371" name="Group 39"/>
          <p:cNvGrpSpPr>
            <a:grpSpLocks/>
          </p:cNvGrpSpPr>
          <p:nvPr/>
        </p:nvGrpSpPr>
        <p:grpSpPr bwMode="auto">
          <a:xfrm>
            <a:off x="5768975" y="2721449"/>
            <a:ext cx="152400" cy="458787"/>
            <a:chOff x="5867400" y="6096000"/>
            <a:chExt cx="152400" cy="457994"/>
          </a:xfrm>
        </p:grpSpPr>
        <p:cxnSp>
          <p:nvCxnSpPr>
            <p:cNvPr id="57402" name="Straight Connector 35"/>
            <p:cNvCxnSpPr>
              <a:cxnSpLocks noChangeShapeType="1"/>
            </p:cNvCxnSpPr>
            <p:nvPr/>
          </p:nvCxnSpPr>
          <p:spPr bwMode="auto">
            <a:xfrm rot="5400000">
              <a:off x="5829300" y="6438900"/>
              <a:ext cx="228600" cy="1588"/>
            </a:xfrm>
            <a:prstGeom prst="line">
              <a:avLst/>
            </a:prstGeom>
            <a:noFill/>
            <a:ln w="12700" algn="ctr">
              <a:solidFill>
                <a:schemeClr val="tx1"/>
              </a:solidFill>
              <a:round/>
              <a:headEnd/>
              <a:tailEnd/>
            </a:ln>
          </p:spPr>
        </p:cxnSp>
        <p:sp>
          <p:nvSpPr>
            <p:cNvPr id="57403" name="Isosceles Triangle 38"/>
            <p:cNvSpPr>
              <a:spLocks noChangeArrowheads="1"/>
            </p:cNvSpPr>
            <p:nvPr/>
          </p:nvSpPr>
          <p:spPr bwMode="auto">
            <a:xfrm>
              <a:off x="5867400" y="6096000"/>
              <a:ext cx="152400" cy="228600"/>
            </a:xfrm>
            <a:prstGeom prst="triangle">
              <a:avLst>
                <a:gd name="adj" fmla="val 50000"/>
              </a:avLst>
            </a:prstGeom>
            <a:noFill/>
            <a:ln w="12700" algn="ctr">
              <a:solidFill>
                <a:schemeClr val="tx1"/>
              </a:solidFill>
              <a:round/>
              <a:headEnd/>
              <a:tailEnd/>
            </a:ln>
          </p:spPr>
          <p:txBody>
            <a:bodyPr anchor="ctr"/>
            <a:lstStyle/>
            <a:p>
              <a:endParaRPr lang="en-US"/>
            </a:p>
          </p:txBody>
        </p:sp>
      </p:grpSp>
      <p:grpSp>
        <p:nvGrpSpPr>
          <p:cNvPr id="57372" name="Group 40"/>
          <p:cNvGrpSpPr>
            <a:grpSpLocks/>
          </p:cNvGrpSpPr>
          <p:nvPr/>
        </p:nvGrpSpPr>
        <p:grpSpPr bwMode="auto">
          <a:xfrm>
            <a:off x="7292975" y="2797649"/>
            <a:ext cx="2133600" cy="1238250"/>
            <a:chOff x="609600" y="990600"/>
            <a:chExt cx="3200401" cy="3166159"/>
          </a:xfrm>
        </p:grpSpPr>
        <p:grpSp>
          <p:nvGrpSpPr>
            <p:cNvPr id="57376" name="Group 16"/>
            <p:cNvGrpSpPr>
              <a:grpSpLocks/>
            </p:cNvGrpSpPr>
            <p:nvPr/>
          </p:nvGrpSpPr>
          <p:grpSpPr bwMode="auto">
            <a:xfrm>
              <a:off x="1752597" y="990600"/>
              <a:ext cx="304799" cy="533400"/>
              <a:chOff x="3315" y="1035"/>
              <a:chExt cx="1095" cy="2625"/>
            </a:xfrm>
          </p:grpSpPr>
          <p:sp>
            <p:nvSpPr>
              <p:cNvPr id="57397" name="Oval 62"/>
              <p:cNvSpPr>
                <a:spLocks noChangeArrowheads="1"/>
              </p:cNvSpPr>
              <p:nvPr/>
            </p:nvSpPr>
            <p:spPr bwMode="auto">
              <a:xfrm>
                <a:off x="3480" y="1035"/>
                <a:ext cx="810" cy="945"/>
              </a:xfrm>
              <a:prstGeom prst="ellipse">
                <a:avLst/>
              </a:prstGeom>
              <a:solidFill>
                <a:srgbClr val="FFFFFF"/>
              </a:solidFill>
              <a:ln w="9525">
                <a:solidFill>
                  <a:srgbClr val="000000"/>
                </a:solidFill>
                <a:round/>
                <a:headEnd/>
                <a:tailEnd/>
              </a:ln>
            </p:spPr>
            <p:txBody>
              <a:bodyPr/>
              <a:lstStyle/>
              <a:p>
                <a:endParaRPr lang="en-US"/>
              </a:p>
            </p:txBody>
          </p:sp>
          <p:cxnSp>
            <p:nvCxnSpPr>
              <p:cNvPr id="57398" name="AutoShape 7"/>
              <p:cNvCxnSpPr>
                <a:cxnSpLocks noChangeShapeType="1"/>
              </p:cNvCxnSpPr>
              <p:nvPr/>
            </p:nvCxnSpPr>
            <p:spPr bwMode="auto">
              <a:xfrm>
                <a:off x="3885" y="1980"/>
                <a:ext cx="0" cy="1215"/>
              </a:xfrm>
              <a:prstGeom prst="straightConnector1">
                <a:avLst/>
              </a:prstGeom>
              <a:noFill/>
              <a:ln w="9525">
                <a:solidFill>
                  <a:srgbClr val="000000"/>
                </a:solidFill>
                <a:round/>
                <a:headEnd/>
                <a:tailEnd/>
              </a:ln>
            </p:spPr>
          </p:cxnSp>
          <p:cxnSp>
            <p:nvCxnSpPr>
              <p:cNvPr id="57399" name="AutoShape 8"/>
              <p:cNvCxnSpPr>
                <a:cxnSpLocks noChangeShapeType="1"/>
              </p:cNvCxnSpPr>
              <p:nvPr/>
            </p:nvCxnSpPr>
            <p:spPr bwMode="auto">
              <a:xfrm flipV="1">
                <a:off x="3315" y="2460"/>
                <a:ext cx="1095" cy="15"/>
              </a:xfrm>
              <a:prstGeom prst="straightConnector1">
                <a:avLst/>
              </a:prstGeom>
              <a:noFill/>
              <a:ln w="9525">
                <a:solidFill>
                  <a:srgbClr val="000000"/>
                </a:solidFill>
                <a:round/>
                <a:headEnd/>
                <a:tailEnd/>
              </a:ln>
            </p:spPr>
          </p:cxnSp>
          <p:cxnSp>
            <p:nvCxnSpPr>
              <p:cNvPr id="57400" name="AutoShape 9"/>
              <p:cNvCxnSpPr>
                <a:cxnSpLocks noChangeShapeType="1"/>
              </p:cNvCxnSpPr>
              <p:nvPr/>
            </p:nvCxnSpPr>
            <p:spPr bwMode="auto">
              <a:xfrm flipH="1">
                <a:off x="3315" y="3195"/>
                <a:ext cx="570" cy="465"/>
              </a:xfrm>
              <a:prstGeom prst="straightConnector1">
                <a:avLst/>
              </a:prstGeom>
              <a:noFill/>
              <a:ln w="9525">
                <a:solidFill>
                  <a:srgbClr val="000000"/>
                </a:solidFill>
                <a:round/>
                <a:headEnd/>
                <a:tailEnd/>
              </a:ln>
            </p:spPr>
          </p:cxnSp>
          <p:cxnSp>
            <p:nvCxnSpPr>
              <p:cNvPr id="57401" name="AutoShape 10"/>
              <p:cNvCxnSpPr>
                <a:cxnSpLocks noChangeShapeType="1"/>
              </p:cNvCxnSpPr>
              <p:nvPr/>
            </p:nvCxnSpPr>
            <p:spPr bwMode="auto">
              <a:xfrm>
                <a:off x="3885" y="3195"/>
                <a:ext cx="525" cy="465"/>
              </a:xfrm>
              <a:prstGeom prst="straightConnector1">
                <a:avLst/>
              </a:prstGeom>
              <a:noFill/>
              <a:ln w="9525">
                <a:solidFill>
                  <a:srgbClr val="000000"/>
                </a:solidFill>
                <a:round/>
                <a:headEnd/>
                <a:tailEnd/>
              </a:ln>
            </p:spPr>
          </p:cxnSp>
        </p:grpSp>
        <p:cxnSp>
          <p:nvCxnSpPr>
            <p:cNvPr id="57377" name="AutoShape 11"/>
            <p:cNvCxnSpPr>
              <a:cxnSpLocks noChangeShapeType="1"/>
            </p:cNvCxnSpPr>
            <p:nvPr/>
          </p:nvCxnSpPr>
          <p:spPr bwMode="auto">
            <a:xfrm>
              <a:off x="1905000" y="1781628"/>
              <a:ext cx="0" cy="409575"/>
            </a:xfrm>
            <a:prstGeom prst="straightConnector1">
              <a:avLst/>
            </a:prstGeom>
            <a:noFill/>
            <a:ln w="9525">
              <a:solidFill>
                <a:srgbClr val="000000"/>
              </a:solidFill>
              <a:round/>
              <a:headEnd/>
              <a:tailEnd/>
            </a:ln>
          </p:spPr>
        </p:cxnSp>
        <p:cxnSp>
          <p:nvCxnSpPr>
            <p:cNvPr id="57378" name="AutoShape 9"/>
            <p:cNvCxnSpPr>
              <a:cxnSpLocks noChangeShapeType="1"/>
            </p:cNvCxnSpPr>
            <p:nvPr/>
          </p:nvCxnSpPr>
          <p:spPr bwMode="auto">
            <a:xfrm>
              <a:off x="1447800" y="2209800"/>
              <a:ext cx="781050" cy="0"/>
            </a:xfrm>
            <a:prstGeom prst="straightConnector1">
              <a:avLst/>
            </a:prstGeom>
            <a:noFill/>
            <a:ln w="9525">
              <a:solidFill>
                <a:srgbClr val="000000"/>
              </a:solidFill>
              <a:round/>
              <a:headEnd/>
              <a:tailEnd/>
            </a:ln>
          </p:spPr>
        </p:cxnSp>
        <p:cxnSp>
          <p:nvCxnSpPr>
            <p:cNvPr id="57379" name="AutoShape 8"/>
            <p:cNvCxnSpPr>
              <a:cxnSpLocks noChangeShapeType="1"/>
            </p:cNvCxnSpPr>
            <p:nvPr/>
          </p:nvCxnSpPr>
          <p:spPr bwMode="auto">
            <a:xfrm>
              <a:off x="2238828" y="2209800"/>
              <a:ext cx="0" cy="323850"/>
            </a:xfrm>
            <a:prstGeom prst="straightConnector1">
              <a:avLst/>
            </a:prstGeom>
            <a:noFill/>
            <a:ln w="9525">
              <a:solidFill>
                <a:srgbClr val="000000"/>
              </a:solidFill>
              <a:round/>
              <a:headEnd/>
              <a:tailEnd/>
            </a:ln>
          </p:spPr>
        </p:cxnSp>
        <p:cxnSp>
          <p:nvCxnSpPr>
            <p:cNvPr id="57380" name="AutoShape 7"/>
            <p:cNvCxnSpPr>
              <a:cxnSpLocks noChangeShapeType="1"/>
            </p:cNvCxnSpPr>
            <p:nvPr/>
          </p:nvCxnSpPr>
          <p:spPr bwMode="auto">
            <a:xfrm>
              <a:off x="1447800" y="2209800"/>
              <a:ext cx="0" cy="323850"/>
            </a:xfrm>
            <a:prstGeom prst="straightConnector1">
              <a:avLst/>
            </a:prstGeom>
            <a:noFill/>
            <a:ln w="9525">
              <a:solidFill>
                <a:srgbClr val="000000"/>
              </a:solidFill>
              <a:round/>
              <a:headEnd/>
              <a:tailEnd/>
            </a:ln>
          </p:spPr>
        </p:cxnSp>
        <p:sp>
          <p:nvSpPr>
            <p:cNvPr id="57381" name="Isosceles Triangle 46"/>
            <p:cNvSpPr>
              <a:spLocks noChangeArrowheads="1"/>
            </p:cNvSpPr>
            <p:nvPr/>
          </p:nvSpPr>
          <p:spPr bwMode="auto">
            <a:xfrm>
              <a:off x="1752600" y="1556658"/>
              <a:ext cx="304800" cy="228600"/>
            </a:xfrm>
            <a:prstGeom prst="triangle">
              <a:avLst>
                <a:gd name="adj" fmla="val 50000"/>
              </a:avLst>
            </a:prstGeom>
            <a:noFill/>
            <a:ln w="12700" algn="ctr">
              <a:solidFill>
                <a:schemeClr val="tx1"/>
              </a:solidFill>
              <a:round/>
              <a:headEnd/>
              <a:tailEnd/>
            </a:ln>
          </p:spPr>
          <p:txBody>
            <a:bodyPr anchor="ctr"/>
            <a:lstStyle/>
            <a:p>
              <a:endParaRPr lang="en-US"/>
            </a:p>
          </p:txBody>
        </p:sp>
        <p:grpSp>
          <p:nvGrpSpPr>
            <p:cNvPr id="57382" name="Group 33"/>
            <p:cNvGrpSpPr>
              <a:grpSpLocks/>
            </p:cNvGrpSpPr>
            <p:nvPr/>
          </p:nvGrpSpPr>
          <p:grpSpPr bwMode="auto">
            <a:xfrm>
              <a:off x="2057397" y="2590800"/>
              <a:ext cx="304799" cy="533400"/>
              <a:chOff x="3315" y="1035"/>
              <a:chExt cx="1095" cy="2625"/>
            </a:xfrm>
          </p:grpSpPr>
          <p:sp>
            <p:nvSpPr>
              <p:cNvPr id="57392" name="Oval 57"/>
              <p:cNvSpPr>
                <a:spLocks noChangeArrowheads="1"/>
              </p:cNvSpPr>
              <p:nvPr/>
            </p:nvSpPr>
            <p:spPr bwMode="auto">
              <a:xfrm>
                <a:off x="3480" y="1035"/>
                <a:ext cx="810" cy="945"/>
              </a:xfrm>
              <a:prstGeom prst="ellipse">
                <a:avLst/>
              </a:prstGeom>
              <a:solidFill>
                <a:srgbClr val="FFFFFF"/>
              </a:solidFill>
              <a:ln w="9525">
                <a:solidFill>
                  <a:srgbClr val="000000"/>
                </a:solidFill>
                <a:round/>
                <a:headEnd/>
                <a:tailEnd/>
              </a:ln>
            </p:spPr>
            <p:txBody>
              <a:bodyPr/>
              <a:lstStyle/>
              <a:p>
                <a:endParaRPr lang="en-US"/>
              </a:p>
            </p:txBody>
          </p:sp>
          <p:cxnSp>
            <p:nvCxnSpPr>
              <p:cNvPr id="57393" name="AutoShape 7"/>
              <p:cNvCxnSpPr>
                <a:cxnSpLocks noChangeShapeType="1"/>
              </p:cNvCxnSpPr>
              <p:nvPr/>
            </p:nvCxnSpPr>
            <p:spPr bwMode="auto">
              <a:xfrm>
                <a:off x="3885" y="1980"/>
                <a:ext cx="0" cy="1215"/>
              </a:xfrm>
              <a:prstGeom prst="straightConnector1">
                <a:avLst/>
              </a:prstGeom>
              <a:noFill/>
              <a:ln w="9525">
                <a:solidFill>
                  <a:srgbClr val="000000"/>
                </a:solidFill>
                <a:round/>
                <a:headEnd/>
                <a:tailEnd/>
              </a:ln>
            </p:spPr>
          </p:cxnSp>
          <p:cxnSp>
            <p:nvCxnSpPr>
              <p:cNvPr id="57394" name="AutoShape 8"/>
              <p:cNvCxnSpPr>
                <a:cxnSpLocks noChangeShapeType="1"/>
              </p:cNvCxnSpPr>
              <p:nvPr/>
            </p:nvCxnSpPr>
            <p:spPr bwMode="auto">
              <a:xfrm flipV="1">
                <a:off x="3315" y="2460"/>
                <a:ext cx="1095" cy="15"/>
              </a:xfrm>
              <a:prstGeom prst="straightConnector1">
                <a:avLst/>
              </a:prstGeom>
              <a:noFill/>
              <a:ln w="9525">
                <a:solidFill>
                  <a:srgbClr val="000000"/>
                </a:solidFill>
                <a:round/>
                <a:headEnd/>
                <a:tailEnd/>
              </a:ln>
            </p:spPr>
          </p:cxnSp>
          <p:cxnSp>
            <p:nvCxnSpPr>
              <p:cNvPr id="57395" name="AutoShape 9"/>
              <p:cNvCxnSpPr>
                <a:cxnSpLocks noChangeShapeType="1"/>
              </p:cNvCxnSpPr>
              <p:nvPr/>
            </p:nvCxnSpPr>
            <p:spPr bwMode="auto">
              <a:xfrm flipH="1">
                <a:off x="3315" y="3195"/>
                <a:ext cx="570" cy="465"/>
              </a:xfrm>
              <a:prstGeom prst="straightConnector1">
                <a:avLst/>
              </a:prstGeom>
              <a:noFill/>
              <a:ln w="9525">
                <a:solidFill>
                  <a:srgbClr val="000000"/>
                </a:solidFill>
                <a:round/>
                <a:headEnd/>
                <a:tailEnd/>
              </a:ln>
            </p:spPr>
          </p:cxnSp>
          <p:cxnSp>
            <p:nvCxnSpPr>
              <p:cNvPr id="57396" name="AutoShape 10"/>
              <p:cNvCxnSpPr>
                <a:cxnSpLocks noChangeShapeType="1"/>
              </p:cNvCxnSpPr>
              <p:nvPr/>
            </p:nvCxnSpPr>
            <p:spPr bwMode="auto">
              <a:xfrm>
                <a:off x="3885" y="3195"/>
                <a:ext cx="525" cy="465"/>
              </a:xfrm>
              <a:prstGeom prst="straightConnector1">
                <a:avLst/>
              </a:prstGeom>
              <a:noFill/>
              <a:ln w="9525">
                <a:solidFill>
                  <a:srgbClr val="000000"/>
                </a:solidFill>
                <a:round/>
                <a:headEnd/>
                <a:tailEnd/>
              </a:ln>
            </p:spPr>
          </p:cxnSp>
        </p:grpSp>
        <p:grpSp>
          <p:nvGrpSpPr>
            <p:cNvPr id="57383" name="Group 39"/>
            <p:cNvGrpSpPr>
              <a:grpSpLocks/>
            </p:cNvGrpSpPr>
            <p:nvPr/>
          </p:nvGrpSpPr>
          <p:grpSpPr bwMode="auto">
            <a:xfrm>
              <a:off x="1295397" y="2590800"/>
              <a:ext cx="304799" cy="533400"/>
              <a:chOff x="3315" y="1035"/>
              <a:chExt cx="1095" cy="2625"/>
            </a:xfrm>
          </p:grpSpPr>
          <p:sp>
            <p:nvSpPr>
              <p:cNvPr id="57387" name="Oval 52"/>
              <p:cNvSpPr>
                <a:spLocks noChangeArrowheads="1"/>
              </p:cNvSpPr>
              <p:nvPr/>
            </p:nvSpPr>
            <p:spPr bwMode="auto">
              <a:xfrm>
                <a:off x="3480" y="1035"/>
                <a:ext cx="810" cy="945"/>
              </a:xfrm>
              <a:prstGeom prst="ellipse">
                <a:avLst/>
              </a:prstGeom>
              <a:solidFill>
                <a:srgbClr val="FFFFFF"/>
              </a:solidFill>
              <a:ln w="9525">
                <a:solidFill>
                  <a:srgbClr val="000000"/>
                </a:solidFill>
                <a:round/>
                <a:headEnd/>
                <a:tailEnd/>
              </a:ln>
            </p:spPr>
            <p:txBody>
              <a:bodyPr/>
              <a:lstStyle/>
              <a:p>
                <a:endParaRPr lang="en-US"/>
              </a:p>
            </p:txBody>
          </p:sp>
          <p:cxnSp>
            <p:nvCxnSpPr>
              <p:cNvPr id="57388" name="AutoShape 7"/>
              <p:cNvCxnSpPr>
                <a:cxnSpLocks noChangeShapeType="1"/>
              </p:cNvCxnSpPr>
              <p:nvPr/>
            </p:nvCxnSpPr>
            <p:spPr bwMode="auto">
              <a:xfrm>
                <a:off x="3885" y="1980"/>
                <a:ext cx="0" cy="1215"/>
              </a:xfrm>
              <a:prstGeom prst="straightConnector1">
                <a:avLst/>
              </a:prstGeom>
              <a:noFill/>
              <a:ln w="9525">
                <a:solidFill>
                  <a:srgbClr val="000000"/>
                </a:solidFill>
                <a:round/>
                <a:headEnd/>
                <a:tailEnd/>
              </a:ln>
            </p:spPr>
          </p:cxnSp>
          <p:cxnSp>
            <p:nvCxnSpPr>
              <p:cNvPr id="57389" name="AutoShape 8"/>
              <p:cNvCxnSpPr>
                <a:cxnSpLocks noChangeShapeType="1"/>
              </p:cNvCxnSpPr>
              <p:nvPr/>
            </p:nvCxnSpPr>
            <p:spPr bwMode="auto">
              <a:xfrm flipV="1">
                <a:off x="3315" y="2460"/>
                <a:ext cx="1095" cy="15"/>
              </a:xfrm>
              <a:prstGeom prst="straightConnector1">
                <a:avLst/>
              </a:prstGeom>
              <a:noFill/>
              <a:ln w="9525">
                <a:solidFill>
                  <a:srgbClr val="000000"/>
                </a:solidFill>
                <a:round/>
                <a:headEnd/>
                <a:tailEnd/>
              </a:ln>
            </p:spPr>
          </p:cxnSp>
          <p:cxnSp>
            <p:nvCxnSpPr>
              <p:cNvPr id="57390" name="AutoShape 9"/>
              <p:cNvCxnSpPr>
                <a:cxnSpLocks noChangeShapeType="1"/>
              </p:cNvCxnSpPr>
              <p:nvPr/>
            </p:nvCxnSpPr>
            <p:spPr bwMode="auto">
              <a:xfrm flipH="1">
                <a:off x="3315" y="3195"/>
                <a:ext cx="570" cy="465"/>
              </a:xfrm>
              <a:prstGeom prst="straightConnector1">
                <a:avLst/>
              </a:prstGeom>
              <a:noFill/>
              <a:ln w="9525">
                <a:solidFill>
                  <a:srgbClr val="000000"/>
                </a:solidFill>
                <a:round/>
                <a:headEnd/>
                <a:tailEnd/>
              </a:ln>
            </p:spPr>
          </p:cxnSp>
          <p:cxnSp>
            <p:nvCxnSpPr>
              <p:cNvPr id="57391" name="AutoShape 10"/>
              <p:cNvCxnSpPr>
                <a:cxnSpLocks noChangeShapeType="1"/>
              </p:cNvCxnSpPr>
              <p:nvPr/>
            </p:nvCxnSpPr>
            <p:spPr bwMode="auto">
              <a:xfrm>
                <a:off x="3885" y="3195"/>
                <a:ext cx="525" cy="465"/>
              </a:xfrm>
              <a:prstGeom prst="straightConnector1">
                <a:avLst/>
              </a:prstGeom>
              <a:noFill/>
              <a:ln w="9525">
                <a:solidFill>
                  <a:srgbClr val="000000"/>
                </a:solidFill>
                <a:round/>
                <a:headEnd/>
                <a:tailEnd/>
              </a:ln>
            </p:spPr>
          </p:cxnSp>
        </p:grpSp>
        <p:sp>
          <p:nvSpPr>
            <p:cNvPr id="57384" name="TextBox 49"/>
            <p:cNvSpPr txBox="1">
              <a:spLocks noChangeArrowheads="1"/>
            </p:cNvSpPr>
            <p:nvPr/>
          </p:nvSpPr>
          <p:spPr bwMode="auto">
            <a:xfrm>
              <a:off x="2133602" y="1219200"/>
              <a:ext cx="1676399" cy="550864"/>
            </a:xfrm>
            <a:prstGeom prst="rect">
              <a:avLst/>
            </a:prstGeom>
            <a:noFill/>
            <a:ln w="9525">
              <a:noFill/>
              <a:miter lim="800000"/>
              <a:headEnd/>
              <a:tailEnd/>
            </a:ln>
          </p:spPr>
          <p:txBody>
            <a:bodyPr>
              <a:spAutoFit/>
            </a:bodyPr>
            <a:lstStyle/>
            <a:p>
              <a:r>
                <a:rPr lang="en-US" sz="800"/>
                <a:t>Customer</a:t>
              </a:r>
            </a:p>
          </p:txBody>
        </p:sp>
        <p:sp>
          <p:nvSpPr>
            <p:cNvPr id="57385" name="TextBox 50"/>
            <p:cNvSpPr txBox="1">
              <a:spLocks noChangeArrowheads="1"/>
            </p:cNvSpPr>
            <p:nvPr/>
          </p:nvSpPr>
          <p:spPr bwMode="auto">
            <a:xfrm>
              <a:off x="609600" y="3276599"/>
              <a:ext cx="1676399" cy="865670"/>
            </a:xfrm>
            <a:prstGeom prst="rect">
              <a:avLst/>
            </a:prstGeom>
            <a:noFill/>
            <a:ln w="9525">
              <a:noFill/>
              <a:miter lim="800000"/>
              <a:headEnd/>
              <a:tailEnd/>
            </a:ln>
          </p:spPr>
          <p:txBody>
            <a:bodyPr>
              <a:spAutoFit/>
            </a:bodyPr>
            <a:lstStyle/>
            <a:p>
              <a:pPr algn="ctr"/>
              <a:r>
                <a:rPr lang="en-US" sz="800"/>
                <a:t>Privileged Customer</a:t>
              </a:r>
            </a:p>
          </p:txBody>
        </p:sp>
        <p:sp>
          <p:nvSpPr>
            <p:cNvPr id="57386" name="TextBox 51"/>
            <p:cNvSpPr txBox="1">
              <a:spLocks noChangeArrowheads="1"/>
            </p:cNvSpPr>
            <p:nvPr/>
          </p:nvSpPr>
          <p:spPr bwMode="auto">
            <a:xfrm>
              <a:off x="1687289" y="3291117"/>
              <a:ext cx="1219200" cy="865642"/>
            </a:xfrm>
            <a:prstGeom prst="rect">
              <a:avLst/>
            </a:prstGeom>
            <a:noFill/>
            <a:ln w="9525">
              <a:noFill/>
              <a:miter lim="800000"/>
              <a:headEnd/>
              <a:tailEnd/>
            </a:ln>
          </p:spPr>
          <p:txBody>
            <a:bodyPr>
              <a:spAutoFit/>
            </a:bodyPr>
            <a:lstStyle/>
            <a:p>
              <a:pPr algn="ctr"/>
              <a:r>
                <a:rPr lang="en-US" sz="800"/>
                <a:t>Regular Customer</a:t>
              </a:r>
            </a:p>
          </p:txBody>
        </p:sp>
      </p:grpSp>
      <p:cxnSp>
        <p:nvCxnSpPr>
          <p:cNvPr id="57373" name="Straight Connector 35"/>
          <p:cNvCxnSpPr>
            <a:cxnSpLocks noChangeShapeType="1"/>
          </p:cNvCxnSpPr>
          <p:nvPr/>
        </p:nvCxnSpPr>
        <p:spPr bwMode="auto">
          <a:xfrm rot="5400000">
            <a:off x="5779294" y="3669980"/>
            <a:ext cx="228600" cy="1588"/>
          </a:xfrm>
          <a:prstGeom prst="line">
            <a:avLst/>
          </a:prstGeom>
          <a:noFill/>
          <a:ln w="12700" algn="ctr">
            <a:solidFill>
              <a:schemeClr val="tx1"/>
            </a:solidFill>
            <a:round/>
            <a:headEnd/>
            <a:tailEnd/>
          </a:ln>
        </p:spPr>
      </p:cxnSp>
      <p:sp>
        <p:nvSpPr>
          <p:cNvPr id="57374" name="Isosceles Triangle 38"/>
          <p:cNvSpPr>
            <a:spLocks noChangeArrowheads="1"/>
          </p:cNvSpPr>
          <p:nvPr/>
        </p:nvSpPr>
        <p:spPr bwMode="auto">
          <a:xfrm flipH="1" flipV="1">
            <a:off x="5768975" y="3788249"/>
            <a:ext cx="228600" cy="228600"/>
          </a:xfrm>
          <a:prstGeom prst="triangle">
            <a:avLst>
              <a:gd name="adj" fmla="val 50000"/>
            </a:avLst>
          </a:prstGeom>
          <a:noFill/>
          <a:ln w="12700" algn="ctr">
            <a:solidFill>
              <a:schemeClr val="tx1"/>
            </a:solidFill>
            <a:round/>
            <a:headEnd/>
            <a:tailEnd/>
          </a:ln>
        </p:spPr>
        <p:txBody>
          <a:bodyPr anchor="ctr"/>
          <a:lstStyle/>
          <a:p>
            <a:endParaRPr lang="en-US"/>
          </a:p>
        </p:txBody>
      </p:sp>
      <p:sp>
        <p:nvSpPr>
          <p:cNvPr id="58" name="Rectangle 6"/>
          <p:cNvSpPr txBox="1">
            <a:spLocks noChangeArrowheads="1"/>
          </p:cNvSpPr>
          <p:nvPr/>
        </p:nvSpPr>
        <p:spPr bwMode="auto">
          <a:xfrm>
            <a:off x="0" y="0"/>
            <a:ext cx="9372600" cy="973138"/>
          </a:xfrm>
          <a:prstGeom prst="rect">
            <a:avLst/>
          </a:prstGeom>
          <a:noFill/>
          <a:ln w="9525">
            <a:noFill/>
            <a:miter lim="800000"/>
            <a:headEnd/>
            <a:tailEnd/>
          </a:ln>
          <a:effectLst>
            <a:outerShdw dist="35921" dir="2700000" algn="ctr" rotWithShape="0">
              <a:schemeClr val="tx1"/>
            </a:outerShdw>
          </a:effectLst>
        </p:spPr>
        <p:txBody>
          <a:bodyPr anchor="ctr"/>
          <a:lstStyle/>
          <a:p>
            <a:pPr>
              <a:spcBef>
                <a:spcPct val="0"/>
              </a:spcBef>
              <a:buClrTx/>
              <a:buSzTx/>
              <a:buFontTx/>
              <a:buNone/>
              <a:defRPr/>
            </a:pPr>
            <a:r>
              <a:rPr lang="en-US" sz="3200" kern="0" dirty="0">
                <a:solidFill>
                  <a:schemeClr val="bg1"/>
                </a:solidFill>
                <a:latin typeface="+mj-lt"/>
                <a:ea typeface="+mj-ea"/>
                <a:cs typeface="+mj-cs"/>
              </a:rPr>
              <a:t>  Use Case Diagram(3 of 4) </a:t>
            </a:r>
            <a:endParaRPr lang="en-US" sz="3200" i="1" kern="0" dirty="0">
              <a:solidFill>
                <a:schemeClr val="bg1"/>
              </a:solidFill>
              <a:latin typeface="+mj-lt"/>
              <a:ea typeface="+mj-ea"/>
              <a:cs typeface="+mj-cs"/>
            </a:endParaRPr>
          </a:p>
        </p:txBody>
      </p:sp>
      <p:cxnSp>
        <p:nvCxnSpPr>
          <p:cNvPr id="57" name="Straight Arrow Connector 98"/>
          <p:cNvCxnSpPr>
            <a:cxnSpLocks noChangeShapeType="1"/>
          </p:cNvCxnSpPr>
          <p:nvPr/>
        </p:nvCxnSpPr>
        <p:spPr bwMode="auto">
          <a:xfrm>
            <a:off x="6705600" y="4724400"/>
            <a:ext cx="1524000" cy="1588"/>
          </a:xfrm>
          <a:prstGeom prst="straightConnector1">
            <a:avLst/>
          </a:prstGeom>
          <a:noFill/>
          <a:ln w="12700" algn="ctr">
            <a:solidFill>
              <a:schemeClr val="tx1"/>
            </a:solidFill>
            <a:prstDash val="dash"/>
            <a:round/>
            <a:headEnd/>
            <a:tailEnd type="arrow" w="med" len="med"/>
          </a:ln>
        </p:spPr>
      </p:cxnSp>
      <p:grpSp>
        <p:nvGrpSpPr>
          <p:cNvPr id="59" name="Group 114"/>
          <p:cNvGrpSpPr>
            <a:grpSpLocks/>
          </p:cNvGrpSpPr>
          <p:nvPr/>
        </p:nvGrpSpPr>
        <p:grpSpPr bwMode="auto">
          <a:xfrm>
            <a:off x="4953000" y="5123336"/>
            <a:ext cx="4419600" cy="841375"/>
            <a:chOff x="3124200" y="4953000"/>
            <a:chExt cx="4419600" cy="841375"/>
          </a:xfrm>
        </p:grpSpPr>
        <p:sp>
          <p:nvSpPr>
            <p:cNvPr id="60" name="Oval 22"/>
            <p:cNvSpPr>
              <a:spLocks noChangeArrowheads="1"/>
            </p:cNvSpPr>
            <p:nvPr/>
          </p:nvSpPr>
          <p:spPr bwMode="auto">
            <a:xfrm>
              <a:off x="4038600" y="5105436"/>
              <a:ext cx="1219200" cy="457308"/>
            </a:xfrm>
            <a:prstGeom prst="ellipse">
              <a:avLst/>
            </a:prstGeom>
            <a:noFill/>
            <a:ln w="12700" algn="ctr">
              <a:solidFill>
                <a:schemeClr val="tx1"/>
              </a:solidFill>
              <a:round/>
              <a:headEnd/>
              <a:tailEnd/>
            </a:ln>
          </p:spPr>
          <p:txBody>
            <a:bodyPr anchor="ctr"/>
            <a:lstStyle/>
            <a:p>
              <a:endParaRPr lang="en-US"/>
            </a:p>
          </p:txBody>
        </p:sp>
        <p:grpSp>
          <p:nvGrpSpPr>
            <p:cNvPr id="61" name="Group 5"/>
            <p:cNvGrpSpPr>
              <a:grpSpLocks/>
            </p:cNvGrpSpPr>
            <p:nvPr/>
          </p:nvGrpSpPr>
          <p:grpSpPr bwMode="auto">
            <a:xfrm>
              <a:off x="3276597" y="4953000"/>
              <a:ext cx="304799" cy="533525"/>
              <a:chOff x="3315" y="1035"/>
              <a:chExt cx="1095" cy="2625"/>
            </a:xfrm>
          </p:grpSpPr>
          <p:sp>
            <p:nvSpPr>
              <p:cNvPr id="67" name="Oval 6"/>
              <p:cNvSpPr>
                <a:spLocks noChangeArrowheads="1"/>
              </p:cNvSpPr>
              <p:nvPr/>
            </p:nvSpPr>
            <p:spPr bwMode="auto">
              <a:xfrm>
                <a:off x="3480" y="1035"/>
                <a:ext cx="810" cy="945"/>
              </a:xfrm>
              <a:prstGeom prst="ellipse">
                <a:avLst/>
              </a:prstGeom>
              <a:solidFill>
                <a:srgbClr val="FFFFFF"/>
              </a:solidFill>
              <a:ln w="9525">
                <a:solidFill>
                  <a:srgbClr val="000000"/>
                </a:solidFill>
                <a:round/>
                <a:headEnd/>
                <a:tailEnd/>
              </a:ln>
            </p:spPr>
            <p:txBody>
              <a:bodyPr/>
              <a:lstStyle/>
              <a:p>
                <a:endParaRPr lang="en-US"/>
              </a:p>
            </p:txBody>
          </p:sp>
          <p:cxnSp>
            <p:nvCxnSpPr>
              <p:cNvPr id="68" name="AutoShape 7"/>
              <p:cNvCxnSpPr>
                <a:cxnSpLocks noChangeShapeType="1"/>
              </p:cNvCxnSpPr>
              <p:nvPr/>
            </p:nvCxnSpPr>
            <p:spPr bwMode="auto">
              <a:xfrm>
                <a:off x="3885" y="1980"/>
                <a:ext cx="0" cy="1215"/>
              </a:xfrm>
              <a:prstGeom prst="straightConnector1">
                <a:avLst/>
              </a:prstGeom>
              <a:noFill/>
              <a:ln w="9525">
                <a:solidFill>
                  <a:srgbClr val="000000"/>
                </a:solidFill>
                <a:round/>
                <a:headEnd/>
                <a:tailEnd/>
              </a:ln>
            </p:spPr>
          </p:cxnSp>
          <p:cxnSp>
            <p:nvCxnSpPr>
              <p:cNvPr id="69" name="AutoShape 8"/>
              <p:cNvCxnSpPr>
                <a:cxnSpLocks noChangeShapeType="1"/>
              </p:cNvCxnSpPr>
              <p:nvPr/>
            </p:nvCxnSpPr>
            <p:spPr bwMode="auto">
              <a:xfrm flipV="1">
                <a:off x="3315" y="2460"/>
                <a:ext cx="1095" cy="15"/>
              </a:xfrm>
              <a:prstGeom prst="straightConnector1">
                <a:avLst/>
              </a:prstGeom>
              <a:noFill/>
              <a:ln w="9525">
                <a:solidFill>
                  <a:srgbClr val="000000"/>
                </a:solidFill>
                <a:round/>
                <a:headEnd/>
                <a:tailEnd/>
              </a:ln>
            </p:spPr>
          </p:cxnSp>
          <p:cxnSp>
            <p:nvCxnSpPr>
              <p:cNvPr id="70" name="AutoShape 9"/>
              <p:cNvCxnSpPr>
                <a:cxnSpLocks noChangeShapeType="1"/>
              </p:cNvCxnSpPr>
              <p:nvPr/>
            </p:nvCxnSpPr>
            <p:spPr bwMode="auto">
              <a:xfrm flipH="1">
                <a:off x="3315" y="3195"/>
                <a:ext cx="570" cy="465"/>
              </a:xfrm>
              <a:prstGeom prst="straightConnector1">
                <a:avLst/>
              </a:prstGeom>
              <a:noFill/>
              <a:ln w="9525">
                <a:solidFill>
                  <a:srgbClr val="000000"/>
                </a:solidFill>
                <a:round/>
                <a:headEnd/>
                <a:tailEnd/>
              </a:ln>
            </p:spPr>
          </p:cxnSp>
          <p:cxnSp>
            <p:nvCxnSpPr>
              <p:cNvPr id="71" name="AutoShape 10"/>
              <p:cNvCxnSpPr>
                <a:cxnSpLocks noChangeShapeType="1"/>
              </p:cNvCxnSpPr>
              <p:nvPr/>
            </p:nvCxnSpPr>
            <p:spPr bwMode="auto">
              <a:xfrm>
                <a:off x="3885" y="3195"/>
                <a:ext cx="525" cy="465"/>
              </a:xfrm>
              <a:prstGeom prst="straightConnector1">
                <a:avLst/>
              </a:prstGeom>
              <a:noFill/>
              <a:ln w="9525">
                <a:solidFill>
                  <a:srgbClr val="000000"/>
                </a:solidFill>
                <a:round/>
                <a:headEnd/>
                <a:tailEnd/>
              </a:ln>
            </p:spPr>
          </p:cxnSp>
        </p:grpSp>
        <p:cxnSp>
          <p:nvCxnSpPr>
            <p:cNvPr id="62" name="Straight Connector 29"/>
            <p:cNvCxnSpPr>
              <a:cxnSpLocks noChangeShapeType="1"/>
            </p:cNvCxnSpPr>
            <p:nvPr/>
          </p:nvCxnSpPr>
          <p:spPr bwMode="auto">
            <a:xfrm>
              <a:off x="3581400" y="5334090"/>
              <a:ext cx="304800" cy="1588"/>
            </a:xfrm>
            <a:prstGeom prst="line">
              <a:avLst/>
            </a:prstGeom>
            <a:noFill/>
            <a:ln w="12700" algn="ctr">
              <a:solidFill>
                <a:schemeClr val="tx1"/>
              </a:solidFill>
              <a:round/>
              <a:headEnd/>
              <a:tailEnd/>
            </a:ln>
          </p:spPr>
        </p:cxnSp>
        <p:sp>
          <p:nvSpPr>
            <p:cNvPr id="63" name="TextBox 31"/>
            <p:cNvSpPr txBox="1">
              <a:spLocks noChangeArrowheads="1"/>
            </p:cNvSpPr>
            <p:nvPr/>
          </p:nvSpPr>
          <p:spPr bwMode="auto">
            <a:xfrm>
              <a:off x="3810000" y="5181654"/>
              <a:ext cx="1752600" cy="307849"/>
            </a:xfrm>
            <a:prstGeom prst="rect">
              <a:avLst/>
            </a:prstGeom>
            <a:noFill/>
            <a:ln w="9525">
              <a:noFill/>
              <a:miter lim="800000"/>
              <a:headEnd/>
              <a:tailEnd/>
            </a:ln>
          </p:spPr>
          <p:txBody>
            <a:bodyPr>
              <a:spAutoFit/>
            </a:bodyPr>
            <a:lstStyle/>
            <a:p>
              <a:pPr algn="ctr"/>
              <a:r>
                <a:rPr lang="en-US" sz="1400"/>
                <a:t>Pays Bill</a:t>
              </a:r>
            </a:p>
          </p:txBody>
        </p:sp>
        <p:sp>
          <p:nvSpPr>
            <p:cNvPr id="64" name="TextBox 32"/>
            <p:cNvSpPr txBox="1">
              <a:spLocks noChangeArrowheads="1"/>
            </p:cNvSpPr>
            <p:nvPr/>
          </p:nvSpPr>
          <p:spPr bwMode="auto">
            <a:xfrm>
              <a:off x="3124200" y="5486526"/>
              <a:ext cx="1752600" cy="307849"/>
            </a:xfrm>
            <a:prstGeom prst="rect">
              <a:avLst/>
            </a:prstGeom>
            <a:noFill/>
            <a:ln w="9525">
              <a:noFill/>
              <a:miter lim="800000"/>
              <a:headEnd/>
              <a:tailEnd/>
            </a:ln>
          </p:spPr>
          <p:txBody>
            <a:bodyPr>
              <a:spAutoFit/>
            </a:bodyPr>
            <a:lstStyle/>
            <a:p>
              <a:r>
                <a:rPr lang="en-US" sz="1400"/>
                <a:t>Customer</a:t>
              </a:r>
            </a:p>
          </p:txBody>
        </p:sp>
        <p:sp>
          <p:nvSpPr>
            <p:cNvPr id="65" name="Oval 22"/>
            <p:cNvSpPr>
              <a:spLocks noChangeArrowheads="1"/>
            </p:cNvSpPr>
            <p:nvPr/>
          </p:nvSpPr>
          <p:spPr bwMode="auto">
            <a:xfrm>
              <a:off x="5943600" y="5105400"/>
              <a:ext cx="1600200" cy="457308"/>
            </a:xfrm>
            <a:prstGeom prst="ellipse">
              <a:avLst/>
            </a:prstGeom>
            <a:noFill/>
            <a:ln w="12700" algn="ctr">
              <a:solidFill>
                <a:schemeClr val="tx1"/>
              </a:solidFill>
              <a:round/>
              <a:headEnd/>
              <a:tailEnd/>
            </a:ln>
          </p:spPr>
          <p:txBody>
            <a:bodyPr anchor="ctr"/>
            <a:lstStyle/>
            <a:p>
              <a:r>
                <a:rPr lang="en-US"/>
                <a:t>Purchase</a:t>
              </a:r>
            </a:p>
          </p:txBody>
        </p:sp>
        <p:cxnSp>
          <p:nvCxnSpPr>
            <p:cNvPr id="66" name="Straight Arrow Connector 121"/>
            <p:cNvCxnSpPr>
              <a:cxnSpLocks noChangeShapeType="1"/>
              <a:endCxn id="65" idx="2"/>
            </p:cNvCxnSpPr>
            <p:nvPr/>
          </p:nvCxnSpPr>
          <p:spPr bwMode="auto">
            <a:xfrm>
              <a:off x="5257800" y="5334000"/>
              <a:ext cx="685800" cy="54"/>
            </a:xfrm>
            <a:prstGeom prst="straightConnector1">
              <a:avLst/>
            </a:prstGeom>
            <a:noFill/>
            <a:ln w="12700" algn="ctr">
              <a:solidFill>
                <a:schemeClr val="tx1"/>
              </a:solidFill>
              <a:prstDash val="dash"/>
              <a:round/>
              <a:headEnd/>
              <a:tailEnd type="arrow" w="med" len="med"/>
            </a:ln>
          </p:spPr>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3539179-2199-47DB-9ADC-5C87EBB09D0B}" type="slidenum">
              <a:rPr lang="en-US"/>
              <a:pPr>
                <a:defRPr/>
              </a:pPr>
              <a:t>5</a:t>
            </a:fld>
            <a:endParaRPr lang="en-US"/>
          </a:p>
        </p:txBody>
      </p:sp>
      <p:sp>
        <p:nvSpPr>
          <p:cNvPr id="679940" name="Rectangle 4"/>
          <p:cNvSpPr>
            <a:spLocks noGrp="1" noChangeArrowheads="1"/>
          </p:cNvSpPr>
          <p:nvPr>
            <p:ph type="title"/>
          </p:nvPr>
        </p:nvSpPr>
        <p:spPr>
          <a:xfrm>
            <a:off x="0" y="12700"/>
            <a:ext cx="8077200" cy="973138"/>
          </a:xfrm>
        </p:spPr>
        <p:txBody>
          <a:bodyPr/>
          <a:lstStyle/>
          <a:p>
            <a:pPr eaLnBrk="1" hangingPunct="1">
              <a:defRPr/>
            </a:pPr>
            <a:r>
              <a:rPr lang="en-US" dirty="0" smtClean="0"/>
              <a:t>  Course Pre-Requisites</a:t>
            </a:r>
          </a:p>
        </p:txBody>
      </p:sp>
      <p:sp>
        <p:nvSpPr>
          <p:cNvPr id="9220" name="Rectangle 5"/>
          <p:cNvSpPr>
            <a:spLocks noGrp="1" noChangeArrowheads="1"/>
          </p:cNvSpPr>
          <p:nvPr>
            <p:ph type="body" idx="1"/>
          </p:nvPr>
        </p:nvSpPr>
        <p:spPr>
          <a:xfrm>
            <a:off x="228600" y="1447800"/>
            <a:ext cx="8915400" cy="1066800"/>
          </a:xfrm>
        </p:spPr>
        <p:txBody>
          <a:bodyPr/>
          <a:lstStyle/>
          <a:p>
            <a:pPr algn="ctr" eaLnBrk="1" hangingPunct="1">
              <a:buFont typeface="Wingdings" pitchFamily="2" charset="2"/>
              <a:buNone/>
            </a:pPr>
            <a:r>
              <a:rPr lang="en-US" sz="2400" dirty="0" smtClean="0"/>
              <a:t>The participants should have knowledge of problem solving techniques and programming basics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74341C7-CF46-4F7C-BA6B-6EA8B77DD079}" type="slidenum">
              <a:rPr lang="en-US"/>
              <a:pPr>
                <a:defRPr/>
              </a:pPr>
              <a:t>50</a:t>
            </a:fld>
            <a:endParaRPr lang="en-US"/>
          </a:p>
        </p:txBody>
      </p:sp>
      <p:sp>
        <p:nvSpPr>
          <p:cNvPr id="2052" name="Rectangle 12"/>
          <p:cNvSpPr>
            <a:spLocks noChangeArrowheads="1"/>
          </p:cNvSpPr>
          <p:nvPr/>
        </p:nvSpPr>
        <p:spPr bwMode="auto">
          <a:xfrm>
            <a:off x="0" y="0"/>
            <a:ext cx="184150" cy="276225"/>
          </a:xfrm>
          <a:prstGeom prst="rect">
            <a:avLst/>
          </a:prstGeom>
          <a:noFill/>
          <a:ln w="12700">
            <a:noFill/>
            <a:miter lim="800000"/>
            <a:headEnd/>
            <a:tailEnd/>
          </a:ln>
        </p:spPr>
        <p:txBody>
          <a:bodyPr wrap="none" anchor="ctr">
            <a:spAutoFit/>
          </a:bodyPr>
          <a:lstStyle/>
          <a:p>
            <a:endParaRPr lang="en-US"/>
          </a:p>
        </p:txBody>
      </p:sp>
      <p:sp>
        <p:nvSpPr>
          <p:cNvPr id="2053" name="Rectangle 13"/>
          <p:cNvSpPr>
            <a:spLocks noChangeArrowheads="1"/>
          </p:cNvSpPr>
          <p:nvPr/>
        </p:nvSpPr>
        <p:spPr bwMode="auto">
          <a:xfrm>
            <a:off x="0" y="457200"/>
            <a:ext cx="633413" cy="261938"/>
          </a:xfrm>
          <a:prstGeom prst="rect">
            <a:avLst/>
          </a:prstGeom>
          <a:noFill/>
          <a:ln w="12700">
            <a:noFill/>
            <a:miter lim="800000"/>
            <a:headEnd/>
            <a:tailEnd/>
          </a:ln>
        </p:spPr>
        <p:txBody>
          <a:bodyPr wrap="none" anchor="ctr">
            <a:spAutoFit/>
          </a:bodyPr>
          <a:lstStyle/>
          <a:p>
            <a:r>
              <a:rPr lang="en-US" sz="1100">
                <a:latin typeface="Calibri" pitchFamily="34" charset="0"/>
              </a:rPr>
              <a:t>              </a:t>
            </a:r>
            <a:endParaRPr lang="en-US"/>
          </a:p>
        </p:txBody>
      </p:sp>
      <p:sp>
        <p:nvSpPr>
          <p:cNvPr id="2054" name="Rectangle 14"/>
          <p:cNvSpPr>
            <a:spLocks noChangeArrowheads="1"/>
          </p:cNvSpPr>
          <p:nvPr/>
        </p:nvSpPr>
        <p:spPr bwMode="auto">
          <a:xfrm>
            <a:off x="0" y="990600"/>
            <a:ext cx="184150" cy="276225"/>
          </a:xfrm>
          <a:prstGeom prst="rect">
            <a:avLst/>
          </a:prstGeom>
          <a:noFill/>
          <a:ln w="12700">
            <a:noFill/>
            <a:miter lim="800000"/>
            <a:headEnd/>
            <a:tailEnd/>
          </a:ln>
        </p:spPr>
        <p:txBody>
          <a:bodyPr wrap="none" anchor="ctr">
            <a:spAutoFit/>
          </a:bodyPr>
          <a:lstStyle/>
          <a:p>
            <a:endParaRPr lang="en-US"/>
          </a:p>
        </p:txBody>
      </p:sp>
      <p:sp>
        <p:nvSpPr>
          <p:cNvPr id="2055" name="Rectangle 15"/>
          <p:cNvSpPr>
            <a:spLocks noChangeArrowheads="1"/>
          </p:cNvSpPr>
          <p:nvPr/>
        </p:nvSpPr>
        <p:spPr bwMode="auto">
          <a:xfrm>
            <a:off x="0" y="1447800"/>
            <a:ext cx="184150" cy="600075"/>
          </a:xfrm>
          <a:prstGeom prst="rect">
            <a:avLst/>
          </a:prstGeom>
          <a:noFill/>
          <a:ln w="12700">
            <a:noFill/>
            <a:miter lim="800000"/>
            <a:headEnd/>
            <a:tailEnd/>
          </a:ln>
        </p:spPr>
        <p:txBody>
          <a:bodyPr wrap="none" anchor="ctr">
            <a:spAutoFit/>
          </a:bodyPr>
          <a:lstStyle/>
          <a:p>
            <a:r>
              <a:rPr lang="en-US" sz="900"/>
              <a:t/>
            </a:r>
            <a:br>
              <a:rPr lang="en-US" sz="900"/>
            </a:br>
            <a:endParaRPr lang="en-US"/>
          </a:p>
          <a:p>
            <a:pPr>
              <a:spcBef>
                <a:spcPct val="0"/>
              </a:spcBef>
              <a:buClrTx/>
              <a:buSzTx/>
              <a:buFontTx/>
              <a:buNone/>
            </a:pPr>
            <a:endParaRPr lang="en-US"/>
          </a:p>
        </p:txBody>
      </p:sp>
      <p:sp>
        <p:nvSpPr>
          <p:cNvPr id="2056" name="Rectangle 16"/>
          <p:cNvSpPr>
            <a:spLocks noChangeArrowheads="1"/>
          </p:cNvSpPr>
          <p:nvPr/>
        </p:nvSpPr>
        <p:spPr bwMode="auto">
          <a:xfrm>
            <a:off x="0" y="2438400"/>
            <a:ext cx="665163" cy="261938"/>
          </a:xfrm>
          <a:prstGeom prst="rect">
            <a:avLst/>
          </a:prstGeom>
          <a:noFill/>
          <a:ln w="12700">
            <a:noFill/>
            <a:miter lim="800000"/>
            <a:headEnd/>
            <a:tailEnd/>
          </a:ln>
        </p:spPr>
        <p:txBody>
          <a:bodyPr wrap="none" anchor="ctr">
            <a:spAutoFit/>
          </a:bodyPr>
          <a:lstStyle/>
          <a:p>
            <a:r>
              <a:rPr lang="en-US" sz="1100">
                <a:latin typeface="Calibri" pitchFamily="34" charset="0"/>
              </a:rPr>
              <a:t>               </a:t>
            </a:r>
            <a:endParaRPr lang="en-US"/>
          </a:p>
        </p:txBody>
      </p:sp>
      <p:sp>
        <p:nvSpPr>
          <p:cNvPr id="2057" name="Rectangle 17"/>
          <p:cNvSpPr>
            <a:spLocks noChangeArrowheads="1"/>
          </p:cNvSpPr>
          <p:nvPr/>
        </p:nvSpPr>
        <p:spPr bwMode="auto">
          <a:xfrm>
            <a:off x="0" y="2971800"/>
            <a:ext cx="184150" cy="415925"/>
          </a:xfrm>
          <a:prstGeom prst="rect">
            <a:avLst/>
          </a:prstGeom>
          <a:noFill/>
          <a:ln w="12700">
            <a:noFill/>
            <a:miter lim="800000"/>
            <a:headEnd/>
            <a:tailEnd/>
          </a:ln>
        </p:spPr>
        <p:txBody>
          <a:bodyPr wrap="none" anchor="ctr">
            <a:spAutoFit/>
          </a:bodyPr>
          <a:lstStyle/>
          <a:p>
            <a:endParaRPr lang="en-US" sz="900"/>
          </a:p>
          <a:p>
            <a:pPr>
              <a:spcBef>
                <a:spcPct val="0"/>
              </a:spcBef>
              <a:buClrTx/>
              <a:buSzTx/>
              <a:buFontTx/>
              <a:buNone/>
            </a:pPr>
            <a:endParaRPr lang="en-US"/>
          </a:p>
        </p:txBody>
      </p:sp>
      <p:sp>
        <p:nvSpPr>
          <p:cNvPr id="2058" name="TextBox 49"/>
          <p:cNvSpPr txBox="1">
            <a:spLocks noChangeArrowheads="1"/>
          </p:cNvSpPr>
          <p:nvPr/>
        </p:nvSpPr>
        <p:spPr bwMode="auto">
          <a:xfrm>
            <a:off x="457200" y="1371600"/>
            <a:ext cx="8991600" cy="2708434"/>
          </a:xfrm>
          <a:prstGeom prst="rect">
            <a:avLst/>
          </a:prstGeom>
          <a:noFill/>
          <a:ln w="9525">
            <a:noFill/>
            <a:miter lim="800000"/>
            <a:headEnd/>
            <a:tailEnd/>
          </a:ln>
        </p:spPr>
        <p:txBody>
          <a:bodyPr wrap="square">
            <a:spAutoFit/>
          </a:bodyPr>
          <a:lstStyle/>
          <a:p>
            <a:r>
              <a:rPr lang="en-US" sz="2000" b="0" dirty="0" smtClean="0"/>
              <a:t>Let us consider the Retail Store case study.</a:t>
            </a:r>
          </a:p>
          <a:p>
            <a:r>
              <a:rPr lang="en-US" sz="2000" b="0" dirty="0" smtClean="0"/>
              <a:t>The steps </a:t>
            </a:r>
            <a:r>
              <a:rPr lang="en-US" sz="2000" b="0" dirty="0"/>
              <a:t>to create </a:t>
            </a:r>
            <a:r>
              <a:rPr lang="en-US" sz="2000" b="0" dirty="0" smtClean="0"/>
              <a:t>the </a:t>
            </a:r>
            <a:r>
              <a:rPr lang="en-US" sz="2000" b="0" dirty="0"/>
              <a:t>Use Case </a:t>
            </a:r>
            <a:r>
              <a:rPr lang="en-US" sz="2000" b="0" dirty="0" smtClean="0"/>
              <a:t>diagram is as follows:</a:t>
            </a:r>
            <a:endParaRPr lang="en-US" sz="2000" b="0" dirty="0"/>
          </a:p>
          <a:p>
            <a:pPr marL="581025" lvl="1" indent="-277813">
              <a:buClrTx/>
              <a:buFont typeface="Arial" pitchFamily="34" charset="0"/>
              <a:buChar char="•"/>
            </a:pPr>
            <a:r>
              <a:rPr lang="en-US" sz="2000" b="0" dirty="0" smtClean="0"/>
              <a:t> Identify </a:t>
            </a:r>
            <a:r>
              <a:rPr lang="en-US" sz="2000" b="0" dirty="0"/>
              <a:t>the actors in the system</a:t>
            </a:r>
          </a:p>
          <a:p>
            <a:pPr marL="581025" lvl="1" indent="-277813">
              <a:buClrTx/>
              <a:buFont typeface="Arial" pitchFamily="34" charset="0"/>
              <a:buChar char="•"/>
            </a:pPr>
            <a:r>
              <a:rPr lang="en-US" sz="2000" b="0" dirty="0" smtClean="0"/>
              <a:t> Identify </a:t>
            </a:r>
            <a:r>
              <a:rPr lang="en-US" sz="2000" b="0" dirty="0"/>
              <a:t>the use cases</a:t>
            </a:r>
          </a:p>
          <a:p>
            <a:pPr marL="581025" lvl="1" indent="-277813">
              <a:buClrTx/>
              <a:buFont typeface="Arial" pitchFamily="34" charset="0"/>
              <a:buChar char="•"/>
            </a:pPr>
            <a:r>
              <a:rPr lang="en-US" sz="2000" b="0" dirty="0" smtClean="0"/>
              <a:t> Identify </a:t>
            </a:r>
            <a:r>
              <a:rPr lang="en-US" sz="2000" b="0" dirty="0"/>
              <a:t>the relationships</a:t>
            </a:r>
          </a:p>
          <a:p>
            <a:pPr marL="581025" lvl="1" indent="-277813">
              <a:buClrTx/>
              <a:buFont typeface="Arial" pitchFamily="34" charset="0"/>
              <a:buChar char="•"/>
            </a:pPr>
            <a:r>
              <a:rPr lang="en-US" sz="2000" b="0" dirty="0" smtClean="0"/>
              <a:t> Create </a:t>
            </a:r>
            <a:r>
              <a:rPr lang="en-US" sz="2000" b="0" dirty="0"/>
              <a:t>a Use Case diagram </a:t>
            </a:r>
          </a:p>
        </p:txBody>
      </p:sp>
      <p:sp>
        <p:nvSpPr>
          <p:cNvPr id="13" name="Rectangle 6"/>
          <p:cNvSpPr txBox="1">
            <a:spLocks noChangeArrowheads="1"/>
          </p:cNvSpPr>
          <p:nvPr/>
        </p:nvSpPr>
        <p:spPr bwMode="auto">
          <a:xfrm>
            <a:off x="0" y="0"/>
            <a:ext cx="9372600" cy="973138"/>
          </a:xfrm>
          <a:prstGeom prst="rect">
            <a:avLst/>
          </a:prstGeom>
          <a:noFill/>
          <a:ln w="9525">
            <a:noFill/>
            <a:miter lim="800000"/>
            <a:headEnd/>
            <a:tailEnd/>
          </a:ln>
          <a:effectLst>
            <a:outerShdw dist="35921" dir="2700000" algn="ctr" rotWithShape="0">
              <a:schemeClr val="tx1"/>
            </a:outerShdw>
          </a:effectLst>
        </p:spPr>
        <p:txBody>
          <a:bodyPr anchor="ctr"/>
          <a:lstStyle/>
          <a:p>
            <a:pPr>
              <a:spcBef>
                <a:spcPct val="0"/>
              </a:spcBef>
              <a:buClrTx/>
              <a:buSzTx/>
              <a:buFontTx/>
              <a:buNone/>
              <a:defRPr/>
            </a:pPr>
            <a:r>
              <a:rPr lang="en-US" sz="3200" kern="0" dirty="0">
                <a:solidFill>
                  <a:schemeClr val="bg1"/>
                </a:solidFill>
                <a:latin typeface="+mj-lt"/>
                <a:ea typeface="+mj-ea"/>
                <a:cs typeface="+mj-cs"/>
              </a:rPr>
              <a:t>  Use Case Diagram(4 of 4) </a:t>
            </a:r>
            <a:endParaRPr lang="en-US" sz="3200" i="1" kern="0" dirty="0">
              <a:solidFill>
                <a:schemeClr val="bg1"/>
              </a:solidFill>
              <a:latin typeface="+mj-lt"/>
              <a:ea typeface="+mj-ea"/>
              <a:cs typeface="+mj-cs"/>
            </a:endParaRPr>
          </a:p>
        </p:txBody>
      </p:sp>
      <p:sp>
        <p:nvSpPr>
          <p:cNvPr id="15" name="TextBox 14"/>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graphicFrame>
        <p:nvGraphicFramePr>
          <p:cNvPr id="14" name="Object 13"/>
          <p:cNvGraphicFramePr>
            <a:graphicFrameLocks noChangeAspect="1"/>
          </p:cNvGraphicFramePr>
          <p:nvPr/>
        </p:nvGraphicFramePr>
        <p:xfrm>
          <a:off x="6172200" y="2895600"/>
          <a:ext cx="1905000" cy="1143000"/>
        </p:xfrm>
        <a:graphic>
          <a:graphicData uri="http://schemas.openxmlformats.org/presentationml/2006/ole">
            <p:oleObj spid="_x0000_s2051" name="Acrobat Document" showAsIcon="1" r:id="rId4" imgW="914400" imgH="714240" progId="AcroExch.Document.7">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4659DB6-46F4-4E4E-8D30-10B2F41130B8}" type="slidenum">
              <a:rPr lang="en-US"/>
              <a:pPr>
                <a:defRPr/>
              </a:pPr>
              <a:t>51</a:t>
            </a:fld>
            <a:endParaRPr lang="en-US"/>
          </a:p>
        </p:txBody>
      </p:sp>
      <p:sp>
        <p:nvSpPr>
          <p:cNvPr id="595974" name="Rectangle 6"/>
          <p:cNvSpPr>
            <a:spLocks noGrp="1" noChangeArrowheads="1"/>
          </p:cNvSpPr>
          <p:nvPr>
            <p:ph type="title"/>
          </p:nvPr>
        </p:nvSpPr>
        <p:spPr>
          <a:xfrm>
            <a:off x="304800" y="0"/>
            <a:ext cx="9372600" cy="973138"/>
          </a:xfrm>
        </p:spPr>
        <p:txBody>
          <a:bodyPr/>
          <a:lstStyle/>
          <a:p>
            <a:pPr>
              <a:defRPr/>
            </a:pPr>
            <a:r>
              <a:rPr lang="en-US" dirty="0" smtClean="0"/>
              <a:t> Class Diagram(1 of 3) </a:t>
            </a:r>
            <a:endParaRPr lang="en-US" i="1" dirty="0"/>
          </a:p>
        </p:txBody>
      </p:sp>
      <p:sp>
        <p:nvSpPr>
          <p:cNvPr id="58372" name="Rectangle 7"/>
          <p:cNvSpPr>
            <a:spLocks noGrp="1" noChangeArrowheads="1"/>
          </p:cNvSpPr>
          <p:nvPr>
            <p:ph type="body" idx="1"/>
          </p:nvPr>
        </p:nvSpPr>
        <p:spPr/>
        <p:txBody>
          <a:bodyPr/>
          <a:lstStyle/>
          <a:p>
            <a:pPr eaLnBrk="1" hangingPunct="1"/>
            <a:r>
              <a:rPr lang="en-US" sz="2400" dirty="0" smtClean="0"/>
              <a:t>Classes are the basic components of an OO system</a:t>
            </a:r>
          </a:p>
          <a:p>
            <a:pPr eaLnBrk="1" hangingPunct="1"/>
            <a:r>
              <a:rPr lang="en-US" sz="2400" dirty="0" smtClean="0"/>
              <a:t>Class Diagram shows the collection of classes and the relationships among them</a:t>
            </a:r>
          </a:p>
          <a:p>
            <a:r>
              <a:rPr lang="en-AU" sz="2400" dirty="0" smtClean="0"/>
              <a:t>A class is represented by a rectangular box thre</a:t>
            </a:r>
            <a:r>
              <a:rPr lang="en-AU" dirty="0" smtClean="0"/>
              <a:t>e compartments :</a:t>
            </a:r>
            <a:endParaRPr lang="en-US" dirty="0" smtClean="0"/>
          </a:p>
          <a:p>
            <a:pPr lvl="3" eaLnBrk="1" hangingPunct="1"/>
            <a:r>
              <a:rPr lang="en-US" sz="2200" dirty="0" smtClean="0"/>
              <a:t>Class Name</a:t>
            </a:r>
          </a:p>
          <a:p>
            <a:pPr lvl="3" eaLnBrk="1" hangingPunct="1"/>
            <a:r>
              <a:rPr lang="en-US" sz="2200" dirty="0" smtClean="0"/>
              <a:t>Attributes</a:t>
            </a:r>
          </a:p>
          <a:p>
            <a:pPr lvl="3" eaLnBrk="1" hangingPunct="1"/>
            <a:r>
              <a:rPr lang="en-US" sz="2200" dirty="0" smtClean="0"/>
              <a:t>Behavior</a:t>
            </a:r>
          </a:p>
          <a:p>
            <a:endParaRPr lang="en-US" sz="22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633ACEF-BF26-4F29-B339-36D49E112491}" type="slidenum">
              <a:rPr lang="en-US" smtClean="0"/>
              <a:pPr>
                <a:defRPr/>
              </a:pPr>
              <a:t>52</a:t>
            </a:fld>
            <a:endParaRPr lang="en-US"/>
          </a:p>
        </p:txBody>
      </p:sp>
      <p:graphicFrame>
        <p:nvGraphicFramePr>
          <p:cNvPr id="5" name="Table 4"/>
          <p:cNvGraphicFramePr>
            <a:graphicFrameLocks noGrp="1"/>
          </p:cNvGraphicFramePr>
          <p:nvPr/>
        </p:nvGraphicFramePr>
        <p:xfrm>
          <a:off x="762000" y="1219200"/>
          <a:ext cx="8001000" cy="2727960"/>
        </p:xfrm>
        <a:graphic>
          <a:graphicData uri="http://schemas.openxmlformats.org/drawingml/2006/table">
            <a:tbl>
              <a:tblPr firstRow="1" bandRow="1">
                <a:tableStyleId>{21E4AEA4-8DFA-4A89-87EB-49C32662AFE0}</a:tableStyleId>
              </a:tblPr>
              <a:tblGrid>
                <a:gridCol w="1882588"/>
                <a:gridCol w="3010586"/>
                <a:gridCol w="3107826"/>
              </a:tblGrid>
              <a:tr h="454757">
                <a:tc>
                  <a:txBody>
                    <a:bodyPr/>
                    <a:lstStyle/>
                    <a:p>
                      <a:r>
                        <a:rPr lang="en-US" dirty="0" smtClean="0"/>
                        <a:t>Term</a:t>
                      </a:r>
                      <a:endParaRPr lang="en-US" dirty="0"/>
                    </a:p>
                  </a:txBody>
                  <a:tcPr/>
                </a:tc>
                <a:tc>
                  <a:txBody>
                    <a:bodyPr/>
                    <a:lstStyle/>
                    <a:p>
                      <a:r>
                        <a:rPr lang="en-US" dirty="0" smtClean="0"/>
                        <a:t>Meaning</a:t>
                      </a:r>
                      <a:endParaRPr lang="en-US" dirty="0"/>
                    </a:p>
                  </a:txBody>
                  <a:tcPr/>
                </a:tc>
                <a:tc>
                  <a:txBody>
                    <a:bodyPr/>
                    <a:lstStyle/>
                    <a:p>
                      <a:r>
                        <a:rPr lang="en-US" dirty="0" smtClean="0"/>
                        <a:t>Notation</a:t>
                      </a:r>
                      <a:r>
                        <a:rPr lang="en-US" baseline="0" dirty="0" smtClean="0"/>
                        <a:t> used </a:t>
                      </a:r>
                      <a:endParaRPr lang="en-US" dirty="0"/>
                    </a:p>
                  </a:txBody>
                  <a:tcPr/>
                </a:tc>
              </a:tr>
              <a:tr h="1450243">
                <a:tc>
                  <a:txBody>
                    <a:bodyPr/>
                    <a:lstStyle/>
                    <a:p>
                      <a:r>
                        <a:rPr lang="en-US" sz="1600" dirty="0" smtClean="0"/>
                        <a:t>Class </a:t>
                      </a:r>
                      <a:endParaRPr lang="en-US" sz="1600" dirty="0"/>
                    </a:p>
                  </a:txBody>
                  <a:tcPr/>
                </a:tc>
                <a:tc>
                  <a:txBody>
                    <a:bodyPr/>
                    <a:lstStyle/>
                    <a:p>
                      <a:r>
                        <a:rPr lang="en-US" sz="1600" dirty="0" smtClean="0"/>
                        <a:t>The name of the class, attributes and methods</a:t>
                      </a:r>
                      <a:r>
                        <a:rPr lang="en-US" sz="1600" baseline="0" dirty="0" smtClean="0"/>
                        <a:t> </a:t>
                      </a:r>
                      <a:endParaRPr lang="en-US" sz="1600" dirty="0" smtClean="0"/>
                    </a:p>
                  </a:txBody>
                  <a:tcPr/>
                </a:tc>
                <a:tc>
                  <a:txBody>
                    <a:bodyPr/>
                    <a:lstStyle/>
                    <a:p>
                      <a:endParaRPr lang="en-US" sz="1600" dirty="0"/>
                    </a:p>
                  </a:txBody>
                  <a:tcPr/>
                </a:tc>
              </a:tr>
              <a:tr h="7849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Relationships</a:t>
                      </a:r>
                    </a:p>
                    <a:p>
                      <a:endParaRPr lang="en-US" sz="1600" dirty="0"/>
                    </a:p>
                  </a:txBody>
                  <a:tcPr/>
                </a:tc>
                <a:tc>
                  <a:txBody>
                    <a:bodyPr/>
                    <a:lstStyle/>
                    <a:p>
                      <a:r>
                        <a:rPr lang="en-US" sz="1600" dirty="0" smtClean="0"/>
                        <a:t>Generalization / </a:t>
                      </a:r>
                    </a:p>
                    <a:p>
                      <a:r>
                        <a:rPr lang="en-US" sz="1600" dirty="0" smtClean="0"/>
                        <a:t>Specialization</a:t>
                      </a:r>
                    </a:p>
                    <a:p>
                      <a:endParaRPr lang="en-US" sz="1600" dirty="0"/>
                    </a:p>
                  </a:txBody>
                  <a:tcPr/>
                </a:tc>
                <a:tc>
                  <a:txBody>
                    <a:bodyPr/>
                    <a:lstStyle/>
                    <a:p>
                      <a:endParaRPr lang="en-US" sz="1600" dirty="0"/>
                    </a:p>
                  </a:txBody>
                  <a:tcPr/>
                </a:tc>
              </a:tr>
            </a:tbl>
          </a:graphicData>
        </a:graphic>
      </p:graphicFrame>
      <p:grpSp>
        <p:nvGrpSpPr>
          <p:cNvPr id="59413" name="Group 39"/>
          <p:cNvGrpSpPr>
            <a:grpSpLocks/>
          </p:cNvGrpSpPr>
          <p:nvPr/>
        </p:nvGrpSpPr>
        <p:grpSpPr bwMode="auto">
          <a:xfrm>
            <a:off x="6553200" y="3276600"/>
            <a:ext cx="228600" cy="457200"/>
            <a:chOff x="5867400" y="6096000"/>
            <a:chExt cx="152400" cy="457994"/>
          </a:xfrm>
        </p:grpSpPr>
        <p:cxnSp>
          <p:nvCxnSpPr>
            <p:cNvPr id="59421" name="Straight Connector 35"/>
            <p:cNvCxnSpPr>
              <a:cxnSpLocks noChangeShapeType="1"/>
            </p:cNvCxnSpPr>
            <p:nvPr/>
          </p:nvCxnSpPr>
          <p:spPr bwMode="auto">
            <a:xfrm rot="5400000">
              <a:off x="5829300" y="6438900"/>
              <a:ext cx="228600" cy="1588"/>
            </a:xfrm>
            <a:prstGeom prst="line">
              <a:avLst/>
            </a:prstGeom>
            <a:noFill/>
            <a:ln w="12700" algn="ctr">
              <a:solidFill>
                <a:schemeClr val="tx1"/>
              </a:solidFill>
              <a:round/>
              <a:headEnd/>
              <a:tailEnd/>
            </a:ln>
          </p:spPr>
        </p:cxnSp>
        <p:sp>
          <p:nvSpPr>
            <p:cNvPr id="59422" name="Isosceles Triangle 38"/>
            <p:cNvSpPr>
              <a:spLocks noChangeArrowheads="1"/>
            </p:cNvSpPr>
            <p:nvPr/>
          </p:nvSpPr>
          <p:spPr bwMode="auto">
            <a:xfrm>
              <a:off x="5867400" y="6096000"/>
              <a:ext cx="152400" cy="228600"/>
            </a:xfrm>
            <a:prstGeom prst="triangle">
              <a:avLst>
                <a:gd name="adj" fmla="val 50000"/>
              </a:avLst>
            </a:prstGeom>
            <a:noFill/>
            <a:ln w="12700" algn="ctr">
              <a:solidFill>
                <a:schemeClr val="tx1"/>
              </a:solidFill>
              <a:round/>
              <a:headEnd/>
              <a:tailEnd/>
            </a:ln>
          </p:spPr>
          <p:txBody>
            <a:bodyPr anchor="ctr"/>
            <a:lstStyle/>
            <a:p>
              <a:endParaRPr lang="en-US"/>
            </a:p>
          </p:txBody>
        </p:sp>
      </p:grpSp>
      <p:sp>
        <p:nvSpPr>
          <p:cNvPr id="15" name="Rectangle 6"/>
          <p:cNvSpPr>
            <a:spLocks noGrp="1" noChangeArrowheads="1"/>
          </p:cNvSpPr>
          <p:nvPr>
            <p:ph type="title"/>
          </p:nvPr>
        </p:nvSpPr>
        <p:spPr>
          <a:xfrm>
            <a:off x="304800" y="0"/>
            <a:ext cx="9372600" cy="973138"/>
          </a:xfrm>
        </p:spPr>
        <p:txBody>
          <a:bodyPr/>
          <a:lstStyle/>
          <a:p>
            <a:pPr>
              <a:defRPr/>
            </a:pPr>
            <a:r>
              <a:rPr lang="en-US" dirty="0" smtClean="0"/>
              <a:t> Class Diagram(2 of 3) </a:t>
            </a:r>
            <a:endParaRPr lang="en-US" i="1" dirty="0"/>
          </a:p>
        </p:txBody>
      </p:sp>
      <p:graphicFrame>
        <p:nvGraphicFramePr>
          <p:cNvPr id="14" name="Table 13"/>
          <p:cNvGraphicFramePr>
            <a:graphicFrameLocks noGrp="1"/>
          </p:cNvGraphicFramePr>
          <p:nvPr/>
        </p:nvGraphicFramePr>
        <p:xfrm>
          <a:off x="6019800" y="1828800"/>
          <a:ext cx="2463800" cy="1097280"/>
        </p:xfrm>
        <a:graphic>
          <a:graphicData uri="http://schemas.openxmlformats.org/drawingml/2006/table">
            <a:tbl>
              <a:tblPr firstRow="1" bandRow="1">
                <a:tableStyleId>{1FECB4D8-DB02-4DC6-A0A2-4F2EBAE1DC90}</a:tableStyleId>
              </a:tblPr>
              <a:tblGrid>
                <a:gridCol w="2463800"/>
              </a:tblGrid>
              <a:tr h="327378">
                <a:tc>
                  <a:txBody>
                    <a:bodyPr/>
                    <a:lstStyle/>
                    <a:p>
                      <a:r>
                        <a:rPr lang="en-US" dirty="0" smtClean="0">
                          <a:solidFill>
                            <a:schemeClr val="tx1"/>
                          </a:solidFill>
                        </a:rPr>
                        <a:t>Class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378">
                <a:tc>
                  <a:txBody>
                    <a:bodyPr/>
                    <a:lstStyle/>
                    <a:p>
                      <a:r>
                        <a:rPr lang="en-US" dirty="0" smtClean="0"/>
                        <a:t>Attributes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378">
                <a:tc>
                  <a:txBody>
                    <a:bodyPr/>
                    <a:lstStyle/>
                    <a:p>
                      <a:r>
                        <a:rPr lang="en-US" dirty="0" smtClean="0"/>
                        <a:t>Methods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6"/>
          <p:cNvSpPr>
            <a:spLocks noGrp="1" noChangeArrowheads="1"/>
          </p:cNvSpPr>
          <p:nvPr>
            <p:ph type="title"/>
          </p:nvPr>
        </p:nvSpPr>
        <p:spPr/>
        <p:txBody>
          <a:bodyPr/>
          <a:lstStyle/>
          <a:p>
            <a:pPr>
              <a:defRPr/>
            </a:pPr>
            <a:r>
              <a:rPr lang="en-US" dirty="0" smtClean="0"/>
              <a:t> Class Diagram(3 of 3) </a:t>
            </a:r>
            <a:endParaRPr lang="en-US" i="1" dirty="0"/>
          </a:p>
        </p:txBody>
      </p:sp>
      <p:sp>
        <p:nvSpPr>
          <p:cNvPr id="23" name="Content Placeholder 22"/>
          <p:cNvSpPr>
            <a:spLocks noGrp="1"/>
          </p:cNvSpPr>
          <p:nvPr>
            <p:ph idx="1"/>
          </p:nvPr>
        </p:nvSpPr>
        <p:spPr/>
        <p:txBody>
          <a:bodyPr/>
          <a:lstStyle/>
          <a:p>
            <a:pPr>
              <a:buNone/>
            </a:pPr>
            <a:r>
              <a:rPr lang="en-US" dirty="0" smtClean="0"/>
              <a:t>	Let us consider the Retail Store case study and draw the class diagram for Customer class.</a:t>
            </a:r>
          </a:p>
          <a:p>
            <a:endParaRPr lang="en-US" dirty="0"/>
          </a:p>
        </p:txBody>
      </p:sp>
      <p:sp>
        <p:nvSpPr>
          <p:cNvPr id="4" name="Slide Number Placeholder 3"/>
          <p:cNvSpPr>
            <a:spLocks noGrp="1"/>
          </p:cNvSpPr>
          <p:nvPr>
            <p:ph type="sldNum" sz="quarter" idx="10"/>
          </p:nvPr>
        </p:nvSpPr>
        <p:spPr/>
        <p:txBody>
          <a:bodyPr/>
          <a:lstStyle/>
          <a:p>
            <a:pPr>
              <a:defRPr/>
            </a:pPr>
            <a:fld id="{EDEEBB43-CEC6-4364-8D12-69998ECD7623}" type="slidenum">
              <a:rPr lang="en-US"/>
              <a:pPr>
                <a:defRPr/>
              </a:pPr>
              <a:t>53</a:t>
            </a:fld>
            <a:endParaRPr lang="en-US"/>
          </a:p>
        </p:txBody>
      </p:sp>
      <p:sp>
        <p:nvSpPr>
          <p:cNvPr id="60419" name="Rectangle 17"/>
          <p:cNvSpPr>
            <a:spLocks noChangeArrowheads="1"/>
          </p:cNvSpPr>
          <p:nvPr/>
        </p:nvSpPr>
        <p:spPr bwMode="auto">
          <a:xfrm>
            <a:off x="0" y="609600"/>
            <a:ext cx="9906000" cy="457200"/>
          </a:xfrm>
          <a:prstGeom prst="rect">
            <a:avLst/>
          </a:prstGeom>
          <a:noFill/>
          <a:ln w="12700">
            <a:noFill/>
            <a:miter lim="800000"/>
            <a:headEnd/>
            <a:tailEnd/>
          </a:ln>
        </p:spPr>
        <p:txBody>
          <a:bodyPr wrap="none" anchor="ctr">
            <a:spAutoFit/>
          </a:bodyPr>
          <a:lstStyle/>
          <a:p>
            <a:endParaRPr lang="en-US"/>
          </a:p>
        </p:txBody>
      </p:sp>
      <p:sp>
        <p:nvSpPr>
          <p:cNvPr id="60420" name="Rectangle 18"/>
          <p:cNvSpPr>
            <a:spLocks noChangeArrowheads="1"/>
          </p:cNvSpPr>
          <p:nvPr/>
        </p:nvSpPr>
        <p:spPr bwMode="auto">
          <a:xfrm>
            <a:off x="0" y="1066800"/>
            <a:ext cx="9906000" cy="0"/>
          </a:xfrm>
          <a:prstGeom prst="rect">
            <a:avLst/>
          </a:prstGeom>
          <a:noFill/>
          <a:ln w="12700">
            <a:noFill/>
            <a:miter lim="800000"/>
            <a:headEnd/>
            <a:tailEnd/>
          </a:ln>
        </p:spPr>
        <p:txBody>
          <a:bodyPr wrap="none" anchor="ctr">
            <a:spAutoFit/>
          </a:bodyPr>
          <a:lstStyle/>
          <a:p>
            <a:endParaRPr lang="en-US"/>
          </a:p>
        </p:txBody>
      </p:sp>
      <p:sp>
        <p:nvSpPr>
          <p:cNvPr id="60421" name="Rectangular Callout 30"/>
          <p:cNvSpPr>
            <a:spLocks noChangeArrowheads="1"/>
          </p:cNvSpPr>
          <p:nvPr/>
        </p:nvSpPr>
        <p:spPr bwMode="auto">
          <a:xfrm>
            <a:off x="373063" y="2487501"/>
            <a:ext cx="1905000" cy="381000"/>
          </a:xfrm>
          <a:prstGeom prst="wedgeRectCallout">
            <a:avLst>
              <a:gd name="adj1" fmla="val 76351"/>
              <a:gd name="adj2" fmla="val -21814"/>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r>
              <a:rPr lang="en-US" dirty="0"/>
              <a:t>- Represents private access </a:t>
            </a:r>
            <a:r>
              <a:rPr lang="en-US" dirty="0" err="1"/>
              <a:t>specifier</a:t>
            </a:r>
            <a:endParaRPr lang="en-US" dirty="0"/>
          </a:p>
        </p:txBody>
      </p:sp>
      <p:sp>
        <p:nvSpPr>
          <p:cNvPr id="60422" name="Rectangular Callout 31"/>
          <p:cNvSpPr>
            <a:spLocks noChangeArrowheads="1"/>
          </p:cNvSpPr>
          <p:nvPr/>
        </p:nvSpPr>
        <p:spPr bwMode="auto">
          <a:xfrm>
            <a:off x="296863" y="3554301"/>
            <a:ext cx="1905000" cy="381000"/>
          </a:xfrm>
          <a:prstGeom prst="wedgeRectCallout">
            <a:avLst>
              <a:gd name="adj1" fmla="val 79442"/>
              <a:gd name="adj2" fmla="val -23832"/>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r>
              <a:rPr lang="en-US" dirty="0"/>
              <a:t>+ Represents public access </a:t>
            </a:r>
            <a:r>
              <a:rPr lang="en-US" dirty="0" err="1"/>
              <a:t>specifier</a:t>
            </a:r>
            <a:endParaRPr lang="en-US" dirty="0"/>
          </a:p>
        </p:txBody>
      </p:sp>
      <p:sp>
        <p:nvSpPr>
          <p:cNvPr id="60423" name="Rectangular Callout 32"/>
          <p:cNvSpPr>
            <a:spLocks noChangeArrowheads="1"/>
          </p:cNvSpPr>
          <p:nvPr/>
        </p:nvSpPr>
        <p:spPr bwMode="auto">
          <a:xfrm>
            <a:off x="6934200" y="2312876"/>
            <a:ext cx="1905000" cy="381000"/>
          </a:xfrm>
          <a:prstGeom prst="wedgeRectCallout">
            <a:avLst>
              <a:gd name="adj1" fmla="val -126226"/>
              <a:gd name="adj2" fmla="val -44893"/>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r>
              <a:rPr lang="en-US" dirty="0"/>
              <a:t>Name of the class</a:t>
            </a:r>
          </a:p>
        </p:txBody>
      </p:sp>
      <p:sp>
        <p:nvSpPr>
          <p:cNvPr id="60424" name="Rectangular Callout 33"/>
          <p:cNvSpPr>
            <a:spLocks noChangeArrowheads="1"/>
          </p:cNvSpPr>
          <p:nvPr/>
        </p:nvSpPr>
        <p:spPr bwMode="auto">
          <a:xfrm>
            <a:off x="7002463" y="3097101"/>
            <a:ext cx="1905000" cy="381000"/>
          </a:xfrm>
          <a:prstGeom prst="wedgeRectCallout">
            <a:avLst>
              <a:gd name="adj1" fmla="val -122102"/>
              <a:gd name="adj2" fmla="val -55874"/>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r>
              <a:rPr lang="en-US" dirty="0"/>
              <a:t>Attributes of the class </a:t>
            </a:r>
          </a:p>
        </p:txBody>
      </p:sp>
      <p:sp>
        <p:nvSpPr>
          <p:cNvPr id="60425" name="Rectangular Callout 34"/>
          <p:cNvSpPr>
            <a:spLocks noChangeArrowheads="1"/>
          </p:cNvSpPr>
          <p:nvPr/>
        </p:nvSpPr>
        <p:spPr bwMode="auto">
          <a:xfrm>
            <a:off x="7081838" y="3782901"/>
            <a:ext cx="1905000" cy="381000"/>
          </a:xfrm>
          <a:prstGeom prst="wedgeRectCallout">
            <a:avLst>
              <a:gd name="adj1" fmla="val -121251"/>
              <a:gd name="adj2" fmla="val -41083"/>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r>
              <a:rPr lang="en-US" dirty="0"/>
              <a:t>Methods or activities in the class </a:t>
            </a:r>
          </a:p>
        </p:txBody>
      </p:sp>
      <p:sp>
        <p:nvSpPr>
          <p:cNvPr id="60426" name="Rectangular Callout 35"/>
          <p:cNvSpPr>
            <a:spLocks noChangeArrowheads="1"/>
          </p:cNvSpPr>
          <p:nvPr/>
        </p:nvSpPr>
        <p:spPr bwMode="auto">
          <a:xfrm>
            <a:off x="7231063" y="4370276"/>
            <a:ext cx="1905000" cy="555625"/>
          </a:xfrm>
          <a:prstGeom prst="wedgeRectCallout">
            <a:avLst>
              <a:gd name="adj1" fmla="val -132050"/>
              <a:gd name="adj2" fmla="val 37034"/>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r>
              <a:rPr lang="en-US" dirty="0"/>
              <a:t>Represents generalization/specialization </a:t>
            </a:r>
          </a:p>
        </p:txBody>
      </p:sp>
      <p:graphicFrame>
        <p:nvGraphicFramePr>
          <p:cNvPr id="26" name="Table 25"/>
          <p:cNvGraphicFramePr>
            <a:graphicFrameLocks noGrp="1"/>
          </p:cNvGraphicFramePr>
          <p:nvPr/>
        </p:nvGraphicFramePr>
        <p:xfrm>
          <a:off x="2743200" y="2195123"/>
          <a:ext cx="3810000" cy="2103120"/>
        </p:xfrm>
        <a:graphic>
          <a:graphicData uri="http://schemas.openxmlformats.org/drawingml/2006/table">
            <a:tbl>
              <a:tblPr/>
              <a:tblGrid>
                <a:gridCol w="3810000"/>
              </a:tblGrid>
              <a:tr h="0">
                <a:tc>
                  <a:txBody>
                    <a:bodyPr/>
                    <a:lstStyle/>
                    <a:p>
                      <a:pPr marL="0" marR="0" algn="ctr">
                        <a:lnSpc>
                          <a:spcPct val="115000"/>
                        </a:lnSpc>
                        <a:spcBef>
                          <a:spcPts val="0"/>
                        </a:spcBef>
                        <a:spcAft>
                          <a:spcPts val="0"/>
                        </a:spcAft>
                      </a:pPr>
                      <a:r>
                        <a:rPr lang="en-US" sz="1500" dirty="0">
                          <a:latin typeface="Calibri"/>
                          <a:ea typeface="Calibri"/>
                          <a:cs typeface="Times New Roman"/>
                        </a:rPr>
                        <a:t>Customer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customerId:int</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customerName:String</a:t>
                      </a:r>
                      <a:endParaRPr lang="en-US" sz="1500" dirty="0" smtClean="0">
                        <a:latin typeface="Calibri"/>
                        <a:ea typeface="Calibri"/>
                        <a:cs typeface="Times New Roman"/>
                      </a:endParaRPr>
                    </a:p>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telephoneNo:long</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getCustomerId</a:t>
                      </a:r>
                      <a:r>
                        <a:rPr lang="en-US" sz="1500" dirty="0" smtClean="0">
                          <a:latin typeface="Calibri"/>
                          <a:ea typeface="Calibri"/>
                          <a:cs typeface="Times New Roman"/>
                        </a:rPr>
                        <a:t>():</a:t>
                      </a:r>
                      <a:r>
                        <a:rPr lang="en-US" sz="1500" dirty="0" err="1">
                          <a:latin typeface="Calibri"/>
                          <a:ea typeface="Calibri"/>
                          <a:cs typeface="Times New Roman"/>
                        </a:rPr>
                        <a:t>int</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setCustomerId</a:t>
                      </a:r>
                      <a:r>
                        <a:rPr lang="en-US" sz="1500" dirty="0" smtClean="0">
                          <a:latin typeface="Calibri"/>
                          <a:ea typeface="Calibri"/>
                          <a:cs typeface="Times New Roman"/>
                        </a:rPr>
                        <a:t>(</a:t>
                      </a:r>
                      <a:r>
                        <a:rPr lang="en-US" sz="1500" dirty="0" err="1" smtClean="0">
                          <a:latin typeface="Calibri"/>
                          <a:ea typeface="Calibri"/>
                          <a:cs typeface="Times New Roman"/>
                        </a:rPr>
                        <a:t>customerId:int</a:t>
                      </a:r>
                      <a:r>
                        <a:rPr lang="en-US" sz="1500" dirty="0" smtClean="0">
                          <a:latin typeface="Calibri"/>
                          <a:ea typeface="Calibri"/>
                          <a:cs typeface="Times New Roman"/>
                        </a:rPr>
                        <a:t>)</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a:t>
                      </a:r>
                      <a:r>
                        <a:rPr lang="en-US" sz="1500" dirty="0" err="1">
                          <a:latin typeface="Calibri"/>
                          <a:ea typeface="Calibri"/>
                          <a:cs typeface="Times New Roman"/>
                        </a:rPr>
                        <a:t>getCustomerName</a:t>
                      </a:r>
                      <a:r>
                        <a:rPr lang="en-US" sz="1500" dirty="0">
                          <a:latin typeface="Calibri"/>
                          <a:ea typeface="Calibri"/>
                          <a:cs typeface="Times New Roman"/>
                        </a:rPr>
                        <a:t>():String</a:t>
                      </a:r>
                    </a:p>
                    <a:p>
                      <a:pPr marL="0" marR="0" indent="0" algn="l" defTabSz="914400" rtl="0" eaLnBrk="1" fontAlgn="auto" latinLnBrk="0" hangingPunct="1">
                        <a:lnSpc>
                          <a:spcPct val="115000"/>
                        </a:lnSpc>
                        <a:spcBef>
                          <a:spcPts val="0"/>
                        </a:spcBef>
                        <a:spcAft>
                          <a:spcPts val="0"/>
                        </a:spcAft>
                        <a:buClrTx/>
                        <a:buSzTx/>
                        <a:buFontTx/>
                        <a:buNone/>
                        <a:tabLst/>
                        <a:defRPr/>
                      </a:pPr>
                      <a:r>
                        <a:rPr lang="en-US" sz="1500" dirty="0">
                          <a:latin typeface="Calibri"/>
                          <a:ea typeface="Calibri"/>
                          <a:cs typeface="Times New Roman"/>
                        </a:rPr>
                        <a:t>+</a:t>
                      </a:r>
                      <a:r>
                        <a:rPr lang="en-US" sz="1500" dirty="0" err="1" smtClean="0">
                          <a:latin typeface="Calibri"/>
                          <a:ea typeface="Calibri"/>
                          <a:cs typeface="Times New Roman"/>
                        </a:rPr>
                        <a:t>setCustomerName</a:t>
                      </a:r>
                      <a:r>
                        <a:rPr lang="en-US" sz="1500" dirty="0" smtClean="0">
                          <a:latin typeface="Calibri"/>
                          <a:ea typeface="Calibri"/>
                          <a:cs typeface="Times New Roman"/>
                        </a:rPr>
                        <a:t>(</a:t>
                      </a:r>
                      <a:r>
                        <a:rPr lang="en-US" sz="1500" dirty="0" err="1" smtClean="0">
                          <a:latin typeface="Calibri"/>
                          <a:ea typeface="Calibri"/>
                          <a:cs typeface="Times New Roman"/>
                        </a:rPr>
                        <a:t>customerName:String</a:t>
                      </a:r>
                      <a:r>
                        <a:rPr lang="en-US" sz="1500" dirty="0" smtClean="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7" name="Table 26"/>
          <p:cNvGraphicFramePr>
            <a:graphicFrameLocks noGrp="1"/>
          </p:cNvGraphicFramePr>
          <p:nvPr/>
        </p:nvGraphicFramePr>
        <p:xfrm>
          <a:off x="914400" y="5132276"/>
          <a:ext cx="2667000" cy="1051560"/>
        </p:xfrm>
        <a:graphic>
          <a:graphicData uri="http://schemas.openxmlformats.org/drawingml/2006/table">
            <a:tbl>
              <a:tblPr/>
              <a:tblGrid>
                <a:gridCol w="2667000"/>
              </a:tblGrid>
              <a:tr h="0">
                <a:tc>
                  <a:txBody>
                    <a:bodyPr/>
                    <a:lstStyle/>
                    <a:p>
                      <a:pPr marL="0" marR="0" algn="ctr">
                        <a:lnSpc>
                          <a:spcPct val="115000"/>
                        </a:lnSpc>
                        <a:spcBef>
                          <a:spcPts val="0"/>
                        </a:spcBef>
                        <a:spcAft>
                          <a:spcPts val="0"/>
                        </a:spcAft>
                      </a:pPr>
                      <a:r>
                        <a:rPr lang="en-US" sz="1500" dirty="0" err="1" smtClean="0">
                          <a:latin typeface="Calibri"/>
                          <a:ea typeface="Calibri"/>
                          <a:cs typeface="Times New Roman"/>
                        </a:rPr>
                        <a:t>RegularCustomer</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a:latin typeface="Calibri"/>
                          <a:ea typeface="Calibri"/>
                          <a:cs typeface="Times New Roman"/>
                        </a:rPr>
                        <a:t>discount:float</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a:t>
                      </a:r>
                      <a:r>
                        <a:rPr lang="en-US" sz="1500" dirty="0" err="1" smtClean="0">
                          <a:latin typeface="Calibri"/>
                          <a:ea typeface="Calibri"/>
                          <a:cs typeface="Times New Roman"/>
                        </a:rPr>
                        <a:t>getDiscount</a:t>
                      </a:r>
                      <a:r>
                        <a:rPr lang="en-US" sz="1500" dirty="0">
                          <a:latin typeface="Calibri"/>
                          <a:ea typeface="Calibri"/>
                          <a:cs typeface="Times New Roman"/>
                        </a:rPr>
                        <a:t>():float</a:t>
                      </a:r>
                    </a:p>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setDiscount</a:t>
                      </a:r>
                      <a:r>
                        <a:rPr lang="en-US" sz="1500" dirty="0" smtClean="0">
                          <a:latin typeface="Calibri"/>
                          <a:ea typeface="Calibri"/>
                          <a:cs typeface="Times New Roman"/>
                        </a:rPr>
                        <a:t>(</a:t>
                      </a:r>
                      <a:r>
                        <a:rPr lang="en-US" sz="1500" dirty="0" err="1" smtClean="0">
                          <a:latin typeface="Calibri"/>
                          <a:ea typeface="Calibri"/>
                          <a:cs typeface="Times New Roman"/>
                        </a:rPr>
                        <a:t>discount:float</a:t>
                      </a:r>
                      <a:r>
                        <a:rPr lang="en-US" sz="1500" dirty="0" smtClean="0">
                          <a:latin typeface="Calibri"/>
                          <a:ea typeface="Calibri"/>
                          <a:cs typeface="Times New Roman"/>
                        </a:rPr>
                        <a:t>)</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8" name="Table 27"/>
          <p:cNvGraphicFramePr>
            <a:graphicFrameLocks noGrp="1"/>
          </p:cNvGraphicFramePr>
          <p:nvPr/>
        </p:nvGraphicFramePr>
        <p:xfrm>
          <a:off x="4419600" y="5132276"/>
          <a:ext cx="3505200" cy="1051560"/>
        </p:xfrm>
        <a:graphic>
          <a:graphicData uri="http://schemas.openxmlformats.org/drawingml/2006/table">
            <a:tbl>
              <a:tblPr/>
              <a:tblGrid>
                <a:gridCol w="3505200"/>
              </a:tblGrid>
              <a:tr h="0">
                <a:tc>
                  <a:txBody>
                    <a:bodyPr/>
                    <a:lstStyle/>
                    <a:p>
                      <a:pPr marL="0" marR="0" algn="ctr">
                        <a:lnSpc>
                          <a:spcPct val="115000"/>
                        </a:lnSpc>
                        <a:spcBef>
                          <a:spcPts val="0"/>
                        </a:spcBef>
                        <a:spcAft>
                          <a:spcPts val="0"/>
                        </a:spcAft>
                      </a:pPr>
                      <a:r>
                        <a:rPr lang="en-US" sz="1500" dirty="0" err="1" smtClean="0">
                          <a:latin typeface="Calibri"/>
                          <a:ea typeface="Calibri"/>
                          <a:cs typeface="Times New Roman"/>
                        </a:rPr>
                        <a:t>PrivilegedCustomer</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smtClean="0">
                          <a:latin typeface="Calibri"/>
                          <a:ea typeface="Calibri"/>
                          <a:cs typeface="Times New Roman"/>
                        </a:rPr>
                        <a:t>- </a:t>
                      </a:r>
                      <a:r>
                        <a:rPr lang="en-US" sz="1500" dirty="0" err="1" smtClean="0">
                          <a:latin typeface="Calibri"/>
                          <a:ea typeface="Calibri"/>
                          <a:cs typeface="Times New Roman"/>
                        </a:rPr>
                        <a:t>memCardType</a:t>
                      </a:r>
                      <a:r>
                        <a:rPr lang="en-US" sz="1500" dirty="0" smtClean="0">
                          <a:latin typeface="Calibri"/>
                          <a:ea typeface="Calibri"/>
                          <a:cs typeface="Times New Roman"/>
                        </a:rPr>
                        <a:t>:</a:t>
                      </a:r>
                      <a:r>
                        <a:rPr lang="en-US" sz="1500" baseline="0" dirty="0" smtClean="0">
                          <a:latin typeface="Calibri"/>
                          <a:ea typeface="Calibri"/>
                          <a:cs typeface="Times New Roman"/>
                        </a:rPr>
                        <a:t> String</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500" dirty="0">
                          <a:latin typeface="Calibri"/>
                          <a:ea typeface="Calibri"/>
                          <a:cs typeface="Times New Roman"/>
                        </a:rPr>
                        <a:t>+</a:t>
                      </a:r>
                      <a:r>
                        <a:rPr lang="en-US" sz="1500" dirty="0" err="1" smtClean="0">
                          <a:latin typeface="Calibri"/>
                          <a:ea typeface="Calibri"/>
                          <a:cs typeface="Times New Roman"/>
                        </a:rPr>
                        <a:t>getMemCardType</a:t>
                      </a:r>
                      <a:r>
                        <a:rPr lang="en-US" sz="1500" dirty="0" smtClean="0">
                          <a:latin typeface="Calibri"/>
                          <a:ea typeface="Calibri"/>
                          <a:cs typeface="Times New Roman"/>
                        </a:rPr>
                        <a:t>():</a:t>
                      </a:r>
                      <a:r>
                        <a:rPr lang="en-US" sz="1500" baseline="0" dirty="0" smtClean="0">
                          <a:latin typeface="Calibri"/>
                          <a:ea typeface="Calibri"/>
                          <a:cs typeface="Times New Roman"/>
                        </a:rPr>
                        <a:t> String</a:t>
                      </a:r>
                      <a:endParaRPr lang="en-US" sz="1500" dirty="0">
                        <a:latin typeface="Calibri"/>
                        <a:ea typeface="Calibri"/>
                        <a:cs typeface="Times New Roman"/>
                      </a:endParaRPr>
                    </a:p>
                    <a:p>
                      <a:pPr marL="0" marR="0">
                        <a:lnSpc>
                          <a:spcPct val="115000"/>
                        </a:lnSpc>
                        <a:spcBef>
                          <a:spcPts val="0"/>
                        </a:spcBef>
                        <a:spcAft>
                          <a:spcPts val="0"/>
                        </a:spcAft>
                      </a:pPr>
                      <a:r>
                        <a:rPr lang="en-US" sz="1500" dirty="0">
                          <a:latin typeface="Calibri"/>
                          <a:ea typeface="Calibri"/>
                          <a:cs typeface="Times New Roman"/>
                        </a:rPr>
                        <a:t>+ </a:t>
                      </a:r>
                      <a:r>
                        <a:rPr lang="en-US" sz="1500" dirty="0" err="1" smtClean="0">
                          <a:latin typeface="Calibri"/>
                          <a:ea typeface="Calibri"/>
                          <a:cs typeface="Times New Roman"/>
                        </a:rPr>
                        <a:t>setMemCardType</a:t>
                      </a:r>
                      <a:r>
                        <a:rPr lang="en-US" sz="1500" dirty="0" smtClean="0">
                          <a:latin typeface="Calibri"/>
                          <a:ea typeface="Calibri"/>
                          <a:cs typeface="Times New Roman"/>
                        </a:rPr>
                        <a:t>(</a:t>
                      </a:r>
                      <a:r>
                        <a:rPr lang="en-US" sz="1500" dirty="0" err="1" smtClean="0">
                          <a:latin typeface="Calibri"/>
                          <a:ea typeface="Calibri"/>
                          <a:cs typeface="Times New Roman"/>
                        </a:rPr>
                        <a:t>memCardType</a:t>
                      </a:r>
                      <a:r>
                        <a:rPr lang="en-US" sz="1500" dirty="0" smtClean="0">
                          <a:latin typeface="Calibri"/>
                          <a:ea typeface="Calibri"/>
                          <a:cs typeface="Times New Roman"/>
                        </a:rPr>
                        <a:t>:</a:t>
                      </a:r>
                      <a:r>
                        <a:rPr lang="en-US" sz="1500" baseline="0" dirty="0" smtClean="0">
                          <a:latin typeface="Calibri"/>
                          <a:ea typeface="Calibri"/>
                          <a:cs typeface="Times New Roman"/>
                        </a:rPr>
                        <a:t> String</a:t>
                      </a:r>
                      <a:r>
                        <a:rPr lang="en-US" sz="1500" dirty="0" smtClean="0">
                          <a:latin typeface="Calibri"/>
                          <a:ea typeface="Calibri"/>
                          <a:cs typeface="Times New Roman"/>
                        </a:rPr>
                        <a:t>)</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29" name="Straight Connector 28"/>
          <p:cNvCxnSpPr/>
          <p:nvPr/>
        </p:nvCxnSpPr>
        <p:spPr>
          <a:xfrm>
            <a:off x="2819400" y="4706645"/>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645892" y="4930300"/>
            <a:ext cx="348609" cy="1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383533" y="4926333"/>
            <a:ext cx="347022" cy="11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14800" y="4365813"/>
            <a:ext cx="152400" cy="304800"/>
            <a:chOff x="4114800" y="4646501"/>
            <a:chExt cx="152400" cy="304800"/>
          </a:xfrm>
        </p:grpSpPr>
        <p:cxnSp>
          <p:nvCxnSpPr>
            <p:cNvPr id="60462" name="Straight Connector 35"/>
            <p:cNvCxnSpPr>
              <a:cxnSpLocks noChangeShapeType="1"/>
            </p:cNvCxnSpPr>
            <p:nvPr/>
          </p:nvCxnSpPr>
          <p:spPr bwMode="auto">
            <a:xfrm rot="5400000">
              <a:off x="4114932" y="4874439"/>
              <a:ext cx="152136" cy="1588"/>
            </a:xfrm>
            <a:prstGeom prst="line">
              <a:avLst/>
            </a:prstGeom>
            <a:noFill/>
            <a:ln w="12700" algn="ctr">
              <a:solidFill>
                <a:schemeClr val="tx1"/>
              </a:solidFill>
              <a:round/>
              <a:headEnd/>
              <a:tailEnd/>
            </a:ln>
          </p:spPr>
        </p:cxnSp>
        <p:sp>
          <p:nvSpPr>
            <p:cNvPr id="60463" name="Isosceles Triangle 38"/>
            <p:cNvSpPr>
              <a:spLocks noChangeArrowheads="1"/>
            </p:cNvSpPr>
            <p:nvPr/>
          </p:nvSpPr>
          <p:spPr bwMode="auto">
            <a:xfrm>
              <a:off x="4114800" y="4646501"/>
              <a:ext cx="152400" cy="152136"/>
            </a:xfrm>
            <a:prstGeom prst="triangle">
              <a:avLst>
                <a:gd name="adj" fmla="val 50000"/>
              </a:avLst>
            </a:prstGeom>
            <a:noFill/>
            <a:ln w="12700" algn="ctr">
              <a:solidFill>
                <a:schemeClr val="tx1"/>
              </a:solidFill>
              <a:round/>
              <a:headEnd/>
              <a:tailEnd/>
            </a:ln>
          </p:spPr>
          <p:txBody>
            <a:bodyPr anchor="ctr"/>
            <a:lstStyle/>
            <a:p>
              <a:endParaRPr lang="en-US" sz="36600"/>
            </a:p>
          </p:txBody>
        </p:sp>
      </p:grpSp>
      <p:sp>
        <p:nvSpPr>
          <p:cNvPr id="33" name="TextBox 32"/>
          <p:cNvSpPr txBox="1"/>
          <p:nvPr/>
        </p:nvSpPr>
        <p:spPr>
          <a:xfrm>
            <a:off x="381000" y="1034142"/>
            <a:ext cx="3048000" cy="369332"/>
          </a:xfrm>
          <a:prstGeom prst="rect">
            <a:avLst/>
          </a:prstGeom>
          <a:solidFill>
            <a:srgbClr val="C00000"/>
          </a:solidFill>
          <a:effectLst>
            <a:softEdge rad="12700"/>
          </a:effectLst>
          <a:scene3d>
            <a:camera prst="orthographicFront"/>
            <a:lightRig rig="threePt" dir="t"/>
          </a:scene3d>
          <a:sp3d>
            <a:bevelT w="152400" h="50800" prst="softRound"/>
          </a:sp3d>
        </p:spPr>
        <p:txBody>
          <a:bodyPr wrap="square">
            <a:spAutoFit/>
          </a:bodyPr>
          <a:lstStyle/>
          <a:p>
            <a:pPr algn="ctr">
              <a:defRPr/>
            </a:pPr>
            <a:r>
              <a:rPr lang="en-US" sz="1800" dirty="0" smtClean="0">
                <a:solidFill>
                  <a:schemeClr val="bg1"/>
                </a:solidFill>
              </a:rPr>
              <a:t>Retail Application-Activity </a:t>
            </a:r>
            <a:endParaRPr lang="en-US" sz="1800" dirty="0">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a:xfrm>
            <a:off x="685800" y="1371600"/>
            <a:ext cx="8286750" cy="685800"/>
          </a:xfrm>
        </p:spPr>
        <p:txBody>
          <a:bodyPr/>
          <a:lstStyle/>
          <a:p>
            <a:pPr>
              <a:defRPr/>
            </a:pPr>
            <a:r>
              <a:rPr lang="en-US" dirty="0" smtClean="0"/>
              <a:t>Tools for representing OO Design </a:t>
            </a:r>
            <a:endParaRPr lang="en-US" i="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79B4173-756F-4BF5-B77B-BE8F6FF41B85}" type="slidenum">
              <a:rPr lang="en-US" smtClean="0"/>
              <a:pPr>
                <a:defRPr/>
              </a:pPr>
              <a:t>55</a:t>
            </a:fld>
            <a:endParaRPr lang="en-US"/>
          </a:p>
        </p:txBody>
      </p:sp>
      <p:sp>
        <p:nvSpPr>
          <p:cNvPr id="7" name="Rectangle 2"/>
          <p:cNvSpPr>
            <a:spLocks noGrp="1" noChangeAspect="1" noChangeArrowheads="1"/>
          </p:cNvSpPr>
          <p:nvPr>
            <p:ph type="title"/>
          </p:nvPr>
        </p:nvSpPr>
        <p:spPr/>
        <p:txBody>
          <a:bodyPr/>
          <a:lstStyle/>
          <a:p>
            <a:pPr>
              <a:defRPr/>
            </a:pPr>
            <a:r>
              <a:rPr lang="en-AU" dirty="0" smtClean="0"/>
              <a:t>UML Tools </a:t>
            </a:r>
            <a:endParaRPr lang="en-AU" dirty="0"/>
          </a:p>
        </p:txBody>
      </p:sp>
      <p:sp>
        <p:nvSpPr>
          <p:cNvPr id="8" name="Rectangle 3"/>
          <p:cNvSpPr txBox="1">
            <a:spLocks noChangeArrowheads="1"/>
          </p:cNvSpPr>
          <p:nvPr/>
        </p:nvSpPr>
        <p:spPr bwMode="auto">
          <a:xfrm>
            <a:off x="457200" y="1179513"/>
            <a:ext cx="8953500" cy="4876800"/>
          </a:xfrm>
          <a:prstGeom prst="rect">
            <a:avLst/>
          </a:prstGeom>
          <a:noFill/>
          <a:ln w="9525">
            <a:noFill/>
            <a:miter lim="800000"/>
            <a:headEnd/>
            <a:tailEnd/>
          </a:ln>
        </p:spPr>
        <p:txBody>
          <a:bodyPr/>
          <a:lstStyle/>
          <a:p>
            <a:pPr marL="342900" indent="-342900">
              <a:spcBef>
                <a:spcPct val="20000"/>
              </a:spcBef>
              <a:buClr>
                <a:srgbClr val="003366"/>
              </a:buClr>
              <a:buSzTx/>
              <a:buFont typeface="Wingdings" pitchFamily="2" charset="2"/>
              <a:buChar char="Ø"/>
              <a:defRPr/>
            </a:pPr>
            <a:endParaRPr lang="en-AU" sz="2400" b="0" kern="0" dirty="0">
              <a:latin typeface="+mn-lt"/>
              <a:cs typeface="+mn-cs"/>
            </a:endParaRPr>
          </a:p>
        </p:txBody>
      </p:sp>
      <p:sp>
        <p:nvSpPr>
          <p:cNvPr id="61445" name="Rectangle 4"/>
          <p:cNvSpPr>
            <a:spLocks noChangeArrowheads="1"/>
          </p:cNvSpPr>
          <p:nvPr/>
        </p:nvSpPr>
        <p:spPr bwMode="auto">
          <a:xfrm>
            <a:off x="609600" y="1066800"/>
            <a:ext cx="8458200" cy="4494213"/>
          </a:xfrm>
          <a:prstGeom prst="rect">
            <a:avLst/>
          </a:prstGeom>
          <a:noFill/>
          <a:ln w="9525">
            <a:noFill/>
            <a:miter lim="800000"/>
            <a:headEnd/>
            <a:tailEnd/>
          </a:ln>
        </p:spPr>
        <p:txBody>
          <a:bodyPr>
            <a:spAutoFit/>
          </a:bodyPr>
          <a:lstStyle/>
          <a:p>
            <a:pPr>
              <a:buClrTx/>
              <a:buSzPct val="100000"/>
              <a:buFont typeface="Wingdings" pitchFamily="2" charset="2"/>
              <a:buChar char="Ø"/>
              <a:defRPr/>
            </a:pPr>
            <a:r>
              <a:rPr lang="en-US" sz="2400" dirty="0"/>
              <a:t>IBM® Rational® Software Architect </a:t>
            </a:r>
          </a:p>
          <a:p>
            <a:pPr lvl="1">
              <a:buClrTx/>
              <a:buSzPct val="100000"/>
              <a:defRPr/>
            </a:pPr>
            <a:r>
              <a:rPr lang="en-US" sz="2000" b="0" dirty="0"/>
              <a:t>This is an integrated development environment for model driven development. It uses UML for the object oriented model development </a:t>
            </a:r>
          </a:p>
          <a:p>
            <a:pPr>
              <a:buClrTx/>
              <a:buSzPct val="100000"/>
              <a:buFont typeface="Wingdings" pitchFamily="2" charset="2"/>
              <a:buChar char="Ø"/>
              <a:defRPr/>
            </a:pPr>
            <a:r>
              <a:rPr lang="en-US" sz="2400" dirty="0"/>
              <a:t>Together Control Center: </a:t>
            </a:r>
          </a:p>
          <a:p>
            <a:pPr lvl="1" indent="-225425">
              <a:buClrTx/>
              <a:buSzPct val="100000"/>
              <a:buFont typeface="Wingdings" pitchFamily="2" charset="2"/>
              <a:buChar char="§"/>
              <a:defRPr/>
            </a:pPr>
            <a:r>
              <a:rPr lang="en-US" sz="2000" b="0" dirty="0"/>
              <a:t>Together Control Center (formerly from </a:t>
            </a:r>
            <a:r>
              <a:rPr lang="en-US" sz="2000" b="0" dirty="0" err="1"/>
              <a:t>Togethersoft</a:t>
            </a:r>
            <a:r>
              <a:rPr lang="en-US" sz="2000" b="0" dirty="0"/>
              <a:t>) from Borland is an entire suite of visual modeling tools for UML</a:t>
            </a:r>
          </a:p>
          <a:p>
            <a:pPr>
              <a:buClrTx/>
              <a:buSzPct val="100000"/>
              <a:buFont typeface="Wingdings" pitchFamily="2" charset="2"/>
              <a:buChar char="Ø"/>
              <a:defRPr/>
            </a:pPr>
            <a:r>
              <a:rPr lang="en-US" sz="2400" dirty="0"/>
              <a:t>Poseidon: </a:t>
            </a:r>
          </a:p>
          <a:p>
            <a:pPr lvl="1" indent="-225425">
              <a:buClrTx/>
              <a:buSzPct val="100000"/>
              <a:buFont typeface="Wingdings" pitchFamily="2" charset="2"/>
              <a:buChar char="§"/>
              <a:defRPr/>
            </a:pPr>
            <a:r>
              <a:rPr lang="en-US" sz="2000" b="0" dirty="0"/>
              <a:t>Poseidon from </a:t>
            </a:r>
            <a:r>
              <a:rPr lang="en-US" sz="2000" b="0" dirty="0" err="1"/>
              <a:t>Gentleware</a:t>
            </a:r>
            <a:r>
              <a:rPr lang="en-US" sz="2000" b="0" dirty="0"/>
              <a:t> has its roots in the </a:t>
            </a:r>
            <a:r>
              <a:rPr lang="en-US" sz="2000" b="0" dirty="0" err="1"/>
              <a:t>ArgoUML</a:t>
            </a:r>
            <a:r>
              <a:rPr lang="en-US" sz="2000" b="0" dirty="0"/>
              <a:t> open source project which evolved as an open source effort and is a useful, full-featured UML tool freely available under the Open Publication License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0A81504-A95F-47CD-BD8A-AC467C934FB1}" type="slidenum">
              <a:rPr lang="en-US" smtClean="0"/>
              <a:pPr>
                <a:defRPr/>
              </a:pPr>
              <a:t>56</a:t>
            </a:fld>
            <a:endParaRPr lang="en-US"/>
          </a:p>
        </p:txBody>
      </p:sp>
      <p:sp>
        <p:nvSpPr>
          <p:cNvPr id="7" name="Rectangle 2"/>
          <p:cNvSpPr>
            <a:spLocks noGrp="1" noChangeAspect="1" noChangeArrowheads="1"/>
          </p:cNvSpPr>
          <p:nvPr>
            <p:ph type="title"/>
          </p:nvPr>
        </p:nvSpPr>
        <p:spPr/>
        <p:txBody>
          <a:bodyPr/>
          <a:lstStyle/>
          <a:p>
            <a:pPr>
              <a:defRPr/>
            </a:pPr>
            <a:r>
              <a:rPr lang="en-AU" dirty="0" smtClean="0"/>
              <a:t>Can you answer these questions? </a:t>
            </a:r>
            <a:endParaRPr lang="en-AU" dirty="0"/>
          </a:p>
        </p:txBody>
      </p:sp>
      <p:sp>
        <p:nvSpPr>
          <p:cNvPr id="8" name="Rectangle 3"/>
          <p:cNvSpPr txBox="1">
            <a:spLocks noChangeArrowheads="1"/>
          </p:cNvSpPr>
          <p:nvPr/>
        </p:nvSpPr>
        <p:spPr bwMode="auto">
          <a:xfrm>
            <a:off x="457200" y="1179513"/>
            <a:ext cx="8953500" cy="4876800"/>
          </a:xfrm>
          <a:prstGeom prst="rect">
            <a:avLst/>
          </a:prstGeom>
          <a:noFill/>
          <a:ln w="9525">
            <a:noFill/>
            <a:miter lim="800000"/>
            <a:headEnd/>
            <a:tailEnd/>
          </a:ln>
        </p:spPr>
        <p:txBody>
          <a:bodyPr/>
          <a:lstStyle/>
          <a:p>
            <a:pPr marL="342900" indent="-342900">
              <a:spcBef>
                <a:spcPct val="20000"/>
              </a:spcBef>
              <a:buClr>
                <a:srgbClr val="003366"/>
              </a:buClr>
              <a:buSzTx/>
              <a:buFont typeface="Wingdings" pitchFamily="2" charset="2"/>
              <a:buChar char="Ø"/>
              <a:defRPr/>
            </a:pPr>
            <a:endParaRPr lang="en-AU" sz="2400" b="0" kern="0" dirty="0">
              <a:latin typeface="+mn-lt"/>
              <a:cs typeface="+mn-cs"/>
            </a:endParaRPr>
          </a:p>
        </p:txBody>
      </p:sp>
      <p:sp>
        <p:nvSpPr>
          <p:cNvPr id="64517" name="Rectangle 4"/>
          <p:cNvSpPr>
            <a:spLocks noChangeArrowheads="1"/>
          </p:cNvSpPr>
          <p:nvPr/>
        </p:nvSpPr>
        <p:spPr bwMode="auto">
          <a:xfrm>
            <a:off x="381000" y="1143000"/>
            <a:ext cx="8153400" cy="4862870"/>
          </a:xfrm>
          <a:prstGeom prst="rect">
            <a:avLst/>
          </a:prstGeom>
          <a:noFill/>
          <a:ln w="9525">
            <a:noFill/>
            <a:miter lim="800000"/>
            <a:headEnd/>
            <a:tailEnd/>
          </a:ln>
        </p:spPr>
        <p:txBody>
          <a:bodyPr wrap="square">
            <a:spAutoFit/>
          </a:bodyPr>
          <a:lstStyle/>
          <a:p>
            <a:pPr algn="just">
              <a:buSzPct val="100000"/>
            </a:pPr>
            <a:r>
              <a:rPr lang="en-US" sz="2000" b="0" dirty="0" smtClean="0"/>
              <a:t>Q1. </a:t>
            </a:r>
            <a:r>
              <a:rPr lang="en-US" sz="2000" b="0" dirty="0"/>
              <a:t>Consider Bank Account as a class. What are the attributes and methods  possible with this </a:t>
            </a:r>
            <a:r>
              <a:rPr lang="en-US" sz="2000" b="0" dirty="0" smtClean="0"/>
              <a:t>class? What </a:t>
            </a:r>
            <a:r>
              <a:rPr lang="en-US" sz="2000" b="0" dirty="0"/>
              <a:t>is this approach called ? What is the focus of this approach</a:t>
            </a:r>
            <a:r>
              <a:rPr lang="en-US" sz="2000" b="0" dirty="0" smtClean="0"/>
              <a:t>?</a:t>
            </a:r>
          </a:p>
          <a:p>
            <a:pPr algn="just">
              <a:buSzPct val="100000"/>
            </a:pPr>
            <a:endParaRPr lang="en-US" sz="2000" b="0" dirty="0"/>
          </a:p>
          <a:p>
            <a:pPr marL="6350" lvl="1" algn="just">
              <a:buSzPct val="100000"/>
            </a:pPr>
            <a:r>
              <a:rPr lang="en-US" sz="2000" b="0" dirty="0" smtClean="0"/>
              <a:t>Q2. </a:t>
            </a:r>
            <a:r>
              <a:rPr lang="en-US" sz="2000" b="0" dirty="0"/>
              <a:t>I</a:t>
            </a:r>
            <a:r>
              <a:rPr lang="en-US" sz="2000" b="0" dirty="0" smtClean="0"/>
              <a:t>n Q1, what </a:t>
            </a:r>
            <a:r>
              <a:rPr lang="en-US" sz="2000" b="0" dirty="0"/>
              <a:t>are the attributes/activities that would be made public/private </a:t>
            </a:r>
            <a:r>
              <a:rPr lang="en-US" sz="2000" b="0" dirty="0" smtClean="0"/>
              <a:t>from the perspective of designing the class</a:t>
            </a:r>
          </a:p>
          <a:p>
            <a:pPr marL="6350" lvl="1" algn="just">
              <a:buSzPct val="100000"/>
            </a:pPr>
            <a:r>
              <a:rPr lang="en-US" sz="2000" b="0" dirty="0" smtClean="0"/>
              <a:t> </a:t>
            </a:r>
            <a:endParaRPr lang="en-US" sz="2000" b="0" dirty="0"/>
          </a:p>
          <a:p>
            <a:pPr marL="6350" lvl="1" algn="just">
              <a:buSzPct val="100000"/>
            </a:pPr>
            <a:r>
              <a:rPr lang="en-US" sz="2000" b="0" dirty="0" smtClean="0"/>
              <a:t>Q3. </a:t>
            </a:r>
            <a:r>
              <a:rPr lang="en-US" sz="2000" b="0" dirty="0"/>
              <a:t>Consider an online banking system. A customer can use this application to transfer funds, check his balance and also print the monthly statement. A bank officer can use this system to key in requests for pin number, change details of customers and to print the monthly report</a:t>
            </a:r>
          </a:p>
          <a:p>
            <a:pPr marL="6350" lvl="1" algn="just">
              <a:buSzPct val="100000"/>
            </a:pPr>
            <a:r>
              <a:rPr lang="en-US" sz="2000" b="0" dirty="0"/>
              <a:t>Identify the actors and use cases in this scenario </a:t>
            </a:r>
            <a:endParaRPr lang="en-US" sz="2000" b="0" dirty="0" smtClean="0"/>
          </a:p>
        </p:txBody>
      </p:sp>
      <p:pic>
        <p:nvPicPr>
          <p:cNvPr id="6" name="Picture 2" descr="C:\Documents and Settings\meenakshi_s04\My Documents\My Pictures\Microsoft Clip Organizer\j0434411.wmf"/>
          <p:cNvPicPr>
            <a:picLocks noChangeAspect="1" noChangeArrowheads="1"/>
          </p:cNvPicPr>
          <p:nvPr/>
        </p:nvPicPr>
        <p:blipFill>
          <a:blip r:embed="rId3"/>
          <a:srcRect/>
          <a:stretch>
            <a:fillRect/>
          </a:stretch>
        </p:blipFill>
        <p:spPr bwMode="auto">
          <a:xfrm>
            <a:off x="8458200" y="4038600"/>
            <a:ext cx="1244600" cy="1400175"/>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0A81504-A95F-47CD-BD8A-AC467C934FB1}" type="slidenum">
              <a:rPr lang="en-US" smtClean="0"/>
              <a:pPr>
                <a:defRPr/>
              </a:pPr>
              <a:t>57</a:t>
            </a:fld>
            <a:endParaRPr lang="en-US"/>
          </a:p>
        </p:txBody>
      </p:sp>
      <p:sp>
        <p:nvSpPr>
          <p:cNvPr id="7" name="Rectangle 2"/>
          <p:cNvSpPr>
            <a:spLocks noGrp="1" noChangeAspect="1" noChangeArrowheads="1"/>
          </p:cNvSpPr>
          <p:nvPr>
            <p:ph type="title"/>
          </p:nvPr>
        </p:nvSpPr>
        <p:spPr/>
        <p:txBody>
          <a:bodyPr/>
          <a:lstStyle/>
          <a:p>
            <a:pPr>
              <a:defRPr/>
            </a:pPr>
            <a:r>
              <a:rPr lang="en-AU" dirty="0" smtClean="0"/>
              <a:t>Solving the Lab guide - Guidelines(Self Study) </a:t>
            </a:r>
            <a:endParaRPr lang="en-AU" dirty="0"/>
          </a:p>
        </p:txBody>
      </p:sp>
      <p:sp>
        <p:nvSpPr>
          <p:cNvPr id="8" name="Rectangle 3"/>
          <p:cNvSpPr txBox="1">
            <a:spLocks noChangeArrowheads="1"/>
          </p:cNvSpPr>
          <p:nvPr/>
        </p:nvSpPr>
        <p:spPr bwMode="auto">
          <a:xfrm>
            <a:off x="457200" y="1179513"/>
            <a:ext cx="8953500" cy="4876800"/>
          </a:xfrm>
          <a:prstGeom prst="rect">
            <a:avLst/>
          </a:prstGeom>
          <a:noFill/>
          <a:ln w="9525">
            <a:noFill/>
            <a:miter lim="800000"/>
            <a:headEnd/>
            <a:tailEnd/>
          </a:ln>
        </p:spPr>
        <p:txBody>
          <a:bodyPr/>
          <a:lstStyle/>
          <a:p>
            <a:pPr marL="342900" indent="-342900">
              <a:spcBef>
                <a:spcPct val="20000"/>
              </a:spcBef>
              <a:buClr>
                <a:srgbClr val="003366"/>
              </a:buClr>
              <a:buSzTx/>
              <a:buFont typeface="Arial" pitchFamily="34" charset="0"/>
              <a:buChar char="•"/>
              <a:defRPr/>
            </a:pPr>
            <a:endParaRPr lang="en-AU" sz="2400" b="0" kern="0" dirty="0">
              <a:latin typeface="+mn-lt"/>
              <a:cs typeface="+mn-cs"/>
            </a:endParaRPr>
          </a:p>
        </p:txBody>
      </p:sp>
      <p:sp>
        <p:nvSpPr>
          <p:cNvPr id="9" name="TextBox 8"/>
          <p:cNvSpPr txBox="1"/>
          <p:nvPr/>
        </p:nvSpPr>
        <p:spPr>
          <a:xfrm>
            <a:off x="685800" y="1447800"/>
            <a:ext cx="8305800" cy="3970318"/>
          </a:xfrm>
          <a:prstGeom prst="rect">
            <a:avLst/>
          </a:prstGeom>
          <a:noFill/>
        </p:spPr>
        <p:txBody>
          <a:bodyPr wrap="square" rtlCol="0">
            <a:spAutoFit/>
          </a:bodyPr>
          <a:lstStyle/>
          <a:p>
            <a:pPr marL="393700" indent="-393700" algn="just">
              <a:buClr>
                <a:schemeClr val="tx1"/>
              </a:buClr>
              <a:buFont typeface="Arial" pitchFamily="34" charset="0"/>
              <a:buChar char="•"/>
            </a:pPr>
            <a:r>
              <a:rPr lang="en-US" sz="2400" b="0" dirty="0" smtClean="0"/>
              <a:t>Create  a folder called Day 1 under the work folder</a:t>
            </a:r>
          </a:p>
          <a:p>
            <a:pPr marL="393700" indent="-393700" algn="just">
              <a:buClr>
                <a:schemeClr val="tx1"/>
              </a:buClr>
              <a:buFont typeface="Arial" pitchFamily="34" charset="0"/>
              <a:buChar char="•"/>
            </a:pPr>
            <a:r>
              <a:rPr lang="en-US" sz="2400" b="0" dirty="0" smtClean="0"/>
              <a:t>Create separate folders for each assignment </a:t>
            </a:r>
          </a:p>
          <a:p>
            <a:pPr marL="393700" indent="-393700" algn="just">
              <a:buClr>
                <a:schemeClr val="tx1"/>
              </a:buClr>
              <a:buFont typeface="Arial" pitchFamily="34" charset="0"/>
              <a:buChar char="•"/>
            </a:pPr>
            <a:r>
              <a:rPr lang="en-US" sz="2400" b="0" dirty="0" smtClean="0"/>
              <a:t>Submit the Day 1 folder to the submission link</a:t>
            </a:r>
          </a:p>
          <a:p>
            <a:pPr marL="393700" indent="-393700" algn="just">
              <a:buClr>
                <a:schemeClr val="tx1"/>
              </a:buClr>
              <a:buFont typeface="Arial" pitchFamily="34" charset="0"/>
              <a:buChar char="•"/>
            </a:pPr>
            <a:r>
              <a:rPr lang="en-US" sz="2400" b="0" dirty="0" smtClean="0"/>
              <a:t>The UML diagrams may be created in MS-Word</a:t>
            </a:r>
          </a:p>
          <a:p>
            <a:pPr marL="393700" indent="-393700" algn="just">
              <a:buClr>
                <a:schemeClr val="tx1"/>
              </a:buClr>
              <a:buFont typeface="Arial" pitchFamily="34" charset="0"/>
              <a:buChar char="•"/>
            </a:pPr>
            <a:r>
              <a:rPr lang="en-US" sz="2400" b="0" dirty="0" smtClean="0"/>
              <a:t>You may use the symbols provided on the slides for drawing UML diagrams</a:t>
            </a:r>
          </a:p>
          <a:p>
            <a:pPr marL="393700" indent="-393700" algn="just">
              <a:buClr>
                <a:schemeClr val="tx1"/>
              </a:buClr>
              <a:buFont typeface="Arial" pitchFamily="34" charset="0"/>
              <a:buChar char="•"/>
            </a:pPr>
            <a:r>
              <a:rPr lang="en-US" sz="2400" b="0" dirty="0" smtClean="0"/>
              <a:t>The answers of the puzzles may be submitting using MS-Word or notepad files </a:t>
            </a:r>
            <a:endParaRPr lang="en-US" sz="2400" b="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4C8FA65-2D80-46A9-BE5D-8F8DBFE34CAA}" type="slidenum">
              <a:rPr lang="en-US"/>
              <a:pPr>
                <a:defRPr/>
              </a:pPr>
              <a:t>58</a:t>
            </a:fld>
            <a:endParaRPr lang="en-US"/>
          </a:p>
        </p:txBody>
      </p:sp>
      <p:sp>
        <p:nvSpPr>
          <p:cNvPr id="689158" name="Rectangle 6"/>
          <p:cNvSpPr>
            <a:spLocks noGrp="1" noChangeArrowheads="1"/>
          </p:cNvSpPr>
          <p:nvPr>
            <p:ph type="title"/>
          </p:nvPr>
        </p:nvSpPr>
        <p:spPr>
          <a:xfrm>
            <a:off x="0" y="12700"/>
            <a:ext cx="8077200" cy="973138"/>
          </a:xfrm>
        </p:spPr>
        <p:txBody>
          <a:bodyPr/>
          <a:lstStyle/>
          <a:p>
            <a:pPr eaLnBrk="1" hangingPunct="1">
              <a:defRPr/>
            </a:pPr>
            <a:r>
              <a:rPr lang="en-US" dirty="0" smtClean="0"/>
              <a:t>  Road Ahead….</a:t>
            </a:r>
          </a:p>
        </p:txBody>
      </p:sp>
      <p:sp>
        <p:nvSpPr>
          <p:cNvPr id="18436" name="Rectangle 7"/>
          <p:cNvSpPr>
            <a:spLocks noGrp="1" noChangeArrowheads="1"/>
          </p:cNvSpPr>
          <p:nvPr>
            <p:ph type="body" idx="1"/>
          </p:nvPr>
        </p:nvSpPr>
        <p:spPr/>
        <p:txBody>
          <a:bodyPr/>
          <a:lstStyle/>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Object Oriented Programming Using Java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a:t>
            </a:r>
          </a:p>
          <a:p>
            <a:pPr marL="342900" lvl="1" indent="-342900" eaLnBrk="1" hangingPunct="1">
              <a:buFont typeface="Wingdings" pitchFamily="2" charset="2"/>
              <a:buNone/>
              <a:defRPr/>
            </a:pPr>
            <a:endParaRPr lang="en-US" dirty="0" smtClean="0"/>
          </a:p>
          <a:p>
            <a:pPr marL="342900" lvl="1" indent="-342900" eaLnBrk="1" hangingPunct="1">
              <a:buFont typeface="Wingdings" pitchFamily="2" charset="2"/>
              <a:buNone/>
              <a:defRPr/>
            </a:pPr>
            <a:r>
              <a:rPr lang="en-US" dirty="0" smtClean="0"/>
              <a:t>					 ….. Will be dealt with from Day 2</a:t>
            </a:r>
          </a:p>
        </p:txBody>
      </p:sp>
      <p:pic>
        <p:nvPicPr>
          <p:cNvPr id="15365" name="Picture 2" descr="C:\Program Files\Microsoft Office\MEDIA\CAGCAT10\j0301252.wmf"/>
          <p:cNvPicPr>
            <a:picLocks noChangeAspect="1" noChangeArrowheads="1"/>
          </p:cNvPicPr>
          <p:nvPr/>
        </p:nvPicPr>
        <p:blipFill>
          <a:blip r:embed="rId3"/>
          <a:srcRect/>
          <a:stretch>
            <a:fillRect/>
          </a:stretch>
        </p:blipFill>
        <p:spPr bwMode="auto">
          <a:xfrm>
            <a:off x="6324600" y="2133600"/>
            <a:ext cx="1830388" cy="156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Retail Store Application – We have learnt……</a:t>
            </a:r>
            <a:endParaRPr lang="en-US" dirty="0"/>
          </a:p>
        </p:txBody>
      </p:sp>
      <p:pic>
        <p:nvPicPr>
          <p:cNvPr id="66564" name="Picture 2"/>
          <p:cNvPicPr>
            <a:picLocks noChangeAspect="1" noChangeArrowheads="1"/>
          </p:cNvPicPr>
          <p:nvPr/>
        </p:nvPicPr>
        <p:blipFill>
          <a:blip r:embed="rId3"/>
          <a:srcRect/>
          <a:stretch>
            <a:fillRect/>
          </a:stretch>
        </p:blipFill>
        <p:spPr bwMode="auto">
          <a:xfrm>
            <a:off x="228600" y="1828800"/>
            <a:ext cx="9490075" cy="4267200"/>
          </a:xfrm>
          <a:prstGeom prst="rect">
            <a:avLst/>
          </a:prstGeom>
          <a:noFill/>
          <a:ln w="12700">
            <a:noFill/>
            <a:miter lim="800000"/>
            <a:headEnd/>
            <a:tailEnd/>
          </a:ln>
        </p:spPr>
      </p:pic>
      <p:sp>
        <p:nvSpPr>
          <p:cNvPr id="31" name="TextBox 30"/>
          <p:cNvSpPr txBox="1"/>
          <p:nvPr/>
        </p:nvSpPr>
        <p:spPr>
          <a:xfrm>
            <a:off x="399138" y="1094601"/>
            <a:ext cx="2590800" cy="276999"/>
          </a:xfrm>
          <a:prstGeom prst="rect">
            <a:avLst/>
          </a:prstGeom>
          <a:effectLst>
            <a:glow rad="101600">
              <a:schemeClr val="accent2">
                <a:satMod val="175000"/>
                <a:alpha val="40000"/>
              </a:schemeClr>
            </a:glow>
            <a:outerShdw blurRad="40000" dist="23000" dir="5400000" rotWithShape="0">
              <a:srgbClr val="000000">
                <a:alpha val="35000"/>
              </a:srgbClr>
            </a:outerShdw>
          </a:effectLst>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txBody>
          <a:bodyPr>
            <a:spAutoFit/>
          </a:bodyPr>
          <a:lstStyle/>
          <a:p>
            <a:pPr>
              <a:defRPr/>
            </a:pPr>
            <a:r>
              <a:rPr lang="en-US" dirty="0">
                <a:solidFill>
                  <a:schemeClr val="bg1"/>
                </a:solidFill>
                <a:latin typeface="+mj-lt"/>
              </a:rPr>
              <a:t>Retail Application – Case Study</a:t>
            </a:r>
          </a:p>
        </p:txBody>
      </p:sp>
      <p:sp>
        <p:nvSpPr>
          <p:cNvPr id="32" name="Rectangular Callout 31"/>
          <p:cNvSpPr/>
          <p:nvPr/>
        </p:nvSpPr>
        <p:spPr bwMode="auto">
          <a:xfrm>
            <a:off x="2743200" y="1524000"/>
            <a:ext cx="2362200" cy="533400"/>
          </a:xfrm>
          <a:prstGeom prst="wedgeRectCallout">
            <a:avLst>
              <a:gd name="adj1" fmla="val 11058"/>
              <a:gd name="adj2" fmla="val 258822"/>
            </a:avLst>
          </a:prstGeom>
          <a:gradFill flip="none" rotWithShape="1">
            <a:gsLst>
              <a:gs pos="0">
                <a:srgbClr val="FF9FFF">
                  <a:shade val="30000"/>
                  <a:satMod val="115000"/>
                </a:srgbClr>
              </a:gs>
              <a:gs pos="50000">
                <a:srgbClr val="FF9FFF">
                  <a:shade val="67500"/>
                  <a:satMod val="115000"/>
                </a:srgbClr>
              </a:gs>
              <a:gs pos="100000">
                <a:srgbClr val="FF9FFF">
                  <a:shade val="100000"/>
                  <a:satMod val="115000"/>
                </a:srgbClr>
              </a:gs>
            </a:gsLst>
            <a:lin ang="54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smtClean="0">
                <a:solidFill>
                  <a:schemeClr val="bg1"/>
                </a:solidFill>
              </a:rPr>
              <a:t>Object Oriented Concepts and UML (Day 1) </a:t>
            </a:r>
            <a:endParaRPr lang="en-US" dirty="0">
              <a:solidFill>
                <a:schemeClr val="bg1"/>
              </a:solidFill>
            </a:endParaRPr>
          </a:p>
        </p:txBody>
      </p:sp>
      <p:sp>
        <p:nvSpPr>
          <p:cNvPr id="33" name="Rectangle 32"/>
          <p:cNvSpPr/>
          <p:nvPr/>
        </p:nvSpPr>
        <p:spPr bwMode="auto">
          <a:xfrm>
            <a:off x="381000" y="2133600"/>
            <a:ext cx="2590800" cy="39624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4" name="Rectangle 33"/>
          <p:cNvSpPr/>
          <p:nvPr/>
        </p:nvSpPr>
        <p:spPr bwMode="auto">
          <a:xfrm>
            <a:off x="5181600" y="1905000"/>
            <a:ext cx="4495800" cy="32004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5" name="Rectangle 34"/>
          <p:cNvSpPr/>
          <p:nvPr/>
        </p:nvSpPr>
        <p:spPr bwMode="auto">
          <a:xfrm>
            <a:off x="2971800" y="5105400"/>
            <a:ext cx="6705600" cy="9906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36" name="Rectangle 35"/>
          <p:cNvSpPr/>
          <p:nvPr/>
        </p:nvSpPr>
        <p:spPr bwMode="auto">
          <a:xfrm>
            <a:off x="2971800" y="3429000"/>
            <a:ext cx="2209800" cy="1143000"/>
          </a:xfrm>
          <a:prstGeom prst="rect">
            <a:avLst/>
          </a:prstGeom>
          <a:solidFill>
            <a:schemeClr val="bg1">
              <a:lumMod val="85000"/>
              <a:alpha val="69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endParaRPr kumimoji="0" lang="en-US" sz="1200" b="1" i="0" u="none" strike="noStrike" cap="none" normalizeH="0" baseline="0" smtClean="0">
              <a:ln>
                <a:noFill/>
              </a:ln>
              <a:solidFill>
                <a:schemeClr val="tx1"/>
              </a:solidFill>
              <a:effectLst/>
              <a:latin typeface="Arial" charset="0"/>
            </a:endParaRPr>
          </a:p>
        </p:txBody>
      </p:sp>
      <p:sp>
        <p:nvSpPr>
          <p:cNvPr id="10" name="Rectangle 9"/>
          <p:cNvSpPr/>
          <p:nvPr/>
        </p:nvSpPr>
        <p:spPr>
          <a:xfrm>
            <a:off x="4656982" y="6477000"/>
            <a:ext cx="354584" cy="276999"/>
          </a:xfrm>
          <a:prstGeom prst="rect">
            <a:avLst/>
          </a:prstGeom>
        </p:spPr>
        <p:txBody>
          <a:bodyPr wrap="none">
            <a:spAutoFit/>
          </a:bodyPr>
          <a:lstStyle/>
          <a:p>
            <a:pPr>
              <a:defRPr/>
            </a:pPr>
            <a:fld id="{9AB2ADFD-C805-4C0B-A937-0232DAA9764B}" type="slidenum">
              <a:rPr lang="en-US" smtClean="0">
                <a:solidFill>
                  <a:schemeClr val="bg1"/>
                </a:solidFill>
              </a:rPr>
              <a:pPr>
                <a:defRPr/>
              </a:pPr>
              <a:t>59</a:t>
            </a:fld>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32"/>
                                        </p:tgtEl>
                                      </p:cBhvr>
                                    </p:animEffect>
                                    <p:set>
                                      <p:cBhvr>
                                        <p:cTn id="11"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9ABF2C42-CF8D-45E8-B440-48846945BCCD}" type="slidenum">
              <a:rPr lang="en-US"/>
              <a:pPr>
                <a:defRPr/>
              </a:pPr>
              <a:t>6</a:t>
            </a:fld>
            <a:endParaRPr lang="en-US" dirty="0"/>
          </a:p>
        </p:txBody>
      </p:sp>
      <p:sp>
        <p:nvSpPr>
          <p:cNvPr id="1278978" name="Rectangle 2"/>
          <p:cNvSpPr>
            <a:spLocks noGrp="1" noChangeArrowheads="1"/>
          </p:cNvSpPr>
          <p:nvPr>
            <p:ph type="title"/>
          </p:nvPr>
        </p:nvSpPr>
        <p:spPr>
          <a:xfrm>
            <a:off x="247650" y="239713"/>
            <a:ext cx="9288463" cy="512762"/>
          </a:xfrm>
        </p:spPr>
        <p:txBody>
          <a:bodyPr/>
          <a:lstStyle/>
          <a:p>
            <a:pPr eaLnBrk="1" hangingPunct="1">
              <a:defRPr/>
            </a:pPr>
            <a:r>
              <a:rPr lang="en-US" dirty="0" smtClean="0"/>
              <a:t>Why this course? (Course Objectives)</a:t>
            </a:r>
            <a:endParaRPr lang="en-US" b="0" dirty="0" smtClean="0"/>
          </a:p>
        </p:txBody>
      </p:sp>
      <p:sp>
        <p:nvSpPr>
          <p:cNvPr id="10244" name="Line 5"/>
          <p:cNvSpPr>
            <a:spLocks noChangeShapeType="1"/>
          </p:cNvSpPr>
          <p:nvPr/>
        </p:nvSpPr>
        <p:spPr bwMode="auto">
          <a:xfrm>
            <a:off x="4622800" y="1066800"/>
            <a:ext cx="0" cy="5257800"/>
          </a:xfrm>
          <a:prstGeom prst="line">
            <a:avLst/>
          </a:prstGeom>
          <a:noFill/>
          <a:ln w="9525">
            <a:noFill/>
            <a:round/>
            <a:headEnd/>
            <a:tailEnd/>
          </a:ln>
        </p:spPr>
        <p:txBody>
          <a:bodyPr lIns="0" tIns="0"/>
          <a:lstStyle/>
          <a:p>
            <a:endParaRPr lang="en-US"/>
          </a:p>
        </p:txBody>
      </p:sp>
      <p:sp>
        <p:nvSpPr>
          <p:cNvPr id="10245" name="Line 6"/>
          <p:cNvSpPr>
            <a:spLocks noChangeShapeType="1"/>
          </p:cNvSpPr>
          <p:nvPr/>
        </p:nvSpPr>
        <p:spPr bwMode="auto">
          <a:xfrm>
            <a:off x="120650" y="4038600"/>
            <a:ext cx="9575800" cy="0"/>
          </a:xfrm>
          <a:prstGeom prst="line">
            <a:avLst/>
          </a:prstGeom>
          <a:noFill/>
          <a:ln w="9525">
            <a:noFill/>
            <a:round/>
            <a:headEnd/>
            <a:tailEnd/>
          </a:ln>
        </p:spPr>
        <p:txBody>
          <a:bodyPr lIns="0" tIns="0"/>
          <a:lstStyle/>
          <a:p>
            <a:endParaRPr lang="en-US"/>
          </a:p>
        </p:txBody>
      </p:sp>
      <p:sp>
        <p:nvSpPr>
          <p:cNvPr id="8" name="Quad Arrow Callout 7"/>
          <p:cNvSpPr/>
          <p:nvPr/>
        </p:nvSpPr>
        <p:spPr bwMode="auto">
          <a:xfrm>
            <a:off x="3687229" y="2053770"/>
            <a:ext cx="2476500" cy="2819400"/>
          </a:xfrm>
          <a:prstGeom prst="quadArrowCallout">
            <a:avLst/>
          </a:prstGeom>
          <a:solidFill>
            <a:srgbClr val="7030A0"/>
          </a:solidFill>
          <a:ln>
            <a:solidFill>
              <a:schemeClr val="tx1"/>
            </a:solidFill>
            <a:headEnd type="none" w="med" len="med"/>
            <a:tailEnd type="none" w="med" len="med"/>
          </a:ln>
          <a:effectLst>
            <a:glow rad="101600">
              <a:schemeClr val="accent2">
                <a:satMod val="175000"/>
                <a:alpha val="40000"/>
              </a:schemeClr>
            </a:glow>
            <a:outerShdw blurRad="40000" dist="23000" dir="5400000" rotWithShape="0">
              <a:srgbClr val="000000">
                <a:alpha val="35000"/>
              </a:srgbClr>
            </a:outerShdw>
            <a:softEdge rad="63500"/>
          </a:effectLst>
          <a:scene3d>
            <a:camera prst="orthographicFront">
              <a:rot lat="0" lon="0" rev="0"/>
            </a:camera>
            <a:lightRig rig="threePt" dir="t">
              <a:rot lat="0" lon="0" rev="1200000"/>
            </a:lightRig>
          </a:scene3d>
          <a:sp3d>
            <a:bevelT w="63500" h="25400" prst="divot"/>
          </a:sp3d>
        </p:spPr>
        <p:style>
          <a:lnRef idx="0">
            <a:schemeClr val="accent1"/>
          </a:lnRef>
          <a:fillRef idx="3">
            <a:schemeClr val="accent1"/>
          </a:fillRef>
          <a:effectRef idx="3">
            <a:schemeClr val="accent1"/>
          </a:effectRef>
          <a:fontRef idx="minor">
            <a:schemeClr val="lt1"/>
          </a:fontRef>
        </p:style>
        <p:txBody>
          <a:bodyPr lIns="0" tIns="0"/>
          <a:lstStyle/>
          <a:p>
            <a:pPr>
              <a:defRPr/>
            </a:pPr>
            <a:endParaRPr lang="en-US" dirty="0">
              <a:solidFill>
                <a:schemeClr val="tx1"/>
              </a:solidFill>
              <a:latin typeface="Courier New" pitchFamily="49" charset="0"/>
            </a:endParaRPr>
          </a:p>
        </p:txBody>
      </p:sp>
      <p:sp>
        <p:nvSpPr>
          <p:cNvPr id="10" name="TextBox 9"/>
          <p:cNvSpPr txBox="1"/>
          <p:nvPr/>
        </p:nvSpPr>
        <p:spPr>
          <a:xfrm>
            <a:off x="304800" y="1535668"/>
            <a:ext cx="9296400" cy="36933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marL="0" lvl="2" algn="ctr">
              <a:defRPr/>
            </a:pPr>
            <a:r>
              <a:rPr lang="en-US" sz="1800" dirty="0">
                <a:solidFill>
                  <a:srgbClr val="000000"/>
                </a:solidFill>
              </a:rPr>
              <a:t>Object oriented programming is used to build complex and large software systems</a:t>
            </a:r>
          </a:p>
        </p:txBody>
      </p:sp>
      <p:sp>
        <p:nvSpPr>
          <p:cNvPr id="11" name="TextBox 10"/>
          <p:cNvSpPr txBox="1"/>
          <p:nvPr/>
        </p:nvSpPr>
        <p:spPr>
          <a:xfrm>
            <a:off x="304800" y="4953000"/>
            <a:ext cx="891540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marL="0" lvl="2" algn="ctr">
              <a:defRPr/>
            </a:pPr>
            <a:r>
              <a:rPr lang="en-US" sz="1800" dirty="0">
                <a:solidFill>
                  <a:srgbClr val="000000"/>
                </a:solidFill>
              </a:rPr>
              <a:t>Object Oriented programming skills are essential for creation of robust software using languages like Java  and C#</a:t>
            </a:r>
          </a:p>
        </p:txBody>
      </p:sp>
      <p:sp>
        <p:nvSpPr>
          <p:cNvPr id="13" name="TextBox 12"/>
          <p:cNvSpPr txBox="1"/>
          <p:nvPr/>
        </p:nvSpPr>
        <p:spPr>
          <a:xfrm>
            <a:off x="308430" y="3733800"/>
            <a:ext cx="321945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marL="0" lvl="2">
              <a:spcBef>
                <a:spcPct val="30000"/>
              </a:spcBef>
              <a:buClrTx/>
              <a:defRPr/>
            </a:pPr>
            <a:r>
              <a:rPr lang="en-US" sz="1800" dirty="0">
                <a:solidFill>
                  <a:srgbClr val="000000"/>
                </a:solidFill>
              </a:rPr>
              <a:t>This course builds basic vocabulary of OOP</a:t>
            </a:r>
          </a:p>
        </p:txBody>
      </p:sp>
      <p:sp>
        <p:nvSpPr>
          <p:cNvPr id="15" name="TextBox 14"/>
          <p:cNvSpPr txBox="1"/>
          <p:nvPr/>
        </p:nvSpPr>
        <p:spPr>
          <a:xfrm>
            <a:off x="304800" y="2362200"/>
            <a:ext cx="321945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a:defRPr/>
            </a:pPr>
            <a:r>
              <a:rPr lang="en-US" sz="1800" dirty="0">
                <a:solidFill>
                  <a:srgbClr val="000000"/>
                </a:solidFill>
              </a:rPr>
              <a:t>Inculcates Object Oriented thought process</a:t>
            </a:r>
          </a:p>
        </p:txBody>
      </p:sp>
      <p:sp>
        <p:nvSpPr>
          <p:cNvPr id="16" name="TextBox 15"/>
          <p:cNvSpPr txBox="1"/>
          <p:nvPr/>
        </p:nvSpPr>
        <p:spPr>
          <a:xfrm>
            <a:off x="6324600" y="2286000"/>
            <a:ext cx="321582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marL="0" lvl="2">
              <a:spcBef>
                <a:spcPct val="30000"/>
              </a:spcBef>
              <a:buClrTx/>
              <a:defRPr/>
            </a:pPr>
            <a:r>
              <a:rPr lang="en-US" sz="1800" dirty="0">
                <a:solidFill>
                  <a:srgbClr val="000000"/>
                </a:solidFill>
              </a:rPr>
              <a:t>Acquaints you with OOP features </a:t>
            </a:r>
          </a:p>
        </p:txBody>
      </p:sp>
      <p:sp>
        <p:nvSpPr>
          <p:cNvPr id="17" name="TextBox 16"/>
          <p:cNvSpPr txBox="1"/>
          <p:nvPr/>
        </p:nvSpPr>
        <p:spPr>
          <a:xfrm>
            <a:off x="6324600" y="3733800"/>
            <a:ext cx="3219450" cy="64633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solidFill>
              <a:schemeClr val="tx1"/>
            </a:solidFill>
          </a:ln>
          <a:effectLst>
            <a:glow rad="101600">
              <a:schemeClr val="accent2">
                <a:satMod val="175000"/>
                <a:alpha val="40000"/>
              </a:schemeClr>
            </a:glow>
          </a:effectLst>
        </p:spPr>
        <p:txBody>
          <a:bodyPr>
            <a:spAutoFit/>
          </a:bodyPr>
          <a:lstStyle/>
          <a:p>
            <a:pPr>
              <a:defRPr/>
            </a:pPr>
            <a:r>
              <a:rPr lang="en-US" sz="1800" dirty="0"/>
              <a:t>Implementation of OOP features using Java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amond(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amond(in)">
                                      <p:cBhvr>
                                        <p:cTn id="22" dur="2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amond(in)">
                                      <p:cBhvr>
                                        <p:cTn id="3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E7D3D-89C0-4A2F-A87C-BFBEBE6A2908}" type="slidenum">
              <a:rPr lang="en-US"/>
              <a:pPr>
                <a:defRPr/>
              </a:pPr>
              <a:t>60</a:t>
            </a:fld>
            <a:endParaRPr lang="en-US"/>
          </a:p>
        </p:txBody>
      </p:sp>
      <p:sp>
        <p:nvSpPr>
          <p:cNvPr id="184324" name="Rectangle 4"/>
          <p:cNvSpPr>
            <a:spLocks noGrp="1" noChangeArrowheads="1"/>
          </p:cNvSpPr>
          <p:nvPr>
            <p:ph type="title"/>
          </p:nvPr>
        </p:nvSpPr>
        <p:spPr>
          <a:xfrm>
            <a:off x="0" y="12700"/>
            <a:ext cx="8077200" cy="973138"/>
          </a:xfrm>
        </p:spPr>
        <p:txBody>
          <a:bodyPr/>
          <a:lstStyle/>
          <a:p>
            <a:pPr eaLnBrk="1" hangingPunct="1">
              <a:defRPr/>
            </a:pPr>
            <a:r>
              <a:rPr lang="en-US" dirty="0" smtClean="0"/>
              <a:t>  Summary</a:t>
            </a:r>
          </a:p>
        </p:txBody>
      </p:sp>
      <p:sp>
        <p:nvSpPr>
          <p:cNvPr id="66564" name="Rectangle 7"/>
          <p:cNvSpPr>
            <a:spLocks noGrp="1" noChangeArrowheads="1"/>
          </p:cNvSpPr>
          <p:nvPr>
            <p:ph type="body" idx="1"/>
          </p:nvPr>
        </p:nvSpPr>
        <p:spPr/>
        <p:txBody>
          <a:bodyPr/>
          <a:lstStyle/>
          <a:p>
            <a:pPr marL="342900" lvl="1" indent="-342900" eaLnBrk="1" hangingPunct="1">
              <a:buFont typeface="Wingdings" pitchFamily="2" charset="2"/>
              <a:buChar char="Ø"/>
            </a:pPr>
            <a:r>
              <a:rPr lang="en-US" sz="2400" dirty="0" smtClean="0"/>
              <a:t>Introduction to Object-Oriented Programming</a:t>
            </a:r>
          </a:p>
          <a:p>
            <a:pPr marL="342900" lvl="1" indent="-342900" eaLnBrk="1" hangingPunct="1">
              <a:buFont typeface="Wingdings" pitchFamily="2" charset="2"/>
              <a:buNone/>
            </a:pPr>
            <a:endParaRPr lang="en-US" sz="2400" dirty="0" smtClean="0"/>
          </a:p>
          <a:p>
            <a:pPr eaLnBrk="1" hangingPunct="1"/>
            <a:r>
              <a:rPr lang="en-US" sz="2400" dirty="0" smtClean="0"/>
              <a:t>Object Oriented Concepts</a:t>
            </a:r>
          </a:p>
          <a:p>
            <a:pPr eaLnBrk="1" hangingPunct="1">
              <a:buNone/>
            </a:pPr>
            <a:endParaRPr lang="en-US" dirty="0" smtClean="0"/>
          </a:p>
          <a:p>
            <a:pPr eaLnBrk="1" hangingPunct="1"/>
            <a:r>
              <a:rPr lang="en-US" sz="2400" dirty="0" smtClean="0"/>
              <a:t>Introduction to OOAD and UML</a:t>
            </a:r>
          </a:p>
          <a:p>
            <a:pPr eaLnBrk="1" hangingPunct="1"/>
            <a:endParaRPr lang="en-US" sz="24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3F646D4-B906-43D0-8CC9-9A2CAC1C0B10}" type="slidenum">
              <a:rPr lang="en-US"/>
              <a:pPr>
                <a:defRPr/>
              </a:pPr>
              <a:t>61</a:t>
            </a:fld>
            <a:endParaRPr lang="en-US"/>
          </a:p>
        </p:txBody>
      </p:sp>
      <p:sp>
        <p:nvSpPr>
          <p:cNvPr id="67587"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67588"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67589"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rPr>
            </a:br>
            <a:r>
              <a:rPr lang="en-GB" sz="800">
                <a:solidFill>
                  <a:srgbClr val="000000"/>
                </a:solidFill>
              </a:rPr>
              <a:t>Infosys Technologies Ltd.”</a:t>
            </a:r>
          </a:p>
          <a:p>
            <a:endParaRPr lang="en-US" sz="600">
              <a:solidFill>
                <a:srgbClr val="000000"/>
              </a:solidFill>
              <a:latin typeface="Times New Roman" pitchFamily="18" charset="0"/>
            </a:endParaRPr>
          </a:p>
          <a:p>
            <a:r>
              <a:rPr lang="en-GB" sz="800">
                <a:solidFill>
                  <a:srgbClr val="000000"/>
                </a:solidFill>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3E7D3D-89C0-4A2F-A87C-BFBEBE6A2908}" type="slidenum">
              <a:rPr lang="en-US"/>
              <a:pPr>
                <a:defRPr/>
              </a:pPr>
              <a:t>62</a:t>
            </a:fld>
            <a:endParaRPr lang="en-US"/>
          </a:p>
        </p:txBody>
      </p:sp>
      <p:sp>
        <p:nvSpPr>
          <p:cNvPr id="184324" name="Rectangle 4"/>
          <p:cNvSpPr>
            <a:spLocks noGrp="1" noChangeArrowheads="1"/>
          </p:cNvSpPr>
          <p:nvPr>
            <p:ph type="title"/>
          </p:nvPr>
        </p:nvSpPr>
        <p:spPr>
          <a:xfrm>
            <a:off x="381000" y="0"/>
            <a:ext cx="8077200" cy="973138"/>
          </a:xfrm>
        </p:spPr>
        <p:txBody>
          <a:bodyPr/>
          <a:lstStyle/>
          <a:p>
            <a:pPr eaLnBrk="1" hangingPunct="1">
              <a:defRPr/>
            </a:pPr>
            <a:r>
              <a:rPr lang="en-US" dirty="0" smtClean="0"/>
              <a:t>Appendix</a:t>
            </a:r>
          </a:p>
        </p:txBody>
      </p:sp>
      <p:sp>
        <p:nvSpPr>
          <p:cNvPr id="66564" name="Rectangle 7"/>
          <p:cNvSpPr>
            <a:spLocks noGrp="1" noChangeArrowheads="1"/>
          </p:cNvSpPr>
          <p:nvPr>
            <p:ph type="body" idx="1"/>
          </p:nvPr>
        </p:nvSpPr>
        <p:spPr/>
        <p:txBody>
          <a:bodyPr/>
          <a:lstStyle/>
          <a:p>
            <a:pPr marL="342900" lvl="1" indent="-342900" eaLnBrk="1" hangingPunct="1">
              <a:buFont typeface="Wingdings" pitchFamily="2" charset="2"/>
              <a:buChar char="Ø"/>
            </a:pPr>
            <a:r>
              <a:rPr lang="en-US" sz="2400" dirty="0" smtClean="0"/>
              <a:t>Attributes of complex systems</a:t>
            </a:r>
          </a:p>
          <a:p>
            <a:pPr marL="742950" lvl="2" indent="-342900" eaLnBrk="1" hangingPunct="1">
              <a:buFont typeface="Arial" pitchFamily="34" charset="0"/>
              <a:buChar char="•"/>
            </a:pPr>
            <a:r>
              <a:rPr lang="en-US" dirty="0" smtClean="0"/>
              <a:t>Real life examples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87"/>
          <p:cNvSpPr>
            <a:spLocks noChangeArrowheads="1"/>
          </p:cNvSpPr>
          <p:nvPr/>
        </p:nvSpPr>
        <p:spPr bwMode="auto">
          <a:xfrm>
            <a:off x="5170488" y="1241425"/>
            <a:ext cx="4589462" cy="3516313"/>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5400000" scaled="1"/>
            <a:tileRect/>
          </a:gradFill>
          <a:ln w="12700" algn="ctr">
            <a:solidFill>
              <a:schemeClr val="tx1"/>
            </a:solidFill>
            <a:round/>
            <a:headEnd/>
            <a:tailEnd/>
          </a:ln>
        </p:spPr>
        <p:txBody>
          <a:bodyPr anchor="ctr"/>
          <a:lstStyle/>
          <a:p>
            <a:pPr>
              <a:defRPr/>
            </a:pPr>
            <a:endParaRPr lang="en-US">
              <a:latin typeface="Arial" pitchFamily="34" charset="0"/>
              <a:cs typeface="Arial" pitchFamily="34" charset="0"/>
            </a:endParaRPr>
          </a:p>
        </p:txBody>
      </p:sp>
      <p:sp>
        <p:nvSpPr>
          <p:cNvPr id="22531" name="Rectangle 186"/>
          <p:cNvSpPr>
            <a:spLocks noChangeArrowheads="1"/>
          </p:cNvSpPr>
          <p:nvPr/>
        </p:nvSpPr>
        <p:spPr bwMode="auto">
          <a:xfrm>
            <a:off x="228600" y="1241425"/>
            <a:ext cx="4876800" cy="3482975"/>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5400000" scaled="1"/>
            <a:tileRect/>
          </a:gradFill>
          <a:ln w="12700" algn="ctr">
            <a:solidFill>
              <a:schemeClr val="tx1"/>
            </a:solidFill>
            <a:round/>
            <a:headEnd/>
            <a:tailEnd/>
          </a:ln>
        </p:spPr>
        <p:txBody>
          <a:bodyPr anchor="ctr"/>
          <a:lstStyle/>
          <a:p>
            <a:pPr>
              <a:defRPr/>
            </a:pPr>
            <a:endParaRPr lang="en-US">
              <a:latin typeface="Arial" pitchFamily="34" charset="0"/>
              <a:cs typeface="Arial" pitchFamily="34" charset="0"/>
            </a:endParaRPr>
          </a:p>
        </p:txBody>
      </p:sp>
      <p:grpSp>
        <p:nvGrpSpPr>
          <p:cNvPr id="2" name="Group 168"/>
          <p:cNvGrpSpPr>
            <a:grpSpLocks/>
          </p:cNvGrpSpPr>
          <p:nvPr/>
        </p:nvGrpSpPr>
        <p:grpSpPr bwMode="auto">
          <a:xfrm>
            <a:off x="304800" y="1509713"/>
            <a:ext cx="4191000" cy="2790825"/>
            <a:chOff x="288" y="1344"/>
            <a:chExt cx="3024" cy="1598"/>
          </a:xfrm>
        </p:grpSpPr>
        <p:sp>
          <p:nvSpPr>
            <p:cNvPr id="23592" name="Line 13"/>
            <p:cNvSpPr>
              <a:spLocks noChangeShapeType="1"/>
            </p:cNvSpPr>
            <p:nvPr/>
          </p:nvSpPr>
          <p:spPr bwMode="auto">
            <a:xfrm flipH="1" flipV="1">
              <a:off x="1870" y="1598"/>
              <a:ext cx="651" cy="212"/>
            </a:xfrm>
            <a:prstGeom prst="line">
              <a:avLst/>
            </a:prstGeom>
            <a:noFill/>
            <a:ln w="9525">
              <a:solidFill>
                <a:schemeClr val="tx1"/>
              </a:solidFill>
              <a:miter lim="800000"/>
              <a:headEnd/>
              <a:tailEnd type="triangle" w="med" len="med"/>
            </a:ln>
          </p:spPr>
          <p:txBody>
            <a:bodyPr wrap="none"/>
            <a:lstStyle/>
            <a:p>
              <a:endParaRPr lang="en-US"/>
            </a:p>
          </p:txBody>
        </p:sp>
        <p:sp>
          <p:nvSpPr>
            <p:cNvPr id="23593" name="AutoShape 15"/>
            <p:cNvSpPr>
              <a:spLocks noChangeArrowheads="1"/>
            </p:cNvSpPr>
            <p:nvPr/>
          </p:nvSpPr>
          <p:spPr bwMode="auto">
            <a:xfrm>
              <a:off x="1172" y="1344"/>
              <a:ext cx="977" cy="254"/>
            </a:xfrm>
            <a:prstGeom prst="flowChartAlternateProcess">
              <a:avLst/>
            </a:prstGeom>
            <a:solidFill>
              <a:srgbClr val="BCF0A4"/>
            </a:solidFill>
            <a:ln w="9525">
              <a:solidFill>
                <a:schemeClr val="tx1"/>
              </a:solidFill>
              <a:miter lim="800000"/>
              <a:headEnd/>
              <a:tailEnd/>
            </a:ln>
          </p:spPr>
          <p:txBody>
            <a:bodyPr wrap="none" anchor="ctr"/>
            <a:lstStyle/>
            <a:p>
              <a:endParaRPr lang="en-US"/>
            </a:p>
          </p:txBody>
        </p:sp>
        <p:sp>
          <p:nvSpPr>
            <p:cNvPr id="23594" name="Text Box 14"/>
            <p:cNvSpPr txBox="1">
              <a:spLocks noChangeArrowheads="1"/>
            </p:cNvSpPr>
            <p:nvPr/>
          </p:nvSpPr>
          <p:spPr bwMode="auto">
            <a:xfrm>
              <a:off x="1312" y="1344"/>
              <a:ext cx="711" cy="306"/>
            </a:xfrm>
            <a:prstGeom prst="rect">
              <a:avLst/>
            </a:prstGeom>
            <a:noFill/>
            <a:ln w="9525">
              <a:noFill/>
              <a:miter lim="800000"/>
              <a:headEnd/>
              <a:tailEnd/>
            </a:ln>
          </p:spPr>
          <p:txBody>
            <a:bodyPr>
              <a:spAutoFit/>
            </a:bodyPr>
            <a:lstStyle/>
            <a:p>
              <a:pPr algn="ctr"/>
              <a:r>
                <a:rPr lang="en-US" sz="1800"/>
                <a:t>Plant</a:t>
              </a:r>
            </a:p>
          </p:txBody>
        </p:sp>
        <p:sp>
          <p:nvSpPr>
            <p:cNvPr id="23595" name="Line 16"/>
            <p:cNvSpPr>
              <a:spLocks noChangeShapeType="1"/>
            </p:cNvSpPr>
            <p:nvPr/>
          </p:nvSpPr>
          <p:spPr bwMode="auto">
            <a:xfrm flipV="1">
              <a:off x="846" y="1598"/>
              <a:ext cx="652" cy="212"/>
            </a:xfrm>
            <a:prstGeom prst="line">
              <a:avLst/>
            </a:prstGeom>
            <a:noFill/>
            <a:ln w="9525">
              <a:solidFill>
                <a:schemeClr val="tx1"/>
              </a:solidFill>
              <a:miter lim="800000"/>
              <a:headEnd/>
              <a:tailEnd type="triangle" w="med" len="med"/>
            </a:ln>
          </p:spPr>
          <p:txBody>
            <a:bodyPr wrap="none"/>
            <a:lstStyle/>
            <a:p>
              <a:endParaRPr lang="en-US"/>
            </a:p>
          </p:txBody>
        </p:sp>
        <p:sp>
          <p:nvSpPr>
            <p:cNvPr id="23596" name="Line 17"/>
            <p:cNvSpPr>
              <a:spLocks noChangeShapeType="1"/>
            </p:cNvSpPr>
            <p:nvPr/>
          </p:nvSpPr>
          <p:spPr bwMode="auto">
            <a:xfrm flipV="1">
              <a:off x="1684" y="1598"/>
              <a:ext cx="0" cy="424"/>
            </a:xfrm>
            <a:prstGeom prst="line">
              <a:avLst/>
            </a:prstGeom>
            <a:noFill/>
            <a:ln w="9525">
              <a:solidFill>
                <a:schemeClr val="tx1"/>
              </a:solidFill>
              <a:miter lim="800000"/>
              <a:headEnd/>
              <a:tailEnd type="triangle" w="med" len="med"/>
            </a:ln>
          </p:spPr>
          <p:txBody>
            <a:bodyPr wrap="none"/>
            <a:lstStyle/>
            <a:p>
              <a:endParaRPr lang="en-US"/>
            </a:p>
          </p:txBody>
        </p:sp>
        <p:sp>
          <p:nvSpPr>
            <p:cNvPr id="23597" name="AutoShape 18"/>
            <p:cNvSpPr>
              <a:spLocks noChangeArrowheads="1"/>
            </p:cNvSpPr>
            <p:nvPr/>
          </p:nvSpPr>
          <p:spPr bwMode="auto">
            <a:xfrm>
              <a:off x="474" y="1810"/>
              <a:ext cx="744" cy="213"/>
            </a:xfrm>
            <a:prstGeom prst="flowChartAlternateProcess">
              <a:avLst/>
            </a:prstGeom>
            <a:solidFill>
              <a:srgbClr val="BCF0A4"/>
            </a:solidFill>
            <a:ln w="9525">
              <a:solidFill>
                <a:schemeClr val="tx1"/>
              </a:solidFill>
              <a:miter lim="800000"/>
              <a:headEnd/>
              <a:tailEnd/>
            </a:ln>
          </p:spPr>
          <p:txBody>
            <a:bodyPr wrap="none" anchor="ctr"/>
            <a:lstStyle/>
            <a:p>
              <a:endParaRPr lang="en-US"/>
            </a:p>
          </p:txBody>
        </p:sp>
        <p:sp>
          <p:nvSpPr>
            <p:cNvPr id="23598" name="Text Box 19"/>
            <p:cNvSpPr txBox="1">
              <a:spLocks noChangeArrowheads="1"/>
            </p:cNvSpPr>
            <p:nvPr/>
          </p:nvSpPr>
          <p:spPr bwMode="auto">
            <a:xfrm>
              <a:off x="518" y="1786"/>
              <a:ext cx="669" cy="281"/>
            </a:xfrm>
            <a:prstGeom prst="rect">
              <a:avLst/>
            </a:prstGeom>
            <a:noFill/>
            <a:ln w="9525">
              <a:noFill/>
              <a:miter lim="800000"/>
              <a:headEnd/>
              <a:tailEnd/>
            </a:ln>
          </p:spPr>
          <p:txBody>
            <a:bodyPr>
              <a:spAutoFit/>
            </a:bodyPr>
            <a:lstStyle/>
            <a:p>
              <a:pPr algn="ctr"/>
              <a:r>
                <a:rPr lang="en-US" sz="1600"/>
                <a:t>Stem</a:t>
              </a:r>
            </a:p>
          </p:txBody>
        </p:sp>
        <p:sp>
          <p:nvSpPr>
            <p:cNvPr id="23599" name="AutoShape 23"/>
            <p:cNvSpPr>
              <a:spLocks noChangeArrowheads="1"/>
            </p:cNvSpPr>
            <p:nvPr/>
          </p:nvSpPr>
          <p:spPr bwMode="auto">
            <a:xfrm>
              <a:off x="1312" y="2022"/>
              <a:ext cx="744" cy="212"/>
            </a:xfrm>
            <a:prstGeom prst="flowChartAlternateProcess">
              <a:avLst/>
            </a:prstGeom>
            <a:solidFill>
              <a:srgbClr val="BCF0A4"/>
            </a:solidFill>
            <a:ln w="9525">
              <a:solidFill>
                <a:schemeClr val="tx1"/>
              </a:solidFill>
              <a:miter lim="800000"/>
              <a:headEnd/>
              <a:tailEnd/>
            </a:ln>
          </p:spPr>
          <p:txBody>
            <a:bodyPr wrap="none" anchor="ctr"/>
            <a:lstStyle/>
            <a:p>
              <a:endParaRPr lang="en-US"/>
            </a:p>
          </p:txBody>
        </p:sp>
        <p:sp>
          <p:nvSpPr>
            <p:cNvPr id="23600" name="Text Box 24"/>
            <p:cNvSpPr txBox="1">
              <a:spLocks noChangeArrowheads="1"/>
            </p:cNvSpPr>
            <p:nvPr/>
          </p:nvSpPr>
          <p:spPr bwMode="auto">
            <a:xfrm>
              <a:off x="1356" y="1986"/>
              <a:ext cx="669" cy="281"/>
            </a:xfrm>
            <a:prstGeom prst="rect">
              <a:avLst/>
            </a:prstGeom>
            <a:noFill/>
            <a:ln w="9525">
              <a:noFill/>
              <a:miter lim="800000"/>
              <a:headEnd/>
              <a:tailEnd/>
            </a:ln>
          </p:spPr>
          <p:txBody>
            <a:bodyPr>
              <a:spAutoFit/>
            </a:bodyPr>
            <a:lstStyle/>
            <a:p>
              <a:pPr algn="ctr"/>
              <a:r>
                <a:rPr lang="en-US" sz="1600"/>
                <a:t>Root</a:t>
              </a:r>
            </a:p>
          </p:txBody>
        </p:sp>
        <p:sp>
          <p:nvSpPr>
            <p:cNvPr id="23601" name="AutoShape 26"/>
            <p:cNvSpPr>
              <a:spLocks noChangeArrowheads="1"/>
            </p:cNvSpPr>
            <p:nvPr/>
          </p:nvSpPr>
          <p:spPr bwMode="auto">
            <a:xfrm>
              <a:off x="2149" y="1810"/>
              <a:ext cx="744" cy="213"/>
            </a:xfrm>
            <a:prstGeom prst="flowChartAlternateProcess">
              <a:avLst/>
            </a:prstGeom>
            <a:solidFill>
              <a:srgbClr val="BCF0A4"/>
            </a:solidFill>
            <a:ln w="9525">
              <a:solidFill>
                <a:schemeClr val="tx1"/>
              </a:solidFill>
              <a:miter lim="800000"/>
              <a:headEnd/>
              <a:tailEnd/>
            </a:ln>
          </p:spPr>
          <p:txBody>
            <a:bodyPr wrap="none" anchor="ctr"/>
            <a:lstStyle/>
            <a:p>
              <a:endParaRPr lang="en-US"/>
            </a:p>
          </p:txBody>
        </p:sp>
        <p:sp>
          <p:nvSpPr>
            <p:cNvPr id="23602" name="Text Box 27"/>
            <p:cNvSpPr txBox="1">
              <a:spLocks noChangeArrowheads="1"/>
            </p:cNvSpPr>
            <p:nvPr/>
          </p:nvSpPr>
          <p:spPr bwMode="auto">
            <a:xfrm>
              <a:off x="2193" y="1786"/>
              <a:ext cx="669" cy="281"/>
            </a:xfrm>
            <a:prstGeom prst="rect">
              <a:avLst/>
            </a:prstGeom>
            <a:noFill/>
            <a:ln w="9525">
              <a:noFill/>
              <a:miter lim="800000"/>
              <a:headEnd/>
              <a:tailEnd/>
            </a:ln>
          </p:spPr>
          <p:txBody>
            <a:bodyPr>
              <a:spAutoFit/>
            </a:bodyPr>
            <a:lstStyle/>
            <a:p>
              <a:pPr algn="ctr"/>
              <a:r>
                <a:rPr lang="en-US" sz="1600"/>
                <a:t>Leaf</a:t>
              </a:r>
            </a:p>
          </p:txBody>
        </p:sp>
        <p:sp>
          <p:nvSpPr>
            <p:cNvPr id="23603" name="AutoShape 33"/>
            <p:cNvSpPr>
              <a:spLocks noChangeArrowheads="1"/>
            </p:cNvSpPr>
            <p:nvPr/>
          </p:nvSpPr>
          <p:spPr bwMode="auto">
            <a:xfrm>
              <a:off x="474" y="2404"/>
              <a:ext cx="744" cy="211"/>
            </a:xfrm>
            <a:prstGeom prst="flowChartAlternateProcess">
              <a:avLst/>
            </a:prstGeom>
            <a:solidFill>
              <a:srgbClr val="BCF0A4"/>
            </a:solidFill>
            <a:ln w="9525">
              <a:solidFill>
                <a:schemeClr val="tx1"/>
              </a:solidFill>
              <a:miter lim="800000"/>
              <a:headEnd/>
              <a:tailEnd/>
            </a:ln>
          </p:spPr>
          <p:txBody>
            <a:bodyPr wrap="none" anchor="ctr"/>
            <a:lstStyle/>
            <a:p>
              <a:endParaRPr lang="en-US"/>
            </a:p>
          </p:txBody>
        </p:sp>
        <p:sp>
          <p:nvSpPr>
            <p:cNvPr id="23604" name="Text Box 34"/>
            <p:cNvSpPr txBox="1">
              <a:spLocks noChangeArrowheads="1"/>
            </p:cNvSpPr>
            <p:nvPr/>
          </p:nvSpPr>
          <p:spPr bwMode="auto">
            <a:xfrm>
              <a:off x="518" y="2403"/>
              <a:ext cx="669" cy="217"/>
            </a:xfrm>
            <a:prstGeom prst="rect">
              <a:avLst/>
            </a:prstGeom>
            <a:noFill/>
            <a:ln w="9525">
              <a:noFill/>
              <a:miter lim="800000"/>
              <a:headEnd/>
              <a:tailEnd/>
            </a:ln>
          </p:spPr>
          <p:txBody>
            <a:bodyPr>
              <a:spAutoFit/>
            </a:bodyPr>
            <a:lstStyle/>
            <a:p>
              <a:pPr algn="ctr"/>
              <a:r>
                <a:rPr lang="en-US" sz="1100"/>
                <a:t>Root Hair</a:t>
              </a:r>
            </a:p>
          </p:txBody>
        </p:sp>
        <p:sp>
          <p:nvSpPr>
            <p:cNvPr id="23605" name="AutoShape 36"/>
            <p:cNvSpPr>
              <a:spLocks noChangeArrowheads="1"/>
            </p:cNvSpPr>
            <p:nvPr/>
          </p:nvSpPr>
          <p:spPr bwMode="auto">
            <a:xfrm>
              <a:off x="1312" y="2403"/>
              <a:ext cx="744" cy="212"/>
            </a:xfrm>
            <a:prstGeom prst="flowChartAlternateProcess">
              <a:avLst/>
            </a:prstGeom>
            <a:solidFill>
              <a:srgbClr val="BCF0A4"/>
            </a:solidFill>
            <a:ln w="9525">
              <a:solidFill>
                <a:schemeClr val="tx1"/>
              </a:solidFill>
              <a:miter lim="800000"/>
              <a:headEnd/>
              <a:tailEnd/>
            </a:ln>
          </p:spPr>
          <p:txBody>
            <a:bodyPr wrap="none" anchor="ctr"/>
            <a:lstStyle/>
            <a:p>
              <a:endParaRPr lang="en-US"/>
            </a:p>
          </p:txBody>
        </p:sp>
        <p:sp>
          <p:nvSpPr>
            <p:cNvPr id="23606" name="Text Box 37"/>
            <p:cNvSpPr txBox="1">
              <a:spLocks noChangeArrowheads="1"/>
            </p:cNvSpPr>
            <p:nvPr/>
          </p:nvSpPr>
          <p:spPr bwMode="auto">
            <a:xfrm>
              <a:off x="1355" y="2403"/>
              <a:ext cx="701" cy="217"/>
            </a:xfrm>
            <a:prstGeom prst="rect">
              <a:avLst/>
            </a:prstGeom>
            <a:noFill/>
            <a:ln w="9525">
              <a:noFill/>
              <a:miter lim="800000"/>
              <a:headEnd/>
              <a:tailEnd/>
            </a:ln>
          </p:spPr>
          <p:txBody>
            <a:bodyPr>
              <a:spAutoFit/>
            </a:bodyPr>
            <a:lstStyle/>
            <a:p>
              <a:pPr algn="ctr"/>
              <a:r>
                <a:rPr lang="en-US" sz="1100"/>
                <a:t>Root Apex</a:t>
              </a:r>
            </a:p>
          </p:txBody>
        </p:sp>
        <p:sp>
          <p:nvSpPr>
            <p:cNvPr id="23607" name="AutoShape 39"/>
            <p:cNvSpPr>
              <a:spLocks noChangeArrowheads="1"/>
            </p:cNvSpPr>
            <p:nvPr/>
          </p:nvSpPr>
          <p:spPr bwMode="auto">
            <a:xfrm>
              <a:off x="2149" y="2403"/>
              <a:ext cx="744" cy="212"/>
            </a:xfrm>
            <a:prstGeom prst="flowChartAlternateProcess">
              <a:avLst/>
            </a:prstGeom>
            <a:solidFill>
              <a:srgbClr val="BCF0A4"/>
            </a:solidFill>
            <a:ln w="9525">
              <a:solidFill>
                <a:schemeClr val="tx1"/>
              </a:solidFill>
              <a:miter lim="800000"/>
              <a:headEnd/>
              <a:tailEnd/>
            </a:ln>
          </p:spPr>
          <p:txBody>
            <a:bodyPr wrap="none" anchor="ctr"/>
            <a:lstStyle/>
            <a:p>
              <a:endParaRPr lang="en-US"/>
            </a:p>
          </p:txBody>
        </p:sp>
        <p:sp>
          <p:nvSpPr>
            <p:cNvPr id="23608" name="Text Box 40"/>
            <p:cNvSpPr txBox="1">
              <a:spLocks noChangeArrowheads="1"/>
            </p:cNvSpPr>
            <p:nvPr/>
          </p:nvSpPr>
          <p:spPr bwMode="auto">
            <a:xfrm>
              <a:off x="2193" y="2403"/>
              <a:ext cx="669" cy="217"/>
            </a:xfrm>
            <a:prstGeom prst="rect">
              <a:avLst/>
            </a:prstGeom>
            <a:noFill/>
            <a:ln w="9525">
              <a:noFill/>
              <a:miter lim="800000"/>
              <a:headEnd/>
              <a:tailEnd/>
            </a:ln>
          </p:spPr>
          <p:txBody>
            <a:bodyPr>
              <a:spAutoFit/>
            </a:bodyPr>
            <a:lstStyle/>
            <a:p>
              <a:pPr algn="ctr"/>
              <a:r>
                <a:rPr lang="en-US" sz="1100"/>
                <a:t>Root Cap</a:t>
              </a:r>
            </a:p>
          </p:txBody>
        </p:sp>
        <p:sp>
          <p:nvSpPr>
            <p:cNvPr id="23609" name="Line 41"/>
            <p:cNvSpPr>
              <a:spLocks noChangeShapeType="1"/>
            </p:cNvSpPr>
            <p:nvPr/>
          </p:nvSpPr>
          <p:spPr bwMode="auto">
            <a:xfrm flipV="1">
              <a:off x="846" y="2234"/>
              <a:ext cx="652" cy="169"/>
            </a:xfrm>
            <a:prstGeom prst="line">
              <a:avLst/>
            </a:prstGeom>
            <a:noFill/>
            <a:ln w="9525">
              <a:solidFill>
                <a:schemeClr val="tx1"/>
              </a:solidFill>
              <a:miter lim="800000"/>
              <a:headEnd/>
              <a:tailEnd type="triangle" w="med" len="med"/>
            </a:ln>
          </p:spPr>
          <p:txBody>
            <a:bodyPr wrap="none"/>
            <a:lstStyle/>
            <a:p>
              <a:endParaRPr lang="en-US"/>
            </a:p>
          </p:txBody>
        </p:sp>
        <p:sp>
          <p:nvSpPr>
            <p:cNvPr id="23610" name="Line 42"/>
            <p:cNvSpPr>
              <a:spLocks noChangeShapeType="1"/>
            </p:cNvSpPr>
            <p:nvPr/>
          </p:nvSpPr>
          <p:spPr bwMode="auto">
            <a:xfrm flipV="1">
              <a:off x="1684" y="2234"/>
              <a:ext cx="0" cy="169"/>
            </a:xfrm>
            <a:prstGeom prst="line">
              <a:avLst/>
            </a:prstGeom>
            <a:noFill/>
            <a:ln w="9525">
              <a:solidFill>
                <a:schemeClr val="tx1"/>
              </a:solidFill>
              <a:miter lim="800000"/>
              <a:headEnd/>
              <a:tailEnd type="triangle" w="med" len="med"/>
            </a:ln>
          </p:spPr>
          <p:txBody>
            <a:bodyPr wrap="none"/>
            <a:lstStyle/>
            <a:p>
              <a:endParaRPr lang="en-US"/>
            </a:p>
          </p:txBody>
        </p:sp>
        <p:sp>
          <p:nvSpPr>
            <p:cNvPr id="23611" name="Line 43"/>
            <p:cNvSpPr>
              <a:spLocks noChangeShapeType="1"/>
            </p:cNvSpPr>
            <p:nvPr/>
          </p:nvSpPr>
          <p:spPr bwMode="auto">
            <a:xfrm flipH="1" flipV="1">
              <a:off x="1916" y="2234"/>
              <a:ext cx="652" cy="169"/>
            </a:xfrm>
            <a:prstGeom prst="line">
              <a:avLst/>
            </a:prstGeom>
            <a:noFill/>
            <a:ln w="9525">
              <a:solidFill>
                <a:schemeClr val="tx1"/>
              </a:solidFill>
              <a:miter lim="800000"/>
              <a:headEnd/>
              <a:tailEnd type="triangle" w="med" len="med"/>
            </a:ln>
          </p:spPr>
          <p:txBody>
            <a:bodyPr wrap="none"/>
            <a:lstStyle/>
            <a:p>
              <a:endParaRPr lang="en-US"/>
            </a:p>
          </p:txBody>
        </p:sp>
        <p:sp>
          <p:nvSpPr>
            <p:cNvPr id="23612" name="Line 44"/>
            <p:cNvSpPr>
              <a:spLocks noChangeShapeType="1"/>
            </p:cNvSpPr>
            <p:nvPr/>
          </p:nvSpPr>
          <p:spPr bwMode="auto">
            <a:xfrm flipH="1" flipV="1">
              <a:off x="2521" y="2022"/>
              <a:ext cx="372" cy="212"/>
            </a:xfrm>
            <a:prstGeom prst="line">
              <a:avLst/>
            </a:prstGeom>
            <a:noFill/>
            <a:ln w="9525">
              <a:solidFill>
                <a:schemeClr val="tx1"/>
              </a:solidFill>
              <a:miter lim="800000"/>
              <a:headEnd/>
              <a:tailEnd type="triangle" w="med" len="med"/>
            </a:ln>
          </p:spPr>
          <p:txBody>
            <a:bodyPr wrap="none"/>
            <a:lstStyle/>
            <a:p>
              <a:endParaRPr lang="en-US"/>
            </a:p>
          </p:txBody>
        </p:sp>
        <p:sp>
          <p:nvSpPr>
            <p:cNvPr id="23613" name="Line 45"/>
            <p:cNvSpPr>
              <a:spLocks noChangeShapeType="1"/>
            </p:cNvSpPr>
            <p:nvPr/>
          </p:nvSpPr>
          <p:spPr bwMode="auto">
            <a:xfrm flipV="1">
              <a:off x="567" y="2022"/>
              <a:ext cx="279" cy="170"/>
            </a:xfrm>
            <a:prstGeom prst="line">
              <a:avLst/>
            </a:prstGeom>
            <a:noFill/>
            <a:ln w="9525">
              <a:solidFill>
                <a:schemeClr val="tx1"/>
              </a:solidFill>
              <a:miter lim="800000"/>
              <a:headEnd/>
              <a:tailEnd type="triangle" w="med" len="med"/>
            </a:ln>
          </p:spPr>
          <p:txBody>
            <a:bodyPr wrap="none"/>
            <a:lstStyle/>
            <a:p>
              <a:endParaRPr lang="en-US"/>
            </a:p>
          </p:txBody>
        </p:sp>
        <p:sp>
          <p:nvSpPr>
            <p:cNvPr id="23614" name="Text Box 46"/>
            <p:cNvSpPr txBox="1">
              <a:spLocks noChangeArrowheads="1"/>
            </p:cNvSpPr>
            <p:nvPr/>
          </p:nvSpPr>
          <p:spPr bwMode="auto">
            <a:xfrm>
              <a:off x="2847" y="2107"/>
              <a:ext cx="465" cy="327"/>
            </a:xfrm>
            <a:prstGeom prst="rect">
              <a:avLst/>
            </a:prstGeom>
            <a:noFill/>
            <a:ln w="9525">
              <a:noFill/>
              <a:miter lim="800000"/>
              <a:headEnd/>
              <a:tailEnd/>
            </a:ln>
          </p:spPr>
          <p:txBody>
            <a:bodyPr>
              <a:spAutoFit/>
            </a:bodyPr>
            <a:lstStyle/>
            <a:p>
              <a:pPr algn="ctr"/>
              <a:r>
                <a:rPr lang="en-US" sz="2800"/>
                <a:t>. . .</a:t>
              </a:r>
            </a:p>
          </p:txBody>
        </p:sp>
        <p:sp>
          <p:nvSpPr>
            <p:cNvPr id="23615" name="Text Box 47"/>
            <p:cNvSpPr txBox="1">
              <a:spLocks noChangeArrowheads="1"/>
            </p:cNvSpPr>
            <p:nvPr/>
          </p:nvSpPr>
          <p:spPr bwMode="auto">
            <a:xfrm>
              <a:off x="288" y="2064"/>
              <a:ext cx="512" cy="327"/>
            </a:xfrm>
            <a:prstGeom prst="rect">
              <a:avLst/>
            </a:prstGeom>
            <a:noFill/>
            <a:ln w="9525">
              <a:noFill/>
              <a:miter lim="800000"/>
              <a:headEnd/>
              <a:tailEnd/>
            </a:ln>
          </p:spPr>
          <p:txBody>
            <a:bodyPr>
              <a:spAutoFit/>
            </a:bodyPr>
            <a:lstStyle/>
            <a:p>
              <a:pPr algn="ctr"/>
              <a:r>
                <a:rPr lang="en-US" sz="2800"/>
                <a:t>. . .</a:t>
              </a:r>
            </a:p>
          </p:txBody>
        </p:sp>
        <p:grpSp>
          <p:nvGrpSpPr>
            <p:cNvPr id="3" name="Group 103"/>
            <p:cNvGrpSpPr>
              <a:grpSpLocks/>
            </p:cNvGrpSpPr>
            <p:nvPr/>
          </p:nvGrpSpPr>
          <p:grpSpPr bwMode="auto">
            <a:xfrm>
              <a:off x="1451" y="2615"/>
              <a:ext cx="465" cy="327"/>
              <a:chOff x="1488" y="2784"/>
              <a:chExt cx="480" cy="370"/>
            </a:xfrm>
          </p:grpSpPr>
          <p:sp>
            <p:nvSpPr>
              <p:cNvPr id="23623" name="Text Box 101"/>
              <p:cNvSpPr txBox="1">
                <a:spLocks noChangeArrowheads="1"/>
              </p:cNvSpPr>
              <p:nvPr/>
            </p:nvSpPr>
            <p:spPr bwMode="auto">
              <a:xfrm>
                <a:off x="1488" y="2784"/>
                <a:ext cx="480" cy="370"/>
              </a:xfrm>
              <a:prstGeom prst="rect">
                <a:avLst/>
              </a:prstGeom>
              <a:noFill/>
              <a:ln w="9525">
                <a:noFill/>
                <a:miter lim="800000"/>
                <a:headEnd/>
                <a:tailEnd/>
              </a:ln>
            </p:spPr>
            <p:txBody>
              <a:bodyPr>
                <a:spAutoFit/>
              </a:bodyPr>
              <a:lstStyle/>
              <a:p>
                <a:pPr algn="ctr"/>
                <a:r>
                  <a:rPr lang="en-US" sz="2800">
                    <a:solidFill>
                      <a:srgbClr val="660066"/>
                    </a:solidFill>
                  </a:rPr>
                  <a:t>. . .</a:t>
                </a:r>
              </a:p>
            </p:txBody>
          </p:sp>
          <p:sp>
            <p:nvSpPr>
              <p:cNvPr id="23624" name="Line 102"/>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p:spPr>
            <p:txBody>
              <a:bodyPr wrap="none"/>
              <a:lstStyle/>
              <a:p>
                <a:endParaRPr lang="en-US"/>
              </a:p>
            </p:txBody>
          </p:sp>
        </p:grpSp>
        <p:grpSp>
          <p:nvGrpSpPr>
            <p:cNvPr id="4" name="Group 104"/>
            <p:cNvGrpSpPr>
              <a:grpSpLocks/>
            </p:cNvGrpSpPr>
            <p:nvPr/>
          </p:nvGrpSpPr>
          <p:grpSpPr bwMode="auto">
            <a:xfrm>
              <a:off x="2335" y="2615"/>
              <a:ext cx="465" cy="327"/>
              <a:chOff x="1488" y="2784"/>
              <a:chExt cx="480" cy="370"/>
            </a:xfrm>
          </p:grpSpPr>
          <p:sp>
            <p:nvSpPr>
              <p:cNvPr id="23621" name="Text Box 105"/>
              <p:cNvSpPr txBox="1">
                <a:spLocks noChangeArrowheads="1"/>
              </p:cNvSpPr>
              <p:nvPr/>
            </p:nvSpPr>
            <p:spPr bwMode="auto">
              <a:xfrm>
                <a:off x="1488" y="2784"/>
                <a:ext cx="480" cy="370"/>
              </a:xfrm>
              <a:prstGeom prst="rect">
                <a:avLst/>
              </a:prstGeom>
              <a:noFill/>
              <a:ln w="9525">
                <a:noFill/>
                <a:miter lim="800000"/>
                <a:headEnd/>
                <a:tailEnd/>
              </a:ln>
            </p:spPr>
            <p:txBody>
              <a:bodyPr>
                <a:spAutoFit/>
              </a:bodyPr>
              <a:lstStyle/>
              <a:p>
                <a:pPr algn="ctr"/>
                <a:r>
                  <a:rPr lang="en-US" sz="2800">
                    <a:solidFill>
                      <a:srgbClr val="660066"/>
                    </a:solidFill>
                  </a:rPr>
                  <a:t>. . .</a:t>
                </a:r>
              </a:p>
            </p:txBody>
          </p:sp>
          <p:sp>
            <p:nvSpPr>
              <p:cNvPr id="23622" name="Line 106"/>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p:spPr>
            <p:txBody>
              <a:bodyPr wrap="none"/>
              <a:lstStyle/>
              <a:p>
                <a:endParaRPr lang="en-US"/>
              </a:p>
            </p:txBody>
          </p:sp>
        </p:grpSp>
        <p:grpSp>
          <p:nvGrpSpPr>
            <p:cNvPr id="5" name="Group 107"/>
            <p:cNvGrpSpPr>
              <a:grpSpLocks/>
            </p:cNvGrpSpPr>
            <p:nvPr/>
          </p:nvGrpSpPr>
          <p:grpSpPr bwMode="auto">
            <a:xfrm>
              <a:off x="660" y="2615"/>
              <a:ext cx="465" cy="327"/>
              <a:chOff x="1488" y="2784"/>
              <a:chExt cx="480" cy="370"/>
            </a:xfrm>
          </p:grpSpPr>
          <p:sp>
            <p:nvSpPr>
              <p:cNvPr id="23619" name="Text Box 108"/>
              <p:cNvSpPr txBox="1">
                <a:spLocks noChangeArrowheads="1"/>
              </p:cNvSpPr>
              <p:nvPr/>
            </p:nvSpPr>
            <p:spPr bwMode="auto">
              <a:xfrm>
                <a:off x="1488" y="2784"/>
                <a:ext cx="480" cy="370"/>
              </a:xfrm>
              <a:prstGeom prst="rect">
                <a:avLst/>
              </a:prstGeom>
              <a:noFill/>
              <a:ln w="9525">
                <a:noFill/>
                <a:miter lim="800000"/>
                <a:headEnd/>
                <a:tailEnd/>
              </a:ln>
            </p:spPr>
            <p:txBody>
              <a:bodyPr>
                <a:spAutoFit/>
              </a:bodyPr>
              <a:lstStyle/>
              <a:p>
                <a:pPr algn="ctr"/>
                <a:r>
                  <a:rPr lang="en-US" sz="2800">
                    <a:solidFill>
                      <a:srgbClr val="660066"/>
                    </a:solidFill>
                  </a:rPr>
                  <a:t>. . .</a:t>
                </a:r>
              </a:p>
            </p:txBody>
          </p:sp>
          <p:sp>
            <p:nvSpPr>
              <p:cNvPr id="23620" name="Line 109"/>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p:spPr>
            <p:txBody>
              <a:bodyPr wrap="none"/>
              <a:lstStyle/>
              <a:p>
                <a:endParaRPr lang="en-US"/>
              </a:p>
            </p:txBody>
          </p:sp>
        </p:grpSp>
      </p:grpSp>
      <p:sp>
        <p:nvSpPr>
          <p:cNvPr id="105" name="Title 104"/>
          <p:cNvSpPr>
            <a:spLocks noGrp="1"/>
          </p:cNvSpPr>
          <p:nvPr>
            <p:ph type="title"/>
          </p:nvPr>
        </p:nvSpPr>
        <p:spPr/>
        <p:txBody>
          <a:bodyPr/>
          <a:lstStyle/>
          <a:p>
            <a:pPr>
              <a:defRPr/>
            </a:pPr>
            <a:r>
              <a:rPr lang="en-US" dirty="0" smtClean="0"/>
              <a:t>Attributes of complex systems</a:t>
            </a:r>
            <a:endParaRPr lang="en-US" dirty="0"/>
          </a:p>
        </p:txBody>
      </p:sp>
      <p:grpSp>
        <p:nvGrpSpPr>
          <p:cNvPr id="6" name="Group 151"/>
          <p:cNvGrpSpPr>
            <a:grpSpLocks/>
          </p:cNvGrpSpPr>
          <p:nvPr/>
        </p:nvGrpSpPr>
        <p:grpSpPr bwMode="auto">
          <a:xfrm>
            <a:off x="5257800" y="1281113"/>
            <a:ext cx="4114800" cy="3324225"/>
            <a:chOff x="5365750" y="2057400"/>
            <a:chExt cx="4629051" cy="3429000"/>
          </a:xfrm>
        </p:grpSpPr>
        <p:grpSp>
          <p:nvGrpSpPr>
            <p:cNvPr id="7" name="Group 64"/>
            <p:cNvGrpSpPr>
              <a:grpSpLocks/>
            </p:cNvGrpSpPr>
            <p:nvPr/>
          </p:nvGrpSpPr>
          <p:grpSpPr bwMode="auto">
            <a:xfrm>
              <a:off x="6554127" y="2514600"/>
              <a:ext cx="1618323" cy="2882900"/>
              <a:chOff x="3811" y="1776"/>
              <a:chExt cx="941" cy="1816"/>
            </a:xfrm>
          </p:grpSpPr>
          <p:pic>
            <p:nvPicPr>
              <p:cNvPr id="23578" name="Picture 49"/>
              <p:cNvPicPr>
                <a:picLocks noChangeAspect="1" noChangeArrowheads="1"/>
              </p:cNvPicPr>
              <p:nvPr/>
            </p:nvPicPr>
            <p:blipFill>
              <a:blip r:embed="rId2"/>
              <a:srcRect/>
              <a:stretch>
                <a:fillRect/>
              </a:stretch>
            </p:blipFill>
            <p:spPr bwMode="auto">
              <a:xfrm>
                <a:off x="3811" y="1776"/>
                <a:ext cx="941" cy="1062"/>
              </a:xfrm>
              <a:prstGeom prst="rect">
                <a:avLst/>
              </a:prstGeom>
              <a:noFill/>
              <a:ln w="9525">
                <a:noFill/>
                <a:miter lim="800000"/>
                <a:headEnd/>
                <a:tailEnd/>
              </a:ln>
            </p:spPr>
          </p:pic>
          <p:grpSp>
            <p:nvGrpSpPr>
              <p:cNvPr id="8" name="Group 63"/>
              <p:cNvGrpSpPr>
                <a:grpSpLocks/>
              </p:cNvGrpSpPr>
              <p:nvPr/>
            </p:nvGrpSpPr>
            <p:grpSpPr bwMode="auto">
              <a:xfrm>
                <a:off x="3936" y="2832"/>
                <a:ext cx="624" cy="760"/>
                <a:chOff x="3936" y="2840"/>
                <a:chExt cx="624" cy="760"/>
              </a:xfrm>
            </p:grpSpPr>
            <p:sp>
              <p:nvSpPr>
                <p:cNvPr id="23580" name="Freeform 51"/>
                <p:cNvSpPr>
                  <a:spLocks/>
                </p:cNvSpPr>
                <p:nvPr/>
              </p:nvSpPr>
              <p:spPr bwMode="auto">
                <a:xfrm>
                  <a:off x="4280" y="2840"/>
                  <a:ext cx="113" cy="656"/>
                </a:xfrm>
                <a:custGeom>
                  <a:avLst/>
                  <a:gdLst>
                    <a:gd name="T0" fmla="*/ 8 w 113"/>
                    <a:gd name="T1" fmla="*/ 0 h 656"/>
                    <a:gd name="T2" fmla="*/ 56 w 113"/>
                    <a:gd name="T3" fmla="*/ 144 h 656"/>
                    <a:gd name="T4" fmla="*/ 48 w 113"/>
                    <a:gd name="T5" fmla="*/ 288 h 656"/>
                    <a:gd name="T6" fmla="*/ 16 w 113"/>
                    <a:gd name="T7" fmla="*/ 360 h 656"/>
                    <a:gd name="T8" fmla="*/ 48 w 113"/>
                    <a:gd name="T9" fmla="*/ 448 h 656"/>
                    <a:gd name="T10" fmla="*/ 24 w 113"/>
                    <a:gd name="T11" fmla="*/ 560 h 656"/>
                    <a:gd name="T12" fmla="*/ 40 w 113"/>
                    <a:gd name="T13" fmla="*/ 656 h 656"/>
                    <a:gd name="T14" fmla="*/ 0 60000 65536"/>
                    <a:gd name="T15" fmla="*/ 0 60000 65536"/>
                    <a:gd name="T16" fmla="*/ 0 60000 65536"/>
                    <a:gd name="T17" fmla="*/ 0 60000 65536"/>
                    <a:gd name="T18" fmla="*/ 0 60000 65536"/>
                    <a:gd name="T19" fmla="*/ 0 60000 65536"/>
                    <a:gd name="T20" fmla="*/ 0 60000 65536"/>
                    <a:gd name="T21" fmla="*/ 0 w 113"/>
                    <a:gd name="T22" fmla="*/ 0 h 656"/>
                    <a:gd name="T23" fmla="*/ 113 w 113"/>
                    <a:gd name="T24" fmla="*/ 656 h 6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656">
                      <a:moveTo>
                        <a:pt x="8" y="0"/>
                      </a:moveTo>
                      <a:cubicBezTo>
                        <a:pt x="12" y="49"/>
                        <a:pt x="0" y="125"/>
                        <a:pt x="56" y="144"/>
                      </a:cubicBezTo>
                      <a:cubicBezTo>
                        <a:pt x="91" y="197"/>
                        <a:pt x="113" y="244"/>
                        <a:pt x="48" y="288"/>
                      </a:cubicBezTo>
                      <a:cubicBezTo>
                        <a:pt x="39" y="314"/>
                        <a:pt x="25" y="334"/>
                        <a:pt x="16" y="360"/>
                      </a:cubicBezTo>
                      <a:cubicBezTo>
                        <a:pt x="23" y="396"/>
                        <a:pt x="37" y="415"/>
                        <a:pt x="48" y="448"/>
                      </a:cubicBezTo>
                      <a:cubicBezTo>
                        <a:pt x="42" y="488"/>
                        <a:pt x="37" y="522"/>
                        <a:pt x="24" y="560"/>
                      </a:cubicBezTo>
                      <a:cubicBezTo>
                        <a:pt x="33" y="646"/>
                        <a:pt x="20" y="616"/>
                        <a:pt x="40" y="656"/>
                      </a:cubicBezTo>
                    </a:path>
                  </a:pathLst>
                </a:custGeom>
                <a:noFill/>
                <a:ln w="25400">
                  <a:solidFill>
                    <a:schemeClr val="tx1"/>
                  </a:solidFill>
                  <a:round/>
                  <a:headEnd/>
                  <a:tailEnd/>
                </a:ln>
              </p:spPr>
              <p:txBody>
                <a:bodyPr wrap="none"/>
                <a:lstStyle/>
                <a:p>
                  <a:endParaRPr lang="en-US"/>
                </a:p>
              </p:txBody>
            </p:sp>
            <p:sp>
              <p:nvSpPr>
                <p:cNvPr id="23581" name="Freeform 52"/>
                <p:cNvSpPr>
                  <a:spLocks/>
                </p:cNvSpPr>
                <p:nvPr/>
              </p:nvSpPr>
              <p:spPr bwMode="auto">
                <a:xfrm>
                  <a:off x="4232" y="3192"/>
                  <a:ext cx="56" cy="336"/>
                </a:xfrm>
                <a:custGeom>
                  <a:avLst/>
                  <a:gdLst>
                    <a:gd name="T0" fmla="*/ 56 w 56"/>
                    <a:gd name="T1" fmla="*/ 0 h 336"/>
                    <a:gd name="T2" fmla="*/ 48 w 56"/>
                    <a:gd name="T3" fmla="*/ 104 h 336"/>
                    <a:gd name="T4" fmla="*/ 0 w 56"/>
                    <a:gd name="T5" fmla="*/ 232 h 336"/>
                    <a:gd name="T6" fmla="*/ 8 w 56"/>
                    <a:gd name="T7" fmla="*/ 336 h 336"/>
                    <a:gd name="T8" fmla="*/ 0 60000 65536"/>
                    <a:gd name="T9" fmla="*/ 0 60000 65536"/>
                    <a:gd name="T10" fmla="*/ 0 60000 65536"/>
                    <a:gd name="T11" fmla="*/ 0 60000 65536"/>
                    <a:gd name="T12" fmla="*/ 0 w 56"/>
                    <a:gd name="T13" fmla="*/ 0 h 336"/>
                    <a:gd name="T14" fmla="*/ 56 w 56"/>
                    <a:gd name="T15" fmla="*/ 336 h 336"/>
                  </a:gdLst>
                  <a:ahLst/>
                  <a:cxnLst>
                    <a:cxn ang="T8">
                      <a:pos x="T0" y="T1"/>
                    </a:cxn>
                    <a:cxn ang="T9">
                      <a:pos x="T2" y="T3"/>
                    </a:cxn>
                    <a:cxn ang="T10">
                      <a:pos x="T4" y="T5"/>
                    </a:cxn>
                    <a:cxn ang="T11">
                      <a:pos x="T6" y="T7"/>
                    </a:cxn>
                  </a:cxnLst>
                  <a:rect l="T12" t="T13" r="T14" b="T15"/>
                  <a:pathLst>
                    <a:path w="56" h="336">
                      <a:moveTo>
                        <a:pt x="56" y="0"/>
                      </a:moveTo>
                      <a:cubicBezTo>
                        <a:pt x="53" y="35"/>
                        <a:pt x="52" y="69"/>
                        <a:pt x="48" y="104"/>
                      </a:cubicBezTo>
                      <a:cubicBezTo>
                        <a:pt x="42" y="153"/>
                        <a:pt x="15" y="188"/>
                        <a:pt x="0" y="232"/>
                      </a:cubicBezTo>
                      <a:cubicBezTo>
                        <a:pt x="8" y="331"/>
                        <a:pt x="8" y="296"/>
                        <a:pt x="8" y="336"/>
                      </a:cubicBezTo>
                    </a:path>
                  </a:pathLst>
                </a:custGeom>
                <a:noFill/>
                <a:ln w="9525">
                  <a:solidFill>
                    <a:schemeClr val="tx1"/>
                  </a:solidFill>
                  <a:round/>
                  <a:headEnd/>
                  <a:tailEnd/>
                </a:ln>
              </p:spPr>
              <p:txBody>
                <a:bodyPr wrap="none"/>
                <a:lstStyle/>
                <a:p>
                  <a:endParaRPr lang="en-US"/>
                </a:p>
              </p:txBody>
            </p:sp>
            <p:sp>
              <p:nvSpPr>
                <p:cNvPr id="23582" name="Freeform 53"/>
                <p:cNvSpPr>
                  <a:spLocks/>
                </p:cNvSpPr>
                <p:nvPr/>
              </p:nvSpPr>
              <p:spPr bwMode="auto">
                <a:xfrm>
                  <a:off x="4368" y="3096"/>
                  <a:ext cx="168" cy="240"/>
                </a:xfrm>
                <a:custGeom>
                  <a:avLst/>
                  <a:gdLst>
                    <a:gd name="T0" fmla="*/ 0 w 168"/>
                    <a:gd name="T1" fmla="*/ 0 h 240"/>
                    <a:gd name="T2" fmla="*/ 80 w 168"/>
                    <a:gd name="T3" fmla="*/ 192 h 240"/>
                    <a:gd name="T4" fmla="*/ 168 w 168"/>
                    <a:gd name="T5" fmla="*/ 240 h 240"/>
                    <a:gd name="T6" fmla="*/ 0 60000 65536"/>
                    <a:gd name="T7" fmla="*/ 0 60000 65536"/>
                    <a:gd name="T8" fmla="*/ 0 60000 65536"/>
                    <a:gd name="T9" fmla="*/ 0 w 168"/>
                    <a:gd name="T10" fmla="*/ 0 h 240"/>
                    <a:gd name="T11" fmla="*/ 168 w 168"/>
                    <a:gd name="T12" fmla="*/ 240 h 240"/>
                  </a:gdLst>
                  <a:ahLst/>
                  <a:cxnLst>
                    <a:cxn ang="T6">
                      <a:pos x="T0" y="T1"/>
                    </a:cxn>
                    <a:cxn ang="T7">
                      <a:pos x="T2" y="T3"/>
                    </a:cxn>
                    <a:cxn ang="T8">
                      <a:pos x="T4" y="T5"/>
                    </a:cxn>
                  </a:cxnLst>
                  <a:rect l="T9" t="T10" r="T11" b="T12"/>
                  <a:pathLst>
                    <a:path w="168" h="240">
                      <a:moveTo>
                        <a:pt x="0" y="0"/>
                      </a:moveTo>
                      <a:cubicBezTo>
                        <a:pt x="60" y="40"/>
                        <a:pt x="67" y="126"/>
                        <a:pt x="80" y="192"/>
                      </a:cubicBezTo>
                      <a:cubicBezTo>
                        <a:pt x="84" y="214"/>
                        <a:pt x="149" y="230"/>
                        <a:pt x="168" y="240"/>
                      </a:cubicBezTo>
                    </a:path>
                  </a:pathLst>
                </a:custGeom>
                <a:noFill/>
                <a:ln w="9525">
                  <a:solidFill>
                    <a:schemeClr val="tx1"/>
                  </a:solidFill>
                  <a:round/>
                  <a:headEnd/>
                  <a:tailEnd/>
                </a:ln>
              </p:spPr>
              <p:txBody>
                <a:bodyPr wrap="none"/>
                <a:lstStyle/>
                <a:p>
                  <a:endParaRPr lang="en-US"/>
                </a:p>
              </p:txBody>
            </p:sp>
            <p:sp>
              <p:nvSpPr>
                <p:cNvPr id="23583" name="Freeform 54"/>
                <p:cNvSpPr>
                  <a:spLocks/>
                </p:cNvSpPr>
                <p:nvPr/>
              </p:nvSpPr>
              <p:spPr bwMode="auto">
                <a:xfrm>
                  <a:off x="4136" y="3336"/>
                  <a:ext cx="136" cy="152"/>
                </a:xfrm>
                <a:custGeom>
                  <a:avLst/>
                  <a:gdLst>
                    <a:gd name="T0" fmla="*/ 136 w 136"/>
                    <a:gd name="T1" fmla="*/ 0 h 152"/>
                    <a:gd name="T2" fmla="*/ 24 w 136"/>
                    <a:gd name="T3" fmla="*/ 64 h 152"/>
                    <a:gd name="T4" fmla="*/ 0 w 136"/>
                    <a:gd name="T5" fmla="*/ 152 h 152"/>
                    <a:gd name="T6" fmla="*/ 0 60000 65536"/>
                    <a:gd name="T7" fmla="*/ 0 60000 65536"/>
                    <a:gd name="T8" fmla="*/ 0 60000 65536"/>
                    <a:gd name="T9" fmla="*/ 0 w 136"/>
                    <a:gd name="T10" fmla="*/ 0 h 152"/>
                    <a:gd name="T11" fmla="*/ 136 w 136"/>
                    <a:gd name="T12" fmla="*/ 152 h 152"/>
                  </a:gdLst>
                  <a:ahLst/>
                  <a:cxnLst>
                    <a:cxn ang="T6">
                      <a:pos x="T0" y="T1"/>
                    </a:cxn>
                    <a:cxn ang="T7">
                      <a:pos x="T2" y="T3"/>
                    </a:cxn>
                    <a:cxn ang="T8">
                      <a:pos x="T4" y="T5"/>
                    </a:cxn>
                  </a:cxnLst>
                  <a:rect l="T9" t="T10" r="T11" b="T12"/>
                  <a:pathLst>
                    <a:path w="136" h="152">
                      <a:moveTo>
                        <a:pt x="136" y="0"/>
                      </a:moveTo>
                      <a:cubicBezTo>
                        <a:pt x="108" y="42"/>
                        <a:pt x="66" y="36"/>
                        <a:pt x="24" y="64"/>
                      </a:cubicBezTo>
                      <a:cubicBezTo>
                        <a:pt x="2" y="97"/>
                        <a:pt x="0" y="111"/>
                        <a:pt x="0" y="152"/>
                      </a:cubicBezTo>
                    </a:path>
                  </a:pathLst>
                </a:custGeom>
                <a:noFill/>
                <a:ln w="9525">
                  <a:solidFill>
                    <a:schemeClr val="tx1"/>
                  </a:solidFill>
                  <a:round/>
                  <a:headEnd/>
                  <a:tailEnd/>
                </a:ln>
              </p:spPr>
              <p:txBody>
                <a:bodyPr wrap="none"/>
                <a:lstStyle/>
                <a:p>
                  <a:endParaRPr lang="en-US"/>
                </a:p>
              </p:txBody>
            </p:sp>
            <p:sp>
              <p:nvSpPr>
                <p:cNvPr id="23584" name="Freeform 55"/>
                <p:cNvSpPr>
                  <a:spLocks/>
                </p:cNvSpPr>
                <p:nvPr/>
              </p:nvSpPr>
              <p:spPr bwMode="auto">
                <a:xfrm>
                  <a:off x="4344" y="3312"/>
                  <a:ext cx="96" cy="112"/>
                </a:xfrm>
                <a:custGeom>
                  <a:avLst/>
                  <a:gdLst>
                    <a:gd name="T0" fmla="*/ 0 w 96"/>
                    <a:gd name="T1" fmla="*/ 0 h 112"/>
                    <a:gd name="T2" fmla="*/ 96 w 96"/>
                    <a:gd name="T3" fmla="*/ 112 h 112"/>
                    <a:gd name="T4" fmla="*/ 0 60000 65536"/>
                    <a:gd name="T5" fmla="*/ 0 60000 65536"/>
                    <a:gd name="T6" fmla="*/ 0 w 96"/>
                    <a:gd name="T7" fmla="*/ 0 h 112"/>
                    <a:gd name="T8" fmla="*/ 96 w 96"/>
                    <a:gd name="T9" fmla="*/ 112 h 112"/>
                  </a:gdLst>
                  <a:ahLst/>
                  <a:cxnLst>
                    <a:cxn ang="T4">
                      <a:pos x="T0" y="T1"/>
                    </a:cxn>
                    <a:cxn ang="T5">
                      <a:pos x="T2" y="T3"/>
                    </a:cxn>
                  </a:cxnLst>
                  <a:rect l="T6" t="T7" r="T8" b="T9"/>
                  <a:pathLst>
                    <a:path w="96" h="112">
                      <a:moveTo>
                        <a:pt x="0" y="0"/>
                      </a:moveTo>
                      <a:cubicBezTo>
                        <a:pt x="10" y="41"/>
                        <a:pt x="42" y="112"/>
                        <a:pt x="96" y="112"/>
                      </a:cubicBezTo>
                    </a:path>
                  </a:pathLst>
                </a:custGeom>
                <a:noFill/>
                <a:ln w="9525">
                  <a:solidFill>
                    <a:schemeClr val="tx1"/>
                  </a:solidFill>
                  <a:round/>
                  <a:headEnd/>
                  <a:tailEnd/>
                </a:ln>
              </p:spPr>
              <p:txBody>
                <a:bodyPr wrap="none"/>
                <a:lstStyle/>
                <a:p>
                  <a:endParaRPr lang="en-US"/>
                </a:p>
              </p:txBody>
            </p:sp>
            <p:sp>
              <p:nvSpPr>
                <p:cNvPr id="23585" name="Freeform 56"/>
                <p:cNvSpPr>
                  <a:spLocks/>
                </p:cNvSpPr>
                <p:nvPr/>
              </p:nvSpPr>
              <p:spPr bwMode="auto">
                <a:xfrm>
                  <a:off x="3992" y="2992"/>
                  <a:ext cx="328" cy="320"/>
                </a:xfrm>
                <a:custGeom>
                  <a:avLst/>
                  <a:gdLst>
                    <a:gd name="T0" fmla="*/ 328 w 328"/>
                    <a:gd name="T1" fmla="*/ 0 h 320"/>
                    <a:gd name="T2" fmla="*/ 288 w 328"/>
                    <a:gd name="T3" fmla="*/ 144 h 320"/>
                    <a:gd name="T4" fmla="*/ 264 w 328"/>
                    <a:gd name="T5" fmla="*/ 152 h 320"/>
                    <a:gd name="T6" fmla="*/ 216 w 328"/>
                    <a:gd name="T7" fmla="*/ 176 h 320"/>
                    <a:gd name="T8" fmla="*/ 144 w 328"/>
                    <a:gd name="T9" fmla="*/ 184 h 320"/>
                    <a:gd name="T10" fmla="*/ 120 w 328"/>
                    <a:gd name="T11" fmla="*/ 192 h 320"/>
                    <a:gd name="T12" fmla="*/ 88 w 328"/>
                    <a:gd name="T13" fmla="*/ 200 h 320"/>
                    <a:gd name="T14" fmla="*/ 40 w 328"/>
                    <a:gd name="T15" fmla="*/ 216 h 320"/>
                    <a:gd name="T16" fmla="*/ 0 w 328"/>
                    <a:gd name="T17" fmla="*/ 320 h 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8"/>
                    <a:gd name="T28" fmla="*/ 0 h 320"/>
                    <a:gd name="T29" fmla="*/ 328 w 328"/>
                    <a:gd name="T30" fmla="*/ 320 h 3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8" h="320">
                      <a:moveTo>
                        <a:pt x="328" y="0"/>
                      </a:moveTo>
                      <a:cubicBezTo>
                        <a:pt x="324" y="35"/>
                        <a:pt x="323" y="116"/>
                        <a:pt x="288" y="144"/>
                      </a:cubicBezTo>
                      <a:cubicBezTo>
                        <a:pt x="281" y="149"/>
                        <a:pt x="272" y="148"/>
                        <a:pt x="264" y="152"/>
                      </a:cubicBezTo>
                      <a:cubicBezTo>
                        <a:pt x="236" y="166"/>
                        <a:pt x="246" y="171"/>
                        <a:pt x="216" y="176"/>
                      </a:cubicBezTo>
                      <a:cubicBezTo>
                        <a:pt x="192" y="180"/>
                        <a:pt x="168" y="181"/>
                        <a:pt x="144" y="184"/>
                      </a:cubicBezTo>
                      <a:cubicBezTo>
                        <a:pt x="136" y="187"/>
                        <a:pt x="128" y="190"/>
                        <a:pt x="120" y="192"/>
                      </a:cubicBezTo>
                      <a:cubicBezTo>
                        <a:pt x="109" y="195"/>
                        <a:pt x="99" y="197"/>
                        <a:pt x="88" y="200"/>
                      </a:cubicBezTo>
                      <a:cubicBezTo>
                        <a:pt x="72" y="205"/>
                        <a:pt x="40" y="216"/>
                        <a:pt x="40" y="216"/>
                      </a:cubicBezTo>
                      <a:cubicBezTo>
                        <a:pt x="21" y="245"/>
                        <a:pt x="0" y="284"/>
                        <a:pt x="0" y="320"/>
                      </a:cubicBezTo>
                    </a:path>
                  </a:pathLst>
                </a:custGeom>
                <a:noFill/>
                <a:ln w="9525">
                  <a:solidFill>
                    <a:schemeClr val="tx1"/>
                  </a:solidFill>
                  <a:round/>
                  <a:headEnd/>
                  <a:tailEnd/>
                </a:ln>
              </p:spPr>
              <p:txBody>
                <a:bodyPr wrap="none"/>
                <a:lstStyle/>
                <a:p>
                  <a:endParaRPr lang="en-US"/>
                </a:p>
              </p:txBody>
            </p:sp>
            <p:sp>
              <p:nvSpPr>
                <p:cNvPr id="23586" name="Freeform 57"/>
                <p:cNvSpPr>
                  <a:spLocks/>
                </p:cNvSpPr>
                <p:nvPr/>
              </p:nvSpPr>
              <p:spPr bwMode="auto">
                <a:xfrm>
                  <a:off x="3936" y="2912"/>
                  <a:ext cx="360" cy="80"/>
                </a:xfrm>
                <a:custGeom>
                  <a:avLst/>
                  <a:gdLst>
                    <a:gd name="T0" fmla="*/ 360 w 360"/>
                    <a:gd name="T1" fmla="*/ 0 h 80"/>
                    <a:gd name="T2" fmla="*/ 256 w 360"/>
                    <a:gd name="T3" fmla="*/ 80 h 80"/>
                    <a:gd name="T4" fmla="*/ 88 w 360"/>
                    <a:gd name="T5" fmla="*/ 64 h 80"/>
                    <a:gd name="T6" fmla="*/ 0 w 360"/>
                    <a:gd name="T7" fmla="*/ 72 h 80"/>
                    <a:gd name="T8" fmla="*/ 0 60000 65536"/>
                    <a:gd name="T9" fmla="*/ 0 60000 65536"/>
                    <a:gd name="T10" fmla="*/ 0 60000 65536"/>
                    <a:gd name="T11" fmla="*/ 0 60000 65536"/>
                    <a:gd name="T12" fmla="*/ 0 w 360"/>
                    <a:gd name="T13" fmla="*/ 0 h 80"/>
                    <a:gd name="T14" fmla="*/ 360 w 360"/>
                    <a:gd name="T15" fmla="*/ 80 h 80"/>
                  </a:gdLst>
                  <a:ahLst/>
                  <a:cxnLst>
                    <a:cxn ang="T8">
                      <a:pos x="T0" y="T1"/>
                    </a:cxn>
                    <a:cxn ang="T9">
                      <a:pos x="T2" y="T3"/>
                    </a:cxn>
                    <a:cxn ang="T10">
                      <a:pos x="T4" y="T5"/>
                    </a:cxn>
                    <a:cxn ang="T11">
                      <a:pos x="T6" y="T7"/>
                    </a:cxn>
                  </a:cxnLst>
                  <a:rect l="T12" t="T13" r="T14" b="T15"/>
                  <a:pathLst>
                    <a:path w="360" h="80">
                      <a:moveTo>
                        <a:pt x="360" y="0"/>
                      </a:moveTo>
                      <a:cubicBezTo>
                        <a:pt x="346" y="43"/>
                        <a:pt x="298" y="66"/>
                        <a:pt x="256" y="80"/>
                      </a:cubicBezTo>
                      <a:cubicBezTo>
                        <a:pt x="200" y="76"/>
                        <a:pt x="144" y="64"/>
                        <a:pt x="88" y="64"/>
                      </a:cubicBezTo>
                      <a:cubicBezTo>
                        <a:pt x="59" y="64"/>
                        <a:pt x="29" y="72"/>
                        <a:pt x="0" y="72"/>
                      </a:cubicBezTo>
                    </a:path>
                  </a:pathLst>
                </a:custGeom>
                <a:noFill/>
                <a:ln w="9525">
                  <a:solidFill>
                    <a:schemeClr val="tx1"/>
                  </a:solidFill>
                  <a:round/>
                  <a:headEnd/>
                  <a:tailEnd/>
                </a:ln>
              </p:spPr>
              <p:txBody>
                <a:bodyPr wrap="none"/>
                <a:lstStyle/>
                <a:p>
                  <a:endParaRPr lang="en-US"/>
                </a:p>
              </p:txBody>
            </p:sp>
            <p:sp>
              <p:nvSpPr>
                <p:cNvPr id="23587" name="Freeform 58"/>
                <p:cNvSpPr>
                  <a:spLocks/>
                </p:cNvSpPr>
                <p:nvPr/>
              </p:nvSpPr>
              <p:spPr bwMode="auto">
                <a:xfrm>
                  <a:off x="4296" y="2944"/>
                  <a:ext cx="264" cy="152"/>
                </a:xfrm>
                <a:custGeom>
                  <a:avLst/>
                  <a:gdLst>
                    <a:gd name="T0" fmla="*/ 0 w 264"/>
                    <a:gd name="T1" fmla="*/ 0 h 152"/>
                    <a:gd name="T2" fmla="*/ 208 w 264"/>
                    <a:gd name="T3" fmla="*/ 64 h 152"/>
                    <a:gd name="T4" fmla="*/ 224 w 264"/>
                    <a:gd name="T5" fmla="*/ 88 h 152"/>
                    <a:gd name="T6" fmla="*/ 248 w 264"/>
                    <a:gd name="T7" fmla="*/ 104 h 152"/>
                    <a:gd name="T8" fmla="*/ 264 w 264"/>
                    <a:gd name="T9" fmla="*/ 152 h 152"/>
                    <a:gd name="T10" fmla="*/ 0 60000 65536"/>
                    <a:gd name="T11" fmla="*/ 0 60000 65536"/>
                    <a:gd name="T12" fmla="*/ 0 60000 65536"/>
                    <a:gd name="T13" fmla="*/ 0 60000 65536"/>
                    <a:gd name="T14" fmla="*/ 0 60000 65536"/>
                    <a:gd name="T15" fmla="*/ 0 w 264"/>
                    <a:gd name="T16" fmla="*/ 0 h 152"/>
                    <a:gd name="T17" fmla="*/ 264 w 264"/>
                    <a:gd name="T18" fmla="*/ 152 h 152"/>
                  </a:gdLst>
                  <a:ahLst/>
                  <a:cxnLst>
                    <a:cxn ang="T10">
                      <a:pos x="T0" y="T1"/>
                    </a:cxn>
                    <a:cxn ang="T11">
                      <a:pos x="T2" y="T3"/>
                    </a:cxn>
                    <a:cxn ang="T12">
                      <a:pos x="T4" y="T5"/>
                    </a:cxn>
                    <a:cxn ang="T13">
                      <a:pos x="T6" y="T7"/>
                    </a:cxn>
                    <a:cxn ang="T14">
                      <a:pos x="T8" y="T9"/>
                    </a:cxn>
                  </a:cxnLst>
                  <a:rect l="T15" t="T16" r="T17" b="T18"/>
                  <a:pathLst>
                    <a:path w="264" h="152">
                      <a:moveTo>
                        <a:pt x="0" y="0"/>
                      </a:moveTo>
                      <a:cubicBezTo>
                        <a:pt x="66" y="17"/>
                        <a:pt x="151" y="26"/>
                        <a:pt x="208" y="64"/>
                      </a:cubicBezTo>
                      <a:cubicBezTo>
                        <a:pt x="213" y="72"/>
                        <a:pt x="217" y="81"/>
                        <a:pt x="224" y="88"/>
                      </a:cubicBezTo>
                      <a:cubicBezTo>
                        <a:pt x="231" y="95"/>
                        <a:pt x="243" y="96"/>
                        <a:pt x="248" y="104"/>
                      </a:cubicBezTo>
                      <a:cubicBezTo>
                        <a:pt x="257" y="118"/>
                        <a:pt x="264" y="152"/>
                        <a:pt x="264" y="152"/>
                      </a:cubicBezTo>
                    </a:path>
                  </a:pathLst>
                </a:custGeom>
                <a:noFill/>
                <a:ln w="9525">
                  <a:solidFill>
                    <a:schemeClr val="tx1"/>
                  </a:solidFill>
                  <a:round/>
                  <a:headEnd/>
                  <a:tailEnd/>
                </a:ln>
              </p:spPr>
              <p:txBody>
                <a:bodyPr wrap="none"/>
                <a:lstStyle/>
                <a:p>
                  <a:endParaRPr lang="en-US"/>
                </a:p>
              </p:txBody>
            </p:sp>
            <p:sp>
              <p:nvSpPr>
                <p:cNvPr id="23588" name="Freeform 59"/>
                <p:cNvSpPr>
                  <a:spLocks/>
                </p:cNvSpPr>
                <p:nvPr/>
              </p:nvSpPr>
              <p:spPr bwMode="auto">
                <a:xfrm>
                  <a:off x="3968" y="3000"/>
                  <a:ext cx="184" cy="112"/>
                </a:xfrm>
                <a:custGeom>
                  <a:avLst/>
                  <a:gdLst>
                    <a:gd name="T0" fmla="*/ 184 w 184"/>
                    <a:gd name="T1" fmla="*/ 0 h 112"/>
                    <a:gd name="T2" fmla="*/ 24 w 184"/>
                    <a:gd name="T3" fmla="*/ 96 h 112"/>
                    <a:gd name="T4" fmla="*/ 0 w 184"/>
                    <a:gd name="T5" fmla="*/ 112 h 112"/>
                    <a:gd name="T6" fmla="*/ 0 60000 65536"/>
                    <a:gd name="T7" fmla="*/ 0 60000 65536"/>
                    <a:gd name="T8" fmla="*/ 0 60000 65536"/>
                    <a:gd name="T9" fmla="*/ 0 w 184"/>
                    <a:gd name="T10" fmla="*/ 0 h 112"/>
                    <a:gd name="T11" fmla="*/ 184 w 184"/>
                    <a:gd name="T12" fmla="*/ 112 h 112"/>
                  </a:gdLst>
                  <a:ahLst/>
                  <a:cxnLst>
                    <a:cxn ang="T6">
                      <a:pos x="T0" y="T1"/>
                    </a:cxn>
                    <a:cxn ang="T7">
                      <a:pos x="T2" y="T3"/>
                    </a:cxn>
                    <a:cxn ang="T8">
                      <a:pos x="T4" y="T5"/>
                    </a:cxn>
                  </a:cxnLst>
                  <a:rect l="T9" t="T10" r="T11" b="T12"/>
                  <a:pathLst>
                    <a:path w="184" h="112">
                      <a:moveTo>
                        <a:pt x="184" y="0"/>
                      </a:moveTo>
                      <a:cubicBezTo>
                        <a:pt x="134" y="75"/>
                        <a:pt x="112" y="83"/>
                        <a:pt x="24" y="96"/>
                      </a:cubicBezTo>
                      <a:cubicBezTo>
                        <a:pt x="16" y="101"/>
                        <a:pt x="0" y="112"/>
                        <a:pt x="0" y="112"/>
                      </a:cubicBezTo>
                    </a:path>
                  </a:pathLst>
                </a:custGeom>
                <a:noFill/>
                <a:ln w="9525">
                  <a:solidFill>
                    <a:schemeClr val="tx1"/>
                  </a:solidFill>
                  <a:round/>
                  <a:headEnd/>
                  <a:tailEnd/>
                </a:ln>
              </p:spPr>
              <p:txBody>
                <a:bodyPr wrap="none"/>
                <a:lstStyle/>
                <a:p>
                  <a:endParaRPr lang="en-US"/>
                </a:p>
              </p:txBody>
            </p:sp>
            <p:sp>
              <p:nvSpPr>
                <p:cNvPr id="23589" name="Freeform 60"/>
                <p:cNvSpPr>
                  <a:spLocks/>
                </p:cNvSpPr>
                <p:nvPr/>
              </p:nvSpPr>
              <p:spPr bwMode="auto">
                <a:xfrm>
                  <a:off x="4064" y="3152"/>
                  <a:ext cx="184" cy="112"/>
                </a:xfrm>
                <a:custGeom>
                  <a:avLst/>
                  <a:gdLst>
                    <a:gd name="T0" fmla="*/ 184 w 184"/>
                    <a:gd name="T1" fmla="*/ 0 h 112"/>
                    <a:gd name="T2" fmla="*/ 24 w 184"/>
                    <a:gd name="T3" fmla="*/ 96 h 112"/>
                    <a:gd name="T4" fmla="*/ 0 w 184"/>
                    <a:gd name="T5" fmla="*/ 112 h 112"/>
                    <a:gd name="T6" fmla="*/ 0 60000 65536"/>
                    <a:gd name="T7" fmla="*/ 0 60000 65536"/>
                    <a:gd name="T8" fmla="*/ 0 60000 65536"/>
                    <a:gd name="T9" fmla="*/ 0 w 184"/>
                    <a:gd name="T10" fmla="*/ 0 h 112"/>
                    <a:gd name="T11" fmla="*/ 184 w 184"/>
                    <a:gd name="T12" fmla="*/ 112 h 112"/>
                  </a:gdLst>
                  <a:ahLst/>
                  <a:cxnLst>
                    <a:cxn ang="T6">
                      <a:pos x="T0" y="T1"/>
                    </a:cxn>
                    <a:cxn ang="T7">
                      <a:pos x="T2" y="T3"/>
                    </a:cxn>
                    <a:cxn ang="T8">
                      <a:pos x="T4" y="T5"/>
                    </a:cxn>
                  </a:cxnLst>
                  <a:rect l="T9" t="T10" r="T11" b="T12"/>
                  <a:pathLst>
                    <a:path w="184" h="112">
                      <a:moveTo>
                        <a:pt x="184" y="0"/>
                      </a:moveTo>
                      <a:cubicBezTo>
                        <a:pt x="134" y="75"/>
                        <a:pt x="112" y="83"/>
                        <a:pt x="24" y="96"/>
                      </a:cubicBezTo>
                      <a:cubicBezTo>
                        <a:pt x="16" y="101"/>
                        <a:pt x="0" y="112"/>
                        <a:pt x="0" y="112"/>
                      </a:cubicBezTo>
                    </a:path>
                  </a:pathLst>
                </a:custGeom>
                <a:noFill/>
                <a:ln w="9525">
                  <a:solidFill>
                    <a:schemeClr val="tx1"/>
                  </a:solidFill>
                  <a:round/>
                  <a:headEnd/>
                  <a:tailEnd/>
                </a:ln>
              </p:spPr>
              <p:txBody>
                <a:bodyPr wrap="none"/>
                <a:lstStyle/>
                <a:p>
                  <a:endParaRPr lang="en-US"/>
                </a:p>
              </p:txBody>
            </p:sp>
            <p:sp>
              <p:nvSpPr>
                <p:cNvPr id="23590" name="Freeform 61"/>
                <p:cNvSpPr>
                  <a:spLocks/>
                </p:cNvSpPr>
                <p:nvPr/>
              </p:nvSpPr>
              <p:spPr bwMode="auto">
                <a:xfrm>
                  <a:off x="4416" y="2976"/>
                  <a:ext cx="96" cy="112"/>
                </a:xfrm>
                <a:custGeom>
                  <a:avLst/>
                  <a:gdLst>
                    <a:gd name="T0" fmla="*/ 0 w 96"/>
                    <a:gd name="T1" fmla="*/ 0 h 112"/>
                    <a:gd name="T2" fmla="*/ 96 w 96"/>
                    <a:gd name="T3" fmla="*/ 112 h 112"/>
                    <a:gd name="T4" fmla="*/ 0 60000 65536"/>
                    <a:gd name="T5" fmla="*/ 0 60000 65536"/>
                    <a:gd name="T6" fmla="*/ 0 w 96"/>
                    <a:gd name="T7" fmla="*/ 0 h 112"/>
                    <a:gd name="T8" fmla="*/ 96 w 96"/>
                    <a:gd name="T9" fmla="*/ 112 h 112"/>
                  </a:gdLst>
                  <a:ahLst/>
                  <a:cxnLst>
                    <a:cxn ang="T4">
                      <a:pos x="T0" y="T1"/>
                    </a:cxn>
                    <a:cxn ang="T5">
                      <a:pos x="T2" y="T3"/>
                    </a:cxn>
                  </a:cxnLst>
                  <a:rect l="T6" t="T7" r="T8" b="T9"/>
                  <a:pathLst>
                    <a:path w="96" h="112">
                      <a:moveTo>
                        <a:pt x="0" y="0"/>
                      </a:moveTo>
                      <a:cubicBezTo>
                        <a:pt x="10" y="41"/>
                        <a:pt x="42" y="112"/>
                        <a:pt x="96" y="112"/>
                      </a:cubicBezTo>
                    </a:path>
                  </a:pathLst>
                </a:custGeom>
                <a:noFill/>
                <a:ln w="9525">
                  <a:solidFill>
                    <a:schemeClr val="tx1"/>
                  </a:solidFill>
                  <a:round/>
                  <a:headEnd/>
                  <a:tailEnd/>
                </a:ln>
              </p:spPr>
              <p:txBody>
                <a:bodyPr wrap="none"/>
                <a:lstStyle/>
                <a:p>
                  <a:endParaRPr lang="en-US"/>
                </a:p>
              </p:txBody>
            </p:sp>
            <p:sp>
              <p:nvSpPr>
                <p:cNvPr id="23591" name="Freeform 62"/>
                <p:cNvSpPr>
                  <a:spLocks/>
                </p:cNvSpPr>
                <p:nvPr/>
              </p:nvSpPr>
              <p:spPr bwMode="auto">
                <a:xfrm>
                  <a:off x="4320" y="3488"/>
                  <a:ext cx="96" cy="112"/>
                </a:xfrm>
                <a:custGeom>
                  <a:avLst/>
                  <a:gdLst>
                    <a:gd name="T0" fmla="*/ 0 w 96"/>
                    <a:gd name="T1" fmla="*/ 0 h 112"/>
                    <a:gd name="T2" fmla="*/ 96 w 96"/>
                    <a:gd name="T3" fmla="*/ 112 h 112"/>
                    <a:gd name="T4" fmla="*/ 0 60000 65536"/>
                    <a:gd name="T5" fmla="*/ 0 60000 65536"/>
                    <a:gd name="T6" fmla="*/ 0 w 96"/>
                    <a:gd name="T7" fmla="*/ 0 h 112"/>
                    <a:gd name="T8" fmla="*/ 96 w 96"/>
                    <a:gd name="T9" fmla="*/ 112 h 112"/>
                  </a:gdLst>
                  <a:ahLst/>
                  <a:cxnLst>
                    <a:cxn ang="T4">
                      <a:pos x="T0" y="T1"/>
                    </a:cxn>
                    <a:cxn ang="T5">
                      <a:pos x="T2" y="T3"/>
                    </a:cxn>
                  </a:cxnLst>
                  <a:rect l="T6" t="T7" r="T8" b="T9"/>
                  <a:pathLst>
                    <a:path w="96" h="112">
                      <a:moveTo>
                        <a:pt x="0" y="0"/>
                      </a:moveTo>
                      <a:cubicBezTo>
                        <a:pt x="10" y="41"/>
                        <a:pt x="42" y="112"/>
                        <a:pt x="96" y="112"/>
                      </a:cubicBezTo>
                    </a:path>
                  </a:pathLst>
                </a:custGeom>
                <a:noFill/>
                <a:ln w="9525">
                  <a:solidFill>
                    <a:schemeClr val="tx1"/>
                  </a:solidFill>
                  <a:round/>
                  <a:headEnd/>
                  <a:tailEnd/>
                </a:ln>
              </p:spPr>
              <p:txBody>
                <a:bodyPr wrap="none"/>
                <a:lstStyle/>
                <a:p>
                  <a:endParaRPr lang="en-US"/>
                </a:p>
              </p:txBody>
            </p:sp>
          </p:grpSp>
        </p:grpSp>
        <p:sp>
          <p:nvSpPr>
            <p:cNvPr id="23567" name="Line 65"/>
            <p:cNvSpPr>
              <a:spLocks noChangeShapeType="1"/>
            </p:cNvSpPr>
            <p:nvPr/>
          </p:nvSpPr>
          <p:spPr bwMode="auto">
            <a:xfrm>
              <a:off x="5365750" y="4191000"/>
              <a:ext cx="4210050" cy="0"/>
            </a:xfrm>
            <a:prstGeom prst="line">
              <a:avLst/>
            </a:prstGeom>
            <a:noFill/>
            <a:ln w="25400">
              <a:solidFill>
                <a:schemeClr val="folHlink"/>
              </a:solidFill>
              <a:prstDash val="dashDot"/>
              <a:round/>
              <a:headEnd/>
              <a:tailEnd/>
            </a:ln>
          </p:spPr>
          <p:txBody>
            <a:bodyPr wrap="none"/>
            <a:lstStyle/>
            <a:p>
              <a:endParaRPr lang="en-US"/>
            </a:p>
          </p:txBody>
        </p:sp>
        <p:sp>
          <p:nvSpPr>
            <p:cNvPr id="23568" name="Line 66"/>
            <p:cNvSpPr>
              <a:spLocks noChangeShapeType="1"/>
            </p:cNvSpPr>
            <p:nvPr/>
          </p:nvSpPr>
          <p:spPr bwMode="auto">
            <a:xfrm>
              <a:off x="5365750" y="5486400"/>
              <a:ext cx="4210050" cy="0"/>
            </a:xfrm>
            <a:prstGeom prst="line">
              <a:avLst/>
            </a:prstGeom>
            <a:noFill/>
            <a:ln w="25400">
              <a:solidFill>
                <a:schemeClr val="folHlink"/>
              </a:solidFill>
              <a:prstDash val="dashDot"/>
              <a:round/>
              <a:headEnd/>
              <a:tailEnd/>
            </a:ln>
          </p:spPr>
          <p:txBody>
            <a:bodyPr wrap="none"/>
            <a:lstStyle/>
            <a:p>
              <a:endParaRPr lang="en-US"/>
            </a:p>
          </p:txBody>
        </p:sp>
        <p:sp>
          <p:nvSpPr>
            <p:cNvPr id="23569" name="Line 67"/>
            <p:cNvSpPr>
              <a:spLocks noChangeShapeType="1"/>
            </p:cNvSpPr>
            <p:nvPr/>
          </p:nvSpPr>
          <p:spPr bwMode="auto">
            <a:xfrm>
              <a:off x="5365750" y="3581400"/>
              <a:ext cx="4210050" cy="0"/>
            </a:xfrm>
            <a:prstGeom prst="line">
              <a:avLst/>
            </a:prstGeom>
            <a:noFill/>
            <a:ln w="25400">
              <a:solidFill>
                <a:schemeClr val="folHlink"/>
              </a:solidFill>
              <a:prstDash val="dashDot"/>
              <a:round/>
              <a:headEnd/>
              <a:tailEnd/>
            </a:ln>
          </p:spPr>
          <p:txBody>
            <a:bodyPr wrap="none"/>
            <a:lstStyle/>
            <a:p>
              <a:endParaRPr lang="en-US"/>
            </a:p>
          </p:txBody>
        </p:sp>
        <p:sp>
          <p:nvSpPr>
            <p:cNvPr id="23570" name="Line 68"/>
            <p:cNvSpPr>
              <a:spLocks noChangeShapeType="1"/>
            </p:cNvSpPr>
            <p:nvPr/>
          </p:nvSpPr>
          <p:spPr bwMode="auto">
            <a:xfrm>
              <a:off x="5365750" y="2438400"/>
              <a:ext cx="4210050" cy="0"/>
            </a:xfrm>
            <a:prstGeom prst="line">
              <a:avLst/>
            </a:prstGeom>
            <a:noFill/>
            <a:ln w="25400">
              <a:solidFill>
                <a:schemeClr val="folHlink"/>
              </a:solidFill>
              <a:prstDash val="dashDot"/>
              <a:round/>
              <a:headEnd/>
              <a:tailEnd/>
            </a:ln>
          </p:spPr>
          <p:txBody>
            <a:bodyPr wrap="none"/>
            <a:lstStyle/>
            <a:p>
              <a:endParaRPr lang="en-US"/>
            </a:p>
          </p:txBody>
        </p:sp>
        <p:sp>
          <p:nvSpPr>
            <p:cNvPr id="23571" name="Text Box 69"/>
            <p:cNvSpPr txBox="1">
              <a:spLocks noChangeArrowheads="1"/>
            </p:cNvSpPr>
            <p:nvPr/>
          </p:nvSpPr>
          <p:spPr bwMode="auto">
            <a:xfrm>
              <a:off x="5530850" y="4648201"/>
              <a:ext cx="1155700" cy="276999"/>
            </a:xfrm>
            <a:prstGeom prst="rect">
              <a:avLst/>
            </a:prstGeom>
            <a:noFill/>
            <a:ln w="9525">
              <a:noFill/>
              <a:miter lim="800000"/>
              <a:headEnd/>
              <a:tailEnd/>
            </a:ln>
          </p:spPr>
          <p:txBody>
            <a:bodyPr>
              <a:spAutoFit/>
            </a:bodyPr>
            <a:lstStyle/>
            <a:p>
              <a:pPr algn="ctr"/>
              <a:r>
                <a:rPr lang="en-US"/>
                <a:t>Roots</a:t>
              </a:r>
            </a:p>
          </p:txBody>
        </p:sp>
        <p:sp>
          <p:nvSpPr>
            <p:cNvPr id="23572" name="Text Box 70"/>
            <p:cNvSpPr txBox="1">
              <a:spLocks noChangeArrowheads="1"/>
            </p:cNvSpPr>
            <p:nvPr/>
          </p:nvSpPr>
          <p:spPr bwMode="auto">
            <a:xfrm>
              <a:off x="5530850" y="3733800"/>
              <a:ext cx="1155700" cy="276999"/>
            </a:xfrm>
            <a:prstGeom prst="rect">
              <a:avLst/>
            </a:prstGeom>
            <a:noFill/>
            <a:ln w="9525">
              <a:noFill/>
              <a:miter lim="800000"/>
              <a:headEnd/>
              <a:tailEnd/>
            </a:ln>
          </p:spPr>
          <p:txBody>
            <a:bodyPr>
              <a:spAutoFit/>
            </a:bodyPr>
            <a:lstStyle/>
            <a:p>
              <a:pPr algn="ctr"/>
              <a:r>
                <a:rPr lang="en-US"/>
                <a:t>Stem</a:t>
              </a:r>
            </a:p>
          </p:txBody>
        </p:sp>
        <p:sp>
          <p:nvSpPr>
            <p:cNvPr id="23573" name="Text Box 71"/>
            <p:cNvSpPr txBox="1">
              <a:spLocks noChangeArrowheads="1"/>
            </p:cNvSpPr>
            <p:nvPr/>
          </p:nvSpPr>
          <p:spPr bwMode="auto">
            <a:xfrm>
              <a:off x="5530850" y="2895601"/>
              <a:ext cx="1155700" cy="276999"/>
            </a:xfrm>
            <a:prstGeom prst="rect">
              <a:avLst/>
            </a:prstGeom>
            <a:noFill/>
            <a:ln w="9525">
              <a:noFill/>
              <a:miter lim="800000"/>
              <a:headEnd/>
              <a:tailEnd/>
            </a:ln>
          </p:spPr>
          <p:txBody>
            <a:bodyPr>
              <a:spAutoFit/>
            </a:bodyPr>
            <a:lstStyle/>
            <a:p>
              <a:pPr algn="ctr"/>
              <a:r>
                <a:rPr lang="en-US"/>
                <a:t>Leaves</a:t>
              </a:r>
            </a:p>
          </p:txBody>
        </p:sp>
        <p:sp>
          <p:nvSpPr>
            <p:cNvPr id="23574" name="Text Box 72"/>
            <p:cNvSpPr txBox="1">
              <a:spLocks noChangeArrowheads="1"/>
            </p:cNvSpPr>
            <p:nvPr/>
          </p:nvSpPr>
          <p:spPr bwMode="auto">
            <a:xfrm>
              <a:off x="5778500" y="2057400"/>
              <a:ext cx="4216301" cy="418451"/>
            </a:xfrm>
            <a:prstGeom prst="rect">
              <a:avLst/>
            </a:prstGeom>
            <a:noFill/>
            <a:ln w="9525">
              <a:noFill/>
              <a:miter lim="800000"/>
              <a:headEnd/>
              <a:tailEnd/>
            </a:ln>
          </p:spPr>
          <p:txBody>
            <a:bodyPr>
              <a:spAutoFit/>
            </a:bodyPr>
            <a:lstStyle/>
            <a:p>
              <a:pPr algn="ctr"/>
              <a:r>
                <a:rPr lang="en-US">
                  <a:solidFill>
                    <a:srgbClr val="660066"/>
                  </a:solidFill>
                </a:rPr>
                <a:t>Clear Separation of Functionality</a:t>
              </a:r>
            </a:p>
          </p:txBody>
        </p:sp>
        <p:sp>
          <p:nvSpPr>
            <p:cNvPr id="23575" name="Text Box 73"/>
            <p:cNvSpPr txBox="1">
              <a:spLocks noChangeArrowheads="1"/>
            </p:cNvSpPr>
            <p:nvPr/>
          </p:nvSpPr>
          <p:spPr bwMode="auto">
            <a:xfrm>
              <a:off x="8007350" y="4419600"/>
              <a:ext cx="1568450" cy="461665"/>
            </a:xfrm>
            <a:prstGeom prst="rect">
              <a:avLst/>
            </a:prstGeom>
            <a:noFill/>
            <a:ln w="9525">
              <a:noFill/>
              <a:miter lim="800000"/>
              <a:headEnd/>
              <a:tailEnd/>
            </a:ln>
          </p:spPr>
          <p:txBody>
            <a:bodyPr>
              <a:spAutoFit/>
            </a:bodyPr>
            <a:lstStyle/>
            <a:p>
              <a:pPr algn="ctr"/>
              <a:r>
                <a:rPr lang="en-US"/>
                <a:t>Absorbs Water and Nutrients</a:t>
              </a:r>
            </a:p>
          </p:txBody>
        </p:sp>
        <p:sp>
          <p:nvSpPr>
            <p:cNvPr id="23576" name="Text Box 74"/>
            <p:cNvSpPr txBox="1">
              <a:spLocks noChangeArrowheads="1"/>
            </p:cNvSpPr>
            <p:nvPr/>
          </p:nvSpPr>
          <p:spPr bwMode="auto">
            <a:xfrm>
              <a:off x="7924800" y="3581401"/>
              <a:ext cx="1816100" cy="461665"/>
            </a:xfrm>
            <a:prstGeom prst="rect">
              <a:avLst/>
            </a:prstGeom>
            <a:noFill/>
            <a:ln w="9525">
              <a:noFill/>
              <a:miter lim="800000"/>
              <a:headEnd/>
              <a:tailEnd/>
            </a:ln>
          </p:spPr>
          <p:txBody>
            <a:bodyPr>
              <a:spAutoFit/>
            </a:bodyPr>
            <a:lstStyle/>
            <a:p>
              <a:pPr algn="ctr"/>
              <a:r>
                <a:rPr lang="en-US"/>
                <a:t>Holds Branches and Leaves</a:t>
              </a:r>
            </a:p>
          </p:txBody>
        </p:sp>
        <p:sp>
          <p:nvSpPr>
            <p:cNvPr id="23577" name="Text Box 75"/>
            <p:cNvSpPr txBox="1">
              <a:spLocks noChangeArrowheads="1"/>
            </p:cNvSpPr>
            <p:nvPr/>
          </p:nvSpPr>
          <p:spPr bwMode="auto">
            <a:xfrm>
              <a:off x="7924800" y="2514601"/>
              <a:ext cx="1733550" cy="461665"/>
            </a:xfrm>
            <a:prstGeom prst="rect">
              <a:avLst/>
            </a:prstGeom>
            <a:noFill/>
            <a:ln w="9525">
              <a:noFill/>
              <a:miter lim="800000"/>
              <a:headEnd/>
              <a:tailEnd/>
            </a:ln>
          </p:spPr>
          <p:txBody>
            <a:bodyPr>
              <a:spAutoFit/>
            </a:bodyPr>
            <a:lstStyle/>
            <a:p>
              <a:pPr algn="ctr"/>
              <a:r>
                <a:rPr lang="en-US"/>
                <a:t>Performs Photosynthesis</a:t>
              </a:r>
            </a:p>
          </p:txBody>
        </p:sp>
      </p:grpSp>
      <p:sp>
        <p:nvSpPr>
          <p:cNvPr id="191" name="Cloud Callout 190"/>
          <p:cNvSpPr/>
          <p:nvPr/>
        </p:nvSpPr>
        <p:spPr bwMode="auto">
          <a:xfrm>
            <a:off x="304800" y="5061852"/>
            <a:ext cx="2438400" cy="838200"/>
          </a:xfrm>
          <a:prstGeom prst="cloudCallout">
            <a:avLst>
              <a:gd name="adj1" fmla="val 27893"/>
              <a:gd name="adj2" fmla="val -122876"/>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defRPr/>
            </a:pPr>
            <a:r>
              <a:rPr lang="en-US" sz="1400" dirty="0"/>
              <a:t>Complex systems show hierarchy</a:t>
            </a:r>
          </a:p>
        </p:txBody>
      </p:sp>
      <p:sp>
        <p:nvSpPr>
          <p:cNvPr id="193" name="Cloud Callout 192"/>
          <p:cNvSpPr/>
          <p:nvPr/>
        </p:nvSpPr>
        <p:spPr bwMode="auto">
          <a:xfrm>
            <a:off x="6172200" y="4953000"/>
            <a:ext cx="3733800" cy="1404252"/>
          </a:xfrm>
          <a:prstGeom prst="cloudCallout">
            <a:avLst>
              <a:gd name="adj1" fmla="val -15360"/>
              <a:gd name="adj2" fmla="val -73475"/>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defRPr/>
            </a:pPr>
            <a:r>
              <a:rPr lang="en-US" sz="1400" dirty="0"/>
              <a:t>Strong bonding within the component and loose bonding between the components</a:t>
            </a:r>
          </a:p>
        </p:txBody>
      </p:sp>
      <p:sp>
        <p:nvSpPr>
          <p:cNvPr id="68" name="Slide Number Placeholder 3"/>
          <p:cNvSpPr>
            <a:spLocks noGrp="1"/>
          </p:cNvSpPr>
          <p:nvPr>
            <p:ph type="sldNum" sz="quarter" idx="10"/>
          </p:nvPr>
        </p:nvSpPr>
        <p:spPr/>
        <p:txBody>
          <a:bodyPr/>
          <a:lstStyle/>
          <a:p>
            <a:pPr>
              <a:defRPr/>
            </a:pPr>
            <a:fld id="{DEFC50A2-9E85-44DA-842E-B06C10CDBD3E}" type="slidenum">
              <a:rPr lang="en-US"/>
              <a:pPr>
                <a:defRPr/>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3"/>
                                        </p:tgtEl>
                                        <p:attrNameLst>
                                          <p:attrName>style.visibility</p:attrName>
                                        </p:attrNameLst>
                                      </p:cBhvr>
                                      <p:to>
                                        <p:strVal val="visible"/>
                                      </p:to>
                                    </p:set>
                                    <p:anim calcmode="lin" valueType="num">
                                      <p:cBhvr additive="base">
                                        <p:cTn id="13" dur="500" fill="hold"/>
                                        <p:tgtEl>
                                          <p:spTgt spid="193"/>
                                        </p:tgtEl>
                                        <p:attrNameLst>
                                          <p:attrName>ppt_x</p:attrName>
                                        </p:attrNameLst>
                                      </p:cBhvr>
                                      <p:tavLst>
                                        <p:tav tm="0">
                                          <p:val>
                                            <p:strVal val="#ppt_x"/>
                                          </p:val>
                                        </p:tav>
                                        <p:tav tm="100000">
                                          <p:val>
                                            <p:strVal val="#ppt_x"/>
                                          </p:val>
                                        </p:tav>
                                      </p:tavLst>
                                    </p:anim>
                                    <p:anim calcmode="lin" valueType="num">
                                      <p:cBhvr additive="base">
                                        <p:cTn id="14"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additive="base">
                                        <p:cTn id="19" dur="500" fill="hold"/>
                                        <p:tgtEl>
                                          <p:spTgt spid="191"/>
                                        </p:tgtEl>
                                        <p:attrNameLst>
                                          <p:attrName>ppt_x</p:attrName>
                                        </p:attrNameLst>
                                      </p:cBhvr>
                                      <p:tavLst>
                                        <p:tav tm="0">
                                          <p:val>
                                            <p:strVal val="#ppt_x"/>
                                          </p:val>
                                        </p:tav>
                                        <p:tav tm="100000">
                                          <p:val>
                                            <p:strVal val="#ppt_x"/>
                                          </p:val>
                                        </p:tav>
                                      </p:tavLst>
                                    </p:anim>
                                    <p:anim calcmode="lin" valueType="num">
                                      <p:cBhvr additive="base">
                                        <p:cTn id="20"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91"/>
                                        </p:tgtEl>
                                        <p:attrNameLst>
                                          <p:attrName>ppt_x</p:attrName>
                                        </p:attrNameLst>
                                      </p:cBhvr>
                                      <p:tavLst>
                                        <p:tav tm="0">
                                          <p:val>
                                            <p:strVal val="ppt_x"/>
                                          </p:val>
                                        </p:tav>
                                        <p:tav tm="100000">
                                          <p:val>
                                            <p:strVal val="ppt_x"/>
                                          </p:val>
                                        </p:tav>
                                      </p:tavLst>
                                    </p:anim>
                                    <p:anim calcmode="lin" valueType="num">
                                      <p:cBhvr additive="base">
                                        <p:cTn id="25" dur="500"/>
                                        <p:tgtEl>
                                          <p:spTgt spid="191"/>
                                        </p:tgtEl>
                                        <p:attrNameLst>
                                          <p:attrName>ppt_y</p:attrName>
                                        </p:attrNameLst>
                                      </p:cBhvr>
                                      <p:tavLst>
                                        <p:tav tm="0">
                                          <p:val>
                                            <p:strVal val="ppt_y"/>
                                          </p:val>
                                        </p:tav>
                                        <p:tav tm="100000">
                                          <p:val>
                                            <p:strVal val="1+ppt_h/2"/>
                                          </p:val>
                                        </p:tav>
                                      </p:tavLst>
                                    </p:anim>
                                    <p:set>
                                      <p:cBhvr>
                                        <p:cTn id="26" dur="1" fill="hold">
                                          <p:stCondLst>
                                            <p:cond delay="499"/>
                                          </p:stCondLst>
                                        </p:cTn>
                                        <p:tgtEl>
                                          <p:spTgt spid="19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3"/>
                                        </p:tgtEl>
                                        <p:attrNameLst>
                                          <p:attrName>style.visibility</p:attrName>
                                        </p:attrNameLst>
                                      </p:cBhvr>
                                      <p:to>
                                        <p:strVal val="visible"/>
                                      </p:to>
                                    </p:set>
                                    <p:anim calcmode="lin" valueType="num">
                                      <p:cBhvr additive="base">
                                        <p:cTn id="31" dur="500" fill="hold"/>
                                        <p:tgtEl>
                                          <p:spTgt spid="193"/>
                                        </p:tgtEl>
                                        <p:attrNameLst>
                                          <p:attrName>ppt_x</p:attrName>
                                        </p:attrNameLst>
                                      </p:cBhvr>
                                      <p:tavLst>
                                        <p:tav tm="0">
                                          <p:val>
                                            <p:strVal val="#ppt_x"/>
                                          </p:val>
                                        </p:tav>
                                        <p:tav tm="100000">
                                          <p:val>
                                            <p:strVal val="#ppt_x"/>
                                          </p:val>
                                        </p:tav>
                                      </p:tavLst>
                                    </p:anim>
                                    <p:anim calcmode="lin" valueType="num">
                                      <p:cBhvr additive="base">
                                        <p:cTn id="32"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93"/>
                                        </p:tgtEl>
                                        <p:attrNameLst>
                                          <p:attrName>ppt_x</p:attrName>
                                        </p:attrNameLst>
                                      </p:cBhvr>
                                      <p:tavLst>
                                        <p:tav tm="0">
                                          <p:val>
                                            <p:strVal val="ppt_x"/>
                                          </p:val>
                                        </p:tav>
                                        <p:tav tm="100000">
                                          <p:val>
                                            <p:strVal val="ppt_x"/>
                                          </p:val>
                                        </p:tav>
                                      </p:tavLst>
                                    </p:anim>
                                    <p:anim calcmode="lin" valueType="num">
                                      <p:cBhvr additive="base">
                                        <p:cTn id="37" dur="500"/>
                                        <p:tgtEl>
                                          <p:spTgt spid="193"/>
                                        </p:tgtEl>
                                        <p:attrNameLst>
                                          <p:attrName>ppt_y</p:attrName>
                                        </p:attrNameLst>
                                      </p:cBhvr>
                                      <p:tavLst>
                                        <p:tav tm="0">
                                          <p:val>
                                            <p:strVal val="ppt_y"/>
                                          </p:val>
                                        </p:tav>
                                        <p:tav tm="100000">
                                          <p:val>
                                            <p:strVal val="1+ppt_h/2"/>
                                          </p:val>
                                        </p:tav>
                                      </p:tavLst>
                                    </p:anim>
                                    <p:set>
                                      <p:cBhvr>
                                        <p:cTn id="38" dur="1" fill="hold">
                                          <p:stCondLst>
                                            <p:cond delay="499"/>
                                          </p:stCondLst>
                                        </p:cTn>
                                        <p:tgtEl>
                                          <p:spTgt spid="1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89"/>
          <p:cNvSpPr>
            <a:spLocks noChangeArrowheads="1"/>
          </p:cNvSpPr>
          <p:nvPr/>
        </p:nvSpPr>
        <p:spPr bwMode="auto">
          <a:xfrm>
            <a:off x="304800" y="4038600"/>
            <a:ext cx="9144000" cy="544513"/>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5400000" scaled="1"/>
            <a:tileRect/>
          </a:gradFill>
          <a:ln w="12700" algn="ctr">
            <a:solidFill>
              <a:schemeClr val="tx1"/>
            </a:solidFill>
            <a:round/>
            <a:headEnd/>
            <a:tailEnd/>
          </a:ln>
        </p:spPr>
        <p:txBody>
          <a:bodyPr anchor="ctr"/>
          <a:lstStyle/>
          <a:p>
            <a:pPr>
              <a:defRPr/>
            </a:pPr>
            <a:endParaRPr lang="en-US">
              <a:latin typeface="Arial" pitchFamily="34" charset="0"/>
              <a:cs typeface="Arial" pitchFamily="34" charset="0"/>
            </a:endParaRPr>
          </a:p>
        </p:txBody>
      </p:sp>
      <p:sp>
        <p:nvSpPr>
          <p:cNvPr id="23555" name="Rectangle 188"/>
          <p:cNvSpPr>
            <a:spLocks noChangeArrowheads="1"/>
          </p:cNvSpPr>
          <p:nvPr/>
        </p:nvSpPr>
        <p:spPr bwMode="auto">
          <a:xfrm>
            <a:off x="2209800" y="1295400"/>
            <a:ext cx="4814888" cy="2346325"/>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5400000" scaled="1"/>
            <a:tileRect/>
          </a:gradFill>
          <a:ln w="12700" algn="ctr">
            <a:solidFill>
              <a:schemeClr val="tx1"/>
            </a:solidFill>
            <a:round/>
            <a:headEnd/>
            <a:tailEnd/>
          </a:ln>
        </p:spPr>
        <p:txBody>
          <a:bodyPr anchor="ctr"/>
          <a:lstStyle/>
          <a:p>
            <a:pPr>
              <a:defRPr/>
            </a:pPr>
            <a:endParaRPr lang="en-US">
              <a:latin typeface="Arial" pitchFamily="34" charset="0"/>
              <a:cs typeface="Arial" pitchFamily="34" charset="0"/>
            </a:endParaRPr>
          </a:p>
        </p:txBody>
      </p:sp>
      <p:sp>
        <p:nvSpPr>
          <p:cNvPr id="105" name="Title 104"/>
          <p:cNvSpPr>
            <a:spLocks noGrp="1"/>
          </p:cNvSpPr>
          <p:nvPr>
            <p:ph type="title"/>
          </p:nvPr>
        </p:nvSpPr>
        <p:spPr/>
        <p:txBody>
          <a:bodyPr/>
          <a:lstStyle/>
          <a:p>
            <a:pPr>
              <a:defRPr/>
            </a:pPr>
            <a:r>
              <a:rPr lang="en-US" dirty="0" smtClean="0"/>
              <a:t>Attributes of complex systems</a:t>
            </a:r>
            <a:endParaRPr lang="en-US" dirty="0"/>
          </a:p>
        </p:txBody>
      </p:sp>
      <p:grpSp>
        <p:nvGrpSpPr>
          <p:cNvPr id="2" name="Group 61"/>
          <p:cNvGrpSpPr>
            <a:grpSpLocks/>
          </p:cNvGrpSpPr>
          <p:nvPr/>
        </p:nvGrpSpPr>
        <p:grpSpPr bwMode="auto">
          <a:xfrm>
            <a:off x="2438400" y="1371600"/>
            <a:ext cx="4532313" cy="2043113"/>
            <a:chOff x="432" y="1296"/>
            <a:chExt cx="5232" cy="2304"/>
          </a:xfrm>
        </p:grpSpPr>
        <p:grpSp>
          <p:nvGrpSpPr>
            <p:cNvPr id="3" name="Group 14"/>
            <p:cNvGrpSpPr>
              <a:grpSpLocks/>
            </p:cNvGrpSpPr>
            <p:nvPr/>
          </p:nvGrpSpPr>
          <p:grpSpPr bwMode="auto">
            <a:xfrm>
              <a:off x="1536" y="1296"/>
              <a:ext cx="3120" cy="1585"/>
              <a:chOff x="288" y="1344"/>
              <a:chExt cx="3120" cy="1585"/>
            </a:xfrm>
          </p:grpSpPr>
          <p:sp>
            <p:nvSpPr>
              <p:cNvPr id="24603" name="Line 15"/>
              <p:cNvSpPr>
                <a:spLocks noChangeShapeType="1"/>
              </p:cNvSpPr>
              <p:nvPr/>
            </p:nvSpPr>
            <p:spPr bwMode="auto">
              <a:xfrm flipH="1" flipV="1">
                <a:off x="1920" y="1632"/>
                <a:ext cx="672" cy="240"/>
              </a:xfrm>
              <a:prstGeom prst="line">
                <a:avLst/>
              </a:prstGeom>
              <a:noFill/>
              <a:ln w="9525">
                <a:solidFill>
                  <a:schemeClr val="tx1"/>
                </a:solidFill>
                <a:miter lim="800000"/>
                <a:headEnd/>
                <a:tailEnd type="triangle" w="med" len="med"/>
              </a:ln>
            </p:spPr>
            <p:txBody>
              <a:bodyPr wrap="none"/>
              <a:lstStyle/>
              <a:p>
                <a:endParaRPr lang="en-US"/>
              </a:p>
            </p:txBody>
          </p:sp>
          <p:sp>
            <p:nvSpPr>
              <p:cNvPr id="24604" name="Text Box 16"/>
              <p:cNvSpPr txBox="1">
                <a:spLocks noChangeArrowheads="1"/>
              </p:cNvSpPr>
              <p:nvPr/>
            </p:nvSpPr>
            <p:spPr bwMode="auto">
              <a:xfrm>
                <a:off x="1344" y="1344"/>
                <a:ext cx="734" cy="145"/>
              </a:xfrm>
              <a:prstGeom prst="rect">
                <a:avLst/>
              </a:prstGeom>
              <a:noFill/>
              <a:ln w="9525">
                <a:noFill/>
                <a:miter lim="800000"/>
                <a:headEnd/>
                <a:tailEnd/>
              </a:ln>
            </p:spPr>
            <p:txBody>
              <a:bodyPr>
                <a:spAutoFit/>
              </a:bodyPr>
              <a:lstStyle/>
              <a:p>
                <a:pPr algn="ctr"/>
                <a:r>
                  <a:rPr lang="en-US" sz="800"/>
                  <a:t>Plant</a:t>
                </a:r>
              </a:p>
            </p:txBody>
          </p:sp>
          <p:sp>
            <p:nvSpPr>
              <p:cNvPr id="24605" name="AutoShape 17"/>
              <p:cNvSpPr>
                <a:spLocks noChangeArrowheads="1"/>
              </p:cNvSpPr>
              <p:nvPr/>
            </p:nvSpPr>
            <p:spPr bwMode="auto">
              <a:xfrm>
                <a:off x="1200" y="1344"/>
                <a:ext cx="1008" cy="288"/>
              </a:xfrm>
              <a:prstGeom prst="flowChartAlternateProcess">
                <a:avLst/>
              </a:prstGeom>
              <a:noFill/>
              <a:ln w="9525">
                <a:solidFill>
                  <a:schemeClr val="tx1"/>
                </a:solidFill>
                <a:miter lim="800000"/>
                <a:headEnd/>
                <a:tailEnd/>
              </a:ln>
            </p:spPr>
            <p:txBody>
              <a:bodyPr wrap="none" anchor="ctr"/>
              <a:lstStyle/>
              <a:p>
                <a:endParaRPr lang="en-US" sz="800"/>
              </a:p>
            </p:txBody>
          </p:sp>
          <p:sp>
            <p:nvSpPr>
              <p:cNvPr id="24606" name="Line 18"/>
              <p:cNvSpPr>
                <a:spLocks noChangeShapeType="1"/>
              </p:cNvSpPr>
              <p:nvPr/>
            </p:nvSpPr>
            <p:spPr bwMode="auto">
              <a:xfrm flipV="1">
                <a:off x="864" y="1632"/>
                <a:ext cx="672" cy="240"/>
              </a:xfrm>
              <a:prstGeom prst="line">
                <a:avLst/>
              </a:prstGeom>
              <a:noFill/>
              <a:ln w="9525">
                <a:solidFill>
                  <a:schemeClr val="tx1"/>
                </a:solidFill>
                <a:miter lim="800000"/>
                <a:headEnd/>
                <a:tailEnd type="triangle" w="med" len="med"/>
              </a:ln>
            </p:spPr>
            <p:txBody>
              <a:bodyPr wrap="none"/>
              <a:lstStyle/>
              <a:p>
                <a:endParaRPr lang="en-US"/>
              </a:p>
            </p:txBody>
          </p:sp>
          <p:sp>
            <p:nvSpPr>
              <p:cNvPr id="24607" name="Line 19"/>
              <p:cNvSpPr>
                <a:spLocks noChangeShapeType="1"/>
              </p:cNvSpPr>
              <p:nvPr/>
            </p:nvSpPr>
            <p:spPr bwMode="auto">
              <a:xfrm flipV="1">
                <a:off x="1728" y="1632"/>
                <a:ext cx="0" cy="480"/>
              </a:xfrm>
              <a:prstGeom prst="line">
                <a:avLst/>
              </a:prstGeom>
              <a:noFill/>
              <a:ln w="9525">
                <a:solidFill>
                  <a:schemeClr val="tx1"/>
                </a:solidFill>
                <a:miter lim="800000"/>
                <a:headEnd/>
                <a:tailEnd type="triangle" w="med" len="med"/>
              </a:ln>
            </p:spPr>
            <p:txBody>
              <a:bodyPr wrap="none"/>
              <a:lstStyle/>
              <a:p>
                <a:endParaRPr lang="en-US"/>
              </a:p>
            </p:txBody>
          </p:sp>
          <p:grpSp>
            <p:nvGrpSpPr>
              <p:cNvPr id="4" name="Group 20"/>
              <p:cNvGrpSpPr>
                <a:grpSpLocks/>
              </p:cNvGrpSpPr>
              <p:nvPr/>
            </p:nvGrpSpPr>
            <p:grpSpPr bwMode="auto">
              <a:xfrm>
                <a:off x="480" y="1870"/>
                <a:ext cx="768" cy="240"/>
                <a:chOff x="2016" y="3024"/>
                <a:chExt cx="816" cy="288"/>
              </a:xfrm>
            </p:grpSpPr>
            <p:sp>
              <p:nvSpPr>
                <p:cNvPr id="24638" name="AutoShape 21"/>
                <p:cNvSpPr>
                  <a:spLocks noChangeArrowheads="1"/>
                </p:cNvSpPr>
                <p:nvPr/>
              </p:nvSpPr>
              <p:spPr bwMode="auto">
                <a:xfrm>
                  <a:off x="2016" y="3024"/>
                  <a:ext cx="816" cy="288"/>
                </a:xfrm>
                <a:prstGeom prst="flowChartAlternateProcess">
                  <a:avLst/>
                </a:prstGeom>
                <a:noFill/>
                <a:ln w="9525">
                  <a:solidFill>
                    <a:schemeClr val="tx1"/>
                  </a:solidFill>
                  <a:miter lim="800000"/>
                  <a:headEnd/>
                  <a:tailEnd/>
                </a:ln>
              </p:spPr>
              <p:txBody>
                <a:bodyPr wrap="none" anchor="ctr"/>
                <a:lstStyle/>
                <a:p>
                  <a:endParaRPr lang="en-US" sz="800"/>
                </a:p>
              </p:txBody>
            </p:sp>
            <p:sp>
              <p:nvSpPr>
                <p:cNvPr id="24639" name="Text Box 22"/>
                <p:cNvSpPr txBox="1">
                  <a:spLocks noChangeArrowheads="1"/>
                </p:cNvSpPr>
                <p:nvPr/>
              </p:nvSpPr>
              <p:spPr bwMode="auto">
                <a:xfrm>
                  <a:off x="2064" y="3024"/>
                  <a:ext cx="734" cy="174"/>
                </a:xfrm>
                <a:prstGeom prst="rect">
                  <a:avLst/>
                </a:prstGeom>
                <a:noFill/>
                <a:ln w="9525">
                  <a:noFill/>
                  <a:miter lim="800000"/>
                  <a:headEnd/>
                  <a:tailEnd/>
                </a:ln>
              </p:spPr>
              <p:txBody>
                <a:bodyPr>
                  <a:spAutoFit/>
                </a:bodyPr>
                <a:lstStyle/>
                <a:p>
                  <a:pPr algn="ctr"/>
                  <a:r>
                    <a:rPr lang="en-US" sz="800"/>
                    <a:t>Stem</a:t>
                  </a:r>
                </a:p>
              </p:txBody>
            </p:sp>
          </p:grpSp>
          <p:grpSp>
            <p:nvGrpSpPr>
              <p:cNvPr id="5" name="Group 23"/>
              <p:cNvGrpSpPr>
                <a:grpSpLocks/>
              </p:cNvGrpSpPr>
              <p:nvPr/>
            </p:nvGrpSpPr>
            <p:grpSpPr bwMode="auto">
              <a:xfrm>
                <a:off x="1344" y="2110"/>
                <a:ext cx="768" cy="240"/>
                <a:chOff x="2016" y="3024"/>
                <a:chExt cx="816" cy="288"/>
              </a:xfrm>
            </p:grpSpPr>
            <p:sp>
              <p:nvSpPr>
                <p:cNvPr id="24636" name="AutoShape 24"/>
                <p:cNvSpPr>
                  <a:spLocks noChangeArrowheads="1"/>
                </p:cNvSpPr>
                <p:nvPr/>
              </p:nvSpPr>
              <p:spPr bwMode="auto">
                <a:xfrm>
                  <a:off x="2016" y="3024"/>
                  <a:ext cx="816" cy="288"/>
                </a:xfrm>
                <a:prstGeom prst="flowChartAlternateProcess">
                  <a:avLst/>
                </a:prstGeom>
                <a:noFill/>
                <a:ln w="9525">
                  <a:solidFill>
                    <a:schemeClr val="tx1"/>
                  </a:solidFill>
                  <a:miter lim="800000"/>
                  <a:headEnd/>
                  <a:tailEnd/>
                </a:ln>
              </p:spPr>
              <p:txBody>
                <a:bodyPr wrap="none" anchor="ctr"/>
                <a:lstStyle/>
                <a:p>
                  <a:endParaRPr lang="en-US" sz="800"/>
                </a:p>
              </p:txBody>
            </p:sp>
            <p:sp>
              <p:nvSpPr>
                <p:cNvPr id="24637" name="Text Box 25"/>
                <p:cNvSpPr txBox="1">
                  <a:spLocks noChangeArrowheads="1"/>
                </p:cNvSpPr>
                <p:nvPr/>
              </p:nvSpPr>
              <p:spPr bwMode="auto">
                <a:xfrm>
                  <a:off x="2064" y="3024"/>
                  <a:ext cx="734" cy="174"/>
                </a:xfrm>
                <a:prstGeom prst="rect">
                  <a:avLst/>
                </a:prstGeom>
                <a:noFill/>
                <a:ln w="9525">
                  <a:noFill/>
                  <a:miter lim="800000"/>
                  <a:headEnd/>
                  <a:tailEnd/>
                </a:ln>
              </p:spPr>
              <p:txBody>
                <a:bodyPr>
                  <a:spAutoFit/>
                </a:bodyPr>
                <a:lstStyle/>
                <a:p>
                  <a:pPr algn="ctr"/>
                  <a:r>
                    <a:rPr lang="en-US" sz="800"/>
                    <a:t>Root</a:t>
                  </a:r>
                </a:p>
              </p:txBody>
            </p:sp>
          </p:grpSp>
          <p:grpSp>
            <p:nvGrpSpPr>
              <p:cNvPr id="6" name="Group 26"/>
              <p:cNvGrpSpPr>
                <a:grpSpLocks/>
              </p:cNvGrpSpPr>
              <p:nvPr/>
            </p:nvGrpSpPr>
            <p:grpSpPr bwMode="auto">
              <a:xfrm>
                <a:off x="2208" y="1870"/>
                <a:ext cx="768" cy="240"/>
                <a:chOff x="2016" y="3024"/>
                <a:chExt cx="816" cy="288"/>
              </a:xfrm>
            </p:grpSpPr>
            <p:sp>
              <p:nvSpPr>
                <p:cNvPr id="24634" name="AutoShape 27"/>
                <p:cNvSpPr>
                  <a:spLocks noChangeArrowheads="1"/>
                </p:cNvSpPr>
                <p:nvPr/>
              </p:nvSpPr>
              <p:spPr bwMode="auto">
                <a:xfrm>
                  <a:off x="2016" y="3024"/>
                  <a:ext cx="816" cy="288"/>
                </a:xfrm>
                <a:prstGeom prst="flowChartAlternateProcess">
                  <a:avLst/>
                </a:prstGeom>
                <a:noFill/>
                <a:ln w="9525">
                  <a:solidFill>
                    <a:schemeClr val="tx1"/>
                  </a:solidFill>
                  <a:miter lim="800000"/>
                  <a:headEnd/>
                  <a:tailEnd/>
                </a:ln>
              </p:spPr>
              <p:txBody>
                <a:bodyPr wrap="none" anchor="ctr"/>
                <a:lstStyle/>
                <a:p>
                  <a:endParaRPr lang="en-US" sz="800"/>
                </a:p>
              </p:txBody>
            </p:sp>
            <p:sp>
              <p:nvSpPr>
                <p:cNvPr id="24635" name="Text Box 28"/>
                <p:cNvSpPr txBox="1">
                  <a:spLocks noChangeArrowheads="1"/>
                </p:cNvSpPr>
                <p:nvPr/>
              </p:nvSpPr>
              <p:spPr bwMode="auto">
                <a:xfrm>
                  <a:off x="2064" y="3024"/>
                  <a:ext cx="734" cy="174"/>
                </a:xfrm>
                <a:prstGeom prst="rect">
                  <a:avLst/>
                </a:prstGeom>
                <a:noFill/>
                <a:ln w="9525">
                  <a:noFill/>
                  <a:miter lim="800000"/>
                  <a:headEnd/>
                  <a:tailEnd/>
                </a:ln>
              </p:spPr>
              <p:txBody>
                <a:bodyPr>
                  <a:spAutoFit/>
                </a:bodyPr>
                <a:lstStyle/>
                <a:p>
                  <a:pPr algn="ctr"/>
                  <a:r>
                    <a:rPr lang="en-US" sz="800"/>
                    <a:t>Leaf</a:t>
                  </a:r>
                </a:p>
              </p:txBody>
            </p:sp>
          </p:grpSp>
          <p:grpSp>
            <p:nvGrpSpPr>
              <p:cNvPr id="7" name="Group 29"/>
              <p:cNvGrpSpPr>
                <a:grpSpLocks/>
              </p:cNvGrpSpPr>
              <p:nvPr/>
            </p:nvGrpSpPr>
            <p:grpSpPr bwMode="auto">
              <a:xfrm>
                <a:off x="480" y="2544"/>
                <a:ext cx="768" cy="240"/>
                <a:chOff x="2016" y="3024"/>
                <a:chExt cx="816" cy="288"/>
              </a:xfrm>
            </p:grpSpPr>
            <p:sp>
              <p:nvSpPr>
                <p:cNvPr id="24632" name="AutoShape 30"/>
                <p:cNvSpPr>
                  <a:spLocks noChangeArrowheads="1"/>
                </p:cNvSpPr>
                <p:nvPr/>
              </p:nvSpPr>
              <p:spPr bwMode="auto">
                <a:xfrm>
                  <a:off x="2016" y="3024"/>
                  <a:ext cx="816" cy="288"/>
                </a:xfrm>
                <a:prstGeom prst="flowChartAlternateProcess">
                  <a:avLst/>
                </a:prstGeom>
                <a:noFill/>
                <a:ln w="9525">
                  <a:solidFill>
                    <a:schemeClr val="tx1"/>
                  </a:solidFill>
                  <a:miter lim="800000"/>
                  <a:headEnd/>
                  <a:tailEnd/>
                </a:ln>
              </p:spPr>
              <p:txBody>
                <a:bodyPr wrap="none" anchor="ctr"/>
                <a:lstStyle/>
                <a:p>
                  <a:endParaRPr lang="en-US" sz="800"/>
                </a:p>
              </p:txBody>
            </p:sp>
            <p:sp>
              <p:nvSpPr>
                <p:cNvPr id="24633" name="Text Box 31"/>
                <p:cNvSpPr txBox="1">
                  <a:spLocks noChangeArrowheads="1"/>
                </p:cNvSpPr>
                <p:nvPr/>
              </p:nvSpPr>
              <p:spPr bwMode="auto">
                <a:xfrm>
                  <a:off x="2064" y="3024"/>
                  <a:ext cx="734" cy="174"/>
                </a:xfrm>
                <a:prstGeom prst="rect">
                  <a:avLst/>
                </a:prstGeom>
                <a:noFill/>
                <a:ln w="9525">
                  <a:noFill/>
                  <a:miter lim="800000"/>
                  <a:headEnd/>
                  <a:tailEnd/>
                </a:ln>
              </p:spPr>
              <p:txBody>
                <a:bodyPr>
                  <a:spAutoFit/>
                </a:bodyPr>
                <a:lstStyle/>
                <a:p>
                  <a:pPr algn="ctr"/>
                  <a:r>
                    <a:rPr lang="en-US" sz="800"/>
                    <a:t>Root Hair</a:t>
                  </a:r>
                </a:p>
              </p:txBody>
            </p:sp>
          </p:grpSp>
          <p:sp>
            <p:nvSpPr>
              <p:cNvPr id="24612" name="AutoShape 32"/>
              <p:cNvSpPr>
                <a:spLocks noChangeArrowheads="1"/>
              </p:cNvSpPr>
              <p:nvPr/>
            </p:nvSpPr>
            <p:spPr bwMode="auto">
              <a:xfrm>
                <a:off x="1344" y="2544"/>
                <a:ext cx="768" cy="240"/>
              </a:xfrm>
              <a:prstGeom prst="flowChartAlternateProcess">
                <a:avLst/>
              </a:prstGeom>
              <a:noFill/>
              <a:ln w="9525">
                <a:solidFill>
                  <a:schemeClr val="tx1"/>
                </a:solidFill>
                <a:miter lim="800000"/>
                <a:headEnd/>
                <a:tailEnd/>
              </a:ln>
            </p:spPr>
            <p:txBody>
              <a:bodyPr wrap="none" anchor="ctr"/>
              <a:lstStyle/>
              <a:p>
                <a:endParaRPr lang="en-US" sz="800"/>
              </a:p>
            </p:txBody>
          </p:sp>
          <p:sp>
            <p:nvSpPr>
              <p:cNvPr id="24613" name="Text Box 33"/>
              <p:cNvSpPr txBox="1">
                <a:spLocks noChangeArrowheads="1"/>
              </p:cNvSpPr>
              <p:nvPr/>
            </p:nvSpPr>
            <p:spPr bwMode="auto">
              <a:xfrm>
                <a:off x="1389" y="2544"/>
                <a:ext cx="723" cy="145"/>
              </a:xfrm>
              <a:prstGeom prst="rect">
                <a:avLst/>
              </a:prstGeom>
              <a:noFill/>
              <a:ln w="9525">
                <a:noFill/>
                <a:miter lim="800000"/>
                <a:headEnd/>
                <a:tailEnd/>
              </a:ln>
            </p:spPr>
            <p:txBody>
              <a:bodyPr>
                <a:spAutoFit/>
              </a:bodyPr>
              <a:lstStyle/>
              <a:p>
                <a:pPr algn="ctr"/>
                <a:r>
                  <a:rPr lang="en-US" sz="800"/>
                  <a:t>Root Apex</a:t>
                </a:r>
              </a:p>
            </p:txBody>
          </p:sp>
          <p:sp>
            <p:nvSpPr>
              <p:cNvPr id="24614" name="AutoShape 34"/>
              <p:cNvSpPr>
                <a:spLocks noChangeArrowheads="1"/>
              </p:cNvSpPr>
              <p:nvPr/>
            </p:nvSpPr>
            <p:spPr bwMode="auto">
              <a:xfrm>
                <a:off x="2208" y="2544"/>
                <a:ext cx="768" cy="240"/>
              </a:xfrm>
              <a:prstGeom prst="flowChartAlternateProcess">
                <a:avLst/>
              </a:prstGeom>
              <a:noFill/>
              <a:ln w="9525">
                <a:solidFill>
                  <a:schemeClr val="tx1"/>
                </a:solidFill>
                <a:miter lim="800000"/>
                <a:headEnd/>
                <a:tailEnd/>
              </a:ln>
            </p:spPr>
            <p:txBody>
              <a:bodyPr wrap="none" anchor="ctr"/>
              <a:lstStyle/>
              <a:p>
                <a:endParaRPr lang="en-US" sz="800"/>
              </a:p>
            </p:txBody>
          </p:sp>
          <p:sp>
            <p:nvSpPr>
              <p:cNvPr id="24615" name="Text Box 35"/>
              <p:cNvSpPr txBox="1">
                <a:spLocks noChangeArrowheads="1"/>
              </p:cNvSpPr>
              <p:nvPr/>
            </p:nvSpPr>
            <p:spPr bwMode="auto">
              <a:xfrm>
                <a:off x="2253" y="2544"/>
                <a:ext cx="691" cy="145"/>
              </a:xfrm>
              <a:prstGeom prst="rect">
                <a:avLst/>
              </a:prstGeom>
              <a:noFill/>
              <a:ln w="9525">
                <a:noFill/>
                <a:miter lim="800000"/>
                <a:headEnd/>
                <a:tailEnd/>
              </a:ln>
            </p:spPr>
            <p:txBody>
              <a:bodyPr>
                <a:spAutoFit/>
              </a:bodyPr>
              <a:lstStyle/>
              <a:p>
                <a:pPr algn="ctr"/>
                <a:r>
                  <a:rPr lang="en-US" sz="800"/>
                  <a:t>Root Cap</a:t>
                </a:r>
              </a:p>
            </p:txBody>
          </p:sp>
          <p:sp>
            <p:nvSpPr>
              <p:cNvPr id="24616" name="Line 36"/>
              <p:cNvSpPr>
                <a:spLocks noChangeShapeType="1"/>
              </p:cNvSpPr>
              <p:nvPr/>
            </p:nvSpPr>
            <p:spPr bwMode="auto">
              <a:xfrm flipV="1">
                <a:off x="864" y="2352"/>
                <a:ext cx="672" cy="192"/>
              </a:xfrm>
              <a:prstGeom prst="line">
                <a:avLst/>
              </a:prstGeom>
              <a:noFill/>
              <a:ln w="9525">
                <a:solidFill>
                  <a:schemeClr val="tx1"/>
                </a:solidFill>
                <a:miter lim="800000"/>
                <a:headEnd/>
                <a:tailEnd type="triangle" w="med" len="med"/>
              </a:ln>
            </p:spPr>
            <p:txBody>
              <a:bodyPr wrap="none"/>
              <a:lstStyle/>
              <a:p>
                <a:endParaRPr lang="en-US"/>
              </a:p>
            </p:txBody>
          </p:sp>
          <p:sp>
            <p:nvSpPr>
              <p:cNvPr id="24617" name="Line 37"/>
              <p:cNvSpPr>
                <a:spLocks noChangeShapeType="1"/>
              </p:cNvSpPr>
              <p:nvPr/>
            </p:nvSpPr>
            <p:spPr bwMode="auto">
              <a:xfrm flipV="1">
                <a:off x="1728" y="2352"/>
                <a:ext cx="0" cy="192"/>
              </a:xfrm>
              <a:prstGeom prst="line">
                <a:avLst/>
              </a:prstGeom>
              <a:noFill/>
              <a:ln w="9525">
                <a:solidFill>
                  <a:schemeClr val="tx1"/>
                </a:solidFill>
                <a:miter lim="800000"/>
                <a:headEnd/>
                <a:tailEnd type="triangle" w="med" len="med"/>
              </a:ln>
            </p:spPr>
            <p:txBody>
              <a:bodyPr wrap="none"/>
              <a:lstStyle/>
              <a:p>
                <a:endParaRPr lang="en-US"/>
              </a:p>
            </p:txBody>
          </p:sp>
          <p:sp>
            <p:nvSpPr>
              <p:cNvPr id="24618" name="Line 38"/>
              <p:cNvSpPr>
                <a:spLocks noChangeShapeType="1"/>
              </p:cNvSpPr>
              <p:nvPr/>
            </p:nvSpPr>
            <p:spPr bwMode="auto">
              <a:xfrm flipH="1" flipV="1">
                <a:off x="1968" y="2352"/>
                <a:ext cx="672" cy="192"/>
              </a:xfrm>
              <a:prstGeom prst="line">
                <a:avLst/>
              </a:prstGeom>
              <a:noFill/>
              <a:ln w="9525">
                <a:solidFill>
                  <a:schemeClr val="tx1"/>
                </a:solidFill>
                <a:miter lim="800000"/>
                <a:headEnd/>
                <a:tailEnd type="triangle" w="med" len="med"/>
              </a:ln>
            </p:spPr>
            <p:txBody>
              <a:bodyPr wrap="none"/>
              <a:lstStyle/>
              <a:p>
                <a:endParaRPr lang="en-US"/>
              </a:p>
            </p:txBody>
          </p:sp>
          <p:sp>
            <p:nvSpPr>
              <p:cNvPr id="24619" name="Line 39"/>
              <p:cNvSpPr>
                <a:spLocks noChangeShapeType="1"/>
              </p:cNvSpPr>
              <p:nvPr/>
            </p:nvSpPr>
            <p:spPr bwMode="auto">
              <a:xfrm flipH="1" flipV="1">
                <a:off x="2592" y="2112"/>
                <a:ext cx="384" cy="240"/>
              </a:xfrm>
              <a:prstGeom prst="line">
                <a:avLst/>
              </a:prstGeom>
              <a:noFill/>
              <a:ln w="9525">
                <a:solidFill>
                  <a:schemeClr val="tx1"/>
                </a:solidFill>
                <a:miter lim="800000"/>
                <a:headEnd/>
                <a:tailEnd type="triangle" w="med" len="med"/>
              </a:ln>
            </p:spPr>
            <p:txBody>
              <a:bodyPr wrap="none"/>
              <a:lstStyle/>
              <a:p>
                <a:endParaRPr lang="en-US"/>
              </a:p>
            </p:txBody>
          </p:sp>
          <p:sp>
            <p:nvSpPr>
              <p:cNvPr id="24620" name="Line 40"/>
              <p:cNvSpPr>
                <a:spLocks noChangeShapeType="1"/>
              </p:cNvSpPr>
              <p:nvPr/>
            </p:nvSpPr>
            <p:spPr bwMode="auto">
              <a:xfrm flipV="1">
                <a:off x="576" y="2112"/>
                <a:ext cx="288" cy="192"/>
              </a:xfrm>
              <a:prstGeom prst="line">
                <a:avLst/>
              </a:prstGeom>
              <a:noFill/>
              <a:ln w="9525">
                <a:solidFill>
                  <a:schemeClr val="tx1"/>
                </a:solidFill>
                <a:miter lim="800000"/>
                <a:headEnd/>
                <a:tailEnd type="triangle" w="med" len="med"/>
              </a:ln>
            </p:spPr>
            <p:txBody>
              <a:bodyPr wrap="none"/>
              <a:lstStyle/>
              <a:p>
                <a:endParaRPr lang="en-US"/>
              </a:p>
            </p:txBody>
          </p:sp>
          <p:sp>
            <p:nvSpPr>
              <p:cNvPr id="24621" name="Text Box 41"/>
              <p:cNvSpPr txBox="1">
                <a:spLocks noChangeArrowheads="1"/>
              </p:cNvSpPr>
              <p:nvPr/>
            </p:nvSpPr>
            <p:spPr bwMode="auto">
              <a:xfrm>
                <a:off x="2928" y="2208"/>
                <a:ext cx="480" cy="145"/>
              </a:xfrm>
              <a:prstGeom prst="rect">
                <a:avLst/>
              </a:prstGeom>
              <a:noFill/>
              <a:ln w="9525">
                <a:noFill/>
                <a:miter lim="800000"/>
                <a:headEnd/>
                <a:tailEnd/>
              </a:ln>
            </p:spPr>
            <p:txBody>
              <a:bodyPr>
                <a:spAutoFit/>
              </a:bodyPr>
              <a:lstStyle/>
              <a:p>
                <a:pPr algn="ctr"/>
                <a:r>
                  <a:rPr lang="en-US" sz="800"/>
                  <a:t>. . .</a:t>
                </a:r>
              </a:p>
            </p:txBody>
          </p:sp>
          <p:sp>
            <p:nvSpPr>
              <p:cNvPr id="24622" name="Text Box 42"/>
              <p:cNvSpPr txBox="1">
                <a:spLocks noChangeArrowheads="1"/>
              </p:cNvSpPr>
              <p:nvPr/>
            </p:nvSpPr>
            <p:spPr bwMode="auto">
              <a:xfrm>
                <a:off x="288" y="2160"/>
                <a:ext cx="528" cy="145"/>
              </a:xfrm>
              <a:prstGeom prst="rect">
                <a:avLst/>
              </a:prstGeom>
              <a:noFill/>
              <a:ln w="9525">
                <a:noFill/>
                <a:miter lim="800000"/>
                <a:headEnd/>
                <a:tailEnd/>
              </a:ln>
            </p:spPr>
            <p:txBody>
              <a:bodyPr>
                <a:spAutoFit/>
              </a:bodyPr>
              <a:lstStyle/>
              <a:p>
                <a:pPr algn="ctr"/>
                <a:r>
                  <a:rPr lang="en-US" sz="800"/>
                  <a:t>. . .</a:t>
                </a:r>
              </a:p>
            </p:txBody>
          </p:sp>
          <p:grpSp>
            <p:nvGrpSpPr>
              <p:cNvPr id="8" name="Group 43"/>
              <p:cNvGrpSpPr>
                <a:grpSpLocks/>
              </p:cNvGrpSpPr>
              <p:nvPr/>
            </p:nvGrpSpPr>
            <p:grpSpPr bwMode="auto">
              <a:xfrm>
                <a:off x="1488" y="2784"/>
                <a:ext cx="480" cy="145"/>
                <a:chOff x="1488" y="2784"/>
                <a:chExt cx="480" cy="145"/>
              </a:xfrm>
            </p:grpSpPr>
            <p:sp>
              <p:nvSpPr>
                <p:cNvPr id="24630" name="Text Box 44"/>
                <p:cNvSpPr txBox="1">
                  <a:spLocks noChangeArrowheads="1"/>
                </p:cNvSpPr>
                <p:nvPr/>
              </p:nvSpPr>
              <p:spPr bwMode="auto">
                <a:xfrm>
                  <a:off x="1488" y="2784"/>
                  <a:ext cx="480" cy="145"/>
                </a:xfrm>
                <a:prstGeom prst="rect">
                  <a:avLst/>
                </a:prstGeom>
                <a:noFill/>
                <a:ln w="9525">
                  <a:noFill/>
                  <a:miter lim="800000"/>
                  <a:headEnd/>
                  <a:tailEnd/>
                </a:ln>
              </p:spPr>
              <p:txBody>
                <a:bodyPr>
                  <a:spAutoFit/>
                </a:bodyPr>
                <a:lstStyle/>
                <a:p>
                  <a:pPr algn="ctr"/>
                  <a:r>
                    <a:rPr lang="en-US" sz="800">
                      <a:solidFill>
                        <a:srgbClr val="660066"/>
                      </a:solidFill>
                    </a:rPr>
                    <a:t>. . .</a:t>
                  </a:r>
                </a:p>
              </p:txBody>
            </p:sp>
            <p:sp>
              <p:nvSpPr>
                <p:cNvPr id="24631" name="Line 45"/>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p:spPr>
              <p:txBody>
                <a:bodyPr wrap="none"/>
                <a:lstStyle/>
                <a:p>
                  <a:endParaRPr lang="en-US"/>
                </a:p>
              </p:txBody>
            </p:sp>
          </p:grpSp>
          <p:grpSp>
            <p:nvGrpSpPr>
              <p:cNvPr id="9" name="Group 46"/>
              <p:cNvGrpSpPr>
                <a:grpSpLocks/>
              </p:cNvGrpSpPr>
              <p:nvPr/>
            </p:nvGrpSpPr>
            <p:grpSpPr bwMode="auto">
              <a:xfrm>
                <a:off x="2400" y="2784"/>
                <a:ext cx="480" cy="145"/>
                <a:chOff x="1488" y="2784"/>
                <a:chExt cx="480" cy="145"/>
              </a:xfrm>
            </p:grpSpPr>
            <p:sp>
              <p:nvSpPr>
                <p:cNvPr id="24628" name="Text Box 47"/>
                <p:cNvSpPr txBox="1">
                  <a:spLocks noChangeArrowheads="1"/>
                </p:cNvSpPr>
                <p:nvPr/>
              </p:nvSpPr>
              <p:spPr bwMode="auto">
                <a:xfrm>
                  <a:off x="1488" y="2784"/>
                  <a:ext cx="480" cy="145"/>
                </a:xfrm>
                <a:prstGeom prst="rect">
                  <a:avLst/>
                </a:prstGeom>
                <a:noFill/>
                <a:ln w="9525">
                  <a:noFill/>
                  <a:miter lim="800000"/>
                  <a:headEnd/>
                  <a:tailEnd/>
                </a:ln>
              </p:spPr>
              <p:txBody>
                <a:bodyPr>
                  <a:spAutoFit/>
                </a:bodyPr>
                <a:lstStyle/>
                <a:p>
                  <a:pPr algn="ctr"/>
                  <a:r>
                    <a:rPr lang="en-US" sz="800">
                      <a:solidFill>
                        <a:srgbClr val="660066"/>
                      </a:solidFill>
                    </a:rPr>
                    <a:t>. . .</a:t>
                  </a:r>
                </a:p>
              </p:txBody>
            </p:sp>
            <p:sp>
              <p:nvSpPr>
                <p:cNvPr id="24629" name="Line 48"/>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p:spPr>
              <p:txBody>
                <a:bodyPr wrap="none"/>
                <a:lstStyle/>
                <a:p>
                  <a:endParaRPr lang="en-US"/>
                </a:p>
              </p:txBody>
            </p:sp>
          </p:grpSp>
          <p:grpSp>
            <p:nvGrpSpPr>
              <p:cNvPr id="10" name="Group 49"/>
              <p:cNvGrpSpPr>
                <a:grpSpLocks/>
              </p:cNvGrpSpPr>
              <p:nvPr/>
            </p:nvGrpSpPr>
            <p:grpSpPr bwMode="auto">
              <a:xfrm>
                <a:off x="672" y="2784"/>
                <a:ext cx="480" cy="145"/>
                <a:chOff x="1488" y="2784"/>
                <a:chExt cx="480" cy="145"/>
              </a:xfrm>
            </p:grpSpPr>
            <p:sp>
              <p:nvSpPr>
                <p:cNvPr id="24626" name="Text Box 50"/>
                <p:cNvSpPr txBox="1">
                  <a:spLocks noChangeArrowheads="1"/>
                </p:cNvSpPr>
                <p:nvPr/>
              </p:nvSpPr>
              <p:spPr bwMode="auto">
                <a:xfrm>
                  <a:off x="1488" y="2784"/>
                  <a:ext cx="480" cy="145"/>
                </a:xfrm>
                <a:prstGeom prst="rect">
                  <a:avLst/>
                </a:prstGeom>
                <a:noFill/>
                <a:ln w="9525">
                  <a:noFill/>
                  <a:miter lim="800000"/>
                  <a:headEnd/>
                  <a:tailEnd/>
                </a:ln>
              </p:spPr>
              <p:txBody>
                <a:bodyPr>
                  <a:spAutoFit/>
                </a:bodyPr>
                <a:lstStyle/>
                <a:p>
                  <a:pPr algn="ctr"/>
                  <a:r>
                    <a:rPr lang="en-US" sz="800">
                      <a:solidFill>
                        <a:srgbClr val="660066"/>
                      </a:solidFill>
                    </a:rPr>
                    <a:t>. . .</a:t>
                  </a:r>
                </a:p>
              </p:txBody>
            </p:sp>
            <p:sp>
              <p:nvSpPr>
                <p:cNvPr id="24627" name="Line 51"/>
                <p:cNvSpPr>
                  <a:spLocks noChangeShapeType="1"/>
                </p:cNvSpPr>
                <p:nvPr/>
              </p:nvSpPr>
              <p:spPr bwMode="auto">
                <a:xfrm flipV="1">
                  <a:off x="1728" y="2784"/>
                  <a:ext cx="0" cy="144"/>
                </a:xfrm>
                <a:prstGeom prst="line">
                  <a:avLst/>
                </a:prstGeom>
                <a:noFill/>
                <a:ln w="9525">
                  <a:solidFill>
                    <a:schemeClr val="tx1"/>
                  </a:solidFill>
                  <a:miter lim="800000"/>
                  <a:headEnd/>
                  <a:tailEnd type="triangle" w="med" len="med"/>
                </a:ln>
              </p:spPr>
              <p:txBody>
                <a:bodyPr wrap="none"/>
                <a:lstStyle/>
                <a:p>
                  <a:endParaRPr lang="en-US"/>
                </a:p>
              </p:txBody>
            </p:sp>
          </p:grpSp>
        </p:grpSp>
        <p:sp>
          <p:nvSpPr>
            <p:cNvPr id="24598" name="AutoShape 54"/>
            <p:cNvSpPr>
              <a:spLocks noChangeArrowheads="1"/>
            </p:cNvSpPr>
            <p:nvPr/>
          </p:nvSpPr>
          <p:spPr bwMode="auto">
            <a:xfrm>
              <a:off x="4704" y="1344"/>
              <a:ext cx="960" cy="576"/>
            </a:xfrm>
            <a:prstGeom prst="wedgeEllipseCallout">
              <a:avLst>
                <a:gd name="adj1" fmla="val -79375"/>
                <a:gd name="adj2" fmla="val 121181"/>
              </a:avLst>
            </a:prstGeom>
            <a:solidFill>
              <a:srgbClr val="DDF2FB"/>
            </a:solidFill>
            <a:ln w="9525">
              <a:solidFill>
                <a:schemeClr val="tx1"/>
              </a:solidFill>
              <a:miter lim="800000"/>
              <a:headEnd/>
              <a:tailEnd/>
            </a:ln>
          </p:spPr>
          <p:txBody>
            <a:bodyPr/>
            <a:lstStyle/>
            <a:p>
              <a:pPr algn="ctr"/>
              <a:r>
                <a:rPr lang="en-US" sz="800"/>
                <a:t>made up of “cells”</a:t>
              </a:r>
            </a:p>
          </p:txBody>
        </p:sp>
        <p:sp>
          <p:nvSpPr>
            <p:cNvPr id="24599" name="AutoShape 55"/>
            <p:cNvSpPr>
              <a:spLocks noChangeArrowheads="1"/>
            </p:cNvSpPr>
            <p:nvPr/>
          </p:nvSpPr>
          <p:spPr bwMode="auto">
            <a:xfrm>
              <a:off x="4704" y="2784"/>
              <a:ext cx="960" cy="576"/>
            </a:xfrm>
            <a:prstGeom prst="wedgeEllipseCallout">
              <a:avLst>
                <a:gd name="adj1" fmla="val -139375"/>
                <a:gd name="adj2" fmla="val -81944"/>
              </a:avLst>
            </a:prstGeom>
            <a:solidFill>
              <a:srgbClr val="DDF2FB"/>
            </a:solidFill>
            <a:ln w="9525">
              <a:solidFill>
                <a:schemeClr val="tx1"/>
              </a:solidFill>
              <a:miter lim="800000"/>
              <a:headEnd/>
              <a:tailEnd/>
            </a:ln>
          </p:spPr>
          <p:txBody>
            <a:bodyPr/>
            <a:lstStyle/>
            <a:p>
              <a:pPr algn="ctr"/>
              <a:r>
                <a:rPr lang="en-US" sz="800"/>
                <a:t>made up of “cells”</a:t>
              </a:r>
            </a:p>
          </p:txBody>
        </p:sp>
        <p:sp>
          <p:nvSpPr>
            <p:cNvPr id="24600" name="AutoShape 56"/>
            <p:cNvSpPr>
              <a:spLocks noChangeArrowheads="1"/>
            </p:cNvSpPr>
            <p:nvPr/>
          </p:nvSpPr>
          <p:spPr bwMode="auto">
            <a:xfrm>
              <a:off x="2496" y="3024"/>
              <a:ext cx="960" cy="576"/>
            </a:xfrm>
            <a:prstGeom prst="wedgeEllipseCallout">
              <a:avLst>
                <a:gd name="adj1" fmla="val 0"/>
                <a:gd name="adj2" fmla="val -116843"/>
              </a:avLst>
            </a:prstGeom>
            <a:solidFill>
              <a:srgbClr val="DDF2FB"/>
            </a:solidFill>
            <a:ln w="9525">
              <a:solidFill>
                <a:schemeClr val="tx1"/>
              </a:solidFill>
              <a:miter lim="800000"/>
              <a:headEnd/>
              <a:tailEnd/>
            </a:ln>
          </p:spPr>
          <p:txBody>
            <a:bodyPr/>
            <a:lstStyle/>
            <a:p>
              <a:pPr algn="ctr"/>
              <a:r>
                <a:rPr lang="en-US" sz="800"/>
                <a:t>made up of “cells”</a:t>
              </a:r>
            </a:p>
          </p:txBody>
        </p:sp>
        <p:sp>
          <p:nvSpPr>
            <p:cNvPr id="24601" name="AutoShape 57"/>
            <p:cNvSpPr>
              <a:spLocks noChangeArrowheads="1"/>
            </p:cNvSpPr>
            <p:nvPr/>
          </p:nvSpPr>
          <p:spPr bwMode="auto">
            <a:xfrm>
              <a:off x="480" y="2784"/>
              <a:ext cx="960" cy="576"/>
            </a:xfrm>
            <a:prstGeom prst="wedgeEllipseCallout">
              <a:avLst>
                <a:gd name="adj1" fmla="val 117398"/>
                <a:gd name="adj2" fmla="val -83509"/>
              </a:avLst>
            </a:prstGeom>
            <a:solidFill>
              <a:srgbClr val="DDF2FB"/>
            </a:solidFill>
            <a:ln w="9525">
              <a:solidFill>
                <a:schemeClr val="tx1"/>
              </a:solidFill>
              <a:miter lim="800000"/>
              <a:headEnd/>
              <a:tailEnd/>
            </a:ln>
          </p:spPr>
          <p:txBody>
            <a:bodyPr/>
            <a:lstStyle/>
            <a:p>
              <a:pPr algn="ctr"/>
              <a:r>
                <a:rPr lang="en-US" sz="800"/>
                <a:t>made up of “cells”</a:t>
              </a:r>
            </a:p>
          </p:txBody>
        </p:sp>
        <p:sp>
          <p:nvSpPr>
            <p:cNvPr id="24602" name="AutoShape 58"/>
            <p:cNvSpPr>
              <a:spLocks noChangeArrowheads="1"/>
            </p:cNvSpPr>
            <p:nvPr/>
          </p:nvSpPr>
          <p:spPr bwMode="auto">
            <a:xfrm>
              <a:off x="432" y="1344"/>
              <a:ext cx="960" cy="576"/>
            </a:xfrm>
            <a:prstGeom prst="wedgeEllipseCallout">
              <a:avLst>
                <a:gd name="adj1" fmla="val 86667"/>
                <a:gd name="adj2" fmla="val 112329"/>
              </a:avLst>
            </a:prstGeom>
            <a:solidFill>
              <a:srgbClr val="DDF2FB"/>
            </a:solidFill>
            <a:ln w="9525">
              <a:solidFill>
                <a:schemeClr val="tx1"/>
              </a:solidFill>
              <a:miter lim="800000"/>
              <a:headEnd/>
              <a:tailEnd/>
            </a:ln>
          </p:spPr>
          <p:txBody>
            <a:bodyPr/>
            <a:lstStyle/>
            <a:p>
              <a:pPr algn="ctr"/>
              <a:r>
                <a:rPr lang="en-US" sz="800"/>
                <a:t>made up of “cells”</a:t>
              </a:r>
            </a:p>
          </p:txBody>
        </p:sp>
      </p:grpSp>
      <p:grpSp>
        <p:nvGrpSpPr>
          <p:cNvPr id="11" name="Group 88"/>
          <p:cNvGrpSpPr>
            <a:grpSpLocks/>
          </p:cNvGrpSpPr>
          <p:nvPr/>
        </p:nvGrpSpPr>
        <p:grpSpPr bwMode="auto">
          <a:xfrm>
            <a:off x="1066800" y="3962400"/>
            <a:ext cx="8001000" cy="646113"/>
            <a:chOff x="384" y="1344"/>
            <a:chExt cx="5040" cy="407"/>
          </a:xfrm>
        </p:grpSpPr>
        <p:sp>
          <p:nvSpPr>
            <p:cNvPr id="24590" name="Text Box 51"/>
            <p:cNvSpPr txBox="1">
              <a:spLocks noChangeArrowheads="1"/>
            </p:cNvSpPr>
            <p:nvPr/>
          </p:nvSpPr>
          <p:spPr bwMode="auto">
            <a:xfrm>
              <a:off x="384" y="1536"/>
              <a:ext cx="480" cy="174"/>
            </a:xfrm>
            <a:prstGeom prst="rect">
              <a:avLst/>
            </a:prstGeom>
            <a:noFill/>
            <a:ln w="9525">
              <a:noFill/>
              <a:miter lim="800000"/>
              <a:headEnd/>
              <a:tailEnd/>
            </a:ln>
          </p:spPr>
          <p:txBody>
            <a:bodyPr>
              <a:spAutoFit/>
            </a:bodyPr>
            <a:lstStyle/>
            <a:p>
              <a:pPr algn="ctr"/>
              <a:r>
                <a:rPr lang="en-US">
                  <a:solidFill>
                    <a:srgbClr val="379337"/>
                  </a:solidFill>
                </a:rPr>
                <a:t>Seed</a:t>
              </a:r>
            </a:p>
          </p:txBody>
        </p:sp>
        <p:sp>
          <p:nvSpPr>
            <p:cNvPr id="24591" name="Text Box 52"/>
            <p:cNvSpPr txBox="1">
              <a:spLocks noChangeArrowheads="1"/>
            </p:cNvSpPr>
            <p:nvPr/>
          </p:nvSpPr>
          <p:spPr bwMode="auto">
            <a:xfrm>
              <a:off x="1296" y="1497"/>
              <a:ext cx="720" cy="213"/>
            </a:xfrm>
            <a:prstGeom prst="rect">
              <a:avLst/>
            </a:prstGeom>
            <a:noFill/>
            <a:ln w="9525">
              <a:noFill/>
              <a:miter lim="800000"/>
              <a:headEnd/>
              <a:tailEnd/>
            </a:ln>
          </p:spPr>
          <p:txBody>
            <a:bodyPr>
              <a:spAutoFit/>
            </a:bodyPr>
            <a:lstStyle/>
            <a:p>
              <a:pPr algn="ctr"/>
              <a:r>
                <a:rPr lang="en-US" sz="1600">
                  <a:solidFill>
                    <a:srgbClr val="379337"/>
                  </a:solidFill>
                </a:rPr>
                <a:t>Seedling</a:t>
              </a:r>
            </a:p>
          </p:txBody>
        </p:sp>
        <p:sp>
          <p:nvSpPr>
            <p:cNvPr id="24592" name="Text Box 53"/>
            <p:cNvSpPr txBox="1">
              <a:spLocks noChangeArrowheads="1"/>
            </p:cNvSpPr>
            <p:nvPr/>
          </p:nvSpPr>
          <p:spPr bwMode="auto">
            <a:xfrm>
              <a:off x="2784" y="1392"/>
              <a:ext cx="720" cy="291"/>
            </a:xfrm>
            <a:prstGeom prst="rect">
              <a:avLst/>
            </a:prstGeom>
            <a:noFill/>
            <a:ln w="9525">
              <a:noFill/>
              <a:miter lim="800000"/>
              <a:headEnd/>
              <a:tailEnd/>
            </a:ln>
          </p:spPr>
          <p:txBody>
            <a:bodyPr>
              <a:spAutoFit/>
            </a:bodyPr>
            <a:lstStyle/>
            <a:p>
              <a:pPr algn="ctr"/>
              <a:r>
                <a:rPr lang="en-US" sz="2400">
                  <a:solidFill>
                    <a:srgbClr val="379337"/>
                  </a:solidFill>
                </a:rPr>
                <a:t>Plant</a:t>
              </a:r>
            </a:p>
          </p:txBody>
        </p:sp>
        <p:sp>
          <p:nvSpPr>
            <p:cNvPr id="24593" name="Text Box 54"/>
            <p:cNvSpPr txBox="1">
              <a:spLocks noChangeArrowheads="1"/>
            </p:cNvSpPr>
            <p:nvPr/>
          </p:nvSpPr>
          <p:spPr bwMode="auto">
            <a:xfrm>
              <a:off x="4464" y="1344"/>
              <a:ext cx="960" cy="407"/>
            </a:xfrm>
            <a:prstGeom prst="rect">
              <a:avLst/>
            </a:prstGeom>
            <a:noFill/>
            <a:ln w="9525">
              <a:noFill/>
              <a:miter lim="800000"/>
              <a:headEnd/>
              <a:tailEnd/>
            </a:ln>
          </p:spPr>
          <p:txBody>
            <a:bodyPr>
              <a:spAutoFit/>
            </a:bodyPr>
            <a:lstStyle/>
            <a:p>
              <a:pPr algn="ctr"/>
              <a:r>
                <a:rPr lang="en-US" sz="3600">
                  <a:solidFill>
                    <a:srgbClr val="379337"/>
                  </a:solidFill>
                </a:rPr>
                <a:t>Tree</a:t>
              </a:r>
            </a:p>
          </p:txBody>
        </p:sp>
        <p:sp>
          <p:nvSpPr>
            <p:cNvPr id="24594" name="AutoShape 55"/>
            <p:cNvSpPr>
              <a:spLocks noChangeArrowheads="1"/>
            </p:cNvSpPr>
            <p:nvPr/>
          </p:nvSpPr>
          <p:spPr bwMode="auto">
            <a:xfrm>
              <a:off x="816" y="1584"/>
              <a:ext cx="528" cy="9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wrap="none" anchor="ctr"/>
            <a:lstStyle/>
            <a:p>
              <a:pPr algn="ctr"/>
              <a:endParaRPr lang="en-US">
                <a:solidFill>
                  <a:srgbClr val="C9EBF9"/>
                </a:solidFill>
              </a:endParaRPr>
            </a:p>
          </p:txBody>
        </p:sp>
        <p:sp>
          <p:nvSpPr>
            <p:cNvPr id="24595" name="AutoShape 56"/>
            <p:cNvSpPr>
              <a:spLocks noChangeArrowheads="1"/>
            </p:cNvSpPr>
            <p:nvPr/>
          </p:nvSpPr>
          <p:spPr bwMode="auto">
            <a:xfrm>
              <a:off x="2016" y="1488"/>
              <a:ext cx="768"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wrap="none" anchor="ctr"/>
            <a:lstStyle/>
            <a:p>
              <a:pPr algn="ctr"/>
              <a:endParaRPr lang="en-US">
                <a:solidFill>
                  <a:srgbClr val="C9EBF9"/>
                </a:solidFill>
              </a:endParaRPr>
            </a:p>
          </p:txBody>
        </p:sp>
        <p:sp>
          <p:nvSpPr>
            <p:cNvPr id="24596" name="AutoShape 57"/>
            <p:cNvSpPr>
              <a:spLocks noChangeArrowheads="1"/>
            </p:cNvSpPr>
            <p:nvPr/>
          </p:nvSpPr>
          <p:spPr bwMode="auto">
            <a:xfrm>
              <a:off x="3504" y="1392"/>
              <a:ext cx="91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3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wrap="none" anchor="ctr"/>
            <a:lstStyle/>
            <a:p>
              <a:pPr algn="ctr"/>
              <a:endParaRPr lang="en-US">
                <a:solidFill>
                  <a:srgbClr val="C9EBF9"/>
                </a:solidFill>
              </a:endParaRPr>
            </a:p>
          </p:txBody>
        </p:sp>
      </p:grpSp>
      <p:sp>
        <p:nvSpPr>
          <p:cNvPr id="194" name="Cloud Callout 193"/>
          <p:cNvSpPr/>
          <p:nvPr/>
        </p:nvSpPr>
        <p:spPr bwMode="auto">
          <a:xfrm>
            <a:off x="228600" y="2209800"/>
            <a:ext cx="1981200" cy="1066800"/>
          </a:xfrm>
          <a:prstGeom prst="cloudCallout">
            <a:avLst>
              <a:gd name="adj1" fmla="val 88299"/>
              <a:gd name="adj2" fmla="val -34215"/>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defRPr/>
            </a:pPr>
            <a:r>
              <a:rPr lang="en-US" dirty="0"/>
              <a:t>Complex systems are exhibit common </a:t>
            </a:r>
            <a:r>
              <a:rPr lang="en-US" dirty="0" smtClean="0"/>
              <a:t>structure</a:t>
            </a:r>
            <a:endParaRPr lang="en-US" dirty="0"/>
          </a:p>
        </p:txBody>
      </p:sp>
      <p:sp>
        <p:nvSpPr>
          <p:cNvPr id="195" name="Cloud Callout 194"/>
          <p:cNvSpPr/>
          <p:nvPr/>
        </p:nvSpPr>
        <p:spPr bwMode="auto">
          <a:xfrm>
            <a:off x="914400" y="4876800"/>
            <a:ext cx="2286000" cy="1143000"/>
          </a:xfrm>
          <a:prstGeom prst="cloudCallout">
            <a:avLst>
              <a:gd name="adj1" fmla="val 89764"/>
              <a:gd name="adj2" fmla="val -79113"/>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w="12700" cap="flat" cmpd="sng" algn="ctr">
            <a:solidFill>
              <a:schemeClr val="tx1"/>
            </a:solidFill>
            <a:prstDash val="solid"/>
            <a:round/>
            <a:headEnd type="none" w="med" len="med"/>
            <a:tailEnd type="none" w="med" len="med"/>
          </a:ln>
          <a:effectLst>
            <a:glow rad="101600">
              <a:schemeClr val="tx1">
                <a:alpha val="40000"/>
              </a:schemeClr>
            </a:glow>
          </a:effectLst>
        </p:spPr>
        <p:txBody>
          <a:bodyPr anchor="ctr"/>
          <a:lstStyle/>
          <a:p>
            <a:pPr algn="ctr">
              <a:defRPr/>
            </a:pPr>
            <a:r>
              <a:rPr lang="en-US" dirty="0"/>
              <a:t>Complex systems are built from simpler subsystems </a:t>
            </a:r>
          </a:p>
        </p:txBody>
      </p:sp>
      <p:sp>
        <p:nvSpPr>
          <p:cNvPr id="59" name="Slide Number Placeholder 3"/>
          <p:cNvSpPr>
            <a:spLocks noGrp="1"/>
          </p:cNvSpPr>
          <p:nvPr>
            <p:ph type="sldNum" sz="quarter" idx="10"/>
          </p:nvPr>
        </p:nvSpPr>
        <p:spPr/>
        <p:txBody>
          <a:bodyPr/>
          <a:lstStyle/>
          <a:p>
            <a:pPr>
              <a:defRPr/>
            </a:pPr>
            <a:fld id="{B38F5DB3-F240-491D-91F0-FEBD716CC048}" type="slidenum">
              <a:rPr lang="en-US"/>
              <a:pPr>
                <a:defRPr/>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500" fill="hold"/>
                                        <p:tgtEl>
                                          <p:spTgt spid="194"/>
                                        </p:tgtEl>
                                        <p:attrNameLst>
                                          <p:attrName>ppt_x</p:attrName>
                                        </p:attrNameLst>
                                      </p:cBhvr>
                                      <p:tavLst>
                                        <p:tav tm="0">
                                          <p:val>
                                            <p:strVal val="#ppt_x"/>
                                          </p:val>
                                        </p:tav>
                                        <p:tav tm="100000">
                                          <p:val>
                                            <p:strVal val="#ppt_x"/>
                                          </p:val>
                                        </p:tav>
                                      </p:tavLst>
                                    </p:anim>
                                    <p:anim calcmode="lin" valueType="num">
                                      <p:cBhvr additive="base">
                                        <p:cTn id="8"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5"/>
                                        </p:tgtEl>
                                        <p:attrNameLst>
                                          <p:attrName>style.visibility</p:attrName>
                                        </p:attrNameLst>
                                      </p:cBhvr>
                                      <p:to>
                                        <p:strVal val="visible"/>
                                      </p:to>
                                    </p:set>
                                    <p:anim calcmode="lin" valueType="num">
                                      <p:cBhvr additive="base">
                                        <p:cTn id="13" dur="500" fill="hold"/>
                                        <p:tgtEl>
                                          <p:spTgt spid="195"/>
                                        </p:tgtEl>
                                        <p:attrNameLst>
                                          <p:attrName>ppt_x</p:attrName>
                                        </p:attrNameLst>
                                      </p:cBhvr>
                                      <p:tavLst>
                                        <p:tav tm="0">
                                          <p:val>
                                            <p:strVal val="#ppt_x"/>
                                          </p:val>
                                        </p:tav>
                                        <p:tav tm="100000">
                                          <p:val>
                                            <p:strVal val="#ppt_x"/>
                                          </p:val>
                                        </p:tav>
                                      </p:tavLst>
                                    </p:anim>
                                    <p:anim calcmode="lin" valueType="num">
                                      <p:cBhvr additive="base">
                                        <p:cTn id="14"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
                                        </p:tgtEl>
                                        <p:attrNameLst>
                                          <p:attrName>style.visibility</p:attrName>
                                        </p:attrNameLst>
                                      </p:cBhvr>
                                      <p:to>
                                        <p:strVal val="visible"/>
                                      </p:to>
                                    </p:set>
                                    <p:anim calcmode="lin" valueType="num">
                                      <p:cBhvr additive="base">
                                        <p:cTn id="19" dur="500" fill="hold"/>
                                        <p:tgtEl>
                                          <p:spTgt spid="194"/>
                                        </p:tgtEl>
                                        <p:attrNameLst>
                                          <p:attrName>ppt_x</p:attrName>
                                        </p:attrNameLst>
                                      </p:cBhvr>
                                      <p:tavLst>
                                        <p:tav tm="0">
                                          <p:val>
                                            <p:strVal val="#ppt_x"/>
                                          </p:val>
                                        </p:tav>
                                        <p:tav tm="100000">
                                          <p:val>
                                            <p:strVal val="#ppt_x"/>
                                          </p:val>
                                        </p:tav>
                                      </p:tavLst>
                                    </p:anim>
                                    <p:anim calcmode="lin" valueType="num">
                                      <p:cBhvr additive="base">
                                        <p:cTn id="20"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94"/>
                                        </p:tgtEl>
                                        <p:attrNameLst>
                                          <p:attrName>ppt_x</p:attrName>
                                        </p:attrNameLst>
                                      </p:cBhvr>
                                      <p:tavLst>
                                        <p:tav tm="0">
                                          <p:val>
                                            <p:strVal val="ppt_x"/>
                                          </p:val>
                                        </p:tav>
                                        <p:tav tm="100000">
                                          <p:val>
                                            <p:strVal val="ppt_x"/>
                                          </p:val>
                                        </p:tav>
                                      </p:tavLst>
                                    </p:anim>
                                    <p:anim calcmode="lin" valueType="num">
                                      <p:cBhvr additive="base">
                                        <p:cTn id="25" dur="500"/>
                                        <p:tgtEl>
                                          <p:spTgt spid="194"/>
                                        </p:tgtEl>
                                        <p:attrNameLst>
                                          <p:attrName>ppt_y</p:attrName>
                                        </p:attrNameLst>
                                      </p:cBhvr>
                                      <p:tavLst>
                                        <p:tav tm="0">
                                          <p:val>
                                            <p:strVal val="ppt_y"/>
                                          </p:val>
                                        </p:tav>
                                        <p:tav tm="100000">
                                          <p:val>
                                            <p:strVal val="1+ppt_h/2"/>
                                          </p:val>
                                        </p:tav>
                                      </p:tavLst>
                                    </p:anim>
                                    <p:set>
                                      <p:cBhvr>
                                        <p:cTn id="26" dur="1" fill="hold">
                                          <p:stCondLst>
                                            <p:cond delay="499"/>
                                          </p:stCondLst>
                                        </p:cTn>
                                        <p:tgtEl>
                                          <p:spTgt spid="19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5"/>
                                        </p:tgtEl>
                                        <p:attrNameLst>
                                          <p:attrName>style.visibility</p:attrName>
                                        </p:attrNameLst>
                                      </p:cBhvr>
                                      <p:to>
                                        <p:strVal val="visible"/>
                                      </p:to>
                                    </p:set>
                                    <p:anim calcmode="lin" valueType="num">
                                      <p:cBhvr additive="base">
                                        <p:cTn id="31" dur="500" fill="hold"/>
                                        <p:tgtEl>
                                          <p:spTgt spid="195"/>
                                        </p:tgtEl>
                                        <p:attrNameLst>
                                          <p:attrName>ppt_x</p:attrName>
                                        </p:attrNameLst>
                                      </p:cBhvr>
                                      <p:tavLst>
                                        <p:tav tm="0">
                                          <p:val>
                                            <p:strVal val="#ppt_x"/>
                                          </p:val>
                                        </p:tav>
                                        <p:tav tm="100000">
                                          <p:val>
                                            <p:strVal val="#ppt_x"/>
                                          </p:val>
                                        </p:tav>
                                      </p:tavLst>
                                    </p:anim>
                                    <p:anim calcmode="lin" valueType="num">
                                      <p:cBhvr additive="base">
                                        <p:cTn id="32"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95"/>
                                        </p:tgtEl>
                                        <p:attrNameLst>
                                          <p:attrName>ppt_x</p:attrName>
                                        </p:attrNameLst>
                                      </p:cBhvr>
                                      <p:tavLst>
                                        <p:tav tm="0">
                                          <p:val>
                                            <p:strVal val="ppt_x"/>
                                          </p:val>
                                        </p:tav>
                                        <p:tav tm="100000">
                                          <p:val>
                                            <p:strVal val="ppt_x"/>
                                          </p:val>
                                        </p:tav>
                                      </p:tavLst>
                                    </p:anim>
                                    <p:anim calcmode="lin" valueType="num">
                                      <p:cBhvr additive="base">
                                        <p:cTn id="37" dur="500"/>
                                        <p:tgtEl>
                                          <p:spTgt spid="195"/>
                                        </p:tgtEl>
                                        <p:attrNameLst>
                                          <p:attrName>ppt_y</p:attrName>
                                        </p:attrNameLst>
                                      </p:cBhvr>
                                      <p:tavLst>
                                        <p:tav tm="0">
                                          <p:val>
                                            <p:strVal val="ppt_y"/>
                                          </p:val>
                                        </p:tav>
                                        <p:tav tm="100000">
                                          <p:val>
                                            <p:strVal val="1+ppt_h/2"/>
                                          </p:val>
                                        </p:tav>
                                      </p:tavLst>
                                    </p:anim>
                                    <p:set>
                                      <p:cBhvr>
                                        <p:cTn id="38" dur="1" fill="hold">
                                          <p:stCondLst>
                                            <p:cond delay="499"/>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77582C46-B5DA-4B02-A180-BBDE44B40DDE}" type="slidenum">
              <a:rPr lang="en-US"/>
              <a:pPr>
                <a:defRPr/>
              </a:pPr>
              <a:t>7</a:t>
            </a:fld>
            <a:endParaRPr lang="en-US" dirty="0"/>
          </a:p>
        </p:txBody>
      </p:sp>
      <p:sp>
        <p:nvSpPr>
          <p:cNvPr id="1278978" name="Rectangle 2"/>
          <p:cNvSpPr>
            <a:spLocks noGrp="1" noChangeArrowheads="1"/>
          </p:cNvSpPr>
          <p:nvPr>
            <p:ph type="title"/>
          </p:nvPr>
        </p:nvSpPr>
        <p:spPr>
          <a:xfrm>
            <a:off x="247650" y="239713"/>
            <a:ext cx="9288463" cy="512762"/>
          </a:xfrm>
        </p:spPr>
        <p:txBody>
          <a:bodyPr/>
          <a:lstStyle/>
          <a:p>
            <a:pPr eaLnBrk="1" hangingPunct="1">
              <a:defRPr/>
            </a:pPr>
            <a:r>
              <a:rPr lang="en-US" b="0" dirty="0" smtClean="0"/>
              <a:t>Topics covered </a:t>
            </a:r>
          </a:p>
        </p:txBody>
      </p:sp>
      <p:sp>
        <p:nvSpPr>
          <p:cNvPr id="11269" name="Line 5"/>
          <p:cNvSpPr>
            <a:spLocks noChangeShapeType="1"/>
          </p:cNvSpPr>
          <p:nvPr/>
        </p:nvSpPr>
        <p:spPr bwMode="auto">
          <a:xfrm>
            <a:off x="4622800" y="1066800"/>
            <a:ext cx="0" cy="5257800"/>
          </a:xfrm>
          <a:prstGeom prst="line">
            <a:avLst/>
          </a:prstGeom>
          <a:noFill/>
          <a:ln w="9525">
            <a:noFill/>
            <a:round/>
            <a:headEnd/>
            <a:tailEnd/>
          </a:ln>
        </p:spPr>
        <p:txBody>
          <a:bodyPr lIns="0" tIns="0"/>
          <a:lstStyle/>
          <a:p>
            <a:endParaRPr lang="en-US"/>
          </a:p>
        </p:txBody>
      </p:sp>
      <p:sp>
        <p:nvSpPr>
          <p:cNvPr id="11270" name="Line 6"/>
          <p:cNvSpPr>
            <a:spLocks noChangeShapeType="1"/>
          </p:cNvSpPr>
          <p:nvPr/>
        </p:nvSpPr>
        <p:spPr bwMode="auto">
          <a:xfrm>
            <a:off x="120650" y="4038600"/>
            <a:ext cx="9575800" cy="0"/>
          </a:xfrm>
          <a:prstGeom prst="line">
            <a:avLst/>
          </a:prstGeom>
          <a:noFill/>
          <a:ln w="9525">
            <a:noFill/>
            <a:round/>
            <a:headEnd/>
            <a:tailEnd/>
          </a:ln>
        </p:spPr>
        <p:txBody>
          <a:bodyPr lIns="0" tIns="0"/>
          <a:lstStyle/>
          <a:p>
            <a:endParaRPr lang="en-US"/>
          </a:p>
        </p:txBody>
      </p:sp>
      <p:sp>
        <p:nvSpPr>
          <p:cNvPr id="8" name="Pentagon 7"/>
          <p:cNvSpPr/>
          <p:nvPr/>
        </p:nvSpPr>
        <p:spPr bwMode="auto">
          <a:xfrm>
            <a:off x="609600" y="1752600"/>
            <a:ext cx="1485900" cy="762000"/>
          </a:xfrm>
          <a:prstGeom prst="homePlat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0" tIns="0"/>
          <a:lstStyle/>
          <a:p>
            <a:pPr algn="ctr">
              <a:defRPr/>
            </a:pPr>
            <a:endParaRPr lang="en-US" dirty="0">
              <a:solidFill>
                <a:schemeClr val="bg1"/>
              </a:solidFill>
              <a:latin typeface="+mj-lt"/>
            </a:endParaRPr>
          </a:p>
          <a:p>
            <a:pPr algn="ctr">
              <a:defRPr/>
            </a:pPr>
            <a:r>
              <a:rPr lang="en-US" sz="1800" dirty="0">
                <a:solidFill>
                  <a:schemeClr val="bg1"/>
                </a:solidFill>
                <a:latin typeface="+mj-lt"/>
              </a:rPr>
              <a:t>Day 1</a:t>
            </a:r>
          </a:p>
        </p:txBody>
      </p:sp>
      <p:sp>
        <p:nvSpPr>
          <p:cNvPr id="10" name="Pentagon 9"/>
          <p:cNvSpPr/>
          <p:nvPr/>
        </p:nvSpPr>
        <p:spPr bwMode="auto">
          <a:xfrm>
            <a:off x="609600" y="4495800"/>
            <a:ext cx="1485900" cy="762000"/>
          </a:xfrm>
          <a:prstGeom prst="homePlat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0" tIns="0"/>
          <a:lstStyle/>
          <a:p>
            <a:pPr algn="ctr">
              <a:defRPr/>
            </a:pPr>
            <a:endParaRPr lang="en-US" dirty="0">
              <a:solidFill>
                <a:schemeClr val="bg1"/>
              </a:solidFill>
              <a:latin typeface="+mj-lt"/>
            </a:endParaRPr>
          </a:p>
          <a:p>
            <a:pPr algn="ctr">
              <a:defRPr/>
            </a:pPr>
            <a:r>
              <a:rPr lang="en-US" sz="1800" dirty="0">
                <a:solidFill>
                  <a:schemeClr val="bg1"/>
                </a:solidFill>
                <a:latin typeface="+mj-lt"/>
              </a:rPr>
              <a:t>Day 2</a:t>
            </a:r>
          </a:p>
        </p:txBody>
      </p:sp>
      <p:sp>
        <p:nvSpPr>
          <p:cNvPr id="11273" name="Rectangle 3"/>
          <p:cNvSpPr txBox="1">
            <a:spLocks noChangeArrowheads="1"/>
          </p:cNvSpPr>
          <p:nvPr/>
        </p:nvSpPr>
        <p:spPr bwMode="auto">
          <a:xfrm>
            <a:off x="2127250" y="1436688"/>
            <a:ext cx="7118350" cy="14589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296863" lvl="1" indent="-282575" eaLnBrk="1" hangingPunct="1">
              <a:lnSpc>
                <a:spcPct val="90000"/>
              </a:lnSpc>
              <a:buClr>
                <a:schemeClr val="tx1"/>
              </a:buClr>
              <a:buSzPct val="100000"/>
              <a:buFont typeface="Wingdings" pitchFamily="2" charset="2"/>
              <a:buChar char="§"/>
            </a:pPr>
            <a:r>
              <a:rPr lang="en-US" sz="1800" dirty="0" smtClean="0"/>
              <a:t>Introduction </a:t>
            </a:r>
            <a:r>
              <a:rPr lang="en-US" sz="1800" dirty="0"/>
              <a:t>to OOP </a:t>
            </a:r>
          </a:p>
          <a:p>
            <a:pPr marL="296863" lvl="1" indent="-282575" eaLnBrk="1" hangingPunct="1">
              <a:lnSpc>
                <a:spcPct val="90000"/>
              </a:lnSpc>
              <a:buClr>
                <a:schemeClr val="tx1"/>
              </a:buClr>
              <a:buSzPct val="100000"/>
              <a:buFont typeface="Wingdings" pitchFamily="2" charset="2"/>
              <a:buChar char="§"/>
            </a:pPr>
            <a:r>
              <a:rPr lang="en-US" sz="1800" dirty="0"/>
              <a:t>Object Oriented Concepts </a:t>
            </a:r>
          </a:p>
          <a:p>
            <a:pPr marL="296863" lvl="1" indent="-282575" eaLnBrk="1" hangingPunct="1">
              <a:lnSpc>
                <a:spcPct val="90000"/>
              </a:lnSpc>
              <a:buClr>
                <a:schemeClr val="tx1"/>
              </a:buClr>
              <a:buSzPct val="100000"/>
              <a:buFont typeface="Wingdings" pitchFamily="2" charset="2"/>
              <a:buChar char="§"/>
            </a:pPr>
            <a:r>
              <a:rPr lang="en-US" sz="1800" smtClean="0"/>
              <a:t>Introduction </a:t>
            </a:r>
            <a:r>
              <a:rPr lang="en-US" sz="1800" dirty="0" smtClean="0"/>
              <a:t>to OOAD and UML</a:t>
            </a:r>
            <a:endParaRPr lang="en-US" sz="1800" dirty="0"/>
          </a:p>
        </p:txBody>
      </p:sp>
      <p:sp>
        <p:nvSpPr>
          <p:cNvPr id="12" name="Rectangle 3"/>
          <p:cNvSpPr txBox="1">
            <a:spLocks noChangeArrowheads="1"/>
          </p:cNvSpPr>
          <p:nvPr/>
        </p:nvSpPr>
        <p:spPr bwMode="auto">
          <a:xfrm>
            <a:off x="2133600" y="3810000"/>
            <a:ext cx="7118350" cy="22098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296863" lvl="1" indent="-282575" eaLnBrk="1" hangingPunct="1">
              <a:lnSpc>
                <a:spcPct val="90000"/>
              </a:lnSpc>
              <a:buClr>
                <a:schemeClr val="tx1"/>
              </a:buClr>
              <a:buSzPct val="100000"/>
              <a:buFont typeface="Wingdings" pitchFamily="2" charset="2"/>
              <a:buChar char="§"/>
              <a:defRPr/>
            </a:pPr>
            <a:r>
              <a:rPr lang="en-US" sz="1800" dirty="0" smtClean="0"/>
              <a:t>Classes and Objects</a:t>
            </a:r>
          </a:p>
          <a:p>
            <a:pPr marL="296863" lvl="1" indent="-282575" eaLnBrk="1" hangingPunct="1">
              <a:lnSpc>
                <a:spcPct val="90000"/>
              </a:lnSpc>
              <a:buClr>
                <a:schemeClr val="tx1"/>
              </a:buClr>
              <a:buSzPct val="100000"/>
              <a:buFont typeface="Wingdings" pitchFamily="2" charset="2"/>
              <a:buChar char="§"/>
              <a:defRPr/>
            </a:pPr>
            <a:r>
              <a:rPr lang="en-US" sz="1800" dirty="0" smtClean="0"/>
              <a:t>Java Architecture</a:t>
            </a:r>
          </a:p>
          <a:p>
            <a:pPr marL="296863" lvl="1" indent="-282575" eaLnBrk="1" hangingPunct="1">
              <a:lnSpc>
                <a:spcPct val="90000"/>
              </a:lnSpc>
              <a:buClr>
                <a:schemeClr val="tx1"/>
              </a:buClr>
              <a:buSzPct val="100000"/>
              <a:buFont typeface="Wingdings" pitchFamily="2" charset="2"/>
              <a:buChar char="§"/>
              <a:defRPr/>
            </a:pPr>
            <a:r>
              <a:rPr lang="en-US" sz="1800" dirty="0" smtClean="0"/>
              <a:t>‘this’ reference</a:t>
            </a:r>
          </a:p>
          <a:p>
            <a:pPr marL="296863" lvl="1" indent="-282575" eaLnBrk="1" hangingPunct="1">
              <a:lnSpc>
                <a:spcPct val="90000"/>
              </a:lnSpc>
              <a:buClr>
                <a:schemeClr val="tx1"/>
              </a:buClr>
              <a:buSzPct val="100000"/>
              <a:buFont typeface="Wingdings" pitchFamily="2" charset="2"/>
              <a:buChar char="§"/>
              <a:defRPr/>
            </a:pPr>
            <a:r>
              <a:rPr lang="en-US" sz="1800" dirty="0" smtClean="0"/>
              <a:t>Operators</a:t>
            </a:r>
            <a:endParaRPr lang="en-US" sz="1800" dirty="0"/>
          </a:p>
          <a:p>
            <a:pPr marL="296863" lvl="1" indent="-282575" eaLnBrk="1" hangingPunct="1">
              <a:lnSpc>
                <a:spcPct val="90000"/>
              </a:lnSpc>
              <a:buClr>
                <a:schemeClr val="tx1"/>
              </a:buClr>
              <a:buSzPct val="100000"/>
              <a:buFont typeface="Wingdings" pitchFamily="2" charset="2"/>
              <a:buChar char="§"/>
              <a:defRPr/>
            </a:pPr>
            <a:r>
              <a:rPr lang="en-US" sz="1800" dirty="0"/>
              <a:t> </a:t>
            </a:r>
            <a:r>
              <a:rPr lang="en-US" sz="1800" dirty="0" smtClean="0"/>
              <a:t>Control Structures</a:t>
            </a:r>
            <a:endParaRPr lang="en-US" sz="1800" dirty="0"/>
          </a:p>
          <a:p>
            <a:pPr marL="296863" lvl="1" indent="-282575" eaLnBrk="1" hangingPunct="1">
              <a:lnSpc>
                <a:spcPct val="90000"/>
              </a:lnSpc>
              <a:buClr>
                <a:schemeClr val="tx1"/>
              </a:buClr>
              <a:buSzPct val="100000"/>
              <a:buFont typeface="Wingdings" pitchFamily="2" charset="2"/>
              <a:buChar char="§"/>
              <a:defRPr/>
            </a:pPr>
            <a:r>
              <a:rPr lang="en-US" sz="1800" dirty="0" smtClean="0"/>
              <a:t>Type Casting and Conversion</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pPr>
              <a:defRPr/>
            </a:pPr>
            <a:fld id="{03FF1C5C-4E03-4088-9B29-422A8F651D57}" type="slidenum">
              <a:rPr lang="en-US"/>
              <a:pPr>
                <a:defRPr/>
              </a:pPr>
              <a:t>8</a:t>
            </a:fld>
            <a:endParaRPr lang="en-US" dirty="0"/>
          </a:p>
        </p:txBody>
      </p:sp>
      <p:sp>
        <p:nvSpPr>
          <p:cNvPr id="1278978" name="Rectangle 2"/>
          <p:cNvSpPr>
            <a:spLocks noGrp="1" noChangeArrowheads="1"/>
          </p:cNvSpPr>
          <p:nvPr>
            <p:ph type="title"/>
          </p:nvPr>
        </p:nvSpPr>
        <p:spPr>
          <a:xfrm>
            <a:off x="247650" y="239713"/>
            <a:ext cx="9288463" cy="512762"/>
          </a:xfrm>
        </p:spPr>
        <p:txBody>
          <a:bodyPr/>
          <a:lstStyle/>
          <a:p>
            <a:pPr eaLnBrk="1" hangingPunct="1">
              <a:defRPr/>
            </a:pPr>
            <a:r>
              <a:rPr lang="en-US" b="0" dirty="0" smtClean="0"/>
              <a:t>Topics covered </a:t>
            </a:r>
          </a:p>
        </p:txBody>
      </p:sp>
      <p:sp>
        <p:nvSpPr>
          <p:cNvPr id="12292" name="Rectangle 3"/>
          <p:cNvSpPr>
            <a:spLocks noGrp="1" noChangeArrowheads="1"/>
          </p:cNvSpPr>
          <p:nvPr>
            <p:ph type="body" idx="1"/>
          </p:nvPr>
        </p:nvSpPr>
        <p:spPr>
          <a:xfrm>
            <a:off x="2133600" y="2785679"/>
            <a:ext cx="7096125" cy="2102234"/>
          </a:xfrm>
        </p:spPr>
        <p:style>
          <a:lnRef idx="2">
            <a:schemeClr val="accent2"/>
          </a:lnRef>
          <a:fillRef idx="1">
            <a:schemeClr val="lt1"/>
          </a:fillRef>
          <a:effectRef idx="0">
            <a:schemeClr val="accent2"/>
          </a:effectRef>
          <a:fontRef idx="minor">
            <a:schemeClr val="dk1"/>
          </a:fontRef>
        </p:style>
        <p:txBody>
          <a:bodyPr/>
          <a:lstStyle/>
          <a:p>
            <a:pPr lvl="1" eaLnBrk="1" hangingPunct="1">
              <a:lnSpc>
                <a:spcPct val="90000"/>
              </a:lnSpc>
            </a:pPr>
            <a:r>
              <a:rPr lang="en-US" sz="1800" b="1" dirty="0" smtClean="0"/>
              <a:t>Method Overloading</a:t>
            </a:r>
          </a:p>
          <a:p>
            <a:pPr lvl="1" eaLnBrk="1" hangingPunct="1">
              <a:lnSpc>
                <a:spcPct val="90000"/>
              </a:lnSpc>
            </a:pPr>
            <a:r>
              <a:rPr lang="en-US" sz="1800" b="1" dirty="0" smtClean="0"/>
              <a:t>Parameterized Constructors</a:t>
            </a:r>
          </a:p>
          <a:p>
            <a:pPr lvl="1" eaLnBrk="1" hangingPunct="1">
              <a:lnSpc>
                <a:spcPct val="90000"/>
              </a:lnSpc>
            </a:pPr>
            <a:r>
              <a:rPr lang="en-US" sz="1800" b="1" dirty="0" smtClean="0"/>
              <a:t>Relationships</a:t>
            </a:r>
          </a:p>
          <a:p>
            <a:pPr lvl="2" eaLnBrk="1" hangingPunct="1">
              <a:lnSpc>
                <a:spcPct val="90000"/>
              </a:lnSpc>
            </a:pPr>
            <a:r>
              <a:rPr lang="en-US" sz="1600" b="1" dirty="0" smtClean="0"/>
              <a:t>Inheritance</a:t>
            </a:r>
          </a:p>
          <a:p>
            <a:pPr lvl="2" eaLnBrk="1" hangingPunct="1">
              <a:lnSpc>
                <a:spcPct val="90000"/>
              </a:lnSpc>
            </a:pPr>
            <a:r>
              <a:rPr lang="en-US" sz="1600" b="1" dirty="0" smtClean="0"/>
              <a:t>Aggregation</a:t>
            </a:r>
          </a:p>
          <a:p>
            <a:pPr lvl="2" eaLnBrk="1" hangingPunct="1">
              <a:lnSpc>
                <a:spcPct val="90000"/>
              </a:lnSpc>
            </a:pPr>
            <a:r>
              <a:rPr lang="en-US" sz="1400" b="1" dirty="0" smtClean="0"/>
              <a:t>Association</a:t>
            </a:r>
            <a:endParaRPr lang="en-US" sz="1600" b="1" dirty="0" smtClean="0"/>
          </a:p>
          <a:p>
            <a:pPr lvl="1" eaLnBrk="1" hangingPunct="1">
              <a:lnSpc>
                <a:spcPct val="90000"/>
              </a:lnSpc>
            </a:pPr>
            <a:r>
              <a:rPr lang="en-US" sz="1800" b="1" dirty="0" smtClean="0"/>
              <a:t>Method Overriding and Dynamic Polymorphism</a:t>
            </a:r>
            <a:endParaRPr lang="en-US" sz="2000" b="1" dirty="0" smtClean="0"/>
          </a:p>
        </p:txBody>
      </p:sp>
      <p:sp>
        <p:nvSpPr>
          <p:cNvPr id="12293" name="Line 5"/>
          <p:cNvSpPr>
            <a:spLocks noChangeShapeType="1"/>
          </p:cNvSpPr>
          <p:nvPr/>
        </p:nvSpPr>
        <p:spPr bwMode="auto">
          <a:xfrm>
            <a:off x="4622800" y="1066800"/>
            <a:ext cx="0" cy="5257800"/>
          </a:xfrm>
          <a:prstGeom prst="line">
            <a:avLst/>
          </a:prstGeom>
          <a:noFill/>
          <a:ln w="9525">
            <a:noFill/>
            <a:round/>
            <a:headEnd/>
            <a:tailEnd/>
          </a:ln>
        </p:spPr>
        <p:txBody>
          <a:bodyPr lIns="0" tIns="0"/>
          <a:lstStyle/>
          <a:p>
            <a:endParaRPr lang="en-US"/>
          </a:p>
        </p:txBody>
      </p:sp>
      <p:sp>
        <p:nvSpPr>
          <p:cNvPr id="12294" name="Line 6"/>
          <p:cNvSpPr>
            <a:spLocks noChangeShapeType="1"/>
          </p:cNvSpPr>
          <p:nvPr/>
        </p:nvSpPr>
        <p:spPr bwMode="auto">
          <a:xfrm>
            <a:off x="120650" y="4038600"/>
            <a:ext cx="9575800" cy="0"/>
          </a:xfrm>
          <a:prstGeom prst="line">
            <a:avLst/>
          </a:prstGeom>
          <a:noFill/>
          <a:ln w="9525">
            <a:noFill/>
            <a:round/>
            <a:headEnd/>
            <a:tailEnd/>
          </a:ln>
        </p:spPr>
        <p:txBody>
          <a:bodyPr lIns="0" tIns="0"/>
          <a:lstStyle/>
          <a:p>
            <a:endParaRPr lang="en-US"/>
          </a:p>
        </p:txBody>
      </p:sp>
      <p:sp>
        <p:nvSpPr>
          <p:cNvPr id="8" name="Pentagon 7"/>
          <p:cNvSpPr/>
          <p:nvPr/>
        </p:nvSpPr>
        <p:spPr bwMode="auto">
          <a:xfrm>
            <a:off x="620713" y="1458912"/>
            <a:ext cx="1485900" cy="762000"/>
          </a:xfrm>
          <a:prstGeom prst="homePlat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0" tIns="0"/>
          <a:lstStyle/>
          <a:p>
            <a:pPr algn="ctr">
              <a:defRPr/>
            </a:pPr>
            <a:endParaRPr lang="en-US" dirty="0">
              <a:solidFill>
                <a:schemeClr val="bg1"/>
              </a:solidFill>
              <a:latin typeface="+mj-lt"/>
            </a:endParaRPr>
          </a:p>
          <a:p>
            <a:pPr algn="ctr">
              <a:defRPr/>
            </a:pPr>
            <a:r>
              <a:rPr lang="en-US" sz="1800" dirty="0">
                <a:solidFill>
                  <a:schemeClr val="bg1"/>
                </a:solidFill>
                <a:latin typeface="+mj-lt"/>
              </a:rPr>
              <a:t>Day 3</a:t>
            </a:r>
          </a:p>
        </p:txBody>
      </p:sp>
      <p:sp>
        <p:nvSpPr>
          <p:cNvPr id="10" name="Pentagon 9"/>
          <p:cNvSpPr/>
          <p:nvPr/>
        </p:nvSpPr>
        <p:spPr bwMode="auto">
          <a:xfrm>
            <a:off x="609600" y="3516312"/>
            <a:ext cx="1485900" cy="762000"/>
          </a:xfrm>
          <a:prstGeom prst="homePlat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0" tIns="0"/>
          <a:lstStyle/>
          <a:p>
            <a:pPr algn="ctr">
              <a:defRPr/>
            </a:pPr>
            <a:endParaRPr lang="en-US" dirty="0">
              <a:solidFill>
                <a:schemeClr val="bg1"/>
              </a:solidFill>
              <a:latin typeface="+mj-lt"/>
            </a:endParaRPr>
          </a:p>
          <a:p>
            <a:pPr algn="ctr">
              <a:defRPr/>
            </a:pPr>
            <a:r>
              <a:rPr lang="en-US" sz="1800" dirty="0">
                <a:solidFill>
                  <a:schemeClr val="bg1"/>
                </a:solidFill>
                <a:latin typeface="+mj-lt"/>
              </a:rPr>
              <a:t>Day 4</a:t>
            </a:r>
          </a:p>
        </p:txBody>
      </p:sp>
      <p:sp>
        <p:nvSpPr>
          <p:cNvPr id="13" name="Rectangle 3"/>
          <p:cNvSpPr txBox="1">
            <a:spLocks noChangeArrowheads="1"/>
          </p:cNvSpPr>
          <p:nvPr/>
        </p:nvSpPr>
        <p:spPr bwMode="auto">
          <a:xfrm>
            <a:off x="2127250" y="1066800"/>
            <a:ext cx="7118350" cy="1611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742950" lvl="1" indent="-285750" eaLnBrk="1" hangingPunct="1">
              <a:lnSpc>
                <a:spcPct val="90000"/>
              </a:lnSpc>
              <a:spcBef>
                <a:spcPct val="20000"/>
              </a:spcBef>
              <a:buClr>
                <a:srgbClr val="003366"/>
              </a:buClr>
              <a:buSzTx/>
              <a:buFont typeface="Wingdings" pitchFamily="2" charset="2"/>
              <a:buChar char="§"/>
              <a:defRPr/>
            </a:pPr>
            <a:r>
              <a:rPr lang="en-US" sz="1800" kern="0" dirty="0" smtClean="0"/>
              <a:t>Arrays</a:t>
            </a:r>
          </a:p>
          <a:p>
            <a:pPr marL="742950" lvl="1" indent="-285750" eaLnBrk="1" hangingPunct="1">
              <a:lnSpc>
                <a:spcPct val="90000"/>
              </a:lnSpc>
              <a:spcBef>
                <a:spcPct val="20000"/>
              </a:spcBef>
              <a:buClr>
                <a:srgbClr val="003366"/>
              </a:buClr>
              <a:buSzTx/>
              <a:buFont typeface="Wingdings" pitchFamily="2" charset="2"/>
              <a:buChar char="§"/>
              <a:defRPr/>
            </a:pPr>
            <a:r>
              <a:rPr lang="en-US" sz="1800" kern="0" dirty="0" smtClean="0"/>
              <a:t>Strings</a:t>
            </a:r>
          </a:p>
          <a:p>
            <a:pPr marL="742950" lvl="1" indent="-285750" eaLnBrk="1" hangingPunct="1">
              <a:lnSpc>
                <a:spcPct val="90000"/>
              </a:lnSpc>
              <a:spcBef>
                <a:spcPct val="20000"/>
              </a:spcBef>
              <a:buClr>
                <a:srgbClr val="003366"/>
              </a:buClr>
              <a:buSzTx/>
              <a:buFont typeface="Wingdings" pitchFamily="2" charset="2"/>
              <a:buChar char="§"/>
              <a:defRPr/>
            </a:pPr>
            <a:r>
              <a:rPr lang="en-US" sz="1800" kern="0" dirty="0" smtClean="0"/>
              <a:t>Constructors (default constructors)</a:t>
            </a:r>
          </a:p>
          <a:p>
            <a:pPr marL="742950" lvl="1" indent="-285750" eaLnBrk="1" hangingPunct="1">
              <a:lnSpc>
                <a:spcPct val="90000"/>
              </a:lnSpc>
              <a:spcBef>
                <a:spcPct val="20000"/>
              </a:spcBef>
              <a:buClr>
                <a:srgbClr val="003366"/>
              </a:buClr>
              <a:buSzTx/>
              <a:buFont typeface="Wingdings" pitchFamily="2" charset="2"/>
              <a:buChar char="§"/>
              <a:defRPr/>
            </a:pPr>
            <a:r>
              <a:rPr lang="en-US" sz="1800" kern="0" dirty="0" smtClean="0"/>
              <a:t>‘static’ keyword</a:t>
            </a:r>
          </a:p>
          <a:p>
            <a:pPr marL="742950" lvl="1" indent="-285750" eaLnBrk="1" hangingPunct="1">
              <a:lnSpc>
                <a:spcPct val="90000"/>
              </a:lnSpc>
              <a:spcBef>
                <a:spcPct val="20000"/>
              </a:spcBef>
              <a:buClr>
                <a:srgbClr val="003366"/>
              </a:buClr>
              <a:buSzTx/>
              <a:buFont typeface="Wingdings" pitchFamily="2" charset="2"/>
              <a:buChar char="§"/>
              <a:defRPr/>
            </a:pPr>
            <a:r>
              <a:rPr lang="en-US" sz="1800" kern="0" dirty="0" smtClean="0"/>
              <a:t>Command Line Arguments</a:t>
            </a:r>
            <a:endParaRPr lang="en-US" sz="1800" kern="0" dirty="0"/>
          </a:p>
        </p:txBody>
      </p:sp>
      <p:sp>
        <p:nvSpPr>
          <p:cNvPr id="11" name="Rectangle 3"/>
          <p:cNvSpPr txBox="1">
            <a:spLocks noChangeArrowheads="1"/>
          </p:cNvSpPr>
          <p:nvPr/>
        </p:nvSpPr>
        <p:spPr bwMode="auto">
          <a:xfrm>
            <a:off x="2151063" y="4964112"/>
            <a:ext cx="7096125" cy="13716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742950" lvl="1" indent="-285750" eaLnBrk="1" hangingPunct="1">
              <a:lnSpc>
                <a:spcPct val="90000"/>
              </a:lnSpc>
              <a:spcBef>
                <a:spcPct val="20000"/>
              </a:spcBef>
              <a:buClr>
                <a:srgbClr val="003366"/>
              </a:buClr>
              <a:buSzTx/>
              <a:buFont typeface="Wingdings" pitchFamily="2" charset="2"/>
              <a:buChar char="§"/>
              <a:defRPr/>
            </a:pPr>
            <a:r>
              <a:rPr lang="en-US" sz="1800" kern="0" dirty="0" smtClean="0"/>
              <a:t>‘abstract’ keyword</a:t>
            </a:r>
          </a:p>
          <a:p>
            <a:pPr marL="742950" lvl="1" indent="-285750" eaLnBrk="1" hangingPunct="1">
              <a:lnSpc>
                <a:spcPct val="90000"/>
              </a:lnSpc>
              <a:spcBef>
                <a:spcPct val="20000"/>
              </a:spcBef>
              <a:buClr>
                <a:srgbClr val="003366"/>
              </a:buClr>
              <a:buSzTx/>
              <a:buFont typeface="Wingdings" pitchFamily="2" charset="2"/>
              <a:buChar char="§"/>
              <a:defRPr/>
            </a:pPr>
            <a:r>
              <a:rPr lang="en-US" sz="1800" kern="0" dirty="0" smtClean="0">
                <a:latin typeface="+mn-lt"/>
                <a:cs typeface="+mn-cs"/>
              </a:rPr>
              <a:t>‘final’ keyword</a:t>
            </a:r>
          </a:p>
          <a:p>
            <a:pPr marL="742950" lvl="1" indent="-285750" eaLnBrk="1" hangingPunct="1">
              <a:lnSpc>
                <a:spcPct val="90000"/>
              </a:lnSpc>
              <a:spcBef>
                <a:spcPct val="20000"/>
              </a:spcBef>
              <a:buClr>
                <a:srgbClr val="003366"/>
              </a:buClr>
              <a:buSzTx/>
              <a:buFont typeface="Wingdings" pitchFamily="2" charset="2"/>
              <a:buChar char="§"/>
              <a:defRPr/>
            </a:pPr>
            <a:r>
              <a:rPr lang="en-US" sz="1800" kern="0" dirty="0" smtClean="0"/>
              <a:t>Interfaces</a:t>
            </a:r>
          </a:p>
          <a:p>
            <a:pPr marL="742950" lvl="1" indent="-285750" eaLnBrk="1" hangingPunct="1">
              <a:lnSpc>
                <a:spcPct val="90000"/>
              </a:lnSpc>
              <a:spcBef>
                <a:spcPct val="20000"/>
              </a:spcBef>
              <a:buClr>
                <a:srgbClr val="003366"/>
              </a:buClr>
              <a:buSzTx/>
              <a:buFont typeface="Wingdings" pitchFamily="2" charset="2"/>
              <a:buChar char="§"/>
              <a:defRPr/>
            </a:pPr>
            <a:r>
              <a:rPr lang="en-US" sz="1800" kern="0" dirty="0" smtClean="0">
                <a:latin typeface="+mn-lt"/>
                <a:cs typeface="+mn-cs"/>
              </a:rPr>
              <a:t>Packages</a:t>
            </a:r>
          </a:p>
          <a:p>
            <a:pPr marL="742950" lvl="1" indent="-285750" eaLnBrk="1" hangingPunct="1">
              <a:lnSpc>
                <a:spcPct val="90000"/>
              </a:lnSpc>
              <a:spcBef>
                <a:spcPct val="20000"/>
              </a:spcBef>
              <a:buClr>
                <a:srgbClr val="003366"/>
              </a:buClr>
              <a:buSzTx/>
              <a:buFont typeface="Wingdings" pitchFamily="2" charset="2"/>
              <a:buChar char="§"/>
              <a:defRPr/>
            </a:pPr>
            <a:endParaRPr lang="en-US" sz="1700" kern="0" dirty="0">
              <a:latin typeface="+mn-lt"/>
              <a:cs typeface="+mn-cs"/>
            </a:endParaRPr>
          </a:p>
        </p:txBody>
      </p:sp>
      <p:sp>
        <p:nvSpPr>
          <p:cNvPr id="12" name="Pentagon 11"/>
          <p:cNvSpPr/>
          <p:nvPr/>
        </p:nvSpPr>
        <p:spPr bwMode="auto">
          <a:xfrm>
            <a:off x="627063" y="5345112"/>
            <a:ext cx="1485900" cy="762000"/>
          </a:xfrm>
          <a:prstGeom prst="homePlat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0" tIns="0"/>
          <a:lstStyle/>
          <a:p>
            <a:pPr algn="ctr">
              <a:defRPr/>
            </a:pPr>
            <a:endParaRPr lang="en-US" dirty="0">
              <a:solidFill>
                <a:schemeClr val="bg1"/>
              </a:solidFill>
              <a:latin typeface="+mj-lt"/>
            </a:endParaRPr>
          </a:p>
          <a:p>
            <a:pPr algn="ctr">
              <a:defRPr/>
            </a:pPr>
            <a:r>
              <a:rPr lang="en-US" sz="1800" dirty="0">
                <a:solidFill>
                  <a:schemeClr val="bg1"/>
                </a:solidFill>
                <a:latin typeface="+mj-lt"/>
              </a:rPr>
              <a:t>Day 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0C286BA-2C37-4EF4-80B9-83293CE8B3E6}" type="slidenum">
              <a:rPr lang="en-US"/>
              <a:pPr>
                <a:defRPr/>
              </a:pPr>
              <a:t>9</a:t>
            </a:fld>
            <a:endParaRPr lang="en-US"/>
          </a:p>
        </p:txBody>
      </p:sp>
      <p:sp>
        <p:nvSpPr>
          <p:cNvPr id="673798" name="Rectangle 6"/>
          <p:cNvSpPr>
            <a:spLocks noGrp="1" noChangeArrowheads="1"/>
          </p:cNvSpPr>
          <p:nvPr>
            <p:ph type="title"/>
          </p:nvPr>
        </p:nvSpPr>
        <p:spPr>
          <a:xfrm>
            <a:off x="-76200" y="12700"/>
            <a:ext cx="8077200" cy="973138"/>
          </a:xfrm>
        </p:spPr>
        <p:txBody>
          <a:bodyPr/>
          <a:lstStyle/>
          <a:p>
            <a:pPr eaLnBrk="1" hangingPunct="1">
              <a:defRPr/>
            </a:pPr>
            <a:r>
              <a:rPr lang="en-US" dirty="0" smtClean="0"/>
              <a:t>  References</a:t>
            </a:r>
          </a:p>
        </p:txBody>
      </p:sp>
      <p:sp>
        <p:nvSpPr>
          <p:cNvPr id="13316" name="Rectangle 7"/>
          <p:cNvSpPr>
            <a:spLocks noGrp="1" noChangeArrowheads="1"/>
          </p:cNvSpPr>
          <p:nvPr>
            <p:ph type="body" idx="1"/>
          </p:nvPr>
        </p:nvSpPr>
        <p:spPr>
          <a:xfrm>
            <a:off x="533400" y="1219200"/>
            <a:ext cx="8534400" cy="4881563"/>
          </a:xfrm>
        </p:spPr>
        <p:txBody>
          <a:bodyPr/>
          <a:lstStyle/>
          <a:p>
            <a:r>
              <a:rPr lang="en-US" sz="2200" smtClean="0"/>
              <a:t>Grady Booch “</a:t>
            </a:r>
            <a:r>
              <a:rPr lang="en-US" sz="2200" i="1" smtClean="0"/>
              <a:t>Object-Oriented Analysis &amp; Design With Applications</a:t>
            </a:r>
            <a:r>
              <a:rPr lang="en-US" sz="2200" smtClean="0"/>
              <a:t>”(2nd Edition)  in 2007 </a:t>
            </a:r>
          </a:p>
          <a:p>
            <a:r>
              <a:rPr lang="en-US" sz="2200" smtClean="0"/>
              <a:t>Craig Larman,“</a:t>
            </a:r>
            <a:r>
              <a:rPr lang="en-US" sz="2200" i="1" smtClean="0"/>
              <a:t>Applying UML and Patterns</a:t>
            </a:r>
            <a:r>
              <a:rPr lang="en-US" sz="2200" smtClean="0"/>
              <a:t>”, Pearson Education</a:t>
            </a:r>
          </a:p>
          <a:p>
            <a:r>
              <a:rPr lang="en-US" sz="2200" smtClean="0"/>
              <a:t>Herbert Schildt “</a:t>
            </a:r>
            <a:r>
              <a:rPr lang="en-US" sz="2200" i="1" smtClean="0"/>
              <a:t>The complete reference Java 2</a:t>
            </a:r>
            <a:r>
              <a:rPr lang="en-US" sz="2200" smtClean="0"/>
              <a:t>”, 7</a:t>
            </a:r>
            <a:r>
              <a:rPr lang="en-US" sz="2200" baseline="30000" smtClean="0"/>
              <a:t>th</a:t>
            </a:r>
            <a:r>
              <a:rPr lang="en-US" sz="2200" smtClean="0"/>
              <a:t> edition, TML publication 2006</a:t>
            </a:r>
          </a:p>
          <a:p>
            <a:r>
              <a:rPr lang="en-US" sz="2200" smtClean="0"/>
              <a:t>Cay S .Horstmann and Gary Cornell “</a:t>
            </a:r>
            <a:r>
              <a:rPr lang="en-US" sz="2200" i="1" smtClean="0"/>
              <a:t>Core Java </a:t>
            </a:r>
            <a:r>
              <a:rPr lang="en-US" sz="2200" i="1" baseline="30000" smtClean="0"/>
              <a:t>(TM) </a:t>
            </a:r>
            <a:r>
              <a:rPr lang="en-US" sz="2200" i="1" smtClean="0"/>
              <a:t>2</a:t>
            </a:r>
            <a:r>
              <a:rPr lang="en-US" sz="2200" smtClean="0"/>
              <a:t>”, Volume I--Fundamentals (8th  Edition) by Prentice Hall in 2007 </a:t>
            </a:r>
          </a:p>
          <a:p>
            <a:r>
              <a:rPr lang="en-US" sz="2200" smtClean="0"/>
              <a:t>Steven Holzner “</a:t>
            </a:r>
            <a:r>
              <a:rPr lang="en-US" sz="2200" i="1" smtClean="0"/>
              <a:t>Java 2 Programming </a:t>
            </a:r>
            <a:r>
              <a:rPr lang="en-US" sz="2200" smtClean="0"/>
              <a:t>“(JDK 5 Edition) Black Book in 2006 Paraglyph press, Dreamtech press 2006 </a:t>
            </a:r>
          </a:p>
          <a:p>
            <a:r>
              <a:rPr lang="en-US" sz="2200" smtClean="0"/>
              <a:t> Web Site :  </a:t>
            </a:r>
            <a:r>
              <a:rPr lang="en-US" sz="2200" u="sng" smtClean="0">
                <a:hlinkClick r:id="rId3"/>
              </a:rPr>
              <a:t>http://java.sun.com/docs/books/tutorial/</a:t>
            </a:r>
            <a:endParaRPr lang="en-US" sz="2200" smtClean="0"/>
          </a:p>
          <a:p>
            <a:pPr>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28396</TotalTime>
  <Words>5480</Words>
  <Application>Microsoft Office PowerPoint</Application>
  <PresentationFormat>A4 Paper (210x297 mm)</PresentationFormat>
  <Paragraphs>889</Paragraphs>
  <Slides>64</Slides>
  <Notes>60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67" baseType="lpstr">
      <vt:lpstr>Custom Design</vt:lpstr>
      <vt:lpstr>Document</vt:lpstr>
      <vt:lpstr>Acrobat Document</vt:lpstr>
      <vt:lpstr>  Object Oriented Programming using Java- Day 1</vt:lpstr>
      <vt:lpstr>General Guideline</vt:lpstr>
      <vt:lpstr>Confidential Information</vt:lpstr>
      <vt:lpstr>Learning approach</vt:lpstr>
      <vt:lpstr>  Course Pre-Requisites</vt:lpstr>
      <vt:lpstr>Why this course? (Course Objectives)</vt:lpstr>
      <vt:lpstr>Topics covered </vt:lpstr>
      <vt:lpstr>Topics covered </vt:lpstr>
      <vt:lpstr>  References</vt:lpstr>
      <vt:lpstr>Retail Application Case Study : Problem Statement </vt:lpstr>
      <vt:lpstr>An enterprise application – A complex software system</vt:lpstr>
      <vt:lpstr>A complex software system – Another example</vt:lpstr>
      <vt:lpstr>  Road  Ahead….</vt:lpstr>
      <vt:lpstr>  Complex software system- Challenges (1 of 2)</vt:lpstr>
      <vt:lpstr>Slide 15</vt:lpstr>
      <vt:lpstr> The solution … </vt:lpstr>
      <vt:lpstr>  Structured Programming Approach  </vt:lpstr>
      <vt:lpstr>  Object Oriented Approach(1 of 3) </vt:lpstr>
      <vt:lpstr> Object Oriented Approach (2 of 3) </vt:lpstr>
      <vt:lpstr>Object Oriented Approach(3 of 3) </vt:lpstr>
      <vt:lpstr>Understanding Object Oriented Approach</vt:lpstr>
      <vt:lpstr>Object Oriented Concepts</vt:lpstr>
      <vt:lpstr>Object Oriented concepts- Terminology</vt:lpstr>
      <vt:lpstr>Slide 24</vt:lpstr>
      <vt:lpstr>  Object Oriented Concepts –                                              Abstraction(2 of 2)</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Can you answer these questions? </vt:lpstr>
      <vt:lpstr>Can you answer these questions? </vt:lpstr>
      <vt:lpstr>Slide 41</vt:lpstr>
      <vt:lpstr>Object Oriented Process</vt:lpstr>
      <vt:lpstr>Slide 43</vt:lpstr>
      <vt:lpstr>Notation used for representing OO Design  Unified Modelling Language  </vt:lpstr>
      <vt:lpstr>The Unified Modelling Language (UML)</vt:lpstr>
      <vt:lpstr>Slide 46</vt:lpstr>
      <vt:lpstr>  Use Case Diagram(1 of 4) </vt:lpstr>
      <vt:lpstr>Slide 48</vt:lpstr>
      <vt:lpstr>Slide 49</vt:lpstr>
      <vt:lpstr>Slide 50</vt:lpstr>
      <vt:lpstr> Class Diagram(1 of 3) </vt:lpstr>
      <vt:lpstr> Class Diagram(2 of 3) </vt:lpstr>
      <vt:lpstr> Class Diagram(3 of 3) </vt:lpstr>
      <vt:lpstr>Tools for representing OO Design </vt:lpstr>
      <vt:lpstr>UML Tools </vt:lpstr>
      <vt:lpstr>Can you answer these questions? </vt:lpstr>
      <vt:lpstr>Solving the Lab guide - Guidelines(Self Study) </vt:lpstr>
      <vt:lpstr>  Road Ahead….</vt:lpstr>
      <vt:lpstr>Retail Store Application – We have learnt……</vt:lpstr>
      <vt:lpstr>  Summary</vt:lpstr>
      <vt:lpstr>Slide 61</vt:lpstr>
      <vt:lpstr>Appendix</vt:lpstr>
      <vt:lpstr>Attributes of complex systems</vt:lpstr>
      <vt:lpstr>Attributes of complex systems</vt:lpstr>
    </vt:vector>
  </TitlesOfParts>
  <Company>Infosys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 Day1</dc:title>
  <dc:subject>OOP (Java)</dc:subject>
  <dc:creator>Vani Vasudevan</dc:creator>
  <cp:lastModifiedBy>anoojam_jacob</cp:lastModifiedBy>
  <cp:revision>872</cp:revision>
  <dcterms:created xsi:type="dcterms:W3CDTF">2004-06-03T12:22:57Z</dcterms:created>
  <dcterms:modified xsi:type="dcterms:W3CDTF">2010-06-29T10:11:04Z</dcterms:modified>
  <cp:category>Generic - Level 1</cp:category>
</cp:coreProperties>
</file>