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diagrams/data3.xml" ContentType="application/vnd.openxmlformats-officedocument.drawingml.diagramData+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diagrams/layout3.xml" ContentType="application/vnd.openxmlformats-officedocument.drawingml.diagramLayout+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4094" r:id="rId2"/>
  </p:sldMasterIdLst>
  <p:notesMasterIdLst>
    <p:notesMasterId r:id="rId84"/>
  </p:notesMasterIdLst>
  <p:handoutMasterIdLst>
    <p:handoutMasterId r:id="rId85"/>
  </p:handoutMasterIdLst>
  <p:sldIdLst>
    <p:sldId id="580" r:id="rId3"/>
    <p:sldId id="810" r:id="rId4"/>
    <p:sldId id="811" r:id="rId5"/>
    <p:sldId id="583" r:id="rId6"/>
    <p:sldId id="687" r:id="rId7"/>
    <p:sldId id="701" r:id="rId8"/>
    <p:sldId id="702" r:id="rId9"/>
    <p:sldId id="703" r:id="rId10"/>
    <p:sldId id="778" r:id="rId11"/>
    <p:sldId id="708" r:id="rId12"/>
    <p:sldId id="714" r:id="rId13"/>
    <p:sldId id="710" r:id="rId14"/>
    <p:sldId id="709" r:id="rId15"/>
    <p:sldId id="711" r:id="rId16"/>
    <p:sldId id="712" r:id="rId17"/>
    <p:sldId id="713" r:id="rId18"/>
    <p:sldId id="715" r:id="rId19"/>
    <p:sldId id="716" r:id="rId20"/>
    <p:sldId id="717" r:id="rId21"/>
    <p:sldId id="777" r:id="rId22"/>
    <p:sldId id="779" r:id="rId23"/>
    <p:sldId id="728" r:id="rId24"/>
    <p:sldId id="775" r:id="rId25"/>
    <p:sldId id="729" r:id="rId26"/>
    <p:sldId id="784" r:id="rId27"/>
    <p:sldId id="738" r:id="rId28"/>
    <p:sldId id="746" r:id="rId29"/>
    <p:sldId id="747" r:id="rId30"/>
    <p:sldId id="780" r:id="rId31"/>
    <p:sldId id="739" r:id="rId32"/>
    <p:sldId id="743" r:id="rId33"/>
    <p:sldId id="781" r:id="rId34"/>
    <p:sldId id="782" r:id="rId35"/>
    <p:sldId id="783" r:id="rId36"/>
    <p:sldId id="748" r:id="rId37"/>
    <p:sldId id="744" r:id="rId38"/>
    <p:sldId id="753" r:id="rId39"/>
    <p:sldId id="756" r:id="rId40"/>
    <p:sldId id="758" r:id="rId41"/>
    <p:sldId id="785" r:id="rId42"/>
    <p:sldId id="734" r:id="rId43"/>
    <p:sldId id="735" r:id="rId44"/>
    <p:sldId id="754" r:id="rId45"/>
    <p:sldId id="755" r:id="rId46"/>
    <p:sldId id="804" r:id="rId47"/>
    <p:sldId id="801" r:id="rId48"/>
    <p:sldId id="802" r:id="rId49"/>
    <p:sldId id="718" r:id="rId50"/>
    <p:sldId id="791" r:id="rId51"/>
    <p:sldId id="719" r:id="rId52"/>
    <p:sldId id="720" r:id="rId53"/>
    <p:sldId id="721" r:id="rId54"/>
    <p:sldId id="722" r:id="rId55"/>
    <p:sldId id="724" r:id="rId56"/>
    <p:sldId id="725" r:id="rId57"/>
    <p:sldId id="726" r:id="rId58"/>
    <p:sldId id="773" r:id="rId59"/>
    <p:sldId id="774" r:id="rId60"/>
    <p:sldId id="792" r:id="rId61"/>
    <p:sldId id="768" r:id="rId62"/>
    <p:sldId id="769" r:id="rId63"/>
    <p:sldId id="770" r:id="rId64"/>
    <p:sldId id="771" r:id="rId65"/>
    <p:sldId id="772" r:id="rId66"/>
    <p:sldId id="680" r:id="rId67"/>
    <p:sldId id="776" r:id="rId68"/>
    <p:sldId id="793" r:id="rId69"/>
    <p:sldId id="794" r:id="rId70"/>
    <p:sldId id="795" r:id="rId71"/>
    <p:sldId id="796" r:id="rId72"/>
    <p:sldId id="797" r:id="rId73"/>
    <p:sldId id="798" r:id="rId74"/>
    <p:sldId id="799" r:id="rId75"/>
    <p:sldId id="800" r:id="rId76"/>
    <p:sldId id="806" r:id="rId77"/>
    <p:sldId id="808" r:id="rId78"/>
    <p:sldId id="809" r:id="rId79"/>
    <p:sldId id="805" r:id="rId80"/>
    <p:sldId id="626" r:id="rId81"/>
    <p:sldId id="807" r:id="rId82"/>
    <p:sldId id="601" r:id="rId83"/>
  </p:sldIdLst>
  <p:sldSz cx="9906000" cy="6858000" type="A4"/>
  <p:notesSz cx="6858000" cy="9190038"/>
  <p:defaultTextStyle>
    <a:defPPr>
      <a:defRPr lang="en-US"/>
    </a:defPPr>
    <a:lvl1pPr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pitchFamily="34" charset="0"/>
        <a:ea typeface="+mn-ea"/>
        <a:cs typeface="Arial" pitchFamily="34" charset="0"/>
      </a:defRPr>
    </a:lvl1pPr>
    <a:lvl2pPr marL="4572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pitchFamily="34" charset="0"/>
        <a:ea typeface="+mn-ea"/>
        <a:cs typeface="Arial" pitchFamily="34" charset="0"/>
      </a:defRPr>
    </a:lvl2pPr>
    <a:lvl3pPr marL="9144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pitchFamily="34" charset="0"/>
        <a:ea typeface="+mn-ea"/>
        <a:cs typeface="Arial" pitchFamily="34" charset="0"/>
      </a:defRPr>
    </a:lvl3pPr>
    <a:lvl4pPr marL="13716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pitchFamily="34" charset="0"/>
        <a:ea typeface="+mn-ea"/>
        <a:cs typeface="Arial" pitchFamily="34" charset="0"/>
      </a:defRPr>
    </a:lvl4pPr>
    <a:lvl5pPr marL="18288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pitchFamily="34" charset="0"/>
        <a:ea typeface="+mn-ea"/>
        <a:cs typeface="Arial" pitchFamily="34" charset="0"/>
      </a:defRPr>
    </a:lvl5pPr>
    <a:lvl6pPr marL="2286000" algn="l" defTabSz="914400" rtl="0" eaLnBrk="1" latinLnBrk="0" hangingPunct="1">
      <a:defRPr sz="1200" b="1" kern="1200">
        <a:solidFill>
          <a:schemeClr val="tx1"/>
        </a:solidFill>
        <a:latin typeface="Arial" pitchFamily="34" charset="0"/>
        <a:ea typeface="+mn-ea"/>
        <a:cs typeface="Arial" pitchFamily="34" charset="0"/>
      </a:defRPr>
    </a:lvl6pPr>
    <a:lvl7pPr marL="2743200" algn="l" defTabSz="914400" rtl="0" eaLnBrk="1" latinLnBrk="0" hangingPunct="1">
      <a:defRPr sz="1200" b="1" kern="1200">
        <a:solidFill>
          <a:schemeClr val="tx1"/>
        </a:solidFill>
        <a:latin typeface="Arial" pitchFamily="34" charset="0"/>
        <a:ea typeface="+mn-ea"/>
        <a:cs typeface="Arial" pitchFamily="34" charset="0"/>
      </a:defRPr>
    </a:lvl7pPr>
    <a:lvl8pPr marL="3200400" algn="l" defTabSz="914400" rtl="0" eaLnBrk="1" latinLnBrk="0" hangingPunct="1">
      <a:defRPr sz="1200" b="1" kern="1200">
        <a:solidFill>
          <a:schemeClr val="tx1"/>
        </a:solidFill>
        <a:latin typeface="Arial" pitchFamily="34" charset="0"/>
        <a:ea typeface="+mn-ea"/>
        <a:cs typeface="Arial" pitchFamily="34" charset="0"/>
      </a:defRPr>
    </a:lvl8pPr>
    <a:lvl9pPr marL="3657600" algn="l" defTabSz="914400" rtl="0" eaLnBrk="1" latinLnBrk="0" hangingPunct="1">
      <a:defRPr sz="1200" b="1"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enakshi_s04" initials="m" lastIdx="5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FCC"/>
    <a:srgbClr val="993366"/>
    <a:srgbClr val="CC66FF"/>
    <a:srgbClr val="008000"/>
    <a:srgbClr val="B69C90"/>
    <a:srgbClr val="FF66FF"/>
    <a:srgbClr val="C0C0C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98000" autoAdjust="0"/>
  </p:normalViewPr>
  <p:slideViewPr>
    <p:cSldViewPr showGuides="1">
      <p:cViewPr>
        <p:scale>
          <a:sx n="60" d="100"/>
          <a:sy n="60" d="100"/>
        </p:scale>
        <p:origin x="-1272" y="-378"/>
      </p:cViewPr>
      <p:guideLst>
        <p:guide orient="horz" pos="2160"/>
        <p:guide pos="3120"/>
      </p:guideLst>
    </p:cSldViewPr>
  </p:slideViewPr>
  <p:outlineViewPr>
    <p:cViewPr>
      <p:scale>
        <a:sx n="33" d="100"/>
        <a:sy n="33" d="100"/>
      </p:scale>
      <p:origin x="0" y="47598"/>
    </p:cViewPr>
  </p:outlineViewPr>
  <p:notesTextViewPr>
    <p:cViewPr>
      <p:scale>
        <a:sx n="100" d="100"/>
        <a:sy n="100" d="100"/>
      </p:scale>
      <p:origin x="0" y="0"/>
    </p:cViewPr>
  </p:notesTextViewPr>
  <p:sorterViewPr>
    <p:cViewPr>
      <p:scale>
        <a:sx n="50" d="100"/>
        <a:sy n="50" d="100"/>
      </p:scale>
      <p:origin x="0" y="660"/>
    </p:cViewPr>
  </p:sorterViewPr>
  <p:notesViewPr>
    <p:cSldViewPr showGuides="1">
      <p:cViewPr>
        <p:scale>
          <a:sx n="50" d="100"/>
          <a:sy n="50" d="100"/>
        </p:scale>
        <p:origin x="-1980" y="-276"/>
      </p:cViewPr>
      <p:guideLst>
        <p:guide orient="horz" pos="2895"/>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88858-BE0F-4668-B85F-FB2F408074D7}" type="doc">
      <dgm:prSet loTypeId="urn:microsoft.com/office/officeart/2005/8/layout/pList2" loCatId="list" qsTypeId="urn:microsoft.com/office/officeart/2005/8/quickstyle/simple1" qsCatId="simple" csTypeId="urn:microsoft.com/office/officeart/2005/8/colors/accent1_3" csCatId="accent1" phldr="1"/>
      <dgm:spPr/>
    </dgm:pt>
    <dgm:pt modelId="{AB1317AD-B7FB-461A-AF97-50959FF6D1F7}">
      <dgm:prSet phldrT="[Text]" custT="1"/>
      <dgm:spPr/>
      <dgm:t>
        <a:bodyPr/>
        <a:lstStyle/>
        <a:p>
          <a:pPr algn="l"/>
          <a:r>
            <a:rPr lang="en-US" sz="1600" b="1" baseline="0" dirty="0" smtClean="0">
              <a:solidFill>
                <a:srgbClr val="0000FF"/>
              </a:solidFill>
            </a:rPr>
            <a:t>Customer Id: </a:t>
          </a:r>
        </a:p>
        <a:p>
          <a:pPr algn="l"/>
          <a:r>
            <a:rPr lang="en-US" sz="1600" dirty="0" smtClean="0">
              <a:solidFill>
                <a:schemeClr val="tx1"/>
              </a:solidFill>
            </a:rPr>
            <a:t>1001</a:t>
          </a:r>
        </a:p>
        <a:p>
          <a:pPr algn="l"/>
          <a:r>
            <a:rPr lang="en-US" sz="1600" b="1" baseline="0" dirty="0" smtClean="0">
              <a:solidFill>
                <a:srgbClr val="0000FF"/>
              </a:solidFill>
            </a:rPr>
            <a:t>Customer Name: </a:t>
          </a:r>
        </a:p>
        <a:p>
          <a:pPr algn="l"/>
          <a:r>
            <a:rPr lang="en-US" sz="1600" b="0" dirty="0" smtClean="0">
              <a:solidFill>
                <a:schemeClr val="tx1"/>
              </a:solidFill>
            </a:rPr>
            <a:t>John</a:t>
          </a:r>
        </a:p>
        <a:p>
          <a:pPr algn="l"/>
          <a:r>
            <a:rPr lang="en-US" sz="1600" b="1" baseline="0" dirty="0" smtClean="0">
              <a:solidFill>
                <a:srgbClr val="0000FF"/>
              </a:solidFill>
            </a:rPr>
            <a:t>Telephone Number: </a:t>
          </a:r>
        </a:p>
        <a:p>
          <a:pPr algn="l"/>
          <a:r>
            <a:rPr lang="en-US" sz="1600" dirty="0" smtClean="0">
              <a:solidFill>
                <a:schemeClr val="tx1"/>
              </a:solidFill>
            </a:rPr>
            <a:t>9901911445</a:t>
          </a:r>
        </a:p>
        <a:p>
          <a:pPr algn="l"/>
          <a:r>
            <a:rPr lang="en-US" sz="1600" b="1" baseline="0" dirty="0" smtClean="0">
              <a:solidFill>
                <a:srgbClr val="0000FF"/>
              </a:solidFill>
            </a:rPr>
            <a:t>Address: </a:t>
          </a:r>
        </a:p>
        <a:p>
          <a:pPr algn="l"/>
          <a:r>
            <a:rPr lang="en-US" sz="1600" dirty="0" smtClean="0">
              <a:solidFill>
                <a:schemeClr val="tx1"/>
              </a:solidFill>
            </a:rPr>
            <a:t>No.31, Silver Shine, </a:t>
          </a:r>
          <a:r>
            <a:rPr lang="en-US" sz="1600" dirty="0" err="1" smtClean="0">
              <a:solidFill>
                <a:schemeClr val="tx1"/>
              </a:solidFill>
            </a:rPr>
            <a:t>Hebbal,Mysore</a:t>
          </a:r>
          <a:endParaRPr lang="en-US" sz="1400" dirty="0">
            <a:solidFill>
              <a:schemeClr val="tx1"/>
            </a:solidFill>
          </a:endParaRPr>
        </a:p>
      </dgm:t>
    </dgm:pt>
    <dgm:pt modelId="{0567AFC7-B156-4703-A57F-77DDCC1BD00C}" type="parTrans" cxnId="{FD0C1D3D-AD99-4BD3-A4F1-B93453543892}">
      <dgm:prSet/>
      <dgm:spPr/>
      <dgm:t>
        <a:bodyPr/>
        <a:lstStyle/>
        <a:p>
          <a:endParaRPr lang="en-US"/>
        </a:p>
      </dgm:t>
    </dgm:pt>
    <dgm:pt modelId="{BDEE2361-04A7-4BBD-8FE9-9AC91FDECB6F}" type="sibTrans" cxnId="{FD0C1D3D-AD99-4BD3-A4F1-B93453543892}">
      <dgm:prSet/>
      <dgm:spPr/>
      <dgm:t>
        <a:bodyPr/>
        <a:lstStyle/>
        <a:p>
          <a:endParaRPr lang="en-US"/>
        </a:p>
      </dgm:t>
    </dgm:pt>
    <dgm:pt modelId="{8E66FBBE-978D-470D-8850-27C462E5F8ED}">
      <dgm:prSet phldrT="[Text]" custT="1"/>
      <dgm:spPr/>
      <dgm:t>
        <a:bodyPr/>
        <a:lstStyle/>
        <a:p>
          <a:pPr algn="l"/>
          <a:r>
            <a:rPr lang="en-US" sz="1600" b="1" dirty="0" smtClean="0">
              <a:solidFill>
                <a:schemeClr val="tx1"/>
              </a:solidFill>
            </a:rPr>
            <a:t>Customer Id:</a:t>
          </a:r>
        </a:p>
        <a:p>
          <a:pPr algn="l"/>
          <a:r>
            <a:rPr lang="en-US" sz="1600" b="0" baseline="0" dirty="0" smtClean="0">
              <a:solidFill>
                <a:srgbClr val="0000FF"/>
              </a:solidFill>
            </a:rPr>
            <a:t>1002</a:t>
          </a:r>
        </a:p>
        <a:p>
          <a:pPr algn="l"/>
          <a:r>
            <a:rPr lang="en-US" sz="1600" b="1" dirty="0" smtClean="0">
              <a:solidFill>
                <a:schemeClr val="tx1"/>
              </a:solidFill>
            </a:rPr>
            <a:t>Customer Name:</a:t>
          </a:r>
        </a:p>
        <a:p>
          <a:pPr algn="l"/>
          <a:r>
            <a:rPr lang="en-US" sz="1600" b="0" baseline="0" dirty="0" smtClean="0">
              <a:solidFill>
                <a:srgbClr val="0000FF"/>
              </a:solidFill>
            </a:rPr>
            <a:t>Jane</a:t>
          </a:r>
        </a:p>
        <a:p>
          <a:pPr algn="l"/>
          <a:r>
            <a:rPr lang="en-US" sz="1600" b="1" dirty="0" smtClean="0">
              <a:solidFill>
                <a:schemeClr val="tx1"/>
              </a:solidFill>
            </a:rPr>
            <a:t>Telephone Number:</a:t>
          </a:r>
        </a:p>
        <a:p>
          <a:pPr algn="l"/>
          <a:r>
            <a:rPr lang="en-US" sz="1600" b="0" baseline="0" dirty="0" smtClean="0">
              <a:solidFill>
                <a:srgbClr val="0000FF"/>
              </a:solidFill>
            </a:rPr>
            <a:t>9496244655</a:t>
          </a:r>
        </a:p>
        <a:p>
          <a:pPr algn="l"/>
          <a:r>
            <a:rPr lang="en-US" sz="1600" b="1" dirty="0" smtClean="0">
              <a:solidFill>
                <a:schemeClr val="tx1"/>
              </a:solidFill>
            </a:rPr>
            <a:t>Address:</a:t>
          </a:r>
        </a:p>
        <a:p>
          <a:pPr algn="l"/>
          <a:r>
            <a:rPr lang="en-US" sz="1600" b="0" baseline="0" dirty="0" smtClean="0">
              <a:solidFill>
                <a:srgbClr val="0000FF"/>
              </a:solidFill>
            </a:rPr>
            <a:t>No.255, Brigade, </a:t>
          </a:r>
          <a:r>
            <a:rPr lang="en-US" sz="1600" b="0" baseline="0" dirty="0" err="1" smtClean="0">
              <a:solidFill>
                <a:srgbClr val="0000FF"/>
              </a:solidFill>
            </a:rPr>
            <a:t>Vijayanagar,Mysore</a:t>
          </a:r>
          <a:endParaRPr lang="en-US" sz="1600" b="0" baseline="0" dirty="0" smtClean="0">
            <a:solidFill>
              <a:srgbClr val="0000FF"/>
            </a:solidFill>
          </a:endParaRPr>
        </a:p>
        <a:p>
          <a:pPr algn="ctr"/>
          <a:endParaRPr lang="en-US" sz="1600" dirty="0"/>
        </a:p>
      </dgm:t>
    </dgm:pt>
    <dgm:pt modelId="{482E9A4A-2AF9-4B4E-B32A-EE8342E88AEB}" type="sibTrans" cxnId="{1DE735B7-76B1-45E9-8E0F-E70BBC8679C1}">
      <dgm:prSet/>
      <dgm:spPr/>
      <dgm:t>
        <a:bodyPr/>
        <a:lstStyle/>
        <a:p>
          <a:endParaRPr lang="en-US"/>
        </a:p>
      </dgm:t>
    </dgm:pt>
    <dgm:pt modelId="{11765FCC-0406-4371-B0D4-874477795CCC}" type="parTrans" cxnId="{1DE735B7-76B1-45E9-8E0F-E70BBC8679C1}">
      <dgm:prSet/>
      <dgm:spPr/>
      <dgm:t>
        <a:bodyPr/>
        <a:lstStyle/>
        <a:p>
          <a:endParaRPr lang="en-US"/>
        </a:p>
      </dgm:t>
    </dgm:pt>
    <dgm:pt modelId="{0289581E-A51A-448F-ABB8-F46BC419EE23}" type="pres">
      <dgm:prSet presAssocID="{A2C88858-BE0F-4668-B85F-FB2F408074D7}" presName="Name0" presStyleCnt="0">
        <dgm:presLayoutVars>
          <dgm:dir/>
          <dgm:resizeHandles val="exact"/>
        </dgm:presLayoutVars>
      </dgm:prSet>
      <dgm:spPr/>
    </dgm:pt>
    <dgm:pt modelId="{B99034B1-73F2-41F7-B0CD-C2658F636D2C}" type="pres">
      <dgm:prSet presAssocID="{A2C88858-BE0F-4668-B85F-FB2F408074D7}" presName="bkgdShp" presStyleLbl="alignAccFollowNode1" presStyleIdx="0" presStyleCnt="1" custLinFactY="26496" custLinFactNeighborX="11923" custLinFactNeighborY="100000"/>
      <dgm:spPr/>
    </dgm:pt>
    <dgm:pt modelId="{4EA2471A-3364-49D3-9B09-BF41D25CCE3C}" type="pres">
      <dgm:prSet presAssocID="{A2C88858-BE0F-4668-B85F-FB2F408074D7}" presName="linComp" presStyleCnt="0"/>
      <dgm:spPr/>
    </dgm:pt>
    <dgm:pt modelId="{FCFAAB59-13E9-4489-8E10-74A8BEA5F807}" type="pres">
      <dgm:prSet presAssocID="{AB1317AD-B7FB-461A-AF97-50959FF6D1F7}" presName="compNode" presStyleCnt="0"/>
      <dgm:spPr/>
    </dgm:pt>
    <dgm:pt modelId="{FBC56728-C1B2-416C-8FD3-12B8BBC42B46}" type="pres">
      <dgm:prSet presAssocID="{AB1317AD-B7FB-461A-AF97-50959FF6D1F7}" presName="node" presStyleLbl="node1" presStyleIdx="0" presStyleCnt="2" custScaleY="112587">
        <dgm:presLayoutVars>
          <dgm:bulletEnabled val="1"/>
        </dgm:presLayoutVars>
      </dgm:prSet>
      <dgm:spPr/>
      <dgm:t>
        <a:bodyPr/>
        <a:lstStyle/>
        <a:p>
          <a:endParaRPr lang="en-US"/>
        </a:p>
      </dgm:t>
    </dgm:pt>
    <dgm:pt modelId="{65F53C7B-B002-4675-8C46-5332C048AD3D}" type="pres">
      <dgm:prSet presAssocID="{AB1317AD-B7FB-461A-AF97-50959FF6D1F7}" presName="invisiNode" presStyleLbl="node1" presStyleIdx="0" presStyleCnt="2"/>
      <dgm:spPr/>
    </dgm:pt>
    <dgm:pt modelId="{E8EFAFA5-51C2-4D9D-AEF3-27EE5D05C4CB}" type="pres">
      <dgm:prSet presAssocID="{AB1317AD-B7FB-461A-AF97-50959FF6D1F7}" presName="imagNode" presStyleLbl="fgImgPlace1" presStyleIdx="0" presStyleCnt="2" custScaleX="61126" custScaleY="73427"/>
      <dgm:spPr>
        <a:blipFill rotWithShape="0">
          <a:blip xmlns:r="http://schemas.openxmlformats.org/officeDocument/2006/relationships" r:embed="rId1"/>
          <a:stretch>
            <a:fillRect/>
          </a:stretch>
        </a:blipFill>
      </dgm:spPr>
    </dgm:pt>
    <dgm:pt modelId="{D6AA7478-AE94-4EF6-BE4F-4412F7F1CFCB}" type="pres">
      <dgm:prSet presAssocID="{BDEE2361-04A7-4BBD-8FE9-9AC91FDECB6F}" presName="sibTrans" presStyleLbl="sibTrans2D1" presStyleIdx="0" presStyleCnt="0"/>
      <dgm:spPr/>
      <dgm:t>
        <a:bodyPr/>
        <a:lstStyle/>
        <a:p>
          <a:endParaRPr lang="en-US"/>
        </a:p>
      </dgm:t>
    </dgm:pt>
    <dgm:pt modelId="{2AA10966-84D1-43A8-99C7-81C61E5809E9}" type="pres">
      <dgm:prSet presAssocID="{8E66FBBE-978D-470D-8850-27C462E5F8ED}" presName="compNode" presStyleCnt="0"/>
      <dgm:spPr/>
    </dgm:pt>
    <dgm:pt modelId="{DA36CD13-54CA-4FAA-9618-F2FDF453F4C4}" type="pres">
      <dgm:prSet presAssocID="{8E66FBBE-978D-470D-8850-27C462E5F8ED}" presName="node" presStyleLbl="node1" presStyleIdx="1" presStyleCnt="2" custScaleY="114161" custLinFactNeighborY="2273">
        <dgm:presLayoutVars>
          <dgm:bulletEnabled val="1"/>
        </dgm:presLayoutVars>
      </dgm:prSet>
      <dgm:spPr/>
      <dgm:t>
        <a:bodyPr/>
        <a:lstStyle/>
        <a:p>
          <a:endParaRPr lang="en-US"/>
        </a:p>
      </dgm:t>
    </dgm:pt>
    <dgm:pt modelId="{54E87863-7D84-4900-B60F-00120CD46840}" type="pres">
      <dgm:prSet presAssocID="{8E66FBBE-978D-470D-8850-27C462E5F8ED}" presName="invisiNode" presStyleLbl="node1" presStyleIdx="1" presStyleCnt="2"/>
      <dgm:spPr/>
    </dgm:pt>
    <dgm:pt modelId="{1E16DEEE-726E-4289-B0A0-AF4A95A83094}" type="pres">
      <dgm:prSet presAssocID="{8E66FBBE-978D-470D-8850-27C462E5F8ED}" presName="imagNode" presStyleLbl="fgImgPlace1" presStyleIdx="1" presStyleCnt="2" custLinFactX="12848" custLinFactNeighborX="100000" custLinFactNeighborY="2215"/>
      <dgm:spPr>
        <a:blipFill rotWithShape="0">
          <a:blip xmlns:r="http://schemas.openxmlformats.org/officeDocument/2006/relationships" r:embed="rId2"/>
          <a:stretch>
            <a:fillRect/>
          </a:stretch>
        </a:blipFill>
      </dgm:spPr>
    </dgm:pt>
  </dgm:ptLst>
  <dgm:cxnLst>
    <dgm:cxn modelId="{503969A4-EC88-4F7F-9BAC-BBFE1E5B8623}" type="presOf" srcId="{AB1317AD-B7FB-461A-AF97-50959FF6D1F7}" destId="{FBC56728-C1B2-416C-8FD3-12B8BBC42B46}" srcOrd="0" destOrd="0" presId="urn:microsoft.com/office/officeart/2005/8/layout/pList2"/>
    <dgm:cxn modelId="{FD0C1D3D-AD99-4BD3-A4F1-B93453543892}" srcId="{A2C88858-BE0F-4668-B85F-FB2F408074D7}" destId="{AB1317AD-B7FB-461A-AF97-50959FF6D1F7}" srcOrd="0" destOrd="0" parTransId="{0567AFC7-B156-4703-A57F-77DDCC1BD00C}" sibTransId="{BDEE2361-04A7-4BBD-8FE9-9AC91FDECB6F}"/>
    <dgm:cxn modelId="{A98DB405-A9FD-42E0-889D-9F0F3740202F}" type="presOf" srcId="{BDEE2361-04A7-4BBD-8FE9-9AC91FDECB6F}" destId="{D6AA7478-AE94-4EF6-BE4F-4412F7F1CFCB}" srcOrd="0" destOrd="0" presId="urn:microsoft.com/office/officeart/2005/8/layout/pList2"/>
    <dgm:cxn modelId="{59B640EC-1979-4AB6-B01C-6D46FECF2BD9}" type="presOf" srcId="{8E66FBBE-978D-470D-8850-27C462E5F8ED}" destId="{DA36CD13-54CA-4FAA-9618-F2FDF453F4C4}" srcOrd="0" destOrd="0" presId="urn:microsoft.com/office/officeart/2005/8/layout/pList2"/>
    <dgm:cxn modelId="{1DE735B7-76B1-45E9-8E0F-E70BBC8679C1}" srcId="{A2C88858-BE0F-4668-B85F-FB2F408074D7}" destId="{8E66FBBE-978D-470D-8850-27C462E5F8ED}" srcOrd="1" destOrd="0" parTransId="{11765FCC-0406-4371-B0D4-874477795CCC}" sibTransId="{482E9A4A-2AF9-4B4E-B32A-EE8342E88AEB}"/>
    <dgm:cxn modelId="{1DD515AE-6660-4C58-B721-C25B51BD79CB}" type="presOf" srcId="{A2C88858-BE0F-4668-B85F-FB2F408074D7}" destId="{0289581E-A51A-448F-ABB8-F46BC419EE23}" srcOrd="0" destOrd="0" presId="urn:microsoft.com/office/officeart/2005/8/layout/pList2"/>
    <dgm:cxn modelId="{640BECDC-FAFE-4957-AC99-7D230F4879C3}" type="presParOf" srcId="{0289581E-A51A-448F-ABB8-F46BC419EE23}" destId="{B99034B1-73F2-41F7-B0CD-C2658F636D2C}" srcOrd="0" destOrd="0" presId="urn:microsoft.com/office/officeart/2005/8/layout/pList2"/>
    <dgm:cxn modelId="{8F3B5969-9397-4E1F-8CFB-5315242F6E94}" type="presParOf" srcId="{0289581E-A51A-448F-ABB8-F46BC419EE23}" destId="{4EA2471A-3364-49D3-9B09-BF41D25CCE3C}" srcOrd="1" destOrd="0" presId="urn:microsoft.com/office/officeart/2005/8/layout/pList2"/>
    <dgm:cxn modelId="{1CF71BE3-5127-4C54-814F-675ABAD917D4}" type="presParOf" srcId="{4EA2471A-3364-49D3-9B09-BF41D25CCE3C}" destId="{FCFAAB59-13E9-4489-8E10-74A8BEA5F807}" srcOrd="0" destOrd="0" presId="urn:microsoft.com/office/officeart/2005/8/layout/pList2"/>
    <dgm:cxn modelId="{C31BC654-CCF2-45BD-BE67-C98862D964A9}" type="presParOf" srcId="{FCFAAB59-13E9-4489-8E10-74A8BEA5F807}" destId="{FBC56728-C1B2-416C-8FD3-12B8BBC42B46}" srcOrd="0" destOrd="0" presId="urn:microsoft.com/office/officeart/2005/8/layout/pList2"/>
    <dgm:cxn modelId="{7EF8B1CD-22D9-4343-B8E4-79F3E6798329}" type="presParOf" srcId="{FCFAAB59-13E9-4489-8E10-74A8BEA5F807}" destId="{65F53C7B-B002-4675-8C46-5332C048AD3D}" srcOrd="1" destOrd="0" presId="urn:microsoft.com/office/officeart/2005/8/layout/pList2"/>
    <dgm:cxn modelId="{BFFBFCD1-3D65-4723-9FBF-E117FCA924E1}" type="presParOf" srcId="{FCFAAB59-13E9-4489-8E10-74A8BEA5F807}" destId="{E8EFAFA5-51C2-4D9D-AEF3-27EE5D05C4CB}" srcOrd="2" destOrd="0" presId="urn:microsoft.com/office/officeart/2005/8/layout/pList2"/>
    <dgm:cxn modelId="{79EFA52E-DA74-4617-9162-BC25F0253F91}" type="presParOf" srcId="{4EA2471A-3364-49D3-9B09-BF41D25CCE3C}" destId="{D6AA7478-AE94-4EF6-BE4F-4412F7F1CFCB}" srcOrd="1" destOrd="0" presId="urn:microsoft.com/office/officeart/2005/8/layout/pList2"/>
    <dgm:cxn modelId="{673D5ECF-1A42-447C-A0BA-7F4E7CC4326C}" type="presParOf" srcId="{4EA2471A-3364-49D3-9B09-BF41D25CCE3C}" destId="{2AA10966-84D1-43A8-99C7-81C61E5809E9}" srcOrd="2" destOrd="0" presId="urn:microsoft.com/office/officeart/2005/8/layout/pList2"/>
    <dgm:cxn modelId="{EB3CB7C7-C7C4-4A88-80A6-9BF36F3A4F5D}" type="presParOf" srcId="{2AA10966-84D1-43A8-99C7-81C61E5809E9}" destId="{DA36CD13-54CA-4FAA-9618-F2FDF453F4C4}" srcOrd="0" destOrd="0" presId="urn:microsoft.com/office/officeart/2005/8/layout/pList2"/>
    <dgm:cxn modelId="{00BDB9C7-4728-45D8-B7D4-08DA091F7A05}" type="presParOf" srcId="{2AA10966-84D1-43A8-99C7-81C61E5809E9}" destId="{54E87863-7D84-4900-B60F-00120CD46840}" srcOrd="1" destOrd="0" presId="urn:microsoft.com/office/officeart/2005/8/layout/pList2"/>
    <dgm:cxn modelId="{6662AAF8-B33E-40D0-9513-4CF1C04F1AA2}" type="presParOf" srcId="{2AA10966-84D1-43A8-99C7-81C61E5809E9}" destId="{1E16DEEE-726E-4289-B0A0-AF4A95A83094}" srcOrd="2" destOrd="0" presId="urn:microsoft.com/office/officeart/2005/8/layout/pList2"/>
  </dgm:cxnLst>
  <dgm:bg/>
  <dgm:whole/>
</dgm:dataModel>
</file>

<file path=ppt/diagrams/data2.xml><?xml version="1.0" encoding="utf-8"?>
<dgm:dataModel xmlns:dgm="http://schemas.openxmlformats.org/drawingml/2006/diagram" xmlns:a="http://schemas.openxmlformats.org/drawingml/2006/main">
  <dgm:ptLst>
    <dgm:pt modelId="{C43A2720-7C8A-455F-9961-91ED7F090E36}" type="doc">
      <dgm:prSet loTypeId="urn:microsoft.com/office/officeart/2005/8/layout/hList1" loCatId="list" qsTypeId="urn:microsoft.com/office/officeart/2005/8/quickstyle/3d2" qsCatId="3D" csTypeId="urn:microsoft.com/office/officeart/2005/8/colors/accent2_2" csCatId="accent2" phldr="1"/>
      <dgm:spPr/>
      <dgm:t>
        <a:bodyPr/>
        <a:lstStyle/>
        <a:p>
          <a:endParaRPr lang="en-US"/>
        </a:p>
      </dgm:t>
    </dgm:pt>
    <dgm:pt modelId="{F0F688E9-3602-4676-86FE-E056141A0F63}">
      <dgm:prSet phldrT="[Text]" custT="1"/>
      <dgm:spPr/>
      <dgm:t>
        <a:bodyPr/>
        <a:lstStyle/>
        <a:p>
          <a:r>
            <a:rPr lang="en-US" sz="2200" dirty="0" smtClean="0"/>
            <a:t>Java Programming Language</a:t>
          </a:r>
          <a:endParaRPr lang="en-US" sz="2200" dirty="0"/>
        </a:p>
      </dgm:t>
    </dgm:pt>
    <dgm:pt modelId="{C3EDC2F9-287A-48B6-9F6F-C8F4D0E459C4}" type="parTrans" cxnId="{D068C1B8-868C-4A85-BEC0-EE129E4E7E69}">
      <dgm:prSet/>
      <dgm:spPr/>
      <dgm:t>
        <a:bodyPr/>
        <a:lstStyle/>
        <a:p>
          <a:endParaRPr lang="en-US"/>
        </a:p>
      </dgm:t>
    </dgm:pt>
    <dgm:pt modelId="{227A1075-A663-4A05-AA80-DC62AD3DDD75}" type="sibTrans" cxnId="{D068C1B8-868C-4A85-BEC0-EE129E4E7E69}">
      <dgm:prSet/>
      <dgm:spPr/>
      <dgm:t>
        <a:bodyPr/>
        <a:lstStyle/>
        <a:p>
          <a:endParaRPr lang="en-US"/>
        </a:p>
      </dgm:t>
    </dgm:pt>
    <dgm:pt modelId="{920BA398-5909-438D-8A5E-7290F2FC0C1B}">
      <dgm:prSet phldrT="[Text]"/>
      <dgm:spPr/>
      <dgm:t>
        <a:bodyPr/>
        <a:lstStyle/>
        <a:p>
          <a:r>
            <a:rPr lang="en-US" dirty="0" smtClean="0"/>
            <a:t>Object Orientation</a:t>
          </a:r>
          <a:endParaRPr lang="en-US" dirty="0"/>
        </a:p>
      </dgm:t>
    </dgm:pt>
    <dgm:pt modelId="{61AC7A43-570A-492D-98DD-D64570B25199}" type="parTrans" cxnId="{7760AF18-6118-45E1-B65A-5D9C831419A3}">
      <dgm:prSet/>
      <dgm:spPr/>
      <dgm:t>
        <a:bodyPr/>
        <a:lstStyle/>
        <a:p>
          <a:endParaRPr lang="en-US"/>
        </a:p>
      </dgm:t>
    </dgm:pt>
    <dgm:pt modelId="{05C62C53-41BF-4E83-B8F5-00F17CE15084}" type="sibTrans" cxnId="{7760AF18-6118-45E1-B65A-5D9C831419A3}">
      <dgm:prSet/>
      <dgm:spPr/>
      <dgm:t>
        <a:bodyPr/>
        <a:lstStyle/>
        <a:p>
          <a:endParaRPr lang="en-US"/>
        </a:p>
      </dgm:t>
    </dgm:pt>
    <dgm:pt modelId="{BC0C7F24-F8F4-4E82-88BD-E3BD5DF64163}">
      <dgm:prSet phldrT="[Text]" custT="1"/>
      <dgm:spPr/>
      <dgm:t>
        <a:bodyPr/>
        <a:lstStyle/>
        <a:p>
          <a:r>
            <a:rPr lang="en-US" sz="2200" dirty="0" smtClean="0"/>
            <a:t>Java Byte Code</a:t>
          </a:r>
        </a:p>
      </dgm:t>
    </dgm:pt>
    <dgm:pt modelId="{0FF6288A-988F-4B7F-A5D6-0C8A01C7BF0C}" type="parTrans" cxnId="{920DCC52-F293-4DA6-B946-80EB4629E353}">
      <dgm:prSet/>
      <dgm:spPr/>
      <dgm:t>
        <a:bodyPr/>
        <a:lstStyle/>
        <a:p>
          <a:endParaRPr lang="en-US"/>
        </a:p>
      </dgm:t>
    </dgm:pt>
    <dgm:pt modelId="{786DFCA3-BEF7-4959-9410-72B97D07F9F0}" type="sibTrans" cxnId="{920DCC52-F293-4DA6-B946-80EB4629E353}">
      <dgm:prSet/>
      <dgm:spPr/>
      <dgm:t>
        <a:bodyPr/>
        <a:lstStyle/>
        <a:p>
          <a:endParaRPr lang="en-US"/>
        </a:p>
      </dgm:t>
    </dgm:pt>
    <dgm:pt modelId="{EEECBC93-9160-4DCC-B358-72B289F0F6D3}">
      <dgm:prSet phldrT="[Text]"/>
      <dgm:spPr/>
      <dgm:t>
        <a:bodyPr/>
        <a:lstStyle/>
        <a:p>
          <a:r>
            <a:rPr lang="en-US" dirty="0" smtClean="0"/>
            <a:t>Intermediate code generated by the Java compiler</a:t>
          </a:r>
          <a:endParaRPr lang="en-US" dirty="0"/>
        </a:p>
      </dgm:t>
    </dgm:pt>
    <dgm:pt modelId="{541B8C5B-ED92-4B6D-8C77-6C81610F3553}" type="parTrans" cxnId="{F16870C9-326B-46C2-A26A-0DF60F6B9D4D}">
      <dgm:prSet/>
      <dgm:spPr/>
      <dgm:t>
        <a:bodyPr/>
        <a:lstStyle/>
        <a:p>
          <a:endParaRPr lang="en-US"/>
        </a:p>
      </dgm:t>
    </dgm:pt>
    <dgm:pt modelId="{AB5396D3-64C5-468F-8A1D-F8646F2EBDC1}" type="sibTrans" cxnId="{F16870C9-326B-46C2-A26A-0DF60F6B9D4D}">
      <dgm:prSet/>
      <dgm:spPr/>
      <dgm:t>
        <a:bodyPr/>
        <a:lstStyle/>
        <a:p>
          <a:endParaRPr lang="en-US"/>
        </a:p>
      </dgm:t>
    </dgm:pt>
    <dgm:pt modelId="{6E2021A4-FF38-4D8A-9752-71022786AE67}">
      <dgm:prSet custT="1"/>
      <dgm:spPr/>
      <dgm:t>
        <a:bodyPr/>
        <a:lstStyle/>
        <a:p>
          <a:r>
            <a:rPr lang="en-US" sz="2200" dirty="0" smtClean="0"/>
            <a:t>Java Virtual Machine</a:t>
          </a:r>
          <a:endParaRPr lang="en-US" sz="2200" dirty="0"/>
        </a:p>
      </dgm:t>
    </dgm:pt>
    <dgm:pt modelId="{4F1123BF-8A7E-45A9-BD7F-7658EF59F523}" type="parTrans" cxnId="{C8C1E364-C272-42F0-87C0-738A4FD8E36A}">
      <dgm:prSet/>
      <dgm:spPr/>
      <dgm:t>
        <a:bodyPr/>
        <a:lstStyle/>
        <a:p>
          <a:endParaRPr lang="en-US"/>
        </a:p>
      </dgm:t>
    </dgm:pt>
    <dgm:pt modelId="{800384C5-B03C-4999-8567-E7F2D75D38E9}" type="sibTrans" cxnId="{C8C1E364-C272-42F0-87C0-738A4FD8E36A}">
      <dgm:prSet/>
      <dgm:spPr/>
      <dgm:t>
        <a:bodyPr/>
        <a:lstStyle/>
        <a:p>
          <a:endParaRPr lang="en-US"/>
        </a:p>
      </dgm:t>
    </dgm:pt>
    <dgm:pt modelId="{F5A26972-6B63-4576-B4E9-4E3DCC4A0FDF}">
      <dgm:prSet phldrT="[Text]"/>
      <dgm:spPr/>
      <dgm:t>
        <a:bodyPr/>
        <a:lstStyle/>
        <a:p>
          <a:endParaRPr lang="en-US" dirty="0"/>
        </a:p>
      </dgm:t>
    </dgm:pt>
    <dgm:pt modelId="{8CCD6354-8F43-42C5-AA63-A75BC9B34E5C}" type="parTrans" cxnId="{80293CB7-16BB-49A5-BBB0-5C9A379DD7C4}">
      <dgm:prSet/>
      <dgm:spPr/>
      <dgm:t>
        <a:bodyPr/>
        <a:lstStyle/>
        <a:p>
          <a:endParaRPr lang="en-US"/>
        </a:p>
      </dgm:t>
    </dgm:pt>
    <dgm:pt modelId="{7E08D67F-F702-4C9B-B0BE-5BAB59E16C52}" type="sibTrans" cxnId="{80293CB7-16BB-49A5-BBB0-5C9A379DD7C4}">
      <dgm:prSet/>
      <dgm:spPr/>
      <dgm:t>
        <a:bodyPr/>
        <a:lstStyle/>
        <a:p>
          <a:endParaRPr lang="en-US"/>
        </a:p>
      </dgm:t>
    </dgm:pt>
    <dgm:pt modelId="{C4C9C1FF-AD6D-4844-8491-BCCF17F692B6}">
      <dgm:prSet phldrT="[Text]"/>
      <dgm:spPr/>
      <dgm:t>
        <a:bodyPr/>
        <a:lstStyle/>
        <a:p>
          <a:r>
            <a:rPr lang="en-US" dirty="0" smtClean="0"/>
            <a:t>Programmer friendly features</a:t>
          </a:r>
          <a:endParaRPr lang="en-US" dirty="0"/>
        </a:p>
      </dgm:t>
    </dgm:pt>
    <dgm:pt modelId="{7F0226DF-36AA-44C6-965B-4F04ED5E4E51}" type="parTrans" cxnId="{C0505582-A9FE-40C6-A9FD-DDCB8D50053C}">
      <dgm:prSet/>
      <dgm:spPr/>
      <dgm:t>
        <a:bodyPr/>
        <a:lstStyle/>
        <a:p>
          <a:endParaRPr lang="en-US"/>
        </a:p>
      </dgm:t>
    </dgm:pt>
    <dgm:pt modelId="{6461FA44-4A76-4717-AC47-88485A4B645A}" type="sibTrans" cxnId="{C0505582-A9FE-40C6-A9FD-DDCB8D50053C}">
      <dgm:prSet/>
      <dgm:spPr/>
      <dgm:t>
        <a:bodyPr/>
        <a:lstStyle/>
        <a:p>
          <a:endParaRPr lang="en-US"/>
        </a:p>
      </dgm:t>
    </dgm:pt>
    <dgm:pt modelId="{2E5635F8-2F2D-479C-A2CD-300C791DD838}">
      <dgm:prSet phldrT="[Text]"/>
      <dgm:spPr/>
      <dgm:t>
        <a:bodyPr/>
        <a:lstStyle/>
        <a:p>
          <a:r>
            <a:rPr lang="en-US" dirty="0" smtClean="0"/>
            <a:t>Robust</a:t>
          </a:r>
          <a:endParaRPr lang="en-US" dirty="0"/>
        </a:p>
      </dgm:t>
    </dgm:pt>
    <dgm:pt modelId="{C483A284-1DDA-4F04-B0CE-DA2E759EA1DC}" type="parTrans" cxnId="{5F27B9CD-1299-40B7-956F-CE8875A18754}">
      <dgm:prSet/>
      <dgm:spPr/>
      <dgm:t>
        <a:bodyPr/>
        <a:lstStyle/>
        <a:p>
          <a:endParaRPr lang="en-US"/>
        </a:p>
      </dgm:t>
    </dgm:pt>
    <dgm:pt modelId="{FB32CC62-6950-4996-B059-AF84B92B82E3}" type="sibTrans" cxnId="{5F27B9CD-1299-40B7-956F-CE8875A18754}">
      <dgm:prSet/>
      <dgm:spPr/>
      <dgm:t>
        <a:bodyPr/>
        <a:lstStyle/>
        <a:p>
          <a:endParaRPr lang="en-US"/>
        </a:p>
      </dgm:t>
    </dgm:pt>
    <dgm:pt modelId="{6730AB4B-D8E8-4AAA-AAEE-7455CE037B5B}">
      <dgm:prSet phldrT="[Text]"/>
      <dgm:spPr/>
      <dgm:t>
        <a:bodyPr/>
        <a:lstStyle/>
        <a:p>
          <a:r>
            <a:rPr lang="en-US" dirty="0" smtClean="0"/>
            <a:t>Platform independent</a:t>
          </a:r>
          <a:endParaRPr lang="en-US" dirty="0"/>
        </a:p>
      </dgm:t>
    </dgm:pt>
    <dgm:pt modelId="{8C06693D-DA84-482A-B563-B640F0D21FE1}" type="parTrans" cxnId="{5D18CE15-9F4F-41A1-9A48-ADC0D999159E}">
      <dgm:prSet/>
      <dgm:spPr/>
      <dgm:t>
        <a:bodyPr/>
        <a:lstStyle/>
        <a:p>
          <a:endParaRPr lang="en-US"/>
        </a:p>
      </dgm:t>
    </dgm:pt>
    <dgm:pt modelId="{D0B832C1-39DC-4B88-B128-B31F8B665667}" type="sibTrans" cxnId="{5D18CE15-9F4F-41A1-9A48-ADC0D999159E}">
      <dgm:prSet/>
      <dgm:spPr/>
      <dgm:t>
        <a:bodyPr/>
        <a:lstStyle/>
        <a:p>
          <a:endParaRPr lang="en-US"/>
        </a:p>
      </dgm:t>
    </dgm:pt>
    <dgm:pt modelId="{8E3F6174-5CE8-42E6-95B6-2F4F3EA1B4B1}">
      <dgm:prSet phldrT="[Text]"/>
      <dgm:spPr/>
      <dgm:t>
        <a:bodyPr/>
        <a:lstStyle/>
        <a:p>
          <a:r>
            <a:rPr lang="en-US" dirty="0" smtClean="0"/>
            <a:t>Also called Java class file</a:t>
          </a:r>
          <a:endParaRPr lang="en-US" dirty="0"/>
        </a:p>
      </dgm:t>
    </dgm:pt>
    <dgm:pt modelId="{827D816E-5522-4382-9A14-0A7D5E2D0EE4}" type="parTrans" cxnId="{A9E849D8-3616-4810-8DA7-954388295184}">
      <dgm:prSet/>
      <dgm:spPr/>
      <dgm:t>
        <a:bodyPr/>
        <a:lstStyle/>
        <a:p>
          <a:endParaRPr lang="en-US"/>
        </a:p>
      </dgm:t>
    </dgm:pt>
    <dgm:pt modelId="{41FC31B3-0A8C-4610-8A3D-8547B3997BFD}" type="sibTrans" cxnId="{A9E849D8-3616-4810-8DA7-954388295184}">
      <dgm:prSet/>
      <dgm:spPr/>
      <dgm:t>
        <a:bodyPr/>
        <a:lstStyle/>
        <a:p>
          <a:endParaRPr lang="en-US"/>
        </a:p>
      </dgm:t>
    </dgm:pt>
    <dgm:pt modelId="{2D02CAA0-7665-4EFA-AE4D-85EAD6D53577}">
      <dgm:prSet phldrT="[Text]"/>
      <dgm:spPr/>
      <dgm:t>
        <a:bodyPr/>
        <a:lstStyle/>
        <a:p>
          <a:r>
            <a:rPr lang="en-US" dirty="0" smtClean="0"/>
            <a:t>Facilitates “Write Once, Run Anywhere”</a:t>
          </a:r>
          <a:endParaRPr lang="en-US" dirty="0"/>
        </a:p>
      </dgm:t>
    </dgm:pt>
    <dgm:pt modelId="{7AA94F42-A710-4DED-A9E1-F3780B0B4532}" type="parTrans" cxnId="{B7728A6D-6182-4259-8BF4-8266CB97BCFE}">
      <dgm:prSet/>
      <dgm:spPr/>
      <dgm:t>
        <a:bodyPr/>
        <a:lstStyle/>
        <a:p>
          <a:endParaRPr lang="en-US"/>
        </a:p>
      </dgm:t>
    </dgm:pt>
    <dgm:pt modelId="{E785F377-C42F-4AE3-9DF7-F12B675A382C}" type="sibTrans" cxnId="{B7728A6D-6182-4259-8BF4-8266CB97BCFE}">
      <dgm:prSet/>
      <dgm:spPr/>
      <dgm:t>
        <a:bodyPr/>
        <a:lstStyle/>
        <a:p>
          <a:endParaRPr lang="en-US"/>
        </a:p>
      </dgm:t>
    </dgm:pt>
    <dgm:pt modelId="{9233D1FC-E27A-4CAC-B9DB-AECEBB083356}">
      <dgm:prSet/>
      <dgm:spPr/>
      <dgm:t>
        <a:bodyPr/>
        <a:lstStyle/>
        <a:p>
          <a:r>
            <a:rPr lang="en-US" dirty="0" smtClean="0"/>
            <a:t>Loads byte code and executes them</a:t>
          </a:r>
          <a:endParaRPr lang="en-US" dirty="0"/>
        </a:p>
      </dgm:t>
    </dgm:pt>
    <dgm:pt modelId="{8D231603-E411-4C87-9C26-588D62B4E337}" type="parTrans" cxnId="{6DECCBA4-7A0E-4A68-BCD7-32E7D89C9A10}">
      <dgm:prSet/>
      <dgm:spPr/>
      <dgm:t>
        <a:bodyPr/>
        <a:lstStyle/>
        <a:p>
          <a:endParaRPr lang="en-US"/>
        </a:p>
      </dgm:t>
    </dgm:pt>
    <dgm:pt modelId="{BD9317DB-A79C-4F20-B628-9FD141AAE42A}" type="sibTrans" cxnId="{6DECCBA4-7A0E-4A68-BCD7-32E7D89C9A10}">
      <dgm:prSet/>
      <dgm:spPr/>
      <dgm:t>
        <a:bodyPr/>
        <a:lstStyle/>
        <a:p>
          <a:endParaRPr lang="en-US"/>
        </a:p>
      </dgm:t>
    </dgm:pt>
    <dgm:pt modelId="{FE6E8132-4DCB-4928-BF5C-D2C9BBED08B0}">
      <dgm:prSet/>
      <dgm:spPr/>
      <dgm:t>
        <a:bodyPr/>
        <a:lstStyle/>
        <a:p>
          <a:endParaRPr lang="en-US" dirty="0"/>
        </a:p>
      </dgm:t>
    </dgm:pt>
    <dgm:pt modelId="{3636FCF9-4FDE-415E-9454-10B61F9279D9}" type="parTrans" cxnId="{61CCD0DE-8F1A-413A-B94A-0BAD91738C08}">
      <dgm:prSet/>
      <dgm:spPr/>
      <dgm:t>
        <a:bodyPr/>
        <a:lstStyle/>
        <a:p>
          <a:endParaRPr lang="en-US"/>
        </a:p>
      </dgm:t>
    </dgm:pt>
    <dgm:pt modelId="{BE7C8D51-4410-4664-A74B-1DF62C4B53CC}" type="sibTrans" cxnId="{61CCD0DE-8F1A-413A-B94A-0BAD91738C08}">
      <dgm:prSet/>
      <dgm:spPr/>
      <dgm:t>
        <a:bodyPr/>
        <a:lstStyle/>
        <a:p>
          <a:endParaRPr lang="en-US"/>
        </a:p>
      </dgm:t>
    </dgm:pt>
    <dgm:pt modelId="{4AE786DA-1DB7-4337-B18D-A023C85FDFDB}">
      <dgm:prSet/>
      <dgm:spPr/>
      <dgm:t>
        <a:bodyPr/>
        <a:lstStyle/>
        <a:p>
          <a:r>
            <a:rPr lang="en-US" dirty="0" smtClean="0"/>
            <a:t>Different for different platforms</a:t>
          </a:r>
          <a:endParaRPr lang="en-US" dirty="0"/>
        </a:p>
      </dgm:t>
    </dgm:pt>
    <dgm:pt modelId="{54986495-E9D8-4D22-8618-F66F088FDEA0}" type="parTrans" cxnId="{845E1BE6-4356-458C-A800-ABC0170D51F6}">
      <dgm:prSet/>
      <dgm:spPr/>
      <dgm:t>
        <a:bodyPr/>
        <a:lstStyle/>
        <a:p>
          <a:endParaRPr lang="en-US"/>
        </a:p>
      </dgm:t>
    </dgm:pt>
    <dgm:pt modelId="{7F08FBEB-3F34-4CF1-B613-6E077F3AB87F}" type="sibTrans" cxnId="{845E1BE6-4356-458C-A800-ABC0170D51F6}">
      <dgm:prSet/>
      <dgm:spPr/>
      <dgm:t>
        <a:bodyPr/>
        <a:lstStyle/>
        <a:p>
          <a:endParaRPr lang="en-US"/>
        </a:p>
      </dgm:t>
    </dgm:pt>
    <dgm:pt modelId="{1D7D071F-CBE9-41A8-9514-050A4958B753}">
      <dgm:prSet phldrT="[Text]"/>
      <dgm:spPr/>
      <dgm:t>
        <a:bodyPr/>
        <a:lstStyle/>
        <a:p>
          <a:endParaRPr lang="en-US" dirty="0"/>
        </a:p>
      </dgm:t>
    </dgm:pt>
    <dgm:pt modelId="{776A17F6-C52D-4F18-878C-09DD3D3A61EA}" type="parTrans" cxnId="{E647586B-A648-4A7A-B058-E7455DE42E7B}">
      <dgm:prSet/>
      <dgm:spPr/>
      <dgm:t>
        <a:bodyPr/>
        <a:lstStyle/>
        <a:p>
          <a:endParaRPr lang="en-US"/>
        </a:p>
      </dgm:t>
    </dgm:pt>
    <dgm:pt modelId="{252729DA-D40D-47DA-BF39-58B8511D7258}" type="sibTrans" cxnId="{E647586B-A648-4A7A-B058-E7455DE42E7B}">
      <dgm:prSet/>
      <dgm:spPr/>
      <dgm:t>
        <a:bodyPr/>
        <a:lstStyle/>
        <a:p>
          <a:endParaRPr lang="en-US"/>
        </a:p>
      </dgm:t>
    </dgm:pt>
    <dgm:pt modelId="{E369DF35-B6DE-4B3C-8F9D-3E69A50BB0BF}">
      <dgm:prSet phldrT="[Text]"/>
      <dgm:spPr/>
      <dgm:t>
        <a:bodyPr/>
        <a:lstStyle/>
        <a:p>
          <a:endParaRPr lang="en-US" dirty="0"/>
        </a:p>
      </dgm:t>
    </dgm:pt>
    <dgm:pt modelId="{52269468-80A5-4026-B078-9EF5D16EF888}" type="parTrans" cxnId="{DCD59BE2-4E08-4070-A1EF-FF1FEB83041C}">
      <dgm:prSet/>
      <dgm:spPr/>
      <dgm:t>
        <a:bodyPr/>
        <a:lstStyle/>
        <a:p>
          <a:endParaRPr lang="en-US"/>
        </a:p>
      </dgm:t>
    </dgm:pt>
    <dgm:pt modelId="{F456D027-3EF0-441C-B09D-20ACA7E0E243}" type="sibTrans" cxnId="{DCD59BE2-4E08-4070-A1EF-FF1FEB83041C}">
      <dgm:prSet/>
      <dgm:spPr/>
      <dgm:t>
        <a:bodyPr/>
        <a:lstStyle/>
        <a:p>
          <a:endParaRPr lang="en-US"/>
        </a:p>
      </dgm:t>
    </dgm:pt>
    <dgm:pt modelId="{BDE1DF07-9E0C-44E8-903A-26AE5FC34763}">
      <dgm:prSet phldrT="[Text]"/>
      <dgm:spPr/>
      <dgm:t>
        <a:bodyPr/>
        <a:lstStyle/>
        <a:p>
          <a:endParaRPr lang="en-US" dirty="0"/>
        </a:p>
      </dgm:t>
    </dgm:pt>
    <dgm:pt modelId="{7C9D9DA9-16F2-4094-8BAB-0A8417AC64AA}" type="parTrans" cxnId="{A41741C8-1928-42CB-BDFD-7373EDF948AD}">
      <dgm:prSet/>
      <dgm:spPr/>
      <dgm:t>
        <a:bodyPr/>
        <a:lstStyle/>
        <a:p>
          <a:endParaRPr lang="en-US"/>
        </a:p>
      </dgm:t>
    </dgm:pt>
    <dgm:pt modelId="{D9DAA0FF-867F-4864-8033-203A2674285C}" type="sibTrans" cxnId="{A41741C8-1928-42CB-BDFD-7373EDF948AD}">
      <dgm:prSet/>
      <dgm:spPr/>
      <dgm:t>
        <a:bodyPr/>
        <a:lstStyle/>
        <a:p>
          <a:endParaRPr lang="en-US"/>
        </a:p>
      </dgm:t>
    </dgm:pt>
    <dgm:pt modelId="{545805C4-4126-4993-9D51-D7011AAC8BE1}">
      <dgm:prSet phldrT="[Text]"/>
      <dgm:spPr/>
      <dgm:t>
        <a:bodyPr/>
        <a:lstStyle/>
        <a:p>
          <a:endParaRPr lang="en-US" dirty="0"/>
        </a:p>
      </dgm:t>
    </dgm:pt>
    <dgm:pt modelId="{8B56B9DB-D364-4416-AA46-C07FF34DFCA6}" type="parTrans" cxnId="{30026C5C-3C69-4356-A1A1-D95268A7A4DA}">
      <dgm:prSet/>
      <dgm:spPr/>
      <dgm:t>
        <a:bodyPr/>
        <a:lstStyle/>
        <a:p>
          <a:endParaRPr lang="en-US"/>
        </a:p>
      </dgm:t>
    </dgm:pt>
    <dgm:pt modelId="{D064148B-7397-417D-A5E7-13859C983D2D}" type="sibTrans" cxnId="{30026C5C-3C69-4356-A1A1-D95268A7A4DA}">
      <dgm:prSet/>
      <dgm:spPr/>
      <dgm:t>
        <a:bodyPr/>
        <a:lstStyle/>
        <a:p>
          <a:endParaRPr lang="en-US"/>
        </a:p>
      </dgm:t>
    </dgm:pt>
    <dgm:pt modelId="{678B9F00-0A3C-45E0-BF26-37BEF070365F}">
      <dgm:prSet phldrT="[Text]"/>
      <dgm:spPr/>
      <dgm:t>
        <a:bodyPr/>
        <a:lstStyle/>
        <a:p>
          <a:endParaRPr lang="en-US" dirty="0"/>
        </a:p>
      </dgm:t>
    </dgm:pt>
    <dgm:pt modelId="{E766DA78-9E0B-4091-A44B-2391C37E661C}" type="parTrans" cxnId="{93917816-92F6-467B-88D9-B1829DCE138C}">
      <dgm:prSet/>
      <dgm:spPr/>
      <dgm:t>
        <a:bodyPr/>
        <a:lstStyle/>
        <a:p>
          <a:endParaRPr lang="en-US"/>
        </a:p>
      </dgm:t>
    </dgm:pt>
    <dgm:pt modelId="{74A41B74-2645-4F8C-AA57-FBA76DEDA595}" type="sibTrans" cxnId="{93917816-92F6-467B-88D9-B1829DCE138C}">
      <dgm:prSet/>
      <dgm:spPr/>
      <dgm:t>
        <a:bodyPr/>
        <a:lstStyle/>
        <a:p>
          <a:endParaRPr lang="en-US"/>
        </a:p>
      </dgm:t>
    </dgm:pt>
    <dgm:pt modelId="{028E6241-C6CA-4AC8-85F2-045F54A7ED87}">
      <dgm:prSet/>
      <dgm:spPr/>
      <dgm:t>
        <a:bodyPr/>
        <a:lstStyle/>
        <a:p>
          <a:endParaRPr lang="en-US" dirty="0"/>
        </a:p>
      </dgm:t>
    </dgm:pt>
    <dgm:pt modelId="{A7D401FD-D1B5-499A-AC11-AE66A504E095}" type="parTrans" cxnId="{AAEE2C13-6107-4582-B227-D8DE5DF77C4C}">
      <dgm:prSet/>
      <dgm:spPr/>
      <dgm:t>
        <a:bodyPr/>
        <a:lstStyle/>
        <a:p>
          <a:endParaRPr lang="en-US"/>
        </a:p>
      </dgm:t>
    </dgm:pt>
    <dgm:pt modelId="{149A4A55-63D0-4D82-9A44-4EF5E9533492}" type="sibTrans" cxnId="{AAEE2C13-6107-4582-B227-D8DE5DF77C4C}">
      <dgm:prSet/>
      <dgm:spPr/>
      <dgm:t>
        <a:bodyPr/>
        <a:lstStyle/>
        <a:p>
          <a:endParaRPr lang="en-US"/>
        </a:p>
      </dgm:t>
    </dgm:pt>
    <dgm:pt modelId="{FE89818A-EE68-4EFD-AF0F-7B6CE74C87FC}">
      <dgm:prSet/>
      <dgm:spPr/>
      <dgm:t>
        <a:bodyPr/>
        <a:lstStyle/>
        <a:p>
          <a:r>
            <a:rPr lang="en-US" dirty="0" smtClean="0"/>
            <a:t>It is platform dependent</a:t>
          </a:r>
          <a:endParaRPr lang="en-US" dirty="0"/>
        </a:p>
      </dgm:t>
    </dgm:pt>
    <dgm:pt modelId="{08A7EC4B-3E17-4021-8639-034E039F32AF}" type="parTrans" cxnId="{63AC79EB-1684-401C-AA35-01167656E064}">
      <dgm:prSet/>
      <dgm:spPr/>
      <dgm:t>
        <a:bodyPr/>
        <a:lstStyle/>
        <a:p>
          <a:endParaRPr lang="en-US"/>
        </a:p>
      </dgm:t>
    </dgm:pt>
    <dgm:pt modelId="{4CFB2CF5-2F24-4DFB-97CC-1913D187831B}" type="sibTrans" cxnId="{63AC79EB-1684-401C-AA35-01167656E064}">
      <dgm:prSet/>
      <dgm:spPr/>
      <dgm:t>
        <a:bodyPr/>
        <a:lstStyle/>
        <a:p>
          <a:endParaRPr lang="en-US"/>
        </a:p>
      </dgm:t>
    </dgm:pt>
    <dgm:pt modelId="{AD8A0563-0E6D-479A-AADE-7791D959FE53}">
      <dgm:prSet/>
      <dgm:spPr/>
      <dgm:t>
        <a:bodyPr/>
        <a:lstStyle/>
        <a:p>
          <a:endParaRPr lang="en-US" dirty="0"/>
        </a:p>
      </dgm:t>
    </dgm:pt>
    <dgm:pt modelId="{D2484DD6-2AE0-440B-8370-D0B7C08BD719}" type="parTrans" cxnId="{1727793B-0203-4AB7-AE42-C5CF007F39EF}">
      <dgm:prSet/>
      <dgm:spPr/>
      <dgm:t>
        <a:bodyPr/>
        <a:lstStyle/>
        <a:p>
          <a:endParaRPr lang="en-US"/>
        </a:p>
      </dgm:t>
    </dgm:pt>
    <dgm:pt modelId="{5716C034-F24A-4734-B17E-5DC2CC7AB63B}" type="sibTrans" cxnId="{1727793B-0203-4AB7-AE42-C5CF007F39EF}">
      <dgm:prSet/>
      <dgm:spPr/>
      <dgm:t>
        <a:bodyPr/>
        <a:lstStyle/>
        <a:p>
          <a:endParaRPr lang="en-US"/>
        </a:p>
      </dgm:t>
    </dgm:pt>
    <dgm:pt modelId="{5556286F-C032-4A3F-8521-125C4750CAC7}" type="pres">
      <dgm:prSet presAssocID="{C43A2720-7C8A-455F-9961-91ED7F090E36}" presName="Name0" presStyleCnt="0">
        <dgm:presLayoutVars>
          <dgm:dir/>
          <dgm:animLvl val="lvl"/>
          <dgm:resizeHandles val="exact"/>
        </dgm:presLayoutVars>
      </dgm:prSet>
      <dgm:spPr/>
      <dgm:t>
        <a:bodyPr/>
        <a:lstStyle/>
        <a:p>
          <a:endParaRPr lang="en-US"/>
        </a:p>
      </dgm:t>
    </dgm:pt>
    <dgm:pt modelId="{A38500B0-AD13-4544-9658-A36922BD1995}" type="pres">
      <dgm:prSet presAssocID="{F0F688E9-3602-4676-86FE-E056141A0F63}" presName="composite" presStyleCnt="0"/>
      <dgm:spPr/>
    </dgm:pt>
    <dgm:pt modelId="{D59A6AFC-C1FB-4FC0-B2D1-66C3DC7CF1DA}" type="pres">
      <dgm:prSet presAssocID="{F0F688E9-3602-4676-86FE-E056141A0F63}" presName="parTx" presStyleLbl="alignNode1" presStyleIdx="0" presStyleCnt="3">
        <dgm:presLayoutVars>
          <dgm:chMax val="0"/>
          <dgm:chPref val="0"/>
          <dgm:bulletEnabled val="1"/>
        </dgm:presLayoutVars>
      </dgm:prSet>
      <dgm:spPr/>
      <dgm:t>
        <a:bodyPr/>
        <a:lstStyle/>
        <a:p>
          <a:endParaRPr lang="en-US"/>
        </a:p>
      </dgm:t>
    </dgm:pt>
    <dgm:pt modelId="{9D036DBE-606F-4D94-9713-71F07CCE8345}" type="pres">
      <dgm:prSet presAssocID="{F0F688E9-3602-4676-86FE-E056141A0F63}" presName="desTx" presStyleLbl="alignAccFollowNode1" presStyleIdx="0" presStyleCnt="3" custScaleY="96024" custLinFactNeighborX="-6746" custLinFactNeighborY="6439">
        <dgm:presLayoutVars>
          <dgm:bulletEnabled val="1"/>
        </dgm:presLayoutVars>
      </dgm:prSet>
      <dgm:spPr/>
      <dgm:t>
        <a:bodyPr/>
        <a:lstStyle/>
        <a:p>
          <a:endParaRPr lang="en-US"/>
        </a:p>
      </dgm:t>
    </dgm:pt>
    <dgm:pt modelId="{32A4D7B2-BE78-40C6-AF3E-F3D19B82BE9D}" type="pres">
      <dgm:prSet presAssocID="{227A1075-A663-4A05-AA80-DC62AD3DDD75}" presName="space" presStyleCnt="0"/>
      <dgm:spPr/>
    </dgm:pt>
    <dgm:pt modelId="{192FCD81-C002-45B7-B0A2-39578469E5B6}" type="pres">
      <dgm:prSet presAssocID="{BC0C7F24-F8F4-4E82-88BD-E3BD5DF64163}" presName="composite" presStyleCnt="0"/>
      <dgm:spPr/>
    </dgm:pt>
    <dgm:pt modelId="{D3800D04-498E-4115-BD4A-62A414FD6346}" type="pres">
      <dgm:prSet presAssocID="{BC0C7F24-F8F4-4E82-88BD-E3BD5DF64163}" presName="parTx" presStyleLbl="alignNode1" presStyleIdx="1" presStyleCnt="3">
        <dgm:presLayoutVars>
          <dgm:chMax val="0"/>
          <dgm:chPref val="0"/>
          <dgm:bulletEnabled val="1"/>
        </dgm:presLayoutVars>
      </dgm:prSet>
      <dgm:spPr/>
      <dgm:t>
        <a:bodyPr/>
        <a:lstStyle/>
        <a:p>
          <a:endParaRPr lang="en-US"/>
        </a:p>
      </dgm:t>
    </dgm:pt>
    <dgm:pt modelId="{F4DE1FFE-8186-4EBE-83C2-925D2D8B9B96}" type="pres">
      <dgm:prSet presAssocID="{BC0C7F24-F8F4-4E82-88BD-E3BD5DF64163}" presName="desTx" presStyleLbl="alignAccFollowNode1" presStyleIdx="1" presStyleCnt="3" custScaleY="92147" custLinFactNeighborY="419">
        <dgm:presLayoutVars>
          <dgm:bulletEnabled val="1"/>
        </dgm:presLayoutVars>
      </dgm:prSet>
      <dgm:spPr/>
      <dgm:t>
        <a:bodyPr/>
        <a:lstStyle/>
        <a:p>
          <a:endParaRPr lang="en-US"/>
        </a:p>
      </dgm:t>
    </dgm:pt>
    <dgm:pt modelId="{FE69CE48-5EC0-48E2-890E-829575F64BFA}" type="pres">
      <dgm:prSet presAssocID="{786DFCA3-BEF7-4959-9410-72B97D07F9F0}" presName="space" presStyleCnt="0"/>
      <dgm:spPr/>
    </dgm:pt>
    <dgm:pt modelId="{FA0F4498-39A5-440E-BE1A-A8E7A3188D16}" type="pres">
      <dgm:prSet presAssocID="{6E2021A4-FF38-4D8A-9752-71022786AE67}" presName="composite" presStyleCnt="0"/>
      <dgm:spPr/>
    </dgm:pt>
    <dgm:pt modelId="{9A2E4108-8A3E-4F50-8AF1-CE1AD4909B3B}" type="pres">
      <dgm:prSet presAssocID="{6E2021A4-FF38-4D8A-9752-71022786AE67}" presName="parTx" presStyleLbl="alignNode1" presStyleIdx="2" presStyleCnt="3" custLinFactNeighborX="-884" custLinFactNeighborY="-3347">
        <dgm:presLayoutVars>
          <dgm:chMax val="0"/>
          <dgm:chPref val="0"/>
          <dgm:bulletEnabled val="1"/>
        </dgm:presLayoutVars>
      </dgm:prSet>
      <dgm:spPr/>
      <dgm:t>
        <a:bodyPr/>
        <a:lstStyle/>
        <a:p>
          <a:endParaRPr lang="en-US"/>
        </a:p>
      </dgm:t>
    </dgm:pt>
    <dgm:pt modelId="{28153524-C53F-4B4A-8226-161EC3F77F59}" type="pres">
      <dgm:prSet presAssocID="{6E2021A4-FF38-4D8A-9752-71022786AE67}" presName="desTx" presStyleLbl="alignAccFollowNode1" presStyleIdx="2" presStyleCnt="3" custScaleY="94584">
        <dgm:presLayoutVars>
          <dgm:bulletEnabled val="1"/>
        </dgm:presLayoutVars>
      </dgm:prSet>
      <dgm:spPr/>
      <dgm:t>
        <a:bodyPr/>
        <a:lstStyle/>
        <a:p>
          <a:endParaRPr lang="en-US"/>
        </a:p>
      </dgm:t>
    </dgm:pt>
  </dgm:ptLst>
  <dgm:cxnLst>
    <dgm:cxn modelId="{D068C1B8-868C-4A85-BEC0-EE129E4E7E69}" srcId="{C43A2720-7C8A-455F-9961-91ED7F090E36}" destId="{F0F688E9-3602-4676-86FE-E056141A0F63}" srcOrd="0" destOrd="0" parTransId="{C3EDC2F9-287A-48B6-9F6F-C8F4D0E459C4}" sibTransId="{227A1075-A663-4A05-AA80-DC62AD3DDD75}"/>
    <dgm:cxn modelId="{A0826981-DDB4-4A83-9449-8D8A4DBB3222}" type="presOf" srcId="{6E2021A4-FF38-4D8A-9752-71022786AE67}" destId="{9A2E4108-8A3E-4F50-8AF1-CE1AD4909B3B}" srcOrd="0" destOrd="0" presId="urn:microsoft.com/office/officeart/2005/8/layout/hList1"/>
    <dgm:cxn modelId="{1727793B-0203-4AB7-AE42-C5CF007F39EF}" srcId="{6E2021A4-FF38-4D8A-9752-71022786AE67}" destId="{AD8A0563-0E6D-479A-AADE-7791D959FE53}" srcOrd="1" destOrd="0" parTransId="{D2484DD6-2AE0-440B-8370-D0B7C08BD719}" sibTransId="{5716C034-F24A-4734-B17E-5DC2CC7AB63B}"/>
    <dgm:cxn modelId="{B7728A6D-6182-4259-8BF4-8266CB97BCFE}" srcId="{BC0C7F24-F8F4-4E82-88BD-E3BD5DF64163}" destId="{2D02CAA0-7665-4EFA-AE4D-85EAD6D53577}" srcOrd="4" destOrd="0" parTransId="{7AA94F42-A710-4DED-A9E1-F3780B0B4532}" sibTransId="{E785F377-C42F-4AE3-9DF7-F12B675A382C}"/>
    <dgm:cxn modelId="{5D18CE15-9F4F-41A1-9A48-ADC0D999159E}" srcId="{F0F688E9-3602-4676-86FE-E056141A0F63}" destId="{6730AB4B-D8E8-4AAA-AAEE-7455CE037B5B}" srcOrd="6" destOrd="0" parTransId="{8C06693D-DA84-482A-B563-B640F0D21FE1}" sibTransId="{D0B832C1-39DC-4B88-B128-B31F8B665667}"/>
    <dgm:cxn modelId="{DB7B7F4B-EF7D-4E20-9558-15F03556B27F}" type="presOf" srcId="{8E3F6174-5CE8-42E6-95B6-2F4F3EA1B4B1}" destId="{F4DE1FFE-8186-4EBE-83C2-925D2D8B9B96}" srcOrd="0" destOrd="2" presId="urn:microsoft.com/office/officeart/2005/8/layout/hList1"/>
    <dgm:cxn modelId="{A6B5D0B5-08A8-4B94-94C5-ABCB7B11F1E4}" type="presOf" srcId="{028E6241-C6CA-4AC8-85F2-045F54A7ED87}" destId="{28153524-C53F-4B4A-8226-161EC3F77F59}" srcOrd="0" destOrd="3" presId="urn:microsoft.com/office/officeart/2005/8/layout/hList1"/>
    <dgm:cxn modelId="{7760AF18-6118-45E1-B65A-5D9C831419A3}" srcId="{F0F688E9-3602-4676-86FE-E056141A0F63}" destId="{920BA398-5909-438D-8A5E-7290F2FC0C1B}" srcOrd="0" destOrd="0" parTransId="{61AC7A43-570A-492D-98DD-D64570B25199}" sibTransId="{05C62C53-41BF-4E83-B8F5-00F17CE15084}"/>
    <dgm:cxn modelId="{30026C5C-3C69-4356-A1A1-D95268A7A4DA}" srcId="{BC0C7F24-F8F4-4E82-88BD-E3BD5DF64163}" destId="{545805C4-4126-4993-9D51-D7011AAC8BE1}" srcOrd="1" destOrd="0" parTransId="{8B56B9DB-D364-4416-AA46-C07FF34DFCA6}" sibTransId="{D064148B-7397-417D-A5E7-13859C983D2D}"/>
    <dgm:cxn modelId="{C3850792-EF3F-43C8-82C7-F489C94E10AD}" type="presOf" srcId="{F5A26972-6B63-4576-B4E9-4E3DCC4A0FDF}" destId="{9D036DBE-606F-4D94-9713-71F07CCE8345}" srcOrd="0" destOrd="7" presId="urn:microsoft.com/office/officeart/2005/8/layout/hList1"/>
    <dgm:cxn modelId="{6DECCBA4-7A0E-4A68-BCD7-32E7D89C9A10}" srcId="{6E2021A4-FF38-4D8A-9752-71022786AE67}" destId="{9233D1FC-E27A-4CAC-B9DB-AECEBB083356}" srcOrd="0" destOrd="0" parTransId="{8D231603-E411-4C87-9C26-588D62B4E337}" sibTransId="{BD9317DB-A79C-4F20-B628-9FD141AAE42A}"/>
    <dgm:cxn modelId="{A4C61046-937E-4991-AF5F-26A37680F265}" type="presOf" srcId="{6730AB4B-D8E8-4AAA-AAEE-7455CE037B5B}" destId="{9D036DBE-606F-4D94-9713-71F07CCE8345}" srcOrd="0" destOrd="6" presId="urn:microsoft.com/office/officeart/2005/8/layout/hList1"/>
    <dgm:cxn modelId="{920DCC52-F293-4DA6-B946-80EB4629E353}" srcId="{C43A2720-7C8A-455F-9961-91ED7F090E36}" destId="{BC0C7F24-F8F4-4E82-88BD-E3BD5DF64163}" srcOrd="1" destOrd="0" parTransId="{0FF6288A-988F-4B7F-A5D6-0C8A01C7BF0C}" sibTransId="{786DFCA3-BEF7-4959-9410-72B97D07F9F0}"/>
    <dgm:cxn modelId="{C0505582-A9FE-40C6-A9FD-DDCB8D50053C}" srcId="{F0F688E9-3602-4676-86FE-E056141A0F63}" destId="{C4C9C1FF-AD6D-4844-8491-BCCF17F692B6}" srcOrd="2" destOrd="0" parTransId="{7F0226DF-36AA-44C6-965B-4F04ED5E4E51}" sibTransId="{6461FA44-4A76-4717-AC47-88485A4B645A}"/>
    <dgm:cxn modelId="{E89B84F0-7EE3-49A8-8E0C-C3DFFA7155E8}" type="presOf" srcId="{BC0C7F24-F8F4-4E82-88BD-E3BD5DF64163}" destId="{D3800D04-498E-4115-BD4A-62A414FD6346}" srcOrd="0" destOrd="0" presId="urn:microsoft.com/office/officeart/2005/8/layout/hList1"/>
    <dgm:cxn modelId="{93917816-92F6-467B-88D9-B1829DCE138C}" srcId="{BC0C7F24-F8F4-4E82-88BD-E3BD5DF64163}" destId="{678B9F00-0A3C-45E0-BF26-37BEF070365F}" srcOrd="3" destOrd="0" parTransId="{E766DA78-9E0B-4091-A44B-2391C37E661C}" sibTransId="{74A41B74-2645-4F8C-AA57-FBA76DEDA595}"/>
    <dgm:cxn modelId="{4262B37B-D784-4FE3-B6D5-2601DCE04F06}" type="presOf" srcId="{F0F688E9-3602-4676-86FE-E056141A0F63}" destId="{D59A6AFC-C1FB-4FC0-B2D1-66C3DC7CF1DA}" srcOrd="0" destOrd="0" presId="urn:microsoft.com/office/officeart/2005/8/layout/hList1"/>
    <dgm:cxn modelId="{80293CB7-16BB-49A5-BBB0-5C9A379DD7C4}" srcId="{F0F688E9-3602-4676-86FE-E056141A0F63}" destId="{F5A26972-6B63-4576-B4E9-4E3DCC4A0FDF}" srcOrd="7" destOrd="0" parTransId="{8CCD6354-8F43-42C5-AA63-A75BC9B34E5C}" sibTransId="{7E08D67F-F702-4C9B-B0BE-5BAB59E16C52}"/>
    <dgm:cxn modelId="{BD8DA553-B151-4F89-BA78-8E0CC3432E6F}" type="presOf" srcId="{2E5635F8-2F2D-479C-A2CD-300C791DD838}" destId="{9D036DBE-606F-4D94-9713-71F07CCE8345}" srcOrd="0" destOrd="4" presId="urn:microsoft.com/office/officeart/2005/8/layout/hList1"/>
    <dgm:cxn modelId="{93E397EF-6E77-4B85-BC35-C2CA0705E09B}" type="presOf" srcId="{545805C4-4126-4993-9D51-D7011AAC8BE1}" destId="{F4DE1FFE-8186-4EBE-83C2-925D2D8B9B96}" srcOrd="0" destOrd="1" presId="urn:microsoft.com/office/officeart/2005/8/layout/hList1"/>
    <dgm:cxn modelId="{F16870C9-326B-46C2-A26A-0DF60F6B9D4D}" srcId="{BC0C7F24-F8F4-4E82-88BD-E3BD5DF64163}" destId="{EEECBC93-9160-4DCC-B358-72B289F0F6D3}" srcOrd="0" destOrd="0" parTransId="{541B8C5B-ED92-4B6D-8C77-6C81610F3553}" sibTransId="{AB5396D3-64C5-468F-8A1D-F8646F2EBDC1}"/>
    <dgm:cxn modelId="{E647586B-A648-4A7A-B058-E7455DE42E7B}" srcId="{F0F688E9-3602-4676-86FE-E056141A0F63}" destId="{1D7D071F-CBE9-41A8-9514-050A4958B753}" srcOrd="1" destOrd="0" parTransId="{776A17F6-C52D-4F18-878C-09DD3D3A61EA}" sibTransId="{252729DA-D40D-47DA-BF39-58B8511D7258}"/>
    <dgm:cxn modelId="{89FDE374-2812-41D5-8CF5-DACE5001B1EA}" type="presOf" srcId="{FE6E8132-4DCB-4928-BF5C-D2C9BBED08B0}" destId="{28153524-C53F-4B4A-8226-161EC3F77F59}" srcOrd="0" destOrd="5" presId="urn:microsoft.com/office/officeart/2005/8/layout/hList1"/>
    <dgm:cxn modelId="{CD8BD8FD-D3FE-4C7D-BE7E-9DBCA0422F00}" type="presOf" srcId="{920BA398-5909-438D-8A5E-7290F2FC0C1B}" destId="{9D036DBE-606F-4D94-9713-71F07CCE8345}" srcOrd="0" destOrd="0" presId="urn:microsoft.com/office/officeart/2005/8/layout/hList1"/>
    <dgm:cxn modelId="{59E13BFD-A1EC-48E8-B291-B377D96AF348}" type="presOf" srcId="{9233D1FC-E27A-4CAC-B9DB-AECEBB083356}" destId="{28153524-C53F-4B4A-8226-161EC3F77F59}" srcOrd="0" destOrd="0" presId="urn:microsoft.com/office/officeart/2005/8/layout/hList1"/>
    <dgm:cxn modelId="{17EEFD20-A56A-43C5-A893-5F92D527564B}" type="presOf" srcId="{2D02CAA0-7665-4EFA-AE4D-85EAD6D53577}" destId="{F4DE1FFE-8186-4EBE-83C2-925D2D8B9B96}" srcOrd="0" destOrd="4" presId="urn:microsoft.com/office/officeart/2005/8/layout/hList1"/>
    <dgm:cxn modelId="{A9E849D8-3616-4810-8DA7-954388295184}" srcId="{BC0C7F24-F8F4-4E82-88BD-E3BD5DF64163}" destId="{8E3F6174-5CE8-42E6-95B6-2F4F3EA1B4B1}" srcOrd="2" destOrd="0" parTransId="{827D816E-5522-4382-9A14-0A7D5E2D0EE4}" sibTransId="{41FC31B3-0A8C-4610-8A3D-8547B3997BFD}"/>
    <dgm:cxn modelId="{DBFCA8F9-8535-4FE3-B33B-5E1BCF85B523}" type="presOf" srcId="{4AE786DA-1DB7-4337-B18D-A023C85FDFDB}" destId="{28153524-C53F-4B4A-8226-161EC3F77F59}" srcOrd="0" destOrd="4" presId="urn:microsoft.com/office/officeart/2005/8/layout/hList1"/>
    <dgm:cxn modelId="{6082166E-ED15-40C9-98CA-778EFD21032A}" type="presOf" srcId="{EEECBC93-9160-4DCC-B358-72B289F0F6D3}" destId="{F4DE1FFE-8186-4EBE-83C2-925D2D8B9B96}" srcOrd="0" destOrd="0" presId="urn:microsoft.com/office/officeart/2005/8/layout/hList1"/>
    <dgm:cxn modelId="{AAEE2C13-6107-4582-B227-D8DE5DF77C4C}" srcId="{6E2021A4-FF38-4D8A-9752-71022786AE67}" destId="{028E6241-C6CA-4AC8-85F2-045F54A7ED87}" srcOrd="3" destOrd="0" parTransId="{A7D401FD-D1B5-499A-AC11-AE66A504E095}" sibTransId="{149A4A55-63D0-4D82-9A44-4EF5E9533492}"/>
    <dgm:cxn modelId="{845E1BE6-4356-458C-A800-ABC0170D51F6}" srcId="{6E2021A4-FF38-4D8A-9752-71022786AE67}" destId="{4AE786DA-1DB7-4337-B18D-A023C85FDFDB}" srcOrd="4" destOrd="0" parTransId="{54986495-E9D8-4D22-8618-F66F088FDEA0}" sibTransId="{7F08FBEB-3F34-4CF1-B613-6E077F3AB87F}"/>
    <dgm:cxn modelId="{A41741C8-1928-42CB-BDFD-7373EDF948AD}" srcId="{F0F688E9-3602-4676-86FE-E056141A0F63}" destId="{BDE1DF07-9E0C-44E8-903A-26AE5FC34763}" srcOrd="5" destOrd="0" parTransId="{7C9D9DA9-16F2-4094-8BAB-0A8417AC64AA}" sibTransId="{D9DAA0FF-867F-4864-8033-203A2674285C}"/>
    <dgm:cxn modelId="{7E1927F7-72C4-4E78-80B8-3D9442A09661}" type="presOf" srcId="{C43A2720-7C8A-455F-9961-91ED7F090E36}" destId="{5556286F-C032-4A3F-8521-125C4750CAC7}" srcOrd="0" destOrd="0" presId="urn:microsoft.com/office/officeart/2005/8/layout/hList1"/>
    <dgm:cxn modelId="{C0028668-782C-4B41-89EB-9A970C7E8655}" type="presOf" srcId="{678B9F00-0A3C-45E0-BF26-37BEF070365F}" destId="{F4DE1FFE-8186-4EBE-83C2-925D2D8B9B96}" srcOrd="0" destOrd="3" presId="urn:microsoft.com/office/officeart/2005/8/layout/hList1"/>
    <dgm:cxn modelId="{CB8AEA15-EF75-4811-B28C-2B646577AB69}" type="presOf" srcId="{C4C9C1FF-AD6D-4844-8491-BCCF17F692B6}" destId="{9D036DBE-606F-4D94-9713-71F07CCE8345}" srcOrd="0" destOrd="2" presId="urn:microsoft.com/office/officeart/2005/8/layout/hList1"/>
    <dgm:cxn modelId="{C8C1E364-C272-42F0-87C0-738A4FD8E36A}" srcId="{C43A2720-7C8A-455F-9961-91ED7F090E36}" destId="{6E2021A4-FF38-4D8A-9752-71022786AE67}" srcOrd="2" destOrd="0" parTransId="{4F1123BF-8A7E-45A9-BD7F-7658EF59F523}" sibTransId="{800384C5-B03C-4999-8567-E7F2D75D38E9}"/>
    <dgm:cxn modelId="{8CCF8D5B-58D5-4B38-889A-B459272D4B43}" type="presOf" srcId="{BDE1DF07-9E0C-44E8-903A-26AE5FC34763}" destId="{9D036DBE-606F-4D94-9713-71F07CCE8345}" srcOrd="0" destOrd="5" presId="urn:microsoft.com/office/officeart/2005/8/layout/hList1"/>
    <dgm:cxn modelId="{7B26C767-28C5-4E1F-8DB3-2292C5603D46}" type="presOf" srcId="{FE89818A-EE68-4EFD-AF0F-7B6CE74C87FC}" destId="{28153524-C53F-4B4A-8226-161EC3F77F59}" srcOrd="0" destOrd="2" presId="urn:microsoft.com/office/officeart/2005/8/layout/hList1"/>
    <dgm:cxn modelId="{B55D2E4F-CBDC-47A8-8523-03870565125A}" type="presOf" srcId="{E369DF35-B6DE-4B3C-8F9D-3E69A50BB0BF}" destId="{9D036DBE-606F-4D94-9713-71F07CCE8345}" srcOrd="0" destOrd="3" presId="urn:microsoft.com/office/officeart/2005/8/layout/hList1"/>
    <dgm:cxn modelId="{63AC79EB-1684-401C-AA35-01167656E064}" srcId="{6E2021A4-FF38-4D8A-9752-71022786AE67}" destId="{FE89818A-EE68-4EFD-AF0F-7B6CE74C87FC}" srcOrd="2" destOrd="0" parTransId="{08A7EC4B-3E17-4021-8639-034E039F32AF}" sibTransId="{4CFB2CF5-2F24-4DFB-97CC-1913D187831B}"/>
    <dgm:cxn modelId="{61CCD0DE-8F1A-413A-B94A-0BAD91738C08}" srcId="{6E2021A4-FF38-4D8A-9752-71022786AE67}" destId="{FE6E8132-4DCB-4928-BF5C-D2C9BBED08B0}" srcOrd="5" destOrd="0" parTransId="{3636FCF9-4FDE-415E-9454-10B61F9279D9}" sibTransId="{BE7C8D51-4410-4664-A74B-1DF62C4B53CC}"/>
    <dgm:cxn modelId="{7FF9DAD0-B28E-4A90-87AE-2DAB1A6113FE}" type="presOf" srcId="{AD8A0563-0E6D-479A-AADE-7791D959FE53}" destId="{28153524-C53F-4B4A-8226-161EC3F77F59}" srcOrd="0" destOrd="1" presId="urn:microsoft.com/office/officeart/2005/8/layout/hList1"/>
    <dgm:cxn modelId="{5F27B9CD-1299-40B7-956F-CE8875A18754}" srcId="{F0F688E9-3602-4676-86FE-E056141A0F63}" destId="{2E5635F8-2F2D-479C-A2CD-300C791DD838}" srcOrd="4" destOrd="0" parTransId="{C483A284-1DDA-4F04-B0CE-DA2E759EA1DC}" sibTransId="{FB32CC62-6950-4996-B059-AF84B92B82E3}"/>
    <dgm:cxn modelId="{DCD59BE2-4E08-4070-A1EF-FF1FEB83041C}" srcId="{F0F688E9-3602-4676-86FE-E056141A0F63}" destId="{E369DF35-B6DE-4B3C-8F9D-3E69A50BB0BF}" srcOrd="3" destOrd="0" parTransId="{52269468-80A5-4026-B078-9EF5D16EF888}" sibTransId="{F456D027-3EF0-441C-B09D-20ACA7E0E243}"/>
    <dgm:cxn modelId="{5EE96B86-8E86-4C76-B6E0-D57BA5D4813D}" type="presOf" srcId="{1D7D071F-CBE9-41A8-9514-050A4958B753}" destId="{9D036DBE-606F-4D94-9713-71F07CCE8345}" srcOrd="0" destOrd="1" presId="urn:microsoft.com/office/officeart/2005/8/layout/hList1"/>
    <dgm:cxn modelId="{BEA74D4C-BD9B-48B6-B791-11676AAF6A65}" type="presParOf" srcId="{5556286F-C032-4A3F-8521-125C4750CAC7}" destId="{A38500B0-AD13-4544-9658-A36922BD1995}" srcOrd="0" destOrd="0" presId="urn:microsoft.com/office/officeart/2005/8/layout/hList1"/>
    <dgm:cxn modelId="{A6EBE857-39D1-4728-99F5-B4A4E5DB4C23}" type="presParOf" srcId="{A38500B0-AD13-4544-9658-A36922BD1995}" destId="{D59A6AFC-C1FB-4FC0-B2D1-66C3DC7CF1DA}" srcOrd="0" destOrd="0" presId="urn:microsoft.com/office/officeart/2005/8/layout/hList1"/>
    <dgm:cxn modelId="{807CE745-F448-421F-B407-2984AC015B5D}" type="presParOf" srcId="{A38500B0-AD13-4544-9658-A36922BD1995}" destId="{9D036DBE-606F-4D94-9713-71F07CCE8345}" srcOrd="1" destOrd="0" presId="urn:microsoft.com/office/officeart/2005/8/layout/hList1"/>
    <dgm:cxn modelId="{F038862C-29EA-4A90-B8D1-89BDF450A08C}" type="presParOf" srcId="{5556286F-C032-4A3F-8521-125C4750CAC7}" destId="{32A4D7B2-BE78-40C6-AF3E-F3D19B82BE9D}" srcOrd="1" destOrd="0" presId="urn:microsoft.com/office/officeart/2005/8/layout/hList1"/>
    <dgm:cxn modelId="{B1DB5B36-1ECC-45B2-9324-F7FCDF88507A}" type="presParOf" srcId="{5556286F-C032-4A3F-8521-125C4750CAC7}" destId="{192FCD81-C002-45B7-B0A2-39578469E5B6}" srcOrd="2" destOrd="0" presId="urn:microsoft.com/office/officeart/2005/8/layout/hList1"/>
    <dgm:cxn modelId="{35B6E68E-D003-4717-9ED6-E5D5DFC94F18}" type="presParOf" srcId="{192FCD81-C002-45B7-B0A2-39578469E5B6}" destId="{D3800D04-498E-4115-BD4A-62A414FD6346}" srcOrd="0" destOrd="0" presId="urn:microsoft.com/office/officeart/2005/8/layout/hList1"/>
    <dgm:cxn modelId="{B54EB5AC-F5D7-4BEA-8A5D-A0784D8F6254}" type="presParOf" srcId="{192FCD81-C002-45B7-B0A2-39578469E5B6}" destId="{F4DE1FFE-8186-4EBE-83C2-925D2D8B9B96}" srcOrd="1" destOrd="0" presId="urn:microsoft.com/office/officeart/2005/8/layout/hList1"/>
    <dgm:cxn modelId="{B0DF5436-AB5C-4838-A79D-DB2FB62CACCB}" type="presParOf" srcId="{5556286F-C032-4A3F-8521-125C4750CAC7}" destId="{FE69CE48-5EC0-48E2-890E-829575F64BFA}" srcOrd="3" destOrd="0" presId="urn:microsoft.com/office/officeart/2005/8/layout/hList1"/>
    <dgm:cxn modelId="{8F264301-1C4F-493A-B96C-D0F83E7D61CD}" type="presParOf" srcId="{5556286F-C032-4A3F-8521-125C4750CAC7}" destId="{FA0F4498-39A5-440E-BE1A-A8E7A3188D16}" srcOrd="4" destOrd="0" presId="urn:microsoft.com/office/officeart/2005/8/layout/hList1"/>
    <dgm:cxn modelId="{8D8B3258-073E-4348-BF03-32118CF2E636}" type="presParOf" srcId="{FA0F4498-39A5-440E-BE1A-A8E7A3188D16}" destId="{9A2E4108-8A3E-4F50-8AF1-CE1AD4909B3B}" srcOrd="0" destOrd="0" presId="urn:microsoft.com/office/officeart/2005/8/layout/hList1"/>
    <dgm:cxn modelId="{A60AE998-2181-4B9E-88A5-09CA2345F717}" type="presParOf" srcId="{FA0F4498-39A5-440E-BE1A-A8E7A3188D16}" destId="{28153524-C53F-4B4A-8226-161EC3F77F59}"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38A95AB8-3404-4DA2-90F6-5D8981BA5C52}"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US"/>
        </a:p>
      </dgm:t>
    </dgm:pt>
    <dgm:pt modelId="{26CAE3EA-63A2-4FC4-B04C-B06E3F945146}">
      <dgm:prSet phldrT="[Text]" custT="1"/>
      <dgm:spPr/>
      <dgm:t>
        <a:bodyPr/>
        <a:lstStyle/>
        <a:p>
          <a:r>
            <a:rPr lang="en-US" sz="1900" b="0" dirty="0" smtClean="0"/>
            <a:t>First letter should be Lowercase</a:t>
          </a:r>
          <a:endParaRPr lang="en-US" sz="1900" dirty="0"/>
        </a:p>
      </dgm:t>
    </dgm:pt>
    <dgm:pt modelId="{2BACEE69-6E12-442F-A4C4-CC9E352F87DC}">
      <dgm:prSet phldrT="[Text]" custT="1"/>
      <dgm:spPr/>
      <dgm:t>
        <a:bodyPr/>
        <a:lstStyle/>
        <a:p>
          <a:r>
            <a:rPr lang="en-US" sz="1900" b="0" dirty="0" smtClean="0"/>
            <a:t>Should follow Camel Case</a:t>
          </a:r>
          <a:endParaRPr lang="en-US" sz="1900" dirty="0"/>
        </a:p>
      </dgm:t>
    </dgm:pt>
    <dgm:pt modelId="{C332276D-B41A-46E8-B8C1-F34CD0F5278B}">
      <dgm:prSet phldrT="[Text]" custT="1"/>
      <dgm:spPr/>
      <dgm:t>
        <a:bodyPr/>
        <a:lstStyle/>
        <a:p>
          <a:r>
            <a:rPr lang="en-US" sz="2200" b="0" dirty="0" smtClean="0">
              <a:solidFill>
                <a:schemeClr val="tx1"/>
              </a:solidFill>
            </a:rPr>
            <a:t>Method Name</a:t>
          </a:r>
          <a:endParaRPr lang="en-US" sz="2200" dirty="0">
            <a:solidFill>
              <a:schemeClr val="tx1"/>
            </a:solidFill>
          </a:endParaRPr>
        </a:p>
      </dgm:t>
    </dgm:pt>
    <dgm:pt modelId="{420F64A4-4422-42D3-9575-F5590626156E}" type="sibTrans" cxnId="{42089D34-439D-4339-98D5-54423B3CBAF5}">
      <dgm:prSet/>
      <dgm:spPr/>
      <dgm:t>
        <a:bodyPr/>
        <a:lstStyle/>
        <a:p>
          <a:endParaRPr lang="en-US"/>
        </a:p>
      </dgm:t>
    </dgm:pt>
    <dgm:pt modelId="{7A7E9F3E-BBE4-4556-A161-C3B01EBCCCF1}" type="parTrans" cxnId="{42089D34-439D-4339-98D5-54423B3CBAF5}">
      <dgm:prSet/>
      <dgm:spPr/>
      <dgm:t>
        <a:bodyPr/>
        <a:lstStyle/>
        <a:p>
          <a:endParaRPr lang="en-US"/>
        </a:p>
      </dgm:t>
    </dgm:pt>
    <dgm:pt modelId="{6BC1BA91-880A-41D3-9F49-59EA88E79C5C}" type="sibTrans" cxnId="{A161C3A3-B832-4C4E-B9FD-B82A2E30DDDD}">
      <dgm:prSet/>
      <dgm:spPr/>
      <dgm:t>
        <a:bodyPr/>
        <a:lstStyle/>
        <a:p>
          <a:endParaRPr lang="en-US"/>
        </a:p>
      </dgm:t>
    </dgm:pt>
    <dgm:pt modelId="{A2A297E9-8E8F-4EA6-9BE8-BFF63B14C675}" type="parTrans" cxnId="{A161C3A3-B832-4C4E-B9FD-B82A2E30DDDD}">
      <dgm:prSet/>
      <dgm:spPr/>
      <dgm:t>
        <a:bodyPr/>
        <a:lstStyle/>
        <a:p>
          <a:endParaRPr lang="en-US"/>
        </a:p>
      </dgm:t>
    </dgm:pt>
    <dgm:pt modelId="{676A1B78-ED37-40BE-B242-8300A8315429}" type="sibTrans" cxnId="{38C89697-8306-4AC2-8B6B-E7BFC907C980}">
      <dgm:prSet/>
      <dgm:spPr/>
      <dgm:t>
        <a:bodyPr/>
        <a:lstStyle/>
        <a:p>
          <a:endParaRPr lang="en-US"/>
        </a:p>
      </dgm:t>
    </dgm:pt>
    <dgm:pt modelId="{30B66120-C5DC-466B-A35C-8EE51518ED38}" type="parTrans" cxnId="{38C89697-8306-4AC2-8B6B-E7BFC907C980}">
      <dgm:prSet/>
      <dgm:spPr/>
      <dgm:t>
        <a:bodyPr/>
        <a:lstStyle/>
        <a:p>
          <a:endParaRPr lang="en-US"/>
        </a:p>
      </dgm:t>
    </dgm:pt>
    <dgm:pt modelId="{AF03E110-785E-402F-A158-313879C5F382}">
      <dgm:prSet phldrT="[Text]" custT="1"/>
      <dgm:spPr/>
      <dgm:t>
        <a:bodyPr/>
        <a:lstStyle/>
        <a:p>
          <a:r>
            <a:rPr lang="en-US" sz="1900" b="0" dirty="0" smtClean="0"/>
            <a:t>Should follow Camel Case</a:t>
          </a:r>
          <a:endParaRPr lang="en-US" sz="1900" dirty="0"/>
        </a:p>
      </dgm:t>
    </dgm:pt>
    <dgm:pt modelId="{1793C195-E899-4C03-B774-E1AE11F06ED3}">
      <dgm:prSet phldrT="[Text]" custT="1"/>
      <dgm:spPr/>
      <dgm:t>
        <a:bodyPr/>
        <a:lstStyle/>
        <a:p>
          <a:r>
            <a:rPr lang="en-US" sz="2200" b="0" dirty="0" smtClean="0">
              <a:solidFill>
                <a:schemeClr val="tx1"/>
              </a:solidFill>
            </a:rPr>
            <a:t>Instance &amp; Reference Variable</a:t>
          </a:r>
          <a:endParaRPr lang="en-US" sz="2200" dirty="0">
            <a:solidFill>
              <a:schemeClr val="tx1"/>
            </a:solidFill>
          </a:endParaRPr>
        </a:p>
      </dgm:t>
    </dgm:pt>
    <dgm:pt modelId="{ED17B085-C667-4A68-AC66-F07688EE0ED9}" type="sibTrans" cxnId="{3E9AC323-F388-476C-B24C-7DFDA82C3FC8}">
      <dgm:prSet/>
      <dgm:spPr/>
      <dgm:t>
        <a:bodyPr/>
        <a:lstStyle/>
        <a:p>
          <a:endParaRPr lang="en-US"/>
        </a:p>
      </dgm:t>
    </dgm:pt>
    <dgm:pt modelId="{CB3C1BDE-5E21-4DF2-A6BB-4775A26FB4CA}" type="parTrans" cxnId="{3E9AC323-F388-476C-B24C-7DFDA82C3FC8}">
      <dgm:prSet/>
      <dgm:spPr/>
      <dgm:t>
        <a:bodyPr/>
        <a:lstStyle/>
        <a:p>
          <a:endParaRPr lang="en-US"/>
        </a:p>
      </dgm:t>
    </dgm:pt>
    <dgm:pt modelId="{1AABD9D7-954D-4E2D-9CCF-89A13B754C03}" type="sibTrans" cxnId="{49F442B0-90C3-4DEB-8174-D0F2A8139594}">
      <dgm:prSet/>
      <dgm:spPr/>
      <dgm:t>
        <a:bodyPr/>
        <a:lstStyle/>
        <a:p>
          <a:endParaRPr lang="en-US"/>
        </a:p>
      </dgm:t>
    </dgm:pt>
    <dgm:pt modelId="{F5F02050-D121-4EDF-8E37-797EB5E7D7F6}" type="parTrans" cxnId="{49F442B0-90C3-4DEB-8174-D0F2A8139594}">
      <dgm:prSet/>
      <dgm:spPr/>
      <dgm:t>
        <a:bodyPr/>
        <a:lstStyle/>
        <a:p>
          <a:endParaRPr lang="en-US"/>
        </a:p>
      </dgm:t>
    </dgm:pt>
    <dgm:pt modelId="{6AE21CEF-BB5F-4503-85DA-61FF34B4FEC5}">
      <dgm:prSet phldrT="[Text]" custT="1"/>
      <dgm:spPr/>
      <dgm:t>
        <a:bodyPr/>
        <a:lstStyle/>
        <a:p>
          <a:r>
            <a:rPr lang="en-US" sz="1900" b="0" dirty="0" smtClean="0"/>
            <a:t>First letter should be Uppercase</a:t>
          </a:r>
          <a:endParaRPr lang="en-US" sz="1900" dirty="0"/>
        </a:p>
      </dgm:t>
    </dgm:pt>
    <dgm:pt modelId="{DC9C97EE-4499-4E87-B559-BDF319CD9019}">
      <dgm:prSet phldrT="[Text]" custT="1"/>
      <dgm:spPr/>
      <dgm:t>
        <a:bodyPr/>
        <a:lstStyle/>
        <a:p>
          <a:r>
            <a:rPr lang="en-US" sz="1900" b="0" dirty="0" smtClean="0"/>
            <a:t>Should follow Camel Case</a:t>
          </a:r>
          <a:endParaRPr lang="en-US" sz="1900" dirty="0"/>
        </a:p>
      </dgm:t>
    </dgm:pt>
    <dgm:pt modelId="{62EC71D2-EFC5-4C06-9287-773ED3E7A7D1}">
      <dgm:prSet phldrT="[Text]" custT="1"/>
      <dgm:spPr/>
      <dgm:t>
        <a:bodyPr/>
        <a:lstStyle/>
        <a:p>
          <a:r>
            <a:rPr lang="en-US" sz="2200" b="0" dirty="0" smtClean="0">
              <a:solidFill>
                <a:schemeClr val="tx1"/>
              </a:solidFill>
            </a:rPr>
            <a:t>Class  Name</a:t>
          </a:r>
          <a:endParaRPr lang="en-US" sz="2200" dirty="0">
            <a:solidFill>
              <a:schemeClr val="tx1"/>
            </a:solidFill>
          </a:endParaRPr>
        </a:p>
      </dgm:t>
    </dgm:pt>
    <dgm:pt modelId="{252C647F-2363-41AB-8EEF-33A8313444F3}" type="sibTrans" cxnId="{B072AB9F-45DA-4EBE-8C31-0131C7021CE7}">
      <dgm:prSet/>
      <dgm:spPr/>
      <dgm:t>
        <a:bodyPr/>
        <a:lstStyle/>
        <a:p>
          <a:endParaRPr lang="en-US"/>
        </a:p>
      </dgm:t>
    </dgm:pt>
    <dgm:pt modelId="{498B368B-5368-4F2D-BB75-107F9741B7A4}" type="parTrans" cxnId="{B072AB9F-45DA-4EBE-8C31-0131C7021CE7}">
      <dgm:prSet/>
      <dgm:spPr/>
      <dgm:t>
        <a:bodyPr/>
        <a:lstStyle/>
        <a:p>
          <a:endParaRPr lang="en-US"/>
        </a:p>
      </dgm:t>
    </dgm:pt>
    <dgm:pt modelId="{16497563-51D6-4015-9D93-DC9567657E35}" type="sibTrans" cxnId="{6B9D14AD-B521-4E81-813F-476742AD1EFE}">
      <dgm:prSet/>
      <dgm:spPr/>
      <dgm:t>
        <a:bodyPr/>
        <a:lstStyle/>
        <a:p>
          <a:endParaRPr lang="en-US"/>
        </a:p>
      </dgm:t>
    </dgm:pt>
    <dgm:pt modelId="{4DCF6CDB-E3A5-4088-B15D-BC4F47EBAA4A}" type="parTrans" cxnId="{6B9D14AD-B521-4E81-813F-476742AD1EFE}">
      <dgm:prSet/>
      <dgm:spPr/>
      <dgm:t>
        <a:bodyPr/>
        <a:lstStyle/>
        <a:p>
          <a:endParaRPr lang="en-US"/>
        </a:p>
      </dgm:t>
    </dgm:pt>
    <dgm:pt modelId="{57A50052-82EF-4C31-9CA7-182B5B89D839}" type="sibTrans" cxnId="{14464696-5277-4CCF-941B-019E6E33E44C}">
      <dgm:prSet/>
      <dgm:spPr/>
      <dgm:t>
        <a:bodyPr/>
        <a:lstStyle/>
        <a:p>
          <a:endParaRPr lang="en-US"/>
        </a:p>
      </dgm:t>
    </dgm:pt>
    <dgm:pt modelId="{7C5F9430-4302-4CAA-9547-47C04948DEEC}" type="parTrans" cxnId="{14464696-5277-4CCF-941B-019E6E33E44C}">
      <dgm:prSet/>
      <dgm:spPr/>
      <dgm:t>
        <a:bodyPr/>
        <a:lstStyle/>
        <a:p>
          <a:endParaRPr lang="en-US"/>
        </a:p>
      </dgm:t>
    </dgm:pt>
    <dgm:pt modelId="{50149591-1EC1-4713-BE00-713581A96372}">
      <dgm:prSet phldrT="[Text]" custT="1"/>
      <dgm:spPr/>
      <dgm:t>
        <a:bodyPr/>
        <a:lstStyle/>
        <a:p>
          <a:endParaRPr lang="en-US" sz="1900" dirty="0"/>
        </a:p>
      </dgm:t>
    </dgm:pt>
    <dgm:pt modelId="{C3790EFC-B761-42FE-A001-38C8C6DB3EC5}" type="parTrans" cxnId="{F673C408-C9F1-4D73-AFBB-D6E3AED536D3}">
      <dgm:prSet/>
      <dgm:spPr/>
      <dgm:t>
        <a:bodyPr/>
        <a:lstStyle/>
        <a:p>
          <a:endParaRPr lang="en-US"/>
        </a:p>
      </dgm:t>
    </dgm:pt>
    <dgm:pt modelId="{FBB1EF06-F2F9-481E-AF35-404252C612FA}" type="sibTrans" cxnId="{F673C408-C9F1-4D73-AFBB-D6E3AED536D3}">
      <dgm:prSet/>
      <dgm:spPr/>
      <dgm:t>
        <a:bodyPr/>
        <a:lstStyle/>
        <a:p>
          <a:endParaRPr lang="en-US"/>
        </a:p>
      </dgm:t>
    </dgm:pt>
    <dgm:pt modelId="{54495B95-3542-49C4-8AA4-8DB0DA0029DC}">
      <dgm:prSet phldrT="[Text]" custT="1"/>
      <dgm:spPr/>
      <dgm:t>
        <a:bodyPr/>
        <a:lstStyle/>
        <a:p>
          <a:r>
            <a:rPr lang="en-US" sz="1900" b="0" dirty="0" smtClean="0"/>
            <a:t>First letter of each internal word  should be capitalized(if it is present) </a:t>
          </a:r>
          <a:endParaRPr lang="en-US" sz="1900" dirty="0"/>
        </a:p>
      </dgm:t>
    </dgm:pt>
    <dgm:pt modelId="{426279EA-0441-4A22-ABC1-775585812AEF}" type="parTrans" cxnId="{B4E7D82F-208D-4BD4-A763-6A0A7B08FFEF}">
      <dgm:prSet/>
      <dgm:spPr/>
      <dgm:t>
        <a:bodyPr/>
        <a:lstStyle/>
        <a:p>
          <a:endParaRPr lang="en-US"/>
        </a:p>
      </dgm:t>
    </dgm:pt>
    <dgm:pt modelId="{8F507A0A-C224-4252-BE22-5164E61AB176}" type="sibTrans" cxnId="{B4E7D82F-208D-4BD4-A763-6A0A7B08FFEF}">
      <dgm:prSet/>
      <dgm:spPr/>
      <dgm:t>
        <a:bodyPr/>
        <a:lstStyle/>
        <a:p>
          <a:endParaRPr lang="en-US"/>
        </a:p>
      </dgm:t>
    </dgm:pt>
    <dgm:pt modelId="{2C56987F-04D6-461F-9167-5FA0847B7981}">
      <dgm:prSet phldrT="[Text]" custT="1"/>
      <dgm:spPr/>
      <dgm:t>
        <a:bodyPr/>
        <a:lstStyle/>
        <a:p>
          <a:endParaRPr lang="en-US" sz="1900" dirty="0"/>
        </a:p>
      </dgm:t>
    </dgm:pt>
    <dgm:pt modelId="{B9389364-EE19-4F8B-BFB5-C163233568CF}" type="parTrans" cxnId="{D53111A8-9E43-4011-AB98-722406C03A65}">
      <dgm:prSet/>
      <dgm:spPr/>
      <dgm:t>
        <a:bodyPr/>
        <a:lstStyle/>
        <a:p>
          <a:endParaRPr lang="en-US"/>
        </a:p>
      </dgm:t>
    </dgm:pt>
    <dgm:pt modelId="{CFF603DA-034D-406F-811B-E7EF516D6466}" type="sibTrans" cxnId="{D53111A8-9E43-4011-AB98-722406C03A65}">
      <dgm:prSet/>
      <dgm:spPr/>
      <dgm:t>
        <a:bodyPr/>
        <a:lstStyle/>
        <a:p>
          <a:endParaRPr lang="en-US"/>
        </a:p>
      </dgm:t>
    </dgm:pt>
    <dgm:pt modelId="{24F4F8A6-7D4C-4CFA-9EF3-12509FE75B1A}">
      <dgm:prSet custT="1"/>
      <dgm:spPr/>
      <dgm:t>
        <a:bodyPr/>
        <a:lstStyle/>
        <a:p>
          <a:r>
            <a:rPr lang="en-US" sz="1900" b="0" dirty="0" smtClean="0"/>
            <a:t>First letter should be Lowercase</a:t>
          </a:r>
          <a:endParaRPr lang="en-US" sz="1900" b="0" dirty="0"/>
        </a:p>
      </dgm:t>
    </dgm:pt>
    <dgm:pt modelId="{2918EF13-496D-429B-9548-7590D3F3BB4D}" type="parTrans" cxnId="{39325475-6843-4C1C-8F8A-4B96DF2C7551}">
      <dgm:prSet/>
      <dgm:spPr/>
      <dgm:t>
        <a:bodyPr/>
        <a:lstStyle/>
        <a:p>
          <a:endParaRPr lang="en-US"/>
        </a:p>
      </dgm:t>
    </dgm:pt>
    <dgm:pt modelId="{49E5AB71-537D-40F7-8210-2A2894A58BA6}" type="sibTrans" cxnId="{39325475-6843-4C1C-8F8A-4B96DF2C7551}">
      <dgm:prSet/>
      <dgm:spPr/>
      <dgm:t>
        <a:bodyPr/>
        <a:lstStyle/>
        <a:p>
          <a:endParaRPr lang="en-US"/>
        </a:p>
      </dgm:t>
    </dgm:pt>
    <dgm:pt modelId="{BA7EFCEB-EB79-4003-8550-F0A3A759EFB5}">
      <dgm:prSet custT="1"/>
      <dgm:spPr/>
      <dgm:t>
        <a:bodyPr/>
        <a:lstStyle/>
        <a:p>
          <a:r>
            <a:rPr lang="en-US" sz="1900" b="0" dirty="0" smtClean="0"/>
            <a:t>First letter of each internal word  should be capitalized(if it is present)</a:t>
          </a:r>
          <a:endParaRPr lang="en-US" sz="1900" b="0" dirty="0"/>
        </a:p>
      </dgm:t>
    </dgm:pt>
    <dgm:pt modelId="{4735A256-7A0A-4721-B0AC-AA79F25A87EC}" type="parTrans" cxnId="{ACBFC067-7304-47FA-AD23-68CA218FFC7E}">
      <dgm:prSet/>
      <dgm:spPr/>
      <dgm:t>
        <a:bodyPr/>
        <a:lstStyle/>
        <a:p>
          <a:endParaRPr lang="en-US"/>
        </a:p>
      </dgm:t>
    </dgm:pt>
    <dgm:pt modelId="{9F3F4E4A-33A8-402C-A160-CD77BD943AEC}" type="sibTrans" cxnId="{ACBFC067-7304-47FA-AD23-68CA218FFC7E}">
      <dgm:prSet/>
      <dgm:spPr/>
      <dgm:t>
        <a:bodyPr/>
        <a:lstStyle/>
        <a:p>
          <a:endParaRPr lang="en-US"/>
        </a:p>
      </dgm:t>
    </dgm:pt>
    <dgm:pt modelId="{CF9FEBBB-BF91-45B3-A063-470C67F110B6}">
      <dgm:prSet phldrT="[Text]" custT="1"/>
      <dgm:spPr/>
      <dgm:t>
        <a:bodyPr/>
        <a:lstStyle/>
        <a:p>
          <a:r>
            <a:rPr lang="en-US" sz="1900" b="0" dirty="0" smtClean="0"/>
            <a:t>First letter of each internal word  should be capitalized(if it is present) </a:t>
          </a:r>
          <a:endParaRPr lang="en-US" sz="1900" dirty="0"/>
        </a:p>
      </dgm:t>
    </dgm:pt>
    <dgm:pt modelId="{E9DA9D68-242E-4BCD-BBAA-C510F79DD245}" type="parTrans" cxnId="{8D9C5C78-795C-4E8E-803D-9A74973D9410}">
      <dgm:prSet/>
      <dgm:spPr/>
      <dgm:t>
        <a:bodyPr/>
        <a:lstStyle/>
        <a:p>
          <a:endParaRPr lang="en-US"/>
        </a:p>
      </dgm:t>
    </dgm:pt>
    <dgm:pt modelId="{70D0CFEA-7611-4E91-8E22-5D9D510ADB4A}" type="sibTrans" cxnId="{8D9C5C78-795C-4E8E-803D-9A74973D9410}">
      <dgm:prSet/>
      <dgm:spPr/>
      <dgm:t>
        <a:bodyPr/>
        <a:lstStyle/>
        <a:p>
          <a:endParaRPr lang="en-US"/>
        </a:p>
      </dgm:t>
    </dgm:pt>
    <dgm:pt modelId="{7535906E-FD56-4275-9378-5266372FA55C}" type="pres">
      <dgm:prSet presAssocID="{38A95AB8-3404-4DA2-90F6-5D8981BA5C52}" presName="Name0" presStyleCnt="0">
        <dgm:presLayoutVars>
          <dgm:dir/>
          <dgm:animLvl val="lvl"/>
          <dgm:resizeHandles val="exact"/>
        </dgm:presLayoutVars>
      </dgm:prSet>
      <dgm:spPr/>
      <dgm:t>
        <a:bodyPr/>
        <a:lstStyle/>
        <a:p>
          <a:endParaRPr lang="en-US"/>
        </a:p>
      </dgm:t>
    </dgm:pt>
    <dgm:pt modelId="{D8385CAB-F7BC-473F-AEBD-65657996A0D9}" type="pres">
      <dgm:prSet presAssocID="{62EC71D2-EFC5-4C06-9287-773ED3E7A7D1}" presName="linNode" presStyleCnt="0"/>
      <dgm:spPr/>
      <dgm:t>
        <a:bodyPr/>
        <a:lstStyle/>
        <a:p>
          <a:endParaRPr lang="en-US"/>
        </a:p>
      </dgm:t>
    </dgm:pt>
    <dgm:pt modelId="{C939C7A5-383E-4AAE-B888-311FD2CF4486}" type="pres">
      <dgm:prSet presAssocID="{62EC71D2-EFC5-4C06-9287-773ED3E7A7D1}" presName="parentText" presStyleLbl="node1" presStyleIdx="0" presStyleCnt="3" custLinFactNeighborX="-1839" custLinFactNeighborY="-1964">
        <dgm:presLayoutVars>
          <dgm:chMax val="1"/>
          <dgm:bulletEnabled val="1"/>
        </dgm:presLayoutVars>
      </dgm:prSet>
      <dgm:spPr/>
      <dgm:t>
        <a:bodyPr/>
        <a:lstStyle/>
        <a:p>
          <a:endParaRPr lang="en-US"/>
        </a:p>
      </dgm:t>
    </dgm:pt>
    <dgm:pt modelId="{B141744E-FB21-4F28-A5AF-1EB918F28092}" type="pres">
      <dgm:prSet presAssocID="{62EC71D2-EFC5-4C06-9287-773ED3E7A7D1}" presName="descendantText" presStyleLbl="alignAccFollowNode1" presStyleIdx="0" presStyleCnt="3" custScaleX="134650" custScaleY="195322">
        <dgm:presLayoutVars>
          <dgm:bulletEnabled val="1"/>
        </dgm:presLayoutVars>
      </dgm:prSet>
      <dgm:spPr/>
      <dgm:t>
        <a:bodyPr/>
        <a:lstStyle/>
        <a:p>
          <a:endParaRPr lang="en-US"/>
        </a:p>
      </dgm:t>
    </dgm:pt>
    <dgm:pt modelId="{15BB557A-F6E5-4B7B-9A29-53B09FC622C3}" type="pres">
      <dgm:prSet presAssocID="{252C647F-2363-41AB-8EEF-33A8313444F3}" presName="sp" presStyleCnt="0"/>
      <dgm:spPr/>
      <dgm:t>
        <a:bodyPr/>
        <a:lstStyle/>
        <a:p>
          <a:endParaRPr lang="en-US"/>
        </a:p>
      </dgm:t>
    </dgm:pt>
    <dgm:pt modelId="{3D2751C8-4373-43A0-9852-605DBF0AC02C}" type="pres">
      <dgm:prSet presAssocID="{1793C195-E899-4C03-B774-E1AE11F06ED3}" presName="linNode" presStyleCnt="0"/>
      <dgm:spPr/>
      <dgm:t>
        <a:bodyPr/>
        <a:lstStyle/>
        <a:p>
          <a:endParaRPr lang="en-US"/>
        </a:p>
      </dgm:t>
    </dgm:pt>
    <dgm:pt modelId="{8BCC0359-C3F7-42F9-9ED1-6C40E1616684}" type="pres">
      <dgm:prSet presAssocID="{1793C195-E899-4C03-B774-E1AE11F06ED3}" presName="parentText" presStyleLbl="node1" presStyleIdx="1" presStyleCnt="3" custScaleX="82269">
        <dgm:presLayoutVars>
          <dgm:chMax val="1"/>
          <dgm:bulletEnabled val="1"/>
        </dgm:presLayoutVars>
      </dgm:prSet>
      <dgm:spPr/>
      <dgm:t>
        <a:bodyPr/>
        <a:lstStyle/>
        <a:p>
          <a:endParaRPr lang="en-US"/>
        </a:p>
      </dgm:t>
    </dgm:pt>
    <dgm:pt modelId="{24BC8A53-4EEA-4F2D-80B6-4956EB7CDD7A}" type="pres">
      <dgm:prSet presAssocID="{1793C195-E899-4C03-B774-E1AE11F06ED3}" presName="descendantText" presStyleLbl="alignAccFollowNode1" presStyleIdx="1" presStyleCnt="3" custScaleX="111020" custScaleY="216157" custLinFactNeighborX="1649">
        <dgm:presLayoutVars>
          <dgm:bulletEnabled val="1"/>
        </dgm:presLayoutVars>
      </dgm:prSet>
      <dgm:spPr/>
      <dgm:t>
        <a:bodyPr/>
        <a:lstStyle/>
        <a:p>
          <a:endParaRPr lang="en-US"/>
        </a:p>
      </dgm:t>
    </dgm:pt>
    <dgm:pt modelId="{E0BC5F83-05F6-487F-8E32-2BCBF069F537}" type="pres">
      <dgm:prSet presAssocID="{ED17B085-C667-4A68-AC66-F07688EE0ED9}" presName="sp" presStyleCnt="0"/>
      <dgm:spPr/>
      <dgm:t>
        <a:bodyPr/>
        <a:lstStyle/>
        <a:p>
          <a:endParaRPr lang="en-US"/>
        </a:p>
      </dgm:t>
    </dgm:pt>
    <dgm:pt modelId="{51B29C6E-D6A1-402C-A39B-046180685066}" type="pres">
      <dgm:prSet presAssocID="{C332276D-B41A-46E8-B8C1-F34CD0F5278B}" presName="linNode" presStyleCnt="0"/>
      <dgm:spPr/>
      <dgm:t>
        <a:bodyPr/>
        <a:lstStyle/>
        <a:p>
          <a:endParaRPr lang="en-US"/>
        </a:p>
      </dgm:t>
    </dgm:pt>
    <dgm:pt modelId="{24FB6939-AB3E-4A49-97E3-B8D4AAB2520B}" type="pres">
      <dgm:prSet presAssocID="{C332276D-B41A-46E8-B8C1-F34CD0F5278B}" presName="parentText" presStyleLbl="node1" presStyleIdx="2" presStyleCnt="3" custScaleX="102700" custLinFactNeighborX="-1837" custLinFactNeighborY="-152">
        <dgm:presLayoutVars>
          <dgm:chMax val="1"/>
          <dgm:bulletEnabled val="1"/>
        </dgm:presLayoutVars>
      </dgm:prSet>
      <dgm:spPr/>
      <dgm:t>
        <a:bodyPr/>
        <a:lstStyle/>
        <a:p>
          <a:endParaRPr lang="en-US"/>
        </a:p>
      </dgm:t>
    </dgm:pt>
    <dgm:pt modelId="{F9FBB370-AC4C-4FAA-A62D-BAFF9A9FB404}" type="pres">
      <dgm:prSet presAssocID="{C332276D-B41A-46E8-B8C1-F34CD0F5278B}" presName="descendantText" presStyleLbl="alignAccFollowNode1" presStyleIdx="2" presStyleCnt="3" custScaleX="138992" custScaleY="242286">
        <dgm:presLayoutVars>
          <dgm:bulletEnabled val="1"/>
        </dgm:presLayoutVars>
      </dgm:prSet>
      <dgm:spPr/>
      <dgm:t>
        <a:bodyPr/>
        <a:lstStyle/>
        <a:p>
          <a:endParaRPr lang="en-US"/>
        </a:p>
      </dgm:t>
    </dgm:pt>
  </dgm:ptLst>
  <dgm:cxnLst>
    <dgm:cxn modelId="{49F442B0-90C3-4DEB-8174-D0F2A8139594}" srcId="{1793C195-E899-4C03-B774-E1AE11F06ED3}" destId="{AF03E110-785E-402F-A158-313879C5F382}" srcOrd="0" destOrd="0" parTransId="{F5F02050-D121-4EDF-8E37-797EB5E7D7F6}" sibTransId="{1AABD9D7-954D-4E2D-9CCF-89A13B754C03}"/>
    <dgm:cxn modelId="{ECCA44BF-DE47-4529-A78A-96441EA8D835}" type="presOf" srcId="{BA7EFCEB-EB79-4003-8550-F0A3A759EFB5}" destId="{24BC8A53-4EEA-4F2D-80B6-4956EB7CDD7A}" srcOrd="0" destOrd="2" presId="urn:microsoft.com/office/officeart/2005/8/layout/vList5"/>
    <dgm:cxn modelId="{E708C589-A1A9-4675-996A-2E716DA800FC}" type="presOf" srcId="{50149591-1EC1-4713-BE00-713581A96372}" destId="{B141744E-FB21-4F28-A5AF-1EB918F28092}" srcOrd="0" destOrd="4" presId="urn:microsoft.com/office/officeart/2005/8/layout/vList5"/>
    <dgm:cxn modelId="{AF849B02-C71D-4A40-A7AB-ED72B1661E55}" type="presOf" srcId="{26CAE3EA-63A2-4FC4-B04C-B06E3F945146}" destId="{F9FBB370-AC4C-4FAA-A62D-BAFF9A9FB404}" srcOrd="0" destOrd="1" presId="urn:microsoft.com/office/officeart/2005/8/layout/vList5"/>
    <dgm:cxn modelId="{B7D17DE1-D0B5-437C-80E3-8E854B8A3109}" type="presOf" srcId="{CF9FEBBB-BF91-45B3-A063-470C67F110B6}" destId="{F9FBB370-AC4C-4FAA-A62D-BAFF9A9FB404}" srcOrd="0" destOrd="2" presId="urn:microsoft.com/office/officeart/2005/8/layout/vList5"/>
    <dgm:cxn modelId="{3E9AC323-F388-476C-B24C-7DFDA82C3FC8}" srcId="{38A95AB8-3404-4DA2-90F6-5D8981BA5C52}" destId="{1793C195-E899-4C03-B774-E1AE11F06ED3}" srcOrd="1" destOrd="0" parTransId="{CB3C1BDE-5E21-4DF2-A6BB-4775A26FB4CA}" sibTransId="{ED17B085-C667-4A68-AC66-F07688EE0ED9}"/>
    <dgm:cxn modelId="{194E4562-1741-4531-B30D-4307726C5DC8}" type="presOf" srcId="{24F4F8A6-7D4C-4CFA-9EF3-12509FE75B1A}" destId="{24BC8A53-4EEA-4F2D-80B6-4956EB7CDD7A}" srcOrd="0" destOrd="1" presId="urn:microsoft.com/office/officeart/2005/8/layout/vList5"/>
    <dgm:cxn modelId="{14464696-5277-4CCF-941B-019E6E33E44C}" srcId="{62EC71D2-EFC5-4C06-9287-773ED3E7A7D1}" destId="{DC9C97EE-4499-4E87-B559-BDF319CD9019}" srcOrd="1" destOrd="0" parTransId="{7C5F9430-4302-4CAA-9547-47C04948DEEC}" sibTransId="{57A50052-82EF-4C31-9CA7-182B5B89D839}"/>
    <dgm:cxn modelId="{DDA121DA-130C-487A-8067-84C8C47BF952}" type="presOf" srcId="{AF03E110-785E-402F-A158-313879C5F382}" destId="{24BC8A53-4EEA-4F2D-80B6-4956EB7CDD7A}" srcOrd="0" destOrd="0" presId="urn:microsoft.com/office/officeart/2005/8/layout/vList5"/>
    <dgm:cxn modelId="{ACBFC067-7304-47FA-AD23-68CA218FFC7E}" srcId="{1793C195-E899-4C03-B774-E1AE11F06ED3}" destId="{BA7EFCEB-EB79-4003-8550-F0A3A759EFB5}" srcOrd="2" destOrd="0" parTransId="{4735A256-7A0A-4721-B0AC-AA79F25A87EC}" sibTransId="{9F3F4E4A-33A8-402C-A160-CD77BD943AEC}"/>
    <dgm:cxn modelId="{B072AB9F-45DA-4EBE-8C31-0131C7021CE7}" srcId="{38A95AB8-3404-4DA2-90F6-5D8981BA5C52}" destId="{62EC71D2-EFC5-4C06-9287-773ED3E7A7D1}" srcOrd="0" destOrd="0" parTransId="{498B368B-5368-4F2D-BB75-107F9741B7A4}" sibTransId="{252C647F-2363-41AB-8EEF-33A8313444F3}"/>
    <dgm:cxn modelId="{2C3BB906-7A64-4AE6-8517-8667DF5C12D0}" type="presOf" srcId="{DC9C97EE-4499-4E87-B559-BDF319CD9019}" destId="{B141744E-FB21-4F28-A5AF-1EB918F28092}" srcOrd="0" destOrd="1" presId="urn:microsoft.com/office/officeart/2005/8/layout/vList5"/>
    <dgm:cxn modelId="{10C01B32-F721-45C6-A1C8-1C69697B4726}" type="presOf" srcId="{2C56987F-04D6-461F-9167-5FA0847B7981}" destId="{B141744E-FB21-4F28-A5AF-1EB918F28092}" srcOrd="0" destOrd="0" presId="urn:microsoft.com/office/officeart/2005/8/layout/vList5"/>
    <dgm:cxn modelId="{F673C408-C9F1-4D73-AFBB-D6E3AED536D3}" srcId="{62EC71D2-EFC5-4C06-9287-773ED3E7A7D1}" destId="{50149591-1EC1-4713-BE00-713581A96372}" srcOrd="4" destOrd="0" parTransId="{C3790EFC-B761-42FE-A001-38C8C6DB3EC5}" sibTransId="{FBB1EF06-F2F9-481E-AF35-404252C612FA}"/>
    <dgm:cxn modelId="{B4E7D82F-208D-4BD4-A763-6A0A7B08FFEF}" srcId="{62EC71D2-EFC5-4C06-9287-773ED3E7A7D1}" destId="{54495B95-3542-49C4-8AA4-8DB0DA0029DC}" srcOrd="3" destOrd="0" parTransId="{426279EA-0441-4A22-ABC1-775585812AEF}" sibTransId="{8F507A0A-C224-4252-BE22-5164E61AB176}"/>
    <dgm:cxn modelId="{39325475-6843-4C1C-8F8A-4B96DF2C7551}" srcId="{1793C195-E899-4C03-B774-E1AE11F06ED3}" destId="{24F4F8A6-7D4C-4CFA-9EF3-12509FE75B1A}" srcOrd="1" destOrd="0" parTransId="{2918EF13-496D-429B-9548-7590D3F3BB4D}" sibTransId="{49E5AB71-537D-40F7-8210-2A2894A58BA6}"/>
    <dgm:cxn modelId="{3D88A692-A92C-491F-9224-4F7CF95560F3}" type="presOf" srcId="{62EC71D2-EFC5-4C06-9287-773ED3E7A7D1}" destId="{C939C7A5-383E-4AAE-B888-311FD2CF4486}" srcOrd="0" destOrd="0" presId="urn:microsoft.com/office/officeart/2005/8/layout/vList5"/>
    <dgm:cxn modelId="{4557F0F3-AD80-489E-A8F4-EC19091C0035}" type="presOf" srcId="{1793C195-E899-4C03-B774-E1AE11F06ED3}" destId="{8BCC0359-C3F7-42F9-9ED1-6C40E1616684}" srcOrd="0" destOrd="0" presId="urn:microsoft.com/office/officeart/2005/8/layout/vList5"/>
    <dgm:cxn modelId="{779F8979-15BC-4406-B71C-F9243E960EDD}" type="presOf" srcId="{54495B95-3542-49C4-8AA4-8DB0DA0029DC}" destId="{B141744E-FB21-4F28-A5AF-1EB918F28092}" srcOrd="0" destOrd="3" presId="urn:microsoft.com/office/officeart/2005/8/layout/vList5"/>
    <dgm:cxn modelId="{DB1BD938-A5A7-48B1-94DF-20CF4460188E}" type="presOf" srcId="{38A95AB8-3404-4DA2-90F6-5D8981BA5C52}" destId="{7535906E-FD56-4275-9378-5266372FA55C}" srcOrd="0" destOrd="0" presId="urn:microsoft.com/office/officeart/2005/8/layout/vList5"/>
    <dgm:cxn modelId="{6B9D14AD-B521-4E81-813F-476742AD1EFE}" srcId="{62EC71D2-EFC5-4C06-9287-773ED3E7A7D1}" destId="{6AE21CEF-BB5F-4503-85DA-61FF34B4FEC5}" srcOrd="2" destOrd="0" parTransId="{4DCF6CDB-E3A5-4088-B15D-BC4F47EBAA4A}" sibTransId="{16497563-51D6-4015-9D93-DC9567657E35}"/>
    <dgm:cxn modelId="{42089D34-439D-4339-98D5-54423B3CBAF5}" srcId="{38A95AB8-3404-4DA2-90F6-5D8981BA5C52}" destId="{C332276D-B41A-46E8-B8C1-F34CD0F5278B}" srcOrd="2" destOrd="0" parTransId="{7A7E9F3E-BBE4-4556-A161-C3B01EBCCCF1}" sibTransId="{420F64A4-4422-42D3-9575-F5590626156E}"/>
    <dgm:cxn modelId="{DF6B8D66-2E51-4934-A26C-DEB0CB3F731D}" type="presOf" srcId="{2BACEE69-6E12-442F-A4C4-CC9E352F87DC}" destId="{F9FBB370-AC4C-4FAA-A62D-BAFF9A9FB404}" srcOrd="0" destOrd="0" presId="urn:microsoft.com/office/officeart/2005/8/layout/vList5"/>
    <dgm:cxn modelId="{8D9C5C78-795C-4E8E-803D-9A74973D9410}" srcId="{C332276D-B41A-46E8-B8C1-F34CD0F5278B}" destId="{CF9FEBBB-BF91-45B3-A063-470C67F110B6}" srcOrd="2" destOrd="0" parTransId="{E9DA9D68-242E-4BCD-BBAA-C510F79DD245}" sibTransId="{70D0CFEA-7611-4E91-8E22-5D9D510ADB4A}"/>
    <dgm:cxn modelId="{D53111A8-9E43-4011-AB98-722406C03A65}" srcId="{62EC71D2-EFC5-4C06-9287-773ED3E7A7D1}" destId="{2C56987F-04D6-461F-9167-5FA0847B7981}" srcOrd="0" destOrd="0" parTransId="{B9389364-EE19-4F8B-BFB5-C163233568CF}" sibTransId="{CFF603DA-034D-406F-811B-E7EF516D6466}"/>
    <dgm:cxn modelId="{64AF9A14-1AE3-479A-BBE0-D9CC58045033}" type="presOf" srcId="{C332276D-B41A-46E8-B8C1-F34CD0F5278B}" destId="{24FB6939-AB3E-4A49-97E3-B8D4AAB2520B}" srcOrd="0" destOrd="0" presId="urn:microsoft.com/office/officeart/2005/8/layout/vList5"/>
    <dgm:cxn modelId="{38C89697-8306-4AC2-8B6B-E7BFC907C980}" srcId="{C332276D-B41A-46E8-B8C1-F34CD0F5278B}" destId="{2BACEE69-6E12-442F-A4C4-CC9E352F87DC}" srcOrd="0" destOrd="0" parTransId="{30B66120-C5DC-466B-A35C-8EE51518ED38}" sibTransId="{676A1B78-ED37-40BE-B242-8300A8315429}"/>
    <dgm:cxn modelId="{10DD3384-32AB-41FD-9FF8-319F3D0AEB5C}" type="presOf" srcId="{6AE21CEF-BB5F-4503-85DA-61FF34B4FEC5}" destId="{B141744E-FB21-4F28-A5AF-1EB918F28092}" srcOrd="0" destOrd="2" presId="urn:microsoft.com/office/officeart/2005/8/layout/vList5"/>
    <dgm:cxn modelId="{A161C3A3-B832-4C4E-B9FD-B82A2E30DDDD}" srcId="{C332276D-B41A-46E8-B8C1-F34CD0F5278B}" destId="{26CAE3EA-63A2-4FC4-B04C-B06E3F945146}" srcOrd="1" destOrd="0" parTransId="{A2A297E9-8E8F-4EA6-9BE8-BFF63B14C675}" sibTransId="{6BC1BA91-880A-41D3-9F49-59EA88E79C5C}"/>
    <dgm:cxn modelId="{7D67E1AD-8A77-4EE1-BA23-292BAB5CA756}" type="presParOf" srcId="{7535906E-FD56-4275-9378-5266372FA55C}" destId="{D8385CAB-F7BC-473F-AEBD-65657996A0D9}" srcOrd="0" destOrd="0" presId="urn:microsoft.com/office/officeart/2005/8/layout/vList5"/>
    <dgm:cxn modelId="{6FE40E87-849C-488C-A899-8B80A4467D36}" type="presParOf" srcId="{D8385CAB-F7BC-473F-AEBD-65657996A0D9}" destId="{C939C7A5-383E-4AAE-B888-311FD2CF4486}" srcOrd="0" destOrd="0" presId="urn:microsoft.com/office/officeart/2005/8/layout/vList5"/>
    <dgm:cxn modelId="{4925E6CE-B532-4222-8187-5646CD6AE790}" type="presParOf" srcId="{D8385CAB-F7BC-473F-AEBD-65657996A0D9}" destId="{B141744E-FB21-4F28-A5AF-1EB918F28092}" srcOrd="1" destOrd="0" presId="urn:microsoft.com/office/officeart/2005/8/layout/vList5"/>
    <dgm:cxn modelId="{0693209B-6C02-41C7-B07D-4C8149449274}" type="presParOf" srcId="{7535906E-FD56-4275-9378-5266372FA55C}" destId="{15BB557A-F6E5-4B7B-9A29-53B09FC622C3}" srcOrd="1" destOrd="0" presId="urn:microsoft.com/office/officeart/2005/8/layout/vList5"/>
    <dgm:cxn modelId="{61522AC0-8707-4934-B442-9CE319E86AE7}" type="presParOf" srcId="{7535906E-FD56-4275-9378-5266372FA55C}" destId="{3D2751C8-4373-43A0-9852-605DBF0AC02C}" srcOrd="2" destOrd="0" presId="urn:microsoft.com/office/officeart/2005/8/layout/vList5"/>
    <dgm:cxn modelId="{19D449FF-6757-41FC-95BF-C46CC635DE6A}" type="presParOf" srcId="{3D2751C8-4373-43A0-9852-605DBF0AC02C}" destId="{8BCC0359-C3F7-42F9-9ED1-6C40E1616684}" srcOrd="0" destOrd="0" presId="urn:microsoft.com/office/officeart/2005/8/layout/vList5"/>
    <dgm:cxn modelId="{D77FEF47-7D71-4A3F-BB3A-CE35ABB24288}" type="presParOf" srcId="{3D2751C8-4373-43A0-9852-605DBF0AC02C}" destId="{24BC8A53-4EEA-4F2D-80B6-4956EB7CDD7A}" srcOrd="1" destOrd="0" presId="urn:microsoft.com/office/officeart/2005/8/layout/vList5"/>
    <dgm:cxn modelId="{CB2A4197-FA80-4C41-B822-20672CAFF8B2}" type="presParOf" srcId="{7535906E-FD56-4275-9378-5266372FA55C}" destId="{E0BC5F83-05F6-487F-8E32-2BCBF069F537}" srcOrd="3" destOrd="0" presId="urn:microsoft.com/office/officeart/2005/8/layout/vList5"/>
    <dgm:cxn modelId="{D052FD59-2F61-4556-927C-90B3679E1FB2}" type="presParOf" srcId="{7535906E-FD56-4275-9378-5266372FA55C}" destId="{51B29C6E-D6A1-402C-A39B-046180685066}" srcOrd="4" destOrd="0" presId="urn:microsoft.com/office/officeart/2005/8/layout/vList5"/>
    <dgm:cxn modelId="{7BF169E3-E0E7-418C-BECB-3BEAC234EFE3}" type="presParOf" srcId="{51B29C6E-D6A1-402C-A39B-046180685066}" destId="{24FB6939-AB3E-4A49-97E3-B8D4AAB2520B}" srcOrd="0" destOrd="0" presId="urn:microsoft.com/office/officeart/2005/8/layout/vList5"/>
    <dgm:cxn modelId="{B9568434-C3F4-4386-86DA-D359727A84C7}" type="presParOf" srcId="{51B29C6E-D6A1-402C-A39B-046180685066}" destId="{F9FBB370-AC4C-4FAA-A62D-BAFF9A9FB404}" srcOrd="1" destOrd="0" presId="urn:microsoft.com/office/officeart/2005/8/layout/vList5"/>
  </dgm:cxnLst>
  <dgm:bg>
    <a:effectLst>
      <a:glow rad="139700">
        <a:schemeClr val="accent1">
          <a:satMod val="175000"/>
          <a:alpha val="40000"/>
        </a:schemeClr>
      </a:glow>
    </a:effectLst>
  </dgm:bg>
  <dgm:whole/>
</dgm:dataModel>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cs typeface="Arial" charset="0"/>
              </a:defRPr>
            </a:lvl1pPr>
          </a:lstStyle>
          <a:p>
            <a:pPr>
              <a:defRPr/>
            </a:pPr>
            <a:fld id="{A1361B9D-999D-4C2C-8D29-4A1BCB379BD2}" type="datetimeFigureOut">
              <a:rPr lang="en-US"/>
              <a:pPr>
                <a:defRPr/>
              </a:pPr>
              <a:t>6/29/2010</a:t>
            </a:fld>
            <a:endParaRPr lang="en-US"/>
          </a:p>
        </p:txBody>
      </p:sp>
      <p:sp>
        <p:nvSpPr>
          <p:cNvPr id="4" name="Footer Placeholder 3"/>
          <p:cNvSpPr>
            <a:spLocks noGrp="1"/>
          </p:cNvSpPr>
          <p:nvPr>
            <p:ph type="ftr" sz="quarter" idx="2"/>
          </p:nvPr>
        </p:nvSpPr>
        <p:spPr>
          <a:xfrm>
            <a:off x="0" y="8729663"/>
            <a:ext cx="2971800" cy="458787"/>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729663"/>
            <a:ext cx="2971800" cy="458787"/>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D7F979A3-01FF-4DCE-B192-243677E5604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endParaRPr lang="en-US"/>
          </a:p>
        </p:txBody>
      </p:sp>
      <p:sp>
        <p:nvSpPr>
          <p:cNvPr id="81924" name="Rectangle 4"/>
          <p:cNvSpPr>
            <a:spLocks noGrp="1" noRot="1" noChangeAspect="1" noChangeArrowheads="1" noTextEdit="1"/>
          </p:cNvSpPr>
          <p:nvPr>
            <p:ph type="sldImg" idx="2"/>
          </p:nvPr>
        </p:nvSpPr>
        <p:spPr bwMode="auto">
          <a:xfrm>
            <a:off x="941388" y="688975"/>
            <a:ext cx="4976812" cy="3446463"/>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fld id="{4B94862F-C5EC-46F8-8894-0D44169E6C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0D0CA64-4621-4C98-9CA0-C9727F6AF0D8}" type="slidenum">
              <a:rPr lang="en-US" smtClean="0">
                <a:cs typeface="Arial" pitchFamily="34" charset="0"/>
              </a:rPr>
              <a:pPr/>
              <a:t>1</a:t>
            </a:fld>
            <a:endParaRPr lang="en-US" dirty="0" smtClean="0">
              <a:cs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C826D852-4938-4BE5-834A-5254A823489C}" type="slidenum">
              <a:rPr lang="en-US" smtClean="0"/>
              <a:pPr>
                <a:defRPr/>
              </a:pPr>
              <a:t>10</a:t>
            </a:fld>
            <a:endParaRPr lang="en-US"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fontAlgn="t" hangingPunct="1"/>
            <a:r>
              <a:rPr lang="en-US" dirty="0" smtClean="0">
                <a:solidFill>
                  <a:schemeClr val="bg2"/>
                </a:solidFill>
              </a:rPr>
              <a:t>Identify the identifiers used for the class diagram given in the case study </a:t>
            </a:r>
          </a:p>
          <a:p>
            <a:pPr eaLnBrk="1" fontAlgn="t" hangingPunct="1"/>
            <a:endParaRPr lang="en-US" dirty="0" smtClean="0"/>
          </a:p>
          <a:p>
            <a:pPr eaLnBrk="1" fontAlgn="t" hangingPunct="1"/>
            <a:r>
              <a:rPr lang="en-US" dirty="0" err="1" smtClean="0"/>
              <a:t>Ans</a:t>
            </a:r>
            <a:r>
              <a:rPr lang="en-US" dirty="0" smtClean="0"/>
              <a:t>: </a:t>
            </a:r>
          </a:p>
          <a:p>
            <a:pPr eaLnBrk="1" fontAlgn="t" hangingPunct="1"/>
            <a:r>
              <a:rPr lang="en-US" dirty="0" smtClean="0"/>
              <a:t>	Customer</a:t>
            </a:r>
          </a:p>
          <a:p>
            <a:pPr eaLnBrk="1" fontAlgn="t" hangingPunct="1"/>
            <a:r>
              <a:rPr lang="en-US" dirty="0" smtClean="0"/>
              <a:t>	</a:t>
            </a:r>
            <a:r>
              <a:rPr lang="en-US" dirty="0" err="1" smtClean="0"/>
              <a:t>customerId</a:t>
            </a:r>
            <a:r>
              <a:rPr lang="en-US" dirty="0" smtClean="0"/>
              <a:t> &amp; </a:t>
            </a:r>
            <a:r>
              <a:rPr lang="en-US" dirty="0" err="1" smtClean="0"/>
              <a:t>telephoneNo</a:t>
            </a:r>
            <a:endParaRPr lang="en-US" dirty="0" smtClean="0"/>
          </a:p>
          <a:p>
            <a:pPr eaLnBrk="1" fontAlgn="t" hangingPunct="1"/>
            <a:r>
              <a:rPr lang="en-US" dirty="0" smtClean="0"/>
              <a:t>	</a:t>
            </a:r>
            <a:r>
              <a:rPr lang="en-US" dirty="0" err="1" smtClean="0"/>
              <a:t>setCustomerId</a:t>
            </a:r>
            <a:endParaRPr lang="en-US" dirty="0" smtClean="0"/>
          </a:p>
          <a:p>
            <a:pPr eaLnBrk="1" fontAlgn="t" hangingPunct="1"/>
            <a:r>
              <a:rPr lang="en-US" dirty="0" smtClean="0"/>
              <a:t>	</a:t>
            </a:r>
            <a:r>
              <a:rPr lang="en-US" dirty="0" err="1" smtClean="0"/>
              <a:t>getCustomerId</a:t>
            </a:r>
            <a:endParaRPr lang="en-US" dirty="0" smtClean="0"/>
          </a:p>
          <a:p>
            <a:pPr eaLnBrk="1" fontAlgn="t" hangingPunct="1"/>
            <a:r>
              <a:rPr lang="en-US" dirty="0" smtClean="0"/>
              <a:t>	</a:t>
            </a:r>
            <a:r>
              <a:rPr lang="en-US" dirty="0" err="1" smtClean="0"/>
              <a:t>setTelephoneNo</a:t>
            </a:r>
            <a:endParaRPr lang="en-US" dirty="0" smtClean="0"/>
          </a:p>
          <a:p>
            <a:pPr eaLnBrk="1" fontAlgn="t" hangingPunct="1"/>
            <a:r>
              <a:rPr lang="en-US" dirty="0" smtClean="0"/>
              <a:t>	</a:t>
            </a:r>
            <a:r>
              <a:rPr lang="en-US" dirty="0" err="1" smtClean="0"/>
              <a:t>getTelephoneNo</a:t>
            </a:r>
            <a:endParaRPr lang="en-US" sz="1100" dirty="0" smtClean="0"/>
          </a:p>
          <a:p>
            <a:pPr eaLnBrk="1" hangingPunct="1"/>
            <a:endParaRPr lang="en-US" sz="1100" dirty="0" smtClean="0"/>
          </a:p>
          <a:p>
            <a:pPr eaLnBrk="1" hangingPunct="1"/>
            <a:endParaRPr lang="en-US" sz="1100" dirty="0" smtClean="0"/>
          </a:p>
          <a:p>
            <a:pPr eaLnBrk="1" hangingPunct="1"/>
            <a:endParaRPr lang="en-US" sz="1100" dirty="0" smtClean="0"/>
          </a:p>
          <a:p>
            <a:pPr eaLnBrk="1" hangingPunct="1"/>
            <a:r>
              <a:rPr lang="en-US" sz="1100" b="1" dirty="0" smtClean="0"/>
              <a:t>For your reference only:</a:t>
            </a:r>
            <a:r>
              <a:rPr lang="en-US" sz="1100" b="1" baseline="0" dirty="0" smtClean="0"/>
              <a:t> </a:t>
            </a:r>
            <a:r>
              <a:rPr lang="en-US" sz="1100" dirty="0" smtClean="0"/>
              <a:t>Java reserved words</a:t>
            </a:r>
          </a:p>
          <a:p>
            <a:pPr eaLnBrk="1" hangingPunct="1"/>
            <a:endParaRPr lang="en-US" sz="1100" dirty="0" smtClean="0"/>
          </a:p>
          <a:p>
            <a:r>
              <a:rPr lang="en-US" b="1" dirty="0" smtClean="0"/>
              <a:t>Java Keywords</a:t>
            </a:r>
            <a:endParaRPr lang="en-US" dirty="0" smtClean="0"/>
          </a:p>
          <a:p>
            <a:r>
              <a:rPr lang="en-US" sz="1200" b="0" i="0" u="none" strike="noStrike" kern="1200" dirty="0" smtClean="0">
                <a:solidFill>
                  <a:schemeClr val="tx1"/>
                </a:solidFill>
                <a:latin typeface="Times New Roman" pitchFamily="18" charset="0"/>
                <a:ea typeface="+mn-ea"/>
                <a:cs typeface="+mn-cs"/>
              </a:rPr>
              <a:t>abstract </a:t>
            </a:r>
          </a:p>
          <a:p>
            <a:r>
              <a:rPr lang="en-US" sz="1200" b="0" i="0" u="none" strike="noStrike" kern="1200" dirty="0" err="1" smtClean="0">
                <a:solidFill>
                  <a:schemeClr val="tx1"/>
                </a:solidFill>
                <a:latin typeface="Times New Roman" pitchFamily="18" charset="0"/>
                <a:ea typeface="+mn-ea"/>
                <a:cs typeface="+mn-cs"/>
              </a:rPr>
              <a:t>boolean</a:t>
            </a:r>
            <a:r>
              <a:rPr lang="en-US" dirty="0" smtClean="0"/>
              <a:t> </a:t>
            </a:r>
          </a:p>
          <a:p>
            <a:r>
              <a:rPr lang="en-US" sz="1200" b="0" i="0" u="none" strike="noStrike" kern="1200" dirty="0" smtClean="0">
                <a:solidFill>
                  <a:schemeClr val="tx1"/>
                </a:solidFill>
                <a:latin typeface="Times New Roman" pitchFamily="18" charset="0"/>
                <a:ea typeface="+mn-ea"/>
                <a:cs typeface="+mn-cs"/>
              </a:rPr>
              <a:t>Break</a:t>
            </a:r>
          </a:p>
          <a:p>
            <a:r>
              <a:rPr lang="en-US" sz="1200" b="0" i="0" u="none" strike="noStrike" kern="1200" dirty="0" smtClean="0">
                <a:solidFill>
                  <a:schemeClr val="tx1"/>
                </a:solidFill>
                <a:latin typeface="Times New Roman" pitchFamily="18" charset="0"/>
                <a:ea typeface="+mn-ea"/>
                <a:cs typeface="+mn-cs"/>
              </a:rPr>
              <a:t>byte</a:t>
            </a:r>
            <a:r>
              <a:rPr lang="en-US" dirty="0" smtClean="0"/>
              <a:t> </a:t>
            </a:r>
          </a:p>
          <a:p>
            <a:r>
              <a:rPr lang="en-US" sz="1200" b="0" i="0" u="none" strike="noStrike" kern="1200" dirty="0" smtClean="0">
                <a:solidFill>
                  <a:schemeClr val="tx1"/>
                </a:solidFill>
                <a:latin typeface="Times New Roman" pitchFamily="18" charset="0"/>
                <a:ea typeface="+mn-ea"/>
                <a:cs typeface="+mn-cs"/>
              </a:rPr>
              <a:t>case</a:t>
            </a:r>
            <a:r>
              <a:rPr lang="en-US" dirty="0" smtClean="0"/>
              <a:t> </a:t>
            </a:r>
          </a:p>
          <a:p>
            <a:r>
              <a:rPr lang="en-US" sz="1200" b="0" i="0" u="none" strike="noStrike" kern="1200" dirty="0" smtClean="0">
                <a:solidFill>
                  <a:schemeClr val="tx1"/>
                </a:solidFill>
                <a:latin typeface="Times New Roman" pitchFamily="18" charset="0"/>
                <a:ea typeface="+mn-ea"/>
                <a:cs typeface="+mn-cs"/>
              </a:rPr>
              <a:t>catch</a:t>
            </a:r>
            <a:r>
              <a:rPr lang="en-US" dirty="0" smtClean="0"/>
              <a:t> </a:t>
            </a:r>
          </a:p>
          <a:p>
            <a:r>
              <a:rPr lang="en-US" sz="1200" b="0" i="0" u="none" strike="noStrike" kern="1200" dirty="0" smtClean="0">
                <a:solidFill>
                  <a:schemeClr val="tx1"/>
                </a:solidFill>
                <a:latin typeface="Times New Roman" pitchFamily="18" charset="0"/>
                <a:ea typeface="+mn-ea"/>
                <a:cs typeface="+mn-cs"/>
              </a:rPr>
              <a:t>char</a:t>
            </a:r>
            <a:r>
              <a:rPr lang="en-US" dirty="0" smtClean="0"/>
              <a:t> </a:t>
            </a:r>
          </a:p>
          <a:p>
            <a:r>
              <a:rPr lang="en-US" sz="1200" b="0" i="0" u="none" strike="noStrike" kern="1200" dirty="0" smtClean="0">
                <a:solidFill>
                  <a:schemeClr val="tx1"/>
                </a:solidFill>
                <a:latin typeface="Times New Roman" pitchFamily="18" charset="0"/>
                <a:ea typeface="+mn-ea"/>
                <a:cs typeface="+mn-cs"/>
              </a:rPr>
              <a:t>class</a:t>
            </a:r>
            <a:r>
              <a:rPr lang="en-US" dirty="0" smtClean="0"/>
              <a:t> </a:t>
            </a:r>
          </a:p>
          <a:p>
            <a:r>
              <a:rPr lang="en-US" sz="1200" b="0" i="0" u="none" strike="noStrike" kern="1200" dirty="0" smtClean="0">
                <a:solidFill>
                  <a:schemeClr val="tx1"/>
                </a:solidFill>
                <a:latin typeface="Times New Roman" pitchFamily="18" charset="0"/>
                <a:ea typeface="+mn-ea"/>
                <a:cs typeface="+mn-cs"/>
              </a:rPr>
              <a:t>continue</a:t>
            </a:r>
            <a:r>
              <a:rPr lang="en-US" dirty="0" smtClean="0"/>
              <a:t> </a:t>
            </a:r>
          </a:p>
          <a:p>
            <a:r>
              <a:rPr lang="en-US" sz="1200" b="0" i="0" u="none" strike="noStrike" kern="1200" dirty="0" smtClean="0">
                <a:solidFill>
                  <a:schemeClr val="tx1"/>
                </a:solidFill>
                <a:latin typeface="Times New Roman" pitchFamily="18" charset="0"/>
                <a:ea typeface="+mn-ea"/>
                <a:cs typeface="+mn-cs"/>
              </a:rPr>
              <a:t>default</a:t>
            </a:r>
            <a:r>
              <a:rPr lang="en-US" dirty="0" smtClean="0"/>
              <a:t> </a:t>
            </a:r>
          </a:p>
          <a:p>
            <a:r>
              <a:rPr lang="en-US" sz="1200" b="0" i="0" u="none" strike="noStrike" kern="1200" dirty="0" smtClean="0">
                <a:solidFill>
                  <a:schemeClr val="tx1"/>
                </a:solidFill>
                <a:latin typeface="Times New Roman" pitchFamily="18" charset="0"/>
                <a:ea typeface="+mn-ea"/>
                <a:cs typeface="+mn-cs"/>
              </a:rPr>
              <a:t>do</a:t>
            </a:r>
            <a:r>
              <a:rPr lang="en-US" dirty="0" smtClean="0"/>
              <a:t> </a:t>
            </a:r>
          </a:p>
          <a:p>
            <a:r>
              <a:rPr lang="en-US" sz="1200" b="0" i="0" u="none" strike="noStrike" kern="1200" dirty="0" smtClean="0">
                <a:solidFill>
                  <a:schemeClr val="tx1"/>
                </a:solidFill>
                <a:latin typeface="Times New Roman" pitchFamily="18" charset="0"/>
                <a:ea typeface="+mn-ea"/>
                <a:cs typeface="+mn-cs"/>
              </a:rPr>
              <a:t>double</a:t>
            </a:r>
            <a:r>
              <a:rPr lang="en-US" dirty="0" smtClean="0"/>
              <a:t> </a:t>
            </a:r>
          </a:p>
          <a:p>
            <a:r>
              <a:rPr lang="en-US" sz="1200" b="0" i="0" u="none" strike="noStrike" kern="1200" dirty="0" smtClean="0">
                <a:solidFill>
                  <a:schemeClr val="tx1"/>
                </a:solidFill>
                <a:latin typeface="Times New Roman" pitchFamily="18" charset="0"/>
                <a:ea typeface="+mn-ea"/>
                <a:cs typeface="+mn-cs"/>
              </a:rPr>
              <a:t>else</a:t>
            </a:r>
            <a:r>
              <a:rPr lang="en-US" dirty="0" smtClean="0"/>
              <a:t> </a:t>
            </a:r>
          </a:p>
          <a:p>
            <a:r>
              <a:rPr lang="en-US" sz="1200" b="0" i="0" u="none" strike="noStrike" kern="1200" dirty="0" smtClean="0">
                <a:solidFill>
                  <a:schemeClr val="tx1"/>
                </a:solidFill>
                <a:latin typeface="Times New Roman" pitchFamily="18" charset="0"/>
                <a:ea typeface="+mn-ea"/>
                <a:cs typeface="+mn-cs"/>
              </a:rPr>
              <a:t>extends</a:t>
            </a:r>
            <a:r>
              <a:rPr lang="en-US" dirty="0" smtClean="0"/>
              <a:t> </a:t>
            </a:r>
          </a:p>
          <a:p>
            <a:r>
              <a:rPr lang="en-US" sz="1200" b="0" i="0" u="none" strike="noStrike" kern="1200" dirty="0" smtClean="0">
                <a:solidFill>
                  <a:schemeClr val="tx1"/>
                </a:solidFill>
                <a:latin typeface="Times New Roman" pitchFamily="18" charset="0"/>
                <a:ea typeface="+mn-ea"/>
                <a:cs typeface="+mn-cs"/>
              </a:rPr>
              <a:t>final</a:t>
            </a:r>
            <a:r>
              <a:rPr lang="en-US" dirty="0" smtClean="0"/>
              <a:t> </a:t>
            </a:r>
          </a:p>
          <a:p>
            <a:r>
              <a:rPr lang="en-US" sz="1200" b="0" i="0" u="none" strike="noStrike" kern="1200" dirty="0" smtClean="0">
                <a:solidFill>
                  <a:schemeClr val="tx1"/>
                </a:solidFill>
                <a:latin typeface="Times New Roman" pitchFamily="18" charset="0"/>
                <a:ea typeface="+mn-ea"/>
                <a:cs typeface="+mn-cs"/>
              </a:rPr>
              <a:t>finally</a:t>
            </a:r>
            <a:r>
              <a:rPr lang="en-US" dirty="0" smtClean="0"/>
              <a:t> </a:t>
            </a:r>
          </a:p>
          <a:p>
            <a:r>
              <a:rPr lang="en-US" sz="1200" b="0" i="0" u="none" strike="noStrike" kern="1200" dirty="0" smtClean="0">
                <a:solidFill>
                  <a:schemeClr val="tx1"/>
                </a:solidFill>
                <a:latin typeface="Times New Roman" pitchFamily="18" charset="0"/>
                <a:ea typeface="+mn-ea"/>
                <a:cs typeface="+mn-cs"/>
              </a:rPr>
              <a:t>float</a:t>
            </a:r>
            <a:r>
              <a:rPr lang="en-US" dirty="0" smtClean="0"/>
              <a:t> </a:t>
            </a:r>
          </a:p>
          <a:p>
            <a:r>
              <a:rPr lang="en-US" sz="1200" b="0" i="0" u="none" strike="noStrike" kern="1200" dirty="0" smtClean="0">
                <a:solidFill>
                  <a:schemeClr val="tx1"/>
                </a:solidFill>
                <a:latin typeface="Times New Roman" pitchFamily="18" charset="0"/>
                <a:ea typeface="+mn-ea"/>
                <a:cs typeface="+mn-cs"/>
              </a:rPr>
              <a:t>for</a:t>
            </a:r>
            <a:r>
              <a:rPr lang="en-US" dirty="0" smtClean="0"/>
              <a:t> </a:t>
            </a:r>
          </a:p>
          <a:p>
            <a:r>
              <a:rPr lang="en-US" sz="1200" b="0" i="0" u="none" strike="noStrike" kern="1200" dirty="0" smtClean="0">
                <a:solidFill>
                  <a:schemeClr val="tx1"/>
                </a:solidFill>
                <a:latin typeface="Times New Roman" pitchFamily="18" charset="0"/>
                <a:ea typeface="+mn-ea"/>
                <a:cs typeface="+mn-cs"/>
              </a:rPr>
              <a:t>if</a:t>
            </a:r>
            <a:r>
              <a:rPr lang="en-US" dirty="0" smtClean="0"/>
              <a:t> </a:t>
            </a:r>
          </a:p>
          <a:p>
            <a:r>
              <a:rPr lang="en-US" sz="1200" b="0" i="0" u="none" strike="noStrike" kern="1200" dirty="0" smtClean="0">
                <a:solidFill>
                  <a:schemeClr val="tx1"/>
                </a:solidFill>
                <a:latin typeface="Times New Roman" pitchFamily="18" charset="0"/>
                <a:ea typeface="+mn-ea"/>
                <a:cs typeface="+mn-cs"/>
              </a:rPr>
              <a:t>implements</a:t>
            </a:r>
            <a:r>
              <a:rPr lang="en-US" dirty="0" smtClean="0"/>
              <a:t> </a:t>
            </a:r>
          </a:p>
          <a:p>
            <a:r>
              <a:rPr lang="en-US" sz="1200" b="0" i="0" u="none" strike="noStrike" kern="1200" dirty="0" smtClean="0">
                <a:solidFill>
                  <a:schemeClr val="tx1"/>
                </a:solidFill>
                <a:latin typeface="Times New Roman" pitchFamily="18" charset="0"/>
                <a:ea typeface="+mn-ea"/>
                <a:cs typeface="+mn-cs"/>
              </a:rPr>
              <a:t>import</a:t>
            </a:r>
            <a:r>
              <a:rPr lang="en-US" dirty="0" smtClean="0"/>
              <a:t> </a:t>
            </a:r>
          </a:p>
          <a:p>
            <a:r>
              <a:rPr lang="en-US" sz="1200" b="0" i="0" u="none" strike="noStrike" kern="1200" dirty="0" err="1" smtClean="0">
                <a:solidFill>
                  <a:schemeClr val="tx1"/>
                </a:solidFill>
                <a:latin typeface="Times New Roman" pitchFamily="18" charset="0"/>
                <a:ea typeface="+mn-ea"/>
                <a:cs typeface="+mn-cs"/>
              </a:rPr>
              <a:t>instanceof</a:t>
            </a:r>
            <a:r>
              <a:rPr lang="en-US" sz="1200" b="0" i="0" u="none" strike="noStrike" kern="1200" dirty="0" smtClean="0">
                <a:solidFill>
                  <a:schemeClr val="tx1"/>
                </a:solidFill>
                <a:latin typeface="Times New Roman" pitchFamily="18" charset="0"/>
                <a:ea typeface="+mn-ea"/>
                <a:cs typeface="+mn-cs"/>
              </a:rPr>
              <a:t> </a:t>
            </a:r>
            <a:r>
              <a:rPr lang="en-US" dirty="0" smtClean="0"/>
              <a:t> </a:t>
            </a:r>
          </a:p>
          <a:p>
            <a:r>
              <a:rPr lang="en-US" sz="1200" b="0" i="0" u="none" strike="noStrike" kern="1200" dirty="0" err="1" smtClean="0">
                <a:solidFill>
                  <a:schemeClr val="tx1"/>
                </a:solidFill>
                <a:latin typeface="Times New Roman" pitchFamily="18" charset="0"/>
                <a:ea typeface="+mn-ea"/>
                <a:cs typeface="+mn-cs"/>
              </a:rPr>
              <a:t>int</a:t>
            </a:r>
            <a:r>
              <a:rPr lang="en-US" dirty="0" smtClean="0"/>
              <a:t> </a:t>
            </a:r>
          </a:p>
          <a:p>
            <a:r>
              <a:rPr lang="en-US" sz="1200" b="0" i="0" u="none" strike="noStrike" kern="1200" dirty="0" smtClean="0">
                <a:solidFill>
                  <a:schemeClr val="tx1"/>
                </a:solidFill>
                <a:latin typeface="Times New Roman" pitchFamily="18" charset="0"/>
                <a:ea typeface="+mn-ea"/>
                <a:cs typeface="+mn-cs"/>
              </a:rPr>
              <a:t>interface</a:t>
            </a:r>
            <a:r>
              <a:rPr lang="en-US" dirty="0" smtClean="0"/>
              <a:t> </a:t>
            </a:r>
          </a:p>
          <a:p>
            <a:r>
              <a:rPr lang="en-US" sz="1200" b="0" i="0" u="none" strike="noStrike" kern="1200" dirty="0" smtClean="0">
                <a:solidFill>
                  <a:schemeClr val="tx1"/>
                </a:solidFill>
                <a:latin typeface="Times New Roman" pitchFamily="18" charset="0"/>
                <a:ea typeface="+mn-ea"/>
                <a:cs typeface="+mn-cs"/>
              </a:rPr>
              <a:t>long</a:t>
            </a:r>
            <a:r>
              <a:rPr lang="en-US" dirty="0" smtClean="0"/>
              <a:t> </a:t>
            </a:r>
          </a:p>
          <a:p>
            <a:r>
              <a:rPr lang="en-US" sz="1200" b="0" i="0" u="none" strike="noStrike" kern="1200" dirty="0" smtClean="0">
                <a:solidFill>
                  <a:schemeClr val="tx1"/>
                </a:solidFill>
                <a:latin typeface="Times New Roman" pitchFamily="18" charset="0"/>
                <a:ea typeface="+mn-ea"/>
                <a:cs typeface="+mn-cs"/>
              </a:rPr>
              <a:t>native</a:t>
            </a:r>
            <a:r>
              <a:rPr lang="en-US" dirty="0" smtClean="0"/>
              <a:t> </a:t>
            </a:r>
          </a:p>
          <a:p>
            <a:r>
              <a:rPr lang="en-US" sz="1200" b="0" i="0" u="none" strike="noStrike" kern="1200" dirty="0" smtClean="0">
                <a:solidFill>
                  <a:schemeClr val="tx1"/>
                </a:solidFill>
                <a:latin typeface="Times New Roman" pitchFamily="18" charset="0"/>
                <a:ea typeface="+mn-ea"/>
                <a:cs typeface="+mn-cs"/>
              </a:rPr>
              <a:t>new</a:t>
            </a:r>
            <a:r>
              <a:rPr lang="en-US" dirty="0" smtClean="0"/>
              <a:t> </a:t>
            </a:r>
          </a:p>
          <a:p>
            <a:r>
              <a:rPr lang="en-US" sz="1200" b="0" i="0" u="none" strike="noStrike" kern="1200" dirty="0" smtClean="0">
                <a:solidFill>
                  <a:schemeClr val="tx1"/>
                </a:solidFill>
                <a:latin typeface="Times New Roman" pitchFamily="18" charset="0"/>
                <a:ea typeface="+mn-ea"/>
                <a:cs typeface="+mn-cs"/>
              </a:rPr>
              <a:t>package</a:t>
            </a:r>
            <a:r>
              <a:rPr lang="en-US" dirty="0" smtClean="0"/>
              <a:t> </a:t>
            </a:r>
          </a:p>
          <a:p>
            <a:r>
              <a:rPr lang="en-US" sz="1200" b="0" i="0" u="none" strike="noStrike" kern="1200" dirty="0" smtClean="0">
                <a:solidFill>
                  <a:schemeClr val="tx1"/>
                </a:solidFill>
                <a:latin typeface="Times New Roman" pitchFamily="18" charset="0"/>
                <a:ea typeface="+mn-ea"/>
                <a:cs typeface="+mn-cs"/>
              </a:rPr>
              <a:t>private</a:t>
            </a:r>
            <a:r>
              <a:rPr lang="en-US" dirty="0" smtClean="0"/>
              <a:t> </a:t>
            </a:r>
          </a:p>
          <a:p>
            <a:r>
              <a:rPr lang="en-US" sz="1200" b="0" i="0" u="none" strike="noStrike" kern="1200" dirty="0" smtClean="0">
                <a:solidFill>
                  <a:schemeClr val="tx1"/>
                </a:solidFill>
                <a:latin typeface="Times New Roman" pitchFamily="18" charset="0"/>
                <a:ea typeface="+mn-ea"/>
                <a:cs typeface="+mn-cs"/>
              </a:rPr>
              <a:t>protected</a:t>
            </a:r>
            <a:r>
              <a:rPr lang="en-US" dirty="0" smtClean="0"/>
              <a:t> </a:t>
            </a:r>
          </a:p>
          <a:p>
            <a:r>
              <a:rPr lang="en-US" sz="1200" b="0" i="0" u="none" strike="noStrike" kern="1200" dirty="0" smtClean="0">
                <a:solidFill>
                  <a:schemeClr val="tx1"/>
                </a:solidFill>
                <a:latin typeface="Times New Roman" pitchFamily="18" charset="0"/>
                <a:ea typeface="+mn-ea"/>
                <a:cs typeface="+mn-cs"/>
              </a:rPr>
              <a:t>public</a:t>
            </a:r>
            <a:r>
              <a:rPr lang="en-US" dirty="0" smtClean="0"/>
              <a:t> </a:t>
            </a:r>
          </a:p>
          <a:p>
            <a:r>
              <a:rPr lang="en-US" sz="1200" b="0" i="0" u="none" strike="noStrike" kern="1200" dirty="0" smtClean="0">
                <a:solidFill>
                  <a:schemeClr val="tx1"/>
                </a:solidFill>
                <a:latin typeface="Times New Roman" pitchFamily="18" charset="0"/>
                <a:ea typeface="+mn-ea"/>
                <a:cs typeface="+mn-cs"/>
              </a:rPr>
              <a:t>return</a:t>
            </a:r>
            <a:r>
              <a:rPr lang="en-US" dirty="0" smtClean="0"/>
              <a:t> </a:t>
            </a:r>
          </a:p>
          <a:p>
            <a:r>
              <a:rPr lang="en-US" sz="1200" b="0" i="0" u="none" strike="noStrike" kern="1200" dirty="0" smtClean="0">
                <a:solidFill>
                  <a:schemeClr val="tx1"/>
                </a:solidFill>
                <a:latin typeface="Times New Roman" pitchFamily="18" charset="0"/>
                <a:ea typeface="+mn-ea"/>
                <a:cs typeface="+mn-cs"/>
              </a:rPr>
              <a:t>short</a:t>
            </a:r>
            <a:r>
              <a:rPr lang="en-US" dirty="0" smtClean="0"/>
              <a:t> </a:t>
            </a:r>
          </a:p>
          <a:p>
            <a:r>
              <a:rPr lang="en-US" sz="1200" b="0" i="0" u="none" strike="noStrike" kern="1200" dirty="0" smtClean="0">
                <a:solidFill>
                  <a:schemeClr val="tx1"/>
                </a:solidFill>
                <a:latin typeface="Times New Roman" pitchFamily="18" charset="0"/>
                <a:ea typeface="+mn-ea"/>
                <a:cs typeface="+mn-cs"/>
              </a:rPr>
              <a:t>static</a:t>
            </a:r>
            <a:r>
              <a:rPr lang="en-US" dirty="0" smtClean="0"/>
              <a:t> </a:t>
            </a:r>
          </a:p>
          <a:p>
            <a:r>
              <a:rPr lang="en-US" sz="1200" b="0" i="0" u="none" strike="noStrike" kern="1200" dirty="0" err="1" smtClean="0">
                <a:solidFill>
                  <a:schemeClr val="tx1"/>
                </a:solidFill>
                <a:latin typeface="Times New Roman" pitchFamily="18" charset="0"/>
                <a:ea typeface="+mn-ea"/>
                <a:cs typeface="+mn-cs"/>
              </a:rPr>
              <a:t>strictfp</a:t>
            </a:r>
            <a:r>
              <a:rPr lang="en-US" sz="1200" b="0" i="0" u="none" strike="noStrike" kern="1200" dirty="0" smtClean="0">
                <a:solidFill>
                  <a:schemeClr val="tx1"/>
                </a:solidFill>
                <a:latin typeface="Times New Roman" pitchFamily="18" charset="0"/>
                <a:ea typeface="+mn-ea"/>
                <a:cs typeface="+mn-cs"/>
              </a:rPr>
              <a:t> </a:t>
            </a:r>
            <a:r>
              <a:rPr lang="en-US" dirty="0" smtClean="0"/>
              <a:t> </a:t>
            </a:r>
          </a:p>
          <a:p>
            <a:r>
              <a:rPr lang="en-US" sz="1200" b="0" i="0" u="none" strike="noStrike" kern="1200" dirty="0" smtClean="0">
                <a:solidFill>
                  <a:schemeClr val="tx1"/>
                </a:solidFill>
                <a:latin typeface="Times New Roman" pitchFamily="18" charset="0"/>
                <a:ea typeface="+mn-ea"/>
                <a:cs typeface="+mn-cs"/>
              </a:rPr>
              <a:t>super</a:t>
            </a:r>
            <a:r>
              <a:rPr lang="en-US" dirty="0" smtClean="0"/>
              <a:t> </a:t>
            </a:r>
          </a:p>
          <a:p>
            <a:r>
              <a:rPr lang="en-US" sz="1200" b="0" i="0" u="none" strike="noStrike" kern="1200" dirty="0" smtClean="0">
                <a:solidFill>
                  <a:schemeClr val="tx1"/>
                </a:solidFill>
                <a:latin typeface="Times New Roman" pitchFamily="18" charset="0"/>
                <a:ea typeface="+mn-ea"/>
                <a:cs typeface="+mn-cs"/>
              </a:rPr>
              <a:t>switch</a:t>
            </a:r>
            <a:r>
              <a:rPr lang="en-US" dirty="0" smtClean="0"/>
              <a:t> </a:t>
            </a:r>
          </a:p>
          <a:p>
            <a:r>
              <a:rPr lang="en-US" sz="1200" b="0" i="0" u="none" strike="noStrike" kern="1200" dirty="0" smtClean="0">
                <a:solidFill>
                  <a:schemeClr val="tx1"/>
                </a:solidFill>
                <a:latin typeface="Times New Roman" pitchFamily="18" charset="0"/>
                <a:ea typeface="+mn-ea"/>
                <a:cs typeface="+mn-cs"/>
              </a:rPr>
              <a:t>synchronized</a:t>
            </a:r>
            <a:r>
              <a:rPr lang="en-US" dirty="0" smtClean="0"/>
              <a:t> </a:t>
            </a:r>
          </a:p>
          <a:p>
            <a:r>
              <a:rPr lang="en-US" sz="1200" b="0" i="0" u="none" strike="noStrike" kern="1200" dirty="0" smtClean="0">
                <a:solidFill>
                  <a:schemeClr val="tx1"/>
                </a:solidFill>
                <a:latin typeface="Times New Roman" pitchFamily="18" charset="0"/>
                <a:ea typeface="+mn-ea"/>
                <a:cs typeface="+mn-cs"/>
              </a:rPr>
              <a:t>this</a:t>
            </a:r>
            <a:r>
              <a:rPr lang="en-US" dirty="0" smtClean="0"/>
              <a:t> </a:t>
            </a:r>
          </a:p>
          <a:p>
            <a:r>
              <a:rPr lang="en-US" sz="1200" b="0" i="0" u="none" strike="noStrike" kern="1200" dirty="0" smtClean="0">
                <a:solidFill>
                  <a:schemeClr val="tx1"/>
                </a:solidFill>
                <a:latin typeface="Times New Roman" pitchFamily="18" charset="0"/>
                <a:ea typeface="+mn-ea"/>
                <a:cs typeface="+mn-cs"/>
              </a:rPr>
              <a:t>throw</a:t>
            </a:r>
            <a:r>
              <a:rPr lang="en-US" dirty="0" smtClean="0"/>
              <a:t> </a:t>
            </a:r>
          </a:p>
          <a:p>
            <a:r>
              <a:rPr lang="en-US" sz="1200" b="0" i="0" u="none" strike="noStrike" kern="1200" dirty="0" smtClean="0">
                <a:solidFill>
                  <a:schemeClr val="tx1"/>
                </a:solidFill>
                <a:latin typeface="Times New Roman" pitchFamily="18" charset="0"/>
                <a:ea typeface="+mn-ea"/>
                <a:cs typeface="+mn-cs"/>
              </a:rPr>
              <a:t>throws</a:t>
            </a:r>
            <a:r>
              <a:rPr lang="en-US" dirty="0" smtClean="0"/>
              <a:t> </a:t>
            </a:r>
          </a:p>
          <a:p>
            <a:r>
              <a:rPr lang="en-US" sz="1200" b="0" i="0" u="none" strike="noStrike" kern="1200" dirty="0" smtClean="0">
                <a:solidFill>
                  <a:schemeClr val="tx1"/>
                </a:solidFill>
                <a:latin typeface="Times New Roman" pitchFamily="18" charset="0"/>
                <a:ea typeface="+mn-ea"/>
                <a:cs typeface="+mn-cs"/>
              </a:rPr>
              <a:t>transient</a:t>
            </a:r>
            <a:r>
              <a:rPr lang="en-US" dirty="0" smtClean="0"/>
              <a:t> </a:t>
            </a:r>
          </a:p>
          <a:p>
            <a:r>
              <a:rPr lang="en-US" sz="1200" b="0" i="0" u="none" strike="noStrike" kern="1200" dirty="0" smtClean="0">
                <a:solidFill>
                  <a:schemeClr val="tx1"/>
                </a:solidFill>
                <a:latin typeface="Times New Roman" pitchFamily="18" charset="0"/>
                <a:ea typeface="+mn-ea"/>
                <a:cs typeface="+mn-cs"/>
              </a:rPr>
              <a:t>try</a:t>
            </a:r>
            <a:r>
              <a:rPr lang="en-US" dirty="0" smtClean="0"/>
              <a:t> </a:t>
            </a:r>
          </a:p>
          <a:p>
            <a:r>
              <a:rPr lang="en-US" sz="1200" b="0" i="0" u="none" strike="noStrike" kern="1200" dirty="0" smtClean="0">
                <a:solidFill>
                  <a:schemeClr val="tx1"/>
                </a:solidFill>
                <a:latin typeface="Times New Roman" pitchFamily="18" charset="0"/>
                <a:ea typeface="+mn-ea"/>
                <a:cs typeface="+mn-cs"/>
              </a:rPr>
              <a:t>void</a:t>
            </a:r>
            <a:r>
              <a:rPr lang="en-US" dirty="0" smtClean="0"/>
              <a:t> </a:t>
            </a:r>
          </a:p>
          <a:p>
            <a:r>
              <a:rPr lang="en-US" sz="1200" b="0" i="0" u="none" strike="noStrike" kern="1200" dirty="0" smtClean="0">
                <a:solidFill>
                  <a:schemeClr val="tx1"/>
                </a:solidFill>
                <a:latin typeface="Times New Roman" pitchFamily="18" charset="0"/>
                <a:ea typeface="+mn-ea"/>
                <a:cs typeface="+mn-cs"/>
              </a:rPr>
              <a:t>Volatile</a:t>
            </a:r>
          </a:p>
          <a:p>
            <a:r>
              <a:rPr lang="en-US" dirty="0" smtClean="0"/>
              <a:t> </a:t>
            </a:r>
            <a:r>
              <a:rPr lang="en-US" sz="1200" b="0" i="0" u="none" strike="noStrike" kern="1200" dirty="0" smtClean="0">
                <a:solidFill>
                  <a:schemeClr val="tx1"/>
                </a:solidFill>
                <a:latin typeface="Times New Roman" pitchFamily="18" charset="0"/>
                <a:ea typeface="+mn-ea"/>
                <a:cs typeface="+mn-cs"/>
              </a:rPr>
              <a:t>while</a:t>
            </a:r>
            <a:r>
              <a:rPr lang="en-US" dirty="0" smtClean="0"/>
              <a:t> </a:t>
            </a:r>
          </a:p>
          <a:p>
            <a:endParaRPr lang="en-US" dirty="0" smtClean="0"/>
          </a:p>
          <a:p>
            <a:r>
              <a:rPr lang="en-US" b="1" dirty="0" smtClean="0"/>
              <a:t>Reserved keywords (not currently in use)</a:t>
            </a:r>
            <a:endParaRPr lang="en-US" dirty="0" smtClean="0"/>
          </a:p>
          <a:p>
            <a:r>
              <a:rPr lang="en-US" dirty="0" smtClean="0"/>
              <a:t>const	</a:t>
            </a:r>
            <a:r>
              <a:rPr lang="en-US" dirty="0" err="1" smtClean="0"/>
              <a:t>goto</a:t>
            </a:r>
            <a:r>
              <a:rPr lang="en-US" dirty="0" smtClean="0"/>
              <a:t>	</a:t>
            </a:r>
          </a:p>
          <a:p>
            <a:r>
              <a:rPr lang="en-US" b="1" dirty="0" smtClean="0"/>
              <a:t>Reserved Literals</a:t>
            </a:r>
            <a:endParaRPr lang="en-US" dirty="0" smtClean="0"/>
          </a:p>
          <a:p>
            <a:r>
              <a:rPr lang="en-US" dirty="0" smtClean="0"/>
              <a:t>null	true	false</a:t>
            </a:r>
          </a:p>
          <a:p>
            <a:r>
              <a:rPr lang="en-US" dirty="0" smtClean="0"/>
              <a:t> </a:t>
            </a:r>
          </a:p>
          <a:p>
            <a:r>
              <a:rPr lang="en-US" dirty="0" smtClean="0"/>
              <a:t> assert arrived with JDK 1.4. version</a:t>
            </a:r>
          </a:p>
          <a:p>
            <a:r>
              <a:rPr lang="en-US" dirty="0" smtClean="0"/>
              <a:t> </a:t>
            </a:r>
            <a:r>
              <a:rPr lang="en-US" dirty="0" err="1" smtClean="0"/>
              <a:t>enum</a:t>
            </a:r>
            <a:r>
              <a:rPr lang="en-US" dirty="0" smtClean="0"/>
              <a:t> arrived with JDK 1.5. version</a:t>
            </a:r>
          </a:p>
          <a:p>
            <a:r>
              <a:rPr lang="en-US" dirty="0" smtClean="0"/>
              <a:t> Const and </a:t>
            </a:r>
            <a:r>
              <a:rPr lang="en-US" dirty="0" err="1" smtClean="0"/>
              <a:t>goto</a:t>
            </a:r>
            <a:r>
              <a:rPr lang="en-US" dirty="0" smtClean="0"/>
              <a:t> are not currently used.</a:t>
            </a:r>
          </a:p>
          <a:p>
            <a:pPr eaLnBrk="1" hangingPunct="1"/>
            <a:endParaRPr lang="en-US" sz="110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49861A57-B008-4E9B-AEA6-6FAC5382DADB}" type="slidenum">
              <a:rPr lang="en-US" smtClean="0"/>
              <a:pPr>
                <a:defRPr/>
              </a:pPr>
              <a:t>11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fontAlgn="t" hangingPunct="1"/>
            <a:r>
              <a:rPr lang="en-US" smtClean="0">
                <a:solidFill>
                  <a:schemeClr val="bg2"/>
                </a:solidFill>
              </a:rPr>
              <a:t>Instance variables will be discussed in detail later</a:t>
            </a:r>
          </a:p>
          <a:p>
            <a:pPr eaLnBrk="1" fontAlgn="t" hangingPunct="1"/>
            <a:endParaRPr lang="en-US" smtClean="0">
              <a:solidFill>
                <a:schemeClr val="bg2"/>
              </a:solidFill>
            </a:endParaRPr>
          </a:p>
          <a:p>
            <a:pPr eaLnBrk="1" fontAlgn="t" hangingPunct="1"/>
            <a:r>
              <a:rPr lang="en-US" smtClean="0">
                <a:solidFill>
                  <a:schemeClr val="bg2"/>
                </a:solidFill>
              </a:rPr>
              <a:t>Answer for the 2</a:t>
            </a:r>
            <a:r>
              <a:rPr lang="en-US" baseline="30000" smtClean="0">
                <a:solidFill>
                  <a:schemeClr val="bg2"/>
                </a:solidFill>
              </a:rPr>
              <a:t>nd</a:t>
            </a:r>
            <a:r>
              <a:rPr lang="en-US" smtClean="0">
                <a:solidFill>
                  <a:schemeClr val="bg2"/>
                </a:solidFill>
              </a:rPr>
              <a:t> question is given in the next slide</a:t>
            </a:r>
            <a:endParaRPr lang="en-US" sz="11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p:txBody>
          <a:bodyPr/>
          <a:lstStyle/>
          <a:p>
            <a:pPr>
              <a:defRPr/>
            </a:pPr>
            <a:r>
              <a:rPr lang="en-US" smtClean="0">
                <a:latin typeface="Arial" pitchFamily="34" charset="0"/>
              </a:rPr>
              <a:t>ER/CORP/CRS/LA06/003</a:t>
            </a:r>
          </a:p>
        </p:txBody>
      </p:sp>
      <p:sp>
        <p:nvSpPr>
          <p:cNvPr id="89091" name="Rectangle 7"/>
          <p:cNvSpPr>
            <a:spLocks noGrp="1" noChangeArrowheads="1"/>
          </p:cNvSpPr>
          <p:nvPr>
            <p:ph type="sldNum" sz="quarter" idx="5"/>
          </p:nvPr>
        </p:nvSpPr>
        <p:spPr/>
        <p:txBody>
          <a:bodyPr/>
          <a:lstStyle/>
          <a:p>
            <a:pPr>
              <a:defRPr/>
            </a:pPr>
            <a:fld id="{771B9A89-3B76-4B68-85C9-1E471BD8E1EB}" type="slidenum">
              <a:rPr lang="en-US" smtClean="0">
                <a:latin typeface="Arial" pitchFamily="34" charset="0"/>
              </a:rPr>
              <a:pPr>
                <a:defRPr/>
              </a:pPr>
              <a:t>12</a:t>
            </a:fld>
            <a:endParaRPr lang="en-US" smtClean="0">
              <a:latin typeface="Arial" pitchFamily="34" charset="0"/>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p>
            <a:pPr>
              <a:defRPr/>
            </a:pPr>
            <a:fld id="{F564E14E-1A05-431B-A62E-31668FC77EB4}" type="slidenum">
              <a:rPr lang="en-US" smtClean="0"/>
              <a:pPr>
                <a:defRPr/>
              </a:pPr>
              <a:t>13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dirty="0" smtClean="0"/>
              <a:t>All numeric data types are signed</a:t>
            </a:r>
          </a:p>
          <a:p>
            <a:pPr eaLnBrk="1" hangingPunct="1"/>
            <a:r>
              <a:rPr lang="en-US" dirty="0" smtClean="0"/>
              <a:t>The size of data types remain the same on all platforms</a:t>
            </a:r>
          </a:p>
          <a:p>
            <a:pPr eaLnBrk="1" hangingPunct="1"/>
            <a:endParaRPr lang="en-US" dirty="0" smtClean="0"/>
          </a:p>
          <a:p>
            <a:pPr eaLnBrk="1" hangingPunct="1"/>
            <a:r>
              <a:rPr lang="en-US" dirty="0" smtClean="0"/>
              <a:t>All the whole numbers are considered to be </a:t>
            </a:r>
            <a:r>
              <a:rPr lang="en-US" dirty="0" err="1" smtClean="0"/>
              <a:t>int</a:t>
            </a:r>
            <a:r>
              <a:rPr lang="en-US" dirty="0" smtClean="0"/>
              <a:t> data type by default</a:t>
            </a:r>
          </a:p>
          <a:p>
            <a:pPr eaLnBrk="1" hangingPunct="1"/>
            <a:endParaRPr lang="en-US" dirty="0" smtClean="0"/>
          </a:p>
          <a:p>
            <a:pPr eaLnBrk="1" hangingPunct="1"/>
            <a:r>
              <a:rPr lang="en-US" dirty="0" smtClean="0"/>
              <a:t>All the decimal literals are considered to be of double data type by default.</a:t>
            </a:r>
          </a:p>
          <a:p>
            <a:pPr eaLnBrk="1" hangingPunct="1"/>
            <a:r>
              <a:rPr lang="en-US" dirty="0" smtClean="0"/>
              <a:t>For explicitly mentioning that the data type is float we need to add letter f/F at the end of the literal</a:t>
            </a:r>
          </a:p>
          <a:p>
            <a:pPr eaLnBrk="1" hangingPunct="1"/>
            <a:r>
              <a:rPr lang="en-US" dirty="0" err="1" smtClean="0"/>
              <a:t>Eg</a:t>
            </a:r>
            <a:r>
              <a:rPr lang="en-US" dirty="0" smtClean="0"/>
              <a:t>:</a:t>
            </a:r>
          </a:p>
          <a:p>
            <a:pPr eaLnBrk="1" hangingPunct="1"/>
            <a:r>
              <a:rPr lang="en-US" dirty="0" smtClean="0"/>
              <a:t>float </a:t>
            </a:r>
            <a:r>
              <a:rPr lang="en-US" dirty="0" err="1" smtClean="0"/>
              <a:t>val</a:t>
            </a:r>
            <a:r>
              <a:rPr lang="en-US" dirty="0" smtClean="0"/>
              <a:t>=2.3f;</a:t>
            </a:r>
          </a:p>
          <a:p>
            <a:pPr eaLnBrk="1" hangingPunct="1"/>
            <a:endParaRPr lang="en-US" dirty="0" smtClean="0"/>
          </a:p>
          <a:p>
            <a:pPr eaLnBrk="1" hangingPunct="1"/>
            <a:r>
              <a:rPr lang="en-US" dirty="0" smtClean="0"/>
              <a:t>Internationalization refers to the fact that Java can be used to represent languages where the number of characters are more. To accommodate the same, character </a:t>
            </a:r>
            <a:r>
              <a:rPr lang="en-US" dirty="0" err="1" smtClean="0"/>
              <a:t>datatype</a:t>
            </a:r>
            <a:r>
              <a:rPr lang="en-US" dirty="0" smtClean="0"/>
              <a:t> occupies 2 bytes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b="1" dirty="0" smtClean="0">
                <a:latin typeface="Arial" pitchFamily="34" charset="0"/>
              </a:rPr>
              <a:t>Data Type	Range</a:t>
            </a:r>
          </a:p>
          <a:p>
            <a:r>
              <a:rPr lang="en-US" dirty="0" smtClean="0">
                <a:latin typeface="Arial" pitchFamily="34" charset="0"/>
              </a:rPr>
              <a:t>byte	-128 to 127	</a:t>
            </a:r>
            <a:r>
              <a:rPr lang="en-US" dirty="0" smtClean="0"/>
              <a:t>(inclusive)</a:t>
            </a:r>
            <a:endParaRPr lang="en-US" dirty="0" smtClean="0">
              <a:latin typeface="Arial" pitchFamily="34" charset="0"/>
            </a:endParaRPr>
          </a:p>
          <a:p>
            <a:r>
              <a:rPr lang="en-US" dirty="0" smtClean="0">
                <a:latin typeface="Arial" pitchFamily="34" charset="0"/>
              </a:rPr>
              <a:t>short	</a:t>
            </a:r>
            <a:r>
              <a:rPr lang="en-US" dirty="0" smtClean="0"/>
              <a:t>-32,768 to  32,767 (inclusive)</a:t>
            </a:r>
            <a:endParaRPr lang="en-US" dirty="0" smtClean="0">
              <a:latin typeface="Arial" pitchFamily="34" charset="0"/>
            </a:endParaRPr>
          </a:p>
          <a:p>
            <a:r>
              <a:rPr lang="en-US" dirty="0" err="1" smtClean="0">
                <a:latin typeface="Arial" pitchFamily="34" charset="0"/>
              </a:rPr>
              <a:t>int</a:t>
            </a:r>
            <a:r>
              <a:rPr lang="en-US" dirty="0" smtClean="0">
                <a:latin typeface="Arial" pitchFamily="34" charset="0"/>
              </a:rPr>
              <a:t>	</a:t>
            </a:r>
            <a:r>
              <a:rPr lang="en-US" dirty="0" smtClean="0"/>
              <a:t>-2,147,483,648 to 2,147,483,647 (inclusive)</a:t>
            </a:r>
            <a:endParaRPr lang="en-US" dirty="0" smtClean="0">
              <a:latin typeface="Arial" pitchFamily="34" charset="0"/>
            </a:endParaRPr>
          </a:p>
          <a:p>
            <a:r>
              <a:rPr lang="en-US" dirty="0" smtClean="0">
                <a:latin typeface="Arial" pitchFamily="34" charset="0"/>
              </a:rPr>
              <a:t>long	</a:t>
            </a:r>
            <a:r>
              <a:rPr lang="en-US" dirty="0" smtClean="0"/>
              <a:t>-9,223,372,036,854,775,808 to 9,223,372,036,854,775,807 (inclusive)</a:t>
            </a:r>
            <a:endParaRPr lang="en-US" dirty="0" smtClean="0">
              <a:latin typeface="Arial" pitchFamily="34" charset="0"/>
            </a:endParaRPr>
          </a:p>
          <a:p>
            <a:r>
              <a:rPr lang="en-US" dirty="0" smtClean="0">
                <a:latin typeface="Arial" pitchFamily="34" charset="0"/>
              </a:rPr>
              <a:t>char	</a:t>
            </a:r>
            <a:r>
              <a:rPr lang="en-US" dirty="0" smtClean="0"/>
              <a:t>'\u0000' (or 0) and a maximum value of '\</a:t>
            </a:r>
            <a:r>
              <a:rPr lang="en-US" dirty="0" err="1" smtClean="0"/>
              <a:t>uffff</a:t>
            </a:r>
            <a:r>
              <a:rPr lang="en-US" dirty="0" smtClean="0"/>
              <a:t>' (or 65,535 inclusive)</a:t>
            </a:r>
            <a:endParaRPr lang="en-US" dirty="0" smtClean="0">
              <a:latin typeface="Arial" pitchFamily="34" charset="0"/>
            </a:endParaRPr>
          </a:p>
          <a:p>
            <a:endParaRPr lang="en-US" dirty="0" smtClean="0">
              <a:latin typeface="Arial" pitchFamily="34" charset="0"/>
            </a:endParaRPr>
          </a:p>
          <a:p>
            <a:endParaRPr lang="en-US" b="1" dirty="0" smtClean="0">
              <a:latin typeface="Arial" pitchFamily="34" charset="0"/>
            </a:endParaRPr>
          </a:p>
          <a:p>
            <a:r>
              <a:rPr lang="en-US" dirty="0" err="1" smtClean="0">
                <a:latin typeface="Arial" pitchFamily="34" charset="0"/>
              </a:rPr>
              <a:t>telephoneNo</a:t>
            </a:r>
            <a:r>
              <a:rPr lang="en-US" dirty="0" smtClean="0">
                <a:latin typeface="Arial" pitchFamily="34" charset="0"/>
              </a:rPr>
              <a:t> can also be considered as a collection of characters. In Java, this is represented using String class . The concept of String class which will be dealt on Day 3</a:t>
            </a:r>
          </a:p>
        </p:txBody>
      </p:sp>
      <p:sp>
        <p:nvSpPr>
          <p:cNvPr id="84996" name="Slide Number Placeholder 3"/>
          <p:cNvSpPr>
            <a:spLocks noGrp="1"/>
          </p:cNvSpPr>
          <p:nvPr>
            <p:ph type="sldNum" sz="quarter" idx="5"/>
          </p:nvPr>
        </p:nvSpPr>
        <p:spPr/>
        <p:txBody>
          <a:bodyPr/>
          <a:lstStyle/>
          <a:p>
            <a:pPr>
              <a:defRPr/>
            </a:pPr>
            <a:fld id="{03870757-7570-4EE7-8AEB-BC796736DA52}" type="slidenum">
              <a:rPr lang="en-US" smtClean="0">
                <a:latin typeface="Arial" pitchFamily="34" charset="0"/>
              </a:rPr>
              <a:pPr>
                <a:defRPr/>
              </a:pPr>
              <a:t>14</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46CFE0F3-C596-4966-AF90-7605847DE55E}" type="slidenum">
              <a:rPr lang="en-US" smtClean="0"/>
              <a:pPr>
                <a:defRPr/>
              </a:pPr>
              <a:t>15</a:t>
            </a:fld>
            <a:endParaRPr lang="en-US" dirty="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z="11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965FEEC-D100-420B-BFA5-ADC2218F82D9}" type="slidenum">
              <a:rPr lang="en-US" smtClean="0"/>
              <a:pPr>
                <a:defRPr/>
              </a:pPr>
              <a:t>16</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smtClean="0"/>
              <a:t>Methods are similar to functions that are written in programming languages like C . Methods have a return type, name and optional parameters and may have a body.</a:t>
            </a:r>
          </a:p>
          <a:p>
            <a:pPr eaLnBrk="1" hangingPunct="1"/>
            <a:endParaRPr lang="en-US" smtClean="0"/>
          </a:p>
          <a:p>
            <a:pPr eaLnBrk="1" hangingPunct="1"/>
            <a:r>
              <a:rPr lang="en-US" smtClean="0"/>
              <a:t>It is a convention for methods which are used for setting values to member variables and getting values from member variables. These methods are called setter and getter methods respectively.</a:t>
            </a:r>
          </a:p>
          <a:p>
            <a:pPr eaLnBrk="1" hangingPunct="1"/>
            <a:endParaRPr lang="en-US" smtClean="0"/>
          </a:p>
          <a:p>
            <a:pPr eaLnBrk="1" hangingPunct="1"/>
            <a:r>
              <a:rPr lang="en-US" smtClean="0"/>
              <a:t>Coding Standards</a:t>
            </a:r>
          </a:p>
          <a:p>
            <a:pPr eaLnBrk="1" hangingPunct="1"/>
            <a:r>
              <a:rPr lang="en-US" smtClean="0"/>
              <a:t>     All programming languages will have certain standards for writing the code.</a:t>
            </a:r>
          </a:p>
          <a:p>
            <a:pPr eaLnBrk="1" hangingPunct="1"/>
            <a:endParaRPr lang="en-US" smtClean="0"/>
          </a:p>
          <a:p>
            <a:pPr eaLnBrk="1" hangingPunct="1"/>
            <a:r>
              <a:rPr lang="en-US" smtClean="0"/>
              <a:t> The coding standards for Java is as follows:</a:t>
            </a:r>
          </a:p>
          <a:p>
            <a:endParaRPr lang="en-US" smtClean="0"/>
          </a:p>
          <a:p>
            <a:r>
              <a:rPr lang="en-US" smtClean="0"/>
              <a:t>Class Name: 	Should follow Camel Case</a:t>
            </a:r>
          </a:p>
          <a:p>
            <a:r>
              <a:rPr lang="en-US" smtClean="0"/>
              <a:t>	First letter should be Uppercase</a:t>
            </a:r>
          </a:p>
          <a:p>
            <a:r>
              <a:rPr lang="en-US" smtClean="0"/>
              <a:t>	First letter of each internal word  should be capitalized(if it is present) </a:t>
            </a:r>
          </a:p>
          <a:p>
            <a:r>
              <a:rPr lang="en-US" smtClean="0"/>
              <a:t>Instance Variable: </a:t>
            </a:r>
          </a:p>
          <a:p>
            <a:r>
              <a:rPr lang="en-US" smtClean="0"/>
              <a:t>	Should follow Camel Case</a:t>
            </a:r>
          </a:p>
          <a:p>
            <a:r>
              <a:rPr lang="en-US" smtClean="0"/>
              <a:t>	First letter should be Lowercase</a:t>
            </a:r>
          </a:p>
          <a:p>
            <a:r>
              <a:rPr lang="en-US" smtClean="0"/>
              <a:t>	First letter of each internal word  should be capitalized(if it is present)</a:t>
            </a:r>
          </a:p>
          <a:p>
            <a:r>
              <a:rPr lang="en-US" smtClean="0"/>
              <a:t>Method Name:</a:t>
            </a:r>
          </a:p>
          <a:p>
            <a:r>
              <a:rPr lang="en-US" smtClean="0"/>
              <a:t>	Should follow Camel Case</a:t>
            </a:r>
          </a:p>
          <a:p>
            <a:r>
              <a:rPr lang="en-US" smtClean="0"/>
              <a:t>	First letter should be Lowercase</a:t>
            </a:r>
          </a:p>
          <a:p>
            <a:r>
              <a:rPr lang="en-US" smtClean="0"/>
              <a:t>	First letter of each internal word  should be capitalized(if it is present) </a:t>
            </a:r>
          </a:p>
          <a:p>
            <a:endParaRPr lang="en-US" smtClean="0"/>
          </a:p>
          <a:p>
            <a:pPr eaLnBrk="1" hangingPunct="1"/>
            <a:r>
              <a:rPr lang="en-US" smtClean="0"/>
              <a:t>More on Coding Standards is discussed towards end of the Day 2</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D955760B-1575-4390-8DD4-D1DF72007DD8}" type="slidenum">
              <a:rPr lang="en-US" smtClean="0"/>
              <a:pPr>
                <a:defRPr/>
              </a:pPr>
              <a:t>17</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mtClean="0"/>
              <a:t>+ and – are the notations used for specifying the public and private access specifiers respectively.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641DFAB3-454C-4F38-A33D-E07DE0BE3C3A}" type="slidenum">
              <a:rPr lang="en-US" smtClean="0"/>
              <a:pPr>
                <a:defRPr/>
              </a:pPr>
              <a:t>18</a:t>
            </a:fld>
            <a:endParaRPr lang="en-US" dirty="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n-US" sz="1100" smtClean="0"/>
              <a:t>In Java, there is one more access specifier called default access specifier. There is no specific keyword to be used and accessibility of default access specifier will be dealt in detail when package concept is introduced in Day 5.</a:t>
            </a:r>
          </a:p>
          <a:p>
            <a:pPr eaLnBrk="1" hangingPunct="1"/>
            <a:endParaRPr lang="en-US" sz="11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55851A9C-0E71-4A26-8A26-DC1A3C0680CD}" type="slidenum">
              <a:rPr lang="en-US" smtClean="0"/>
              <a:pPr>
                <a:defRPr/>
              </a:pPr>
              <a:t>19</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dirty="0" smtClean="0">
                <a:solidFill>
                  <a:schemeClr val="bg2"/>
                </a:solidFill>
              </a:rPr>
              <a:t>Variables(instance </a:t>
            </a:r>
            <a:r>
              <a:rPr lang="en-US" dirty="0" err="1" smtClean="0">
                <a:solidFill>
                  <a:schemeClr val="bg2"/>
                </a:solidFill>
              </a:rPr>
              <a:t>variables,local</a:t>
            </a:r>
            <a:r>
              <a:rPr lang="en-US" dirty="0" smtClean="0">
                <a:solidFill>
                  <a:schemeClr val="bg2"/>
                </a:solidFill>
              </a:rPr>
              <a:t> variables and reference variables) will be dealt with in detail in the following slides .</a:t>
            </a:r>
          </a:p>
          <a:p>
            <a:pPr eaLnBrk="1" hangingPunct="1"/>
            <a:r>
              <a:rPr lang="en-US" dirty="0" smtClean="0">
                <a:solidFill>
                  <a:schemeClr val="bg2"/>
                </a:solidFill>
              </a:rPr>
              <a:t>How is abstraction &amp; encapsulation achieved in this code?</a:t>
            </a:r>
          </a:p>
          <a:p>
            <a:pPr eaLnBrk="1" hangingPunct="1"/>
            <a:endParaRPr lang="en-US" dirty="0" smtClean="0">
              <a:solidFill>
                <a:schemeClr val="bg2"/>
              </a:solidFill>
            </a:endParaRPr>
          </a:p>
          <a:p>
            <a:pPr eaLnBrk="1" hangingPunct="1"/>
            <a:r>
              <a:rPr lang="en-US" dirty="0" smtClean="0"/>
              <a:t>	Abstraction is the process of  identifying the essential details to be known and the non-essential details which need not be known to the end user. Here the essentials details to be known are specified using public access </a:t>
            </a:r>
            <a:r>
              <a:rPr lang="en-US" dirty="0" err="1" smtClean="0"/>
              <a:t>specifier</a:t>
            </a:r>
            <a:r>
              <a:rPr lang="en-US" dirty="0" smtClean="0"/>
              <a:t> and non-essential details are specified using private access </a:t>
            </a:r>
            <a:r>
              <a:rPr lang="en-US" dirty="0" err="1" smtClean="0"/>
              <a:t>specifier</a:t>
            </a:r>
            <a:r>
              <a:rPr lang="en-US" dirty="0" smtClean="0"/>
              <a:t>.</a:t>
            </a:r>
          </a:p>
          <a:p>
            <a:pPr eaLnBrk="1" hangingPunct="1"/>
            <a:endParaRPr lang="en-US" dirty="0" smtClean="0"/>
          </a:p>
          <a:p>
            <a:pPr eaLnBrk="1" hangingPunct="1"/>
            <a:r>
              <a:rPr lang="en-US" dirty="0" smtClean="0"/>
              <a:t>	Encapsulation hides the internal details and allows a simple interface which ensures that the object can be used without having to know how it works. The member variables and methods are bound together in the class Customer. This way encapsulation is achieved.</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C3EECE0-C55B-4FF0-87CB-94C3F9EB3959}"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7676F5E3-559B-412F-A393-0B2E76AA1A32}" type="slidenum">
              <a:rPr lang="en-US" smtClean="0"/>
              <a:pPr>
                <a:defRPr/>
              </a:pPr>
              <a:t>20</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6D4FF2CB-5150-4407-89F4-7E31892009D3}" type="slidenum">
              <a:rPr lang="en-US" smtClean="0"/>
              <a:pPr>
                <a:defRPr/>
              </a:pPr>
              <a:t>21</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smtClean="0"/>
              <a:t>Ans: By Creating objects of Customer class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E21BCCB9-E867-4A1D-B09B-6D80D81CBE4A}" type="slidenum">
              <a:rPr lang="en-US" smtClean="0"/>
              <a:pPr>
                <a:defRPr/>
              </a:pPr>
              <a:t>22</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sz="1100" dirty="0" smtClean="0"/>
              <a:t>Class is </a:t>
            </a:r>
            <a:r>
              <a:rPr lang="en-US" sz="1100" smtClean="0"/>
              <a:t>an abstract </a:t>
            </a:r>
            <a:r>
              <a:rPr lang="en-US" sz="1100" dirty="0" smtClean="0"/>
              <a:t>data type and object is a variable of type class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82D5D96D-8577-4B7F-BF61-C65C2231E6BC}" type="slidenum">
              <a:rPr lang="en-US" smtClean="0"/>
              <a:pPr>
                <a:defRPr/>
              </a:pPr>
              <a:t>23</a:t>
            </a:fld>
            <a:endParaRPr lang="en-US" dirty="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sz="1100" dirty="0" smtClean="0"/>
              <a:t>What is dynamic memory allocation?</a:t>
            </a:r>
          </a:p>
          <a:p>
            <a:pPr eaLnBrk="1" hangingPunct="1"/>
            <a:r>
              <a:rPr lang="en-US" sz="1100" dirty="0" smtClean="0"/>
              <a:t>Refer back to the usage of </a:t>
            </a:r>
            <a:r>
              <a:rPr lang="en-US" sz="1100" dirty="0" err="1" smtClean="0"/>
              <a:t>fnAllocateMemory</a:t>
            </a:r>
            <a:r>
              <a:rPr lang="en-US" sz="1100" dirty="0" smtClean="0"/>
              <a:t>() function in linked list of Structured Programming/Programming Practices course </a:t>
            </a:r>
          </a:p>
          <a:p>
            <a:pPr eaLnBrk="1" hangingPunct="1"/>
            <a:endParaRPr lang="en-US" sz="1100" dirty="0" smtClean="0"/>
          </a:p>
          <a:p>
            <a:pPr eaLnBrk="1" hangingPunct="1"/>
            <a:r>
              <a:rPr lang="en-US" sz="1100" dirty="0" smtClean="0"/>
              <a:t>This refers to allocation of memory at run time by the operating environment. Here the memory will be allocated from the Heap segment.</a:t>
            </a:r>
          </a:p>
          <a:p>
            <a:pPr eaLnBrk="1" hangingPunct="1"/>
            <a:endParaRPr lang="en-US" sz="1100" dirty="0" smtClean="0"/>
          </a:p>
          <a:p>
            <a:pPr eaLnBrk="1" hangingPunct="1"/>
            <a:r>
              <a:rPr lang="en-US" sz="1100" dirty="0" smtClean="0"/>
              <a:t>Refer back to the segments discussed in Structured Programming/Programming Practices course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7A7C027C-F62E-4053-A69D-59A689F43F0D}" type="slidenum">
              <a:rPr lang="en-US" smtClean="0"/>
              <a:pPr>
                <a:defRPr/>
              </a:pPr>
              <a:t>24</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sz="1100" dirty="0" smtClean="0"/>
              <a:t>A reference is similar to a pointer to the object. Java however does not allow the programmers to manipulate the references –</a:t>
            </a:r>
            <a:r>
              <a:rPr lang="en-US" sz="1100" dirty="0" err="1" smtClean="0"/>
              <a:t>eg</a:t>
            </a:r>
            <a:r>
              <a:rPr lang="en-US" sz="1100" dirty="0" smtClean="0"/>
              <a:t>. Does not allow to dereference a reference to an object.</a:t>
            </a:r>
          </a:p>
          <a:p>
            <a:pPr eaLnBrk="1" hangingPunct="1"/>
            <a:endParaRPr lang="en-US" sz="1100" dirty="0" smtClean="0"/>
          </a:p>
          <a:p>
            <a:pPr eaLnBrk="1" hangingPunct="1"/>
            <a:r>
              <a:rPr lang="en-US" sz="1100" dirty="0" smtClean="0"/>
              <a:t>In C, pointers can be manipulated by the programmer which leads to many memory related problems and program crashes</a:t>
            </a:r>
          </a:p>
          <a:p>
            <a:pPr eaLnBrk="1" hangingPunct="1"/>
            <a:endParaRPr lang="en-US" sz="1100" dirty="0" smtClean="0"/>
          </a:p>
          <a:p>
            <a:pPr eaLnBrk="1" hangingPunct="1"/>
            <a:endParaRPr lang="en-US" sz="1100" dirty="0" smtClean="0"/>
          </a:p>
          <a:p>
            <a:pPr eaLnBrk="1" hangingPunct="1"/>
            <a:endParaRPr lang="en-US" sz="1100" dirty="0" smtClean="0"/>
          </a:p>
          <a:p>
            <a:pPr eaLnBrk="1" hangingPunct="1"/>
            <a:endParaRPr lang="en-US" sz="110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p:txBody>
          <a:bodyPr/>
          <a:lstStyle/>
          <a:p>
            <a:pPr>
              <a:defRPr/>
            </a:pPr>
            <a:fld id="{D98FADEC-BDC0-46B7-A350-53C7F73CE9E9}" type="slidenum">
              <a:rPr lang="en-US" smtClean="0"/>
              <a:pPr>
                <a:defRPr/>
              </a:pPr>
              <a:t>25</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smtClean="0">
                <a:latin typeface="Arial" pitchFamily="34" charset="0"/>
              </a:rPr>
              <a:t>In order to bring in safer access to memory, manipulation of pointers by the developers in the code is not allowed in Java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8CAE366-946F-4743-9936-3D1E6BF4927C}" type="slidenum">
              <a:rPr lang="en-US" smtClean="0"/>
              <a:pPr>
                <a:defRPr/>
              </a:pPr>
              <a:t>26</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0B1D8C46-4D8F-47E7-AB6C-44C58FF08ED9}" type="slidenum">
              <a:rPr lang="en-US" smtClean="0"/>
              <a:pPr>
                <a:defRPr/>
              </a:pPr>
              <a:t>27</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marL="228600" indent="-228600" eaLnBrk="1" hangingPunct="1"/>
            <a:r>
              <a:rPr lang="en-US" dirty="0" smtClean="0"/>
              <a:t>Data</a:t>
            </a:r>
            <a:r>
              <a:rPr lang="en-US" baseline="0" dirty="0" smtClean="0"/>
              <a:t> members of a class can also be accessed using ‘.’ operator based on the accessibility specified using access </a:t>
            </a:r>
            <a:r>
              <a:rPr lang="en-US" baseline="0" dirty="0" err="1" smtClean="0"/>
              <a:t>specifiers</a:t>
            </a:r>
            <a:endParaRPr lang="en-US" baseline="0" dirty="0" smtClean="0"/>
          </a:p>
          <a:p>
            <a:pPr marL="228600" indent="-228600" eaLnBrk="1" hangingPunct="1"/>
            <a:endParaRPr lang="en-US" dirty="0" smtClean="0"/>
          </a:p>
          <a:p>
            <a:pPr marL="228600" indent="-228600" eaLnBrk="1" hangingPunct="1"/>
            <a:r>
              <a:rPr lang="en-US" dirty="0" err="1" smtClean="0"/>
              <a:t>println</a:t>
            </a:r>
            <a:r>
              <a:rPr lang="en-US" dirty="0" smtClean="0"/>
              <a:t>() is the method in Java to print the data on the system console (monitor). The usage </a:t>
            </a:r>
          </a:p>
          <a:p>
            <a:pPr marL="228600" indent="-228600" eaLnBrk="1" hangingPunct="1"/>
            <a:r>
              <a:rPr lang="en-US" dirty="0" smtClean="0"/>
              <a:t>syntax of the </a:t>
            </a:r>
            <a:r>
              <a:rPr lang="en-US" dirty="0" err="1" smtClean="0"/>
              <a:t>println</a:t>
            </a:r>
            <a:r>
              <a:rPr lang="en-US" dirty="0" smtClean="0"/>
              <a:t>() is given in the slides. The details of the syntax is beyond the scope of this </a:t>
            </a:r>
          </a:p>
          <a:p>
            <a:pPr marL="228600" indent="-228600" eaLnBrk="1" hangingPunct="1"/>
            <a:r>
              <a:rPr lang="en-US" dirty="0" smtClean="0"/>
              <a:t>course </a:t>
            </a:r>
          </a:p>
          <a:p>
            <a:pPr marL="228600" indent="-228600" eaLnBrk="1" hangingPunct="1"/>
            <a:endParaRPr lang="en-US" dirty="0" smtClean="0"/>
          </a:p>
          <a:p>
            <a:pPr marL="228600" indent="-228600" eaLnBrk="1" hangingPunct="1"/>
            <a:r>
              <a:rPr lang="en-US" altLang="ko-KR" dirty="0" smtClean="0">
                <a:latin typeface="Arial" pitchFamily="34" charset="0"/>
                <a:ea typeface="굴림" pitchFamily="34" charset="-127"/>
              </a:rPr>
              <a:t>Any code in Java is to be written inside a class since it is a pure Object Oriented Programming Language. Just like the C language, the program execution starts with the main method. But in Java, even the main method should be inside a class and it is called the starter class.	</a:t>
            </a:r>
          </a:p>
          <a:p>
            <a:pPr marL="228600" indent="-228600" eaLnBrk="1" hangingPunct="1"/>
            <a:endParaRPr lang="en-US" dirty="0" smtClean="0"/>
          </a:p>
          <a:p>
            <a:pPr marL="228600" indent="-228600" eaLnBrk="1" hangingPunct="1"/>
            <a:r>
              <a:rPr lang="en-US" dirty="0" smtClean="0"/>
              <a:t>The details of the prototype of the main method will be discussed in due course later.</a:t>
            </a:r>
          </a:p>
          <a:p>
            <a:pPr marL="228600" indent="-228600" eaLnBrk="1" hangingPunct="1"/>
            <a:endParaRPr lang="en-US" dirty="0" smtClean="0"/>
          </a:p>
          <a:p>
            <a:pPr marL="228600" indent="-228600" eaLnBrk="1" hangingPunct="1"/>
            <a:r>
              <a:rPr lang="en-US" dirty="0" smtClean="0"/>
              <a:t>Starter</a:t>
            </a:r>
            <a:r>
              <a:rPr lang="en-US" baseline="0" dirty="0" smtClean="0"/>
              <a:t> class contains the main() method in Java</a:t>
            </a:r>
          </a:p>
          <a:p>
            <a:pPr marL="228600" indent="-228600" eaLnBrk="1" hangingPunct="1"/>
            <a:endParaRPr lang="en-US" baseline="0" dirty="0" smtClean="0"/>
          </a:p>
          <a:p>
            <a:pPr marL="228600" indent="-228600" eaLnBrk="1" hangingPunct="1"/>
            <a:endParaRPr lang="en-US" baseline="0" dirty="0" smtClean="0"/>
          </a:p>
          <a:p>
            <a:pPr marL="228600" indent="-228600" eaLnBrk="1" hangingPunct="1"/>
            <a:r>
              <a:rPr lang="en-US" baseline="0" dirty="0" smtClean="0"/>
              <a:t>For your reference only, more details can be read on http://Java.sun.com/J2SE/1.5.0/docs/tooldocs/windows/java.html</a:t>
            </a:r>
          </a:p>
          <a:p>
            <a:pPr marL="228600" indent="-228600"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p:txBody>
          <a:bodyPr/>
          <a:lstStyle/>
          <a:p>
            <a:pPr>
              <a:defRPr/>
            </a:pPr>
            <a:fld id="{0268BE55-9358-4C8C-91D1-C0474AEFDB77}" type="slidenum">
              <a:rPr lang="en-US" smtClean="0"/>
              <a:pPr>
                <a:defRPr/>
              </a:pPr>
              <a:t>28</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14400" y="4441825"/>
            <a:ext cx="4953000" cy="4441825"/>
          </a:xfrm>
          <a:noFill/>
          <a:ln/>
        </p:spPr>
        <p:txBody>
          <a:bodyPr/>
          <a:lstStyle/>
          <a:p>
            <a:pPr marL="228600" indent="-228600" eaLnBrk="1" hangingPunct="1"/>
            <a:r>
              <a:rPr lang="en-US" altLang="ko-KR" sz="1100" dirty="0" smtClean="0">
                <a:latin typeface="Arial" pitchFamily="34" charset="0"/>
                <a:ea typeface="굴림" pitchFamily="34" charset="-127"/>
              </a:rPr>
              <a:t>A Java program file is a text file with </a:t>
            </a:r>
            <a:r>
              <a:rPr lang="en-US" altLang="ko-KR" sz="1100" b="1" dirty="0" smtClean="0">
                <a:latin typeface="Arial" pitchFamily="34" charset="0"/>
                <a:ea typeface="굴림" pitchFamily="34" charset="-127"/>
              </a:rPr>
              <a:t>“. java”</a:t>
            </a:r>
            <a:r>
              <a:rPr lang="en-US" altLang="ko-KR" sz="1100" dirty="0" smtClean="0">
                <a:latin typeface="Arial" pitchFamily="34" charset="0"/>
                <a:ea typeface="굴림" pitchFamily="34" charset="-127"/>
              </a:rPr>
              <a:t> extension. Java source files may be created in a </a:t>
            </a:r>
          </a:p>
          <a:p>
            <a:pPr marL="228600" indent="-228600" eaLnBrk="1" hangingPunct="1"/>
            <a:r>
              <a:rPr lang="en-US" altLang="ko-KR" sz="1100" dirty="0" smtClean="0">
                <a:latin typeface="Arial" pitchFamily="34" charset="0"/>
                <a:ea typeface="굴림" pitchFamily="34" charset="-127"/>
              </a:rPr>
              <a:t>text editor like </a:t>
            </a:r>
            <a:r>
              <a:rPr lang="en-US" altLang="ko-KR" sz="1100" dirty="0" err="1" smtClean="0">
                <a:latin typeface="Arial" pitchFamily="34" charset="0"/>
                <a:ea typeface="굴림" pitchFamily="34" charset="-127"/>
              </a:rPr>
              <a:t>TextPad</a:t>
            </a:r>
            <a:endParaRPr lang="en-US" altLang="ko-KR" sz="1100" dirty="0" smtClean="0">
              <a:latin typeface="Arial" pitchFamily="34" charset="0"/>
              <a:ea typeface="굴림" pitchFamily="34" charset="-127"/>
            </a:endParaRPr>
          </a:p>
          <a:p>
            <a:pPr marL="228600" indent="-228600" eaLnBrk="1" hangingPunct="1"/>
            <a:endParaRPr lang="en-US" altLang="ko-KR" sz="1100" dirty="0" smtClean="0">
              <a:latin typeface="Arial" pitchFamily="34" charset="0"/>
              <a:ea typeface="굴림" pitchFamily="34" charset="-127"/>
            </a:endParaRPr>
          </a:p>
          <a:p>
            <a:pPr marL="228600" indent="-228600" eaLnBrk="1" hangingPunct="1"/>
            <a:r>
              <a:rPr lang="en-US" altLang="ko-KR" sz="1100" dirty="0" smtClean="0">
                <a:latin typeface="Arial" pitchFamily="34" charset="0"/>
                <a:ea typeface="굴림" pitchFamily="34" charset="-127"/>
              </a:rPr>
              <a:t>To compile a Java program using </a:t>
            </a:r>
            <a:r>
              <a:rPr lang="en-US" altLang="ko-KR" sz="1100" dirty="0" err="1" smtClean="0">
                <a:latin typeface="Arial" pitchFamily="34" charset="0"/>
                <a:ea typeface="굴림" pitchFamily="34" charset="-127"/>
              </a:rPr>
              <a:t>TextPad</a:t>
            </a:r>
            <a:endParaRPr lang="en-US" altLang="ko-KR" sz="1100" dirty="0" smtClean="0">
              <a:latin typeface="Arial" pitchFamily="34" charset="0"/>
              <a:ea typeface="굴림" pitchFamily="34" charset="-127"/>
            </a:endParaRPr>
          </a:p>
          <a:p>
            <a:pPr marL="228600" indent="-228600" eaLnBrk="1" hangingPunct="1"/>
            <a:r>
              <a:rPr lang="en-US" altLang="ko-KR" sz="1100" dirty="0" smtClean="0">
                <a:latin typeface="Arial" pitchFamily="34" charset="0"/>
                <a:ea typeface="굴림" pitchFamily="34" charset="-127"/>
              </a:rPr>
              <a:t>	Go to Tools -&gt; Compile Java or press (Ctrl + 1)</a:t>
            </a:r>
          </a:p>
          <a:p>
            <a:pPr marL="228600" indent="-228600" eaLnBrk="1" hangingPunct="1"/>
            <a:endParaRPr lang="en-US" altLang="ko-KR" sz="1100" dirty="0" smtClean="0">
              <a:latin typeface="Arial" pitchFamily="34" charset="0"/>
              <a:ea typeface="굴림" pitchFamily="34" charset="-127"/>
            </a:endParaRPr>
          </a:p>
          <a:p>
            <a:pPr marL="228600" indent="-228600" eaLnBrk="1" hangingPunct="1"/>
            <a:r>
              <a:rPr lang="en-US" altLang="ko-KR" sz="1100" dirty="0" smtClean="0">
                <a:latin typeface="Arial" pitchFamily="34" charset="0"/>
                <a:ea typeface="굴림" pitchFamily="34" charset="-127"/>
              </a:rPr>
              <a:t>To run Java program using </a:t>
            </a:r>
            <a:r>
              <a:rPr lang="en-US" altLang="ko-KR" sz="1100" dirty="0" err="1" smtClean="0">
                <a:latin typeface="Arial" pitchFamily="34" charset="0"/>
                <a:ea typeface="굴림" pitchFamily="34" charset="-127"/>
              </a:rPr>
              <a:t>TextPad</a:t>
            </a:r>
            <a:endParaRPr lang="en-US" altLang="ko-KR" sz="1100" dirty="0" smtClean="0">
              <a:latin typeface="Arial" pitchFamily="34" charset="0"/>
              <a:ea typeface="굴림" pitchFamily="34" charset="-127"/>
            </a:endParaRPr>
          </a:p>
          <a:p>
            <a:pPr marL="228600" indent="-228600" eaLnBrk="1" hangingPunct="1"/>
            <a:r>
              <a:rPr lang="en-US" altLang="ko-KR" sz="1100" dirty="0" smtClean="0">
                <a:latin typeface="Arial" pitchFamily="34" charset="0"/>
                <a:ea typeface="굴림" pitchFamily="34" charset="-127"/>
              </a:rPr>
              <a:t>	Go to Tools -&gt; Run Java Application or press (Ctrl + 2)</a:t>
            </a:r>
          </a:p>
          <a:p>
            <a:pPr marL="228600" indent="-228600" eaLnBrk="1" hangingPunct="1"/>
            <a:endParaRPr lang="en-US" altLang="ko-KR" sz="1100" dirty="0" smtClean="0">
              <a:latin typeface="Arial" pitchFamily="34" charset="0"/>
              <a:ea typeface="굴림" pitchFamily="34" charset="-127"/>
            </a:endParaRPr>
          </a:p>
          <a:p>
            <a:pPr marL="228600" indent="-228600" eaLnBrk="1" hangingPunct="1"/>
            <a:r>
              <a:rPr lang="en-US" sz="1100" dirty="0" smtClean="0"/>
              <a:t>A </a:t>
            </a:r>
            <a:r>
              <a:rPr lang="en-US" sz="1100" b="1" dirty="0" smtClean="0"/>
              <a:t>.java </a:t>
            </a:r>
            <a:r>
              <a:rPr lang="en-US" sz="1100" dirty="0" smtClean="0"/>
              <a:t>file can have any number of classes. If a class contains main method, then the .java file</a:t>
            </a:r>
            <a:r>
              <a:rPr lang="en-US" sz="1100" baseline="0" dirty="0" smtClean="0"/>
              <a:t> </a:t>
            </a:r>
            <a:r>
              <a:rPr lang="en-US" sz="1100" dirty="0" smtClean="0"/>
              <a:t>should be saved using the name of the class which contains the main method. </a:t>
            </a:r>
          </a:p>
          <a:p>
            <a:pPr marL="228600" indent="-228600" eaLnBrk="1" hangingPunct="1"/>
            <a:endParaRPr lang="en-US" altLang="ko-KR" sz="1100" dirty="0" smtClean="0">
              <a:latin typeface="Arial" pitchFamily="34" charset="0"/>
              <a:ea typeface="굴림" pitchFamily="34" charset="-127"/>
            </a:endParaRPr>
          </a:p>
          <a:p>
            <a:pPr marL="228600" indent="-228600" eaLnBrk="1" hangingPunct="1"/>
            <a:endParaRPr lang="en-US" altLang="ko-KR" sz="1100" dirty="0" smtClean="0">
              <a:latin typeface="Arial" pitchFamily="34" charset="0"/>
              <a:ea typeface="굴림" pitchFamily="34" charset="-12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D1D6BDA6-CFBD-470F-A4B8-07175E4A37F4}" type="slidenum">
              <a:rPr lang="en-US" smtClean="0"/>
              <a:pPr>
                <a:defRPr/>
              </a:pPr>
              <a:t>29</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9FC498E1-A2D6-4C34-89D6-E7D54862D86E}"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pPr>
              <a:defRPr/>
            </a:pPr>
            <a:fld id="{320B7792-F5E2-4DC0-92A8-C02D671BA32F}" type="slidenum">
              <a:rPr lang="en-US" smtClean="0"/>
              <a:pPr>
                <a:defRPr/>
              </a:pPr>
              <a:t>30</a:t>
            </a:fld>
            <a:endParaRPr lang="en-US" smtClean="0"/>
          </a:p>
        </p:txBody>
      </p:sp>
      <p:sp>
        <p:nvSpPr>
          <p:cNvPr id="111619"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ln/>
        </p:spPr>
        <p:txBody>
          <a:bodyPr/>
          <a:lstStyle/>
          <a:p>
            <a:pPr eaLnBrk="1" hangingPunct="1">
              <a:defRPr/>
            </a:pPr>
            <a:endParaRPr lang="en-US" altLang="ko-KR" sz="1100" b="1" u="sng" dirty="0" smtClean="0">
              <a:ea typeface="굴림" pitchFamily="34" charset="-127"/>
            </a:endParaRPr>
          </a:p>
          <a:p>
            <a:pPr eaLnBrk="1" hangingPunct="1">
              <a:defRPr/>
            </a:pPr>
            <a:r>
              <a:rPr lang="en-US" sz="1100" b="1" dirty="0" smtClean="0"/>
              <a:t>Goals – Why Java?</a:t>
            </a:r>
          </a:p>
          <a:p>
            <a:pPr>
              <a:buFont typeface="Wingdings" pitchFamily="2" charset="2"/>
              <a:buNone/>
              <a:defRPr/>
            </a:pPr>
            <a:endParaRPr lang="en-US" sz="2200" dirty="0" smtClean="0"/>
          </a:p>
          <a:p>
            <a:pPr>
              <a:defRPr/>
            </a:pPr>
            <a:r>
              <a:rPr lang="en-US" sz="2200" dirty="0" smtClean="0"/>
              <a:t>Goals of Java were –</a:t>
            </a:r>
          </a:p>
          <a:p>
            <a:pPr lvl="1">
              <a:defRPr/>
            </a:pPr>
            <a:r>
              <a:rPr lang="en-US" sz="2200" dirty="0" smtClean="0"/>
              <a:t>Platform Independence</a:t>
            </a:r>
          </a:p>
          <a:p>
            <a:pPr lvl="1">
              <a:defRPr/>
            </a:pPr>
            <a:r>
              <a:rPr lang="en-US" sz="2200" dirty="0" smtClean="0"/>
              <a:t>Writing secure network mobile programs </a:t>
            </a:r>
          </a:p>
          <a:p>
            <a:pPr lvl="1">
              <a:defRPr/>
            </a:pPr>
            <a:r>
              <a:rPr lang="en-US" sz="2200" dirty="0" smtClean="0"/>
              <a:t>Features in the language leading to robustness</a:t>
            </a:r>
          </a:p>
          <a:p>
            <a:pPr eaLnBrk="1" hangingPunct="1">
              <a:defRPr/>
            </a:pPr>
            <a:endParaRPr lang="en-US" altLang="ko-KR" sz="1100" b="1" u="sng" dirty="0" smtClean="0">
              <a:ea typeface="굴림" pitchFamily="34" charset="-127"/>
            </a:endParaRPr>
          </a:p>
          <a:p>
            <a:pPr eaLnBrk="1" hangingPunct="1">
              <a:defRPr/>
            </a:pPr>
            <a:r>
              <a:rPr lang="en-US" altLang="ko-KR" sz="1100" b="1" u="sng" dirty="0" smtClean="0">
                <a:ea typeface="굴림" pitchFamily="34" charset="-127"/>
              </a:rPr>
              <a:t>The Java Programming Language</a:t>
            </a:r>
          </a:p>
          <a:p>
            <a:pPr eaLnBrk="1" hangingPunct="1">
              <a:defRPr/>
            </a:pPr>
            <a:endParaRPr lang="en-US" altLang="ko-KR" sz="1100" dirty="0" smtClean="0">
              <a:ea typeface="굴림" pitchFamily="34" charset="-127"/>
            </a:endParaRPr>
          </a:p>
          <a:p>
            <a:pPr eaLnBrk="1" hangingPunct="1">
              <a:defRPr/>
            </a:pPr>
            <a:r>
              <a:rPr lang="en-US" altLang="ko-KR" sz="1100" dirty="0" smtClean="0">
                <a:ea typeface="굴림" pitchFamily="34" charset="-127"/>
              </a:rPr>
              <a:t>Java was conceived by a team of engineers in Sun Microsystems in 1991 as a part of a research project, which was led by James Gosling and Patrick </a:t>
            </a:r>
            <a:r>
              <a:rPr lang="en-US" altLang="ko-KR" sz="1100" dirty="0" err="1" smtClean="0">
                <a:ea typeface="굴림" pitchFamily="34" charset="-127"/>
              </a:rPr>
              <a:t>Naughton</a:t>
            </a:r>
            <a:r>
              <a:rPr lang="en-US" altLang="ko-KR" sz="1100" dirty="0" smtClean="0">
                <a:ea typeface="굴림" pitchFamily="34" charset="-127"/>
              </a:rPr>
              <a:t>. It took 18 months to develop the first working version. This language was initially called “Oak” but was renamed as “Java” in 1995.Modeled after C++, the Java language was designed to be small, simple, and portable across platforms and operating systems, both at the source and at the binary level, which means that the same Java program can run on any machine</a:t>
            </a:r>
          </a:p>
          <a:p>
            <a:pPr eaLnBrk="1" hangingPunct="1">
              <a:defRPr/>
            </a:pPr>
            <a:endParaRPr lang="en-US" altLang="ko-KR" sz="1100" dirty="0" smtClean="0">
              <a:ea typeface="굴림" pitchFamily="34" charset="-127"/>
            </a:endParaRPr>
          </a:p>
          <a:p>
            <a:pPr marL="228600" indent="-228600">
              <a:defRPr/>
            </a:pPr>
            <a:r>
              <a:rPr lang="en-US" altLang="ko-KR" sz="1100" b="1" dirty="0" smtClean="0">
                <a:ea typeface="굴림" pitchFamily="34" charset="-127"/>
              </a:rPr>
              <a:t>Object Oriented</a:t>
            </a:r>
          </a:p>
          <a:p>
            <a:pPr marL="228600" indent="-228600">
              <a:defRPr/>
            </a:pPr>
            <a:r>
              <a:rPr lang="en-US" altLang="ko-KR" sz="1100" dirty="0" smtClean="0">
                <a:ea typeface="굴림" pitchFamily="34" charset="-127"/>
              </a:rPr>
              <a:t>Object-Oriented design is a technique that helps the programmer visualize the program using real-life objects. Ease of use and Reusability are the other benefits of</a:t>
            </a:r>
          </a:p>
          <a:p>
            <a:pPr marL="228600" indent="-228600">
              <a:defRPr/>
            </a:pPr>
            <a:r>
              <a:rPr lang="en-US" altLang="ko-KR" sz="1100" dirty="0" smtClean="0">
                <a:ea typeface="굴림" pitchFamily="34" charset="-127"/>
              </a:rPr>
              <a:t> Object Orientation. It is a pure object oriented language. Class definitions are mandatory</a:t>
            </a:r>
          </a:p>
          <a:p>
            <a:pPr marL="228600" indent="-228600">
              <a:defRPr/>
            </a:pPr>
            <a:endParaRPr lang="en-US" altLang="ko-KR" sz="1100" dirty="0" smtClean="0">
              <a:ea typeface="굴림" pitchFamily="34" charset="-127"/>
            </a:endParaRPr>
          </a:p>
          <a:p>
            <a:pPr marL="228600" indent="-228600">
              <a:defRPr/>
            </a:pPr>
            <a:r>
              <a:rPr lang="en-US" altLang="ko-KR" sz="1100" b="1" dirty="0" smtClean="0">
                <a:ea typeface="굴림" pitchFamily="34" charset="-127"/>
              </a:rPr>
              <a:t>Programmer Friendly features</a:t>
            </a:r>
          </a:p>
          <a:p>
            <a:pPr marL="228600" indent="-228600">
              <a:defRPr/>
            </a:pPr>
            <a:r>
              <a:rPr lang="en-US" sz="2200" dirty="0" smtClean="0"/>
              <a:t>Compared to earlier OO languages like C++, it is simpler for the programmer to use the features</a:t>
            </a:r>
          </a:p>
          <a:p>
            <a:pPr marL="228600" indent="-228600">
              <a:defRPr/>
            </a:pPr>
            <a:r>
              <a:rPr lang="en-US" sz="2200" dirty="0" smtClean="0"/>
              <a:t>Designed considering the pitfalls of earlier languages</a:t>
            </a:r>
          </a:p>
          <a:p>
            <a:pPr marL="228600" indent="-228600">
              <a:defRPr/>
            </a:pPr>
            <a:endParaRPr lang="en-US" altLang="ko-KR" sz="1100" dirty="0" smtClean="0">
              <a:ea typeface="굴림" pitchFamily="34" charset="-127"/>
            </a:endParaRPr>
          </a:p>
          <a:p>
            <a:pPr marL="228600" indent="-228600">
              <a:defRPr/>
            </a:pPr>
            <a:r>
              <a:rPr lang="en-US" altLang="ko-KR" sz="1100" b="1" dirty="0" smtClean="0">
                <a:ea typeface="굴림" pitchFamily="34" charset="-127"/>
              </a:rPr>
              <a:t>Robust</a:t>
            </a:r>
          </a:p>
          <a:p>
            <a:pPr marL="228600" indent="-228600">
              <a:defRPr/>
            </a:pPr>
            <a:r>
              <a:rPr lang="en-US" sz="2200" dirty="0" smtClean="0"/>
              <a:t>Strong type checking (all data must be declared to belong to an explicit type)</a:t>
            </a:r>
          </a:p>
          <a:p>
            <a:pPr marL="228600" indent="-228600">
              <a:defRPr/>
            </a:pPr>
            <a:r>
              <a:rPr lang="en-US" sz="2200" dirty="0" smtClean="0"/>
              <a:t>Local variables must be initialized</a:t>
            </a:r>
          </a:p>
          <a:p>
            <a:pPr marL="228600" indent="-228600">
              <a:defRPr/>
            </a:pPr>
            <a:endParaRPr lang="en-US" sz="2200" dirty="0" smtClean="0"/>
          </a:p>
          <a:p>
            <a:pPr marL="228600" indent="-228600">
              <a:defRPr/>
            </a:pPr>
            <a:r>
              <a:rPr lang="en-US" sz="2400" dirty="0" smtClean="0"/>
              <a:t>Two main reasons for program failure are related to:  (1)  memory management   (2)  run time errors</a:t>
            </a:r>
          </a:p>
          <a:p>
            <a:pPr marL="228600" indent="-228600">
              <a:buFontTx/>
              <a:buAutoNum type="arabicParenBoth"/>
              <a:defRPr/>
            </a:pPr>
            <a:r>
              <a:rPr lang="en-US" sz="2400" dirty="0" smtClean="0"/>
              <a:t>Memory management is very easy since the de allocation is done by the garbage collection system automatically (more on this later)</a:t>
            </a:r>
          </a:p>
          <a:p>
            <a:pPr marL="228600" indent="-228600">
              <a:buFontTx/>
              <a:buAutoNum type="arabicParenBoth"/>
              <a:defRPr/>
            </a:pPr>
            <a:r>
              <a:rPr lang="en-US" sz="2400" dirty="0" smtClean="0"/>
              <a:t>Java provides object oriented exception handling to manage run time errors (covered later in Java stream).</a:t>
            </a:r>
          </a:p>
          <a:p>
            <a:pPr marL="228600" indent="-228600">
              <a:defRPr/>
            </a:pPr>
            <a:endParaRPr lang="en-US" sz="2200" dirty="0" smtClean="0"/>
          </a:p>
          <a:p>
            <a:pPr marL="228600" indent="-228600">
              <a:defRPr/>
            </a:pPr>
            <a:endParaRPr lang="en-US" sz="1100" dirty="0" smtClean="0"/>
          </a:p>
          <a:p>
            <a:pPr marL="228600" indent="-228600">
              <a:defRPr/>
            </a:pPr>
            <a:r>
              <a:rPr lang="en-US" altLang="ko-KR" sz="1100" b="1" dirty="0" smtClean="0">
                <a:ea typeface="굴림" pitchFamily="50" charset="-127"/>
              </a:rPr>
              <a:t>Architecture Neutral / Portable (Write once, Run anywhere)</a:t>
            </a:r>
          </a:p>
          <a:p>
            <a:pPr marL="228600" indent="-228600">
              <a:defRPr/>
            </a:pPr>
            <a:r>
              <a:rPr lang="en-US" altLang="ko-KR" sz="1100" dirty="0" smtClean="0">
                <a:ea typeface="굴림" pitchFamily="50" charset="-127"/>
              </a:rPr>
              <a:t> Java source code is platform independent . In C &amp; C++, the source code is portable , but with the limitation of being recompiled on </a:t>
            </a:r>
          </a:p>
          <a:p>
            <a:pPr marL="228600" indent="-228600">
              <a:defRPr/>
            </a:pPr>
            <a:r>
              <a:rPr lang="en-US" altLang="ko-KR" sz="1100" dirty="0" smtClean="0">
                <a:ea typeface="굴림" pitchFamily="50" charset="-127"/>
              </a:rPr>
              <a:t>different platforms . In Java, the source code need not be recompiled on different Java platforms.</a:t>
            </a:r>
          </a:p>
          <a:p>
            <a:pPr>
              <a:lnSpc>
                <a:spcPct val="90000"/>
              </a:lnSpc>
              <a:defRPr/>
            </a:pPr>
            <a:endParaRPr lang="en-US" sz="1100" b="1" dirty="0" smtClean="0"/>
          </a:p>
          <a:p>
            <a:pPr marL="0" lvl="1">
              <a:lnSpc>
                <a:spcPct val="90000"/>
              </a:lnSpc>
              <a:defRPr/>
            </a:pPr>
            <a:r>
              <a:rPr lang="en-US" sz="2200" dirty="0" smtClean="0"/>
              <a:t>Example: Java code compiled on Windows can be run on Unix without recompilation</a:t>
            </a:r>
          </a:p>
          <a:p>
            <a:pPr>
              <a:lnSpc>
                <a:spcPct val="90000"/>
              </a:lnSpc>
              <a:defRPr/>
            </a:pPr>
            <a:endParaRPr lang="en-US" sz="1100" b="1" dirty="0" smtClean="0"/>
          </a:p>
          <a:p>
            <a:pPr>
              <a:lnSpc>
                <a:spcPct val="90000"/>
              </a:lnSpc>
              <a:defRPr/>
            </a:pPr>
            <a:r>
              <a:rPr lang="en-US" altLang="ko-KR" sz="1100" dirty="0" smtClean="0">
                <a:ea typeface="굴림" pitchFamily="50" charset="-127"/>
              </a:rPr>
              <a:t>Other features include – </a:t>
            </a:r>
          </a:p>
          <a:p>
            <a:pPr>
              <a:lnSpc>
                <a:spcPct val="90000"/>
              </a:lnSpc>
              <a:defRPr/>
            </a:pPr>
            <a:r>
              <a:rPr lang="en-US" sz="1100" b="1" dirty="0" smtClean="0"/>
              <a:t>Security</a:t>
            </a:r>
            <a:endParaRPr lang="en-US" altLang="ko-KR" sz="1100" dirty="0" smtClean="0">
              <a:ea typeface="굴림" pitchFamily="50" charset="-127"/>
            </a:endParaRPr>
          </a:p>
          <a:p>
            <a:pPr>
              <a:lnSpc>
                <a:spcPct val="90000"/>
              </a:lnSpc>
              <a:defRPr/>
            </a:pPr>
            <a:r>
              <a:rPr lang="en-US" altLang="ko-KR" sz="1100" dirty="0" smtClean="0">
                <a:ea typeface="굴림" pitchFamily="50" charset="-127"/>
              </a:rPr>
              <a:t>Java programs are network mobile. Hence there is a possibility of the downloaded program harming the system. Java is a secured programming language because it provides the user with a Virtual </a:t>
            </a:r>
            <a:r>
              <a:rPr lang="en-US" altLang="ko-KR" sz="1100" b="1" dirty="0" smtClean="0">
                <a:ea typeface="굴림" pitchFamily="50" charset="-127"/>
              </a:rPr>
              <a:t>Firewall </a:t>
            </a:r>
            <a:r>
              <a:rPr lang="en-US" altLang="ko-KR" sz="1100" dirty="0" smtClean="0">
                <a:ea typeface="굴림" pitchFamily="50" charset="-127"/>
              </a:rPr>
              <a:t>between the  applications and the computer thus ensuring that the data in the user’s system is protected by any possible infectious contents(like virus). This is achieved by confining the Java program within the Java Runtime Environment.</a:t>
            </a:r>
          </a:p>
          <a:p>
            <a:pPr>
              <a:lnSpc>
                <a:spcPct val="90000"/>
              </a:lnSpc>
              <a:defRPr/>
            </a:pPr>
            <a:endParaRPr lang="en-US" altLang="ko-KR" sz="1100" dirty="0" smtClean="0">
              <a:ea typeface="굴림" pitchFamily="50" charset="-127"/>
            </a:endParaRPr>
          </a:p>
          <a:p>
            <a:pPr>
              <a:lnSpc>
                <a:spcPct val="90000"/>
              </a:lnSpc>
              <a:defRPr/>
            </a:pPr>
            <a:r>
              <a:rPr lang="en-US" altLang="ko-KR" sz="1100" b="1" dirty="0" smtClean="0">
                <a:ea typeface="굴림" pitchFamily="50" charset="-127"/>
              </a:rPr>
              <a:t>Multithreaded</a:t>
            </a:r>
          </a:p>
          <a:p>
            <a:pPr>
              <a:lnSpc>
                <a:spcPct val="90000"/>
              </a:lnSpc>
              <a:defRPr/>
            </a:pPr>
            <a:r>
              <a:rPr lang="en-US" altLang="ko-KR" sz="1100" dirty="0" smtClean="0">
                <a:ea typeface="굴림" pitchFamily="50" charset="-127"/>
              </a:rPr>
              <a:t>Multithreading  is the capability of a program to perform several tasks simultaneously within a program. These tasks are independent of each other.  A good example of multithreading would be one of the game software where the GUI display, sound effect, timer control and score updating are happening within the same process simultaneously. In network programming, a server can serve multiple clients at the same time via </a:t>
            </a:r>
            <a:r>
              <a:rPr lang="en-US" altLang="ko-KR" sz="1100" dirty="0" err="1" smtClean="0">
                <a:ea typeface="굴림" pitchFamily="50" charset="-127"/>
              </a:rPr>
              <a:t>mutithreading</a:t>
            </a:r>
            <a:r>
              <a:rPr lang="en-US" altLang="ko-KR" sz="1100" dirty="0" smtClean="0">
                <a:ea typeface="굴림" pitchFamily="50" charset="-127"/>
              </a:rPr>
              <a:t>. Java is used on networks and hence supports this feature to help optimize performance on the network</a:t>
            </a:r>
          </a:p>
          <a:p>
            <a:pPr>
              <a:lnSpc>
                <a:spcPct val="90000"/>
              </a:lnSpc>
              <a:defRPr/>
            </a:pPr>
            <a:endParaRPr lang="en-US" altLang="ko-KR" sz="1100" b="1" i="1" dirty="0" smtClean="0">
              <a:ea typeface="굴림" pitchFamily="50" charset="-127"/>
            </a:endParaRPr>
          </a:p>
          <a:p>
            <a:pPr>
              <a:lnSpc>
                <a:spcPct val="90000"/>
              </a:lnSpc>
              <a:defRPr/>
            </a:pPr>
            <a:r>
              <a:rPr lang="en-US" altLang="ko-KR" sz="1100" b="1" dirty="0" smtClean="0">
                <a:ea typeface="굴림" pitchFamily="50" charset="-127"/>
              </a:rPr>
              <a:t>Dynamic</a:t>
            </a:r>
          </a:p>
          <a:p>
            <a:pPr>
              <a:lnSpc>
                <a:spcPct val="90000"/>
              </a:lnSpc>
              <a:defRPr/>
            </a:pPr>
            <a:r>
              <a:rPr lang="en-US" altLang="ko-KR" sz="1100" dirty="0" smtClean="0">
                <a:ea typeface="굴림" pitchFamily="50" charset="-127"/>
              </a:rPr>
              <a:t>Java loads classes as and when required and hence machine code size includes only the source code written. This makes it possible to dynamically link code in a safe manner</a:t>
            </a:r>
          </a:p>
          <a:p>
            <a:pPr>
              <a:lnSpc>
                <a:spcPct val="90000"/>
              </a:lnSpc>
              <a:defRPr/>
            </a:pPr>
            <a:endParaRPr lang="en-US" sz="1100" dirty="0" smtClean="0">
              <a:ea typeface="굴림" pitchFamily="50" charset="-127"/>
            </a:endParaRPr>
          </a:p>
          <a:p>
            <a:pPr>
              <a:lnSpc>
                <a:spcPct val="90000"/>
              </a:lnSpc>
              <a:defRPr/>
            </a:pPr>
            <a:r>
              <a:rPr lang="en-US" altLang="ko-KR" sz="1100" b="1" u="sng" dirty="0" smtClean="0">
                <a:ea typeface="굴림" pitchFamily="50" charset="-127"/>
              </a:rPr>
              <a:t>The Java Byte Code</a:t>
            </a:r>
          </a:p>
          <a:p>
            <a:pPr>
              <a:lnSpc>
                <a:spcPct val="90000"/>
              </a:lnSpc>
              <a:defRPr/>
            </a:pPr>
            <a:endParaRPr lang="en-US" altLang="ko-KR" sz="1100" b="1" i="1" dirty="0" smtClean="0">
              <a:ea typeface="굴림" pitchFamily="50" charset="-127"/>
            </a:endParaRPr>
          </a:p>
          <a:p>
            <a:pPr marL="228600" indent="-228600">
              <a:defRPr/>
            </a:pPr>
            <a:r>
              <a:rPr lang="en-US" sz="1100" dirty="0" smtClean="0"/>
              <a:t>Refer back to the Compiler concepts discussed on Day 6 of Programming Basics course. (Compiler techniques in graduation college)</a:t>
            </a:r>
          </a:p>
          <a:p>
            <a:pPr marL="228600" indent="-228600">
              <a:defRPr/>
            </a:pPr>
            <a:endParaRPr lang="en-US" sz="1100" dirty="0" smtClean="0"/>
          </a:p>
          <a:p>
            <a:pPr marL="228600" indent="-228600">
              <a:defRPr/>
            </a:pPr>
            <a:r>
              <a:rPr lang="en-US" sz="1100" dirty="0" smtClean="0"/>
              <a:t>Byte code is the intermediate code generated when a Java source file (.java) is compiled. This byte code is the input to the Java Virtual Machine.</a:t>
            </a:r>
          </a:p>
          <a:p>
            <a:pPr marL="228600" indent="-228600">
              <a:defRPr/>
            </a:pPr>
            <a:r>
              <a:rPr lang="en-US" sz="2200" dirty="0" smtClean="0"/>
              <a:t>Byte codes have the extension .class, hence called the Java class file. When a C/C++ program is compiled, an executable binary file is created which is specific to</a:t>
            </a:r>
          </a:p>
          <a:p>
            <a:pPr marL="228600" indent="-228600">
              <a:defRPr/>
            </a:pPr>
            <a:r>
              <a:rPr lang="en-US" sz="2200" dirty="0" smtClean="0"/>
              <a:t>the target hardware and operating system because it contains machine language specific to target processor. Hence these programs need to be recompiled on</a:t>
            </a:r>
          </a:p>
          <a:p>
            <a:pPr marL="228600" indent="-228600">
              <a:defRPr/>
            </a:pPr>
            <a:r>
              <a:rPr lang="en-US" sz="2200" dirty="0" smtClean="0"/>
              <a:t> each platform. In contrast, the Java byte code is not specific to the target platform and hence with the support of JVM it can be run anywhere without </a:t>
            </a:r>
          </a:p>
          <a:p>
            <a:pPr marL="228600" indent="-228600">
              <a:defRPr/>
            </a:pPr>
            <a:r>
              <a:rPr lang="en-US" sz="2200" dirty="0" smtClean="0"/>
              <a:t>recompilation. Hence, it facilitates “Write Once, Run Anywhere”</a:t>
            </a:r>
          </a:p>
          <a:p>
            <a:pPr marL="228600" indent="-228600">
              <a:defRPr/>
            </a:pPr>
            <a:endParaRPr lang="en-US" sz="2200" dirty="0" smtClean="0"/>
          </a:p>
          <a:p>
            <a:pPr marL="228600" indent="-228600">
              <a:defRPr/>
            </a:pPr>
            <a:r>
              <a:rPr lang="en-US" sz="1100" b="1" u="sng" dirty="0" smtClean="0"/>
              <a:t>The Java Virtual Machine</a:t>
            </a:r>
          </a:p>
          <a:p>
            <a:pPr marL="228600" indent="-228600">
              <a:defRPr/>
            </a:pPr>
            <a:endParaRPr lang="en-US" sz="1100" dirty="0" smtClean="0"/>
          </a:p>
          <a:p>
            <a:pPr eaLnBrk="1" hangingPunct="1">
              <a:defRPr/>
            </a:pPr>
            <a:r>
              <a:rPr lang="en-US" sz="2200" dirty="0" smtClean="0"/>
              <a:t>JVM interprets the byte code into the machine language format of the platform on which it is running. JVM is not a real machine, it is just a virtual machine. The JVM contains a class loader and an execution engine. The class loader loads the byte code and the execution engine interprets the byte code.</a:t>
            </a:r>
          </a:p>
          <a:p>
            <a:pPr eaLnBrk="1" hangingPunct="1">
              <a:defRPr/>
            </a:pPr>
            <a:endParaRPr lang="en-US" sz="2200" dirty="0" smtClean="0"/>
          </a:p>
          <a:p>
            <a:pPr eaLnBrk="1" hangingPunct="1">
              <a:defRPr/>
            </a:pPr>
            <a:r>
              <a:rPr lang="en-US" sz="2200" dirty="0" smtClean="0"/>
              <a:t>JVM is platform dependant </a:t>
            </a:r>
            <a:r>
              <a:rPr lang="en-US" sz="2200" dirty="0" err="1" smtClean="0"/>
              <a:t>ie</a:t>
            </a:r>
            <a:r>
              <a:rPr lang="en-US" sz="2200" dirty="0" smtClean="0"/>
              <a:t>. there is one JVM for Windows another one for UNIX, yet another one for Mainframe etc.</a:t>
            </a:r>
          </a:p>
          <a:p>
            <a:pPr eaLnBrk="1" hangingPunct="1">
              <a:defRPr/>
            </a:pPr>
            <a:endParaRPr lang="en-US" sz="2200" dirty="0" smtClean="0"/>
          </a:p>
          <a:p>
            <a:pPr lvl="1" eaLnBrk="1" hangingPunct="1">
              <a:lnSpc>
                <a:spcPct val="90000"/>
              </a:lnSpc>
              <a:defRPr/>
            </a:pPr>
            <a:endParaRPr lang="en-US" sz="2200" dirty="0" smtClean="0"/>
          </a:p>
          <a:p>
            <a:pPr eaLnBrk="1" hangingPunct="1">
              <a:defRPr/>
            </a:pPr>
            <a:r>
              <a:rPr lang="en-US" sz="2200" dirty="0" smtClean="0"/>
              <a:t>Platform independence in Java is achieved with the help of byte codes and JVM. Byte codes are platform independent and hence need not be recompiled on any platform provided the platform has the corresponding JVM. </a:t>
            </a:r>
          </a:p>
          <a:p>
            <a:pPr eaLnBrk="1" hangingPunct="1">
              <a:defRPr/>
            </a:pPr>
            <a:endParaRPr lang="en-US" sz="1100" dirty="0" smtClean="0">
              <a:ea typeface="굴림" pitchFamily="34" charset="-127"/>
            </a:endParaRPr>
          </a:p>
          <a:p>
            <a:pPr marL="0" lvl="1" eaLnBrk="1" hangingPunct="1">
              <a:defRPr/>
            </a:pPr>
            <a:r>
              <a:rPr lang="en-US" sz="2200" dirty="0" smtClean="0"/>
              <a:t>The JVMs for all platforms are available free (</a:t>
            </a:r>
            <a:r>
              <a:rPr lang="en-US" sz="2200" kern="1200" dirty="0" smtClean="0">
                <a:solidFill>
                  <a:schemeClr val="tx1"/>
                </a:solidFill>
                <a:latin typeface="Times New Roman" pitchFamily="18" charset="0"/>
                <a:ea typeface="+mn-ea"/>
                <a:cs typeface="+mn-cs"/>
              </a:rPr>
              <a:t>http://java.sun.com/) </a:t>
            </a:r>
            <a:r>
              <a:rPr lang="en-US" sz="2200" dirty="0" smtClean="0"/>
              <a:t>and hence we say that the byte code runs in all platforms</a:t>
            </a:r>
          </a:p>
          <a:p>
            <a:pPr lvl="1">
              <a:buFont typeface="Wingdings" pitchFamily="2" charset="2"/>
              <a:buNone/>
              <a:defRPr/>
            </a:pPr>
            <a:r>
              <a:rPr lang="en-US" sz="2200" dirty="0" smtClean="0"/>
              <a:t>	</a:t>
            </a:r>
          </a:p>
          <a:p>
            <a:pPr eaLnBrk="1" hangingPunct="1">
              <a:defRPr/>
            </a:pPr>
            <a:endParaRPr lang="en-US" sz="1100" b="1" dirty="0" smtClean="0"/>
          </a:p>
          <a:p>
            <a:pPr eaLnBrk="1" hangingPunct="1">
              <a:defRPr/>
            </a:pPr>
            <a:endParaRPr lang="en-US" sz="110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p>
            <a:pPr>
              <a:defRPr/>
            </a:pPr>
            <a:fld id="{7A4BA29B-AB33-4499-A4EB-01994521B63C}" type="slidenum">
              <a:rPr lang="en-US" smtClean="0"/>
              <a:pPr>
                <a:defRPr/>
              </a:pPr>
              <a:t>31</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n-US" dirty="0" smtClean="0">
                <a:latin typeface="Arial" pitchFamily="34" charset="0"/>
              </a:rPr>
              <a:t>Figure shows that Java programs can be written and compiled to byte codes which can be ported to any platform, but the JVM is specific to the platform . The byte codes are interpreted by the JVM</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0078ABD3-531B-49FB-811D-FD768DB5E76E}" type="slidenum">
              <a:rPr lang="en-US" smtClean="0"/>
              <a:pPr>
                <a:defRPr/>
              </a:pPr>
              <a:t>32</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56CC7E69-AF65-466D-8804-47C5573554CF}" type="slidenum">
              <a:rPr lang="en-US" smtClean="0"/>
              <a:pPr>
                <a:defRPr/>
              </a:pPr>
              <a:t>33</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en-US" dirty="0" smtClean="0"/>
              <a:t>Whenever an object is created, memory will be allocated for the instance variables also. They will be stored in the heap memory along with the object to which they belong</a:t>
            </a:r>
          </a:p>
          <a:p>
            <a:pPr eaLnBrk="1" hangingPunct="1"/>
            <a:endParaRPr lang="en-US" dirty="0" smtClean="0"/>
          </a:p>
          <a:p>
            <a:pPr eaLnBrk="1" hangingPunct="1"/>
            <a:r>
              <a:rPr lang="en-US" dirty="0" smtClean="0"/>
              <a:t>Note: Here it is assumed that reference</a:t>
            </a:r>
            <a:r>
              <a:rPr lang="en-US" baseline="0" dirty="0" smtClean="0"/>
              <a:t> variable declaration is done inside the main() method, hence will be treated as a local variable and memory will be allocated in the stack</a:t>
            </a:r>
            <a:endParaRPr lang="en-US" dirty="0" smtClean="0"/>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90CCC8B0-DAF0-426C-8435-3731ABA89EF9}" type="slidenum">
              <a:rPr lang="en-US" smtClean="0"/>
              <a:pPr>
                <a:defRPr/>
              </a:pPr>
              <a:t>34</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en-US" smtClean="0">
                <a:solidFill>
                  <a:schemeClr val="bg2"/>
                </a:solidFill>
              </a:rPr>
              <a:t>How many objects and reference variables are created ?</a:t>
            </a:r>
          </a:p>
          <a:p>
            <a:pPr eaLnBrk="1" hangingPunct="1"/>
            <a:endParaRPr lang="en-US" smtClean="0">
              <a:solidFill>
                <a:schemeClr val="bg2"/>
              </a:solidFill>
            </a:endParaRPr>
          </a:p>
          <a:p>
            <a:pPr eaLnBrk="1" hangingPunct="1"/>
            <a:r>
              <a:rPr lang="en-US" smtClean="0"/>
              <a:t>2 reference variables, custObj1 and custObj2 &amp;</a:t>
            </a:r>
          </a:p>
          <a:p>
            <a:pPr eaLnBrk="1" hangingPunct="1"/>
            <a:r>
              <a:rPr lang="en-US" smtClean="0"/>
              <a:t>1 object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0A081C7B-1891-4250-A830-3A639E2E643F}" type="slidenum">
              <a:rPr lang="en-US" smtClean="0"/>
              <a:pPr>
                <a:defRPr/>
              </a:pPr>
              <a:t>35</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marL="228600" indent="-228600"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4D65986B-2CDB-432E-847D-2D15BC28F570}" type="slidenum">
              <a:rPr lang="en-US" smtClean="0"/>
              <a:pPr>
                <a:defRPr/>
              </a:pPr>
              <a:t>36</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r>
              <a:rPr lang="en-US" altLang="ko-KR" sz="1100" b="1" dirty="0" smtClean="0">
                <a:ea typeface="굴림" pitchFamily="34" charset="-127"/>
              </a:rPr>
              <a:t>Garbage Collection</a:t>
            </a:r>
          </a:p>
          <a:p>
            <a:r>
              <a:rPr lang="en-US" altLang="ko-KR" sz="1100" dirty="0" smtClean="0">
                <a:ea typeface="굴림" pitchFamily="34" charset="-127"/>
              </a:rPr>
              <a:t>In the Java programming language, the dynamic allocation of objects is achieved using the </a:t>
            </a:r>
            <a:r>
              <a:rPr lang="en-US" altLang="ko-KR" sz="1100" b="1" dirty="0" smtClean="0">
                <a:ea typeface="굴림" pitchFamily="34" charset="-127"/>
              </a:rPr>
              <a:t>new </a:t>
            </a:r>
            <a:r>
              <a:rPr lang="en-US" altLang="ko-KR" sz="1100" dirty="0" smtClean="0">
                <a:ea typeface="굴림" pitchFamily="34" charset="-127"/>
              </a:rPr>
              <a:t>operator. An object once created uses some memory and the memory remains allocated till there are references for the use of the object. When there are no references for an object, it is assumed to be no longer needed and the memory occupied by the object can be reclaimed. There is no explicit need to destroy an object as java handles the de-allocation automatically.   The technique that accomplishes this is known as </a:t>
            </a:r>
            <a:r>
              <a:rPr lang="en-US" altLang="ko-KR" sz="1100" b="1" dirty="0" smtClean="0">
                <a:ea typeface="굴림" pitchFamily="34" charset="-127"/>
              </a:rPr>
              <a:t>Garbage Collection</a:t>
            </a:r>
            <a:r>
              <a:rPr lang="en-US" altLang="ko-KR" sz="1100" dirty="0" smtClean="0">
                <a:ea typeface="굴림" pitchFamily="34" charset="-127"/>
              </a:rPr>
              <a:t>.    </a:t>
            </a:r>
          </a:p>
          <a:p>
            <a:endParaRPr lang="en-US" altLang="ko-KR" sz="1100" dirty="0" smtClean="0">
              <a:ea typeface="굴림" pitchFamily="34" charset="-127"/>
            </a:endParaRPr>
          </a:p>
          <a:p>
            <a:r>
              <a:rPr lang="en-US" altLang="ko-KR" sz="1100" dirty="0" smtClean="0">
                <a:ea typeface="굴림" pitchFamily="34" charset="-127"/>
              </a:rPr>
              <a:t>Programs that do not de-allocate memory can eventually crash when there is no memory left on the system to allocate.  These programs are said to have memory leaks. Memory leak is a common problem in C and C++ languages where memory dynamically allotted is not freed</a:t>
            </a:r>
          </a:p>
          <a:p>
            <a:endParaRPr lang="en-US" altLang="ko-KR" sz="1100" dirty="0" smtClean="0">
              <a:ea typeface="굴림" pitchFamily="34" charset="-127"/>
            </a:endParaRPr>
          </a:p>
          <a:p>
            <a:endParaRPr lang="en-US" sz="1100" dirty="0" smtClean="0"/>
          </a:p>
          <a:p>
            <a:pPr eaLnBrk="1" hangingPunct="1"/>
            <a:endParaRPr lang="en-US" sz="110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552CB953-61A4-460D-A470-5806F6B81308}" type="slidenum">
              <a:rPr lang="en-US" smtClean="0"/>
              <a:pPr>
                <a:defRPr/>
              </a:pPr>
              <a:t>37</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74B91C3C-3DF7-4F0F-B6AF-32779E5EAD38}" type="slidenum">
              <a:rPr lang="en-US" smtClean="0"/>
              <a:pPr>
                <a:defRPr/>
              </a:pPr>
              <a:t>38</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B6BD49C6-1CFD-4F13-9CDC-53C6C9CA980D}" type="slidenum">
              <a:rPr lang="en-US" smtClean="0"/>
              <a:pPr>
                <a:defRPr/>
              </a:pPr>
              <a:t>39</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A7F44593-F114-4691-A294-E655D2534296}" type="slidenum">
              <a:rPr lang="en-US" smtClean="0"/>
              <a:pPr>
                <a:defRPr/>
              </a:pPr>
              <a:t>4</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0DCFE41-5674-4E93-8003-50B0441B0DAA}" type="slidenum">
              <a:rPr lang="en-US" smtClean="0"/>
              <a:pPr>
                <a:defRPr/>
              </a:pPr>
              <a:t>40</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pPr>
              <a:defRPr/>
            </a:pPr>
            <a:fld id="{2F06BFBD-473C-406B-90E5-7B3E6CEE10A6}" type="slidenum">
              <a:rPr lang="en-US" smtClean="0"/>
              <a:pPr>
                <a:defRPr/>
              </a:pPr>
              <a:t>41</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r>
              <a:rPr lang="en-US" b="1" dirty="0" smtClean="0"/>
              <a:t>Naming Conventions</a:t>
            </a:r>
          </a:p>
          <a:p>
            <a:pPr>
              <a:buFont typeface="Wingdings" pitchFamily="2" charset="2"/>
              <a:buChar char="§"/>
            </a:pPr>
            <a:r>
              <a:rPr lang="en-US" dirty="0" smtClean="0"/>
              <a:t>Variable names should be short yet meaningful</a:t>
            </a:r>
          </a:p>
          <a:p>
            <a:pPr>
              <a:buFont typeface="Wingdings" pitchFamily="2" charset="2"/>
              <a:buChar char="§"/>
            </a:pPr>
            <a:r>
              <a:rPr lang="en-US" dirty="0" smtClean="0"/>
              <a:t>One-character variable names should be avoided except for temporary "throwaway" variables</a:t>
            </a:r>
          </a:p>
          <a:p>
            <a:pPr>
              <a:buFont typeface="Wingdings" pitchFamily="2" charset="2"/>
              <a:buChar char="§"/>
            </a:pPr>
            <a:r>
              <a:rPr lang="en-US" dirty="0" smtClean="0"/>
              <a:t>It is automatically created when the method is invoked and destroyed when the method is exited hence local, automatic and temporary variable</a:t>
            </a:r>
          </a:p>
          <a:p>
            <a:pPr>
              <a:buFont typeface="Wingdings" pitchFamily="2" charset="2"/>
              <a:buChar char="§"/>
            </a:pPr>
            <a:r>
              <a:rPr lang="en-US" dirty="0" smtClean="0"/>
              <a:t>Local variables are stored in the stack memory and hence the name stack variable</a:t>
            </a:r>
          </a:p>
          <a:p>
            <a:pPr>
              <a:buFont typeface="Wingdings" pitchFamily="2" charset="2"/>
              <a:buChar char="§"/>
            </a:pPr>
            <a:r>
              <a:rPr lang="en-US" dirty="0" smtClean="0"/>
              <a:t>Access </a:t>
            </a:r>
            <a:r>
              <a:rPr lang="en-US" dirty="0" err="1" smtClean="0"/>
              <a:t>specifiers</a:t>
            </a:r>
            <a:r>
              <a:rPr lang="en-US" dirty="0" smtClean="0"/>
              <a:t> are not used</a:t>
            </a:r>
            <a:r>
              <a:rPr lang="en-US" baseline="0" dirty="0" smtClean="0"/>
              <a:t> with local variables </a:t>
            </a:r>
          </a:p>
          <a:p>
            <a:pPr>
              <a:buFont typeface="Wingdings" pitchFamily="2" charset="2"/>
              <a:buChar char="§"/>
            </a:pPr>
            <a:r>
              <a:rPr lang="en-US" baseline="0" dirty="0" smtClean="0"/>
              <a:t>Local variables(both built in and class type) are stored in stack </a:t>
            </a:r>
            <a:endParaRPr lang="en-US" dirty="0" smtClean="0"/>
          </a:p>
          <a:p>
            <a:pPr>
              <a:buFont typeface="Wingdings" pitchFamily="2" charset="2"/>
              <a:buNone/>
            </a:pPr>
            <a:endParaRPr lang="en-US" dirty="0" smtClean="0"/>
          </a:p>
          <a:p>
            <a:pPr eaLnBrk="1" hangingPunct="1"/>
            <a:endParaRPr lang="en-US" sz="1100"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3A98244A-D719-4BD1-88AD-E0EAC6C40AC2}" type="slidenum">
              <a:rPr lang="en-US" smtClean="0"/>
              <a:pPr>
                <a:defRPr/>
              </a:pPr>
              <a:t>42</a:t>
            </a:fld>
            <a:endParaRPr lang="en-US" dirty="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p:txBody>
          <a:bodyPr/>
          <a:lstStyle/>
          <a:p>
            <a:pPr>
              <a:defRPr/>
            </a:pPr>
            <a:fld id="{202D6AE3-B742-4729-ABC7-C1C448B8A265}" type="slidenum">
              <a:rPr lang="en-US" smtClean="0"/>
              <a:pPr>
                <a:defRPr/>
              </a:pPr>
              <a:t>43</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902AE196-6887-4C74-8097-67E3447D3A55}" type="slidenum">
              <a:rPr lang="en-US" smtClean="0"/>
              <a:pPr>
                <a:defRPr/>
              </a:pPr>
              <a:t>44</a:t>
            </a:fld>
            <a:endParaRPr lang="en-US" smtClean="0"/>
          </a:p>
        </p:txBody>
      </p:sp>
      <p:sp>
        <p:nvSpPr>
          <p:cNvPr id="125955"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ln/>
        </p:spPr>
        <p:txBody>
          <a:bodyPr/>
          <a:lstStyle/>
          <a:p>
            <a:pPr eaLnBrk="1" hangingPunct="1">
              <a:lnSpc>
                <a:spcPct val="90000"/>
              </a:lnSpc>
              <a:defRPr/>
            </a:pPr>
            <a:r>
              <a:rPr lang="en-US" sz="2400" dirty="0" smtClean="0"/>
              <a:t>Values can be passed to a method either using</a:t>
            </a:r>
          </a:p>
          <a:p>
            <a:pPr eaLnBrk="1" hangingPunct="1">
              <a:lnSpc>
                <a:spcPct val="90000"/>
              </a:lnSpc>
              <a:buFont typeface="Wingdings" pitchFamily="2" charset="2"/>
              <a:buNone/>
              <a:defRPr/>
            </a:pPr>
            <a:endParaRPr lang="en-US" sz="2400" dirty="0" smtClean="0"/>
          </a:p>
          <a:p>
            <a:pPr lvl="1" eaLnBrk="1" hangingPunct="1">
              <a:lnSpc>
                <a:spcPct val="90000"/>
              </a:lnSpc>
              <a:defRPr/>
            </a:pPr>
            <a:r>
              <a:rPr lang="en-US" sz="2200" b="1" dirty="0" smtClean="0"/>
              <a:t>Pass by Value</a:t>
            </a:r>
            <a:endParaRPr lang="en-US" sz="2200" dirty="0" smtClean="0"/>
          </a:p>
          <a:p>
            <a:pPr lvl="1" eaLnBrk="1" hangingPunct="1">
              <a:lnSpc>
                <a:spcPct val="90000"/>
              </a:lnSpc>
              <a:buFont typeface="Wingdings" pitchFamily="2" charset="2"/>
              <a:buNone/>
              <a:defRPr/>
            </a:pPr>
            <a:endParaRPr lang="en-US" sz="2200" dirty="0" smtClean="0"/>
          </a:p>
          <a:p>
            <a:pPr lvl="1" eaLnBrk="1" hangingPunct="1">
              <a:lnSpc>
                <a:spcPct val="90000"/>
              </a:lnSpc>
              <a:defRPr/>
            </a:pPr>
            <a:r>
              <a:rPr lang="en-US" sz="2200" b="1" dirty="0" smtClean="0"/>
              <a:t>Pass by Reference</a:t>
            </a:r>
            <a:endParaRPr lang="en-US" sz="2200" dirty="0" smtClean="0"/>
          </a:p>
          <a:p>
            <a:pPr eaLnBrk="1" hangingPunct="1">
              <a:lnSpc>
                <a:spcPct val="90000"/>
              </a:lnSpc>
              <a:defRPr/>
            </a:pPr>
            <a:endParaRPr lang="en-US" sz="2400" dirty="0" smtClean="0"/>
          </a:p>
          <a:p>
            <a:pPr eaLnBrk="1" hangingPunct="1">
              <a:lnSpc>
                <a:spcPct val="90000"/>
              </a:lnSpc>
              <a:defRPr/>
            </a:pPr>
            <a:r>
              <a:rPr lang="en-US" sz="2400" dirty="0" smtClean="0"/>
              <a:t>Objects are always passed by reference</a:t>
            </a:r>
          </a:p>
          <a:p>
            <a:pPr eaLnBrk="1" hangingPunct="1">
              <a:lnSpc>
                <a:spcPct val="90000"/>
              </a:lnSpc>
              <a:defRPr/>
            </a:pPr>
            <a:endParaRPr lang="en-US" sz="2400" dirty="0" smtClean="0"/>
          </a:p>
          <a:p>
            <a:pPr eaLnBrk="1" hangingPunct="1">
              <a:lnSpc>
                <a:spcPct val="90000"/>
              </a:lnSpc>
              <a:defRPr/>
            </a:pPr>
            <a:r>
              <a:rPr lang="en-US" sz="2400" dirty="0" smtClean="0"/>
              <a:t>Refer back to Functions discussed on Day 1 of Structured Programming Course</a:t>
            </a:r>
          </a:p>
          <a:p>
            <a:pPr marL="228600" indent="-228600" eaLnBrk="1" hangingPunct="1">
              <a:defRPr/>
            </a:pP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D0448B5C-010A-4D79-88F1-0E274727C60F}" type="slidenum">
              <a:rPr lang="en-US" smtClean="0"/>
              <a:pPr>
                <a:defRPr/>
              </a:pPr>
              <a:t>45</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A85B13DE-B59B-471B-B9FA-0226AD78DB74}" type="slidenum">
              <a:rPr lang="en-US" smtClean="0"/>
              <a:pPr>
                <a:defRPr/>
              </a:pPr>
              <a:t>46</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n-US" dirty="0" smtClean="0"/>
              <a:t>In a class if the name of an instance variable is same as the local variable of a method then inside the method local variable hides the instance variable. This phenomena is known as instance variable hiding</a:t>
            </a:r>
          </a:p>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ED834E2-9378-4EE0-B13C-ED45EFA3D9F9}" type="slidenum">
              <a:rPr lang="en-US" smtClean="0"/>
              <a:pPr>
                <a:defRPr/>
              </a:pPr>
              <a:t>47</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endParaRPr lang="en-US" smtClean="0">
              <a:latin typeface="Arial" pitchFamily="34" charset="0"/>
            </a:endParaRPr>
          </a:p>
        </p:txBody>
      </p:sp>
      <p:sp>
        <p:nvSpPr>
          <p:cNvPr id="83972" name="Slide Number Placeholder 3"/>
          <p:cNvSpPr>
            <a:spLocks noGrp="1"/>
          </p:cNvSpPr>
          <p:nvPr>
            <p:ph type="sldNum" sz="quarter" idx="5"/>
          </p:nvPr>
        </p:nvSpPr>
        <p:spPr/>
        <p:txBody>
          <a:bodyPr/>
          <a:lstStyle/>
          <a:p>
            <a:pPr>
              <a:defRPr/>
            </a:pPr>
            <a:fld id="{DA3C090E-B2C6-48C9-8479-BE317DD0107A}" type="slidenum">
              <a:rPr lang="en-US" smtClean="0">
                <a:latin typeface="Arial" pitchFamily="34" charset="0"/>
              </a:rPr>
              <a:pPr>
                <a:defRPr/>
              </a:pPr>
              <a:t>48</a:t>
            </a:fld>
            <a:endParaRPr lang="en-US"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7189503A-EB30-4D98-92A5-3FD9949FC78C}" type="slidenum">
              <a:rPr lang="en-US" smtClean="0"/>
              <a:pPr>
                <a:defRPr/>
              </a:pPr>
              <a:t>49</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p:txBody>
          <a:bodyPr/>
          <a:lstStyle/>
          <a:p>
            <a:pPr>
              <a:defRPr/>
            </a:pPr>
            <a:r>
              <a:rPr lang="en-US" dirty="0" smtClean="0"/>
              <a:t>ER/CORP/CRS/LA06/003</a:t>
            </a:r>
          </a:p>
        </p:txBody>
      </p:sp>
      <p:sp>
        <p:nvSpPr>
          <p:cNvPr id="84995" name="Rectangle 7"/>
          <p:cNvSpPr>
            <a:spLocks noGrp="1" noChangeArrowheads="1"/>
          </p:cNvSpPr>
          <p:nvPr>
            <p:ph type="sldNum" sz="quarter" idx="5"/>
          </p:nvPr>
        </p:nvSpPr>
        <p:spPr/>
        <p:txBody>
          <a:bodyPr/>
          <a:lstStyle/>
          <a:p>
            <a:pPr>
              <a:defRPr/>
            </a:pPr>
            <a:fld id="{061512A1-6CCE-43B2-871F-6A4AC0102472}" type="slidenum">
              <a:rPr lang="en-US" smtClean="0"/>
              <a:pPr>
                <a:defRPr/>
              </a:pPr>
              <a:t>5</a:t>
            </a:fld>
            <a:endParaRPr lang="en-US" dirty="0" smtClean="0"/>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pPr>
              <a:defRPr/>
            </a:pPr>
            <a:fld id="{4E3845F9-7D65-46A0-89E5-F64D543828DE}" type="slidenum">
              <a:rPr lang="en-US" smtClean="0"/>
              <a:pPr>
                <a:defRPr/>
              </a:pPr>
              <a:t>50</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en-US" sz="1100" smtClean="0"/>
              <a:t>Note: In Java, % can be  applied to floating-point data type also unlike C</a:t>
            </a:r>
          </a:p>
          <a:p>
            <a:pPr eaLnBrk="1" hangingPunct="1"/>
            <a:endParaRPr lang="en-US" sz="110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pPr>
              <a:defRPr/>
            </a:pPr>
            <a:fld id="{02263FAC-10DD-4D26-9BB1-946C342C2F9D}" type="slidenum">
              <a:rPr lang="en-US" smtClean="0"/>
              <a:pPr>
                <a:defRPr/>
              </a:pPr>
              <a:t>51</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z="110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pPr>
              <a:defRPr/>
            </a:pPr>
            <a:fld id="{970494C7-6114-4B7F-ACA1-D179B92A4BB8}" type="slidenum">
              <a:rPr lang="en-US" smtClean="0"/>
              <a:pPr>
                <a:defRPr/>
              </a:pPr>
              <a:t>52</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z="1100" dirty="0" smtClean="0"/>
          </a:p>
          <a:p>
            <a:pPr eaLnBrk="1" hangingPunct="1"/>
            <a:r>
              <a:rPr lang="en-US" sz="1100" dirty="0" smtClean="0"/>
              <a:t>In case of</a:t>
            </a:r>
          </a:p>
          <a:p>
            <a:pPr eaLnBrk="1" hangingPunct="1"/>
            <a:r>
              <a:rPr lang="en-US" sz="1100" dirty="0" smtClean="0"/>
              <a:t> 	Short Circuit AND (&amp;&amp;), If the first expression is false second expression will not get evaluated</a:t>
            </a:r>
          </a:p>
          <a:p>
            <a:pPr eaLnBrk="1" hangingPunct="1"/>
            <a:r>
              <a:rPr lang="en-US" sz="1100" dirty="0" smtClean="0"/>
              <a:t> 	Short Circuit OR (||), If the first expression is true second expression will not get evaluated</a:t>
            </a:r>
          </a:p>
          <a:p>
            <a:pPr eaLnBrk="1" hangingPunct="1"/>
            <a:endParaRPr lang="en-US" sz="1100" dirty="0" smtClean="0"/>
          </a:p>
          <a:p>
            <a:pPr eaLnBrk="1" hangingPunct="1"/>
            <a:endParaRPr lang="en-US" sz="1100" dirty="0" smtClean="0"/>
          </a:p>
          <a:p>
            <a:pPr eaLnBrk="1" hangingPunct="1"/>
            <a:r>
              <a:rPr lang="en-US" sz="1100" dirty="0" smtClean="0"/>
              <a:t>Recollect logical operators discussed as part of Programming</a:t>
            </a:r>
            <a:r>
              <a:rPr lang="en-US" sz="1100" baseline="0" dirty="0" smtClean="0"/>
              <a:t> Basics / Programming Practices module</a:t>
            </a:r>
            <a:endParaRPr lang="en-US" sz="1100" dirty="0" smtClean="0"/>
          </a:p>
          <a:p>
            <a:pPr eaLnBrk="1" hangingPunct="1"/>
            <a:endParaRPr lang="en-US" sz="1100"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98A8074D-5EB7-4A2B-B140-4AF324FA507A}" type="slidenum">
              <a:rPr lang="en-US" smtClean="0"/>
              <a:pPr>
                <a:defRPr/>
              </a:pPr>
              <a:t>53</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z="1100" dirty="0"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B412AC96-2017-45E5-A57D-B852800B133D}" type="slidenum">
              <a:rPr lang="en-US" smtClean="0"/>
              <a:pPr>
                <a:defRPr/>
              </a:pPr>
              <a:t>54</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en-US" sz="1100" i="1" smtClean="0"/>
              <a:t>&lt;statement_or_block&gt;* :</a:t>
            </a:r>
            <a:r>
              <a:rPr lang="en-US" sz="1100" smtClean="0">
                <a:latin typeface="Arial" pitchFamily="34" charset="0"/>
              </a:rPr>
              <a:t>  In this statement ‘*’ represent any number of statements or block</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F9C77951-921F-44F9-A5E0-A54FFB913591}" type="slidenum">
              <a:rPr lang="en-US" smtClean="0"/>
              <a:pPr>
                <a:defRPr/>
              </a:pPr>
              <a:t>55</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z="1100"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8DD373E7-EDE0-41D6-AA12-23F1C9689045}" type="slidenum">
              <a:rPr lang="en-US" smtClean="0"/>
              <a:pPr>
                <a:defRPr/>
              </a:pPr>
              <a:t>56</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sz="1100"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E7127BDC-1862-48DA-946A-50FD95E7F233}" type="slidenum">
              <a:rPr lang="en-US" smtClean="0"/>
              <a:pPr>
                <a:defRPr/>
              </a:pPr>
              <a:t>57</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marL="228600" indent="-228600"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A61F8398-8956-4423-A967-98B3AF088611}" type="slidenum">
              <a:rPr lang="en-US" smtClean="0"/>
              <a:pPr>
                <a:defRPr/>
              </a:pPr>
              <a:t>58</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marL="228600" indent="-228600" eaLnBrk="1" hangingPunct="1"/>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E6D53CF3-90C7-4F88-8E7F-52F5D0516354}" type="slidenum">
              <a:rPr lang="en-US" smtClean="0"/>
              <a:pPr>
                <a:defRPr/>
              </a:pPr>
              <a:t>59</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83972" name="Slide Number Placeholder 3"/>
          <p:cNvSpPr>
            <a:spLocks noGrp="1"/>
          </p:cNvSpPr>
          <p:nvPr>
            <p:ph type="sldNum" sz="quarter" idx="5"/>
          </p:nvPr>
        </p:nvSpPr>
        <p:spPr/>
        <p:txBody>
          <a:bodyPr/>
          <a:lstStyle/>
          <a:p>
            <a:pPr>
              <a:defRPr/>
            </a:pPr>
            <a:fld id="{4D144FB8-E763-4268-81BB-ED15E063227E}" type="slidenum">
              <a:rPr lang="en-US" smtClean="0">
                <a:latin typeface="Arial" pitchFamily="34" charset="0"/>
              </a:rPr>
              <a:pPr>
                <a:defRPr/>
              </a:pPr>
              <a:t>6</a:t>
            </a:fld>
            <a:endParaRPr lang="en-US" dirty="0"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A4BDF5CF-8151-4F81-8897-F8E34F1FA7A6}" type="slidenum">
              <a:rPr lang="en-US" smtClean="0"/>
              <a:pPr>
                <a:defRPr/>
              </a:pPr>
              <a:t>60</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a:lnSpc>
                <a:spcPct val="80000"/>
              </a:lnSpc>
            </a:pPr>
            <a:r>
              <a:rPr lang="en-US" sz="1100" dirty="0" smtClean="0">
                <a:latin typeface="Arial" pitchFamily="34" charset="0"/>
              </a:rPr>
              <a:t>Recollect the same concept discussed in Programming Basics Course. In Java, unlike C there is strong type checking and any narrowing conversion will result in a compilation error. In C, there will not be any compilation error.</a:t>
            </a:r>
          </a:p>
          <a:p>
            <a:pPr>
              <a:lnSpc>
                <a:spcPct val="80000"/>
              </a:lnSpc>
            </a:pPr>
            <a:endParaRPr lang="en-US" sz="1100" dirty="0" smtClean="0">
              <a:latin typeface="Arial" pitchFamily="34" charset="0"/>
            </a:endParaRPr>
          </a:p>
          <a:p>
            <a:pPr>
              <a:lnSpc>
                <a:spcPct val="80000"/>
              </a:lnSpc>
            </a:pPr>
            <a:r>
              <a:rPr lang="en-US" dirty="0" smtClean="0"/>
              <a:t>A variable of one type can receive the value of another type when,</a:t>
            </a:r>
            <a:endParaRPr lang="en-US" sz="2200" dirty="0" smtClean="0"/>
          </a:p>
          <a:p>
            <a:pPr>
              <a:lnSpc>
                <a:spcPct val="80000"/>
              </a:lnSpc>
              <a:buFont typeface="Wingdings" pitchFamily="2" charset="2"/>
              <a:buNone/>
            </a:pPr>
            <a:endParaRPr lang="en-US" sz="2200" dirty="0" smtClean="0"/>
          </a:p>
          <a:p>
            <a:pPr lvl="2">
              <a:lnSpc>
                <a:spcPct val="80000"/>
              </a:lnSpc>
            </a:pPr>
            <a:r>
              <a:rPr lang="en-US" sz="2200" dirty="0" smtClean="0"/>
              <a:t>The data type of the variable receiving data is wider</a:t>
            </a:r>
            <a:r>
              <a:rPr lang="en-US" sz="2200" dirty="0" smtClean="0">
                <a:solidFill>
                  <a:srgbClr val="FFFF00"/>
                </a:solidFill>
              </a:rPr>
              <a:t> </a:t>
            </a:r>
            <a:r>
              <a:rPr lang="en-US" sz="2200" dirty="0" smtClean="0"/>
              <a:t>than the data type of the variable from which it is receiving data, provided the data types are compatible</a:t>
            </a:r>
          </a:p>
          <a:p>
            <a:pPr lvl="2">
              <a:lnSpc>
                <a:spcPct val="80000"/>
              </a:lnSpc>
            </a:pPr>
            <a:endParaRPr lang="en-US" sz="2200" dirty="0" smtClean="0"/>
          </a:p>
          <a:p>
            <a:pPr lvl="2">
              <a:lnSpc>
                <a:spcPct val="80000"/>
              </a:lnSpc>
            </a:pPr>
            <a:r>
              <a:rPr lang="en-US" sz="2200" dirty="0" smtClean="0"/>
              <a:t>The data type of the variable receiving data is narrower</a:t>
            </a:r>
            <a:r>
              <a:rPr lang="en-US" sz="2200" dirty="0" smtClean="0">
                <a:solidFill>
                  <a:srgbClr val="FFFF00"/>
                </a:solidFill>
              </a:rPr>
              <a:t> </a:t>
            </a:r>
            <a:r>
              <a:rPr lang="en-US" sz="2200" dirty="0" smtClean="0"/>
              <a:t>than the data type of the variable from which it is receiving data, provided the data types are compatible</a:t>
            </a:r>
          </a:p>
          <a:p>
            <a:pPr>
              <a:lnSpc>
                <a:spcPct val="80000"/>
              </a:lnSpc>
            </a:pPr>
            <a:endParaRPr lang="en-US" sz="1100" dirty="0"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9C1EBF12-C707-41FC-8865-2B5C12DDD94E}" type="slidenum">
              <a:rPr lang="en-US" smtClean="0"/>
              <a:pPr>
                <a:defRPr/>
              </a:pPr>
              <a:t>61</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sz="1100" dirty="0" smtClean="0">
              <a:latin typeface="Arial" pitchFamily="34" charset="0"/>
            </a:endParaRPr>
          </a:p>
          <a:p>
            <a:pPr eaLnBrk="1" hangingPunct="1"/>
            <a:r>
              <a:rPr lang="en-US" sz="1100" b="1" dirty="0" smtClean="0">
                <a:latin typeface="Arial" pitchFamily="34" charset="0"/>
              </a:rPr>
              <a:t>Widening Conversion</a:t>
            </a:r>
          </a:p>
          <a:p>
            <a:pPr marL="0" lvl="2" eaLnBrk="1" hangingPunct="1"/>
            <a:r>
              <a:rPr lang="en-US" sz="1800" dirty="0" smtClean="0"/>
              <a:t>The data type of the variable receiving data is wider</a:t>
            </a:r>
            <a:r>
              <a:rPr lang="en-US" sz="1800" dirty="0" smtClean="0">
                <a:solidFill>
                  <a:srgbClr val="FFFF00"/>
                </a:solidFill>
              </a:rPr>
              <a:t> </a:t>
            </a:r>
            <a:r>
              <a:rPr lang="en-US" sz="1800" dirty="0" smtClean="0"/>
              <a:t>than the data type of the variable from which it is receiving data, provided the data types are compatible</a:t>
            </a:r>
          </a:p>
          <a:p>
            <a:pPr eaLnBrk="1" hangingPunct="1"/>
            <a:endParaRPr lang="en-US" sz="1100" dirty="0" smtClean="0">
              <a:latin typeface="Arial" pitchFamily="34" charset="0"/>
            </a:endParaRPr>
          </a:p>
          <a:p>
            <a:pPr marL="0" lvl="2" eaLnBrk="1" hangingPunct="1"/>
            <a:r>
              <a:rPr lang="en-US" sz="1800" b="1" dirty="0" smtClean="0">
                <a:latin typeface="Arial" pitchFamily="34" charset="0"/>
              </a:rPr>
              <a:t>Narrowing Conversion</a:t>
            </a:r>
            <a:endParaRPr lang="en-US" sz="1800" dirty="0" smtClean="0"/>
          </a:p>
          <a:p>
            <a:pPr marL="0" lvl="2" eaLnBrk="1" hangingPunct="1"/>
            <a:r>
              <a:rPr lang="en-US" sz="1800" dirty="0" smtClean="0"/>
              <a:t>The data type of the variable receiving data is narrower</a:t>
            </a:r>
            <a:r>
              <a:rPr lang="en-US" sz="1800" dirty="0" smtClean="0">
                <a:solidFill>
                  <a:srgbClr val="FFFF00"/>
                </a:solidFill>
              </a:rPr>
              <a:t> </a:t>
            </a:r>
            <a:r>
              <a:rPr lang="en-US" sz="1800" dirty="0" smtClean="0"/>
              <a:t>than the data type of the variable from which it is receiving data, provided the data types are compatible</a:t>
            </a:r>
          </a:p>
          <a:p>
            <a:pPr eaLnBrk="1" hangingPunct="1"/>
            <a:endParaRPr lang="en-US" sz="1100" dirty="0" smtClean="0">
              <a:latin typeface="Arial" pitchFamily="34" charset="0"/>
            </a:endParaRPr>
          </a:p>
          <a:p>
            <a:pPr eaLnBrk="1" hangingPunct="1"/>
            <a:endParaRPr lang="en-US" sz="1100" dirty="0" smtClean="0">
              <a:latin typeface="Arial" pitchFamily="34" charset="0"/>
            </a:endParaRPr>
          </a:p>
          <a:p>
            <a:pPr eaLnBrk="1" hangingPunct="1"/>
            <a:r>
              <a:rPr lang="en-US" sz="1100" dirty="0" smtClean="0">
                <a:latin typeface="Arial" pitchFamily="34" charset="0"/>
              </a:rPr>
              <a:t>Java has a strong type checking. In case of Narrowing conversion there is a possibility of loss of data.</a:t>
            </a:r>
          </a:p>
          <a:p>
            <a:pPr eaLnBrk="1" hangingPunct="1"/>
            <a:r>
              <a:rPr lang="en-US" sz="1100" dirty="0" smtClean="0">
                <a:latin typeface="Arial" pitchFamily="34" charset="0"/>
              </a:rPr>
              <a:t>Such type of conversion is not allowed directly but can be done with explicit casting </a:t>
            </a:r>
          </a:p>
          <a:p>
            <a:pPr eaLnBrk="1" hangingPunct="1"/>
            <a:r>
              <a:rPr lang="en-US" sz="1100" dirty="0" smtClean="0">
                <a:latin typeface="Arial" pitchFamily="34" charset="0"/>
              </a:rPr>
              <a:t>In case of  C language, such type conversions are allowed. Hence we say that C  language does not have strong type checking</a:t>
            </a:r>
          </a:p>
          <a:p>
            <a:pPr eaLnBrk="1" hangingPunct="1"/>
            <a:endParaRPr lang="en-US" sz="1100" dirty="0"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52525829-1956-4F34-ABB9-52DC7C5732EB}" type="slidenum">
              <a:rPr lang="en-US" smtClean="0"/>
              <a:pPr>
                <a:defRPr/>
              </a:pPr>
              <a:t>62</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r>
              <a:rPr lang="en-US" sz="1100" b="1" dirty="0" smtClean="0"/>
              <a:t>Type Casting</a:t>
            </a:r>
          </a:p>
          <a:p>
            <a:pPr>
              <a:lnSpc>
                <a:spcPct val="80000"/>
              </a:lnSpc>
            </a:pPr>
            <a:r>
              <a:rPr lang="en-US" sz="1100" dirty="0" smtClean="0"/>
              <a:t> In some cases, the system implicitly changes the type of an variable without your explicitly performing a cast.  You can explicitly change the type of a value by casting. The process of assigning a value of variable to a variable of another type is called casting.</a:t>
            </a:r>
          </a:p>
          <a:p>
            <a:pPr>
              <a:lnSpc>
                <a:spcPct val="80000"/>
              </a:lnSpc>
            </a:pPr>
            <a:endParaRPr lang="en-US" sz="1100" dirty="0" smtClean="0"/>
          </a:p>
          <a:p>
            <a:pPr>
              <a:lnSpc>
                <a:spcPct val="80000"/>
              </a:lnSpc>
            </a:pPr>
            <a:r>
              <a:rPr lang="en-US" sz="1100" dirty="0" smtClean="0"/>
              <a:t>Automatic, non-explicit type changing is known as Conversion. If the data types of the two variables involved in the conversion are compatible, then Java does the conversion automatically. If the data types are not same, then a cast must be done explicitly.</a:t>
            </a:r>
          </a:p>
          <a:p>
            <a:pPr>
              <a:lnSpc>
                <a:spcPct val="80000"/>
              </a:lnSpc>
            </a:pPr>
            <a:endParaRPr lang="en-US" sz="110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en-US" sz="1100" dirty="0" smtClean="0">
                <a:latin typeface="Arial" pitchFamily="34" charset="0"/>
              </a:rPr>
              <a:t>Note:</a:t>
            </a:r>
            <a:r>
              <a:rPr lang="en-US" sz="1100" baseline="0" dirty="0" smtClean="0">
                <a:latin typeface="Arial" pitchFamily="34" charset="0"/>
              </a:rPr>
              <a:t> </a:t>
            </a:r>
            <a:r>
              <a:rPr lang="en-US" sz="1100" baseline="0" dirty="0" err="1" smtClean="0">
                <a:latin typeface="Arial" pitchFamily="34" charset="0"/>
              </a:rPr>
              <a:t>boolean</a:t>
            </a:r>
            <a:r>
              <a:rPr lang="en-US" sz="1100" baseline="0" dirty="0" smtClean="0">
                <a:latin typeface="Arial" pitchFamily="34" charset="0"/>
              </a:rPr>
              <a:t> data cannot be converted to any other data type and vice-versa</a:t>
            </a:r>
            <a:endParaRPr lang="en-US" sz="1100" dirty="0" smtClean="0">
              <a:latin typeface="Arial" pitchFamily="34" charset="0"/>
            </a:endParaRPr>
          </a:p>
          <a:p>
            <a:pPr>
              <a:lnSpc>
                <a:spcPct val="80000"/>
              </a:lnSpc>
            </a:pPr>
            <a:endParaRPr lang="en-US" sz="1100" dirty="0" smtClean="0"/>
          </a:p>
          <a:p>
            <a:pPr>
              <a:lnSpc>
                <a:spcPct val="80000"/>
              </a:lnSpc>
            </a:pPr>
            <a:r>
              <a:rPr lang="en-US" sz="1100" u="sng" dirty="0" smtClean="0"/>
              <a:t>E.g.:</a:t>
            </a:r>
            <a:r>
              <a:rPr lang="en-US" sz="1100" dirty="0" smtClean="0"/>
              <a:t> </a:t>
            </a:r>
          </a:p>
          <a:p>
            <a:pPr>
              <a:lnSpc>
                <a:spcPct val="80000"/>
              </a:lnSpc>
            </a:pPr>
            <a:r>
              <a:rPr lang="en-US" sz="1100" dirty="0" smtClean="0"/>
              <a:t>An </a:t>
            </a:r>
            <a:r>
              <a:rPr lang="en-US" sz="1100" dirty="0" err="1" smtClean="0"/>
              <a:t>int</a:t>
            </a:r>
            <a:r>
              <a:rPr lang="en-US" sz="1100" dirty="0" smtClean="0"/>
              <a:t> value can be assigned to a long variable but there is no conversion defined from float to byte.  </a:t>
            </a:r>
          </a:p>
          <a:p>
            <a:pPr>
              <a:lnSpc>
                <a:spcPct val="80000"/>
              </a:lnSpc>
            </a:pPr>
            <a:r>
              <a:rPr lang="en-US" sz="1100" dirty="0" smtClean="0"/>
              <a:t>CastingExample.java</a:t>
            </a:r>
          </a:p>
          <a:p>
            <a:pPr>
              <a:lnSpc>
                <a:spcPct val="80000"/>
              </a:lnSpc>
            </a:pPr>
            <a:r>
              <a:rPr lang="en-US" sz="1100" dirty="0" smtClean="0"/>
              <a:t>// TYPE CASTING</a:t>
            </a:r>
          </a:p>
          <a:p>
            <a:pPr>
              <a:lnSpc>
                <a:spcPct val="80000"/>
              </a:lnSpc>
            </a:pPr>
            <a:r>
              <a:rPr lang="en-US" sz="1100" dirty="0" smtClean="0"/>
              <a:t>class </a:t>
            </a:r>
            <a:r>
              <a:rPr lang="en-US" sz="1100" dirty="0" err="1" smtClean="0"/>
              <a:t>CastingExample</a:t>
            </a:r>
            <a:endParaRPr lang="en-US" sz="1100" dirty="0" smtClean="0"/>
          </a:p>
          <a:p>
            <a:pPr>
              <a:lnSpc>
                <a:spcPct val="80000"/>
              </a:lnSpc>
            </a:pPr>
            <a:r>
              <a:rPr lang="en-US" sz="1100" dirty="0" smtClean="0"/>
              <a:t>{        public static void main(String </a:t>
            </a:r>
            <a:r>
              <a:rPr lang="en-US" sz="1100" dirty="0" err="1" smtClean="0"/>
              <a:t>args</a:t>
            </a:r>
            <a:r>
              <a:rPr lang="en-US" sz="1100" dirty="0" smtClean="0"/>
              <a:t>[])</a:t>
            </a:r>
          </a:p>
          <a:p>
            <a:pPr>
              <a:lnSpc>
                <a:spcPct val="80000"/>
              </a:lnSpc>
            </a:pPr>
            <a:r>
              <a:rPr lang="en-US" sz="1100" dirty="0" smtClean="0"/>
              <a:t>        {       byte x;</a:t>
            </a:r>
          </a:p>
          <a:p>
            <a:pPr>
              <a:lnSpc>
                <a:spcPct val="80000"/>
              </a:lnSpc>
            </a:pPr>
            <a:r>
              <a:rPr lang="en-US" sz="1100" dirty="0" smtClean="0"/>
              <a:t>                </a:t>
            </a:r>
            <a:r>
              <a:rPr lang="en-US" sz="1100" dirty="0" err="1" smtClean="0"/>
              <a:t>int</a:t>
            </a:r>
            <a:r>
              <a:rPr lang="en-US" sz="1100" dirty="0" smtClean="0"/>
              <a:t> a=270;</a:t>
            </a:r>
          </a:p>
          <a:p>
            <a:pPr>
              <a:lnSpc>
                <a:spcPct val="80000"/>
              </a:lnSpc>
            </a:pPr>
            <a:r>
              <a:rPr lang="en-US" sz="1100" dirty="0" smtClean="0"/>
              <a:t>                double b =128.128;</a:t>
            </a:r>
          </a:p>
          <a:p>
            <a:pPr>
              <a:lnSpc>
                <a:spcPct val="80000"/>
              </a:lnSpc>
            </a:pPr>
            <a:r>
              <a:rPr lang="en-US" sz="1100" dirty="0" smtClean="0"/>
              <a:t>                </a:t>
            </a:r>
            <a:r>
              <a:rPr lang="en-US" sz="1100" dirty="0" err="1" smtClean="0"/>
              <a:t>System.out.println</a:t>
            </a:r>
            <a:r>
              <a:rPr lang="en-US" sz="1100" dirty="0" smtClean="0"/>
              <a:t>("\n </a:t>
            </a:r>
            <a:r>
              <a:rPr lang="en-US" sz="1100" dirty="0" err="1" smtClean="0"/>
              <a:t>int</a:t>
            </a:r>
            <a:r>
              <a:rPr lang="en-US" sz="1100" dirty="0" smtClean="0"/>
              <a:t> converted to byte");</a:t>
            </a:r>
          </a:p>
          <a:p>
            <a:pPr>
              <a:lnSpc>
                <a:spcPct val="80000"/>
              </a:lnSpc>
            </a:pPr>
            <a:r>
              <a:rPr lang="en-US" sz="1100" dirty="0" smtClean="0"/>
              <a:t>                x=(byte) a;</a:t>
            </a:r>
          </a:p>
          <a:p>
            <a:pPr>
              <a:lnSpc>
                <a:spcPct val="80000"/>
              </a:lnSpc>
            </a:pPr>
            <a:r>
              <a:rPr lang="en-US" sz="1100" dirty="0" smtClean="0"/>
              <a:t>                </a:t>
            </a:r>
            <a:r>
              <a:rPr lang="en-US" sz="1100" dirty="0" err="1" smtClean="0"/>
              <a:t>System.out.println</a:t>
            </a:r>
            <a:r>
              <a:rPr lang="en-US" sz="1100" dirty="0" smtClean="0"/>
              <a:t>("a and x "+ a +" "+x);</a:t>
            </a:r>
          </a:p>
          <a:p>
            <a:pPr>
              <a:lnSpc>
                <a:spcPct val="80000"/>
              </a:lnSpc>
            </a:pPr>
            <a:r>
              <a:rPr lang="en-US" sz="1100" dirty="0" smtClean="0"/>
              <a:t>                </a:t>
            </a:r>
            <a:r>
              <a:rPr lang="en-US" sz="1100" dirty="0" err="1" smtClean="0"/>
              <a:t>System.out.println</a:t>
            </a:r>
            <a:r>
              <a:rPr lang="en-US" sz="1100" dirty="0" smtClean="0"/>
              <a:t>("\n double converted to </a:t>
            </a:r>
            <a:r>
              <a:rPr lang="en-US" sz="1100" dirty="0" err="1" smtClean="0"/>
              <a:t>int</a:t>
            </a:r>
            <a:r>
              <a:rPr lang="en-US" sz="1100" dirty="0" smtClean="0"/>
              <a:t>");</a:t>
            </a:r>
          </a:p>
          <a:p>
            <a:pPr>
              <a:lnSpc>
                <a:spcPct val="80000"/>
              </a:lnSpc>
            </a:pPr>
            <a:r>
              <a:rPr lang="en-US" sz="1100" dirty="0" smtClean="0"/>
              <a:t>                a=(</a:t>
            </a:r>
            <a:r>
              <a:rPr lang="en-US" sz="1100" dirty="0" err="1" smtClean="0"/>
              <a:t>int</a:t>
            </a:r>
            <a:r>
              <a:rPr lang="en-US" sz="1100" dirty="0" smtClean="0"/>
              <a:t>) b;</a:t>
            </a:r>
          </a:p>
          <a:p>
            <a:pPr>
              <a:lnSpc>
                <a:spcPct val="80000"/>
              </a:lnSpc>
            </a:pPr>
            <a:r>
              <a:rPr lang="en-US" sz="1100" dirty="0" smtClean="0"/>
              <a:t>                </a:t>
            </a:r>
            <a:r>
              <a:rPr lang="en-US" sz="1100" dirty="0" err="1" smtClean="0"/>
              <a:t>System.out.println</a:t>
            </a:r>
            <a:r>
              <a:rPr lang="en-US" sz="1100" dirty="0" smtClean="0"/>
              <a:t>("b and a "+ b +" "+a);</a:t>
            </a:r>
          </a:p>
          <a:p>
            <a:pPr>
              <a:lnSpc>
                <a:spcPct val="80000"/>
              </a:lnSpc>
            </a:pPr>
            <a:r>
              <a:rPr lang="en-US" sz="1100" dirty="0" smtClean="0"/>
              <a:t>                </a:t>
            </a:r>
            <a:r>
              <a:rPr lang="en-US" sz="1100" dirty="0" err="1" smtClean="0"/>
              <a:t>System.out.println</a:t>
            </a:r>
            <a:r>
              <a:rPr lang="en-US" sz="1100" dirty="0" smtClean="0"/>
              <a:t>("\n double converted to byte");</a:t>
            </a:r>
          </a:p>
          <a:p>
            <a:pPr>
              <a:lnSpc>
                <a:spcPct val="80000"/>
              </a:lnSpc>
            </a:pPr>
            <a:r>
              <a:rPr lang="en-US" sz="1100" dirty="0" smtClean="0"/>
              <a:t>                x=(byte) b;</a:t>
            </a:r>
          </a:p>
          <a:p>
            <a:pPr>
              <a:lnSpc>
                <a:spcPct val="80000"/>
              </a:lnSpc>
            </a:pPr>
            <a:r>
              <a:rPr lang="en-US" sz="1100" dirty="0" smtClean="0"/>
              <a:t>                </a:t>
            </a:r>
            <a:r>
              <a:rPr lang="en-US" sz="1100" dirty="0" err="1" smtClean="0"/>
              <a:t>System.out.println</a:t>
            </a:r>
            <a:r>
              <a:rPr lang="en-US" sz="1100" dirty="0" smtClean="0"/>
              <a:t>("b and x "+b +" "+x);</a:t>
            </a:r>
          </a:p>
          <a:p>
            <a:pPr>
              <a:lnSpc>
                <a:spcPct val="80000"/>
              </a:lnSpc>
            </a:pPr>
            <a:r>
              <a:rPr lang="en-US" sz="1100" dirty="0" smtClean="0"/>
              <a:t>        }</a:t>
            </a:r>
          </a:p>
          <a:p>
            <a:pPr>
              <a:lnSpc>
                <a:spcPct val="80000"/>
              </a:lnSpc>
            </a:pPr>
            <a:r>
              <a:rPr lang="en-US" sz="1100" dirty="0" smtClean="0"/>
              <a:t>}</a:t>
            </a:r>
          </a:p>
          <a:p>
            <a:pPr>
              <a:lnSpc>
                <a:spcPct val="80000"/>
              </a:lnSpc>
            </a:pPr>
            <a:r>
              <a:rPr lang="en-US" sz="1100" dirty="0" smtClean="0"/>
              <a:t>In C programming language, there are many implicit conversions which may lead to loss of data which is restricted in Java using strong type checking</a:t>
            </a:r>
          </a:p>
          <a:p>
            <a:pPr eaLnBrk="1" hangingPunct="1"/>
            <a:endParaRPr lang="en-US" sz="1100" dirty="0" smtClean="0">
              <a:latin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0C752801-2698-4A51-95D9-AA1819D4727E}" type="slidenum">
              <a:rPr lang="en-US" smtClean="0"/>
              <a:pPr>
                <a:defRPr/>
              </a:pPr>
              <a:t>63</a:t>
            </a:fld>
            <a:endParaRPr 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marL="228600" indent="-228600" eaLnBrk="1" hangingPunct="1"/>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AEF003D4-91AE-4881-8DAB-3F96A77FE0C7}" type="slidenum">
              <a:rPr lang="en-US" smtClean="0"/>
              <a:pPr>
                <a:defRPr/>
              </a:pPr>
              <a:t>64</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marL="228600" indent="-228600" eaLnBrk="1" hangingPunct="1"/>
            <a:r>
              <a:rPr lang="en-US" dirty="0" smtClean="0">
                <a:solidFill>
                  <a:schemeClr val="bg2"/>
                </a:solidFill>
              </a:rPr>
              <a:t>Is there a loss of data, if so Why?</a:t>
            </a:r>
          </a:p>
          <a:p>
            <a:pPr marL="228600" indent="-228600" eaLnBrk="1" hangingPunct="1"/>
            <a:endParaRPr lang="en-US" dirty="0" smtClean="0"/>
          </a:p>
          <a:p>
            <a:pPr marL="228600" indent="-228600" eaLnBrk="1" hangingPunct="1"/>
            <a:r>
              <a:rPr lang="en-US" dirty="0" err="1" smtClean="0"/>
              <a:t>Ans</a:t>
            </a:r>
            <a:r>
              <a:rPr lang="en-US" dirty="0" smtClean="0"/>
              <a:t>: Yes, there is loss of data even though we have done Type casting. This is because </a:t>
            </a:r>
            <a:r>
              <a:rPr lang="en-US" dirty="0" err="1" smtClean="0"/>
              <a:t>totalCharges</a:t>
            </a:r>
            <a:r>
              <a:rPr lang="en-US" dirty="0" smtClean="0"/>
              <a:t> is considered as int.</a:t>
            </a:r>
          </a:p>
          <a:p>
            <a:pPr marL="228600" indent="-228600" eaLnBrk="1" hangingPunct="1"/>
            <a:r>
              <a:rPr lang="en-US" dirty="0" smtClean="0"/>
              <a:t>This means by doing Type Casting loss of data cannot be prevented but the strong type checking will prevent </a:t>
            </a:r>
            <a:r>
              <a:rPr lang="en-US" b="1" dirty="0" smtClean="0"/>
              <a:t>accidental loss </a:t>
            </a:r>
            <a:r>
              <a:rPr lang="en-US" dirty="0" smtClean="0"/>
              <a:t>of data</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9F272D6-7839-4111-A4C0-2235823A910F}" type="slidenum">
              <a:rPr lang="en-US" smtClean="0">
                <a:cs typeface="Arial" pitchFamily="34" charset="0"/>
              </a:rPr>
              <a:pPr/>
              <a:t>65</a:t>
            </a:fld>
            <a:endParaRPr lang="en-US" smtClean="0">
              <a:cs typeface="Arial" pitchFamily="34"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11C6D98C-421B-405A-A937-2FD98A5916FE}" type="slidenum">
              <a:rPr lang="en-US" smtClean="0">
                <a:cs typeface="Arial" pitchFamily="34" charset="0"/>
              </a:rPr>
              <a:pPr/>
              <a:t>66</a:t>
            </a:fld>
            <a:endParaRPr lang="en-US" smtClean="0">
              <a:cs typeface="Arial"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en-US" dirty="0" smtClean="0"/>
              <a:t>Q1.  </a:t>
            </a:r>
            <a:r>
              <a:rPr lang="en-US" dirty="0" err="1" smtClean="0"/>
              <a:t>Ans</a:t>
            </a:r>
            <a:endParaRPr lang="en-US" dirty="0" smtClean="0"/>
          </a:p>
          <a:p>
            <a:pPr eaLnBrk="1" hangingPunct="1"/>
            <a:r>
              <a:rPr lang="en-US" dirty="0" smtClean="0"/>
              <a:t>	1 – C, 2 - A, 3 – B</a:t>
            </a:r>
          </a:p>
          <a:p>
            <a:pPr eaLnBrk="1" hangingPunct="1"/>
            <a:r>
              <a:rPr lang="en-US" dirty="0" smtClean="0"/>
              <a:t>Q2. </a:t>
            </a:r>
            <a:r>
              <a:rPr lang="en-US" dirty="0" err="1" smtClean="0"/>
              <a:t>Ans</a:t>
            </a:r>
            <a:endParaRPr lang="en-US" dirty="0" smtClean="0"/>
          </a:p>
          <a:p>
            <a:pPr eaLnBrk="1" hangingPunct="1"/>
            <a:r>
              <a:rPr lang="en-US" dirty="0" smtClean="0"/>
              <a:t>	No. of Reference Variables = 3</a:t>
            </a:r>
          </a:p>
          <a:p>
            <a:pPr eaLnBrk="1" hangingPunct="1"/>
            <a:r>
              <a:rPr lang="en-US" dirty="0" smtClean="0"/>
              <a:t>	No. of Objects = 1</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C51F7468-82B7-41A4-A0E6-3E4E94D198C5}" type="slidenum">
              <a:rPr lang="en-US" smtClean="0">
                <a:cs typeface="Arial" pitchFamily="34" charset="0"/>
              </a:rPr>
              <a:pPr/>
              <a:t>67</a:t>
            </a:fld>
            <a:endParaRPr lang="en-US" smtClean="0">
              <a:cs typeface="Arial"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r>
              <a:rPr lang="en-US" dirty="0" smtClean="0"/>
              <a:t>Q3.  </a:t>
            </a:r>
            <a:r>
              <a:rPr lang="en-US" dirty="0" err="1" smtClean="0"/>
              <a:t>Ans</a:t>
            </a:r>
            <a:endParaRPr lang="en-US" dirty="0" smtClean="0"/>
          </a:p>
          <a:p>
            <a:pPr eaLnBrk="1" hangingPunct="1"/>
            <a:r>
              <a:rPr lang="en-US" dirty="0" smtClean="0"/>
              <a:t>	</a:t>
            </a:r>
            <a:r>
              <a:rPr lang="en-US" dirty="0" err="1" smtClean="0"/>
              <a:t>myVariable</a:t>
            </a:r>
            <a:r>
              <a:rPr lang="en-US" dirty="0" smtClean="0"/>
              <a:t> 	– Heap</a:t>
            </a:r>
          </a:p>
          <a:p>
            <a:pPr eaLnBrk="1" hangingPunct="1"/>
            <a:r>
              <a:rPr lang="en-US" dirty="0" smtClean="0"/>
              <a:t>	temp 	– Stack</a:t>
            </a:r>
          </a:p>
          <a:p>
            <a:pPr eaLnBrk="1" hangingPunct="1"/>
            <a:r>
              <a:rPr lang="en-US" dirty="0" smtClean="0"/>
              <a:t>	</a:t>
            </a:r>
            <a:r>
              <a:rPr lang="en-US" dirty="0" err="1" smtClean="0"/>
              <a:t>obj</a:t>
            </a:r>
            <a:r>
              <a:rPr lang="en-US" dirty="0" smtClean="0"/>
              <a:t>	-  Stack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9F0FE978-0567-4B2A-BB1F-F30F70A964F9}" type="slidenum">
              <a:rPr lang="en-US" smtClean="0">
                <a:cs typeface="Arial" pitchFamily="34" charset="0"/>
              </a:rPr>
              <a:pPr/>
              <a:t>68</a:t>
            </a:fld>
            <a:endParaRPr lang="en-US" smtClean="0">
              <a:cs typeface="Arial" pitchFamily="34"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en-US" dirty="0" smtClean="0"/>
              <a:t>Q4.  </a:t>
            </a:r>
            <a:r>
              <a:rPr lang="en-US" dirty="0" err="1" smtClean="0"/>
              <a:t>Ans</a:t>
            </a:r>
            <a:endParaRPr lang="en-US" dirty="0" smtClean="0"/>
          </a:p>
          <a:p>
            <a:pPr eaLnBrk="1" hangingPunct="1"/>
            <a:r>
              <a:rPr lang="en-US" dirty="0" smtClean="0"/>
              <a:t>	varThree:20.0</a:t>
            </a:r>
          </a:p>
          <a:p>
            <a:pPr eaLnBrk="1" hangingPunct="1"/>
            <a:r>
              <a:rPr lang="en-US" dirty="0" smtClean="0"/>
              <a:t>	Since 7/100 (integer</a:t>
            </a:r>
            <a:r>
              <a:rPr lang="en-US" baseline="0" dirty="0" smtClean="0"/>
              <a:t> division) </a:t>
            </a:r>
            <a:r>
              <a:rPr lang="en-US" dirty="0" smtClean="0"/>
              <a:t>results in 0, although there is type casting, there is loss of data</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E90AB542-0621-45BF-8E0B-2326A8814488}" type="slidenum">
              <a:rPr lang="en-US" smtClean="0">
                <a:cs typeface="Arial" pitchFamily="34" charset="0"/>
              </a:rPr>
              <a:pPr/>
              <a:t>69</a:t>
            </a:fld>
            <a:endParaRPr lang="en-US" smtClean="0">
              <a:cs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en-US" dirty="0" smtClean="0"/>
              <a:t>Q5.  </a:t>
            </a:r>
            <a:r>
              <a:rPr lang="en-US" dirty="0" err="1" smtClean="0"/>
              <a:t>Ans</a:t>
            </a:r>
            <a:endParaRPr lang="en-US" dirty="0" smtClean="0"/>
          </a:p>
          <a:p>
            <a:pPr eaLnBrk="1" hangingPunct="1"/>
            <a:r>
              <a:rPr lang="en-US" dirty="0" smtClean="0"/>
              <a:t>	varThree:90.0</a:t>
            </a:r>
          </a:p>
          <a:p>
            <a:pPr eaLnBrk="1" hangingPunct="1"/>
            <a:r>
              <a:rPr lang="en-US" dirty="0"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dirty="0" smtClean="0"/>
          </a:p>
          <a:p>
            <a:r>
              <a:rPr lang="en-US" dirty="0" smtClean="0"/>
              <a:t>Class &amp; Attributes:</a:t>
            </a:r>
          </a:p>
          <a:p>
            <a:r>
              <a:rPr lang="en-US" dirty="0" smtClean="0"/>
              <a:t>As  there are many customers visiting the store and all of them are having Customer Id and Telephone Number, </a:t>
            </a:r>
            <a:r>
              <a:rPr lang="en-US" b="1" dirty="0" smtClean="0"/>
              <a:t>Customer</a:t>
            </a:r>
            <a:r>
              <a:rPr lang="en-US" dirty="0" smtClean="0"/>
              <a:t> can be considered as a </a:t>
            </a:r>
            <a:r>
              <a:rPr lang="en-US" b="1" dirty="0" smtClean="0"/>
              <a:t>Class</a:t>
            </a:r>
            <a:r>
              <a:rPr lang="en-US" dirty="0" smtClean="0"/>
              <a:t> and </a:t>
            </a:r>
            <a:r>
              <a:rPr lang="en-US" b="1" i="1" dirty="0" smtClean="0"/>
              <a:t>Customer Id </a:t>
            </a:r>
            <a:r>
              <a:rPr lang="en-US" dirty="0" smtClean="0"/>
              <a:t> &amp; </a:t>
            </a:r>
            <a:r>
              <a:rPr lang="en-US" b="1" i="1" dirty="0" smtClean="0"/>
              <a:t>Telephone Number</a:t>
            </a:r>
            <a:r>
              <a:rPr lang="en-US" dirty="0" smtClean="0"/>
              <a:t> defines the </a:t>
            </a:r>
            <a:r>
              <a:rPr lang="en-US" b="1" dirty="0" smtClean="0"/>
              <a:t>attributes of a customer</a:t>
            </a:r>
          </a:p>
          <a:p>
            <a:endParaRPr lang="en-US" b="1" dirty="0" smtClean="0"/>
          </a:p>
          <a:p>
            <a:r>
              <a:rPr lang="en-US" dirty="0" smtClean="0"/>
              <a:t>Behavior:</a:t>
            </a:r>
          </a:p>
          <a:p>
            <a:r>
              <a:rPr lang="en-US" dirty="0" smtClean="0"/>
              <a:t>Behavior specify the methods that can be used to expose the state of an object to external world. In this scenario, we can think about methods to set values to the attributes </a:t>
            </a:r>
            <a:r>
              <a:rPr lang="en-US" b="1" i="1" dirty="0" smtClean="0"/>
              <a:t>(Customer Id</a:t>
            </a:r>
            <a:r>
              <a:rPr lang="en-US" dirty="0" smtClean="0"/>
              <a:t> &amp; </a:t>
            </a:r>
            <a:r>
              <a:rPr lang="en-US" b="1" i="1" dirty="0" smtClean="0"/>
              <a:t>Telephone Number) </a:t>
            </a:r>
            <a:r>
              <a:rPr lang="en-US" dirty="0" smtClean="0"/>
              <a:t>and get the values of the state</a:t>
            </a:r>
          </a:p>
          <a:p>
            <a:endParaRPr lang="en-US" dirty="0" smtClean="0">
              <a:latin typeface="Arial" pitchFamily="34" charset="0"/>
            </a:endParaRPr>
          </a:p>
        </p:txBody>
      </p:sp>
      <p:sp>
        <p:nvSpPr>
          <p:cNvPr id="83972" name="Slide Number Placeholder 3"/>
          <p:cNvSpPr>
            <a:spLocks noGrp="1"/>
          </p:cNvSpPr>
          <p:nvPr>
            <p:ph type="sldNum" sz="quarter" idx="5"/>
          </p:nvPr>
        </p:nvSpPr>
        <p:spPr/>
        <p:txBody>
          <a:bodyPr/>
          <a:lstStyle/>
          <a:p>
            <a:pPr>
              <a:defRPr/>
            </a:pPr>
            <a:fld id="{D7350C51-C416-464C-9BD4-A367149A0AA5}" type="slidenum">
              <a:rPr lang="en-US" smtClean="0">
                <a:latin typeface="Arial" pitchFamily="34" charset="0"/>
              </a:rPr>
              <a:pPr>
                <a:defRPr/>
              </a:pPr>
              <a:t>7</a:t>
            </a:fld>
            <a:endParaRPr lang="en-US" dirty="0" smtClean="0">
              <a:latin typeface="Arial"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AF0C5D8F-809C-4557-B794-ACA3BD50B9A8}" type="slidenum">
              <a:rPr lang="en-US" smtClean="0">
                <a:cs typeface="Arial" pitchFamily="34" charset="0"/>
              </a:rPr>
              <a:pPr/>
              <a:t>70</a:t>
            </a:fld>
            <a:endParaRPr lang="en-US" smtClean="0">
              <a:cs typeface="Arial"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r>
              <a:rPr lang="en-US" dirty="0" smtClean="0"/>
              <a:t>Q6.  </a:t>
            </a:r>
            <a:r>
              <a:rPr lang="en-US" dirty="0" err="1" smtClean="0"/>
              <a:t>Ans</a:t>
            </a:r>
            <a:endParaRPr lang="en-US" dirty="0" smtClean="0"/>
          </a:p>
          <a:p>
            <a:pPr eaLnBrk="1" hangingPunct="1"/>
            <a:r>
              <a:rPr lang="en-US" dirty="0" smtClean="0"/>
              <a:t>	varThree:20.0</a:t>
            </a:r>
          </a:p>
          <a:p>
            <a:pPr eaLnBrk="1" hangingPunct="1"/>
            <a:r>
              <a:rPr lang="en-US" dirty="0" smtClean="0"/>
              <a:t>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794E8D08-7273-4E9B-993B-959A85E8F537}" type="slidenum">
              <a:rPr lang="en-US" smtClean="0">
                <a:cs typeface="Arial" pitchFamily="34" charset="0"/>
              </a:rPr>
              <a:pPr/>
              <a:t>71</a:t>
            </a:fld>
            <a:endParaRPr lang="en-US" smtClean="0">
              <a:cs typeface="Arial" pitchFamily="34"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en-US" smtClean="0"/>
              <a:t>Note: there are 2 errors in the code</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16F5F02E-772F-42FA-9D9D-6D762380F74B}" type="slidenum">
              <a:rPr lang="en-US" smtClean="0">
                <a:cs typeface="Arial" pitchFamily="34" charset="0"/>
              </a:rPr>
              <a:pPr/>
              <a:t>72</a:t>
            </a:fld>
            <a:endParaRPr lang="en-US" smtClean="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r>
              <a:rPr lang="en-US" dirty="0" smtClean="0"/>
              <a:t>Q8. </a:t>
            </a:r>
            <a:r>
              <a:rPr lang="en-US" dirty="0" err="1" smtClean="0"/>
              <a:t>Ans</a:t>
            </a:r>
            <a:endParaRPr lang="en-US" dirty="0" smtClean="0"/>
          </a:p>
          <a:p>
            <a:pPr eaLnBrk="1" hangingPunct="1"/>
            <a:r>
              <a:rPr lang="en-US" dirty="0" smtClean="0"/>
              <a:t>	Data is valid</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29D85A9E-EAEF-4781-BA74-C22E23BC53E5}" type="slidenum">
              <a:rPr lang="en-US" smtClean="0">
                <a:cs typeface="Arial" pitchFamily="34" charset="0"/>
              </a:rPr>
              <a:pPr/>
              <a:t>73</a:t>
            </a:fld>
            <a:endParaRPr lang="en-US" smtClean="0">
              <a:cs typeface="Arial" pitchFamily="34"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en-US" dirty="0" smtClean="0"/>
              <a:t>Q9. </a:t>
            </a:r>
            <a:r>
              <a:rPr lang="en-US" dirty="0" err="1" smtClean="0"/>
              <a:t>Ans</a:t>
            </a:r>
            <a:endParaRPr lang="en-US" dirty="0" smtClean="0"/>
          </a:p>
          <a:p>
            <a:pPr eaLnBrk="1" hangingPunct="1"/>
            <a:r>
              <a:rPr lang="en-US" dirty="0" smtClean="0"/>
              <a:t>	Your Ticket Fare is 40.0</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A5965B23-8B90-41B0-9BD5-4BF5A88E7A42}" type="slidenum">
              <a:rPr lang="en-US" smtClean="0">
                <a:cs typeface="Arial" pitchFamily="34" charset="0"/>
              </a:rPr>
              <a:pPr/>
              <a:t>74</a:t>
            </a:fld>
            <a:endParaRPr lang="en-US" smtClean="0">
              <a:cs typeface="Arial"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en-US" dirty="0" smtClean="0"/>
              <a:t>Q10. </a:t>
            </a:r>
            <a:r>
              <a:rPr lang="en-US" dirty="0" err="1" smtClean="0"/>
              <a:t>Ans</a:t>
            </a:r>
            <a:endParaRPr lang="en-US" dirty="0" smtClean="0"/>
          </a:p>
          <a:p>
            <a:pPr eaLnBrk="1" hangingPunct="1"/>
            <a:r>
              <a:rPr lang="en-US" dirty="0" smtClean="0"/>
              <a:t>	</a:t>
            </a:r>
            <a:r>
              <a:rPr lang="en-US" sz="1200" b="0" dirty="0" smtClean="0"/>
              <a:t>Compilation Error: Trying to access a private instance variable directly using reference variable name</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A5965B23-8B90-41B0-9BD5-4BF5A88E7A42}" type="slidenum">
              <a:rPr lang="en-US" smtClean="0">
                <a:cs typeface="Arial" pitchFamily="34" charset="0"/>
              </a:rPr>
              <a:pPr/>
              <a:t>75</a:t>
            </a:fld>
            <a:endParaRPr lang="en-US" smtClean="0">
              <a:cs typeface="Arial"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en-US" dirty="0" smtClean="0"/>
              <a:t>Q11. </a:t>
            </a:r>
            <a:r>
              <a:rPr lang="en-US" dirty="0" err="1" smtClean="0"/>
              <a:t>Ans</a:t>
            </a:r>
            <a:endParaRPr lang="en-US" dirty="0" smtClean="0"/>
          </a:p>
          <a:p>
            <a:pPr eaLnBrk="1" hangingPunct="1"/>
            <a:r>
              <a:rPr lang="en-US" dirty="0" smtClean="0"/>
              <a:t>	PIN: 570020</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pPr marL="228600" indent="-228600"/>
            <a:endParaRPr lang="en-US" dirty="0" smtClean="0"/>
          </a:p>
        </p:txBody>
      </p:sp>
      <p:sp>
        <p:nvSpPr>
          <p:cNvPr id="4" name="Slide Number Placeholder 3"/>
          <p:cNvSpPr>
            <a:spLocks noGrp="1"/>
          </p:cNvSpPr>
          <p:nvPr>
            <p:ph type="sldNum" sz="quarter" idx="5"/>
          </p:nvPr>
        </p:nvSpPr>
        <p:spPr/>
        <p:txBody>
          <a:bodyPr/>
          <a:lstStyle/>
          <a:p>
            <a:pPr>
              <a:defRPr/>
            </a:pPr>
            <a:fld id="{FE09C186-7C8C-4E4C-AE9F-1A11130EB64C}" type="slidenum">
              <a:rPr lang="en-US" smtClean="0"/>
              <a:pPr>
                <a:defRPr/>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0F1C7D1-1AF1-4786-85A8-D4715366804C}" type="slidenum">
              <a:rPr lang="en-US" smtClean="0"/>
              <a:pPr>
                <a:defRPr/>
              </a:pPr>
              <a:t>77</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B90F63B-E566-439B-9508-04F518A2B377}" type="slidenum">
              <a:rPr lang="en-US" smtClean="0"/>
              <a:pPr>
                <a:defRPr/>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p>
            <a:pPr>
              <a:defRPr/>
            </a:pPr>
            <a:fld id="{941A6ABE-53E8-440A-A0E7-BC8B7BD6FB4D}" type="slidenum">
              <a:rPr lang="en-US" smtClean="0"/>
              <a:pPr>
                <a:defRPr/>
              </a:pPr>
              <a:t>79</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C8F83375-0EEC-4A42-A9A6-1F3A6983385D}" type="slidenum">
              <a:rPr lang="en-US" smtClean="0"/>
              <a:pPr>
                <a:defRPr/>
              </a:pPr>
              <a:t>8</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p>
            <a:pPr>
              <a:defRPr/>
            </a:pPr>
            <a:fld id="{B90E9AE8-4EF6-478A-86E7-09F068F9082C}" type="slidenum">
              <a:rPr lang="en-US" smtClean="0"/>
              <a:pPr>
                <a:defRPr/>
              </a:pPr>
              <a:t>80</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dirty="0" smtClean="0"/>
              <a:t>Output:</a:t>
            </a:r>
          </a:p>
          <a:p>
            <a:pPr eaLnBrk="1" hangingPunct="1"/>
            <a:endParaRPr lang="en-US" dirty="0" smtClean="0"/>
          </a:p>
          <a:p>
            <a:r>
              <a:rPr lang="en-US" sz="1200" kern="1200" dirty="0" smtClean="0">
                <a:solidFill>
                  <a:schemeClr val="tx1"/>
                </a:solidFill>
                <a:latin typeface="Times New Roman" pitchFamily="18" charset="0"/>
                <a:ea typeface="+mn-ea"/>
                <a:cs typeface="+mn-cs"/>
              </a:rPr>
              <a:t>The remainder is -1</a:t>
            </a:r>
          </a:p>
          <a:p>
            <a:r>
              <a:rPr lang="en-US" sz="1200" kern="1200" smtClean="0">
                <a:solidFill>
                  <a:schemeClr val="tx1"/>
                </a:solidFill>
                <a:latin typeface="Times New Roman" pitchFamily="18" charset="0"/>
                <a:ea typeface="+mn-ea"/>
                <a:cs typeface="+mn-cs"/>
              </a:rPr>
              <a:t>The remainder is 2</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FA54FD7A-85BC-4788-84EF-A51BDAFF856A}" type="slidenum">
              <a:rPr lang="en-US" smtClean="0"/>
              <a:pPr>
                <a:defRPr/>
              </a:pPr>
              <a:t>9</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a:srcRect/>
          <a:stretch>
            <a:fillRect/>
          </a:stretch>
        </p:blipFill>
        <p:spPr bwMode="auto">
          <a:xfrm>
            <a:off x="0" y="0"/>
            <a:ext cx="9906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906000" cy="330200"/>
          </a:xfrm>
          <a:prstGeom prst="rect">
            <a:avLst/>
          </a:prstGeom>
          <a:solidFill>
            <a:srgbClr val="000000">
              <a:alpha val="61000"/>
            </a:srgbClr>
          </a:solidFill>
          <a:ln w="9525">
            <a:noFill/>
            <a:miter lim="800000"/>
            <a:headEnd/>
            <a:tailEnd/>
          </a:ln>
          <a:effectLst/>
        </p:spPr>
        <p:txBody>
          <a:bodyPr wrap="none" anchor="ctr"/>
          <a:lstStyle/>
          <a:p>
            <a:pPr>
              <a:defRPr/>
            </a:pPr>
            <a:endParaRPr lang="en-US">
              <a:latin typeface="Arial" charset="0"/>
              <a:cs typeface="+mn-cs"/>
            </a:endParaRPr>
          </a:p>
        </p:txBody>
      </p:sp>
      <p:sp>
        <p:nvSpPr>
          <p:cNvPr id="6" name="Text Box 7"/>
          <p:cNvSpPr txBox="1">
            <a:spLocks noChangeArrowheads="1"/>
          </p:cNvSpPr>
          <p:nvPr userDrawn="1"/>
        </p:nvSpPr>
        <p:spPr bwMode="auto">
          <a:xfrm>
            <a:off x="381000" y="6553200"/>
            <a:ext cx="2209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defRPr/>
            </a:pPr>
            <a:r>
              <a:rPr lang="en-US" b="0" dirty="0">
                <a:solidFill>
                  <a:srgbClr val="FFFFCC"/>
                </a:solidFill>
                <a:latin typeface="Arial" charset="0"/>
                <a:cs typeface="Arial" charset="0"/>
              </a:rPr>
              <a:t>ER/CORP/CRS/LA1026</a:t>
            </a:r>
          </a:p>
        </p:txBody>
      </p:sp>
      <p:sp>
        <p:nvSpPr>
          <p:cNvPr id="7" name="Text Box 8"/>
          <p:cNvSpPr txBox="1">
            <a:spLocks noChangeArrowheads="1"/>
          </p:cNvSpPr>
          <p:nvPr userDrawn="1"/>
        </p:nvSpPr>
        <p:spPr bwMode="auto">
          <a:xfrm>
            <a:off x="3975100" y="6553200"/>
            <a:ext cx="12192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a:defRPr/>
            </a:pPr>
            <a:r>
              <a:rPr lang="en-US" b="0" dirty="0">
                <a:solidFill>
                  <a:srgbClr val="FFFFCC"/>
                </a:solidFill>
                <a:latin typeface="Arial" charset="0"/>
                <a:cs typeface="Arial" charset="0"/>
              </a:rPr>
              <a:t>Ver. No.: </a:t>
            </a:r>
            <a:r>
              <a:rPr lang="en-US" b="0" dirty="0" smtClean="0">
                <a:solidFill>
                  <a:srgbClr val="FFFFCC"/>
                </a:solidFill>
                <a:latin typeface="Arial" charset="0"/>
                <a:cs typeface="Arial" charset="0"/>
              </a:rPr>
              <a:t>2.2</a:t>
            </a:r>
            <a:endParaRPr lang="en-US" b="0" dirty="0">
              <a:solidFill>
                <a:srgbClr val="FFFFCC"/>
              </a:solidFill>
              <a:latin typeface="Arial" charset="0"/>
              <a:cs typeface="Arial" charset="0"/>
            </a:endParaRPr>
          </a:p>
        </p:txBody>
      </p:sp>
      <p:sp>
        <p:nvSpPr>
          <p:cNvPr id="8" name="Rectangle 6"/>
          <p:cNvSpPr>
            <a:spLocks noChangeArrowheads="1"/>
          </p:cNvSpPr>
          <p:nvPr userDrawn="1"/>
        </p:nvSpPr>
        <p:spPr bwMode="auto">
          <a:xfrm>
            <a:off x="6578600" y="6540500"/>
            <a:ext cx="31892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latin typeface="Arial" charset="0"/>
                <a:cs typeface="+mn-cs"/>
              </a:rPr>
              <a:t>Copyright © 2008, Infosys Technologies Ltd.</a:t>
            </a:r>
          </a:p>
        </p:txBody>
      </p:sp>
      <p:sp>
        <p:nvSpPr>
          <p:cNvPr id="9" name="Line 8"/>
          <p:cNvSpPr>
            <a:spLocks noChangeShapeType="1"/>
          </p:cNvSpPr>
          <p:nvPr userDrawn="1"/>
        </p:nvSpPr>
        <p:spPr bwMode="auto">
          <a:xfrm flipH="1" flipV="1">
            <a:off x="2578100" y="2946400"/>
            <a:ext cx="1473200" cy="723900"/>
          </a:xfrm>
          <a:prstGeom prst="line">
            <a:avLst/>
          </a:prstGeom>
          <a:noFill/>
          <a:ln w="12700">
            <a:solidFill>
              <a:srgbClr val="66CCFF"/>
            </a:solidFill>
            <a:round/>
            <a:headEnd/>
            <a:tailEnd/>
          </a:ln>
          <a:effectLst/>
        </p:spPr>
        <p:txBody>
          <a:bodyPr/>
          <a:lstStyle/>
          <a:p>
            <a:pPr>
              <a:defRPr/>
            </a:pPr>
            <a:endParaRPr lang="en-US">
              <a:latin typeface="Arial" charset="0"/>
              <a:cs typeface="+mn-cs"/>
            </a:endParaRPr>
          </a:p>
        </p:txBody>
      </p:sp>
      <p:sp>
        <p:nvSpPr>
          <p:cNvPr id="10" name="Line 9"/>
          <p:cNvSpPr>
            <a:spLocks noChangeShapeType="1"/>
          </p:cNvSpPr>
          <p:nvPr userDrawn="1"/>
        </p:nvSpPr>
        <p:spPr bwMode="auto">
          <a:xfrm rot="19887338" flipH="1" flipV="1">
            <a:off x="5700713" y="3560763"/>
            <a:ext cx="1571625" cy="292100"/>
          </a:xfrm>
          <a:prstGeom prst="line">
            <a:avLst/>
          </a:prstGeom>
          <a:noFill/>
          <a:ln w="12700">
            <a:solidFill>
              <a:srgbClr val="66CCFF"/>
            </a:solidFill>
            <a:round/>
            <a:headEnd/>
            <a:tailEnd/>
          </a:ln>
          <a:effectLst/>
        </p:spPr>
        <p:txBody>
          <a:bodyPr/>
          <a:lstStyle/>
          <a:p>
            <a:pPr>
              <a:defRPr/>
            </a:pPr>
            <a:endParaRPr lang="en-US">
              <a:latin typeface="Arial" charset="0"/>
              <a:cs typeface="+mn-cs"/>
            </a:endParaRPr>
          </a:p>
        </p:txBody>
      </p:sp>
      <p:sp>
        <p:nvSpPr>
          <p:cNvPr id="11" name="Line 10"/>
          <p:cNvSpPr>
            <a:spLocks noChangeShapeType="1"/>
          </p:cNvSpPr>
          <p:nvPr userDrawn="1"/>
        </p:nvSpPr>
        <p:spPr bwMode="auto">
          <a:xfrm rot="19887338" flipH="1" flipV="1">
            <a:off x="5892800" y="4532313"/>
            <a:ext cx="563563" cy="623887"/>
          </a:xfrm>
          <a:prstGeom prst="line">
            <a:avLst/>
          </a:prstGeom>
          <a:noFill/>
          <a:ln w="12700">
            <a:solidFill>
              <a:srgbClr val="66CCFF"/>
            </a:solidFill>
            <a:round/>
            <a:headEnd/>
            <a:tailEnd/>
          </a:ln>
          <a:effectLst/>
        </p:spPr>
        <p:txBody>
          <a:bodyPr/>
          <a:lstStyle/>
          <a:p>
            <a:pPr>
              <a:defRPr/>
            </a:pPr>
            <a:endParaRPr lang="en-US">
              <a:latin typeface="Arial" charset="0"/>
              <a:cs typeface="+mn-cs"/>
            </a:endParaRPr>
          </a:p>
        </p:txBody>
      </p:sp>
      <p:sp>
        <p:nvSpPr>
          <p:cNvPr id="12" name="Line 11"/>
          <p:cNvSpPr>
            <a:spLocks noChangeShapeType="1"/>
          </p:cNvSpPr>
          <p:nvPr userDrawn="1"/>
        </p:nvSpPr>
        <p:spPr bwMode="auto">
          <a:xfrm rot="18064833" flipH="1" flipV="1">
            <a:off x="3056732" y="4907756"/>
            <a:ext cx="1147762" cy="530225"/>
          </a:xfrm>
          <a:prstGeom prst="line">
            <a:avLst/>
          </a:prstGeom>
          <a:noFill/>
          <a:ln w="12700">
            <a:solidFill>
              <a:srgbClr val="66CCFF"/>
            </a:solidFill>
            <a:round/>
            <a:headEnd/>
            <a:tailEnd/>
          </a:ln>
          <a:effectLst/>
        </p:spPr>
        <p:txBody>
          <a:bodyPr/>
          <a:lstStyle/>
          <a:p>
            <a:pPr>
              <a:defRPr/>
            </a:pPr>
            <a:endParaRPr lang="en-US">
              <a:latin typeface="Arial" charset="0"/>
              <a:cs typeface="+mn-cs"/>
            </a:endParaRPr>
          </a:p>
        </p:txBody>
      </p:sp>
      <p:sp>
        <p:nvSpPr>
          <p:cNvPr id="13" name="Line 12"/>
          <p:cNvSpPr>
            <a:spLocks noChangeShapeType="1"/>
          </p:cNvSpPr>
          <p:nvPr userDrawn="1"/>
        </p:nvSpPr>
        <p:spPr bwMode="auto">
          <a:xfrm rot="17836519" flipH="1" flipV="1">
            <a:off x="2956719" y="3866356"/>
            <a:ext cx="793750" cy="903288"/>
          </a:xfrm>
          <a:prstGeom prst="line">
            <a:avLst/>
          </a:prstGeom>
          <a:noFill/>
          <a:ln w="12700">
            <a:solidFill>
              <a:srgbClr val="66CCFF"/>
            </a:solidFill>
            <a:round/>
            <a:headEnd/>
            <a:tailEnd/>
          </a:ln>
          <a:effectLst/>
        </p:spPr>
        <p:txBody>
          <a:bodyPr/>
          <a:lstStyle/>
          <a:p>
            <a:pPr>
              <a:defRPr/>
            </a:pPr>
            <a:endParaRPr lang="en-US">
              <a:latin typeface="Arial" charset="0"/>
              <a:cs typeface="+mn-cs"/>
            </a:endParaRPr>
          </a:p>
        </p:txBody>
      </p:sp>
      <p:sp>
        <p:nvSpPr>
          <p:cNvPr id="14" name="Freeform 13"/>
          <p:cNvSpPr>
            <a:spLocks/>
          </p:cNvSpPr>
          <p:nvPr userDrawn="1"/>
        </p:nvSpPr>
        <p:spPr bwMode="auto">
          <a:xfrm>
            <a:off x="5251450" y="2401888"/>
            <a:ext cx="14732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defRPr/>
            </a:pPr>
            <a:endParaRPr lang="en-US">
              <a:latin typeface="Arial" charset="0"/>
              <a:cs typeface="+mn-cs"/>
            </a:endParaRPr>
          </a:p>
        </p:txBody>
      </p:sp>
      <p:sp>
        <p:nvSpPr>
          <p:cNvPr id="15" name="Freeform 14"/>
          <p:cNvSpPr>
            <a:spLocks/>
          </p:cNvSpPr>
          <p:nvPr userDrawn="1"/>
        </p:nvSpPr>
        <p:spPr bwMode="auto">
          <a:xfrm rot="513126">
            <a:off x="3405188" y="2584450"/>
            <a:ext cx="1268412"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defRPr/>
            </a:pPr>
            <a:endParaRPr lang="en-US">
              <a:latin typeface="Arial" charset="0"/>
              <a:cs typeface="+mn-cs"/>
            </a:endParaRPr>
          </a:p>
        </p:txBody>
      </p:sp>
      <p:sp>
        <p:nvSpPr>
          <p:cNvPr id="16" name="Freeform 15"/>
          <p:cNvSpPr>
            <a:spLocks/>
          </p:cNvSpPr>
          <p:nvPr userDrawn="1"/>
        </p:nvSpPr>
        <p:spPr bwMode="auto">
          <a:xfrm>
            <a:off x="4203700" y="5135563"/>
            <a:ext cx="730250"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defRPr/>
            </a:pPr>
            <a:endParaRPr lang="en-US">
              <a:latin typeface="Arial" charset="0"/>
              <a:cs typeface="+mn-cs"/>
            </a:endParaRPr>
          </a:p>
        </p:txBody>
      </p:sp>
      <p:grpSp>
        <p:nvGrpSpPr>
          <p:cNvPr id="17" name="Group 16"/>
          <p:cNvGrpSpPr>
            <a:grpSpLocks/>
          </p:cNvGrpSpPr>
          <p:nvPr userDrawn="1"/>
        </p:nvGrpSpPr>
        <p:grpSpPr bwMode="auto">
          <a:xfrm>
            <a:off x="8407400" y="241300"/>
            <a:ext cx="1120775" cy="414338"/>
            <a:chOff x="2444" y="1518"/>
            <a:chExt cx="1488" cy="550"/>
          </a:xfrm>
        </p:grpSpPr>
        <p:sp>
          <p:nvSpPr>
            <p:cNvPr id="18" name="Freeform 17"/>
            <p:cNvSpPr>
              <a:spLocks noEditPoints="1"/>
            </p:cNvSpPr>
            <p:nvPr/>
          </p:nvSpPr>
          <p:spPr bwMode="auto">
            <a:xfrm>
              <a:off x="3841" y="1518"/>
              <a:ext cx="91"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20" name="Freeform 19"/>
            <p:cNvSpPr>
              <a:spLocks noEditPoints="1"/>
            </p:cNvSpPr>
            <p:nvPr/>
          </p:nvSpPr>
          <p:spPr bwMode="auto">
            <a:xfrm>
              <a:off x="2804"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latin typeface="Arial" charset="0"/>
                <a:cs typeface="+mn-cs"/>
              </a:endParaRPr>
            </a:p>
          </p:txBody>
        </p:sp>
      </p:grpSp>
      <p:sp>
        <p:nvSpPr>
          <p:cNvPr id="22" name="Text Box 21"/>
          <p:cNvSpPr txBox="1">
            <a:spLocks noChangeArrowheads="1"/>
          </p:cNvSpPr>
          <p:nvPr userDrawn="1"/>
        </p:nvSpPr>
        <p:spPr bwMode="auto">
          <a:xfrm>
            <a:off x="228600" y="76200"/>
            <a:ext cx="6883400" cy="519113"/>
          </a:xfrm>
          <a:prstGeom prst="rect">
            <a:avLst/>
          </a:prstGeom>
          <a:noFill/>
          <a:ln w="9525">
            <a:noFill/>
            <a:miter lim="800000"/>
            <a:headEnd/>
            <a:tailEnd/>
          </a:ln>
          <a:effectLst/>
        </p:spPr>
        <p:txBody>
          <a:bodyPr>
            <a:spAutoFit/>
          </a:bodyPr>
          <a:lstStyle/>
          <a:p>
            <a:pPr eaLnBrk="1" hangingPunct="1">
              <a:spcBef>
                <a:spcPct val="0"/>
              </a:spcBef>
              <a:buClrTx/>
              <a:buSzTx/>
              <a:buFontTx/>
              <a:buNone/>
              <a:defRPr/>
            </a:pPr>
            <a:r>
              <a:rPr lang="en-US" sz="1600">
                <a:solidFill>
                  <a:srgbClr val="FF9900"/>
                </a:solidFill>
                <a:latin typeface="Arial" charset="0"/>
                <a:cs typeface="+mn-cs"/>
              </a:rPr>
              <a:t>Education and Research</a:t>
            </a:r>
            <a:r>
              <a:rPr lang="en-US" sz="1600">
                <a:solidFill>
                  <a:srgbClr val="66CCFF"/>
                </a:solidFill>
                <a:latin typeface="Arial" charset="0"/>
                <a:cs typeface="+mn-cs"/>
              </a:rPr>
              <a:t> </a:t>
            </a:r>
          </a:p>
          <a:p>
            <a:pPr eaLnBrk="1" hangingPunct="1">
              <a:spcBef>
                <a:spcPct val="0"/>
              </a:spcBef>
              <a:buClrTx/>
              <a:buSzTx/>
              <a:buFontTx/>
              <a:buNone/>
              <a:defRPr/>
            </a:pPr>
            <a:r>
              <a:rPr lang="en-US" b="0" i="1">
                <a:solidFill>
                  <a:srgbClr val="FFFF66"/>
                </a:solidFill>
                <a:latin typeface="Arial" charset="0"/>
                <a:cs typeface="+mn-cs"/>
              </a:rPr>
              <a:t>We enable you to leverage knowledge anytime, anywhere!</a:t>
            </a:r>
          </a:p>
        </p:txBody>
      </p:sp>
      <p:sp>
        <p:nvSpPr>
          <p:cNvPr id="23" name="Text Box 22"/>
          <p:cNvSpPr txBox="1">
            <a:spLocks noChangeArrowheads="1"/>
          </p:cNvSpPr>
          <p:nvPr userDrawn="1"/>
        </p:nvSpPr>
        <p:spPr bwMode="auto">
          <a:xfrm>
            <a:off x="469900" y="2413000"/>
            <a:ext cx="5245100" cy="366713"/>
          </a:xfrm>
          <a:prstGeom prst="rect">
            <a:avLst/>
          </a:prstGeom>
          <a:noFill/>
          <a:ln w="9525">
            <a:noFill/>
            <a:miter lim="800000"/>
            <a:headEnd/>
            <a:tailEnd/>
          </a:ln>
          <a:effectLst/>
        </p:spPr>
        <p:txBody>
          <a:bodyPr>
            <a:spAutoFit/>
          </a:bodyPr>
          <a:lstStyle/>
          <a:p>
            <a:pPr eaLnBrk="1" hangingPunct="1">
              <a:buClrTx/>
              <a:buSzTx/>
              <a:buFontTx/>
              <a:buNone/>
              <a:defRPr/>
            </a:pPr>
            <a:endParaRPr lang="en-US" sz="1800" b="0" i="1">
              <a:latin typeface="Arial" charset="0"/>
              <a:cs typeface="+mn-cs"/>
            </a:endParaRPr>
          </a:p>
        </p:txBody>
      </p:sp>
      <p:sp>
        <p:nvSpPr>
          <p:cNvPr id="24" name="Rectangle 6"/>
          <p:cNvSpPr>
            <a:spLocks noChangeArrowheads="1"/>
          </p:cNvSpPr>
          <p:nvPr userDrawn="1"/>
        </p:nvSpPr>
        <p:spPr bwMode="auto">
          <a:xfrm>
            <a:off x="2362200" y="6553200"/>
            <a:ext cx="993775"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latin typeface="Arial" charset="0"/>
                <a:cs typeface="+mn-cs"/>
              </a:rPr>
              <a:t>Confidential</a:t>
            </a:r>
          </a:p>
        </p:txBody>
      </p:sp>
      <p:sp>
        <p:nvSpPr>
          <p:cNvPr id="133123" name="Rectangle 3"/>
          <p:cNvSpPr>
            <a:spLocks noGrp="1" noChangeArrowheads="1"/>
          </p:cNvSpPr>
          <p:nvPr>
            <p:ph type="ctrTitle"/>
          </p:nvPr>
        </p:nvSpPr>
        <p:spPr>
          <a:xfrm>
            <a:off x="476250" y="733425"/>
            <a:ext cx="8420100" cy="1470025"/>
          </a:xfrm>
        </p:spPr>
        <p:txBody>
          <a:bodyPr/>
          <a:lstStyle>
            <a:lvl1pPr>
              <a:defRPr/>
            </a:lvl1pPr>
          </a:lstStyle>
          <a:p>
            <a:r>
              <a:rPr lang="en-US"/>
              <a:t>Click to edit Master title style</a:t>
            </a:r>
          </a:p>
        </p:txBody>
      </p:sp>
      <p:sp>
        <p:nvSpPr>
          <p:cNvPr id="133143" name="Rectangle 23"/>
          <p:cNvSpPr>
            <a:spLocks noGrp="1" noChangeArrowheads="1"/>
          </p:cNvSpPr>
          <p:nvPr>
            <p:ph type="subTitle" idx="1"/>
          </p:nvPr>
        </p:nvSpPr>
        <p:spPr>
          <a:xfrm>
            <a:off x="457200" y="2298700"/>
            <a:ext cx="6934200" cy="571500"/>
          </a:xfrm>
          <a:effectLst>
            <a:outerShdw dist="35921" dir="2700000" algn="ctr" rotWithShape="0">
              <a:schemeClr val="tx1"/>
            </a:outerShdw>
          </a:effectLst>
        </p:spPr>
        <p:txBody>
          <a:bodyPr/>
          <a:lstStyle>
            <a:lvl1pPr marL="0" indent="0">
              <a:buFont typeface="Wingdings" pitchFamily="2" charset="2"/>
              <a:buNone/>
              <a:defRPr sz="24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93BF9CC6-A580-4B36-8E72-A3685A2C2C9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6750" y="12700"/>
            <a:ext cx="222885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200" y="12700"/>
            <a:ext cx="653415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55A60A13-7CC4-45A1-B48E-1DCC4CF7B67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077200"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0200" y="1282700"/>
            <a:ext cx="89154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D76BABEE-2936-40A1-B687-25B7693F9BE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077200"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0200" y="1282700"/>
            <a:ext cx="43815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1282700"/>
            <a:ext cx="43815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84D887F5-E54B-4C00-95FC-0CD68963D32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C57F45-548A-4ABC-9902-F71E9A1009C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3416F2-5EFD-4FF7-B703-28D27848D70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E3D78E-BEE6-4933-90B8-FC8FB43AEA51}"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5A73AC3-E737-44C3-A119-CB4421495661}"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B5AA09C-A190-4F58-BB09-FA1B340BB66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E9729FF-DDB5-4DC0-8BCA-DCF30E0FA9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2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5BD7BE9A-FE68-4B81-A003-FEFFEC33750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433B4BE-D67D-47CC-86B8-DCC73ACC7938}"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9AA0545-AFAE-4B62-84A9-37BDF0BAE468}"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2F62CC-42C6-4780-862A-0FB2FC252F47}"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8A8210-AEFF-43CC-BC1D-99EEFF2F7884}"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9A2DD2-5E4A-4FF4-A305-4FA7EFDA4F90}"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6D75BC-3B75-4A90-AD32-F2C82D14FE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768076C8-BA57-442E-836E-FC8CB5B9397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2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EC0E2275-1095-4CDE-A1E2-689D17297C3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8A315A02-79F8-4D3D-8EFC-326D7FA945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855B7D40-1FEF-4AC8-B066-8F97DAC0D87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663F19AD-7469-46D5-B5F4-FE592D7F2EA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F08924B2-8771-47F0-B73A-590135123A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6106912A-636F-4339-B5D3-626BDD473F9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amp;R-Template-inside_header2"/>
          <p:cNvPicPr>
            <a:picLocks noChangeAspect="1" noChangeArrowheads="1"/>
          </p:cNvPicPr>
          <p:nvPr userDrawn="1"/>
        </p:nvPicPr>
        <p:blipFill>
          <a:blip r:embed="rId15"/>
          <a:srcRect l="3703"/>
          <a:stretch>
            <a:fillRect/>
          </a:stretch>
        </p:blipFill>
        <p:spPr bwMode="auto">
          <a:xfrm>
            <a:off x="0" y="0"/>
            <a:ext cx="9906000" cy="1000125"/>
          </a:xfrm>
          <a:prstGeom prst="rect">
            <a:avLst/>
          </a:prstGeom>
          <a:noFill/>
          <a:ln w="9525">
            <a:noFill/>
            <a:miter lim="800000"/>
            <a:headEnd/>
            <a:tailEnd/>
          </a:ln>
        </p:spPr>
      </p:pic>
      <p:sp>
        <p:nvSpPr>
          <p:cNvPr id="132099" name="Rectangle 3"/>
          <p:cNvSpPr>
            <a:spLocks noChangeArrowheads="1"/>
          </p:cNvSpPr>
          <p:nvPr userDrawn="1"/>
        </p:nvSpPr>
        <p:spPr bwMode="auto">
          <a:xfrm>
            <a:off x="7962900" y="-101600"/>
            <a:ext cx="18288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defRPr/>
            </a:pPr>
            <a:endParaRPr lang="en-US">
              <a:latin typeface="Arial" charset="0"/>
              <a:cs typeface="+mn-cs"/>
            </a:endParaRPr>
          </a:p>
        </p:txBody>
      </p:sp>
      <p:pic>
        <p:nvPicPr>
          <p:cNvPr id="2052" name="Picture 4" descr="E&amp;R-Template-inside_footer2"/>
          <p:cNvPicPr>
            <a:picLocks noChangeAspect="1" noChangeArrowheads="1"/>
          </p:cNvPicPr>
          <p:nvPr userDrawn="1"/>
        </p:nvPicPr>
        <p:blipFill>
          <a:blip r:embed="rId16"/>
          <a:srcRect l="3703"/>
          <a:stretch>
            <a:fillRect/>
          </a:stretch>
        </p:blipFill>
        <p:spPr bwMode="auto">
          <a:xfrm>
            <a:off x="0" y="5943600"/>
            <a:ext cx="9906000" cy="914400"/>
          </a:xfrm>
          <a:prstGeom prst="rect">
            <a:avLst/>
          </a:prstGeom>
          <a:noFill/>
          <a:ln w="9525">
            <a:noFill/>
            <a:miter lim="800000"/>
            <a:headEnd/>
            <a:tailEnd/>
          </a:ln>
        </p:spPr>
      </p:pic>
      <p:sp>
        <p:nvSpPr>
          <p:cNvPr id="132101" name="Rectangle 5"/>
          <p:cNvSpPr>
            <a:spLocks noGrp="1" noChangeArrowheads="1"/>
          </p:cNvSpPr>
          <p:nvPr>
            <p:ph type="title"/>
          </p:nvPr>
        </p:nvSpPr>
        <p:spPr bwMode="auto">
          <a:xfrm>
            <a:off x="330200" y="12700"/>
            <a:ext cx="80772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6"/>
          <p:cNvSpPr>
            <a:spLocks noGrp="1" noChangeArrowheads="1"/>
          </p:cNvSpPr>
          <p:nvPr>
            <p:ph type="body" idx="1"/>
          </p:nvPr>
        </p:nvSpPr>
        <p:spPr bwMode="auto">
          <a:xfrm>
            <a:off x="330200" y="1282700"/>
            <a:ext cx="89154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2103" name="Rectangle 7"/>
          <p:cNvSpPr>
            <a:spLocks noGrp="1" noChangeArrowheads="1"/>
          </p:cNvSpPr>
          <p:nvPr>
            <p:ph type="sldNum" sz="quarter" idx="4"/>
          </p:nvPr>
        </p:nvSpPr>
        <p:spPr bwMode="auto">
          <a:xfrm>
            <a:off x="4419600" y="6477000"/>
            <a:ext cx="838200"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a:solidFill>
                  <a:schemeClr val="bg1"/>
                </a:solidFill>
                <a:latin typeface="Arial" charset="0"/>
                <a:cs typeface="+mn-cs"/>
              </a:defRPr>
            </a:lvl1pPr>
          </a:lstStyle>
          <a:p>
            <a:pPr>
              <a:defRPr/>
            </a:pPr>
            <a:fld id="{31E839C9-4898-4AFE-900A-7EBF86BECCE2}" type="slidenum">
              <a:rPr lang="en-US"/>
              <a:pPr>
                <a:defRPr/>
              </a:pPr>
              <a:t>‹#›</a:t>
            </a:fld>
            <a:endParaRPr lang="en-US"/>
          </a:p>
        </p:txBody>
      </p:sp>
      <p:grpSp>
        <p:nvGrpSpPr>
          <p:cNvPr id="2056" name="Group 8"/>
          <p:cNvGrpSpPr>
            <a:grpSpLocks/>
          </p:cNvGrpSpPr>
          <p:nvPr userDrawn="1"/>
        </p:nvGrpSpPr>
        <p:grpSpPr bwMode="auto">
          <a:xfrm>
            <a:off x="4656138" y="6453188"/>
            <a:ext cx="354012" cy="381000"/>
            <a:chOff x="4181" y="4125"/>
            <a:chExt cx="183" cy="192"/>
          </a:xfrm>
        </p:grpSpPr>
        <p:sp>
          <p:nvSpPr>
            <p:cNvPr id="132105"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defRPr/>
              </a:pPr>
              <a:endParaRPr lang="en-US">
                <a:latin typeface="Arial" charset="0"/>
                <a:cs typeface="+mn-cs"/>
              </a:endParaRPr>
            </a:p>
          </p:txBody>
        </p:sp>
        <p:sp>
          <p:nvSpPr>
            <p:cNvPr id="132106" name="Freeform 10"/>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defRPr/>
              </a:pPr>
              <a:endParaRPr lang="en-US">
                <a:latin typeface="Arial" charset="0"/>
                <a:cs typeface="+mn-cs"/>
              </a:endParaRPr>
            </a:p>
          </p:txBody>
        </p:sp>
        <p:sp>
          <p:nvSpPr>
            <p:cNvPr id="132107" name="Freeform 11"/>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defRPr/>
              </a:pPr>
              <a:endParaRPr lang="en-US">
                <a:latin typeface="Arial" charset="0"/>
                <a:cs typeface="+mn-cs"/>
              </a:endParaRPr>
            </a:p>
          </p:txBody>
        </p:sp>
      </p:grpSp>
      <p:sp>
        <p:nvSpPr>
          <p:cNvPr id="11" name="Rectangle 6"/>
          <p:cNvSpPr>
            <a:spLocks noChangeArrowheads="1"/>
          </p:cNvSpPr>
          <p:nvPr userDrawn="1"/>
        </p:nvSpPr>
        <p:spPr bwMode="auto">
          <a:xfrm>
            <a:off x="1284288" y="6477000"/>
            <a:ext cx="3071812" cy="260350"/>
          </a:xfrm>
          <a:prstGeom prst="rect">
            <a:avLst/>
          </a:prstGeom>
          <a:noFill/>
          <a:ln w="12700" algn="ctr">
            <a:noFill/>
            <a:miter lim="800000"/>
            <a:headEnd/>
            <a:tailEnd/>
          </a:ln>
          <a:effectLst/>
        </p:spPr>
        <p:txBody>
          <a:bodyPr lIns="92075" tIns="46038" rIns="92075" bIns="46038">
            <a:spAutoFit/>
          </a:bodyPr>
          <a:lstStyle/>
          <a:p>
            <a:pPr marL="173038" indent="-173038">
              <a:buClrTx/>
              <a:buSzTx/>
              <a:buFontTx/>
              <a:buNone/>
              <a:defRPr/>
            </a:pPr>
            <a:r>
              <a:rPr lang="en-US" sz="1100" b="0" dirty="0">
                <a:solidFill>
                  <a:schemeClr val="bg1"/>
                </a:solidFill>
                <a:latin typeface="Arial" charset="0"/>
                <a:cs typeface="+mn-cs"/>
              </a:rPr>
              <a:t>Copyright © 2008, Infosys Technologies Ltd.</a:t>
            </a:r>
          </a:p>
        </p:txBody>
      </p:sp>
      <p:grpSp>
        <p:nvGrpSpPr>
          <p:cNvPr id="2058" name="Group 13"/>
          <p:cNvGrpSpPr>
            <a:grpSpLocks/>
          </p:cNvGrpSpPr>
          <p:nvPr userDrawn="1"/>
        </p:nvGrpSpPr>
        <p:grpSpPr bwMode="auto">
          <a:xfrm>
            <a:off x="381000" y="6472238"/>
            <a:ext cx="838200" cy="309562"/>
            <a:chOff x="2444" y="1518"/>
            <a:chExt cx="1488" cy="550"/>
          </a:xfrm>
        </p:grpSpPr>
        <p:sp>
          <p:nvSpPr>
            <p:cNvPr id="132110" name="Freeform 14"/>
            <p:cNvSpPr>
              <a:spLocks noEditPoints="1"/>
            </p:cNvSpPr>
            <p:nvPr/>
          </p:nvSpPr>
          <p:spPr bwMode="auto">
            <a:xfrm>
              <a:off x="3842" y="1518"/>
              <a:ext cx="90"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132111" name="Freeform 15"/>
            <p:cNvSpPr>
              <a:spLocks/>
            </p:cNvSpPr>
            <p:nvPr/>
          </p:nvSpPr>
          <p:spPr bwMode="auto">
            <a:xfrm>
              <a:off x="2444" y="1529"/>
              <a:ext cx="54"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132112" name="Freeform 16"/>
            <p:cNvSpPr>
              <a:spLocks noEditPoints="1"/>
            </p:cNvSpPr>
            <p:nvPr/>
          </p:nvSpPr>
          <p:spPr bwMode="auto">
            <a:xfrm>
              <a:off x="2805"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latin typeface="Arial" charset="0"/>
                <a:cs typeface="+mn-cs"/>
              </a:endParaRPr>
            </a:p>
          </p:txBody>
        </p:sp>
        <p:sp>
          <p:nvSpPr>
            <p:cNvPr id="132113" name="Freeform 17"/>
            <p:cNvSpPr>
              <a:spLocks/>
            </p:cNvSpPr>
            <p:nvPr/>
          </p:nvSpPr>
          <p:spPr bwMode="auto">
            <a:xfrm>
              <a:off x="2551" y="1628"/>
              <a:ext cx="245"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latin typeface="Arial" charset="0"/>
                <a:cs typeface="+mn-cs"/>
              </a:endParaRPr>
            </a:p>
          </p:txBody>
        </p:sp>
      </p:grpSp>
      <p:pic>
        <p:nvPicPr>
          <p:cNvPr id="2059" name="Picture 18" descr="E&amp;RLOGO [Converted]"/>
          <p:cNvPicPr>
            <a:picLocks noChangeAspect="1" noChangeArrowheads="1"/>
          </p:cNvPicPr>
          <p:nvPr userDrawn="1"/>
        </p:nvPicPr>
        <p:blipFill>
          <a:blip r:embed="rId17"/>
          <a:srcRect/>
          <a:stretch>
            <a:fillRect/>
          </a:stretch>
        </p:blipFill>
        <p:spPr bwMode="auto">
          <a:xfrm>
            <a:off x="8509000" y="88900"/>
            <a:ext cx="787400" cy="785813"/>
          </a:xfrm>
          <a:prstGeom prst="rect">
            <a:avLst/>
          </a:prstGeom>
          <a:noFill/>
          <a:ln w="9525">
            <a:noFill/>
            <a:miter lim="800000"/>
            <a:headEnd/>
            <a:tailEnd/>
          </a:ln>
        </p:spPr>
      </p:pic>
      <p:sp>
        <p:nvSpPr>
          <p:cNvPr id="19" name="Rectangle 6"/>
          <p:cNvSpPr>
            <a:spLocks noChangeArrowheads="1"/>
          </p:cNvSpPr>
          <p:nvPr userDrawn="1"/>
        </p:nvSpPr>
        <p:spPr bwMode="auto">
          <a:xfrm>
            <a:off x="5330825" y="6503988"/>
            <a:ext cx="993775" cy="277812"/>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latin typeface="Arial" charset="0"/>
                <a:cs typeface="+mn-cs"/>
              </a:rPr>
              <a:t>Confidential</a:t>
            </a:r>
          </a:p>
        </p:txBody>
      </p:sp>
    </p:spTree>
  </p:cSld>
  <p:clrMap bg1="lt1" tx1="dk1" bg2="lt2" tx2="dk2" accent1="accent1" accent2="accent2" accent3="accent3" accent4="accent4" accent5="accent5" accent6="accent6" hlink="hlink" folHlink="folHlink"/>
  <p:sldLayoutIdLst>
    <p:sldLayoutId id="2147485335" r:id="rId1"/>
    <p:sldLayoutId id="2147485311" r:id="rId2"/>
    <p:sldLayoutId id="2147485312" r:id="rId3"/>
    <p:sldLayoutId id="2147485313" r:id="rId4"/>
    <p:sldLayoutId id="2147485314" r:id="rId5"/>
    <p:sldLayoutId id="2147485315" r:id="rId6"/>
    <p:sldLayoutId id="2147485316" r:id="rId7"/>
    <p:sldLayoutId id="2147485317" r:id="rId8"/>
    <p:sldLayoutId id="2147485318" r:id="rId9"/>
    <p:sldLayoutId id="2147485319" r:id="rId10"/>
    <p:sldLayoutId id="2147485320" r:id="rId11"/>
    <p:sldLayoutId id="2147485321" r:id="rId12"/>
    <p:sldLayoutId id="2147485322" r:id="rId13"/>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500">
          <a:solidFill>
            <a:schemeClr val="tx1"/>
          </a:solidFill>
          <a:latin typeface="+mn-lt"/>
          <a:cs typeface="+mn-cs"/>
        </a:defRPr>
      </a:lvl2pPr>
      <a:lvl3pPr marL="1143000" indent="-228600" algn="l" rtl="0" eaLnBrk="0" fontAlgn="base" hangingPunct="0">
        <a:spcBef>
          <a:spcPct val="20000"/>
        </a:spcBef>
        <a:spcAft>
          <a:spcPct val="0"/>
        </a:spcAft>
        <a:buClr>
          <a:srgbClr val="003366"/>
        </a:buClr>
        <a:buFont typeface="Arial" pitchFamily="34" charset="0"/>
        <a:buChar char="–"/>
        <a:defRPr sz="2300">
          <a:solidFill>
            <a:schemeClr val="tx1"/>
          </a:solidFill>
          <a:latin typeface="+mn-lt"/>
          <a:cs typeface="+mn-cs"/>
        </a:defRPr>
      </a:lvl3pPr>
      <a:lvl4pPr marL="1600200" indent="-228600" algn="l" rtl="0" eaLnBrk="0" fontAlgn="base" hangingPunct="0">
        <a:spcBef>
          <a:spcPct val="20000"/>
        </a:spcBef>
        <a:spcAft>
          <a:spcPct val="0"/>
        </a:spcAft>
        <a:buClr>
          <a:srgbClr val="003366"/>
        </a:buClr>
        <a:buFont typeface="Arial"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003366"/>
        </a:buClr>
        <a:buChar char="•"/>
        <a:defRPr>
          <a:solidFill>
            <a:schemeClr val="tx1"/>
          </a:solidFill>
          <a:latin typeface="+mn-lt"/>
          <a:cs typeface="+mn-cs"/>
        </a:defRPr>
      </a:lvl5pPr>
      <a:lvl6pPr marL="2514600" indent="-228600" algn="l" rtl="0" fontAlgn="base">
        <a:spcBef>
          <a:spcPct val="20000"/>
        </a:spcBef>
        <a:spcAft>
          <a:spcPct val="0"/>
        </a:spcAft>
        <a:buClr>
          <a:srgbClr val="003366"/>
        </a:buClr>
        <a:buChar char="•"/>
        <a:defRPr>
          <a:solidFill>
            <a:schemeClr val="tx1"/>
          </a:solidFill>
          <a:latin typeface="+mn-lt"/>
          <a:cs typeface="+mn-cs"/>
        </a:defRPr>
      </a:lvl6pPr>
      <a:lvl7pPr marL="2971800" indent="-228600" algn="l" rtl="0" fontAlgn="base">
        <a:spcBef>
          <a:spcPct val="20000"/>
        </a:spcBef>
        <a:spcAft>
          <a:spcPct val="0"/>
        </a:spcAft>
        <a:buClr>
          <a:srgbClr val="003366"/>
        </a:buClr>
        <a:buChar char="•"/>
        <a:defRPr>
          <a:solidFill>
            <a:schemeClr val="tx1"/>
          </a:solidFill>
          <a:latin typeface="+mn-lt"/>
          <a:cs typeface="+mn-cs"/>
        </a:defRPr>
      </a:lvl7pPr>
      <a:lvl8pPr marL="3429000" indent="-228600" algn="l" rtl="0" fontAlgn="base">
        <a:spcBef>
          <a:spcPct val="20000"/>
        </a:spcBef>
        <a:spcAft>
          <a:spcPct val="0"/>
        </a:spcAft>
        <a:buClr>
          <a:srgbClr val="003366"/>
        </a:buClr>
        <a:buChar char="•"/>
        <a:defRPr>
          <a:solidFill>
            <a:schemeClr val="tx1"/>
          </a:solidFill>
          <a:latin typeface="+mn-lt"/>
          <a:cs typeface="+mn-cs"/>
        </a:defRPr>
      </a:lvl8pPr>
      <a:lvl9pPr marL="3886200" indent="-228600" algn="l" rtl="0" fontAlgn="base">
        <a:spcBef>
          <a:spcPct val="20000"/>
        </a:spcBef>
        <a:spcAft>
          <a:spcPct val="0"/>
        </a:spcAft>
        <a:buClr>
          <a:srgbClr val="003366"/>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endParaRPr lang="en-US"/>
          </a:p>
        </p:txBody>
      </p:sp>
      <p:sp>
        <p:nvSpPr>
          <p:cNvPr id="5" name="Footer Placeholder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64A8BDA0-885B-4A66-A98F-BC5DFC3F965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323" r:id="rId1"/>
    <p:sldLayoutId id="2147485324" r:id="rId2"/>
    <p:sldLayoutId id="2147485325" r:id="rId3"/>
    <p:sldLayoutId id="2147485326" r:id="rId4"/>
    <p:sldLayoutId id="2147485327" r:id="rId5"/>
    <p:sldLayoutId id="2147485328" r:id="rId6"/>
    <p:sldLayoutId id="2147485329" r:id="rId7"/>
    <p:sldLayoutId id="2147485330" r:id="rId8"/>
    <p:sldLayoutId id="2147485331" r:id="rId9"/>
    <p:sldLayoutId id="2147485332" r:id="rId10"/>
    <p:sldLayoutId id="2147485333" r:id="rId11"/>
    <p:sldLayoutId id="2147485334"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2400" y="733425"/>
            <a:ext cx="9906000" cy="1470025"/>
          </a:xfrm>
        </p:spPr>
        <p:txBody>
          <a:bodyPr anchor="t"/>
          <a:lstStyle/>
          <a:p>
            <a:pPr eaLnBrk="1" hangingPunct="1">
              <a:defRPr/>
            </a:pPr>
            <a:r>
              <a:rPr lang="en-US" sz="3600" dirty="0" smtClean="0"/>
              <a:t/>
            </a:r>
            <a:br>
              <a:rPr lang="en-US" sz="3600" dirty="0" smtClean="0"/>
            </a:br>
            <a:r>
              <a:rPr lang="en-US" dirty="0" smtClean="0"/>
              <a:t> Object Oriented Programming Using Java - Day 2</a:t>
            </a:r>
          </a:p>
        </p:txBody>
      </p:sp>
      <p:sp>
        <p:nvSpPr>
          <p:cNvPr id="5" name="Rectangle 6"/>
          <p:cNvSpPr txBox="1">
            <a:spLocks noChangeArrowheads="1"/>
          </p:cNvSpPr>
          <p:nvPr/>
        </p:nvSpPr>
        <p:spPr bwMode="auto">
          <a:xfrm>
            <a:off x="609600" y="2286000"/>
            <a:ext cx="6934200" cy="571500"/>
          </a:xfrm>
          <a:prstGeom prst="rect">
            <a:avLst/>
          </a:prstGeom>
          <a:noFill/>
          <a:ln w="9525">
            <a:noFill/>
            <a:miter lim="800000"/>
            <a:headEnd/>
            <a:tailEnd/>
          </a:ln>
          <a:effectLst>
            <a:outerShdw dist="35921" dir="2700000" algn="ctr" rotWithShape="0">
              <a:schemeClr val="bg2"/>
            </a:outerShdw>
          </a:effectLst>
        </p:spPr>
        <p:txBody>
          <a:bodyPr/>
          <a:lstStyle/>
          <a:p>
            <a:pPr eaLnBrk="1" hangingPunct="1">
              <a:spcBef>
                <a:spcPct val="20000"/>
              </a:spcBef>
              <a:buClr>
                <a:srgbClr val="003366"/>
              </a:buClr>
              <a:buSzTx/>
              <a:buFont typeface="Wingdings" pitchFamily="2" charset="2"/>
              <a:buNone/>
              <a:defRPr/>
            </a:pPr>
            <a:r>
              <a:rPr lang="en-US" sz="3200" kern="0" dirty="0">
                <a:solidFill>
                  <a:srgbClr val="FFCC66"/>
                </a:solidFill>
                <a:latin typeface="+mn-lt"/>
              </a:rPr>
              <a:t>Intermediate Level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5E862F4-D356-4138-84E5-221B3777B008}" type="slidenum">
              <a:rPr lang="en-US"/>
              <a:pPr>
                <a:defRPr/>
              </a:pPr>
              <a:t>10</a:t>
            </a:fld>
            <a:endParaRPr lang="en-US"/>
          </a:p>
        </p:txBody>
      </p:sp>
      <p:sp>
        <p:nvSpPr>
          <p:cNvPr id="513030" name="Rectangle 6"/>
          <p:cNvSpPr>
            <a:spLocks noGrp="1" noChangeArrowheads="1"/>
          </p:cNvSpPr>
          <p:nvPr>
            <p:ph type="title"/>
          </p:nvPr>
        </p:nvSpPr>
        <p:spPr/>
        <p:txBody>
          <a:bodyPr/>
          <a:lstStyle/>
          <a:p>
            <a:pPr eaLnBrk="1" hangingPunct="1">
              <a:defRPr/>
            </a:pPr>
            <a:r>
              <a:rPr lang="en-US" dirty="0" smtClean="0"/>
              <a:t>Identifiers </a:t>
            </a:r>
          </a:p>
        </p:txBody>
      </p:sp>
      <p:sp>
        <p:nvSpPr>
          <p:cNvPr id="13316" name="Rectangle 7"/>
          <p:cNvSpPr>
            <a:spLocks noGrp="1" noChangeArrowheads="1"/>
          </p:cNvSpPr>
          <p:nvPr>
            <p:ph type="body" idx="1"/>
          </p:nvPr>
        </p:nvSpPr>
        <p:spPr>
          <a:xfrm>
            <a:off x="509588" y="1219200"/>
            <a:ext cx="8786812" cy="4881563"/>
          </a:xfrm>
        </p:spPr>
        <p:txBody>
          <a:bodyPr/>
          <a:lstStyle/>
          <a:p>
            <a:r>
              <a:rPr lang="en-US" sz="2200" dirty="0" smtClean="0"/>
              <a:t>Are names given to a variable, class, or method</a:t>
            </a:r>
          </a:p>
          <a:p>
            <a:r>
              <a:rPr lang="en-US" sz="2200" dirty="0" smtClean="0"/>
              <a:t>Can start with an underscore (</a:t>
            </a:r>
            <a:r>
              <a:rPr lang="en-US" sz="2200" i="1" dirty="0" smtClean="0"/>
              <a:t>_</a:t>
            </a:r>
            <a:r>
              <a:rPr lang="en-US" sz="2200" dirty="0" smtClean="0"/>
              <a:t>) or dollar sign ($)</a:t>
            </a:r>
          </a:p>
          <a:p>
            <a:r>
              <a:rPr lang="en-US" sz="2200" dirty="0" smtClean="0"/>
              <a:t>Identifiers cannot match any of Java's reserved words</a:t>
            </a:r>
          </a:p>
          <a:p>
            <a:r>
              <a:rPr lang="en-US" sz="2200" dirty="0" smtClean="0"/>
              <a:t> Are case-sensitive and have no maximum length</a:t>
            </a:r>
          </a:p>
          <a:p>
            <a:endParaRPr lang="en-US" sz="2200" dirty="0" smtClean="0"/>
          </a:p>
          <a:p>
            <a:pPr lvl="1"/>
            <a:endParaRPr lang="en-US" sz="1900" dirty="0" smtClean="0"/>
          </a:p>
        </p:txBody>
      </p:sp>
      <p:sp>
        <p:nvSpPr>
          <p:cNvPr id="9" name="Oval Callout 8"/>
          <p:cNvSpPr/>
          <p:nvPr/>
        </p:nvSpPr>
        <p:spPr bwMode="auto">
          <a:xfrm>
            <a:off x="4648200" y="2895600"/>
            <a:ext cx="2971800" cy="1981200"/>
          </a:xfrm>
          <a:prstGeom prst="wedgeEllipseCallout">
            <a:avLst>
              <a:gd name="adj1" fmla="val -50060"/>
              <a:gd name="adj2" fmla="val 51420"/>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What are the identifiers used for the class diagram given in the case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2AAAE6-0A47-4FA7-AAD7-A461D9688FB4}" type="slidenum">
              <a:rPr lang="en-US"/>
              <a:pPr>
                <a:defRPr/>
              </a:pPr>
              <a:t>11</a:t>
            </a:fld>
            <a:endParaRPr lang="en-US"/>
          </a:p>
        </p:txBody>
      </p:sp>
      <p:sp>
        <p:nvSpPr>
          <p:cNvPr id="513030" name="Rectangle 6"/>
          <p:cNvSpPr>
            <a:spLocks noGrp="1" noChangeArrowheads="1"/>
          </p:cNvSpPr>
          <p:nvPr>
            <p:ph type="title"/>
          </p:nvPr>
        </p:nvSpPr>
        <p:spPr/>
        <p:txBody>
          <a:bodyPr/>
          <a:lstStyle/>
          <a:p>
            <a:pPr eaLnBrk="1" hangingPunct="1">
              <a:defRPr/>
            </a:pPr>
            <a:r>
              <a:rPr lang="en-US" dirty="0" smtClean="0"/>
              <a:t>Variables</a:t>
            </a:r>
          </a:p>
        </p:txBody>
      </p:sp>
      <p:sp>
        <p:nvSpPr>
          <p:cNvPr id="14340" name="Rectangle 7"/>
          <p:cNvSpPr>
            <a:spLocks noGrp="1" noChangeArrowheads="1"/>
          </p:cNvSpPr>
          <p:nvPr>
            <p:ph type="body" idx="1"/>
          </p:nvPr>
        </p:nvSpPr>
        <p:spPr>
          <a:xfrm>
            <a:off x="509588" y="1219200"/>
            <a:ext cx="8786812" cy="4881563"/>
          </a:xfrm>
        </p:spPr>
        <p:txBody>
          <a:bodyPr/>
          <a:lstStyle/>
          <a:p>
            <a:pPr eaLnBrk="1" hangingPunct="1">
              <a:lnSpc>
                <a:spcPct val="90000"/>
              </a:lnSpc>
            </a:pPr>
            <a:r>
              <a:rPr lang="en-US" sz="2200" dirty="0" smtClean="0"/>
              <a:t>Is the name of a location in memory where a value can be stored for use by a program</a:t>
            </a:r>
          </a:p>
          <a:p>
            <a:r>
              <a:rPr lang="en-US" sz="2200" dirty="0" smtClean="0"/>
              <a:t>Variables used for representing the state of an object are called </a:t>
            </a:r>
            <a:r>
              <a:rPr lang="en-US" sz="2200" b="1" dirty="0" smtClean="0"/>
              <a:t>member variables/instance variables</a:t>
            </a:r>
          </a:p>
          <a:p>
            <a:endParaRPr lang="en-US" sz="2200" dirty="0" smtClean="0"/>
          </a:p>
          <a:p>
            <a:pPr lvl="1"/>
            <a:endParaRPr lang="en-US" sz="1900" dirty="0" smtClean="0"/>
          </a:p>
        </p:txBody>
      </p:sp>
      <p:sp>
        <p:nvSpPr>
          <p:cNvPr id="9" name="Flowchart: Process 8"/>
          <p:cNvSpPr/>
          <p:nvPr/>
        </p:nvSpPr>
        <p:spPr bwMode="auto">
          <a:xfrm>
            <a:off x="533400" y="5334000"/>
            <a:ext cx="4114800" cy="6858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dirty="0" err="1">
                <a:solidFill>
                  <a:schemeClr val="tx1"/>
                </a:solidFill>
              </a:rPr>
              <a:t>customerId</a:t>
            </a:r>
            <a:r>
              <a:rPr lang="en-US" sz="1600" dirty="0">
                <a:solidFill>
                  <a:schemeClr val="tx1"/>
                </a:solidFill>
              </a:rPr>
              <a:t> and </a:t>
            </a:r>
            <a:r>
              <a:rPr lang="en-US" sz="1600" dirty="0" err="1">
                <a:solidFill>
                  <a:schemeClr val="tx1"/>
                </a:solidFill>
              </a:rPr>
              <a:t>telephoneNo</a:t>
            </a:r>
            <a:endParaRPr lang="en-US" sz="1600" dirty="0">
              <a:solidFill>
                <a:schemeClr val="tx1"/>
              </a:solidFill>
            </a:endParaRPr>
          </a:p>
        </p:txBody>
      </p:sp>
      <p:sp>
        <p:nvSpPr>
          <p:cNvPr id="8" name="Oval Callout 7"/>
          <p:cNvSpPr/>
          <p:nvPr/>
        </p:nvSpPr>
        <p:spPr bwMode="auto">
          <a:xfrm>
            <a:off x="2286000" y="2819400"/>
            <a:ext cx="3276600" cy="1752600"/>
          </a:xfrm>
          <a:prstGeom prst="wedgeEllipseCallout">
            <a:avLst>
              <a:gd name="adj1" fmla="val -44540"/>
              <a:gd name="adj2" fmla="val 48723"/>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What are the member variables of the Customer class given in the case study ?</a:t>
            </a:r>
          </a:p>
        </p:txBody>
      </p:sp>
      <p:sp>
        <p:nvSpPr>
          <p:cNvPr id="12" name="Oval Callout 11"/>
          <p:cNvSpPr/>
          <p:nvPr/>
        </p:nvSpPr>
        <p:spPr bwMode="auto">
          <a:xfrm>
            <a:off x="6324600" y="2552700"/>
            <a:ext cx="3048000" cy="3086100"/>
          </a:xfrm>
          <a:prstGeom prst="wedgeEllipseCallout">
            <a:avLst>
              <a:gd name="adj1" fmla="val -50218"/>
              <a:gd name="adj2" fmla="val 50571"/>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What type of data will be stored in these member variables ?</a:t>
            </a:r>
          </a:p>
          <a:p>
            <a:pPr algn="ctr">
              <a:defRPr/>
            </a:pPr>
            <a:r>
              <a:rPr lang="en-US" sz="1800" dirty="0">
                <a:solidFill>
                  <a:schemeClr val="tx1"/>
                </a:solidFill>
              </a:rPr>
              <a:t> How many bytes will it occupy in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47650" y="239713"/>
            <a:ext cx="9288463" cy="512762"/>
          </a:xfrm>
        </p:spPr>
        <p:txBody>
          <a:bodyPr/>
          <a:lstStyle/>
          <a:p>
            <a:pPr eaLnBrk="1" hangingPunct="1">
              <a:defRPr/>
            </a:pPr>
            <a:r>
              <a:rPr lang="en-US" dirty="0" smtClean="0"/>
              <a:t>Data Types (1 of 3)</a:t>
            </a:r>
          </a:p>
        </p:txBody>
      </p:sp>
      <p:sp>
        <p:nvSpPr>
          <p:cNvPr id="17411" name="Rectangle 3"/>
          <p:cNvSpPr>
            <a:spLocks noGrp="1" noChangeArrowheads="1"/>
          </p:cNvSpPr>
          <p:nvPr>
            <p:ph type="body" idx="1"/>
          </p:nvPr>
        </p:nvSpPr>
        <p:spPr>
          <a:xfrm>
            <a:off x="247650" y="990600"/>
            <a:ext cx="9328150" cy="5097463"/>
          </a:xfrm>
        </p:spPr>
        <p:txBody>
          <a:bodyPr/>
          <a:lstStyle/>
          <a:p>
            <a:pPr eaLnBrk="1" hangingPunct="1">
              <a:lnSpc>
                <a:spcPct val="80000"/>
              </a:lnSpc>
              <a:defRPr/>
            </a:pPr>
            <a:endParaRPr lang="en-US" dirty="0" smtClean="0"/>
          </a:p>
          <a:p>
            <a:pPr eaLnBrk="1" hangingPunct="1">
              <a:lnSpc>
                <a:spcPct val="80000"/>
              </a:lnSpc>
              <a:defRPr/>
            </a:pPr>
            <a:r>
              <a:rPr lang="en-US" dirty="0" smtClean="0"/>
              <a:t>Data types determine the following:</a:t>
            </a:r>
          </a:p>
          <a:p>
            <a:pPr eaLnBrk="1" hangingPunct="1">
              <a:lnSpc>
                <a:spcPct val="80000"/>
              </a:lnSpc>
              <a:buFont typeface="Wingdings" pitchFamily="2" charset="2"/>
              <a:buNone/>
              <a:defRPr/>
            </a:pPr>
            <a:endParaRPr lang="en-US" dirty="0" smtClean="0"/>
          </a:p>
          <a:p>
            <a:pPr marL="976313" lvl="1" indent="-511175" eaLnBrk="1" hangingPunct="1">
              <a:lnSpc>
                <a:spcPct val="150000"/>
              </a:lnSpc>
              <a:defRPr/>
            </a:pPr>
            <a:r>
              <a:rPr lang="en-US" dirty="0" smtClean="0"/>
              <a:t>Type of data stored</a:t>
            </a:r>
          </a:p>
          <a:p>
            <a:pPr marL="976313" lvl="1" indent="-511175" eaLnBrk="1" hangingPunct="1">
              <a:lnSpc>
                <a:spcPct val="150000"/>
              </a:lnSpc>
              <a:defRPr/>
            </a:pPr>
            <a:r>
              <a:rPr lang="en-US" dirty="0" smtClean="0"/>
              <a:t>Number of bytes it occupies in memory</a:t>
            </a:r>
          </a:p>
          <a:p>
            <a:pPr marL="976313" lvl="1" indent="-511175" eaLnBrk="1" hangingPunct="1">
              <a:lnSpc>
                <a:spcPct val="150000"/>
              </a:lnSpc>
              <a:defRPr/>
            </a:pPr>
            <a:r>
              <a:rPr lang="en-US" dirty="0" smtClean="0"/>
              <a:t>Range of data</a:t>
            </a:r>
          </a:p>
          <a:p>
            <a:pPr eaLnBrk="1" hangingPunct="1">
              <a:lnSpc>
                <a:spcPct val="80000"/>
              </a:lnSpc>
              <a:buFont typeface="Wingdings" pitchFamily="2" charset="2"/>
              <a:buNone/>
              <a:defRPr/>
            </a:pPr>
            <a:endParaRPr lang="en-US" dirty="0" smtClean="0"/>
          </a:p>
          <a:p>
            <a:pPr marL="1319213" lvl="1" indent="-976313" eaLnBrk="1" hangingPunct="1">
              <a:lnSpc>
                <a:spcPct val="80000"/>
              </a:lnSpc>
              <a:buFont typeface="Wingdings" pitchFamily="2" charset="2"/>
              <a:buNone/>
              <a:defRPr/>
            </a:pPr>
            <a:endParaRPr lang="en-US" dirty="0" smtClean="0">
              <a:latin typeface="Courier New" pitchFamily="49" charset="0"/>
            </a:endParaRPr>
          </a:p>
        </p:txBody>
      </p:sp>
      <p:sp>
        <p:nvSpPr>
          <p:cNvPr id="4" name="Slide Number Placeholder 3"/>
          <p:cNvSpPr>
            <a:spLocks noGrp="1"/>
          </p:cNvSpPr>
          <p:nvPr>
            <p:ph type="sldNum" sz="quarter" idx="10"/>
          </p:nvPr>
        </p:nvSpPr>
        <p:spPr/>
        <p:txBody>
          <a:bodyPr/>
          <a:lstStyle/>
          <a:p>
            <a:pPr>
              <a:defRPr/>
            </a:pPr>
            <a:fld id="{CE017890-7F45-4E7E-9FE8-EFD96C900B06}"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pPr>
              <a:defRPr/>
            </a:pPr>
            <a:fld id="{06CC4512-C24A-44AA-9EA4-25F90B2941E9}" type="slidenum">
              <a:rPr lang="en-US"/>
              <a:pPr>
                <a:defRPr/>
              </a:pPr>
              <a:t>13</a:t>
            </a:fld>
            <a:endParaRPr lang="en-US" dirty="0"/>
          </a:p>
        </p:txBody>
      </p:sp>
      <p:sp>
        <p:nvSpPr>
          <p:cNvPr id="706568" name="Rectangle 8"/>
          <p:cNvSpPr>
            <a:spLocks noGrp="1" noChangeArrowheads="1"/>
          </p:cNvSpPr>
          <p:nvPr>
            <p:ph type="title"/>
          </p:nvPr>
        </p:nvSpPr>
        <p:spPr/>
        <p:txBody>
          <a:bodyPr/>
          <a:lstStyle/>
          <a:p>
            <a:pPr eaLnBrk="1" hangingPunct="1">
              <a:defRPr/>
            </a:pPr>
            <a:r>
              <a:rPr lang="en-US" sz="2800" dirty="0" smtClean="0"/>
              <a:t>Data Types (2 of 3)</a:t>
            </a:r>
          </a:p>
        </p:txBody>
      </p:sp>
      <p:graphicFrame>
        <p:nvGraphicFramePr>
          <p:cNvPr id="5" name="Table 4"/>
          <p:cNvGraphicFramePr>
            <a:graphicFrameLocks noGrp="1"/>
          </p:cNvGraphicFramePr>
          <p:nvPr/>
        </p:nvGraphicFramePr>
        <p:xfrm>
          <a:off x="1238250" y="1066800"/>
          <a:ext cx="7429500" cy="4175760"/>
        </p:xfrm>
        <a:graphic>
          <a:graphicData uri="http://schemas.openxmlformats.org/drawingml/2006/table">
            <a:tbl>
              <a:tblPr firstRow="1" bandRow="1">
                <a:tableStyleId>{21E4AEA4-8DFA-4A89-87EB-49C32662AFE0}</a:tableStyleId>
              </a:tblPr>
              <a:tblGrid>
                <a:gridCol w="1837403"/>
                <a:gridCol w="1677629"/>
                <a:gridCol w="1837403"/>
                <a:gridCol w="2077065"/>
              </a:tblGrid>
              <a:tr h="370840">
                <a:tc>
                  <a:txBody>
                    <a:bodyPr/>
                    <a:lstStyle/>
                    <a:p>
                      <a:r>
                        <a:rPr lang="en-US" dirty="0" smtClean="0"/>
                        <a:t>Category</a:t>
                      </a:r>
                      <a:endParaRPr lang="en-US" dirty="0"/>
                    </a:p>
                  </a:txBody>
                  <a:tcPr/>
                </a:tc>
                <a:tc>
                  <a:txBody>
                    <a:bodyPr/>
                    <a:lstStyle/>
                    <a:p>
                      <a:r>
                        <a:rPr lang="en-US" dirty="0" smtClean="0"/>
                        <a:t>Data Type</a:t>
                      </a:r>
                      <a:endParaRPr lang="en-US" dirty="0"/>
                    </a:p>
                  </a:txBody>
                  <a:tcPr/>
                </a:tc>
                <a:tc>
                  <a:txBody>
                    <a:bodyPr/>
                    <a:lstStyle/>
                    <a:p>
                      <a:r>
                        <a:rPr lang="en-US" dirty="0" smtClean="0"/>
                        <a:t>No .</a:t>
                      </a:r>
                      <a:r>
                        <a:rPr lang="en-US" baseline="0" dirty="0" smtClean="0"/>
                        <a:t> of bytes occupied</a:t>
                      </a:r>
                      <a:endParaRPr lang="en-US" dirty="0"/>
                    </a:p>
                  </a:txBody>
                  <a:tcPr/>
                </a:tc>
                <a:tc>
                  <a:txBody>
                    <a:bodyPr/>
                    <a:lstStyle/>
                    <a:p>
                      <a:r>
                        <a:rPr lang="en-US" dirty="0" smtClean="0"/>
                        <a:t>Default Value</a:t>
                      </a:r>
                      <a:endParaRPr lang="en-US" dirty="0"/>
                    </a:p>
                  </a:txBody>
                  <a:tcPr/>
                </a:tc>
              </a:tr>
              <a:tr h="370840">
                <a:tc rowSpan="4">
                  <a:txBody>
                    <a:bodyPr/>
                    <a:lstStyle/>
                    <a:p>
                      <a:r>
                        <a:rPr lang="en-US" dirty="0" smtClean="0"/>
                        <a:t>Integer Type</a:t>
                      </a:r>
                      <a:endParaRPr lang="en-US" b="1" dirty="0"/>
                    </a:p>
                  </a:txBody>
                  <a:tcPr/>
                </a:tc>
                <a:tc>
                  <a:txBody>
                    <a:bodyPr/>
                    <a:lstStyle/>
                    <a:p>
                      <a:r>
                        <a:rPr lang="en-US" dirty="0" smtClean="0"/>
                        <a:t>byte</a:t>
                      </a:r>
                      <a:endParaRPr lang="en-US" dirty="0"/>
                    </a:p>
                  </a:txBody>
                  <a:tcPr/>
                </a:tc>
                <a:tc>
                  <a:txBody>
                    <a:bodyPr/>
                    <a:lstStyle/>
                    <a:p>
                      <a:r>
                        <a:rPr lang="en-US" dirty="0" smtClean="0"/>
                        <a:t>1 byte</a:t>
                      </a:r>
                      <a:endParaRPr lang="en-US" dirty="0"/>
                    </a:p>
                  </a:txBody>
                  <a:tcPr/>
                </a:tc>
                <a:tc>
                  <a:txBody>
                    <a:bodyPr/>
                    <a:lstStyle/>
                    <a:p>
                      <a:r>
                        <a:rPr lang="en-US" dirty="0" smtClean="0"/>
                        <a:t>0</a:t>
                      </a:r>
                      <a:endParaRPr lang="en-US" dirty="0"/>
                    </a:p>
                  </a:txBody>
                  <a:tcPr/>
                </a:tc>
              </a:tr>
              <a:tr h="370840">
                <a:tc vMerge="1">
                  <a:txBody>
                    <a:bodyPr/>
                    <a:lstStyle/>
                    <a:p>
                      <a:endParaRPr lang="en-US"/>
                    </a:p>
                  </a:txBody>
                  <a:tcPr/>
                </a:tc>
                <a:tc>
                  <a:txBody>
                    <a:bodyPr/>
                    <a:lstStyle/>
                    <a:p>
                      <a:r>
                        <a:rPr lang="en-US" dirty="0" smtClean="0"/>
                        <a:t>short</a:t>
                      </a:r>
                      <a:endParaRPr lang="en-US" dirty="0"/>
                    </a:p>
                  </a:txBody>
                  <a:tcPr/>
                </a:tc>
                <a:tc>
                  <a:txBody>
                    <a:bodyPr/>
                    <a:lstStyle/>
                    <a:p>
                      <a:r>
                        <a:rPr lang="en-US" dirty="0" smtClean="0"/>
                        <a:t>2 bytes</a:t>
                      </a:r>
                      <a:endParaRPr lang="en-US" dirty="0"/>
                    </a:p>
                  </a:txBody>
                  <a:tcPr/>
                </a:tc>
                <a:tc>
                  <a:txBody>
                    <a:bodyPr/>
                    <a:lstStyle/>
                    <a:p>
                      <a:r>
                        <a:rPr lang="en-US" dirty="0" smtClean="0"/>
                        <a:t>0</a:t>
                      </a:r>
                      <a:endParaRPr lang="en-US" dirty="0"/>
                    </a:p>
                  </a:txBody>
                  <a:tcPr/>
                </a:tc>
              </a:tr>
              <a:tr h="370840">
                <a:tc vMerge="1">
                  <a:txBody>
                    <a:bodyPr/>
                    <a:lstStyle/>
                    <a:p>
                      <a:endParaRPr lang="en-US"/>
                    </a:p>
                  </a:txBody>
                  <a:tcPr/>
                </a:tc>
                <a:tc>
                  <a:txBody>
                    <a:bodyPr/>
                    <a:lstStyle/>
                    <a:p>
                      <a:r>
                        <a:rPr lang="en-US" dirty="0" err="1" smtClean="0"/>
                        <a:t>int</a:t>
                      </a:r>
                      <a:endParaRPr lang="en-US" dirty="0"/>
                    </a:p>
                  </a:txBody>
                  <a:tcPr/>
                </a:tc>
                <a:tc>
                  <a:txBody>
                    <a:bodyPr/>
                    <a:lstStyle/>
                    <a:p>
                      <a:r>
                        <a:rPr lang="en-US" dirty="0" smtClean="0"/>
                        <a:t>4 bytes</a:t>
                      </a:r>
                      <a:endParaRPr lang="en-US" dirty="0"/>
                    </a:p>
                  </a:txBody>
                  <a:tcPr/>
                </a:tc>
                <a:tc>
                  <a:txBody>
                    <a:bodyPr/>
                    <a:lstStyle/>
                    <a:p>
                      <a:r>
                        <a:rPr lang="en-US" dirty="0" smtClean="0"/>
                        <a:t>0</a:t>
                      </a:r>
                      <a:endParaRPr lang="en-US" dirty="0"/>
                    </a:p>
                  </a:txBody>
                  <a:tcPr/>
                </a:tc>
              </a:tr>
              <a:tr h="370840">
                <a:tc vMerge="1">
                  <a:txBody>
                    <a:bodyPr/>
                    <a:lstStyle/>
                    <a:p>
                      <a:endParaRPr lang="en-US" dirty="0"/>
                    </a:p>
                  </a:txBody>
                  <a:tcPr/>
                </a:tc>
                <a:tc>
                  <a:txBody>
                    <a:bodyPr/>
                    <a:lstStyle/>
                    <a:p>
                      <a:r>
                        <a:rPr lang="en-US" dirty="0" smtClean="0"/>
                        <a:t>long</a:t>
                      </a:r>
                      <a:endParaRPr lang="en-US" dirty="0"/>
                    </a:p>
                  </a:txBody>
                  <a:tcPr/>
                </a:tc>
                <a:tc>
                  <a:txBody>
                    <a:bodyPr/>
                    <a:lstStyle/>
                    <a:p>
                      <a:r>
                        <a:rPr lang="en-US" dirty="0" smtClean="0"/>
                        <a:t>8 bytes</a:t>
                      </a:r>
                      <a:endParaRPr lang="en-US" dirty="0"/>
                    </a:p>
                  </a:txBody>
                  <a:tcPr/>
                </a:tc>
                <a:tc>
                  <a:txBody>
                    <a:bodyPr/>
                    <a:lstStyle/>
                    <a:p>
                      <a:pPr algn="l"/>
                      <a:r>
                        <a:rPr lang="en-US" dirty="0" smtClean="0"/>
                        <a:t>0L</a:t>
                      </a:r>
                      <a:endParaRPr lang="en-US" dirty="0"/>
                    </a:p>
                  </a:txBody>
                  <a:tcPr/>
                </a:tc>
              </a:tr>
              <a:tr h="185420">
                <a:tc rowSpan="2">
                  <a:txBody>
                    <a:bodyPr/>
                    <a:lstStyle/>
                    <a:p>
                      <a:r>
                        <a:rPr lang="en-US" dirty="0" smtClean="0"/>
                        <a:t>Floating Type</a:t>
                      </a:r>
                      <a:endParaRPr lang="en-US" b="1" dirty="0"/>
                    </a:p>
                  </a:txBody>
                  <a:tcPr/>
                </a:tc>
                <a:tc>
                  <a:txBody>
                    <a:bodyPr/>
                    <a:lstStyle/>
                    <a:p>
                      <a:r>
                        <a:rPr lang="en-US" dirty="0" smtClean="0"/>
                        <a:t>float</a:t>
                      </a:r>
                      <a:endParaRPr lang="en-US" dirty="0"/>
                    </a:p>
                  </a:txBody>
                  <a:tcPr/>
                </a:tc>
                <a:tc>
                  <a:txBody>
                    <a:bodyPr/>
                    <a:lstStyle/>
                    <a:p>
                      <a:r>
                        <a:rPr lang="en-US" dirty="0" smtClean="0"/>
                        <a:t>4 bytes</a:t>
                      </a:r>
                      <a:endParaRPr lang="en-US" dirty="0"/>
                    </a:p>
                  </a:txBody>
                  <a:tcPr/>
                </a:tc>
                <a:tc>
                  <a:txBody>
                    <a:bodyPr/>
                    <a:lstStyle/>
                    <a:p>
                      <a:r>
                        <a:rPr lang="en-US" dirty="0" smtClean="0"/>
                        <a:t>0.0f</a:t>
                      </a:r>
                      <a:endParaRPr lang="en-US" dirty="0"/>
                    </a:p>
                  </a:txBody>
                  <a:tcPr/>
                </a:tc>
              </a:tr>
              <a:tr h="185420">
                <a:tc vMerge="1">
                  <a:txBody>
                    <a:bodyPr/>
                    <a:lstStyle/>
                    <a:p>
                      <a:endParaRPr lang="en-US"/>
                    </a:p>
                  </a:txBody>
                  <a:tcPr/>
                </a:tc>
                <a:tc>
                  <a:txBody>
                    <a:bodyPr/>
                    <a:lstStyle/>
                    <a:p>
                      <a:r>
                        <a:rPr lang="en-US" dirty="0" smtClean="0"/>
                        <a:t>double</a:t>
                      </a:r>
                      <a:endParaRPr lang="en-US" dirty="0"/>
                    </a:p>
                  </a:txBody>
                  <a:tcPr/>
                </a:tc>
                <a:tc>
                  <a:txBody>
                    <a:bodyPr/>
                    <a:lstStyle/>
                    <a:p>
                      <a:r>
                        <a:rPr lang="en-US" dirty="0" smtClean="0"/>
                        <a:t>8 bytes</a:t>
                      </a:r>
                      <a:endParaRPr lang="en-US" dirty="0"/>
                    </a:p>
                  </a:txBody>
                  <a:tcPr/>
                </a:tc>
                <a:tc>
                  <a:txBody>
                    <a:bodyPr/>
                    <a:lstStyle/>
                    <a:p>
                      <a:r>
                        <a:rPr lang="en-US" dirty="0" smtClean="0"/>
                        <a:t>0.0d</a:t>
                      </a:r>
                      <a:endParaRPr lang="en-US" dirty="0"/>
                    </a:p>
                  </a:txBody>
                  <a:tcPr/>
                </a:tc>
              </a:tr>
              <a:tr h="955040">
                <a:tc>
                  <a:txBody>
                    <a:bodyPr/>
                    <a:lstStyle/>
                    <a:p>
                      <a:r>
                        <a:rPr lang="en-US" dirty="0" smtClean="0"/>
                        <a:t>Textual</a:t>
                      </a:r>
                      <a:endParaRPr lang="en-US" b="1" dirty="0"/>
                    </a:p>
                  </a:txBody>
                  <a:tcPr/>
                </a:tc>
                <a:tc>
                  <a:txBody>
                    <a:bodyPr/>
                    <a:lstStyle/>
                    <a:p>
                      <a:r>
                        <a:rPr lang="en-US" dirty="0" smtClean="0"/>
                        <a:t>char</a:t>
                      </a:r>
                      <a:endParaRPr lang="en-US" dirty="0"/>
                    </a:p>
                  </a:txBody>
                  <a:tcPr/>
                </a:tc>
                <a:tc>
                  <a:txBody>
                    <a:bodyPr/>
                    <a:lstStyle/>
                    <a:p>
                      <a:r>
                        <a:rPr lang="en-US" dirty="0" smtClean="0"/>
                        <a:t>2 bytes</a:t>
                      </a:r>
                      <a:endParaRPr lang="en-US" dirty="0"/>
                    </a:p>
                  </a:txBody>
                  <a:tcPr/>
                </a:tc>
                <a:tc>
                  <a:txBody>
                    <a:bodyPr/>
                    <a:lstStyle/>
                    <a:p>
                      <a:r>
                        <a:rPr lang="en-US" dirty="0" smtClean="0"/>
                        <a:t>‘\u0000’ (UNICODE equivalent</a:t>
                      </a:r>
                      <a:r>
                        <a:rPr lang="en-US" baseline="0" dirty="0" smtClean="0"/>
                        <a:t> of null)</a:t>
                      </a:r>
                      <a:endParaRPr lang="en-US" dirty="0"/>
                    </a:p>
                  </a:txBody>
                  <a:tcPr/>
                </a:tc>
              </a:tr>
              <a:tr h="185420">
                <a:tc>
                  <a:txBody>
                    <a:bodyPr/>
                    <a:lstStyle/>
                    <a:p>
                      <a:r>
                        <a:rPr lang="en-US" dirty="0" smtClean="0"/>
                        <a:t>Logical</a:t>
                      </a:r>
                      <a:endParaRPr lang="en-US" b="1" dirty="0"/>
                    </a:p>
                  </a:txBody>
                  <a:tcPr/>
                </a:tc>
                <a:tc>
                  <a:txBody>
                    <a:bodyPr/>
                    <a:lstStyle/>
                    <a:p>
                      <a:r>
                        <a:rPr lang="en-US" dirty="0" err="1" smtClean="0"/>
                        <a:t>boolean</a:t>
                      </a:r>
                      <a:endParaRPr lang="en-US" dirty="0"/>
                    </a:p>
                  </a:txBody>
                  <a:tcPr/>
                </a:tc>
                <a:tc>
                  <a:txBody>
                    <a:bodyPr/>
                    <a:lstStyle/>
                    <a:p>
                      <a:r>
                        <a:rPr lang="en-US" dirty="0" smtClean="0"/>
                        <a:t>1 byte</a:t>
                      </a:r>
                      <a:endParaRPr lang="en-US" dirty="0"/>
                    </a:p>
                  </a:txBody>
                  <a:tcPr/>
                </a:tc>
                <a:tc>
                  <a:txBody>
                    <a:bodyPr/>
                    <a:lstStyle/>
                    <a:p>
                      <a:r>
                        <a:rPr lang="en-US" dirty="0" smtClean="0"/>
                        <a:t>false</a:t>
                      </a:r>
                      <a:endParaRPr lang="en-US" dirty="0"/>
                    </a:p>
                  </a:txBody>
                  <a:tcPr/>
                </a:tc>
              </a:tr>
            </a:tbl>
          </a:graphicData>
        </a:graphic>
      </p:graphicFrame>
      <p:sp>
        <p:nvSpPr>
          <p:cNvPr id="9" name="Flowchart: Process 8"/>
          <p:cNvSpPr/>
          <p:nvPr/>
        </p:nvSpPr>
        <p:spPr bwMode="auto">
          <a:xfrm>
            <a:off x="800100" y="5410200"/>
            <a:ext cx="8305800" cy="838200"/>
          </a:xfrm>
          <a:prstGeom prst="flowChartProcess">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eaLnBrk="1" hangingPunct="1">
              <a:buClrTx/>
              <a:buFont typeface="Arial" pitchFamily="34" charset="0"/>
              <a:buChar char="•"/>
              <a:defRPr/>
            </a:pPr>
            <a:r>
              <a:rPr lang="en-US" sz="1600" b="0" dirty="0"/>
              <a:t> The char data type in Java is 2 bytes because it uses UNICODE character set to support internationalization</a:t>
            </a:r>
          </a:p>
          <a:p>
            <a:pPr eaLnBrk="1" hangingPunct="1">
              <a:buClrTx/>
              <a:buFont typeface="Arial" pitchFamily="34" charset="0"/>
              <a:buChar char="•"/>
              <a:defRPr/>
            </a:pPr>
            <a:r>
              <a:rPr lang="en-US" sz="1600" b="0" dirty="0"/>
              <a:t> UNICODE is a character set which covers all known scripts and languages in the world</a:t>
            </a:r>
          </a:p>
        </p:txBody>
      </p:sp>
      <p:sp>
        <p:nvSpPr>
          <p:cNvPr id="7" name="Oval Callout 6"/>
          <p:cNvSpPr/>
          <p:nvPr/>
        </p:nvSpPr>
        <p:spPr bwMode="auto">
          <a:xfrm>
            <a:off x="7391400" y="2686050"/>
            <a:ext cx="2514600" cy="1485900"/>
          </a:xfrm>
          <a:prstGeom prst="wedgeEllipseCallout">
            <a:avLst>
              <a:gd name="adj1" fmla="val -103069"/>
              <a:gd name="adj2" fmla="val 49326"/>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600" dirty="0">
                <a:solidFill>
                  <a:schemeClr val="tx1"/>
                </a:solidFill>
              </a:rPr>
              <a:t>Why are two bytes required for char data type in Java unlike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Types (3 of 3)</a:t>
            </a:r>
            <a:endParaRPr lang="en-US" dirty="0"/>
          </a:p>
        </p:txBody>
      </p:sp>
      <p:sp>
        <p:nvSpPr>
          <p:cNvPr id="3" name="Content Placeholder 2"/>
          <p:cNvSpPr>
            <a:spLocks noGrp="1"/>
          </p:cNvSpPr>
          <p:nvPr>
            <p:ph idx="1"/>
          </p:nvPr>
        </p:nvSpPr>
        <p:spPr>
          <a:xfrm>
            <a:off x="533400" y="1600200"/>
            <a:ext cx="8763000" cy="4572000"/>
          </a:xfrm>
        </p:spPr>
        <p:txBody>
          <a:bodyPr/>
          <a:lstStyle/>
          <a:p>
            <a:pPr marL="457200" indent="-457200">
              <a:buFont typeface="Wingdings" pitchFamily="2" charset="2"/>
              <a:buNone/>
              <a:defRPr/>
            </a:pPr>
            <a:r>
              <a:rPr lang="en-US" dirty="0" smtClean="0"/>
              <a:t>	Identify the data types used for representing the attributes of the Customer class given in the case study</a:t>
            </a:r>
          </a:p>
          <a:p>
            <a:pPr marL="457200" indent="-457200">
              <a:buFont typeface="Wingdings" pitchFamily="2" charset="2"/>
              <a:buNone/>
              <a:defRPr/>
            </a:pPr>
            <a:endParaRPr lang="en-US" sz="2000" dirty="0" smtClean="0"/>
          </a:p>
          <a:p>
            <a:pPr marL="857250" lvl="1" indent="-457200">
              <a:defRPr/>
            </a:pPr>
            <a:r>
              <a:rPr lang="en-US" sz="2000" dirty="0" err="1" smtClean="0"/>
              <a:t>int</a:t>
            </a:r>
            <a:r>
              <a:rPr lang="en-US" sz="2000" dirty="0" smtClean="0"/>
              <a:t>  	- </a:t>
            </a:r>
            <a:r>
              <a:rPr lang="en-US" sz="2000" dirty="0" err="1" smtClean="0"/>
              <a:t>customerId</a:t>
            </a:r>
            <a:endParaRPr lang="en-US" sz="2000" dirty="0" smtClean="0"/>
          </a:p>
          <a:p>
            <a:pPr marL="857250" lvl="1" indent="-457200">
              <a:defRPr/>
            </a:pPr>
            <a:r>
              <a:rPr lang="en-US" sz="2000" dirty="0" smtClean="0"/>
              <a:t>long 	- </a:t>
            </a:r>
            <a:r>
              <a:rPr lang="en-US" sz="2000" dirty="0" err="1" smtClean="0"/>
              <a:t>telephoneNo</a:t>
            </a:r>
            <a:r>
              <a:rPr lang="en-US" sz="2000" dirty="0" smtClean="0"/>
              <a:t>	</a:t>
            </a:r>
            <a:r>
              <a:rPr lang="en-US" sz="2100" dirty="0" smtClean="0"/>
              <a:t>	</a:t>
            </a:r>
          </a:p>
          <a:p>
            <a:pPr marL="457200" indent="-457200">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r>
              <a:rPr lang="en-US" dirty="0" smtClean="0"/>
              <a:t>      </a:t>
            </a:r>
            <a:endParaRPr lang="en-US" dirty="0"/>
          </a:p>
        </p:txBody>
      </p:sp>
      <p:sp>
        <p:nvSpPr>
          <p:cNvPr id="6" name="Flowchart: Process 5"/>
          <p:cNvSpPr/>
          <p:nvPr/>
        </p:nvSpPr>
        <p:spPr bwMode="auto">
          <a:xfrm>
            <a:off x="800100" y="4800600"/>
            <a:ext cx="8305800" cy="10668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defRPr/>
            </a:pPr>
            <a:r>
              <a:rPr lang="en-US" sz="1600" b="0" dirty="0"/>
              <a:t>No!!! </a:t>
            </a:r>
            <a:r>
              <a:rPr lang="en-US" sz="1600" b="0" dirty="0" err="1"/>
              <a:t>telephoneNo</a:t>
            </a:r>
            <a:r>
              <a:rPr lang="en-US" sz="1600" b="0" dirty="0"/>
              <a:t> will be a 10 digit number and it cannot be accommodated in the VALID range of </a:t>
            </a:r>
            <a:r>
              <a:rPr lang="en-US" sz="1600" b="0" dirty="0" err="1"/>
              <a:t>int</a:t>
            </a:r>
            <a:r>
              <a:rPr lang="en-US" sz="1600" b="0" dirty="0"/>
              <a:t> data type</a:t>
            </a:r>
          </a:p>
        </p:txBody>
      </p:sp>
      <p:sp>
        <p:nvSpPr>
          <p:cNvPr id="7" name="Slide Number Placeholder 6"/>
          <p:cNvSpPr>
            <a:spLocks noGrp="1"/>
          </p:cNvSpPr>
          <p:nvPr>
            <p:ph type="sldNum" sz="quarter" idx="10"/>
          </p:nvPr>
        </p:nvSpPr>
        <p:spPr/>
        <p:txBody>
          <a:bodyPr/>
          <a:lstStyle/>
          <a:p>
            <a:pPr>
              <a:defRPr/>
            </a:pPr>
            <a:fld id="{2332BC30-543E-4EF8-AF55-B55832D12780}" type="slidenum">
              <a:rPr lang="en-US" smtClean="0"/>
              <a:pPr>
                <a:defRPr/>
              </a:pPr>
              <a:t>14</a:t>
            </a:fld>
            <a:endParaRPr lang="en-US"/>
          </a:p>
        </p:txBody>
      </p:sp>
      <p:sp>
        <p:nvSpPr>
          <p:cNvPr id="8" name="Oval Callout 7"/>
          <p:cNvSpPr/>
          <p:nvPr/>
        </p:nvSpPr>
        <p:spPr bwMode="auto">
          <a:xfrm>
            <a:off x="5791200" y="3048000"/>
            <a:ext cx="3048000" cy="1562100"/>
          </a:xfrm>
          <a:prstGeom prst="wedgeEllipseCallout">
            <a:avLst>
              <a:gd name="adj1" fmla="val -100951"/>
              <a:gd name="adj2" fmla="val -30113"/>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Can we use </a:t>
            </a:r>
            <a:r>
              <a:rPr lang="en-US" sz="1800" dirty="0" err="1">
                <a:solidFill>
                  <a:schemeClr val="tx1"/>
                </a:solidFill>
              </a:rPr>
              <a:t>int</a:t>
            </a:r>
            <a:r>
              <a:rPr lang="en-US" sz="1800" dirty="0">
                <a:solidFill>
                  <a:schemeClr val="tx1"/>
                </a:solidFill>
              </a:rPr>
              <a:t> instead of long for </a:t>
            </a:r>
            <a:r>
              <a:rPr lang="en-US" sz="1800" dirty="0" err="1">
                <a:solidFill>
                  <a:schemeClr val="tx1"/>
                </a:solidFill>
              </a:rPr>
              <a:t>telephoneNo</a:t>
            </a:r>
            <a:r>
              <a:rPr lang="en-US" sz="1800" dirty="0">
                <a:solidFill>
                  <a:schemeClr val="tx1"/>
                </a:solidFill>
              </a:rPr>
              <a:t>?</a:t>
            </a:r>
          </a:p>
        </p:txBody>
      </p:sp>
      <p:sp>
        <p:nvSpPr>
          <p:cNvPr id="10" name="TextBox 9"/>
          <p:cNvSpPr txBox="1"/>
          <p:nvPr/>
        </p:nvSpPr>
        <p:spPr>
          <a:xfrm>
            <a:off x="381000" y="1078468"/>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a:spAutoFit/>
          </a:bodyPr>
          <a:lstStyle/>
          <a:p>
            <a:pPr algn="ctr">
              <a:defRPr/>
            </a:pPr>
            <a:r>
              <a:rPr lang="en-US" sz="1800" dirty="0">
                <a:solidFill>
                  <a:schemeClr val="bg1"/>
                </a:solidFill>
                <a:latin typeface="Arial" charset="0"/>
                <a:cs typeface="Arial" charset="0"/>
              </a:rPr>
              <a:t>Retail Application-Activity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F9A042B9-4CA0-4F73-8A3C-6893C55FC028}" type="slidenum">
              <a:rPr lang="en-US"/>
              <a:pPr>
                <a:defRPr/>
              </a:pPr>
              <a:t>15</a:t>
            </a:fld>
            <a:endParaRPr lang="en-US"/>
          </a:p>
        </p:txBody>
      </p:sp>
      <p:sp>
        <p:nvSpPr>
          <p:cNvPr id="576520" name="Rectangle 8"/>
          <p:cNvSpPr>
            <a:spLocks noGrp="1" noChangeArrowheads="1"/>
          </p:cNvSpPr>
          <p:nvPr>
            <p:ph type="title"/>
          </p:nvPr>
        </p:nvSpPr>
        <p:spPr/>
        <p:txBody>
          <a:bodyPr/>
          <a:lstStyle/>
          <a:p>
            <a:pPr eaLnBrk="1" hangingPunct="1">
              <a:defRPr/>
            </a:pPr>
            <a:r>
              <a:rPr lang="en-US" dirty="0" smtClean="0"/>
              <a:t>Methods in a class (1 of 2) </a:t>
            </a:r>
          </a:p>
        </p:txBody>
      </p:sp>
      <p:sp>
        <p:nvSpPr>
          <p:cNvPr id="18436" name="Rectangle 9"/>
          <p:cNvSpPr>
            <a:spLocks noGrp="1" noChangeArrowheads="1"/>
          </p:cNvSpPr>
          <p:nvPr>
            <p:ph type="body" idx="1"/>
          </p:nvPr>
        </p:nvSpPr>
        <p:spPr>
          <a:xfrm>
            <a:off x="647700" y="1447800"/>
            <a:ext cx="8610600" cy="4572000"/>
          </a:xfrm>
        </p:spPr>
        <p:txBody>
          <a:bodyPr/>
          <a:lstStyle/>
          <a:p>
            <a:pPr eaLnBrk="1" hangingPunct="1"/>
            <a:r>
              <a:rPr lang="en-US" sz="2200" dirty="0" smtClean="0"/>
              <a:t>Methods define the behavior of an object</a:t>
            </a:r>
          </a:p>
          <a:p>
            <a:pPr eaLnBrk="1" hangingPunct="1">
              <a:buFont typeface="Wingdings" pitchFamily="2" charset="2"/>
              <a:buNone/>
            </a:pPr>
            <a:endParaRPr lang="en-US" sz="2200" dirty="0" smtClean="0"/>
          </a:p>
          <a:p>
            <a:pPr eaLnBrk="1" hangingPunct="1"/>
            <a:r>
              <a:rPr lang="en-US" sz="2200" dirty="0" smtClean="0"/>
              <a:t>A method defines an interface to expose the state of an object to external world</a:t>
            </a:r>
          </a:p>
          <a:p>
            <a:pPr eaLnBrk="1" hangingPunct="1">
              <a:buNone/>
            </a:pPr>
            <a:endParaRPr lang="en-US" sz="2200" dirty="0" smtClean="0"/>
          </a:p>
          <a:p>
            <a:pPr eaLnBrk="1" hangingPunct="1"/>
            <a:endParaRPr lang="en-US" sz="2200" dirty="0" smtClean="0"/>
          </a:p>
          <a:p>
            <a:pPr eaLnBrk="1" hangingPunct="1"/>
            <a:endParaRPr lang="en-US" sz="2200" dirty="0" smtClean="0"/>
          </a:p>
          <a:p>
            <a:pPr eaLnBrk="1" hangingPunct="1"/>
            <a:endParaRPr lang="en-US" sz="2200" dirty="0" smtClean="0"/>
          </a:p>
          <a:p>
            <a:pPr eaLnBrk="1" hangingPunct="1"/>
            <a:endParaRPr lang="en-US" sz="2200" dirty="0" smtClean="0"/>
          </a:p>
          <a:p>
            <a:pPr eaLnBrk="1" hangingPunct="1"/>
            <a:r>
              <a:rPr lang="en-US" sz="2200" dirty="0" smtClean="0"/>
              <a:t>All the methods should be defined inside the class</a:t>
            </a:r>
          </a:p>
          <a:p>
            <a:pPr eaLnBrk="1" hangingPunct="1">
              <a:lnSpc>
                <a:spcPct val="90000"/>
              </a:lnSpc>
            </a:pPr>
            <a:endParaRPr lang="en-US" sz="2200" dirty="0" smtClean="0"/>
          </a:p>
          <a:p>
            <a:pPr eaLnBrk="1" hangingPunct="1">
              <a:buFont typeface="Wingdings" pitchFamily="2" charset="2"/>
              <a:buNone/>
            </a:pPr>
            <a:endParaRPr lang="en-US" sz="2200" dirty="0" smtClean="0"/>
          </a:p>
          <a:p>
            <a:pPr eaLnBrk="1" hangingPunct="1"/>
            <a:endParaRPr lang="en-US" sz="2200" dirty="0" smtClean="0"/>
          </a:p>
          <a:p>
            <a:pPr eaLnBrk="1" hangingPunct="1"/>
            <a:endParaRPr lang="en-US" sz="2200" dirty="0" smtClean="0"/>
          </a:p>
        </p:txBody>
      </p:sp>
      <p:sp>
        <p:nvSpPr>
          <p:cNvPr id="18437" name="Rectangle 3"/>
          <p:cNvSpPr>
            <a:spLocks noChangeArrowheads="1"/>
          </p:cNvSpPr>
          <p:nvPr/>
        </p:nvSpPr>
        <p:spPr bwMode="auto">
          <a:xfrm flipV="1">
            <a:off x="330200" y="838200"/>
            <a:ext cx="9575800" cy="4800600"/>
          </a:xfrm>
          <a:prstGeom prst="rect">
            <a:avLst/>
          </a:prstGeom>
          <a:noFill/>
          <a:ln w="9525">
            <a:noFill/>
            <a:miter lim="800000"/>
            <a:headEnd/>
            <a:tailEnd/>
          </a:ln>
        </p:spPr>
        <p:txBody>
          <a:bodyPr/>
          <a:lstStyle/>
          <a:p>
            <a:pPr marL="342900" indent="-342900" eaLnBrk="1" hangingPunct="1">
              <a:spcBef>
                <a:spcPct val="20000"/>
              </a:spcBef>
              <a:buClr>
                <a:srgbClr val="003366"/>
              </a:buClr>
              <a:buSzTx/>
              <a:buFont typeface="Wingdings" pitchFamily="2" charset="2"/>
              <a:buChar char="Ø"/>
            </a:pPr>
            <a:endParaRPr lang="en-US" sz="2800" b="0">
              <a:solidFill>
                <a:srgbClr val="000000"/>
              </a:solidFill>
            </a:endParaRPr>
          </a:p>
          <a:p>
            <a:pPr marL="342900" indent="-342900" eaLnBrk="1" hangingPunct="1">
              <a:spcBef>
                <a:spcPct val="20000"/>
              </a:spcBef>
              <a:buClr>
                <a:srgbClr val="003366"/>
              </a:buClr>
              <a:buSzTx/>
              <a:buFont typeface="Wingdings" pitchFamily="2" charset="2"/>
              <a:buChar char="Ø"/>
            </a:pPr>
            <a:endParaRPr lang="en-US" sz="2800" b="0">
              <a:solidFill>
                <a:srgbClr val="000000"/>
              </a:solidFill>
            </a:endParaRPr>
          </a:p>
        </p:txBody>
      </p:sp>
      <p:sp>
        <p:nvSpPr>
          <p:cNvPr id="14" name="Text Box 6"/>
          <p:cNvSpPr txBox="1">
            <a:spLocks noChangeArrowheads="1"/>
          </p:cNvSpPr>
          <p:nvPr/>
        </p:nvSpPr>
        <p:spPr bwMode="auto">
          <a:xfrm>
            <a:off x="723900" y="3429000"/>
            <a:ext cx="8458200" cy="1077913"/>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1600" dirty="0" smtClean="0">
                <a:solidFill>
                  <a:schemeClr val="bg1"/>
                </a:solidFill>
              </a:rPr>
              <a:t>&lt;&lt;</a:t>
            </a:r>
            <a:r>
              <a:rPr lang="en-US" sz="1600" dirty="0">
                <a:solidFill>
                  <a:schemeClr val="bg1"/>
                </a:solidFill>
              </a:rPr>
              <a:t>Return type &gt;&gt;&lt;&lt;MethodName &gt;&gt;(Argument list){</a:t>
            </a:r>
          </a:p>
          <a:p>
            <a:pPr>
              <a:defRPr/>
            </a:pPr>
            <a:r>
              <a:rPr lang="en-US" sz="1600" dirty="0">
                <a:solidFill>
                  <a:schemeClr val="bg1"/>
                </a:solidFill>
                <a:ea typeface="굴림" pitchFamily="34" charset="-127"/>
              </a:rPr>
              <a:t> //Behavior </a:t>
            </a:r>
          </a:p>
          <a:p>
            <a:pPr>
              <a:defRPr/>
            </a:pPr>
            <a:r>
              <a:rPr lang="en-US" sz="1600" dirty="0">
                <a:solidFill>
                  <a:schemeClr val="bg1"/>
                </a:solidFill>
                <a:ea typeface="굴림" pitchFamily="34" charset="-127"/>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8D5A3AAD-21E9-4A13-9996-5D7BC8DE9497}" type="slidenum">
              <a:rPr lang="en-US"/>
              <a:pPr>
                <a:defRPr/>
              </a:pPr>
              <a:t>16</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Methods in a class (2 of 2) </a:t>
            </a:r>
          </a:p>
        </p:txBody>
      </p:sp>
      <p:sp>
        <p:nvSpPr>
          <p:cNvPr id="11" name="Text Box 4"/>
          <p:cNvSpPr txBox="1">
            <a:spLocks noChangeArrowheads="1"/>
          </p:cNvSpPr>
          <p:nvPr/>
        </p:nvSpPr>
        <p:spPr bwMode="auto">
          <a:xfrm>
            <a:off x="1143000" y="1676400"/>
            <a:ext cx="6553200" cy="43862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500" b="0" dirty="0">
                <a:ea typeface="굴림" pitchFamily="34" charset="-127"/>
              </a:rPr>
              <a:t>	</a:t>
            </a:r>
            <a:r>
              <a:rPr lang="en-US" sz="1600" dirty="0">
                <a:ea typeface="굴림" pitchFamily="34" charset="-127"/>
              </a:rPr>
              <a:t>void </a:t>
            </a:r>
            <a:r>
              <a:rPr lang="en-US" sz="1600" dirty="0" err="1">
                <a:ea typeface="굴림" pitchFamily="34" charset="-127"/>
              </a:rPr>
              <a:t>setCustomerId</a:t>
            </a:r>
            <a:r>
              <a:rPr lang="en-US" sz="1600" dirty="0">
                <a:ea typeface="굴림" pitchFamily="34" charset="-127"/>
              </a:rPr>
              <a:t>(</a:t>
            </a:r>
            <a:r>
              <a:rPr lang="en-US" sz="1600" dirty="0" err="1">
                <a:ea typeface="굴림" pitchFamily="34" charset="-127"/>
              </a:rPr>
              <a:t>int</a:t>
            </a:r>
            <a:r>
              <a:rPr lang="en-US" sz="1600" dirty="0">
                <a:ea typeface="굴림" pitchFamily="34" charset="-127"/>
              </a:rPr>
              <a:t> id){</a:t>
            </a:r>
          </a:p>
          <a:p>
            <a:pPr>
              <a:defRPr/>
            </a:pPr>
            <a:r>
              <a:rPr lang="en-US" sz="1600" dirty="0">
                <a:ea typeface="굴림" pitchFamily="34" charset="-127"/>
              </a:rPr>
              <a:t>                            	</a:t>
            </a:r>
            <a:r>
              <a:rPr lang="en-US" sz="1600" dirty="0" err="1">
                <a:ea typeface="굴림" pitchFamily="34" charset="-127"/>
              </a:rPr>
              <a:t>customerId</a:t>
            </a:r>
            <a:r>
              <a:rPr lang="en-US" sz="1600" dirty="0">
                <a:ea typeface="굴림" pitchFamily="34" charset="-127"/>
              </a:rPr>
              <a:t> = id;</a:t>
            </a:r>
          </a:p>
          <a:p>
            <a:pPr>
              <a:defRPr/>
            </a:pPr>
            <a:r>
              <a:rPr lang="en-US" sz="1600" dirty="0">
                <a:ea typeface="굴림" pitchFamily="34" charset="-127"/>
              </a:rPr>
              <a:t>	}</a:t>
            </a:r>
          </a:p>
          <a:p>
            <a:pPr>
              <a:defRPr/>
            </a:pPr>
            <a:r>
              <a:rPr lang="en-US" sz="1600" dirty="0">
                <a:ea typeface="굴림" pitchFamily="34" charset="-127"/>
              </a:rPr>
              <a:t>	void </a:t>
            </a:r>
            <a:r>
              <a:rPr lang="en-US" sz="1600" dirty="0" err="1">
                <a:ea typeface="굴림" pitchFamily="34" charset="-127"/>
              </a:rPr>
              <a:t>setTelephoneNo</a:t>
            </a:r>
            <a:r>
              <a:rPr lang="en-US" sz="1600" dirty="0">
                <a:ea typeface="굴림" pitchFamily="34" charset="-127"/>
              </a:rPr>
              <a:t>(long </a:t>
            </a:r>
            <a:r>
              <a:rPr lang="en-US" sz="1600" dirty="0" err="1">
                <a:ea typeface="굴림" pitchFamily="34" charset="-127"/>
              </a:rPr>
              <a:t>teleNo</a:t>
            </a:r>
            <a:r>
              <a:rPr lang="en-US" sz="1600" dirty="0">
                <a:ea typeface="굴림" pitchFamily="34" charset="-127"/>
              </a:rPr>
              <a:t>){</a:t>
            </a:r>
          </a:p>
          <a:p>
            <a:pPr>
              <a:defRPr/>
            </a:pPr>
            <a:r>
              <a:rPr lang="en-US" sz="1600" dirty="0">
                <a:ea typeface="굴림" pitchFamily="34" charset="-127"/>
              </a:rPr>
              <a:t>                	</a:t>
            </a:r>
            <a:r>
              <a:rPr lang="en-US" sz="1600" dirty="0" err="1">
                <a:ea typeface="굴림" pitchFamily="34" charset="-127"/>
              </a:rPr>
              <a:t>telephoneNo</a:t>
            </a:r>
            <a:r>
              <a:rPr lang="en-US" sz="1600" dirty="0">
                <a:ea typeface="굴림" pitchFamily="34" charset="-127"/>
              </a:rPr>
              <a:t>=</a:t>
            </a:r>
            <a:r>
              <a:rPr lang="en-US" sz="1600" dirty="0" err="1">
                <a:ea typeface="굴림" pitchFamily="34" charset="-127"/>
              </a:rPr>
              <a:t>teleNo</a:t>
            </a:r>
            <a:r>
              <a:rPr lang="en-US" sz="1600" dirty="0">
                <a:ea typeface="굴림" pitchFamily="34" charset="-127"/>
              </a:rPr>
              <a:t>;</a:t>
            </a:r>
          </a:p>
          <a:p>
            <a:pPr>
              <a:defRPr/>
            </a:pPr>
            <a:r>
              <a:rPr lang="en-US" sz="1600" dirty="0">
                <a:ea typeface="굴림" pitchFamily="34" charset="-127"/>
              </a:rPr>
              <a:t>	}</a:t>
            </a:r>
          </a:p>
          <a:p>
            <a:pPr>
              <a:defRPr/>
            </a:pPr>
            <a:r>
              <a:rPr lang="en-US" sz="1600" dirty="0">
                <a:ea typeface="굴림" pitchFamily="34" charset="-127"/>
              </a:rPr>
              <a:t>	</a:t>
            </a:r>
            <a:r>
              <a:rPr lang="en-US" sz="1600" dirty="0" err="1">
                <a:ea typeface="굴림" pitchFamily="34" charset="-127"/>
              </a:rPr>
              <a:t>int</a:t>
            </a:r>
            <a:r>
              <a:rPr lang="en-US" sz="1600" dirty="0">
                <a:ea typeface="굴림" pitchFamily="34" charset="-127"/>
              </a:rPr>
              <a:t> </a:t>
            </a:r>
            <a:r>
              <a:rPr lang="en-US" sz="1600" dirty="0" err="1">
                <a:ea typeface="굴림" pitchFamily="34" charset="-127"/>
              </a:rPr>
              <a:t>getCustomerId</a:t>
            </a:r>
            <a:r>
              <a:rPr lang="en-US" sz="1600" dirty="0">
                <a:ea typeface="굴림" pitchFamily="34" charset="-127"/>
              </a:rPr>
              <a:t>(){</a:t>
            </a:r>
          </a:p>
          <a:p>
            <a:pPr>
              <a:defRPr/>
            </a:pPr>
            <a:r>
              <a:rPr lang="en-US" sz="1600" dirty="0">
                <a:ea typeface="굴림" pitchFamily="34" charset="-127"/>
              </a:rPr>
              <a:t>                            	 return </a:t>
            </a:r>
            <a:r>
              <a:rPr lang="en-US" sz="1600" dirty="0" err="1">
                <a:ea typeface="굴림" pitchFamily="34" charset="-127"/>
              </a:rPr>
              <a:t>customerId</a:t>
            </a:r>
            <a:r>
              <a:rPr lang="en-US" sz="1600" dirty="0">
                <a:ea typeface="굴림" pitchFamily="34" charset="-127"/>
              </a:rPr>
              <a:t> ;</a:t>
            </a:r>
          </a:p>
          <a:p>
            <a:pPr>
              <a:defRPr/>
            </a:pPr>
            <a:r>
              <a:rPr lang="en-US" sz="1600" dirty="0">
                <a:ea typeface="굴림" pitchFamily="34" charset="-127"/>
              </a:rPr>
              <a:t>	}</a:t>
            </a:r>
          </a:p>
          <a:p>
            <a:pPr>
              <a:defRPr/>
            </a:pPr>
            <a:r>
              <a:rPr lang="en-US" sz="1600" dirty="0">
                <a:ea typeface="굴림" pitchFamily="34" charset="-127"/>
              </a:rPr>
              <a:t>	 long </a:t>
            </a:r>
            <a:r>
              <a:rPr lang="en-US" sz="1600" dirty="0" err="1">
                <a:ea typeface="굴림" pitchFamily="34" charset="-127"/>
              </a:rPr>
              <a:t>getTelephoneNo</a:t>
            </a:r>
            <a:r>
              <a:rPr lang="en-US" sz="1600" dirty="0">
                <a:ea typeface="굴림" pitchFamily="34" charset="-127"/>
              </a:rPr>
              <a:t>(){</a:t>
            </a:r>
          </a:p>
          <a:p>
            <a:pPr>
              <a:defRPr/>
            </a:pPr>
            <a:r>
              <a:rPr lang="en-US" sz="1600" dirty="0">
                <a:ea typeface="굴림" pitchFamily="34" charset="-127"/>
              </a:rPr>
              <a:t>                	return </a:t>
            </a:r>
            <a:r>
              <a:rPr lang="en-US" sz="1600" dirty="0" err="1">
                <a:ea typeface="굴림" pitchFamily="34" charset="-127"/>
              </a:rPr>
              <a:t>telephoneNo</a:t>
            </a:r>
            <a:r>
              <a:rPr lang="en-US" sz="1600" dirty="0">
                <a:ea typeface="굴림" pitchFamily="34" charset="-127"/>
              </a:rPr>
              <a:t>;</a:t>
            </a:r>
          </a:p>
          <a:p>
            <a:pPr>
              <a:defRPr/>
            </a:pPr>
            <a:r>
              <a:rPr lang="en-US" sz="1600" dirty="0">
                <a:ea typeface="굴림" pitchFamily="34" charset="-127"/>
              </a:rPr>
              <a:t>	}</a:t>
            </a:r>
          </a:p>
        </p:txBody>
      </p:sp>
      <p:sp>
        <p:nvSpPr>
          <p:cNvPr id="9" name="TextBox 8"/>
          <p:cNvSpPr txBox="1"/>
          <p:nvPr/>
        </p:nvSpPr>
        <p:spPr>
          <a:xfrm>
            <a:off x="381000" y="1143000"/>
            <a:ext cx="2590800" cy="276225"/>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auto">
          <a:xfrm>
            <a:off x="1828800" y="2895600"/>
            <a:ext cx="381000" cy="2209800"/>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defRPr/>
            </a:pPr>
            <a:endParaRPr lang="en-US">
              <a:solidFill>
                <a:schemeClr val="tx1"/>
              </a:solidFill>
            </a:endParaRPr>
          </a:p>
        </p:txBody>
      </p:sp>
      <p:sp>
        <p:nvSpPr>
          <p:cNvPr id="296971" name="Rectangle 11"/>
          <p:cNvSpPr>
            <a:spLocks noGrp="1" noChangeArrowheads="1"/>
          </p:cNvSpPr>
          <p:nvPr>
            <p:ph type="title"/>
          </p:nvPr>
        </p:nvSpPr>
        <p:spPr/>
        <p:txBody>
          <a:bodyPr/>
          <a:lstStyle/>
          <a:p>
            <a:pPr eaLnBrk="1" hangingPunct="1">
              <a:defRPr/>
            </a:pPr>
            <a:r>
              <a:rPr lang="en-US" dirty="0" smtClean="0"/>
              <a:t>Access </a:t>
            </a:r>
            <a:r>
              <a:rPr lang="en-US" dirty="0" err="1" smtClean="0"/>
              <a:t>Specifiers</a:t>
            </a:r>
            <a:r>
              <a:rPr lang="en-US" dirty="0" smtClean="0"/>
              <a:t> (1 of 2)</a:t>
            </a:r>
          </a:p>
        </p:txBody>
      </p:sp>
      <p:sp>
        <p:nvSpPr>
          <p:cNvPr id="20484" name="Content Placeholder 11"/>
          <p:cNvSpPr>
            <a:spLocks noGrp="1"/>
          </p:cNvSpPr>
          <p:nvPr>
            <p:ph idx="1"/>
          </p:nvPr>
        </p:nvSpPr>
        <p:spPr>
          <a:xfrm>
            <a:off x="914400" y="1143000"/>
            <a:ext cx="8496300" cy="4881563"/>
          </a:xfrm>
        </p:spPr>
        <p:txBody>
          <a:bodyPr/>
          <a:lstStyle/>
          <a:p>
            <a:pPr>
              <a:buFont typeface="Wingdings" pitchFamily="2" charset="2"/>
              <a:buNone/>
            </a:pPr>
            <a:endParaRPr lang="en-US" smtClean="0"/>
          </a:p>
          <a:p>
            <a:pPr>
              <a:buFont typeface="Wingdings" pitchFamily="2" charset="2"/>
              <a:buNone/>
            </a:pPr>
            <a:r>
              <a:rPr lang="en-US" smtClean="0"/>
              <a:t>Let us revisit the class diagram</a:t>
            </a:r>
          </a:p>
          <a:p>
            <a:endParaRPr lang="en-US" smtClean="0"/>
          </a:p>
        </p:txBody>
      </p:sp>
      <p:sp>
        <p:nvSpPr>
          <p:cNvPr id="8" name="Slide Number Placeholder 3"/>
          <p:cNvSpPr>
            <a:spLocks noGrp="1"/>
          </p:cNvSpPr>
          <p:nvPr>
            <p:ph type="sldNum" sz="quarter" idx="10"/>
          </p:nvPr>
        </p:nvSpPr>
        <p:spPr/>
        <p:txBody>
          <a:bodyPr/>
          <a:lstStyle/>
          <a:p>
            <a:pPr>
              <a:defRPr/>
            </a:pPr>
            <a:fld id="{92D1E7A3-EF8D-41F7-BC14-0FBAD549C4A3}" type="slidenum">
              <a:rPr lang="en-US"/>
              <a:pPr>
                <a:defRPr/>
              </a:pPr>
              <a:t>17</a:t>
            </a:fld>
            <a:endParaRPr lang="en-US" dirty="0"/>
          </a:p>
        </p:txBody>
      </p:sp>
      <p:graphicFrame>
        <p:nvGraphicFramePr>
          <p:cNvPr id="9" name="Table 8"/>
          <p:cNvGraphicFramePr>
            <a:graphicFrameLocks noGrp="1"/>
          </p:cNvGraphicFramePr>
          <p:nvPr/>
        </p:nvGraphicFramePr>
        <p:xfrm>
          <a:off x="1905000" y="2743200"/>
          <a:ext cx="4267200" cy="2514600"/>
        </p:xfrm>
        <a:graphic>
          <a:graphicData uri="http://schemas.openxmlformats.org/drawingml/2006/table">
            <a:tbl>
              <a:tblPr/>
              <a:tblGrid>
                <a:gridCol w="4267200"/>
              </a:tblGrid>
              <a:tr h="316111">
                <a:tc>
                  <a:txBody>
                    <a:bodyPr/>
                    <a:lstStyle/>
                    <a:p>
                      <a:pPr marL="0" marR="0" algn="ctr">
                        <a:spcBef>
                          <a:spcPts val="0"/>
                        </a:spcBef>
                        <a:spcAft>
                          <a:spcPts val="0"/>
                        </a:spcAft>
                      </a:pPr>
                      <a:r>
                        <a:rPr lang="en-US" sz="2000" b="1" dirty="0" smtClean="0">
                          <a:latin typeface="Arial" pitchFamily="34" charset="0"/>
                          <a:ea typeface="Calibri"/>
                          <a:cs typeface="Arial" pitchFamily="34" charset="0"/>
                        </a:rPr>
                        <a:t>Customer</a:t>
                      </a:r>
                      <a:endParaRPr lang="en-US" sz="2000" b="1"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221">
                <a:tc>
                  <a:txBody>
                    <a:bodyPr/>
                    <a:lstStyle/>
                    <a:p>
                      <a:pPr marL="0" lvl="1">
                        <a:defRPr/>
                      </a:pPr>
                      <a:r>
                        <a:rPr lang="en-US" sz="2000" b="0" dirty="0" smtClean="0">
                          <a:solidFill>
                            <a:srgbClr val="000000"/>
                          </a:solidFill>
                          <a:latin typeface="Calibri"/>
                          <a:ea typeface="굴림" pitchFamily="34" charset="-127"/>
                          <a:cs typeface="Times New Roman"/>
                        </a:rPr>
                        <a:t>- </a:t>
                      </a:r>
                      <a:r>
                        <a:rPr lang="en-US" sz="2000" b="0" dirty="0" err="1" smtClean="0">
                          <a:latin typeface="+mn-lt"/>
                          <a:ea typeface="굴림" pitchFamily="34" charset="-127"/>
                        </a:rPr>
                        <a:t>c</a:t>
                      </a:r>
                      <a:r>
                        <a:rPr lang="en-US" sz="2000" b="0" dirty="0" err="1" smtClean="0">
                          <a:latin typeface="+mn-lt"/>
                        </a:rPr>
                        <a:t>ustomerId</a:t>
                      </a:r>
                      <a:r>
                        <a:rPr lang="en-US" sz="2000" b="0" baseline="0" dirty="0" smtClean="0">
                          <a:latin typeface="+mn-lt"/>
                        </a:rPr>
                        <a:t>    </a:t>
                      </a:r>
                      <a:r>
                        <a:rPr lang="en-US" sz="2000" b="0" dirty="0" smtClean="0">
                          <a:latin typeface="+mn-lt"/>
                        </a:rPr>
                        <a:t>                   </a:t>
                      </a:r>
                      <a:r>
                        <a:rPr lang="en-US" sz="2000" b="0" dirty="0" smtClean="0">
                          <a:latin typeface="+mn-lt"/>
                          <a:ea typeface="굴림" pitchFamily="34" charset="-127"/>
                        </a:rPr>
                        <a:t>: </a:t>
                      </a:r>
                      <a:r>
                        <a:rPr lang="en-US" sz="2000" b="0" dirty="0" err="1" smtClean="0">
                          <a:latin typeface="+mn-lt"/>
                          <a:ea typeface="굴림" pitchFamily="34" charset="-127"/>
                        </a:rPr>
                        <a:t>int</a:t>
                      </a:r>
                      <a:endParaRPr lang="en-US" sz="2000" b="0" dirty="0" smtClean="0">
                        <a:latin typeface="+mn-lt"/>
                        <a:ea typeface="굴림" pitchFamily="34" charset="-127"/>
                      </a:endParaRPr>
                    </a:p>
                    <a:p>
                      <a:pPr marL="0" lvl="1">
                        <a:defRPr/>
                      </a:pPr>
                      <a:r>
                        <a:rPr lang="en-US" sz="2000" b="0" dirty="0" smtClean="0">
                          <a:solidFill>
                            <a:schemeClr val="tx1"/>
                          </a:solidFill>
                          <a:latin typeface="+mn-lt"/>
                          <a:ea typeface="굴림" pitchFamily="34" charset="-127"/>
                        </a:rPr>
                        <a:t>- </a:t>
                      </a:r>
                      <a:r>
                        <a:rPr lang="en-US" sz="2000" b="0" dirty="0" err="1" smtClean="0">
                          <a:solidFill>
                            <a:schemeClr val="tx1"/>
                          </a:solidFill>
                          <a:latin typeface="+mn-lt"/>
                          <a:ea typeface="굴림" pitchFamily="34" charset="-127"/>
                        </a:rPr>
                        <a:t>telephoneNo</a:t>
                      </a:r>
                      <a:r>
                        <a:rPr lang="en-US" sz="2000" b="0" dirty="0" smtClean="0">
                          <a:solidFill>
                            <a:schemeClr val="tx1"/>
                          </a:solidFill>
                          <a:latin typeface="+mn-lt"/>
                        </a:rPr>
                        <a:t>                    : long</a:t>
                      </a:r>
                      <a:endParaRPr lang="en-US" sz="20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6268">
                <a:tc>
                  <a:txBody>
                    <a:bodyPr/>
                    <a:lstStyle/>
                    <a:p>
                      <a:pPr marL="0" marR="0">
                        <a:spcBef>
                          <a:spcPts val="0"/>
                        </a:spcBef>
                        <a:spcAft>
                          <a:spcPts val="0"/>
                        </a:spcAft>
                      </a:pPr>
                      <a:r>
                        <a:rPr lang="en-US" sz="2000" b="0" dirty="0" smtClean="0">
                          <a:latin typeface="+mn-lt"/>
                          <a:ea typeface="굴림" pitchFamily="34" charset="-127"/>
                        </a:rPr>
                        <a:t>+</a:t>
                      </a:r>
                      <a:r>
                        <a:rPr lang="en-US" sz="2000" b="0" dirty="0" err="1" smtClean="0">
                          <a:latin typeface="+mn-lt"/>
                          <a:ea typeface="굴림" pitchFamily="34" charset="-127"/>
                        </a:rPr>
                        <a:t>set</a:t>
                      </a:r>
                      <a:r>
                        <a:rPr lang="en-US" sz="2000" b="0" dirty="0" err="1" smtClean="0">
                          <a:latin typeface="+mn-lt"/>
                        </a:rPr>
                        <a:t>CustomerId</a:t>
                      </a:r>
                      <a:r>
                        <a:rPr lang="en-US" sz="2000" b="0" dirty="0" smtClean="0">
                          <a:latin typeface="+mn-lt"/>
                        </a:rPr>
                        <a:t>(</a:t>
                      </a:r>
                      <a:r>
                        <a:rPr lang="en-US" sz="2000" b="0" dirty="0" err="1" smtClean="0">
                          <a:latin typeface="+mn-lt"/>
                        </a:rPr>
                        <a:t>int</a:t>
                      </a:r>
                      <a:r>
                        <a:rPr lang="en-US" sz="2000" b="0" dirty="0" smtClean="0">
                          <a:latin typeface="+mn-lt"/>
                        </a:rPr>
                        <a:t>)           : void</a:t>
                      </a:r>
                      <a:endParaRPr lang="en-US" sz="2000" dirty="0" smtClean="0">
                        <a:solidFill>
                          <a:srgbClr val="000000"/>
                        </a:solidFill>
                        <a:latin typeface="Calibri"/>
                        <a:ea typeface="Times New Roman"/>
                        <a:cs typeface="Times New Roman"/>
                      </a:endParaRPr>
                    </a:p>
                    <a:p>
                      <a:pPr marL="0" marR="0">
                        <a:spcBef>
                          <a:spcPts val="0"/>
                        </a:spcBef>
                        <a:spcAft>
                          <a:spcPts val="0"/>
                        </a:spcAft>
                      </a:pPr>
                      <a:r>
                        <a:rPr lang="en-US" sz="2000" dirty="0" smtClean="0">
                          <a:solidFill>
                            <a:srgbClr val="000000"/>
                          </a:solidFill>
                          <a:latin typeface="Calibri"/>
                          <a:ea typeface="Times New Roman"/>
                          <a:cs typeface="Times New Roman"/>
                        </a:rPr>
                        <a:t>+</a:t>
                      </a:r>
                      <a:r>
                        <a:rPr lang="en-US" sz="2000" b="0" dirty="0" err="1" smtClean="0">
                          <a:latin typeface="+mn-lt"/>
                          <a:ea typeface="굴림" pitchFamily="34" charset="-127"/>
                        </a:rPr>
                        <a:t>get</a:t>
                      </a:r>
                      <a:r>
                        <a:rPr lang="en-US" sz="2000" b="0" dirty="0" err="1" smtClean="0">
                          <a:latin typeface="+mn-lt"/>
                        </a:rPr>
                        <a:t>CustomerId</a:t>
                      </a:r>
                      <a:r>
                        <a:rPr lang="en-US" sz="2000" b="0" dirty="0" smtClean="0">
                          <a:latin typeface="+mn-lt"/>
                        </a:rPr>
                        <a:t>()               : int</a:t>
                      </a:r>
                    </a:p>
                    <a:p>
                      <a:pPr marL="0" marR="0">
                        <a:spcBef>
                          <a:spcPts val="0"/>
                        </a:spcBef>
                        <a:spcAft>
                          <a:spcPts val="0"/>
                        </a:spcAft>
                      </a:pPr>
                      <a:r>
                        <a:rPr lang="en-US" sz="2000" b="0" dirty="0" smtClean="0">
                          <a:latin typeface="+mn-lt"/>
                          <a:ea typeface="굴림" pitchFamily="34" charset="-127"/>
                        </a:rPr>
                        <a:t>+</a:t>
                      </a:r>
                      <a:r>
                        <a:rPr lang="en-US" sz="2000" b="0" dirty="0" err="1" smtClean="0">
                          <a:latin typeface="+mn-lt"/>
                          <a:ea typeface="굴림" pitchFamily="34" charset="-127"/>
                        </a:rPr>
                        <a:t>set</a:t>
                      </a:r>
                      <a:r>
                        <a:rPr lang="en-US" sz="2000" b="0" dirty="0" err="1" smtClean="0">
                          <a:latin typeface="+mn-lt"/>
                        </a:rPr>
                        <a:t>TelephoneNo</a:t>
                      </a:r>
                      <a:r>
                        <a:rPr lang="en-US" sz="2000" b="0" dirty="0" smtClean="0">
                          <a:latin typeface="+mn-lt"/>
                          <a:ea typeface="굴림" pitchFamily="34" charset="-127"/>
                        </a:rPr>
                        <a:t>(long)    : void   </a:t>
                      </a:r>
                      <a:endParaRPr lang="en-US" sz="2000" dirty="0" smtClean="0">
                        <a:latin typeface="Calibri"/>
                        <a:ea typeface="Calibri"/>
                        <a:cs typeface="Times New Roman"/>
                      </a:endParaRPr>
                    </a:p>
                    <a:p>
                      <a:pPr marL="0" marR="0">
                        <a:spcBef>
                          <a:spcPts val="0"/>
                        </a:spcBef>
                        <a:spcAft>
                          <a:spcPts val="0"/>
                        </a:spcAft>
                      </a:pPr>
                      <a:r>
                        <a:rPr lang="en-US" sz="2000" dirty="0" smtClean="0">
                          <a:solidFill>
                            <a:srgbClr val="000000"/>
                          </a:solidFill>
                          <a:latin typeface="Calibri"/>
                          <a:ea typeface="Times New Roman"/>
                          <a:cs typeface="Times New Roman"/>
                        </a:rPr>
                        <a:t>+</a:t>
                      </a:r>
                      <a:r>
                        <a:rPr lang="en-US" sz="2000" b="0" dirty="0" err="1" smtClean="0">
                          <a:latin typeface="+mn-lt"/>
                          <a:ea typeface="굴림" pitchFamily="34" charset="-127"/>
                        </a:rPr>
                        <a:t>get</a:t>
                      </a:r>
                      <a:r>
                        <a:rPr lang="en-US" sz="2000" b="0" dirty="0" err="1" smtClean="0">
                          <a:latin typeface="+mn-lt"/>
                        </a:rPr>
                        <a:t>TelephoneNo</a:t>
                      </a:r>
                      <a:r>
                        <a:rPr lang="en-US" sz="2000" b="0" dirty="0" smtClean="0">
                          <a:latin typeface="+mn-lt"/>
                        </a:rPr>
                        <a:t> </a:t>
                      </a:r>
                      <a:r>
                        <a:rPr lang="en-US" sz="2000" b="0" dirty="0" smtClean="0">
                          <a:latin typeface="+mn-lt"/>
                          <a:ea typeface="굴림" pitchFamily="34" charset="-127"/>
                        </a:rPr>
                        <a:t>()          : long</a:t>
                      </a:r>
                      <a:endParaRPr lang="en-US" sz="20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TextBox 10"/>
          <p:cNvSpPr txBox="1"/>
          <p:nvPr/>
        </p:nvSpPr>
        <p:spPr>
          <a:xfrm>
            <a:off x="3048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0" name="Oval Callout 9"/>
          <p:cNvSpPr/>
          <p:nvPr/>
        </p:nvSpPr>
        <p:spPr bwMode="auto">
          <a:xfrm>
            <a:off x="6705600" y="1295400"/>
            <a:ext cx="3200400" cy="2362200"/>
          </a:xfrm>
          <a:prstGeom prst="wedgeEllipseCallout">
            <a:avLst>
              <a:gd name="adj1" fmla="val -71363"/>
              <a:gd name="adj2" fmla="val 45221"/>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Is there anything more required for completing the implementation of this class diagram?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18E34914-0D92-411C-A8D4-444B4DEB4205}" type="slidenum">
              <a:rPr lang="en-US"/>
              <a:pPr>
                <a:defRPr/>
              </a:pPr>
              <a:t>18</a:t>
            </a:fld>
            <a:endParaRPr lang="en-US"/>
          </a:p>
        </p:txBody>
      </p:sp>
      <p:sp>
        <p:nvSpPr>
          <p:cNvPr id="576520" name="Rectangle 8"/>
          <p:cNvSpPr>
            <a:spLocks noGrp="1" noChangeArrowheads="1"/>
          </p:cNvSpPr>
          <p:nvPr>
            <p:ph type="title"/>
          </p:nvPr>
        </p:nvSpPr>
        <p:spPr/>
        <p:txBody>
          <a:bodyPr/>
          <a:lstStyle/>
          <a:p>
            <a:pPr eaLnBrk="1" hangingPunct="1">
              <a:defRPr/>
            </a:pPr>
            <a:r>
              <a:rPr lang="en-US" dirty="0" smtClean="0"/>
              <a:t>Access </a:t>
            </a:r>
            <a:r>
              <a:rPr lang="en-US" dirty="0" err="1" smtClean="0"/>
              <a:t>Specifiers</a:t>
            </a:r>
            <a:r>
              <a:rPr lang="en-US" dirty="0" smtClean="0"/>
              <a:t> (2 of 2)</a:t>
            </a:r>
          </a:p>
        </p:txBody>
      </p:sp>
      <p:sp>
        <p:nvSpPr>
          <p:cNvPr id="21508" name="Rectangle 9"/>
          <p:cNvSpPr>
            <a:spLocks noGrp="1" noChangeArrowheads="1"/>
          </p:cNvSpPr>
          <p:nvPr>
            <p:ph type="body" idx="1"/>
          </p:nvPr>
        </p:nvSpPr>
        <p:spPr>
          <a:xfrm>
            <a:off x="647700" y="1143000"/>
            <a:ext cx="8610600" cy="5029200"/>
          </a:xfrm>
        </p:spPr>
        <p:txBody>
          <a:bodyPr/>
          <a:lstStyle/>
          <a:p>
            <a:r>
              <a:rPr lang="en-US" dirty="0" smtClean="0"/>
              <a:t>Used to expose or hide the attribute and behavior of a class</a:t>
            </a:r>
          </a:p>
          <a:p>
            <a:r>
              <a:rPr lang="en-US" dirty="0" smtClean="0"/>
              <a:t>Used to specify the access permitted on a member</a:t>
            </a:r>
          </a:p>
          <a:p>
            <a:pPr>
              <a:buFont typeface="Wingdings" pitchFamily="2" charset="2"/>
              <a:buNone/>
            </a:pPr>
            <a:endParaRPr lang="en-US" sz="2000" dirty="0" smtClean="0"/>
          </a:p>
          <a:p>
            <a:pPr lvl="1" eaLnBrk="1" hangingPunct="1">
              <a:lnSpc>
                <a:spcPct val="90000"/>
              </a:lnSpc>
            </a:pPr>
            <a:r>
              <a:rPr lang="en-US" b="1" dirty="0" smtClean="0"/>
              <a:t>public</a:t>
            </a:r>
          </a:p>
          <a:p>
            <a:pPr lvl="2" eaLnBrk="1" hangingPunct="1">
              <a:lnSpc>
                <a:spcPct val="90000"/>
              </a:lnSpc>
            </a:pPr>
            <a:r>
              <a:rPr lang="en-US" sz="1800" dirty="0" smtClean="0"/>
              <a:t>A declaration that is accessible to all classes</a:t>
            </a:r>
          </a:p>
          <a:p>
            <a:pPr lvl="2" eaLnBrk="1" hangingPunct="1">
              <a:lnSpc>
                <a:spcPct val="90000"/>
              </a:lnSpc>
            </a:pPr>
            <a:r>
              <a:rPr lang="en-US" sz="1800" dirty="0" smtClean="0"/>
              <a:t>Keyword used is public</a:t>
            </a:r>
          </a:p>
          <a:p>
            <a:pPr lvl="2" eaLnBrk="1" hangingPunct="1">
              <a:lnSpc>
                <a:spcPct val="90000"/>
              </a:lnSpc>
            </a:pPr>
            <a:endParaRPr lang="en-US" sz="1800" dirty="0" smtClean="0"/>
          </a:p>
          <a:p>
            <a:pPr lvl="1" eaLnBrk="1" hangingPunct="1">
              <a:lnSpc>
                <a:spcPct val="90000"/>
              </a:lnSpc>
            </a:pPr>
            <a:r>
              <a:rPr lang="en-US" b="1" dirty="0" smtClean="0"/>
              <a:t>private</a:t>
            </a:r>
          </a:p>
          <a:p>
            <a:pPr lvl="2" eaLnBrk="1" hangingPunct="1">
              <a:lnSpc>
                <a:spcPct val="90000"/>
              </a:lnSpc>
            </a:pPr>
            <a:r>
              <a:rPr lang="en-US" sz="1800" dirty="0" smtClean="0"/>
              <a:t>A declaration that is accessible only to the class in which it is declared</a:t>
            </a:r>
          </a:p>
          <a:p>
            <a:pPr lvl="2" eaLnBrk="1" hangingPunct="1">
              <a:lnSpc>
                <a:spcPct val="90000"/>
              </a:lnSpc>
            </a:pPr>
            <a:r>
              <a:rPr lang="en-US" sz="1800" dirty="0" smtClean="0"/>
              <a:t>Keyword used is private</a:t>
            </a:r>
          </a:p>
          <a:p>
            <a:pPr lvl="2" eaLnBrk="1" hangingPunct="1">
              <a:lnSpc>
                <a:spcPct val="90000"/>
              </a:lnSpc>
            </a:pPr>
            <a:endParaRPr lang="en-US" sz="1800" dirty="0" smtClean="0"/>
          </a:p>
          <a:p>
            <a:pPr lvl="1" eaLnBrk="1" hangingPunct="1">
              <a:lnSpc>
                <a:spcPct val="90000"/>
              </a:lnSpc>
            </a:pPr>
            <a:r>
              <a:rPr lang="en-US" b="1" dirty="0" smtClean="0"/>
              <a:t>protected</a:t>
            </a:r>
          </a:p>
          <a:p>
            <a:pPr lvl="2" eaLnBrk="1" hangingPunct="1">
              <a:lnSpc>
                <a:spcPct val="90000"/>
              </a:lnSpc>
            </a:pPr>
            <a:r>
              <a:rPr lang="en-US" sz="1800" dirty="0" smtClean="0"/>
              <a:t>A declaration that is accessible only to the class in which it is declared and the child classes</a:t>
            </a:r>
          </a:p>
          <a:p>
            <a:pPr lvl="2" eaLnBrk="1" hangingPunct="1">
              <a:lnSpc>
                <a:spcPct val="90000"/>
              </a:lnSpc>
            </a:pPr>
            <a:r>
              <a:rPr lang="en-US" sz="1800" dirty="0" smtClean="0"/>
              <a:t>Keyword used is protected</a:t>
            </a:r>
          </a:p>
          <a:p>
            <a:pPr lvl="2" eaLnBrk="1" hangingPunct="1">
              <a:lnSpc>
                <a:spcPct val="90000"/>
              </a:lnSpc>
            </a:pPr>
            <a:endParaRPr lang="en-US" sz="1800" dirty="0" smtClean="0"/>
          </a:p>
        </p:txBody>
      </p:sp>
      <p:sp>
        <p:nvSpPr>
          <p:cNvPr id="21509" name="Rectangle 3"/>
          <p:cNvSpPr>
            <a:spLocks noChangeArrowheads="1"/>
          </p:cNvSpPr>
          <p:nvPr/>
        </p:nvSpPr>
        <p:spPr bwMode="auto">
          <a:xfrm flipV="1">
            <a:off x="330200" y="838200"/>
            <a:ext cx="9575800" cy="4800600"/>
          </a:xfrm>
          <a:prstGeom prst="rect">
            <a:avLst/>
          </a:prstGeom>
          <a:noFill/>
          <a:ln w="9525">
            <a:noFill/>
            <a:miter lim="800000"/>
            <a:headEnd/>
            <a:tailEnd/>
          </a:ln>
        </p:spPr>
        <p:txBody>
          <a:bodyPr/>
          <a:lstStyle/>
          <a:p>
            <a:pPr marL="342900" indent="-342900" eaLnBrk="1" hangingPunct="1">
              <a:spcBef>
                <a:spcPct val="20000"/>
              </a:spcBef>
              <a:buClr>
                <a:srgbClr val="003366"/>
              </a:buClr>
              <a:buSzTx/>
              <a:buFont typeface="Wingdings" pitchFamily="2" charset="2"/>
              <a:buChar char="Ø"/>
            </a:pPr>
            <a:endParaRPr lang="en-US" sz="2800" b="0">
              <a:solidFill>
                <a:srgbClr val="000000"/>
              </a:solidFill>
            </a:endParaRPr>
          </a:p>
          <a:p>
            <a:pPr marL="342900" indent="-342900" eaLnBrk="1" hangingPunct="1">
              <a:spcBef>
                <a:spcPct val="20000"/>
              </a:spcBef>
              <a:buClr>
                <a:srgbClr val="003366"/>
              </a:buClr>
              <a:buSzTx/>
              <a:buFont typeface="Wingdings" pitchFamily="2" charset="2"/>
              <a:buChar char="Ø"/>
            </a:pPr>
            <a:endParaRPr lang="en-US" sz="2800" b="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B780A3B8-3B44-4CDE-A2AC-3AACE9104F52}" type="slidenum">
              <a:rPr lang="en-US"/>
              <a:pPr>
                <a:defRPr/>
              </a:pPr>
              <a:t>19</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Implementation of a class in Java</a:t>
            </a:r>
          </a:p>
        </p:txBody>
      </p:sp>
      <p:sp>
        <p:nvSpPr>
          <p:cNvPr id="11" name="Text Box 4"/>
          <p:cNvSpPr txBox="1">
            <a:spLocks noChangeArrowheads="1"/>
          </p:cNvSpPr>
          <p:nvPr/>
        </p:nvSpPr>
        <p:spPr bwMode="auto">
          <a:xfrm>
            <a:off x="1143000" y="1477963"/>
            <a:ext cx="6553200" cy="46942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600"/>
              </a:spcBef>
              <a:defRPr/>
            </a:pPr>
            <a:r>
              <a:rPr lang="en-US" sz="1400" dirty="0">
                <a:ea typeface="굴림" pitchFamily="34" charset="-127"/>
              </a:rPr>
              <a:t>class Customer{</a:t>
            </a:r>
          </a:p>
          <a:p>
            <a:pPr>
              <a:spcBef>
                <a:spcPts val="600"/>
              </a:spcBef>
              <a:defRPr/>
            </a:pPr>
            <a:r>
              <a:rPr lang="en-US" sz="1400" dirty="0">
                <a:ea typeface="굴림" pitchFamily="34" charset="-127"/>
              </a:rPr>
              <a:t>	private </a:t>
            </a:r>
            <a:r>
              <a:rPr lang="en-US" sz="1400" dirty="0" err="1">
                <a:ea typeface="굴림" pitchFamily="34" charset="-127"/>
              </a:rPr>
              <a:t>int</a:t>
            </a:r>
            <a:r>
              <a:rPr lang="en-US" sz="1400" dirty="0">
                <a:ea typeface="굴림" pitchFamily="34" charset="-127"/>
              </a:rPr>
              <a:t> </a:t>
            </a:r>
            <a:r>
              <a:rPr lang="en-US" sz="1400" dirty="0" err="1">
                <a:ea typeface="굴림" pitchFamily="34" charset="-127"/>
              </a:rPr>
              <a:t>customerId</a:t>
            </a:r>
            <a:r>
              <a:rPr lang="en-US" sz="1400" dirty="0">
                <a:ea typeface="굴림" pitchFamily="34" charset="-127"/>
              </a:rPr>
              <a:t>;</a:t>
            </a:r>
          </a:p>
          <a:p>
            <a:pPr>
              <a:spcBef>
                <a:spcPts val="600"/>
              </a:spcBef>
              <a:defRPr/>
            </a:pPr>
            <a:r>
              <a:rPr lang="en-US" sz="1400" dirty="0">
                <a:ea typeface="굴림" pitchFamily="34" charset="-127"/>
              </a:rPr>
              <a:t>	private long </a:t>
            </a:r>
            <a:r>
              <a:rPr lang="en-US" sz="1400" dirty="0" err="1">
                <a:ea typeface="굴림" pitchFamily="34" charset="-127"/>
              </a:rPr>
              <a:t>telephoneNo</a:t>
            </a:r>
            <a:r>
              <a:rPr lang="en-US" sz="1400" dirty="0">
                <a:ea typeface="굴림" pitchFamily="34" charset="-127"/>
              </a:rPr>
              <a:t>;</a:t>
            </a:r>
          </a:p>
          <a:p>
            <a:pPr>
              <a:spcBef>
                <a:spcPts val="600"/>
              </a:spcBef>
              <a:defRPr/>
            </a:pPr>
            <a:r>
              <a:rPr lang="en-US" sz="1400" dirty="0">
                <a:ea typeface="굴림" pitchFamily="34" charset="-127"/>
              </a:rPr>
              <a:t>	public void </a:t>
            </a:r>
            <a:r>
              <a:rPr lang="en-US" sz="1400" dirty="0" err="1">
                <a:ea typeface="굴림" pitchFamily="34" charset="-127"/>
              </a:rPr>
              <a:t>setCustomerId</a:t>
            </a:r>
            <a:r>
              <a:rPr lang="en-US" sz="1400" dirty="0">
                <a:ea typeface="굴림" pitchFamily="34" charset="-127"/>
              </a:rPr>
              <a:t>(</a:t>
            </a:r>
            <a:r>
              <a:rPr lang="en-US" sz="1400" dirty="0" err="1">
                <a:ea typeface="굴림" pitchFamily="34" charset="-127"/>
              </a:rPr>
              <a:t>int</a:t>
            </a:r>
            <a:r>
              <a:rPr lang="en-US" sz="1400" dirty="0">
                <a:ea typeface="굴림" pitchFamily="34" charset="-127"/>
              </a:rPr>
              <a:t> id){</a:t>
            </a:r>
          </a:p>
          <a:p>
            <a:pPr>
              <a:spcBef>
                <a:spcPts val="600"/>
              </a:spcBef>
              <a:defRPr/>
            </a:pPr>
            <a:r>
              <a:rPr lang="en-US" sz="1400" dirty="0">
                <a:ea typeface="굴림" pitchFamily="34" charset="-127"/>
              </a:rPr>
              <a:t>    		</a:t>
            </a:r>
            <a:r>
              <a:rPr lang="en-US" sz="1400" dirty="0" err="1">
                <a:ea typeface="굴림" pitchFamily="34" charset="-127"/>
              </a:rPr>
              <a:t>customerId</a:t>
            </a:r>
            <a:r>
              <a:rPr lang="en-US" sz="1400" dirty="0">
                <a:ea typeface="굴림" pitchFamily="34" charset="-127"/>
              </a:rPr>
              <a:t> = id;</a:t>
            </a:r>
          </a:p>
          <a:p>
            <a:pPr>
              <a:spcBef>
                <a:spcPts val="600"/>
              </a:spcBef>
              <a:defRPr/>
            </a:pPr>
            <a:r>
              <a:rPr lang="en-US" sz="1400" dirty="0">
                <a:ea typeface="굴림" pitchFamily="34" charset="-127"/>
              </a:rPr>
              <a:t>  	  }</a:t>
            </a:r>
          </a:p>
          <a:p>
            <a:pPr>
              <a:spcBef>
                <a:spcPts val="600"/>
              </a:spcBef>
              <a:defRPr/>
            </a:pPr>
            <a:r>
              <a:rPr lang="en-US" sz="1400" dirty="0">
                <a:ea typeface="굴림" pitchFamily="34" charset="-127"/>
              </a:rPr>
              <a:t>	public void </a:t>
            </a:r>
            <a:r>
              <a:rPr lang="en-US" sz="1400" dirty="0" err="1">
                <a:ea typeface="굴림" pitchFamily="34" charset="-127"/>
              </a:rPr>
              <a:t>setTelephoneNo</a:t>
            </a:r>
            <a:r>
              <a:rPr lang="en-US" sz="1400" dirty="0">
                <a:ea typeface="굴림" pitchFamily="34" charset="-127"/>
              </a:rPr>
              <a:t>(long </a:t>
            </a:r>
            <a:r>
              <a:rPr lang="en-US" sz="1400" dirty="0" err="1">
                <a:ea typeface="굴림" pitchFamily="34" charset="-127"/>
              </a:rPr>
              <a:t>teleNo</a:t>
            </a:r>
            <a:r>
              <a:rPr lang="en-US" sz="1400" dirty="0">
                <a:ea typeface="굴림" pitchFamily="34" charset="-127"/>
              </a:rPr>
              <a:t>){</a:t>
            </a:r>
          </a:p>
          <a:p>
            <a:pPr>
              <a:spcBef>
                <a:spcPts val="600"/>
              </a:spcBef>
              <a:defRPr/>
            </a:pPr>
            <a:r>
              <a:rPr lang="en-US" sz="1400" dirty="0">
                <a:ea typeface="굴림" pitchFamily="34" charset="-127"/>
              </a:rPr>
              <a:t>		</a:t>
            </a:r>
            <a:r>
              <a:rPr lang="en-US" sz="1400" dirty="0" err="1">
                <a:ea typeface="굴림" pitchFamily="34" charset="-127"/>
              </a:rPr>
              <a:t>telephoneNo</a:t>
            </a:r>
            <a:r>
              <a:rPr lang="en-US" sz="1400" dirty="0">
                <a:ea typeface="굴림" pitchFamily="34" charset="-127"/>
              </a:rPr>
              <a:t>=</a:t>
            </a:r>
            <a:r>
              <a:rPr lang="en-US" sz="1400" dirty="0" err="1">
                <a:ea typeface="굴림" pitchFamily="34" charset="-127"/>
              </a:rPr>
              <a:t>teleNo</a:t>
            </a:r>
            <a:r>
              <a:rPr lang="en-US" sz="1400" dirty="0">
                <a:ea typeface="굴림" pitchFamily="34" charset="-127"/>
              </a:rPr>
              <a:t>;</a:t>
            </a:r>
          </a:p>
          <a:p>
            <a:pPr>
              <a:spcBef>
                <a:spcPts val="600"/>
              </a:spcBef>
              <a:defRPr/>
            </a:pPr>
            <a:r>
              <a:rPr lang="en-US" sz="1400" dirty="0">
                <a:ea typeface="굴림" pitchFamily="34" charset="-127"/>
              </a:rPr>
              <a:t>	}</a:t>
            </a:r>
          </a:p>
          <a:p>
            <a:pPr>
              <a:spcBef>
                <a:spcPts val="600"/>
              </a:spcBef>
              <a:defRPr/>
            </a:pPr>
            <a:r>
              <a:rPr lang="en-US" sz="1400" dirty="0">
                <a:ea typeface="굴림" pitchFamily="34" charset="-127"/>
              </a:rPr>
              <a:t>	public </a:t>
            </a:r>
            <a:r>
              <a:rPr lang="en-US" sz="1400" dirty="0" err="1">
                <a:ea typeface="굴림" pitchFamily="34" charset="-127"/>
              </a:rPr>
              <a:t>int</a:t>
            </a:r>
            <a:r>
              <a:rPr lang="en-US" sz="1400" dirty="0">
                <a:ea typeface="굴림" pitchFamily="34" charset="-127"/>
              </a:rPr>
              <a:t> </a:t>
            </a:r>
            <a:r>
              <a:rPr lang="en-US" sz="1400" dirty="0" err="1">
                <a:ea typeface="굴림" pitchFamily="34" charset="-127"/>
              </a:rPr>
              <a:t>getCustomerId</a:t>
            </a:r>
            <a:r>
              <a:rPr lang="en-US" sz="1400" dirty="0">
                <a:ea typeface="굴림" pitchFamily="34" charset="-127"/>
              </a:rPr>
              <a:t>(){</a:t>
            </a:r>
          </a:p>
          <a:p>
            <a:pPr>
              <a:spcBef>
                <a:spcPts val="600"/>
              </a:spcBef>
              <a:defRPr/>
            </a:pPr>
            <a:r>
              <a:rPr lang="en-US" sz="1400" dirty="0">
                <a:ea typeface="굴림" pitchFamily="34" charset="-127"/>
              </a:rPr>
              <a:t>    		return </a:t>
            </a:r>
            <a:r>
              <a:rPr lang="en-US" sz="1400" dirty="0" err="1">
                <a:ea typeface="굴림" pitchFamily="34" charset="-127"/>
              </a:rPr>
              <a:t>customerId</a:t>
            </a:r>
            <a:r>
              <a:rPr lang="en-US" sz="1400" dirty="0">
                <a:ea typeface="굴림" pitchFamily="34" charset="-127"/>
              </a:rPr>
              <a:t>;</a:t>
            </a:r>
          </a:p>
          <a:p>
            <a:pPr>
              <a:spcBef>
                <a:spcPts val="600"/>
              </a:spcBef>
              <a:defRPr/>
            </a:pPr>
            <a:r>
              <a:rPr lang="en-US" sz="1400" dirty="0">
                <a:ea typeface="굴림" pitchFamily="34" charset="-127"/>
              </a:rPr>
              <a:t>   	 }</a:t>
            </a:r>
          </a:p>
          <a:p>
            <a:pPr>
              <a:spcBef>
                <a:spcPts val="600"/>
              </a:spcBef>
              <a:defRPr/>
            </a:pPr>
            <a:r>
              <a:rPr lang="en-US" sz="1400" dirty="0">
                <a:ea typeface="굴림" pitchFamily="34" charset="-127"/>
              </a:rPr>
              <a:t>	public long </a:t>
            </a:r>
            <a:r>
              <a:rPr lang="en-US" sz="1400" dirty="0" err="1">
                <a:ea typeface="굴림" pitchFamily="34" charset="-127"/>
              </a:rPr>
              <a:t>getTelephoneNo</a:t>
            </a:r>
            <a:r>
              <a:rPr lang="en-US" sz="1400" dirty="0">
                <a:ea typeface="굴림" pitchFamily="34" charset="-127"/>
              </a:rPr>
              <a:t>(){</a:t>
            </a:r>
          </a:p>
          <a:p>
            <a:pPr>
              <a:spcBef>
                <a:spcPts val="600"/>
              </a:spcBef>
              <a:defRPr/>
            </a:pPr>
            <a:r>
              <a:rPr lang="en-US" sz="1400" dirty="0">
                <a:ea typeface="굴림" pitchFamily="34" charset="-127"/>
              </a:rPr>
              <a:t>		return </a:t>
            </a:r>
            <a:r>
              <a:rPr lang="en-US" sz="1400" dirty="0" err="1">
                <a:ea typeface="굴림" pitchFamily="34" charset="-127"/>
              </a:rPr>
              <a:t>telephoneNo</a:t>
            </a:r>
            <a:r>
              <a:rPr lang="en-US" sz="1400" dirty="0">
                <a:ea typeface="굴림" pitchFamily="34" charset="-127"/>
              </a:rPr>
              <a:t>;</a:t>
            </a:r>
          </a:p>
          <a:p>
            <a:pPr>
              <a:spcBef>
                <a:spcPts val="600"/>
              </a:spcBef>
              <a:defRPr/>
            </a:pPr>
            <a:r>
              <a:rPr lang="en-US" sz="1400" dirty="0">
                <a:ea typeface="굴림" pitchFamily="34" charset="-127"/>
              </a:rPr>
              <a:t>	}</a:t>
            </a:r>
          </a:p>
          <a:p>
            <a:pPr>
              <a:spcBef>
                <a:spcPts val="600"/>
              </a:spcBef>
              <a:defRPr/>
            </a:pPr>
            <a:r>
              <a:rPr lang="en-US" sz="1400" dirty="0">
                <a:ea typeface="굴림" pitchFamily="34" charset="-127"/>
              </a:rPr>
              <a:t>}</a:t>
            </a:r>
          </a:p>
        </p:txBody>
      </p:sp>
      <p:sp>
        <p:nvSpPr>
          <p:cNvPr id="7" name="Flowchart: Process 6"/>
          <p:cNvSpPr/>
          <p:nvPr/>
        </p:nvSpPr>
        <p:spPr bwMode="auto">
          <a:xfrm>
            <a:off x="5943600" y="4495800"/>
            <a:ext cx="3657600" cy="14478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defRPr/>
            </a:pPr>
            <a:r>
              <a:rPr lang="en-US" sz="1800" b="0" dirty="0"/>
              <a:t>  </a:t>
            </a:r>
            <a:r>
              <a:rPr lang="en-US" sz="1800" dirty="0"/>
              <a:t>Abstraction &amp; Encapsulation</a:t>
            </a:r>
          </a:p>
        </p:txBody>
      </p:sp>
      <p:sp>
        <p:nvSpPr>
          <p:cNvPr id="9" name="TextBox 8"/>
          <p:cNvSpPr txBox="1"/>
          <p:nvPr/>
        </p:nvSpPr>
        <p:spPr>
          <a:xfrm>
            <a:off x="3810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0" name="Oval Callout 9"/>
          <p:cNvSpPr/>
          <p:nvPr/>
        </p:nvSpPr>
        <p:spPr bwMode="auto">
          <a:xfrm>
            <a:off x="6705600" y="1295400"/>
            <a:ext cx="2667000" cy="1752600"/>
          </a:xfrm>
          <a:prstGeom prst="wedgeEllipseCallout">
            <a:avLst>
              <a:gd name="adj1" fmla="val -71363"/>
              <a:gd name="adj2" fmla="val 45221"/>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Identify the OO feature implemented using this code?</a:t>
            </a:r>
          </a:p>
        </p:txBody>
      </p:sp>
      <p:sp>
        <p:nvSpPr>
          <p:cNvPr id="14" name="Line Callout 2 13"/>
          <p:cNvSpPr/>
          <p:nvPr/>
        </p:nvSpPr>
        <p:spPr bwMode="auto">
          <a:xfrm>
            <a:off x="4648200" y="1752600"/>
            <a:ext cx="1676400" cy="304800"/>
          </a:xfrm>
          <a:prstGeom prst="borderCallout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dirty="0">
                <a:solidFill>
                  <a:schemeClr val="tx1"/>
                </a:solidFill>
              </a:rPr>
              <a:t>instance variables</a:t>
            </a:r>
          </a:p>
        </p:txBody>
      </p:sp>
      <p:sp>
        <p:nvSpPr>
          <p:cNvPr id="22545" name="Right Brace 14"/>
          <p:cNvSpPr>
            <a:spLocks/>
          </p:cNvSpPr>
          <p:nvPr/>
        </p:nvSpPr>
        <p:spPr bwMode="auto">
          <a:xfrm rot="10800000">
            <a:off x="1676400" y="2514600"/>
            <a:ext cx="381000" cy="3352800"/>
          </a:xfrm>
          <a:prstGeom prst="rightBrace">
            <a:avLst>
              <a:gd name="adj1" fmla="val 8352"/>
              <a:gd name="adj2" fmla="val 50523"/>
            </a:avLst>
          </a:prstGeom>
          <a:noFill/>
          <a:ln w="12700" algn="ctr">
            <a:solidFill>
              <a:schemeClr val="tx1"/>
            </a:solidFill>
            <a:round/>
            <a:headEnd/>
            <a:tailEnd/>
          </a:ln>
        </p:spPr>
        <p:txBody>
          <a:bodyPr anchor="ctr"/>
          <a:lstStyle/>
          <a:p>
            <a:endParaRPr lang="en-US"/>
          </a:p>
        </p:txBody>
      </p:sp>
      <p:sp>
        <p:nvSpPr>
          <p:cNvPr id="16" name="TextBox 15"/>
          <p:cNvSpPr txBox="1"/>
          <p:nvPr/>
        </p:nvSpPr>
        <p:spPr>
          <a:xfrm>
            <a:off x="762000" y="4038600"/>
            <a:ext cx="990600" cy="27622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dirty="0"/>
              <a:t>methods</a:t>
            </a:r>
          </a:p>
        </p:txBody>
      </p:sp>
      <p:sp>
        <p:nvSpPr>
          <p:cNvPr id="22547" name="Right Brace 17"/>
          <p:cNvSpPr>
            <a:spLocks/>
          </p:cNvSpPr>
          <p:nvPr/>
        </p:nvSpPr>
        <p:spPr bwMode="auto">
          <a:xfrm rot="10800000">
            <a:off x="533400" y="1676400"/>
            <a:ext cx="533400" cy="4343400"/>
          </a:xfrm>
          <a:prstGeom prst="rightBrace">
            <a:avLst>
              <a:gd name="adj1" fmla="val 8331"/>
              <a:gd name="adj2" fmla="val 50523"/>
            </a:avLst>
          </a:prstGeom>
          <a:noFill/>
          <a:ln w="12700" algn="ctr">
            <a:solidFill>
              <a:schemeClr val="tx1"/>
            </a:solidFill>
            <a:round/>
            <a:headEnd/>
            <a:tailEnd/>
          </a:ln>
        </p:spPr>
        <p:txBody>
          <a:bodyPr anchor="ctr"/>
          <a:lstStyle/>
          <a:p>
            <a:endParaRPr lang="en-US"/>
          </a:p>
        </p:txBody>
      </p:sp>
      <p:sp>
        <p:nvSpPr>
          <p:cNvPr id="21" name="TextBox 20"/>
          <p:cNvSpPr txBox="1"/>
          <p:nvPr/>
        </p:nvSpPr>
        <p:spPr>
          <a:xfrm>
            <a:off x="76200" y="3457575"/>
            <a:ext cx="609600" cy="27622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dirty="0"/>
              <a:t>class</a:t>
            </a:r>
          </a:p>
        </p:txBody>
      </p:sp>
      <p:sp>
        <p:nvSpPr>
          <p:cNvPr id="15" name="Oval Callout 14"/>
          <p:cNvSpPr/>
          <p:nvPr/>
        </p:nvSpPr>
        <p:spPr bwMode="auto">
          <a:xfrm>
            <a:off x="7239000" y="2324100"/>
            <a:ext cx="2667000" cy="1866900"/>
          </a:xfrm>
          <a:prstGeom prst="wedgeEllipseCallout">
            <a:avLst>
              <a:gd name="adj1" fmla="val -71363"/>
              <a:gd name="adj2" fmla="val 45221"/>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this class be used to create an instance of a customer?</a:t>
            </a:r>
          </a:p>
        </p:txBody>
      </p:sp>
      <p:sp>
        <p:nvSpPr>
          <p:cNvPr id="17" name="Flowchart: Process 16"/>
          <p:cNvSpPr/>
          <p:nvPr/>
        </p:nvSpPr>
        <p:spPr bwMode="auto">
          <a:xfrm>
            <a:off x="6324600" y="5029200"/>
            <a:ext cx="2743200" cy="7620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defRPr/>
            </a:pPr>
            <a:r>
              <a:rPr lang="en-US" sz="1800" dirty="0">
                <a:solidFill>
                  <a:schemeClr val="tx1"/>
                </a:solidFill>
              </a:rPr>
              <a:t>By creating objects of Customer class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a:buFont typeface="Wingdings" pitchFamily="2" charset="2"/>
              <a:buNone/>
              <a:defRPr/>
            </a:pPr>
            <a:r>
              <a:rPr lang="en-US" sz="1600" b="1" dirty="0" smtClean="0"/>
              <a:t>© (2009) Infosys Technologies Ltd.</a:t>
            </a:r>
          </a:p>
          <a:p>
            <a:pPr>
              <a:buFont typeface="Wingdings" pitchFamily="2" charset="2"/>
              <a:buNone/>
              <a:defRPr/>
            </a:pPr>
            <a:endParaRPr lang="en-US" sz="1600" dirty="0" smtClean="0"/>
          </a:p>
          <a:p>
            <a:pPr indent="4763">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3"/>
          <p:cNvSpPr>
            <a:spLocks noGrp="1"/>
          </p:cNvSpPr>
          <p:nvPr>
            <p:ph type="sldNum" sz="quarter" idx="10"/>
          </p:nvPr>
        </p:nvSpPr>
        <p:spPr/>
        <p:txBody>
          <a:bodyPr/>
          <a:lstStyle/>
          <a:p>
            <a:pPr>
              <a:defRPr/>
            </a:pPr>
            <a:fld id="{7DAF3BB3-37EA-48A7-A900-3EF9DDB1A330}"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62219A5-6CD1-488D-AA5F-BBE1B95F9F21}" type="slidenum">
              <a:rPr lang="en-US"/>
              <a:pPr>
                <a:defRPr/>
              </a:pPr>
              <a:t>20</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23556" name="Rectangle 7"/>
          <p:cNvSpPr>
            <a:spLocks noGrp="1" noChangeArrowheads="1"/>
          </p:cNvSpPr>
          <p:nvPr>
            <p:ph type="body" idx="1"/>
          </p:nvPr>
        </p:nvSpPr>
        <p:spPr/>
        <p:txBody>
          <a:bodyPr/>
          <a:lstStyle/>
          <a:p>
            <a:pPr marL="342900" lvl="1" indent="-342900" eaLnBrk="1" hangingPunct="1">
              <a:buFont typeface="Wingdings" pitchFamily="2" charset="2"/>
              <a:buNone/>
            </a:pPr>
            <a:endParaRPr lang="en-US" smtClean="0"/>
          </a:p>
          <a:p>
            <a:pPr marL="342900" lvl="1" indent="-342900" eaLnBrk="1" hangingPunct="1">
              <a:buFont typeface="Wingdings" pitchFamily="2" charset="2"/>
              <a:buNone/>
            </a:pPr>
            <a:endParaRPr lang="en-US" smtClean="0"/>
          </a:p>
          <a:p>
            <a:pPr marL="342900" lvl="1" indent="-342900" eaLnBrk="1" hangingPunct="1">
              <a:buFont typeface="Wingdings" pitchFamily="2" charset="2"/>
              <a:buNone/>
            </a:pPr>
            <a:r>
              <a:rPr lang="en-US" smtClean="0"/>
              <a:t>Let us now understand :</a:t>
            </a:r>
          </a:p>
          <a:p>
            <a:pPr marL="742950" lvl="2" indent="-342900" eaLnBrk="1" hangingPunct="1"/>
            <a:r>
              <a:rPr lang="en-US" sz="2200" smtClean="0"/>
              <a:t>Creation of Objects</a:t>
            </a:r>
          </a:p>
          <a:p>
            <a:pPr marL="742950" lvl="2" indent="-342900" eaLnBrk="1" hangingPunct="1"/>
            <a:r>
              <a:rPr lang="en-US" sz="2200" smtClean="0"/>
              <a:t>Compilation &amp; Execution of a Java class	</a:t>
            </a:r>
          </a:p>
          <a:p>
            <a:pPr marL="342900" lvl="1" indent="-342900" eaLnBrk="1" hangingPunct="1">
              <a:buFont typeface="Wingdings" pitchFamily="2" charset="2"/>
              <a:buNone/>
            </a:pPr>
            <a:endParaRPr lang="en-US" smtClean="0"/>
          </a:p>
        </p:txBody>
      </p:sp>
      <p:pic>
        <p:nvPicPr>
          <p:cNvPr id="23557" name="Picture 2" descr="C:\Program Files\Microsoft Office\MEDIA\CAGCAT10\j0301252.wmf"/>
          <p:cNvPicPr>
            <a:picLocks noChangeAspect="1" noChangeArrowheads="1"/>
          </p:cNvPicPr>
          <p:nvPr/>
        </p:nvPicPr>
        <p:blipFill>
          <a:blip r:embed="rId3"/>
          <a:srcRect/>
          <a:stretch>
            <a:fillRect/>
          </a:stretch>
        </p:blipFill>
        <p:spPr bwMode="auto">
          <a:xfrm>
            <a:off x="6705600" y="3429000"/>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60888" y="6477000"/>
            <a:ext cx="544512" cy="228600"/>
          </a:xfrm>
        </p:spPr>
        <p:txBody>
          <a:bodyPr/>
          <a:lstStyle/>
          <a:p>
            <a:pPr>
              <a:defRPr/>
            </a:pPr>
            <a:fld id="{41A9AF92-003B-4967-A7F1-99B7D5D49BC2}" type="slidenum">
              <a:rPr lang="en-US"/>
              <a:pPr>
                <a:defRPr/>
              </a:pPr>
              <a:t>21</a:t>
            </a:fld>
            <a:endParaRPr lang="en-US" dirty="0"/>
          </a:p>
        </p:txBody>
      </p:sp>
      <p:sp>
        <p:nvSpPr>
          <p:cNvPr id="13"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2800" kern="0" dirty="0">
                <a:solidFill>
                  <a:schemeClr val="bg1"/>
                </a:solidFill>
                <a:latin typeface="Arial" charset="0"/>
                <a:cs typeface="Arial" charset="0"/>
              </a:rPr>
              <a:t>A Recap…..</a:t>
            </a:r>
          </a:p>
        </p:txBody>
      </p:sp>
      <p:grpSp>
        <p:nvGrpSpPr>
          <p:cNvPr id="24580" name="Group 47"/>
          <p:cNvGrpSpPr>
            <a:grpSpLocks/>
          </p:cNvGrpSpPr>
          <p:nvPr/>
        </p:nvGrpSpPr>
        <p:grpSpPr bwMode="auto">
          <a:xfrm>
            <a:off x="-87313" y="1066800"/>
            <a:ext cx="9677401" cy="5181600"/>
            <a:chOff x="228600" y="1066800"/>
            <a:chExt cx="9677400" cy="5181600"/>
          </a:xfrm>
        </p:grpSpPr>
        <p:graphicFrame>
          <p:nvGraphicFramePr>
            <p:cNvPr id="14" name="Diagram 13"/>
            <p:cNvGraphicFramePr/>
            <p:nvPr/>
          </p:nvGraphicFramePr>
          <p:xfrm>
            <a:off x="2692400" y="1524000"/>
            <a:ext cx="45212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588" name="Right Brace 16"/>
            <p:cNvSpPr>
              <a:spLocks/>
            </p:cNvSpPr>
            <p:nvPr/>
          </p:nvSpPr>
          <p:spPr bwMode="auto">
            <a:xfrm>
              <a:off x="7620000" y="3048000"/>
              <a:ext cx="488595" cy="2138070"/>
            </a:xfrm>
            <a:prstGeom prst="rightBrace">
              <a:avLst>
                <a:gd name="adj1" fmla="val 8326"/>
                <a:gd name="adj2" fmla="val 50000"/>
              </a:avLst>
            </a:prstGeom>
            <a:noFill/>
            <a:ln w="12700" algn="ctr">
              <a:solidFill>
                <a:schemeClr val="tx1"/>
              </a:solidFill>
              <a:round/>
              <a:headEnd/>
              <a:tailEnd/>
            </a:ln>
          </p:spPr>
          <p:txBody>
            <a:bodyPr anchor="ctr"/>
            <a:lstStyle/>
            <a:p>
              <a:endParaRPr lang="en-US"/>
            </a:p>
          </p:txBody>
        </p:sp>
        <p:cxnSp>
          <p:nvCxnSpPr>
            <p:cNvPr id="24589" name="Straight Connector 19"/>
            <p:cNvCxnSpPr>
              <a:cxnSpLocks noChangeShapeType="1"/>
            </p:cNvCxnSpPr>
            <p:nvPr/>
          </p:nvCxnSpPr>
          <p:spPr bwMode="auto">
            <a:xfrm>
              <a:off x="5638800" y="3886200"/>
              <a:ext cx="2209800" cy="228600"/>
            </a:xfrm>
            <a:prstGeom prst="line">
              <a:avLst/>
            </a:prstGeom>
            <a:noFill/>
            <a:ln w="12700" algn="ctr">
              <a:solidFill>
                <a:schemeClr val="tx1"/>
              </a:solidFill>
              <a:round/>
              <a:headEnd/>
              <a:tailEnd/>
            </a:ln>
          </p:spPr>
        </p:cxnSp>
        <p:cxnSp>
          <p:nvCxnSpPr>
            <p:cNvPr id="24590" name="Straight Connector 21"/>
            <p:cNvCxnSpPr>
              <a:cxnSpLocks noChangeShapeType="1"/>
            </p:cNvCxnSpPr>
            <p:nvPr/>
          </p:nvCxnSpPr>
          <p:spPr bwMode="auto">
            <a:xfrm flipV="1">
              <a:off x="5791200" y="4114800"/>
              <a:ext cx="1981200" cy="381000"/>
            </a:xfrm>
            <a:prstGeom prst="line">
              <a:avLst/>
            </a:prstGeom>
            <a:noFill/>
            <a:ln w="12700" algn="ctr">
              <a:solidFill>
                <a:schemeClr val="tx1"/>
              </a:solidFill>
              <a:round/>
              <a:headEnd/>
              <a:tailEnd/>
            </a:ln>
          </p:spPr>
        </p:cxnSp>
        <p:cxnSp>
          <p:nvCxnSpPr>
            <p:cNvPr id="24591" name="Straight Connector 23"/>
            <p:cNvCxnSpPr>
              <a:cxnSpLocks noChangeShapeType="1"/>
            </p:cNvCxnSpPr>
            <p:nvPr/>
          </p:nvCxnSpPr>
          <p:spPr bwMode="auto">
            <a:xfrm rot="5400000" flipH="1" flipV="1">
              <a:off x="6324600" y="4114800"/>
              <a:ext cx="1524000" cy="1524000"/>
            </a:xfrm>
            <a:prstGeom prst="line">
              <a:avLst/>
            </a:prstGeom>
            <a:noFill/>
            <a:ln w="12700" algn="ctr">
              <a:solidFill>
                <a:schemeClr val="tx1"/>
              </a:solidFill>
              <a:round/>
              <a:headEnd/>
              <a:tailEnd/>
            </a:ln>
          </p:spPr>
        </p:cxnSp>
        <p:sp>
          <p:nvSpPr>
            <p:cNvPr id="24592" name="TextBox 24"/>
            <p:cNvSpPr txBox="1">
              <a:spLocks noChangeArrowheads="1"/>
            </p:cNvSpPr>
            <p:nvPr/>
          </p:nvSpPr>
          <p:spPr bwMode="auto">
            <a:xfrm>
              <a:off x="8382000" y="3810000"/>
              <a:ext cx="1524000" cy="830997"/>
            </a:xfrm>
            <a:prstGeom prst="rect">
              <a:avLst/>
            </a:prstGeom>
            <a:noFill/>
            <a:ln w="9525">
              <a:noFill/>
              <a:miter lim="800000"/>
              <a:headEnd/>
              <a:tailEnd/>
            </a:ln>
          </p:spPr>
          <p:txBody>
            <a:bodyPr>
              <a:spAutoFit/>
            </a:bodyPr>
            <a:lstStyle/>
            <a:p>
              <a:r>
                <a:rPr lang="en-US" sz="1600" dirty="0" smtClean="0"/>
                <a:t>Values of attributes of Customer</a:t>
              </a:r>
              <a:endParaRPr lang="en-US" sz="1600" dirty="0"/>
            </a:p>
          </p:txBody>
        </p:sp>
        <p:cxnSp>
          <p:nvCxnSpPr>
            <p:cNvPr id="24593" name="Straight Connector 26"/>
            <p:cNvCxnSpPr>
              <a:cxnSpLocks noChangeShapeType="1"/>
            </p:cNvCxnSpPr>
            <p:nvPr/>
          </p:nvCxnSpPr>
          <p:spPr bwMode="auto">
            <a:xfrm rot="10800000" flipV="1">
              <a:off x="1828800" y="3657600"/>
              <a:ext cx="1219200" cy="304800"/>
            </a:xfrm>
            <a:prstGeom prst="line">
              <a:avLst/>
            </a:prstGeom>
            <a:noFill/>
            <a:ln w="12700" algn="ctr">
              <a:solidFill>
                <a:schemeClr val="tx1"/>
              </a:solidFill>
              <a:round/>
              <a:headEnd/>
              <a:tailEnd/>
            </a:ln>
          </p:spPr>
        </p:cxnSp>
        <p:cxnSp>
          <p:nvCxnSpPr>
            <p:cNvPr id="24594" name="Straight Connector 28"/>
            <p:cNvCxnSpPr>
              <a:cxnSpLocks noChangeShapeType="1"/>
            </p:cNvCxnSpPr>
            <p:nvPr/>
          </p:nvCxnSpPr>
          <p:spPr bwMode="auto">
            <a:xfrm rot="10800000">
              <a:off x="1828800" y="3962400"/>
              <a:ext cx="1219200" cy="228600"/>
            </a:xfrm>
            <a:prstGeom prst="line">
              <a:avLst/>
            </a:prstGeom>
            <a:noFill/>
            <a:ln w="12700" algn="ctr">
              <a:solidFill>
                <a:schemeClr val="tx1"/>
              </a:solidFill>
              <a:round/>
              <a:headEnd/>
              <a:tailEnd/>
            </a:ln>
          </p:spPr>
        </p:cxnSp>
        <p:cxnSp>
          <p:nvCxnSpPr>
            <p:cNvPr id="24595" name="Straight Connector 30"/>
            <p:cNvCxnSpPr>
              <a:cxnSpLocks noChangeShapeType="1"/>
            </p:cNvCxnSpPr>
            <p:nvPr/>
          </p:nvCxnSpPr>
          <p:spPr bwMode="auto">
            <a:xfrm rot="16200000" flipV="1">
              <a:off x="1605757" y="4185443"/>
              <a:ext cx="1524000" cy="1077913"/>
            </a:xfrm>
            <a:prstGeom prst="line">
              <a:avLst/>
            </a:prstGeom>
            <a:noFill/>
            <a:ln w="12700" algn="ctr">
              <a:solidFill>
                <a:schemeClr val="tx1"/>
              </a:solidFill>
              <a:round/>
              <a:headEnd/>
              <a:tailEnd/>
            </a:ln>
          </p:spPr>
        </p:cxnSp>
        <p:cxnSp>
          <p:nvCxnSpPr>
            <p:cNvPr id="24596" name="Straight Connector 32"/>
            <p:cNvCxnSpPr>
              <a:cxnSpLocks noChangeShapeType="1"/>
            </p:cNvCxnSpPr>
            <p:nvPr/>
          </p:nvCxnSpPr>
          <p:spPr bwMode="auto">
            <a:xfrm rot="10800000">
              <a:off x="1828800" y="3962400"/>
              <a:ext cx="1219200" cy="762000"/>
            </a:xfrm>
            <a:prstGeom prst="line">
              <a:avLst/>
            </a:prstGeom>
            <a:noFill/>
            <a:ln w="12700" algn="ctr">
              <a:solidFill>
                <a:schemeClr val="tx1"/>
              </a:solidFill>
              <a:round/>
              <a:headEnd/>
              <a:tailEnd/>
            </a:ln>
          </p:spPr>
        </p:cxnSp>
        <p:cxnSp>
          <p:nvCxnSpPr>
            <p:cNvPr id="24597" name="Straight Connector 34"/>
            <p:cNvCxnSpPr>
              <a:cxnSpLocks noChangeShapeType="1"/>
            </p:cNvCxnSpPr>
            <p:nvPr/>
          </p:nvCxnSpPr>
          <p:spPr bwMode="auto">
            <a:xfrm flipV="1">
              <a:off x="6096000" y="4191000"/>
              <a:ext cx="1676400" cy="990600"/>
            </a:xfrm>
            <a:prstGeom prst="line">
              <a:avLst/>
            </a:prstGeom>
            <a:noFill/>
            <a:ln w="12700" algn="ctr">
              <a:solidFill>
                <a:schemeClr val="tx1"/>
              </a:solidFill>
              <a:round/>
              <a:headEnd/>
              <a:tailEnd/>
            </a:ln>
          </p:spPr>
        </p:cxnSp>
        <p:sp>
          <p:nvSpPr>
            <p:cNvPr id="24598" name="Right Brace 35"/>
            <p:cNvSpPr>
              <a:spLocks/>
            </p:cNvSpPr>
            <p:nvPr/>
          </p:nvSpPr>
          <p:spPr bwMode="auto">
            <a:xfrm rot="10800000">
              <a:off x="1622606" y="2877671"/>
              <a:ext cx="488595" cy="2138070"/>
            </a:xfrm>
            <a:prstGeom prst="rightBrace">
              <a:avLst>
                <a:gd name="adj1" fmla="val 8326"/>
                <a:gd name="adj2" fmla="val 50000"/>
              </a:avLst>
            </a:prstGeom>
            <a:noFill/>
            <a:ln w="12700" algn="ctr">
              <a:solidFill>
                <a:schemeClr val="tx1"/>
              </a:solidFill>
              <a:round/>
              <a:headEnd/>
              <a:tailEnd/>
            </a:ln>
          </p:spPr>
          <p:txBody>
            <a:bodyPr anchor="ctr"/>
            <a:lstStyle/>
            <a:p>
              <a:endParaRPr lang="en-US"/>
            </a:p>
          </p:txBody>
        </p:sp>
        <p:sp>
          <p:nvSpPr>
            <p:cNvPr id="24599" name="TextBox 36"/>
            <p:cNvSpPr txBox="1">
              <a:spLocks noChangeArrowheads="1"/>
            </p:cNvSpPr>
            <p:nvPr/>
          </p:nvSpPr>
          <p:spPr bwMode="auto">
            <a:xfrm>
              <a:off x="228600" y="3810000"/>
              <a:ext cx="1524000" cy="584775"/>
            </a:xfrm>
            <a:prstGeom prst="rect">
              <a:avLst/>
            </a:prstGeom>
            <a:noFill/>
            <a:ln w="9525">
              <a:noFill/>
              <a:miter lim="800000"/>
              <a:headEnd/>
              <a:tailEnd/>
            </a:ln>
          </p:spPr>
          <p:txBody>
            <a:bodyPr>
              <a:spAutoFit/>
            </a:bodyPr>
            <a:lstStyle/>
            <a:p>
              <a:r>
                <a:rPr lang="en-US" sz="1600"/>
                <a:t>Attributes of Customer</a:t>
              </a:r>
            </a:p>
          </p:txBody>
        </p:sp>
        <p:cxnSp>
          <p:nvCxnSpPr>
            <p:cNvPr id="24600" name="Straight Connector 38"/>
            <p:cNvCxnSpPr>
              <a:cxnSpLocks noChangeShapeType="1"/>
            </p:cNvCxnSpPr>
            <p:nvPr/>
          </p:nvCxnSpPr>
          <p:spPr bwMode="auto">
            <a:xfrm flipV="1">
              <a:off x="3668713" y="1295400"/>
              <a:ext cx="4179887" cy="762000"/>
            </a:xfrm>
            <a:prstGeom prst="line">
              <a:avLst/>
            </a:prstGeom>
            <a:noFill/>
            <a:ln w="12700" algn="ctr">
              <a:solidFill>
                <a:schemeClr val="tx1"/>
              </a:solidFill>
              <a:round/>
              <a:headEnd/>
              <a:tailEnd/>
            </a:ln>
          </p:spPr>
        </p:cxnSp>
        <p:cxnSp>
          <p:nvCxnSpPr>
            <p:cNvPr id="24601" name="Straight Connector 40"/>
            <p:cNvCxnSpPr>
              <a:cxnSpLocks noChangeShapeType="1"/>
            </p:cNvCxnSpPr>
            <p:nvPr/>
          </p:nvCxnSpPr>
          <p:spPr bwMode="auto">
            <a:xfrm flipV="1">
              <a:off x="5878512" y="1295400"/>
              <a:ext cx="1970088" cy="1066800"/>
            </a:xfrm>
            <a:prstGeom prst="line">
              <a:avLst/>
            </a:prstGeom>
            <a:noFill/>
            <a:ln w="12700" algn="ctr">
              <a:solidFill>
                <a:schemeClr val="tx1"/>
              </a:solidFill>
              <a:round/>
              <a:headEnd/>
              <a:tailEnd/>
            </a:ln>
          </p:spPr>
        </p:cxnSp>
        <p:sp>
          <p:nvSpPr>
            <p:cNvPr id="24602" name="TextBox 42"/>
            <p:cNvSpPr txBox="1">
              <a:spLocks noChangeArrowheads="1"/>
            </p:cNvSpPr>
            <p:nvPr/>
          </p:nvSpPr>
          <p:spPr bwMode="auto">
            <a:xfrm>
              <a:off x="7848600" y="1066800"/>
              <a:ext cx="1524000" cy="1569660"/>
            </a:xfrm>
            <a:prstGeom prst="rect">
              <a:avLst/>
            </a:prstGeom>
            <a:noFill/>
            <a:ln w="9525">
              <a:noFill/>
              <a:miter lim="800000"/>
              <a:headEnd/>
              <a:tailEnd/>
            </a:ln>
          </p:spPr>
          <p:txBody>
            <a:bodyPr>
              <a:spAutoFit/>
            </a:bodyPr>
            <a:lstStyle/>
            <a:p>
              <a:r>
                <a:rPr lang="en-US" sz="1600" dirty="0" smtClean="0"/>
                <a:t>John </a:t>
              </a:r>
              <a:r>
                <a:rPr lang="en-US" sz="1600" dirty="0"/>
                <a:t>&amp; </a:t>
              </a:r>
              <a:r>
                <a:rPr lang="en-US" sz="1600" dirty="0" smtClean="0"/>
                <a:t>Jane </a:t>
              </a:r>
              <a:r>
                <a:rPr lang="en-US" sz="1600" dirty="0"/>
                <a:t>are two instances belonging to Customer class</a:t>
              </a:r>
            </a:p>
          </p:txBody>
        </p:sp>
      </p:grpSp>
      <p:sp>
        <p:nvSpPr>
          <p:cNvPr id="51" name="TextBox 50"/>
          <p:cNvSpPr txBox="1"/>
          <p:nvPr/>
        </p:nvSpPr>
        <p:spPr>
          <a:xfrm>
            <a:off x="609600" y="990600"/>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a:spAutoFit/>
          </a:bodyPr>
          <a:lstStyle/>
          <a:p>
            <a:pPr algn="ctr">
              <a:defRPr/>
            </a:pPr>
            <a:r>
              <a:rPr lang="en-US" sz="1800" dirty="0">
                <a:solidFill>
                  <a:schemeClr val="bg1"/>
                </a:solidFill>
                <a:latin typeface="Arial" charset="0"/>
                <a:cs typeface="Arial" charset="0"/>
              </a:rPr>
              <a:t>Retail Application-Activity </a:t>
            </a:r>
          </a:p>
        </p:txBody>
      </p:sp>
      <p:sp>
        <p:nvSpPr>
          <p:cNvPr id="26" name="Oval Callout 25"/>
          <p:cNvSpPr/>
          <p:nvPr/>
        </p:nvSpPr>
        <p:spPr bwMode="auto">
          <a:xfrm>
            <a:off x="7467600" y="4648200"/>
            <a:ext cx="2133600" cy="1866900"/>
          </a:xfrm>
          <a:prstGeom prst="wedgeEllipseCallout">
            <a:avLst>
              <a:gd name="adj1" fmla="val -49545"/>
              <a:gd name="adj2" fmla="val -72330"/>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the instances of Customer be created in Java?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20" name="Rectangle 8"/>
          <p:cNvSpPr>
            <a:spLocks noGrp="1" noChangeArrowheads="1"/>
          </p:cNvSpPr>
          <p:nvPr>
            <p:ph type="title"/>
          </p:nvPr>
        </p:nvSpPr>
        <p:spPr/>
        <p:txBody>
          <a:bodyPr/>
          <a:lstStyle/>
          <a:p>
            <a:pPr eaLnBrk="1" hangingPunct="1">
              <a:defRPr/>
            </a:pPr>
            <a:r>
              <a:rPr lang="en-US" dirty="0" smtClean="0"/>
              <a:t>Creation of objects (1 of 2)</a:t>
            </a:r>
          </a:p>
        </p:txBody>
      </p:sp>
      <p:sp>
        <p:nvSpPr>
          <p:cNvPr id="25603" name="Rectangle 9"/>
          <p:cNvSpPr>
            <a:spLocks noGrp="1" noChangeArrowheads="1"/>
          </p:cNvSpPr>
          <p:nvPr>
            <p:ph idx="1"/>
          </p:nvPr>
        </p:nvSpPr>
        <p:spPr>
          <a:xfrm>
            <a:off x="330200" y="1282700"/>
            <a:ext cx="8915400" cy="4965700"/>
          </a:xfrm>
        </p:spPr>
        <p:txBody>
          <a:bodyPr/>
          <a:lstStyle/>
          <a:p>
            <a:r>
              <a:rPr lang="en-US" dirty="0" smtClean="0"/>
              <a:t>Class is a blueprint for the creation of objects</a:t>
            </a:r>
          </a:p>
          <a:p>
            <a:pPr>
              <a:buFont typeface="Wingdings" pitchFamily="2" charset="2"/>
              <a:buNone/>
            </a:pPr>
            <a:endParaRPr lang="en-US" dirty="0" smtClean="0"/>
          </a:p>
          <a:p>
            <a:r>
              <a:rPr lang="en-US" dirty="0" smtClean="0"/>
              <a:t>To realize a class, an object of the class needs to be created</a:t>
            </a:r>
          </a:p>
          <a:p>
            <a:endParaRPr lang="en-US" dirty="0" smtClean="0"/>
          </a:p>
          <a:p>
            <a:r>
              <a:rPr lang="en-US" dirty="0" smtClean="0"/>
              <a:t>An object is an instance of a class</a:t>
            </a:r>
          </a:p>
          <a:p>
            <a:endParaRPr lang="en-US" dirty="0" smtClean="0"/>
          </a:p>
          <a:p>
            <a:r>
              <a:rPr lang="en-US" dirty="0" smtClean="0"/>
              <a:t>There can be many instances for a class and each instance will have its own data</a:t>
            </a:r>
          </a:p>
          <a:p>
            <a:pPr>
              <a:buFont typeface="Wingdings" pitchFamily="2" charset="2"/>
              <a:buNone/>
            </a:pPr>
            <a:endParaRPr lang="en-US" sz="2200" dirty="0" smtClean="0"/>
          </a:p>
          <a:p>
            <a:pPr eaLnBrk="1" hangingPunct="1"/>
            <a:endParaRPr lang="en-US" sz="2200" dirty="0" smtClean="0"/>
          </a:p>
          <a:p>
            <a:endParaRPr lang="en-US" sz="2200" dirty="0" smtClean="0"/>
          </a:p>
        </p:txBody>
      </p:sp>
      <p:sp>
        <p:nvSpPr>
          <p:cNvPr id="9" name="Slide Number Placeholder 3"/>
          <p:cNvSpPr>
            <a:spLocks noGrp="1"/>
          </p:cNvSpPr>
          <p:nvPr>
            <p:ph type="sldNum" sz="quarter" idx="10"/>
          </p:nvPr>
        </p:nvSpPr>
        <p:spPr/>
        <p:txBody>
          <a:bodyPr/>
          <a:lstStyle/>
          <a:p>
            <a:pPr>
              <a:defRPr/>
            </a:pPr>
            <a:fld id="{F737DFF4-7C23-49F0-9AFE-AB5FE94551C7}" type="slidenum">
              <a:rPr lang="en-US"/>
              <a:pPr>
                <a:defRPr/>
              </a:pPr>
              <a:t>22</a:t>
            </a:fld>
            <a:endParaRPr lang="en-US" dirty="0"/>
          </a:p>
        </p:txBody>
      </p:sp>
      <p:sp>
        <p:nvSpPr>
          <p:cNvPr id="25605" name="Rectangle 3"/>
          <p:cNvSpPr>
            <a:spLocks noChangeArrowheads="1"/>
          </p:cNvSpPr>
          <p:nvPr/>
        </p:nvSpPr>
        <p:spPr bwMode="auto">
          <a:xfrm flipV="1">
            <a:off x="330200" y="838200"/>
            <a:ext cx="9575800" cy="4800600"/>
          </a:xfrm>
          <a:prstGeom prst="rect">
            <a:avLst/>
          </a:prstGeom>
          <a:noFill/>
          <a:ln w="9525">
            <a:noFill/>
            <a:miter lim="800000"/>
            <a:headEnd/>
            <a:tailEnd/>
          </a:ln>
        </p:spPr>
        <p:txBody>
          <a:bodyPr/>
          <a:lstStyle/>
          <a:p>
            <a:pPr marL="342900" indent="-342900" eaLnBrk="1" hangingPunct="1">
              <a:spcBef>
                <a:spcPct val="20000"/>
              </a:spcBef>
              <a:buClr>
                <a:srgbClr val="003366"/>
              </a:buClr>
              <a:buSzTx/>
              <a:buFont typeface="Wingdings" pitchFamily="2" charset="2"/>
              <a:buChar char="Ø"/>
            </a:pPr>
            <a:endParaRPr lang="en-US" sz="2800" b="0" dirty="0">
              <a:solidFill>
                <a:srgbClr val="000000"/>
              </a:solidFill>
            </a:endParaRPr>
          </a:p>
          <a:p>
            <a:pPr marL="342900" indent="-342900" eaLnBrk="1" hangingPunct="1">
              <a:spcBef>
                <a:spcPct val="20000"/>
              </a:spcBef>
              <a:buClr>
                <a:srgbClr val="003366"/>
              </a:buClr>
              <a:buSzTx/>
              <a:buFont typeface="Wingdings" pitchFamily="2" charset="2"/>
              <a:buChar char="Ø"/>
            </a:pPr>
            <a:endParaRPr lang="en-US" sz="2800" b="0" dirty="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20" name="Rectangle 8"/>
          <p:cNvSpPr>
            <a:spLocks noGrp="1" noChangeArrowheads="1"/>
          </p:cNvSpPr>
          <p:nvPr>
            <p:ph type="title"/>
          </p:nvPr>
        </p:nvSpPr>
        <p:spPr/>
        <p:txBody>
          <a:bodyPr/>
          <a:lstStyle/>
          <a:p>
            <a:pPr eaLnBrk="1" hangingPunct="1">
              <a:defRPr/>
            </a:pPr>
            <a:r>
              <a:rPr lang="en-US" dirty="0" smtClean="0"/>
              <a:t>Creation of objects (2 of 2)</a:t>
            </a:r>
          </a:p>
        </p:txBody>
      </p:sp>
      <p:sp>
        <p:nvSpPr>
          <p:cNvPr id="26627" name="Rectangle 9"/>
          <p:cNvSpPr>
            <a:spLocks noGrp="1" noChangeArrowheads="1"/>
          </p:cNvSpPr>
          <p:nvPr>
            <p:ph idx="1"/>
          </p:nvPr>
        </p:nvSpPr>
        <p:spPr>
          <a:xfrm>
            <a:off x="330200" y="1282700"/>
            <a:ext cx="8915400" cy="4965700"/>
          </a:xfrm>
        </p:spPr>
        <p:txBody>
          <a:bodyPr/>
          <a:lstStyle/>
          <a:p>
            <a:pPr eaLnBrk="1" hangingPunct="1"/>
            <a:r>
              <a:rPr lang="en-US" dirty="0" smtClean="0"/>
              <a:t> In Java, the operator </a:t>
            </a:r>
            <a:r>
              <a:rPr lang="en-US" b="1" i="1" dirty="0" smtClean="0"/>
              <a:t>new</a:t>
            </a:r>
            <a:r>
              <a:rPr lang="en-US" dirty="0" smtClean="0"/>
              <a:t> allocates memory for objects during run time </a:t>
            </a:r>
            <a:r>
              <a:rPr lang="en-US" dirty="0" err="1" smtClean="0"/>
              <a:t>ie</a:t>
            </a:r>
            <a:r>
              <a:rPr lang="en-US" dirty="0" smtClean="0"/>
              <a:t>. </a:t>
            </a:r>
            <a:r>
              <a:rPr lang="en-US" b="1" i="1" dirty="0" smtClean="0"/>
              <a:t>dynamic memory allocation</a:t>
            </a:r>
          </a:p>
          <a:p>
            <a:pPr eaLnBrk="1" hangingPunct="1"/>
            <a:endParaRPr lang="en-US" dirty="0" smtClean="0"/>
          </a:p>
          <a:p>
            <a:pPr eaLnBrk="1" hangingPunct="1"/>
            <a:r>
              <a:rPr lang="en-US" dirty="0" smtClean="0"/>
              <a:t>The following statement creates an object of the class Customer and </a:t>
            </a:r>
            <a:r>
              <a:rPr lang="en-US" dirty="0" smtClean="0">
                <a:solidFill>
                  <a:srgbClr val="000000"/>
                </a:solidFill>
              </a:rPr>
              <a:t>returns a </a:t>
            </a:r>
            <a:r>
              <a:rPr lang="en-US" b="1" i="1" dirty="0" smtClean="0"/>
              <a:t>reference</a:t>
            </a:r>
            <a:r>
              <a:rPr lang="en-US" dirty="0" smtClean="0">
                <a:solidFill>
                  <a:srgbClr val="000000"/>
                </a:solidFill>
              </a:rPr>
              <a:t> to the newly created object</a:t>
            </a:r>
          </a:p>
          <a:p>
            <a:pPr eaLnBrk="1" hangingPunct="1"/>
            <a:endParaRPr lang="en-US" dirty="0" smtClean="0">
              <a:solidFill>
                <a:srgbClr val="000000"/>
              </a:solidFill>
            </a:endParaRPr>
          </a:p>
          <a:p>
            <a:pPr eaLnBrk="1" hangingPunct="1"/>
            <a:endParaRPr lang="en-US" dirty="0" smtClean="0">
              <a:solidFill>
                <a:srgbClr val="000000"/>
              </a:solidFill>
            </a:endParaRPr>
          </a:p>
          <a:p>
            <a:pPr eaLnBrk="1" hangingPunct="1"/>
            <a:endParaRPr lang="en-US" dirty="0" smtClean="0">
              <a:solidFill>
                <a:srgbClr val="000000"/>
              </a:solidFill>
            </a:endParaRPr>
          </a:p>
          <a:p>
            <a:pPr eaLnBrk="1" hangingPunct="1">
              <a:buFont typeface="Wingdings" pitchFamily="2" charset="2"/>
              <a:buNone/>
            </a:pPr>
            <a:endParaRPr lang="en-US" sz="2200" dirty="0" smtClean="0"/>
          </a:p>
          <a:p>
            <a:endParaRPr lang="en-US" sz="2200" dirty="0" smtClean="0"/>
          </a:p>
        </p:txBody>
      </p:sp>
      <p:sp>
        <p:nvSpPr>
          <p:cNvPr id="9" name="Slide Number Placeholder 3"/>
          <p:cNvSpPr>
            <a:spLocks noGrp="1"/>
          </p:cNvSpPr>
          <p:nvPr>
            <p:ph type="sldNum" sz="quarter" idx="10"/>
          </p:nvPr>
        </p:nvSpPr>
        <p:spPr/>
        <p:txBody>
          <a:bodyPr/>
          <a:lstStyle/>
          <a:p>
            <a:pPr>
              <a:defRPr/>
            </a:pPr>
            <a:fld id="{C06D3A47-4182-47D3-9AA4-C9CB51A9D6B3}" type="slidenum">
              <a:rPr lang="en-US"/>
              <a:pPr>
                <a:defRPr/>
              </a:pPr>
              <a:t>23</a:t>
            </a:fld>
            <a:endParaRPr lang="en-US"/>
          </a:p>
        </p:txBody>
      </p:sp>
      <p:sp>
        <p:nvSpPr>
          <p:cNvPr id="26629" name="Rectangle 3"/>
          <p:cNvSpPr>
            <a:spLocks noChangeArrowheads="1"/>
          </p:cNvSpPr>
          <p:nvPr/>
        </p:nvSpPr>
        <p:spPr bwMode="auto">
          <a:xfrm flipV="1">
            <a:off x="330200" y="838200"/>
            <a:ext cx="9575800" cy="4800600"/>
          </a:xfrm>
          <a:prstGeom prst="rect">
            <a:avLst/>
          </a:prstGeom>
          <a:noFill/>
          <a:ln w="9525">
            <a:noFill/>
            <a:miter lim="800000"/>
            <a:headEnd/>
            <a:tailEnd/>
          </a:ln>
        </p:spPr>
        <p:txBody>
          <a:bodyPr/>
          <a:lstStyle/>
          <a:p>
            <a:pPr marL="342900" indent="-342900" eaLnBrk="1" hangingPunct="1">
              <a:spcBef>
                <a:spcPct val="20000"/>
              </a:spcBef>
              <a:buClr>
                <a:srgbClr val="003366"/>
              </a:buClr>
              <a:buSzTx/>
              <a:buFont typeface="Wingdings" pitchFamily="2" charset="2"/>
              <a:buChar char="Ø"/>
            </a:pPr>
            <a:endParaRPr lang="en-US" sz="2800" b="0">
              <a:solidFill>
                <a:srgbClr val="000000"/>
              </a:solidFill>
            </a:endParaRPr>
          </a:p>
          <a:p>
            <a:pPr marL="342900" indent="-342900" eaLnBrk="1" hangingPunct="1">
              <a:spcBef>
                <a:spcPct val="20000"/>
              </a:spcBef>
              <a:buClr>
                <a:srgbClr val="003366"/>
              </a:buClr>
              <a:buSzTx/>
              <a:buFont typeface="Wingdings" pitchFamily="2" charset="2"/>
              <a:buChar char="Ø"/>
            </a:pPr>
            <a:endParaRPr lang="en-US" sz="2800" b="0">
              <a:solidFill>
                <a:srgbClr val="000000"/>
              </a:solidFill>
            </a:endParaRPr>
          </a:p>
        </p:txBody>
      </p:sp>
      <p:sp>
        <p:nvSpPr>
          <p:cNvPr id="7" name="Text Box 4"/>
          <p:cNvSpPr txBox="1">
            <a:spLocks noChangeArrowheads="1"/>
          </p:cNvSpPr>
          <p:nvPr/>
        </p:nvSpPr>
        <p:spPr bwMode="auto">
          <a:xfrm>
            <a:off x="2895600" y="3810000"/>
            <a:ext cx="3200400" cy="36933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defRPr/>
            </a:pPr>
            <a:r>
              <a:rPr lang="en-US" sz="1800" dirty="0">
                <a:solidFill>
                  <a:schemeClr val="bg1"/>
                </a:solidFill>
                <a:ea typeface="굴림" pitchFamily="34" charset="-127"/>
              </a:rPr>
              <a:t>new Customer();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D580B4D7-26A3-4477-B7B8-1407C9564070}" type="slidenum">
              <a:rPr lang="en-US"/>
              <a:pPr>
                <a:defRPr/>
              </a:pPr>
              <a:t>24</a:t>
            </a:fld>
            <a:endParaRPr lang="en-US"/>
          </a:p>
        </p:txBody>
      </p:sp>
      <p:sp>
        <p:nvSpPr>
          <p:cNvPr id="574472" name="Rectangle 8"/>
          <p:cNvSpPr>
            <a:spLocks noGrp="1" noChangeArrowheads="1"/>
          </p:cNvSpPr>
          <p:nvPr>
            <p:ph type="title"/>
          </p:nvPr>
        </p:nvSpPr>
        <p:spPr/>
        <p:txBody>
          <a:bodyPr/>
          <a:lstStyle/>
          <a:p>
            <a:pPr eaLnBrk="1" hangingPunct="1">
              <a:defRPr/>
            </a:pPr>
            <a:r>
              <a:rPr lang="en-US" dirty="0" smtClean="0"/>
              <a:t>Reference Variables ( 1of 2)</a:t>
            </a:r>
          </a:p>
        </p:txBody>
      </p:sp>
      <p:sp>
        <p:nvSpPr>
          <p:cNvPr id="27652" name="Rectangle 9"/>
          <p:cNvSpPr>
            <a:spLocks noGrp="1" noChangeArrowheads="1"/>
          </p:cNvSpPr>
          <p:nvPr>
            <p:ph type="body" idx="1"/>
          </p:nvPr>
        </p:nvSpPr>
        <p:spPr>
          <a:xfrm>
            <a:off x="609600" y="1282700"/>
            <a:ext cx="8636000" cy="4889500"/>
          </a:xfrm>
        </p:spPr>
        <p:txBody>
          <a:bodyPr/>
          <a:lstStyle/>
          <a:p>
            <a:pPr eaLnBrk="1" hangingPunct="1"/>
            <a:r>
              <a:rPr lang="en-US" smtClean="0"/>
              <a:t>The </a:t>
            </a:r>
            <a:r>
              <a:rPr lang="en-US" b="1" i="1" smtClean="0"/>
              <a:t>reference</a:t>
            </a:r>
            <a:r>
              <a:rPr lang="en-US" smtClean="0"/>
              <a:t> returned by a newly created object must be assigned to a variable</a:t>
            </a:r>
          </a:p>
          <a:p>
            <a:pPr eaLnBrk="1" hangingPunct="1"/>
            <a:endParaRPr lang="en-US" smtClean="0"/>
          </a:p>
          <a:p>
            <a:pPr eaLnBrk="1" hangingPunct="1"/>
            <a:r>
              <a:rPr lang="en-US" smtClean="0"/>
              <a:t>This variable is called </a:t>
            </a:r>
            <a:r>
              <a:rPr lang="en-US" b="1" smtClean="0"/>
              <a:t>reference variable</a:t>
            </a:r>
          </a:p>
          <a:p>
            <a:pPr eaLnBrk="1" hangingPunct="1">
              <a:lnSpc>
                <a:spcPct val="90000"/>
              </a:lnSpc>
              <a:buFont typeface="Wingdings" pitchFamily="2" charset="2"/>
              <a:buNone/>
            </a:pPr>
            <a:endParaRPr lang="en-US" smtClean="0"/>
          </a:p>
          <a:p>
            <a:pPr eaLnBrk="1" hangingPunct="1">
              <a:lnSpc>
                <a:spcPct val="90000"/>
              </a:lnSpc>
            </a:pPr>
            <a:r>
              <a:rPr lang="en-US" smtClean="0"/>
              <a:t>Following syntax can be used to create a reference for the Customer class</a:t>
            </a:r>
          </a:p>
          <a:p>
            <a:pPr eaLnBrk="1" hangingPunct="1">
              <a:lnSpc>
                <a:spcPct val="90000"/>
              </a:lnSpc>
            </a:pPr>
            <a:endParaRPr lang="en-US" smtClean="0"/>
          </a:p>
          <a:p>
            <a:pPr eaLnBrk="1" hangingPunct="1">
              <a:lnSpc>
                <a:spcPct val="90000"/>
              </a:lnSpc>
            </a:pPr>
            <a:endParaRPr lang="en-US" smtClean="0"/>
          </a:p>
          <a:p>
            <a:pPr eaLnBrk="1" hangingPunct="1"/>
            <a:r>
              <a:rPr lang="en-US" smtClean="0"/>
              <a:t>Reference variable can be assigned </a:t>
            </a:r>
            <a:r>
              <a:rPr lang="en-US" b="1" smtClean="0"/>
              <a:t>‘null’ </a:t>
            </a:r>
            <a:r>
              <a:rPr lang="en-US" smtClean="0"/>
              <a:t>to show that it is not referring to any object</a:t>
            </a:r>
          </a:p>
          <a:p>
            <a:pPr eaLnBrk="1" hangingPunct="1"/>
            <a:endParaRPr lang="en-US" sz="2200" b="1" smtClean="0"/>
          </a:p>
          <a:p>
            <a:pPr eaLnBrk="1" hangingPunct="1"/>
            <a:endParaRPr lang="en-US" sz="2200" b="1" smtClean="0"/>
          </a:p>
          <a:p>
            <a:pPr eaLnBrk="1" hangingPunct="1"/>
            <a:endParaRPr lang="en-US" sz="2200" b="1" smtClean="0"/>
          </a:p>
        </p:txBody>
      </p:sp>
      <p:sp>
        <p:nvSpPr>
          <p:cNvPr id="7" name="Text Box 4"/>
          <p:cNvSpPr txBox="1">
            <a:spLocks noChangeArrowheads="1"/>
          </p:cNvSpPr>
          <p:nvPr/>
        </p:nvSpPr>
        <p:spPr bwMode="auto">
          <a:xfrm>
            <a:off x="3657600" y="4343400"/>
            <a:ext cx="2057400" cy="338138"/>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1600" dirty="0">
                <a:solidFill>
                  <a:schemeClr val="bg1"/>
                </a:solidFill>
                <a:ea typeface="굴림" pitchFamily="34" charset="-127"/>
              </a:rPr>
              <a:t>Customer </a:t>
            </a:r>
            <a:r>
              <a:rPr lang="en-US" sz="1600" dirty="0" err="1">
                <a:solidFill>
                  <a:schemeClr val="bg1"/>
                </a:solidFill>
                <a:ea typeface="굴림" pitchFamily="34" charset="-127"/>
              </a:rPr>
              <a:t>custObj</a:t>
            </a:r>
            <a:r>
              <a:rPr lang="en-US" sz="1600" dirty="0">
                <a:solidFill>
                  <a:schemeClr val="bg1"/>
                </a:solidFill>
                <a:ea typeface="굴림" pitchFamily="34" charset="-127"/>
              </a:rPr>
              <a:t>;</a:t>
            </a:r>
          </a:p>
        </p:txBody>
      </p:sp>
      <p:sp>
        <p:nvSpPr>
          <p:cNvPr id="8" name="Rounded Rectangular Callout 7"/>
          <p:cNvSpPr/>
          <p:nvPr/>
        </p:nvSpPr>
        <p:spPr bwMode="auto">
          <a:xfrm>
            <a:off x="6858000" y="3733800"/>
            <a:ext cx="2209800" cy="609600"/>
          </a:xfrm>
          <a:prstGeom prst="wedgeRoundRectCallout">
            <a:avLst>
              <a:gd name="adj1" fmla="val -70412"/>
              <a:gd name="adj2" fmla="val 157081"/>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dirty="0">
                <a:solidFill>
                  <a:schemeClr val="tx1"/>
                </a:solidFill>
              </a:rPr>
              <a:t>null is a keyword</a:t>
            </a:r>
          </a:p>
        </p:txBody>
      </p:sp>
      <p:sp>
        <p:nvSpPr>
          <p:cNvPr id="9" name="Text Box 4"/>
          <p:cNvSpPr txBox="1">
            <a:spLocks noChangeArrowheads="1"/>
          </p:cNvSpPr>
          <p:nvPr/>
        </p:nvSpPr>
        <p:spPr bwMode="auto">
          <a:xfrm>
            <a:off x="3352800" y="5791200"/>
            <a:ext cx="2743200" cy="338138"/>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1600" dirty="0">
                <a:solidFill>
                  <a:schemeClr val="bg1"/>
                </a:solidFill>
                <a:ea typeface="굴림" pitchFamily="34" charset="-127"/>
              </a:rPr>
              <a:t>Customer </a:t>
            </a:r>
            <a:r>
              <a:rPr lang="en-US" sz="1600" dirty="0" err="1">
                <a:solidFill>
                  <a:schemeClr val="bg1"/>
                </a:solidFill>
                <a:ea typeface="굴림" pitchFamily="34" charset="-127"/>
              </a:rPr>
              <a:t>custObj</a:t>
            </a:r>
            <a:r>
              <a:rPr lang="en-US" sz="1600" dirty="0">
                <a:solidFill>
                  <a:schemeClr val="bg1"/>
                </a:solidFill>
                <a:ea typeface="굴림" pitchFamily="34" charset="-127"/>
              </a:rPr>
              <a:t> =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0"/>
          </p:nvPr>
        </p:nvSpPr>
        <p:spPr/>
        <p:txBody>
          <a:bodyPr/>
          <a:lstStyle/>
          <a:p>
            <a:pPr>
              <a:defRPr/>
            </a:pPr>
            <a:fld id="{C7641F23-4C6F-4215-9D0C-255CCD76B067}" type="slidenum">
              <a:rPr lang="en-US"/>
              <a:pPr>
                <a:defRPr/>
              </a:pPr>
              <a:t>25</a:t>
            </a:fld>
            <a:endParaRPr lang="en-US"/>
          </a:p>
        </p:txBody>
      </p:sp>
      <p:sp>
        <p:nvSpPr>
          <p:cNvPr id="292866" name="Rectangle 2"/>
          <p:cNvSpPr>
            <a:spLocks noGrp="1" noChangeArrowheads="1"/>
          </p:cNvSpPr>
          <p:nvPr>
            <p:ph type="title"/>
          </p:nvPr>
        </p:nvSpPr>
        <p:spPr>
          <a:xfrm>
            <a:off x="247650" y="369888"/>
            <a:ext cx="9410700" cy="609600"/>
          </a:xfrm>
        </p:spPr>
        <p:txBody>
          <a:bodyPr/>
          <a:lstStyle/>
          <a:p>
            <a:pPr eaLnBrk="1" hangingPunct="1">
              <a:defRPr/>
            </a:pPr>
            <a:r>
              <a:rPr lang="en-US" sz="2800" dirty="0" smtClean="0"/>
              <a:t>Reference Variables ( 2 of 2)</a:t>
            </a:r>
          </a:p>
        </p:txBody>
      </p:sp>
      <p:sp>
        <p:nvSpPr>
          <p:cNvPr id="28676" name="Rectangle 3"/>
          <p:cNvSpPr>
            <a:spLocks noGrp="1" noChangeArrowheads="1"/>
          </p:cNvSpPr>
          <p:nvPr>
            <p:ph type="body" sz="half" idx="1"/>
          </p:nvPr>
        </p:nvSpPr>
        <p:spPr>
          <a:xfrm>
            <a:off x="330200" y="1219200"/>
            <a:ext cx="8585200" cy="762000"/>
          </a:xfrm>
        </p:spPr>
        <p:txBody>
          <a:bodyPr/>
          <a:lstStyle/>
          <a:p>
            <a:pPr eaLnBrk="1" hangingPunct="1">
              <a:lnSpc>
                <a:spcPct val="90000"/>
              </a:lnSpc>
            </a:pPr>
            <a:r>
              <a:rPr lang="en-US" sz="2400" smtClean="0"/>
              <a:t>Even though Java references are similar to C pointers, their usages are different</a:t>
            </a:r>
          </a:p>
        </p:txBody>
      </p:sp>
      <p:graphicFrame>
        <p:nvGraphicFramePr>
          <p:cNvPr id="7" name="Content Placeholder 6"/>
          <p:cNvGraphicFramePr>
            <a:graphicFrameLocks noGrp="1"/>
          </p:cNvGraphicFramePr>
          <p:nvPr>
            <p:ph sz="half" idx="2"/>
          </p:nvPr>
        </p:nvGraphicFramePr>
        <p:xfrm>
          <a:off x="533400" y="1981200"/>
          <a:ext cx="8915400" cy="3920745"/>
        </p:xfrm>
        <a:graphic>
          <a:graphicData uri="http://schemas.openxmlformats.org/drawingml/2006/table">
            <a:tbl>
              <a:tblPr firstRow="1" bandRow="1">
                <a:tableStyleId>{21E4AEA4-8DFA-4A89-87EB-49C32662AFE0}</a:tableStyleId>
              </a:tblPr>
              <a:tblGrid>
                <a:gridCol w="4457700"/>
                <a:gridCol w="4457700"/>
              </a:tblGrid>
              <a:tr h="411608">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u="none" strike="noStrike" cap="none" normalizeH="0" baseline="0" dirty="0" smtClean="0">
                          <a:ln>
                            <a:noFill/>
                          </a:ln>
                          <a:effectLst/>
                        </a:rPr>
                        <a:t>Pointers</a:t>
                      </a:r>
                      <a:endParaRPr kumimoji="0" lang="en-US" sz="2000" b="1" i="0" u="none" strike="noStrike" cap="none" normalizeH="0" baseline="0" dirty="0" smtClean="0">
                        <a:ln>
                          <a:noFill/>
                        </a:ln>
                        <a:solidFill>
                          <a:schemeClr val="tx1"/>
                        </a:solidFill>
                        <a:effectLst/>
                        <a:latin typeface="Arial" charset="0"/>
                      </a:endParaRPr>
                    </a:p>
                  </a:txBody>
                  <a:tcPr anchor="b"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u="none" strike="noStrike" cap="none" normalizeH="0" baseline="0" smtClean="0">
                          <a:ln>
                            <a:noFill/>
                          </a:ln>
                          <a:effectLst/>
                        </a:rPr>
                        <a:t>References</a:t>
                      </a:r>
                      <a:endParaRPr kumimoji="0" lang="en-US" sz="2000" b="1" i="0" u="none" strike="noStrike" cap="none" normalizeH="0" baseline="0" smtClean="0">
                        <a:ln>
                          <a:noFill/>
                        </a:ln>
                        <a:solidFill>
                          <a:schemeClr val="tx1"/>
                        </a:solidFill>
                        <a:effectLst/>
                        <a:latin typeface="Arial" charset="0"/>
                      </a:endParaRPr>
                    </a:p>
                  </a:txBody>
                  <a:tcPr anchor="b" horzOverflow="overflow"/>
                </a:tc>
              </a:tr>
              <a:tr h="883792">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u="none" strike="noStrike" cap="none" normalizeH="0" baseline="0" dirty="0" smtClean="0">
                          <a:ln>
                            <a:noFill/>
                          </a:ln>
                          <a:effectLst/>
                        </a:rPr>
                        <a:t>Printing a pointer will print the address stored in it</a:t>
                      </a:r>
                      <a:endParaRPr kumimoji="0" lang="en-US" sz="2000" b="0" i="0" u="none" strike="noStrike" cap="none" normalizeH="0" baseline="0" dirty="0" smtClean="0">
                        <a:ln>
                          <a:noFill/>
                        </a:ln>
                        <a:solidFill>
                          <a:srgbClr val="000000"/>
                        </a:solidFill>
                        <a:effectLst/>
                        <a:latin typeface="Arial" charset="0"/>
                      </a:endParaRPr>
                    </a:p>
                  </a:txBody>
                  <a:tcPr anchor="b" horzOverflow="overflow"/>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u="none" strike="noStrike" cap="none" normalizeH="0" baseline="0" dirty="0" smtClean="0">
                          <a:ln>
                            <a:noFill/>
                          </a:ln>
                          <a:effectLst/>
                        </a:rPr>
                        <a:t>Printing a reference will NOT print the address of the object referred by it</a:t>
                      </a:r>
                      <a:endParaRPr kumimoji="0" lang="en-US" sz="2000" b="0" i="0" u="none" strike="noStrike" cap="none" normalizeH="0" baseline="0" dirty="0" smtClean="0">
                        <a:ln>
                          <a:noFill/>
                        </a:ln>
                        <a:solidFill>
                          <a:srgbClr val="000000"/>
                        </a:solidFill>
                        <a:effectLst/>
                        <a:latin typeface="Arial" charset="0"/>
                      </a:endParaRPr>
                    </a:p>
                  </a:txBody>
                  <a:tcPr anchor="b" horzOverflow="overflow"/>
                </a:tc>
              </a:tr>
              <a:tr h="1044851">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u="none" strike="noStrike" cap="none" normalizeH="0" baseline="0" dirty="0" smtClean="0">
                          <a:ln>
                            <a:noFill/>
                          </a:ln>
                          <a:effectLst/>
                        </a:rPr>
                        <a:t>Pointer arithmetic , like incrementing a pointer is valid in the case of a pointer</a:t>
                      </a:r>
                      <a:endParaRPr kumimoji="0" lang="en-US" sz="2000" b="0" i="0" u="none" strike="noStrike" cap="none" normalizeH="0" baseline="0" dirty="0" smtClean="0">
                        <a:ln>
                          <a:noFill/>
                        </a:ln>
                        <a:solidFill>
                          <a:srgbClr val="000000"/>
                        </a:solidFill>
                        <a:effectLst/>
                        <a:latin typeface="Arial" charset="0"/>
                      </a:endParaRPr>
                    </a:p>
                  </a:txBody>
                  <a:tcPr anchor="b" horzOverflow="overflow"/>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u="none" strike="noStrike" cap="none" normalizeH="0" baseline="0" dirty="0" smtClean="0">
                          <a:ln>
                            <a:noFill/>
                          </a:ln>
                          <a:effectLst/>
                        </a:rPr>
                        <a:t>Arithmetic operators CANNOT be used on references</a:t>
                      </a:r>
                      <a:endParaRPr kumimoji="0" lang="en-US" sz="2000" b="0" i="0" u="none" strike="noStrike" cap="none" normalizeH="0" baseline="0" dirty="0" smtClean="0">
                        <a:ln>
                          <a:noFill/>
                        </a:ln>
                        <a:solidFill>
                          <a:srgbClr val="000000"/>
                        </a:solidFill>
                        <a:effectLst/>
                        <a:latin typeface="Arial" charset="0"/>
                      </a:endParaRPr>
                    </a:p>
                  </a:txBody>
                  <a:tcPr anchor="b" horzOverflow="overflow"/>
                </a:tc>
              </a:tr>
              <a:tr h="1580494">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u="none" strike="noStrike" cap="none" normalizeH="0" baseline="0" dirty="0" smtClean="0">
                          <a:ln>
                            <a:noFill/>
                          </a:ln>
                          <a:effectLst/>
                        </a:rPr>
                        <a:t>A pointer has to be de-referenced using the * operator to get the value pointed by it</a:t>
                      </a:r>
                      <a:endParaRPr kumimoji="0" lang="en-US" sz="2000" b="0" i="0" u="none" strike="noStrike" cap="none" normalizeH="0" baseline="0" dirty="0" smtClean="0">
                        <a:ln>
                          <a:noFill/>
                        </a:ln>
                        <a:solidFill>
                          <a:srgbClr val="000000"/>
                        </a:solidFill>
                        <a:effectLst/>
                        <a:latin typeface="Arial" charset="0"/>
                      </a:endParaRPr>
                    </a:p>
                  </a:txBody>
                  <a:tcPr anchor="b" horzOverflow="overflow"/>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u="none" strike="noStrike" cap="none" normalizeH="0" baseline="0" dirty="0" smtClean="0">
                          <a:ln>
                            <a:noFill/>
                          </a:ln>
                          <a:effectLst/>
                        </a:rPr>
                        <a:t>A reference is automatically de-referenced to give the data referred by it and no special operator is required for this</a:t>
                      </a:r>
                      <a:endParaRPr kumimoji="0" lang="en-US" sz="2000" b="0" i="0" u="none" strike="noStrike" cap="none" normalizeH="0" baseline="0" dirty="0" smtClean="0">
                        <a:ln>
                          <a:noFill/>
                        </a:ln>
                        <a:solidFill>
                          <a:srgbClr val="000000"/>
                        </a:solidFill>
                        <a:effectLst/>
                        <a:latin typeface="Arial" charset="0"/>
                      </a:endParaRPr>
                    </a:p>
                  </a:txBody>
                  <a:tcPr anchor="b" horzOverflow="overflow"/>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1" name="Rectangle 11"/>
          <p:cNvSpPr>
            <a:spLocks noGrp="1" noChangeArrowheads="1"/>
          </p:cNvSpPr>
          <p:nvPr>
            <p:ph type="title"/>
          </p:nvPr>
        </p:nvSpPr>
        <p:spPr/>
        <p:txBody>
          <a:bodyPr/>
          <a:lstStyle/>
          <a:p>
            <a:pPr eaLnBrk="1" hangingPunct="1">
              <a:defRPr/>
            </a:pPr>
            <a:r>
              <a:rPr lang="en-US" dirty="0" smtClean="0"/>
              <a:t>A complete Java program ( 1of 2)</a:t>
            </a:r>
          </a:p>
        </p:txBody>
      </p:sp>
      <p:sp>
        <p:nvSpPr>
          <p:cNvPr id="29699" name="Content Placeholder 9"/>
          <p:cNvSpPr>
            <a:spLocks noGrp="1"/>
          </p:cNvSpPr>
          <p:nvPr>
            <p:ph idx="1"/>
          </p:nvPr>
        </p:nvSpPr>
        <p:spPr/>
        <p:txBody>
          <a:bodyPr/>
          <a:lstStyle/>
          <a:p>
            <a:endParaRPr lang="en-US" smtClean="0"/>
          </a:p>
          <a:p>
            <a:pPr>
              <a:buFont typeface="Wingdings" pitchFamily="2" charset="2"/>
              <a:buNone/>
            </a:pPr>
            <a:r>
              <a:rPr lang="en-US" smtClean="0"/>
              <a:t>Let us relook at the </a:t>
            </a:r>
          </a:p>
          <a:p>
            <a:pPr>
              <a:buFont typeface="Wingdings" pitchFamily="2" charset="2"/>
              <a:buNone/>
            </a:pPr>
            <a:r>
              <a:rPr lang="en-US" smtClean="0"/>
              <a:t>Customer class</a:t>
            </a:r>
          </a:p>
        </p:txBody>
      </p:sp>
      <p:sp>
        <p:nvSpPr>
          <p:cNvPr id="8" name="Slide Number Placeholder 3"/>
          <p:cNvSpPr>
            <a:spLocks noGrp="1"/>
          </p:cNvSpPr>
          <p:nvPr>
            <p:ph type="sldNum" sz="quarter" idx="10"/>
          </p:nvPr>
        </p:nvSpPr>
        <p:spPr/>
        <p:txBody>
          <a:bodyPr/>
          <a:lstStyle/>
          <a:p>
            <a:pPr>
              <a:defRPr/>
            </a:pPr>
            <a:fld id="{3FA4E3D0-9DE8-47C9-B08C-0256A1DCC526}" type="slidenum">
              <a:rPr lang="en-US"/>
              <a:pPr>
                <a:defRPr/>
              </a:pPr>
              <a:t>26</a:t>
            </a:fld>
            <a:endParaRPr lang="en-US" dirty="0"/>
          </a:p>
        </p:txBody>
      </p:sp>
      <p:sp>
        <p:nvSpPr>
          <p:cNvPr id="11" name="Text Box 4"/>
          <p:cNvSpPr txBox="1">
            <a:spLocks noChangeArrowheads="1"/>
          </p:cNvSpPr>
          <p:nvPr/>
        </p:nvSpPr>
        <p:spPr bwMode="auto">
          <a:xfrm>
            <a:off x="5029200" y="1600200"/>
            <a:ext cx="4572000" cy="44323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ea typeface="굴림" pitchFamily="34" charset="-127"/>
              </a:rPr>
              <a:t>class Customer{</a:t>
            </a:r>
          </a:p>
          <a:p>
            <a:pPr>
              <a:defRPr/>
            </a:pPr>
            <a:r>
              <a:rPr lang="en-US" dirty="0">
                <a:ea typeface="굴림" pitchFamily="34" charset="-127"/>
              </a:rPr>
              <a:t>	private </a:t>
            </a:r>
            <a:r>
              <a:rPr lang="en-US" dirty="0" err="1">
                <a:ea typeface="굴림" pitchFamily="34" charset="-127"/>
              </a:rPr>
              <a:t>int</a:t>
            </a:r>
            <a:r>
              <a:rPr lang="en-US" dirty="0">
                <a:ea typeface="굴림" pitchFamily="34" charset="-127"/>
              </a:rPr>
              <a:t>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private long </a:t>
            </a:r>
            <a:r>
              <a:rPr lang="en-US" dirty="0" err="1">
                <a:ea typeface="굴림" pitchFamily="34" charset="-127"/>
              </a:rPr>
              <a:t>telephoneNo</a:t>
            </a:r>
            <a:r>
              <a:rPr lang="en-US" dirty="0">
                <a:ea typeface="굴림" pitchFamily="34" charset="-127"/>
              </a:rPr>
              <a:t>;</a:t>
            </a:r>
          </a:p>
          <a:p>
            <a:pPr>
              <a:defRPr/>
            </a:pPr>
            <a:r>
              <a:rPr lang="en-US" dirty="0">
                <a:ea typeface="굴림" pitchFamily="34" charset="-127"/>
              </a:rPr>
              <a:t>	public void </a:t>
            </a:r>
            <a:r>
              <a:rPr lang="en-US" dirty="0" err="1">
                <a:ea typeface="굴림" pitchFamily="34" charset="-127"/>
              </a:rPr>
              <a:t>setCustomerId</a:t>
            </a:r>
            <a:r>
              <a:rPr lang="en-US" dirty="0">
                <a:ea typeface="굴림" pitchFamily="34" charset="-127"/>
              </a:rPr>
              <a:t>(</a:t>
            </a:r>
            <a:r>
              <a:rPr lang="en-US" dirty="0" err="1">
                <a:ea typeface="굴림" pitchFamily="34" charset="-127"/>
              </a:rPr>
              <a:t>int</a:t>
            </a:r>
            <a:r>
              <a:rPr lang="en-US" dirty="0">
                <a:ea typeface="굴림" pitchFamily="34" charset="-127"/>
              </a:rPr>
              <a:t> id){</a:t>
            </a:r>
          </a:p>
          <a:p>
            <a:pPr>
              <a:defRPr/>
            </a:pPr>
            <a:r>
              <a:rPr lang="en-US" dirty="0">
                <a:ea typeface="굴림" pitchFamily="34" charset="-127"/>
              </a:rPr>
              <a:t>    		</a:t>
            </a:r>
            <a:r>
              <a:rPr lang="en-US" dirty="0" err="1">
                <a:ea typeface="굴림" pitchFamily="34" charset="-127"/>
              </a:rPr>
              <a:t>customerId</a:t>
            </a:r>
            <a:r>
              <a:rPr lang="en-US" dirty="0">
                <a:ea typeface="굴림" pitchFamily="34" charset="-127"/>
              </a:rPr>
              <a:t> = id;</a:t>
            </a:r>
          </a:p>
          <a:p>
            <a:pPr>
              <a:defRPr/>
            </a:pPr>
            <a:r>
              <a:rPr lang="en-US" dirty="0">
                <a:ea typeface="굴림" pitchFamily="34" charset="-127"/>
              </a:rPr>
              <a:t>   	 }</a:t>
            </a:r>
          </a:p>
          <a:p>
            <a:pPr>
              <a:defRPr/>
            </a:pPr>
            <a:r>
              <a:rPr lang="en-US" dirty="0">
                <a:ea typeface="굴림" pitchFamily="34" charset="-127"/>
              </a:rPr>
              <a:t>	public void </a:t>
            </a:r>
            <a:r>
              <a:rPr lang="en-US" dirty="0" err="1">
                <a:ea typeface="굴림" pitchFamily="34" charset="-127"/>
              </a:rPr>
              <a:t>setTelephoneNo</a:t>
            </a:r>
            <a:r>
              <a:rPr lang="en-US" dirty="0">
                <a:ea typeface="굴림" pitchFamily="34" charset="-127"/>
              </a:rPr>
              <a:t>(long </a:t>
            </a:r>
            <a:r>
              <a:rPr lang="en-US" dirty="0" err="1">
                <a:ea typeface="굴림" pitchFamily="34" charset="-127"/>
              </a:rPr>
              <a:t>teleNo</a:t>
            </a:r>
            <a:r>
              <a:rPr lang="en-US" dirty="0">
                <a:ea typeface="굴림" pitchFamily="34" charset="-127"/>
              </a:rPr>
              <a:t>){</a:t>
            </a:r>
          </a:p>
          <a:p>
            <a:pPr>
              <a:defRPr/>
            </a:pPr>
            <a:r>
              <a:rPr lang="en-US" dirty="0">
                <a:ea typeface="굴림" pitchFamily="34" charset="-127"/>
              </a:rPr>
              <a:t>		</a:t>
            </a:r>
            <a:r>
              <a:rPr lang="en-US" dirty="0" err="1">
                <a:ea typeface="굴림" pitchFamily="34" charset="-127"/>
              </a:rPr>
              <a:t>telephoneNo</a:t>
            </a:r>
            <a:r>
              <a:rPr lang="en-US" dirty="0">
                <a:ea typeface="굴림" pitchFamily="34" charset="-127"/>
              </a:rPr>
              <a:t>=</a:t>
            </a:r>
            <a:r>
              <a:rPr lang="en-US" dirty="0" err="1">
                <a:ea typeface="굴림" pitchFamily="34" charset="-127"/>
              </a:rPr>
              <a:t>teleNo</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	public </a:t>
            </a:r>
            <a:r>
              <a:rPr lang="en-US" dirty="0" err="1">
                <a:ea typeface="굴림" pitchFamily="34" charset="-127"/>
              </a:rPr>
              <a:t>int</a:t>
            </a:r>
            <a:r>
              <a:rPr lang="en-US" dirty="0">
                <a:ea typeface="굴림" pitchFamily="34" charset="-127"/>
              </a:rPr>
              <a:t> </a:t>
            </a:r>
            <a:r>
              <a:rPr lang="en-US" dirty="0" err="1">
                <a:ea typeface="굴림" pitchFamily="34" charset="-127"/>
              </a:rPr>
              <a:t>getCustomerId</a:t>
            </a:r>
            <a:r>
              <a:rPr lang="en-US" dirty="0">
                <a:ea typeface="굴림" pitchFamily="34" charset="-127"/>
              </a:rPr>
              <a:t>(){</a:t>
            </a:r>
          </a:p>
          <a:p>
            <a:pPr>
              <a:defRPr/>
            </a:pPr>
            <a:r>
              <a:rPr lang="en-US" dirty="0">
                <a:ea typeface="굴림" pitchFamily="34" charset="-127"/>
              </a:rPr>
              <a:t>    		return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	public long </a:t>
            </a:r>
            <a:r>
              <a:rPr lang="en-US" dirty="0" err="1">
                <a:ea typeface="굴림" pitchFamily="34" charset="-127"/>
              </a:rPr>
              <a:t>getTelephoneNo</a:t>
            </a:r>
            <a:r>
              <a:rPr lang="en-US" dirty="0">
                <a:ea typeface="굴림" pitchFamily="34" charset="-127"/>
              </a:rPr>
              <a:t>(){</a:t>
            </a:r>
          </a:p>
          <a:p>
            <a:pPr>
              <a:defRPr/>
            </a:pPr>
            <a:r>
              <a:rPr lang="en-US" dirty="0">
                <a:ea typeface="굴림" pitchFamily="34" charset="-127"/>
              </a:rPr>
              <a:t>		return </a:t>
            </a:r>
            <a:r>
              <a:rPr lang="en-US" dirty="0" err="1">
                <a:ea typeface="굴림" pitchFamily="34" charset="-127"/>
              </a:rPr>
              <a:t>telephoneNo</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a:t>
            </a:r>
          </a:p>
        </p:txBody>
      </p:sp>
      <p:sp>
        <p:nvSpPr>
          <p:cNvPr id="10" name="TextBox 9"/>
          <p:cNvSpPr txBox="1"/>
          <p:nvPr/>
        </p:nvSpPr>
        <p:spPr>
          <a:xfrm>
            <a:off x="3810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9" name="Oval Callout 8"/>
          <p:cNvSpPr/>
          <p:nvPr/>
        </p:nvSpPr>
        <p:spPr bwMode="auto">
          <a:xfrm>
            <a:off x="1447800" y="3733800"/>
            <a:ext cx="2819400" cy="1600200"/>
          </a:xfrm>
          <a:prstGeom prst="wedgeEllipseCallout">
            <a:avLst>
              <a:gd name="adj1" fmla="val 72125"/>
              <a:gd name="adj2" fmla="val -6023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the objects be created for this class?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1" name="Rectangle 11"/>
          <p:cNvSpPr>
            <a:spLocks noGrp="1" noChangeArrowheads="1"/>
          </p:cNvSpPr>
          <p:nvPr>
            <p:ph type="title"/>
          </p:nvPr>
        </p:nvSpPr>
        <p:spPr/>
        <p:txBody>
          <a:bodyPr/>
          <a:lstStyle/>
          <a:p>
            <a:pPr eaLnBrk="1" hangingPunct="1">
              <a:defRPr/>
            </a:pPr>
            <a:r>
              <a:rPr lang="en-US" dirty="0" smtClean="0"/>
              <a:t>A complete Java program ( 2 of 2)</a:t>
            </a:r>
          </a:p>
        </p:txBody>
      </p:sp>
      <p:sp>
        <p:nvSpPr>
          <p:cNvPr id="8" name="Slide Number Placeholder 3"/>
          <p:cNvSpPr>
            <a:spLocks noGrp="1"/>
          </p:cNvSpPr>
          <p:nvPr>
            <p:ph type="sldNum" sz="quarter" idx="10"/>
          </p:nvPr>
        </p:nvSpPr>
        <p:spPr/>
        <p:txBody>
          <a:bodyPr/>
          <a:lstStyle/>
          <a:p>
            <a:pPr>
              <a:defRPr/>
            </a:pPr>
            <a:fld id="{76409654-C83E-4652-B050-82ADC1CE3FE0}" type="slidenum">
              <a:rPr lang="en-US"/>
              <a:pPr>
                <a:defRPr/>
              </a:pPr>
              <a:t>27</a:t>
            </a:fld>
            <a:endParaRPr lang="en-US" dirty="0"/>
          </a:p>
        </p:txBody>
      </p:sp>
      <p:sp>
        <p:nvSpPr>
          <p:cNvPr id="11" name="Text Box 4"/>
          <p:cNvSpPr txBox="1">
            <a:spLocks noChangeArrowheads="1"/>
          </p:cNvSpPr>
          <p:nvPr/>
        </p:nvSpPr>
        <p:spPr bwMode="auto">
          <a:xfrm>
            <a:off x="1104900" y="2514600"/>
            <a:ext cx="7696200" cy="28924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400" dirty="0">
                <a:ea typeface="굴림" pitchFamily="34" charset="-127"/>
              </a:rPr>
              <a:t>class  Retail{</a:t>
            </a:r>
          </a:p>
          <a:p>
            <a:pPr>
              <a:defRPr/>
            </a:pPr>
            <a:r>
              <a:rPr lang="en-US" sz="1400" dirty="0">
                <a:ea typeface="굴림" pitchFamily="34" charset="-127"/>
              </a:rPr>
              <a:t>	public static void main(String </a:t>
            </a:r>
            <a:r>
              <a:rPr lang="en-US" sz="1400" dirty="0" err="1">
                <a:ea typeface="굴림" pitchFamily="34" charset="-127"/>
              </a:rPr>
              <a:t>args</a:t>
            </a:r>
            <a:r>
              <a:rPr lang="en-US" sz="1400" dirty="0">
                <a:ea typeface="굴림" pitchFamily="34" charset="-127"/>
              </a:rPr>
              <a:t>[]){</a:t>
            </a:r>
          </a:p>
          <a:p>
            <a:pPr>
              <a:defRPr/>
            </a:pPr>
            <a:r>
              <a:rPr lang="en-US" sz="1400" dirty="0">
                <a:ea typeface="굴림" pitchFamily="34" charset="-127"/>
              </a:rPr>
              <a:t>		Customer </a:t>
            </a:r>
            <a:r>
              <a:rPr lang="en-US" sz="1400" dirty="0" err="1">
                <a:ea typeface="굴림" pitchFamily="34" charset="-127"/>
              </a:rPr>
              <a:t>custObj</a:t>
            </a:r>
            <a:r>
              <a:rPr lang="en-US" sz="1400" dirty="0">
                <a:ea typeface="굴림" pitchFamily="34" charset="-127"/>
              </a:rPr>
              <a:t> = new Customer();</a:t>
            </a:r>
          </a:p>
          <a:p>
            <a:pPr>
              <a:defRPr/>
            </a:pPr>
            <a:r>
              <a:rPr lang="en-US" sz="1400" dirty="0">
                <a:ea typeface="굴림" pitchFamily="34" charset="-127"/>
              </a:rPr>
              <a:t>		</a:t>
            </a:r>
            <a:r>
              <a:rPr lang="en-US" sz="1400" dirty="0" err="1">
                <a:ea typeface="굴림" pitchFamily="34" charset="-127"/>
              </a:rPr>
              <a:t>custObj.setCustomerId</a:t>
            </a:r>
            <a:r>
              <a:rPr lang="en-US" sz="1400" dirty="0">
                <a:ea typeface="굴림" pitchFamily="34" charset="-127"/>
              </a:rPr>
              <a:t>(1001);</a:t>
            </a:r>
          </a:p>
          <a:p>
            <a:pPr>
              <a:defRPr/>
            </a:pPr>
            <a:r>
              <a:rPr lang="en-US" sz="1400" dirty="0">
                <a:ea typeface="굴림" pitchFamily="34" charset="-127"/>
              </a:rPr>
              <a:t>		</a:t>
            </a:r>
            <a:r>
              <a:rPr lang="en-US" sz="1400" dirty="0" err="1">
                <a:ea typeface="굴림" pitchFamily="34" charset="-127"/>
              </a:rPr>
              <a:t>custObj.setTelephoneNo</a:t>
            </a:r>
            <a:r>
              <a:rPr lang="en-US" sz="1400" dirty="0">
                <a:ea typeface="굴림" pitchFamily="34" charset="-127"/>
              </a:rPr>
              <a:t>(9201861311L);</a:t>
            </a:r>
          </a:p>
          <a:p>
            <a:pPr>
              <a:defRPr/>
            </a:pPr>
            <a:r>
              <a:rPr lang="en-US" sz="1400" dirty="0">
                <a:ea typeface="굴림" pitchFamily="34" charset="-127"/>
              </a:rPr>
              <a:t>		</a:t>
            </a:r>
            <a:r>
              <a:rPr lang="en-US" sz="1400" dirty="0" err="1">
                <a:ea typeface="굴림" pitchFamily="34" charset="-127"/>
              </a:rPr>
              <a:t>System.out.println</a:t>
            </a:r>
            <a:r>
              <a:rPr lang="en-US" sz="1400" dirty="0">
                <a:ea typeface="굴림" pitchFamily="34" charset="-127"/>
              </a:rPr>
              <a:t>("Customer Id:"+ </a:t>
            </a:r>
            <a:r>
              <a:rPr lang="en-US" sz="1400" dirty="0" err="1">
                <a:ea typeface="굴림" pitchFamily="34" charset="-127"/>
              </a:rPr>
              <a:t>custObj.getCustomerId</a:t>
            </a:r>
            <a:r>
              <a:rPr lang="en-US" sz="1400" dirty="0">
                <a:ea typeface="굴림" pitchFamily="34" charset="-127"/>
              </a:rPr>
              <a:t>());</a:t>
            </a:r>
          </a:p>
          <a:p>
            <a:pPr>
              <a:defRPr/>
            </a:pPr>
            <a:r>
              <a:rPr lang="en-US" sz="1400" dirty="0">
                <a:ea typeface="굴림" pitchFamily="34" charset="-127"/>
              </a:rPr>
              <a:t>		</a:t>
            </a:r>
            <a:r>
              <a:rPr lang="en-US" sz="1400" dirty="0" err="1">
                <a:ea typeface="굴림" pitchFamily="34" charset="-127"/>
              </a:rPr>
              <a:t>System.out.println</a:t>
            </a:r>
            <a:r>
              <a:rPr lang="en-US" sz="1400" dirty="0">
                <a:ea typeface="굴림" pitchFamily="34" charset="-127"/>
              </a:rPr>
              <a:t>("Telephone No:"+ </a:t>
            </a:r>
            <a:r>
              <a:rPr lang="en-US" sz="1400" dirty="0" err="1">
                <a:ea typeface="굴림" pitchFamily="34" charset="-127"/>
              </a:rPr>
              <a:t>custObj.getTelephoneNo</a:t>
            </a:r>
            <a:r>
              <a:rPr lang="en-US" sz="1400" dirty="0">
                <a:ea typeface="굴림" pitchFamily="34" charset="-127"/>
              </a:rPr>
              <a:t>());</a:t>
            </a:r>
          </a:p>
          <a:p>
            <a:pPr>
              <a:defRPr/>
            </a:pPr>
            <a:r>
              <a:rPr lang="en-US" sz="1400" dirty="0">
                <a:ea typeface="굴림" pitchFamily="34" charset="-127"/>
              </a:rPr>
              <a:t>	}</a:t>
            </a:r>
          </a:p>
          <a:p>
            <a:pPr>
              <a:defRPr/>
            </a:pPr>
            <a:r>
              <a:rPr lang="en-US" sz="1400" dirty="0">
                <a:ea typeface="굴림" pitchFamily="34" charset="-127"/>
              </a:rPr>
              <a:t>}</a:t>
            </a:r>
          </a:p>
        </p:txBody>
      </p:sp>
      <p:sp>
        <p:nvSpPr>
          <p:cNvPr id="12" name="Content Placeholder 11"/>
          <p:cNvSpPr>
            <a:spLocks noGrp="1"/>
          </p:cNvSpPr>
          <p:nvPr>
            <p:ph idx="1"/>
          </p:nvPr>
        </p:nvSpPr>
        <p:spPr>
          <a:xfrm>
            <a:off x="8001000" y="1295400"/>
            <a:ext cx="1676400" cy="1600200"/>
          </a:xfrm>
          <a:prstGeom prst="wedgeRectCallout">
            <a:avLst>
              <a:gd name="adj1" fmla="val -192420"/>
              <a:gd name="adj2" fmla="val 97211"/>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marL="0" indent="0">
              <a:spcBef>
                <a:spcPct val="50000"/>
              </a:spcBef>
              <a:buClr>
                <a:srgbClr val="0033CC"/>
              </a:buClr>
              <a:buSzPct val="155000"/>
              <a:buFont typeface="Wingdings" pitchFamily="2" charset="2"/>
              <a:buNone/>
              <a:defRPr/>
            </a:pPr>
            <a:r>
              <a:rPr lang="en-US" sz="1600" dirty="0" smtClean="0">
                <a:solidFill>
                  <a:schemeClr val="tx1"/>
                </a:solidFill>
              </a:rPr>
              <a:t>Methods of a class are accessed using ‘.’  (dot) operator</a:t>
            </a:r>
            <a:endParaRPr lang="en-US" sz="1400" b="1" dirty="0" smtClean="0">
              <a:solidFill>
                <a:schemeClr val="tx1"/>
              </a:solidFill>
            </a:endParaRPr>
          </a:p>
        </p:txBody>
      </p:sp>
      <p:sp>
        <p:nvSpPr>
          <p:cNvPr id="30726" name="TextBox 8"/>
          <p:cNvSpPr txBox="1">
            <a:spLocks noChangeArrowheads="1"/>
          </p:cNvSpPr>
          <p:nvPr/>
        </p:nvSpPr>
        <p:spPr bwMode="auto">
          <a:xfrm>
            <a:off x="8153400" y="2590800"/>
            <a:ext cx="184150" cy="276225"/>
          </a:xfrm>
          <a:prstGeom prst="rect">
            <a:avLst/>
          </a:prstGeom>
          <a:noFill/>
          <a:ln w="9525">
            <a:noFill/>
            <a:miter lim="800000"/>
            <a:headEnd/>
            <a:tailEnd/>
          </a:ln>
        </p:spPr>
        <p:txBody>
          <a:bodyPr wrap="none">
            <a:spAutoFit/>
          </a:bodyPr>
          <a:lstStyle/>
          <a:p>
            <a:endParaRPr lang="en-US"/>
          </a:p>
        </p:txBody>
      </p:sp>
      <p:sp>
        <p:nvSpPr>
          <p:cNvPr id="14" name="Content Placeholder 11"/>
          <p:cNvSpPr txBox="1">
            <a:spLocks/>
          </p:cNvSpPr>
          <p:nvPr/>
        </p:nvSpPr>
        <p:spPr bwMode="auto">
          <a:xfrm>
            <a:off x="5867400" y="1447800"/>
            <a:ext cx="1676400" cy="1066800"/>
          </a:xfrm>
          <a:prstGeom prst="wedgeRectCallout">
            <a:avLst>
              <a:gd name="adj1" fmla="val -73817"/>
              <a:gd name="adj2" fmla="val 113012"/>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how an object of Customer class is created</a:t>
            </a:r>
            <a:endParaRPr lang="en-US" sz="1400" kern="0" dirty="0">
              <a:solidFill>
                <a:schemeClr val="tx1"/>
              </a:solidFill>
            </a:endParaRPr>
          </a:p>
        </p:txBody>
      </p:sp>
      <p:sp>
        <p:nvSpPr>
          <p:cNvPr id="15" name="Content Placeholder 11"/>
          <p:cNvSpPr txBox="1">
            <a:spLocks/>
          </p:cNvSpPr>
          <p:nvPr/>
        </p:nvSpPr>
        <p:spPr bwMode="auto">
          <a:xfrm>
            <a:off x="304800" y="3429000"/>
            <a:ext cx="1676400" cy="1066800"/>
          </a:xfrm>
          <a:prstGeom prst="wedgeRectCallout">
            <a:avLst>
              <a:gd name="adj1" fmla="val 103890"/>
              <a:gd name="adj2" fmla="val 44236"/>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how display statements are written</a:t>
            </a:r>
            <a:endParaRPr lang="en-US" sz="1400" kern="0" dirty="0">
              <a:solidFill>
                <a:schemeClr val="tx1"/>
              </a:solidFill>
            </a:endParaRPr>
          </a:p>
        </p:txBody>
      </p:sp>
      <p:sp>
        <p:nvSpPr>
          <p:cNvPr id="16" name="TextBox 15"/>
          <p:cNvSpPr txBox="1"/>
          <p:nvPr/>
        </p:nvSpPr>
        <p:spPr>
          <a:xfrm>
            <a:off x="3810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4" grpId="0" build="p" animBg="1"/>
      <p:bldP spid="15"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67DFC8D3-5989-4C4C-85E8-D670EB0FF8E9}" type="slidenum">
              <a:rPr lang="en-US"/>
              <a:pPr>
                <a:defRPr/>
              </a:pPr>
              <a:t>28</a:t>
            </a:fld>
            <a:endParaRPr lang="en-US"/>
          </a:p>
        </p:txBody>
      </p:sp>
      <p:sp>
        <p:nvSpPr>
          <p:cNvPr id="43016" name="Rectangle 8"/>
          <p:cNvSpPr>
            <a:spLocks noGrp="1" noChangeArrowheads="1"/>
          </p:cNvSpPr>
          <p:nvPr>
            <p:ph type="title"/>
          </p:nvPr>
        </p:nvSpPr>
        <p:spPr/>
        <p:txBody>
          <a:bodyPr/>
          <a:lstStyle/>
          <a:p>
            <a:pPr eaLnBrk="1" hangingPunct="1">
              <a:defRPr/>
            </a:pPr>
            <a:r>
              <a:rPr lang="en-US" dirty="0" smtClean="0"/>
              <a:t>Compilation &amp; Execution of a Java class</a:t>
            </a:r>
          </a:p>
        </p:txBody>
      </p:sp>
      <p:sp>
        <p:nvSpPr>
          <p:cNvPr id="31748" name="Rectangle 4"/>
          <p:cNvSpPr>
            <a:spLocks noChangeArrowheads="1"/>
          </p:cNvSpPr>
          <p:nvPr/>
        </p:nvSpPr>
        <p:spPr bwMode="auto">
          <a:xfrm>
            <a:off x="660400" y="1676400"/>
            <a:ext cx="9245600" cy="2438400"/>
          </a:xfrm>
          <a:prstGeom prst="rect">
            <a:avLst/>
          </a:prstGeom>
          <a:noFill/>
          <a:ln w="9525">
            <a:noFill/>
            <a:miter lim="800000"/>
            <a:headEnd/>
            <a:tailEnd/>
          </a:ln>
        </p:spPr>
        <p:txBody>
          <a:bodyPr lIns="0" tIns="0"/>
          <a:lstStyle/>
          <a:p>
            <a:pPr marL="342900" indent="-342900" eaLnBrk="1" hangingPunct="1">
              <a:spcBef>
                <a:spcPct val="20000"/>
              </a:spcBef>
              <a:buClr>
                <a:srgbClr val="003366"/>
              </a:buClr>
              <a:buSzTx/>
              <a:buFont typeface="Wingdings" pitchFamily="2" charset="2"/>
              <a:buChar char="Ø"/>
            </a:pPr>
            <a:r>
              <a:rPr lang="en-US" sz="2200">
                <a:solidFill>
                  <a:srgbClr val="000000"/>
                </a:solidFill>
              </a:rPr>
              <a:t>Steps to create and execute the program</a:t>
            </a:r>
          </a:p>
          <a:p>
            <a:pPr marL="800100" lvl="1" indent="-342900" eaLnBrk="1" hangingPunct="1">
              <a:spcBef>
                <a:spcPct val="20000"/>
              </a:spcBef>
              <a:buClr>
                <a:srgbClr val="003366"/>
              </a:buClr>
              <a:buSzTx/>
              <a:buFont typeface="Wingdings" pitchFamily="2" charset="2"/>
              <a:buChar char="§"/>
            </a:pPr>
            <a:r>
              <a:rPr lang="en-US" sz="2200" b="0">
                <a:solidFill>
                  <a:srgbClr val="000000"/>
                </a:solidFill>
              </a:rPr>
              <a:t>The code can be created in an editor (TextPad)</a:t>
            </a:r>
          </a:p>
          <a:p>
            <a:pPr marL="800100" lvl="1" indent="-342900" eaLnBrk="1" hangingPunct="1">
              <a:spcBef>
                <a:spcPct val="20000"/>
              </a:spcBef>
              <a:buClr>
                <a:srgbClr val="003366"/>
              </a:buClr>
              <a:buSzTx/>
              <a:buFont typeface="Wingdings" pitchFamily="2" charset="2"/>
              <a:buChar char="§"/>
            </a:pPr>
            <a:r>
              <a:rPr lang="en-US" sz="2200" b="0">
                <a:solidFill>
                  <a:srgbClr val="000000"/>
                </a:solidFill>
              </a:rPr>
              <a:t>Save the file ( ex. Retail.java)</a:t>
            </a:r>
          </a:p>
          <a:p>
            <a:pPr marL="800100" lvl="1" indent="-342900" eaLnBrk="1" hangingPunct="1">
              <a:spcBef>
                <a:spcPct val="20000"/>
              </a:spcBef>
              <a:buClr>
                <a:srgbClr val="003366"/>
              </a:buClr>
              <a:buSzTx/>
              <a:buFont typeface="Wingdings" pitchFamily="2" charset="2"/>
              <a:buChar char="§"/>
            </a:pPr>
            <a:r>
              <a:rPr lang="en-US" sz="2200" b="0">
                <a:solidFill>
                  <a:srgbClr val="000000"/>
                </a:solidFill>
              </a:rPr>
              <a:t>Compile the program</a:t>
            </a:r>
          </a:p>
          <a:p>
            <a:pPr marL="800100" lvl="1" indent="-342900" eaLnBrk="1" hangingPunct="1">
              <a:spcBef>
                <a:spcPct val="20000"/>
              </a:spcBef>
              <a:buClr>
                <a:srgbClr val="003366"/>
              </a:buClr>
              <a:buSzTx/>
              <a:buFont typeface="Wingdings" pitchFamily="2" charset="2"/>
              <a:buChar char="§"/>
            </a:pPr>
            <a:r>
              <a:rPr lang="en-US" sz="2200" b="0">
                <a:solidFill>
                  <a:srgbClr val="000000"/>
                </a:solidFill>
              </a:rPr>
              <a:t>Execute the code</a:t>
            </a:r>
          </a:p>
        </p:txBody>
      </p:sp>
      <p:sp>
        <p:nvSpPr>
          <p:cNvPr id="7" name="TextBox 6"/>
          <p:cNvSpPr txBox="1"/>
          <p:nvPr/>
        </p:nvSpPr>
        <p:spPr>
          <a:xfrm>
            <a:off x="3810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4757884-D4A1-46AB-89ED-FC493918C819}" type="slidenum">
              <a:rPr lang="en-US"/>
              <a:pPr>
                <a:defRPr/>
              </a:pPr>
              <a:t>29</a:t>
            </a:fld>
            <a:endParaRPr lang="en-US" dirty="0"/>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32772" name="Rectangle 7"/>
          <p:cNvSpPr>
            <a:spLocks noGrp="1" noChangeArrowheads="1"/>
          </p:cNvSpPr>
          <p:nvPr>
            <p:ph type="body" idx="1"/>
          </p:nvPr>
        </p:nvSpPr>
        <p:spPr/>
        <p:txBody>
          <a:bodyPr/>
          <a:lstStyle/>
          <a:p>
            <a:pPr marL="342900" lvl="1" indent="-342900" eaLnBrk="1" hangingPunct="1">
              <a:buFont typeface="Wingdings" pitchFamily="2" charset="2"/>
              <a:buNone/>
            </a:pPr>
            <a:endParaRPr lang="en-US" smtClean="0"/>
          </a:p>
          <a:p>
            <a:pPr marL="342900" lvl="1" indent="-342900" eaLnBrk="1" hangingPunct="1">
              <a:buFont typeface="Wingdings" pitchFamily="2" charset="2"/>
              <a:buNone/>
            </a:pPr>
            <a:endParaRPr lang="en-US" smtClean="0"/>
          </a:p>
          <a:p>
            <a:pPr marL="342900" lvl="1" indent="-342900" eaLnBrk="1" hangingPunct="1">
              <a:buFont typeface="Wingdings" pitchFamily="2" charset="2"/>
              <a:buNone/>
            </a:pPr>
            <a:r>
              <a:rPr lang="en-US" smtClean="0"/>
              <a:t>Let us now understand :</a:t>
            </a:r>
          </a:p>
          <a:p>
            <a:pPr marL="742950" lvl="2" indent="-342900" eaLnBrk="1" hangingPunct="1"/>
            <a:r>
              <a:rPr lang="en-US" sz="2200" smtClean="0"/>
              <a:t>Java Architecture in brief</a:t>
            </a:r>
          </a:p>
          <a:p>
            <a:pPr marL="342900" lvl="1" indent="-342900" eaLnBrk="1" hangingPunct="1">
              <a:buFont typeface="Wingdings" pitchFamily="2" charset="2"/>
              <a:buNone/>
            </a:pPr>
            <a:endParaRPr lang="en-US" smtClean="0"/>
          </a:p>
        </p:txBody>
      </p:sp>
      <p:pic>
        <p:nvPicPr>
          <p:cNvPr id="32773" name="Picture 2" descr="C:\Program Files\Microsoft Office\MEDIA\CAGCAT10\j0301252.wmf"/>
          <p:cNvPicPr>
            <a:picLocks noChangeAspect="1" noChangeArrowheads="1"/>
          </p:cNvPicPr>
          <p:nvPr/>
        </p:nvPicPr>
        <p:blipFill>
          <a:blip r:embed="rId3"/>
          <a:srcRect/>
          <a:stretch>
            <a:fillRect/>
          </a:stretch>
        </p:blipFill>
        <p:spPr bwMode="auto">
          <a:xfrm>
            <a:off x="6629400" y="2646363"/>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a:spcBef>
                <a:spcPts val="100"/>
              </a:spcBef>
              <a:buFont typeface="Wingdings" pitchFamily="2" charset="2"/>
              <a:buChar char="§"/>
              <a:defRPr/>
            </a:pPr>
            <a:r>
              <a:rPr lang="en-US" sz="1600" b="1" dirty="0" smtClean="0"/>
              <a:t>This Document is confidential to Infosys Technologies Limited. This document contains information and data that Infosys considers confidential and proprietary (“Confidential Information”).</a:t>
            </a:r>
          </a:p>
          <a:p>
            <a:pPr>
              <a:spcBef>
                <a:spcPts val="100"/>
              </a:spcBef>
              <a:buFont typeface="Wingdings" pitchFamily="2" charset="2"/>
              <a:buChar char="§"/>
              <a:defRPr/>
            </a:pPr>
            <a:r>
              <a:rPr lang="en-US" sz="1600" b="1" dirty="0" smtClean="0"/>
              <a:t>Confidential Information includes, but is not limited to, the following:</a:t>
            </a:r>
          </a:p>
          <a:p>
            <a:pPr lvl="1">
              <a:spcBef>
                <a:spcPts val="100"/>
              </a:spcBef>
              <a:buFont typeface="Wingdings" pitchFamily="2" charset="2"/>
              <a:buChar char="q"/>
              <a:defRPr/>
            </a:pPr>
            <a:r>
              <a:rPr lang="en-US" sz="1400" dirty="0" smtClean="0">
                <a:ea typeface="+mn-ea"/>
              </a:rPr>
              <a:t> Corporate and Infrastructure information about Infosys</a:t>
            </a:r>
          </a:p>
          <a:p>
            <a:pPr lvl="1">
              <a:spcBef>
                <a:spcPts val="100"/>
              </a:spcBef>
              <a:buFont typeface="Wingdings" pitchFamily="2" charset="2"/>
              <a:buChar char="q"/>
              <a:defRPr/>
            </a:pPr>
            <a:r>
              <a:rPr lang="en-US" sz="1400" dirty="0" smtClean="0">
                <a:ea typeface="+mn-ea"/>
              </a:rPr>
              <a:t> Infosys’ project management and quality processes</a:t>
            </a:r>
          </a:p>
          <a:p>
            <a:pPr lvl="1">
              <a:spcBef>
                <a:spcPts val="100"/>
              </a:spcBef>
              <a:buFont typeface="Wingdings" pitchFamily="2" charset="2"/>
              <a:buChar char="q"/>
              <a:defRPr/>
            </a:pPr>
            <a:r>
              <a:rPr lang="en-US" sz="1400" dirty="0" smtClean="0">
                <a:ea typeface="+mn-ea"/>
              </a:rPr>
              <a:t> Project experiences provided included as illustrative case studies</a:t>
            </a:r>
          </a:p>
          <a:p>
            <a:pPr>
              <a:spcBef>
                <a:spcPts val="100"/>
              </a:spcBef>
              <a:buFont typeface="Wingdings" pitchFamily="2" charset="2"/>
              <a:buChar char="§"/>
              <a:defRPr/>
            </a:pPr>
            <a:r>
              <a:rPr lang="en-US" sz="1600" b="1" dirty="0" smtClean="0"/>
              <a:t>Any disclosure of Confidential Information to, or use of it by a third party, will be damaging to Infosys.</a:t>
            </a:r>
          </a:p>
          <a:p>
            <a:pPr>
              <a:spcBef>
                <a:spcPts val="100"/>
              </a:spcBef>
              <a:buFont typeface="Wingdings" pitchFamily="2" charset="2"/>
              <a:buChar char="§"/>
              <a:defRPr/>
            </a:pPr>
            <a:r>
              <a:rPr lang="en-US" sz="1600" b="1" dirty="0" smtClean="0"/>
              <a:t>Ownership of all Infosys Confidential Information, no matter in what media it resides, remains with Infosys.</a:t>
            </a:r>
          </a:p>
          <a:p>
            <a:pPr>
              <a:spcBef>
                <a:spcPts val="100"/>
              </a:spcBef>
              <a:buFont typeface="Wingdings" pitchFamily="2" charset="2"/>
              <a:buChar char="§"/>
              <a:defRPr/>
            </a:pPr>
            <a:r>
              <a:rPr lang="en-US" sz="1600" b="1" dirty="0" smtClean="0"/>
              <a:t>Confidential information in this document shall not be disclosed, duplicated or used – in whole or in part – for any purpose other than reading without specific written permission of an authorized representative of Infosys.</a:t>
            </a:r>
          </a:p>
          <a:p>
            <a:pPr>
              <a:spcBef>
                <a:spcPts val="100"/>
              </a:spcBef>
              <a:buFont typeface="Wingdings" pitchFamily="2" charset="2"/>
              <a:buChar char="§"/>
              <a:defRPr/>
            </a:pPr>
            <a:r>
              <a:rPr lang="en-US" sz="1600" b="1" dirty="0" smtClean="0"/>
              <a:t>This document also contains third party confidential and proprietary information. Such third party information has been included by Infosys after receiving due written permissions and authorizations from the party/</a:t>
            </a:r>
            <a:r>
              <a:rPr lang="en-US" sz="1600" b="1" dirty="0" err="1" smtClean="0"/>
              <a:t>ies</a:t>
            </a:r>
            <a:r>
              <a:rPr lang="en-US" sz="1600" b="1"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600" b="1" dirty="0"/>
          </a:p>
        </p:txBody>
      </p:sp>
      <p:sp>
        <p:nvSpPr>
          <p:cNvPr id="4" name="Slide Number Placeholder 3"/>
          <p:cNvSpPr>
            <a:spLocks noGrp="1"/>
          </p:cNvSpPr>
          <p:nvPr>
            <p:ph type="sldNum" sz="quarter" idx="10"/>
          </p:nvPr>
        </p:nvSpPr>
        <p:spPr/>
        <p:txBody>
          <a:bodyPr/>
          <a:lstStyle/>
          <a:p>
            <a:pPr>
              <a:defRPr/>
            </a:pPr>
            <a:fld id="{84A4ECA0-6D0F-4186-A242-5B652B422088}"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30" name="Rectangle 6"/>
          <p:cNvSpPr>
            <a:spLocks noGrp="1" noChangeArrowheads="1"/>
          </p:cNvSpPr>
          <p:nvPr>
            <p:ph type="title"/>
          </p:nvPr>
        </p:nvSpPr>
        <p:spPr/>
        <p:txBody>
          <a:bodyPr/>
          <a:lstStyle/>
          <a:p>
            <a:pPr eaLnBrk="1" hangingPunct="1">
              <a:defRPr/>
            </a:pPr>
            <a:r>
              <a:rPr lang="en-US" dirty="0" smtClean="0"/>
              <a:t>Java Architecture (1 of 2)</a:t>
            </a:r>
          </a:p>
        </p:txBody>
      </p:sp>
      <p:sp>
        <p:nvSpPr>
          <p:cNvPr id="33795" name="Content Placeholder 4"/>
          <p:cNvSpPr>
            <a:spLocks noGrp="1"/>
          </p:cNvSpPr>
          <p:nvPr>
            <p:ph idx="1"/>
          </p:nvPr>
        </p:nvSpPr>
        <p:spPr/>
        <p:txBody>
          <a:bodyPr/>
          <a:lstStyle/>
          <a:p>
            <a:r>
              <a:rPr lang="en-US" smtClean="0"/>
              <a:t>Java Architecture is composed of the following components:</a:t>
            </a:r>
          </a:p>
          <a:p>
            <a:pPr lvl="1">
              <a:buFont typeface="Wingdings" pitchFamily="2" charset="2"/>
              <a:buNone/>
            </a:pPr>
            <a:endParaRPr lang="en-US" smtClean="0"/>
          </a:p>
          <a:p>
            <a:pPr lvl="1"/>
            <a:endParaRPr lang="en-US" smtClean="0"/>
          </a:p>
          <a:p>
            <a:endParaRPr lang="en-US" smtClean="0"/>
          </a:p>
          <a:p>
            <a:pPr>
              <a:buFont typeface="Wingdings" pitchFamily="2" charset="2"/>
              <a:buNone/>
            </a:pPr>
            <a:r>
              <a:rPr lang="en-US" smtClean="0"/>
              <a:t>	</a:t>
            </a:r>
          </a:p>
        </p:txBody>
      </p:sp>
      <p:sp>
        <p:nvSpPr>
          <p:cNvPr id="4" name="Slide Number Placeholder 3"/>
          <p:cNvSpPr>
            <a:spLocks noGrp="1"/>
          </p:cNvSpPr>
          <p:nvPr>
            <p:ph type="sldNum" sz="quarter" idx="10"/>
          </p:nvPr>
        </p:nvSpPr>
        <p:spPr/>
        <p:txBody>
          <a:bodyPr/>
          <a:lstStyle/>
          <a:p>
            <a:pPr>
              <a:defRPr/>
            </a:pPr>
            <a:fld id="{13493AEA-D5B8-45FA-9FF3-D7624036DB3B}" type="slidenum">
              <a:rPr lang="en-US"/>
              <a:pPr>
                <a:defRPr/>
              </a:pPr>
              <a:t>30</a:t>
            </a:fld>
            <a:endParaRPr lang="en-US"/>
          </a:p>
        </p:txBody>
      </p:sp>
      <p:graphicFrame>
        <p:nvGraphicFramePr>
          <p:cNvPr id="9" name="Diagram 8"/>
          <p:cNvGraphicFramePr/>
          <p:nvPr/>
        </p:nvGraphicFramePr>
        <p:xfrm>
          <a:off x="381000" y="2057400"/>
          <a:ext cx="89154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pPr>
              <a:defRPr/>
            </a:pPr>
            <a:fld id="{3C93FE09-32DD-4D0F-B11E-9824B10E600B}" type="slidenum">
              <a:rPr lang="en-US"/>
              <a:pPr>
                <a:defRPr/>
              </a:pPr>
              <a:t>31</a:t>
            </a:fld>
            <a:endParaRPr lang="en-US"/>
          </a:p>
        </p:txBody>
      </p:sp>
      <p:sp>
        <p:nvSpPr>
          <p:cNvPr id="65538" name="Rectangle 2"/>
          <p:cNvSpPr>
            <a:spLocks noGrp="1" noChangeArrowheads="1"/>
          </p:cNvSpPr>
          <p:nvPr>
            <p:ph type="title"/>
          </p:nvPr>
        </p:nvSpPr>
        <p:spPr>
          <a:xfrm>
            <a:off x="247650" y="0"/>
            <a:ext cx="9410700" cy="979488"/>
          </a:xfrm>
        </p:spPr>
        <p:txBody>
          <a:bodyPr/>
          <a:lstStyle/>
          <a:p>
            <a:pPr eaLnBrk="1" hangingPunct="1">
              <a:defRPr/>
            </a:pPr>
            <a:r>
              <a:rPr lang="en-US" sz="2800" dirty="0" smtClean="0"/>
              <a:t>Java Architecture (2 of 2)</a:t>
            </a:r>
          </a:p>
        </p:txBody>
      </p:sp>
      <p:pic>
        <p:nvPicPr>
          <p:cNvPr id="1026" name="Picture 2"/>
          <p:cNvPicPr>
            <a:picLocks noChangeAspect="1" noChangeArrowheads="1"/>
          </p:cNvPicPr>
          <p:nvPr/>
        </p:nvPicPr>
        <p:blipFill>
          <a:blip r:embed="rId3"/>
          <a:srcRect/>
          <a:stretch>
            <a:fillRect/>
          </a:stretch>
        </p:blipFill>
        <p:spPr bwMode="auto">
          <a:xfrm>
            <a:off x="2133600" y="1157503"/>
            <a:ext cx="5257800" cy="454299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C76D61F-D4FA-4C1C-BDBB-A1CC5A12876C}" type="slidenum">
              <a:rPr lang="en-US"/>
              <a:pPr>
                <a:defRPr/>
              </a:pPr>
              <a:t>32</a:t>
            </a:fld>
            <a:endParaRPr lang="en-US" dirty="0"/>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34820" name="Rectangle 7"/>
          <p:cNvSpPr>
            <a:spLocks noGrp="1" noChangeArrowheads="1"/>
          </p:cNvSpPr>
          <p:nvPr>
            <p:ph type="body" idx="1"/>
          </p:nvPr>
        </p:nvSpPr>
        <p:spPr/>
        <p:txBody>
          <a:bodyPr/>
          <a:lstStyle/>
          <a:p>
            <a:pPr marL="342900" lvl="1" indent="-342900" eaLnBrk="1" hangingPunct="1">
              <a:buFont typeface="Wingdings" pitchFamily="2" charset="2"/>
              <a:buNone/>
            </a:pPr>
            <a:endParaRPr lang="en-US" smtClean="0"/>
          </a:p>
          <a:p>
            <a:pPr marL="342900" lvl="1" indent="-342900" eaLnBrk="1" hangingPunct="1">
              <a:buFont typeface="Wingdings" pitchFamily="2" charset="2"/>
              <a:buNone/>
            </a:pPr>
            <a:endParaRPr lang="en-US" smtClean="0"/>
          </a:p>
          <a:p>
            <a:pPr marL="342900" lvl="1" indent="-342900" eaLnBrk="1" hangingPunct="1">
              <a:buFont typeface="Wingdings" pitchFamily="2" charset="2"/>
              <a:buNone/>
            </a:pPr>
            <a:r>
              <a:rPr lang="en-US" smtClean="0"/>
              <a:t>Let us understand:</a:t>
            </a:r>
          </a:p>
          <a:p>
            <a:pPr marL="742950" lvl="2" indent="-342900" eaLnBrk="1" hangingPunct="1"/>
            <a:r>
              <a:rPr lang="en-US" sz="2200" smtClean="0"/>
              <a:t>Reference Variables &amp; Objects in Memory</a:t>
            </a:r>
          </a:p>
          <a:p>
            <a:pPr marL="742950" lvl="2" indent="-342900" eaLnBrk="1" hangingPunct="1"/>
            <a:r>
              <a:rPr lang="en-US" sz="2200" smtClean="0"/>
              <a:t>Lifetime of Objects</a:t>
            </a:r>
            <a:endParaRPr lang="en-US" smtClean="0"/>
          </a:p>
        </p:txBody>
      </p:sp>
      <p:pic>
        <p:nvPicPr>
          <p:cNvPr id="34821" name="Picture 2" descr="C:\Program Files\Microsoft Office\MEDIA\CAGCAT10\j0301252.wmf"/>
          <p:cNvPicPr>
            <a:picLocks noChangeAspect="1" noChangeArrowheads="1"/>
          </p:cNvPicPr>
          <p:nvPr/>
        </p:nvPicPr>
        <p:blipFill>
          <a:blip r:embed="rId3"/>
          <a:srcRect/>
          <a:stretch>
            <a:fillRect/>
          </a:stretch>
        </p:blipFill>
        <p:spPr bwMode="auto">
          <a:xfrm>
            <a:off x="6629400" y="2646363"/>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9FDFA0A4-FCBB-49B4-9A21-D25033DF4EDC}" type="slidenum">
              <a:rPr lang="en-US"/>
              <a:pPr>
                <a:defRPr/>
              </a:pPr>
              <a:t>33</a:t>
            </a:fld>
            <a:endParaRPr lang="en-US"/>
          </a:p>
        </p:txBody>
      </p:sp>
      <p:sp>
        <p:nvSpPr>
          <p:cNvPr id="575495" name="Rectangle 7"/>
          <p:cNvSpPr>
            <a:spLocks noGrp="1" noChangeArrowheads="1"/>
          </p:cNvSpPr>
          <p:nvPr>
            <p:ph type="title"/>
          </p:nvPr>
        </p:nvSpPr>
        <p:spPr>
          <a:xfrm>
            <a:off x="330200" y="12700"/>
            <a:ext cx="8585200" cy="973138"/>
          </a:xfrm>
        </p:spPr>
        <p:txBody>
          <a:bodyPr/>
          <a:lstStyle/>
          <a:p>
            <a:pPr eaLnBrk="1" hangingPunct="1">
              <a:defRPr/>
            </a:pPr>
            <a:r>
              <a:rPr lang="en-US" sz="2700" dirty="0" smtClean="0"/>
              <a:t>Reference variables &amp; Objects in Memory (1 of 4)</a:t>
            </a:r>
          </a:p>
        </p:txBody>
      </p:sp>
      <p:sp>
        <p:nvSpPr>
          <p:cNvPr id="35844" name="Rectangle 8"/>
          <p:cNvSpPr>
            <a:spLocks noGrp="1" noChangeArrowheads="1"/>
          </p:cNvSpPr>
          <p:nvPr>
            <p:ph type="body" idx="1"/>
          </p:nvPr>
        </p:nvSpPr>
        <p:spPr>
          <a:xfrm>
            <a:off x="381000" y="2438400"/>
            <a:ext cx="5308600" cy="533400"/>
          </a:xfrm>
        </p:spPr>
        <p:txBody>
          <a:bodyPr/>
          <a:lstStyle/>
          <a:p>
            <a:pPr eaLnBrk="1" hangingPunct="1">
              <a:buFont typeface="Wingdings" pitchFamily="2" charset="2"/>
              <a:buNone/>
            </a:pPr>
            <a:r>
              <a:rPr lang="en-US" smtClean="0">
                <a:ea typeface="굴림" pitchFamily="34" charset="-127"/>
              </a:rPr>
              <a:t>Customer custObj = new Customer();</a:t>
            </a:r>
          </a:p>
          <a:p>
            <a:pPr eaLnBrk="1" hangingPunct="1">
              <a:buFont typeface="Wingdings" pitchFamily="2" charset="2"/>
              <a:buNone/>
            </a:pPr>
            <a:r>
              <a:rPr lang="en-US" smtClean="0">
                <a:ea typeface="굴림" pitchFamily="34" charset="-127"/>
              </a:rPr>
              <a:t>	   </a:t>
            </a:r>
          </a:p>
          <a:p>
            <a:pPr eaLnBrk="1" hangingPunct="1">
              <a:buFont typeface="Wingdings" pitchFamily="2" charset="2"/>
              <a:buNone/>
            </a:pPr>
            <a:r>
              <a:rPr lang="en-US" smtClean="0">
                <a:ea typeface="굴림" pitchFamily="34" charset="-127"/>
              </a:rPr>
              <a:t>	</a:t>
            </a:r>
          </a:p>
          <a:p>
            <a:pPr eaLnBrk="1" hangingPunct="1">
              <a:buFont typeface="Wingdings" pitchFamily="2" charset="2"/>
              <a:buNone/>
            </a:pPr>
            <a:r>
              <a:rPr lang="en-US" smtClean="0">
                <a:ea typeface="굴림" pitchFamily="34" charset="-127"/>
              </a:rPr>
              <a:t>		</a:t>
            </a:r>
          </a:p>
          <a:p>
            <a:pPr eaLnBrk="1" hangingPunct="1">
              <a:buFont typeface="Wingdings" pitchFamily="2" charset="2"/>
              <a:buNone/>
            </a:pPr>
            <a:endParaRPr lang="en-US" smtClean="0">
              <a:ea typeface="굴림" pitchFamily="34" charset="-127"/>
            </a:endParaRPr>
          </a:p>
          <a:p>
            <a:pPr eaLnBrk="1" hangingPunct="1">
              <a:buFont typeface="Wingdings" pitchFamily="2" charset="2"/>
              <a:buNone/>
            </a:pPr>
            <a:r>
              <a:rPr lang="en-US" smtClean="0">
                <a:ea typeface="굴림" pitchFamily="34" charset="-127"/>
              </a:rPr>
              <a:t>       </a:t>
            </a:r>
          </a:p>
          <a:p>
            <a:pPr eaLnBrk="1" hangingPunct="1">
              <a:buFont typeface="Wingdings" pitchFamily="2" charset="2"/>
              <a:buNone/>
            </a:pPr>
            <a:endParaRPr lang="en-US" smtClean="0">
              <a:ea typeface="굴림" pitchFamily="34" charset="-127"/>
            </a:endParaRPr>
          </a:p>
          <a:p>
            <a:pPr eaLnBrk="1" hangingPunct="1">
              <a:buFont typeface="Wingdings" pitchFamily="2" charset="2"/>
              <a:buNone/>
            </a:pPr>
            <a:endParaRPr lang="en-US" smtClean="0">
              <a:ea typeface="굴림" pitchFamily="34" charset="-127"/>
            </a:endParaRPr>
          </a:p>
        </p:txBody>
      </p:sp>
      <p:sp>
        <p:nvSpPr>
          <p:cNvPr id="35845" name="Rectangle 5"/>
          <p:cNvSpPr>
            <a:spLocks noChangeArrowheads="1"/>
          </p:cNvSpPr>
          <p:nvPr/>
        </p:nvSpPr>
        <p:spPr bwMode="auto">
          <a:xfrm>
            <a:off x="228600" y="1981200"/>
            <a:ext cx="9398000" cy="5029200"/>
          </a:xfrm>
          <a:prstGeom prst="rect">
            <a:avLst/>
          </a:prstGeom>
          <a:noFill/>
          <a:ln w="9525">
            <a:noFill/>
            <a:miter lim="800000"/>
            <a:headEnd/>
            <a:tailEnd/>
          </a:ln>
        </p:spPr>
        <p:txBody>
          <a:bodyPr/>
          <a:lstStyle/>
          <a:p>
            <a:pPr marL="342900" indent="-342900" eaLnBrk="1" hangingPunct="1">
              <a:spcBef>
                <a:spcPct val="20000"/>
              </a:spcBef>
              <a:buClr>
                <a:srgbClr val="003366"/>
              </a:buClr>
              <a:buSzTx/>
              <a:buFont typeface="Wingdings" pitchFamily="2" charset="2"/>
              <a:buChar char="Ø"/>
            </a:pPr>
            <a:endParaRPr lang="en-US" sz="2400" b="0">
              <a:solidFill>
                <a:srgbClr val="000000"/>
              </a:solidFill>
            </a:endParaRPr>
          </a:p>
          <a:p>
            <a:pPr marL="342900" indent="-342900" eaLnBrk="1" hangingPunct="1">
              <a:spcBef>
                <a:spcPct val="20000"/>
              </a:spcBef>
              <a:buClr>
                <a:srgbClr val="003366"/>
              </a:buClr>
              <a:buSzTx/>
              <a:buFont typeface="Wingdings" pitchFamily="2" charset="2"/>
              <a:buChar char="Ø"/>
            </a:pPr>
            <a:endParaRPr lang="en-US" sz="2400" b="0">
              <a:solidFill>
                <a:srgbClr val="000000"/>
              </a:solidFill>
            </a:endParaRPr>
          </a:p>
        </p:txBody>
      </p:sp>
      <p:sp>
        <p:nvSpPr>
          <p:cNvPr id="35846" name="TextBox 23"/>
          <p:cNvSpPr txBox="1">
            <a:spLocks noChangeArrowheads="1"/>
          </p:cNvSpPr>
          <p:nvPr/>
        </p:nvSpPr>
        <p:spPr bwMode="auto">
          <a:xfrm>
            <a:off x="1114425" y="3979863"/>
            <a:ext cx="1981200" cy="276225"/>
          </a:xfrm>
          <a:prstGeom prst="rect">
            <a:avLst/>
          </a:prstGeom>
          <a:noFill/>
          <a:ln w="9525">
            <a:noFill/>
            <a:miter lim="800000"/>
            <a:headEnd/>
            <a:tailEnd/>
          </a:ln>
        </p:spPr>
        <p:txBody>
          <a:bodyPr>
            <a:spAutoFit/>
          </a:bodyPr>
          <a:lstStyle/>
          <a:p>
            <a:endParaRPr lang="en-US"/>
          </a:p>
        </p:txBody>
      </p:sp>
      <p:grpSp>
        <p:nvGrpSpPr>
          <p:cNvPr id="2" name="Group 9"/>
          <p:cNvGrpSpPr>
            <a:grpSpLocks/>
          </p:cNvGrpSpPr>
          <p:nvPr/>
        </p:nvGrpSpPr>
        <p:grpSpPr bwMode="auto">
          <a:xfrm>
            <a:off x="1066800" y="3048000"/>
            <a:ext cx="6894513" cy="2735263"/>
            <a:chOff x="1106488" y="2336006"/>
            <a:chExt cx="6894512" cy="2734469"/>
          </a:xfrm>
        </p:grpSpPr>
        <p:sp>
          <p:nvSpPr>
            <p:cNvPr id="11" name="Oval 36"/>
            <p:cNvSpPr>
              <a:spLocks noChangeArrowheads="1"/>
            </p:cNvSpPr>
            <p:nvPr/>
          </p:nvSpPr>
          <p:spPr bwMode="auto">
            <a:xfrm>
              <a:off x="4313049" y="2336006"/>
              <a:ext cx="3687951" cy="2380107"/>
            </a:xfrm>
            <a:prstGeom prst="ellipse">
              <a:avLst/>
            </a:prstGeom>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grpSp>
          <p:nvGrpSpPr>
            <p:cNvPr id="35854" name="Group 15"/>
            <p:cNvGrpSpPr>
              <a:grpSpLocks/>
            </p:cNvGrpSpPr>
            <p:nvPr/>
          </p:nvGrpSpPr>
          <p:grpSpPr bwMode="auto">
            <a:xfrm>
              <a:off x="1106489" y="3128962"/>
              <a:ext cx="6740524" cy="1941513"/>
              <a:chOff x="1106489" y="3128962"/>
              <a:chExt cx="6740524" cy="1941513"/>
            </a:xfrm>
          </p:grpSpPr>
          <p:grpSp>
            <p:nvGrpSpPr>
              <p:cNvPr id="35856" name="Group 30"/>
              <p:cNvGrpSpPr>
                <a:grpSpLocks/>
              </p:cNvGrpSpPr>
              <p:nvPr/>
            </p:nvGrpSpPr>
            <p:grpSpPr bwMode="auto">
              <a:xfrm>
                <a:off x="1106489" y="3128962"/>
                <a:ext cx="2766020" cy="1496839"/>
                <a:chOff x="609599" y="3048133"/>
                <a:chExt cx="1828800" cy="1149651"/>
              </a:xfrm>
            </p:grpSpPr>
            <p:sp>
              <p:nvSpPr>
                <p:cNvPr id="19" name="Flowchart: Process 18"/>
                <p:cNvSpPr/>
                <p:nvPr/>
              </p:nvSpPr>
              <p:spPr bwMode="auto">
                <a:xfrm>
                  <a:off x="838412" y="3048566"/>
                  <a:ext cx="1262671" cy="686258"/>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latin typeface="Arial" charset="0"/>
                      <a:cs typeface="Arial" charset="0"/>
                    </a:rPr>
                    <a:t>     </a:t>
                  </a:r>
                </a:p>
              </p:txBody>
            </p:sp>
            <p:sp>
              <p:nvSpPr>
                <p:cNvPr id="35862" name="TextBox 33"/>
                <p:cNvSpPr txBox="1">
                  <a:spLocks noChangeArrowheads="1"/>
                </p:cNvSpPr>
                <p:nvPr/>
              </p:nvSpPr>
              <p:spPr bwMode="auto">
                <a:xfrm>
                  <a:off x="609599" y="3914001"/>
                  <a:ext cx="1828800" cy="283783"/>
                </a:xfrm>
                <a:prstGeom prst="rect">
                  <a:avLst/>
                </a:prstGeom>
                <a:noFill/>
                <a:ln w="9525">
                  <a:noFill/>
                  <a:miter lim="800000"/>
                  <a:headEnd/>
                  <a:tailEnd/>
                </a:ln>
              </p:spPr>
              <p:txBody>
                <a:bodyPr>
                  <a:spAutoFit/>
                </a:bodyPr>
                <a:lstStyle/>
                <a:p>
                  <a:pPr algn="ctr"/>
                  <a:r>
                    <a:rPr lang="en-US" sz="1800">
                      <a:solidFill>
                        <a:srgbClr val="0070C0"/>
                      </a:solidFill>
                      <a:ea typeface="굴림" pitchFamily="34" charset="-127"/>
                    </a:rPr>
                    <a:t>Stack</a:t>
                  </a:r>
                  <a:endParaRPr lang="en-US" sz="1800">
                    <a:solidFill>
                      <a:srgbClr val="0070C0"/>
                    </a:solidFill>
                  </a:endParaRPr>
                </a:p>
              </p:txBody>
            </p:sp>
          </p:grpSp>
          <p:sp>
            <p:nvSpPr>
              <p:cNvPr id="35857" name="TextBox 38"/>
              <p:cNvSpPr txBox="1">
                <a:spLocks noChangeArrowheads="1"/>
              </p:cNvSpPr>
              <p:nvPr/>
            </p:nvSpPr>
            <p:spPr bwMode="auto">
              <a:xfrm>
                <a:off x="5258524" y="3248213"/>
                <a:ext cx="1959264" cy="307903"/>
              </a:xfrm>
              <a:prstGeom prst="rect">
                <a:avLst/>
              </a:prstGeom>
              <a:noFill/>
              <a:ln w="9525">
                <a:solidFill>
                  <a:schemeClr val="tx1"/>
                </a:solidFill>
                <a:miter lim="800000"/>
                <a:headEnd/>
                <a:tailEnd/>
              </a:ln>
            </p:spPr>
            <p:txBody>
              <a:bodyPr>
                <a:spAutoFit/>
              </a:bodyPr>
              <a:lstStyle/>
              <a:p>
                <a:r>
                  <a:rPr lang="en-US" sz="1400">
                    <a:ea typeface="굴림" pitchFamily="34" charset="-127"/>
                  </a:rPr>
                  <a:t>c</a:t>
                </a:r>
                <a:r>
                  <a:rPr lang="en-US" sz="1400"/>
                  <a:t>ustomerId</a:t>
                </a:r>
              </a:p>
            </p:txBody>
          </p:sp>
          <p:sp>
            <p:nvSpPr>
              <p:cNvPr id="35858" name="TextBox 39"/>
              <p:cNvSpPr txBox="1">
                <a:spLocks noChangeArrowheads="1"/>
              </p:cNvSpPr>
              <p:nvPr/>
            </p:nvSpPr>
            <p:spPr bwMode="auto">
              <a:xfrm>
                <a:off x="5258524" y="3582044"/>
                <a:ext cx="1959264" cy="307903"/>
              </a:xfrm>
              <a:prstGeom prst="rect">
                <a:avLst/>
              </a:prstGeom>
              <a:noFill/>
              <a:ln w="9525">
                <a:solidFill>
                  <a:schemeClr val="tx1"/>
                </a:solidFill>
                <a:miter lim="800000"/>
                <a:headEnd/>
                <a:tailEnd/>
              </a:ln>
            </p:spPr>
            <p:txBody>
              <a:bodyPr>
                <a:spAutoFit/>
              </a:bodyPr>
              <a:lstStyle/>
              <a:p>
                <a:r>
                  <a:rPr lang="en-US" sz="1400">
                    <a:ea typeface="굴림" pitchFamily="34" charset="-127"/>
                  </a:rPr>
                  <a:t>telephoneNo</a:t>
                </a:r>
                <a:endParaRPr lang="en-US" sz="1400"/>
              </a:p>
            </p:txBody>
          </p:sp>
          <p:sp>
            <p:nvSpPr>
              <p:cNvPr id="35859" name="TextBox 40"/>
              <p:cNvSpPr txBox="1">
                <a:spLocks noChangeArrowheads="1"/>
              </p:cNvSpPr>
              <p:nvPr/>
            </p:nvSpPr>
            <p:spPr bwMode="auto">
              <a:xfrm>
                <a:off x="4735242" y="4700991"/>
                <a:ext cx="3111771" cy="369484"/>
              </a:xfrm>
              <a:prstGeom prst="rect">
                <a:avLst/>
              </a:prstGeom>
              <a:noFill/>
              <a:ln w="9525">
                <a:noFill/>
                <a:miter lim="800000"/>
                <a:headEnd/>
                <a:tailEnd/>
              </a:ln>
            </p:spPr>
            <p:txBody>
              <a:bodyPr>
                <a:spAutoFit/>
              </a:bodyPr>
              <a:lstStyle/>
              <a:p>
                <a:pPr algn="ctr"/>
                <a:r>
                  <a:rPr lang="en-US" sz="1800">
                    <a:solidFill>
                      <a:srgbClr val="0070C0"/>
                    </a:solidFill>
                  </a:rPr>
                  <a:t>Heap</a:t>
                </a:r>
              </a:p>
            </p:txBody>
          </p:sp>
          <p:cxnSp>
            <p:nvCxnSpPr>
              <p:cNvPr id="35860" name="Straight Arrow Connector 55"/>
              <p:cNvCxnSpPr>
                <a:cxnSpLocks noChangeShapeType="1"/>
                <a:stCxn id="19" idx="3"/>
              </p:cNvCxnSpPr>
              <p:nvPr/>
            </p:nvCxnSpPr>
            <p:spPr bwMode="auto">
              <a:xfrm>
                <a:off x="3296254" y="3575244"/>
                <a:ext cx="1804498" cy="34416"/>
              </a:xfrm>
              <a:prstGeom prst="straightConnector1">
                <a:avLst/>
              </a:prstGeom>
              <a:noFill/>
              <a:ln w="38100" algn="ctr">
                <a:solidFill>
                  <a:schemeClr val="tx1"/>
                </a:solidFill>
                <a:round/>
                <a:headEnd/>
                <a:tailEnd type="arrow" w="med" len="med"/>
              </a:ln>
            </p:spPr>
          </p:cxnSp>
        </p:grpSp>
        <p:sp>
          <p:nvSpPr>
            <p:cNvPr id="35855" name="TextBox 28"/>
            <p:cNvSpPr txBox="1">
              <a:spLocks noChangeArrowheads="1"/>
            </p:cNvSpPr>
            <p:nvPr/>
          </p:nvSpPr>
          <p:spPr bwMode="auto">
            <a:xfrm>
              <a:off x="1676400" y="3429000"/>
              <a:ext cx="1219200" cy="584200"/>
            </a:xfrm>
            <a:prstGeom prst="rect">
              <a:avLst/>
            </a:prstGeom>
            <a:noFill/>
            <a:ln w="9525">
              <a:noFill/>
              <a:miter lim="800000"/>
              <a:headEnd/>
              <a:tailEnd/>
            </a:ln>
          </p:spPr>
          <p:txBody>
            <a:bodyPr>
              <a:spAutoFit/>
            </a:bodyPr>
            <a:lstStyle/>
            <a:p>
              <a:pPr algn="ctr"/>
              <a:r>
                <a:rPr lang="en-US" sz="1400">
                  <a:ea typeface="굴림" pitchFamily="34" charset="-127"/>
                </a:rPr>
                <a:t>custObj</a:t>
              </a:r>
              <a:endParaRPr lang="en-US" sz="1400"/>
            </a:p>
            <a:p>
              <a:endParaRPr lang="en-US"/>
            </a:p>
          </p:txBody>
        </p:sp>
      </p:grpSp>
      <p:sp>
        <p:nvSpPr>
          <p:cNvPr id="20" name="Oval Callout 19"/>
          <p:cNvSpPr/>
          <p:nvPr/>
        </p:nvSpPr>
        <p:spPr bwMode="auto">
          <a:xfrm>
            <a:off x="6248400" y="914400"/>
            <a:ext cx="2743200" cy="2133600"/>
          </a:xfrm>
          <a:prstGeom prst="wedgeEllipseCallout">
            <a:avLst>
              <a:gd name="adj1" fmla="val -73149"/>
              <a:gd name="adj2" fmla="val 24558"/>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Where will the memory be allocated for the reference variable and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22364B00-4FD0-4587-87E1-83C0ACD984D8}" type="slidenum">
              <a:rPr lang="en-US"/>
              <a:pPr>
                <a:defRPr/>
              </a:pPr>
              <a:t>34</a:t>
            </a:fld>
            <a:endParaRPr lang="en-US"/>
          </a:p>
        </p:txBody>
      </p:sp>
      <p:sp>
        <p:nvSpPr>
          <p:cNvPr id="575495" name="Rectangle 7"/>
          <p:cNvSpPr>
            <a:spLocks noGrp="1" noChangeArrowheads="1"/>
          </p:cNvSpPr>
          <p:nvPr>
            <p:ph type="title"/>
          </p:nvPr>
        </p:nvSpPr>
        <p:spPr>
          <a:xfrm>
            <a:off x="330200" y="12700"/>
            <a:ext cx="8280400" cy="973138"/>
          </a:xfrm>
        </p:spPr>
        <p:txBody>
          <a:bodyPr/>
          <a:lstStyle/>
          <a:p>
            <a:pPr eaLnBrk="1" hangingPunct="1">
              <a:defRPr/>
            </a:pPr>
            <a:r>
              <a:rPr lang="en-US" sz="2700" dirty="0" smtClean="0"/>
              <a:t>Reference variables &amp; Objects in Memory (2 of 4)</a:t>
            </a:r>
          </a:p>
        </p:txBody>
      </p:sp>
      <p:sp>
        <p:nvSpPr>
          <p:cNvPr id="36868" name="Rectangle 5"/>
          <p:cNvSpPr>
            <a:spLocks noChangeArrowheads="1"/>
          </p:cNvSpPr>
          <p:nvPr/>
        </p:nvSpPr>
        <p:spPr bwMode="auto">
          <a:xfrm>
            <a:off x="228600" y="1981200"/>
            <a:ext cx="9398000" cy="5029200"/>
          </a:xfrm>
          <a:prstGeom prst="rect">
            <a:avLst/>
          </a:prstGeom>
          <a:noFill/>
          <a:ln w="9525">
            <a:noFill/>
            <a:miter lim="800000"/>
            <a:headEnd/>
            <a:tailEnd/>
          </a:ln>
        </p:spPr>
        <p:txBody>
          <a:bodyPr/>
          <a:lstStyle/>
          <a:p>
            <a:pPr marL="342900" indent="-342900" eaLnBrk="1" hangingPunct="1">
              <a:spcBef>
                <a:spcPct val="20000"/>
              </a:spcBef>
              <a:buClr>
                <a:srgbClr val="003366"/>
              </a:buClr>
              <a:buSzTx/>
              <a:buFont typeface="Wingdings" pitchFamily="2" charset="2"/>
              <a:buChar char="Ø"/>
            </a:pPr>
            <a:endParaRPr lang="en-US" sz="2400" b="0">
              <a:solidFill>
                <a:srgbClr val="000000"/>
              </a:solidFill>
            </a:endParaRPr>
          </a:p>
          <a:p>
            <a:pPr marL="342900" indent="-342900" eaLnBrk="1" hangingPunct="1">
              <a:spcBef>
                <a:spcPct val="20000"/>
              </a:spcBef>
              <a:buClr>
                <a:srgbClr val="003366"/>
              </a:buClr>
              <a:buSzTx/>
              <a:buFont typeface="Wingdings" pitchFamily="2" charset="2"/>
              <a:buChar char="Ø"/>
            </a:pPr>
            <a:endParaRPr lang="en-US" sz="2400" b="0">
              <a:solidFill>
                <a:srgbClr val="000000"/>
              </a:solidFill>
            </a:endParaRPr>
          </a:p>
        </p:txBody>
      </p:sp>
      <p:sp>
        <p:nvSpPr>
          <p:cNvPr id="36869" name="TextBox 23"/>
          <p:cNvSpPr txBox="1">
            <a:spLocks noChangeArrowheads="1"/>
          </p:cNvSpPr>
          <p:nvPr/>
        </p:nvSpPr>
        <p:spPr bwMode="auto">
          <a:xfrm>
            <a:off x="533400" y="3838575"/>
            <a:ext cx="1981200" cy="276225"/>
          </a:xfrm>
          <a:prstGeom prst="rect">
            <a:avLst/>
          </a:prstGeom>
          <a:noFill/>
          <a:ln w="9525">
            <a:noFill/>
            <a:miter lim="800000"/>
            <a:headEnd/>
            <a:tailEnd/>
          </a:ln>
        </p:spPr>
        <p:txBody>
          <a:bodyPr>
            <a:spAutoFit/>
          </a:bodyPr>
          <a:lstStyle/>
          <a:p>
            <a:endParaRPr lang="en-US"/>
          </a:p>
        </p:txBody>
      </p:sp>
      <p:sp>
        <p:nvSpPr>
          <p:cNvPr id="24" name="Text Box 4"/>
          <p:cNvSpPr txBox="1">
            <a:spLocks noGrp="1" noChangeArrowheads="1"/>
          </p:cNvSpPr>
          <p:nvPr>
            <p:ph type="body" idx="1"/>
          </p:nvPr>
        </p:nvSpPr>
        <p:spPr>
          <a:xfrm>
            <a:off x="457200" y="1371600"/>
            <a:ext cx="5308600" cy="930275"/>
          </a:xfr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buFont typeface="Wingdings" pitchFamily="2" charset="2"/>
              <a:buNone/>
              <a:defRPr/>
            </a:pPr>
            <a:r>
              <a:rPr lang="en-US" sz="1600" b="1" dirty="0" smtClean="0">
                <a:solidFill>
                  <a:schemeClr val="bg1"/>
                </a:solidFill>
                <a:ea typeface="굴림" pitchFamily="34" charset="-127"/>
              </a:rPr>
              <a:t>Consider the code given below:</a:t>
            </a:r>
          </a:p>
          <a:p>
            <a:pPr>
              <a:buFont typeface="Wingdings" pitchFamily="2" charset="2"/>
              <a:buNone/>
              <a:defRPr/>
            </a:pPr>
            <a:r>
              <a:rPr lang="en-US" sz="1600" b="1" dirty="0" smtClean="0">
                <a:solidFill>
                  <a:schemeClr val="bg1"/>
                </a:solidFill>
                <a:ea typeface="굴림" pitchFamily="34" charset="-127"/>
              </a:rPr>
              <a:t>	</a:t>
            </a:r>
            <a:r>
              <a:rPr lang="en-US" sz="1600" dirty="0" smtClean="0">
                <a:solidFill>
                  <a:schemeClr val="bg1"/>
                </a:solidFill>
                <a:ea typeface="굴림" pitchFamily="34" charset="-127"/>
              </a:rPr>
              <a:t>Customer  custObj1 = new Customer();</a:t>
            </a:r>
          </a:p>
          <a:p>
            <a:pPr>
              <a:buFont typeface="Wingdings" pitchFamily="2" charset="2"/>
              <a:buNone/>
              <a:defRPr/>
            </a:pPr>
            <a:r>
              <a:rPr lang="en-US" sz="1600" dirty="0" smtClean="0">
                <a:solidFill>
                  <a:schemeClr val="bg1"/>
                </a:solidFill>
                <a:ea typeface="굴림" pitchFamily="34" charset="-127"/>
              </a:rPr>
              <a:t>	Customer  custObj2 = custObj1;</a:t>
            </a:r>
          </a:p>
        </p:txBody>
      </p:sp>
      <p:grpSp>
        <p:nvGrpSpPr>
          <p:cNvPr id="2" name="Group 22"/>
          <p:cNvGrpSpPr>
            <a:grpSpLocks/>
          </p:cNvGrpSpPr>
          <p:nvPr/>
        </p:nvGrpSpPr>
        <p:grpSpPr bwMode="auto">
          <a:xfrm>
            <a:off x="1066800" y="2819400"/>
            <a:ext cx="6894513" cy="2949575"/>
            <a:chOff x="1066800" y="2819400"/>
            <a:chExt cx="6894513" cy="2949575"/>
          </a:xfrm>
        </p:grpSpPr>
        <p:grpSp>
          <p:nvGrpSpPr>
            <p:cNvPr id="36875" name="Group 52"/>
            <p:cNvGrpSpPr>
              <a:grpSpLocks/>
            </p:cNvGrpSpPr>
            <p:nvPr/>
          </p:nvGrpSpPr>
          <p:grpSpPr bwMode="auto">
            <a:xfrm>
              <a:off x="1066800" y="2819400"/>
              <a:ext cx="6894513" cy="2949575"/>
              <a:chOff x="1066800" y="2982632"/>
              <a:chExt cx="6895152" cy="2949300"/>
            </a:xfrm>
          </p:grpSpPr>
          <p:grpSp>
            <p:nvGrpSpPr>
              <p:cNvPr id="36877" name="Group 57"/>
              <p:cNvGrpSpPr>
                <a:grpSpLocks/>
              </p:cNvGrpSpPr>
              <p:nvPr/>
            </p:nvGrpSpPr>
            <p:grpSpPr bwMode="auto">
              <a:xfrm>
                <a:off x="1066800" y="3048000"/>
                <a:ext cx="6895152" cy="2883932"/>
                <a:chOff x="804862" y="4191000"/>
                <a:chExt cx="4986338" cy="2215924"/>
              </a:xfrm>
            </p:grpSpPr>
            <p:sp>
              <p:nvSpPr>
                <p:cNvPr id="28" name="Oval 36"/>
                <p:cNvSpPr>
                  <a:spLocks noChangeArrowheads="1"/>
                </p:cNvSpPr>
                <p:nvPr/>
              </p:nvSpPr>
              <p:spPr bwMode="auto">
                <a:xfrm>
                  <a:off x="3124200" y="4191000"/>
                  <a:ext cx="2667000" cy="1828800"/>
                </a:xfrm>
                <a:prstGeom prst="ellipse">
                  <a:avLst/>
                </a:prstGeom>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grpSp>
              <p:nvGrpSpPr>
                <p:cNvPr id="36884" name="Group 56"/>
                <p:cNvGrpSpPr>
                  <a:grpSpLocks/>
                </p:cNvGrpSpPr>
                <p:nvPr/>
              </p:nvGrpSpPr>
              <p:grpSpPr bwMode="auto">
                <a:xfrm>
                  <a:off x="804862" y="4892323"/>
                  <a:ext cx="4874419" cy="1514601"/>
                  <a:chOff x="769143" y="4980190"/>
                  <a:chExt cx="4874419" cy="1514601"/>
                </a:xfrm>
              </p:grpSpPr>
              <p:grpSp>
                <p:nvGrpSpPr>
                  <p:cNvPr id="36885" name="Group 30"/>
                  <p:cNvGrpSpPr>
                    <a:grpSpLocks/>
                  </p:cNvGrpSpPr>
                  <p:nvPr/>
                </p:nvGrpSpPr>
                <p:grpSpPr bwMode="auto">
                  <a:xfrm>
                    <a:off x="769143" y="5157113"/>
                    <a:ext cx="2000251" cy="1337678"/>
                    <a:chOff x="609599" y="3316646"/>
                    <a:chExt cx="1828800" cy="1337678"/>
                  </a:xfrm>
                </p:grpSpPr>
                <p:sp>
                  <p:nvSpPr>
                    <p:cNvPr id="36" name="Flowchart: Process 35"/>
                    <p:cNvSpPr/>
                    <p:nvPr/>
                  </p:nvSpPr>
                  <p:spPr bwMode="auto">
                    <a:xfrm>
                      <a:off x="760759" y="3316344"/>
                      <a:ext cx="1262814" cy="686675"/>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latin typeface="Arial" charset="0"/>
                          <a:cs typeface="Arial" charset="0"/>
                        </a:rPr>
                        <a:t>     </a:t>
                      </a:r>
                    </a:p>
                  </p:txBody>
                </p:sp>
                <p:sp>
                  <p:nvSpPr>
                    <p:cNvPr id="36891" name="TextBox 33"/>
                    <p:cNvSpPr txBox="1">
                      <a:spLocks noChangeArrowheads="1"/>
                    </p:cNvSpPr>
                    <p:nvPr/>
                  </p:nvSpPr>
                  <p:spPr bwMode="auto">
                    <a:xfrm>
                      <a:off x="609599" y="4370541"/>
                      <a:ext cx="1828800" cy="283783"/>
                    </a:xfrm>
                    <a:prstGeom prst="rect">
                      <a:avLst/>
                    </a:prstGeom>
                    <a:noFill/>
                    <a:ln w="9525">
                      <a:noFill/>
                      <a:miter lim="800000"/>
                      <a:headEnd/>
                      <a:tailEnd/>
                    </a:ln>
                  </p:spPr>
                  <p:txBody>
                    <a:bodyPr>
                      <a:spAutoFit/>
                    </a:bodyPr>
                    <a:lstStyle/>
                    <a:p>
                      <a:pPr algn="ctr"/>
                      <a:r>
                        <a:rPr lang="en-US" sz="1800">
                          <a:solidFill>
                            <a:srgbClr val="0070C0"/>
                          </a:solidFill>
                          <a:ea typeface="굴림" pitchFamily="34" charset="-127"/>
                        </a:rPr>
                        <a:t>Stack</a:t>
                      </a:r>
                      <a:endParaRPr lang="en-US" sz="1800">
                        <a:solidFill>
                          <a:srgbClr val="0070C0"/>
                        </a:solidFill>
                      </a:endParaRPr>
                    </a:p>
                  </p:txBody>
                </p:sp>
              </p:grpSp>
              <p:sp>
                <p:nvSpPr>
                  <p:cNvPr id="36886" name="TextBox 38"/>
                  <p:cNvSpPr txBox="1">
                    <a:spLocks noChangeArrowheads="1"/>
                  </p:cNvSpPr>
                  <p:nvPr/>
                </p:nvSpPr>
                <p:spPr bwMode="auto">
                  <a:xfrm>
                    <a:off x="3771693" y="4980190"/>
                    <a:ext cx="1416844" cy="236486"/>
                  </a:xfrm>
                  <a:prstGeom prst="rect">
                    <a:avLst/>
                  </a:prstGeom>
                  <a:noFill/>
                  <a:ln w="9525">
                    <a:solidFill>
                      <a:schemeClr val="tx1"/>
                    </a:solidFill>
                    <a:miter lim="800000"/>
                    <a:headEnd/>
                    <a:tailEnd/>
                  </a:ln>
                </p:spPr>
                <p:txBody>
                  <a:bodyPr>
                    <a:spAutoFit/>
                  </a:bodyPr>
                  <a:lstStyle/>
                  <a:p>
                    <a:r>
                      <a:rPr lang="en-US" sz="1400">
                        <a:ea typeface="굴림" pitchFamily="34" charset="-127"/>
                      </a:rPr>
                      <a:t>c</a:t>
                    </a:r>
                    <a:r>
                      <a:rPr lang="en-US" sz="1400"/>
                      <a:t>ustomerId</a:t>
                    </a:r>
                  </a:p>
                </p:txBody>
              </p:sp>
              <p:sp>
                <p:nvSpPr>
                  <p:cNvPr id="36887" name="TextBox 39"/>
                  <p:cNvSpPr txBox="1">
                    <a:spLocks noChangeArrowheads="1"/>
                  </p:cNvSpPr>
                  <p:nvPr/>
                </p:nvSpPr>
                <p:spPr bwMode="auto">
                  <a:xfrm>
                    <a:off x="3771693" y="5236590"/>
                    <a:ext cx="1416844" cy="236486"/>
                  </a:xfrm>
                  <a:prstGeom prst="rect">
                    <a:avLst/>
                  </a:prstGeom>
                  <a:noFill/>
                  <a:ln w="9525">
                    <a:solidFill>
                      <a:schemeClr val="tx1"/>
                    </a:solidFill>
                    <a:miter lim="800000"/>
                    <a:headEnd/>
                    <a:tailEnd/>
                  </a:ln>
                </p:spPr>
                <p:txBody>
                  <a:bodyPr>
                    <a:spAutoFit/>
                  </a:bodyPr>
                  <a:lstStyle/>
                  <a:p>
                    <a:r>
                      <a:rPr lang="en-US" sz="1400">
                        <a:ea typeface="굴림" pitchFamily="34" charset="-127"/>
                      </a:rPr>
                      <a:t>telephoneNo</a:t>
                    </a:r>
                    <a:endParaRPr lang="en-US" sz="1400"/>
                  </a:p>
                </p:txBody>
              </p:sp>
              <p:sp>
                <p:nvSpPr>
                  <p:cNvPr id="36888" name="TextBox 40"/>
                  <p:cNvSpPr txBox="1">
                    <a:spLocks noChangeArrowheads="1"/>
                  </p:cNvSpPr>
                  <p:nvPr/>
                </p:nvSpPr>
                <p:spPr bwMode="auto">
                  <a:xfrm>
                    <a:off x="3393281" y="6096000"/>
                    <a:ext cx="2250281" cy="283783"/>
                  </a:xfrm>
                  <a:prstGeom prst="rect">
                    <a:avLst/>
                  </a:prstGeom>
                  <a:noFill/>
                  <a:ln w="9525">
                    <a:noFill/>
                    <a:miter lim="800000"/>
                    <a:headEnd/>
                    <a:tailEnd/>
                  </a:ln>
                </p:spPr>
                <p:txBody>
                  <a:bodyPr>
                    <a:spAutoFit/>
                  </a:bodyPr>
                  <a:lstStyle/>
                  <a:p>
                    <a:pPr algn="ctr"/>
                    <a:r>
                      <a:rPr lang="en-US" sz="1800">
                        <a:solidFill>
                          <a:srgbClr val="0070C0"/>
                        </a:solidFill>
                      </a:rPr>
                      <a:t>Heap</a:t>
                    </a:r>
                  </a:p>
                </p:txBody>
              </p:sp>
              <p:cxnSp>
                <p:nvCxnSpPr>
                  <p:cNvPr id="36889" name="Straight Arrow Connector 55"/>
                  <p:cNvCxnSpPr>
                    <a:cxnSpLocks noChangeShapeType="1"/>
                  </p:cNvCxnSpPr>
                  <p:nvPr/>
                </p:nvCxnSpPr>
                <p:spPr bwMode="auto">
                  <a:xfrm>
                    <a:off x="2312090" y="5449862"/>
                    <a:ext cx="1267420" cy="1220"/>
                  </a:xfrm>
                  <a:prstGeom prst="straightConnector1">
                    <a:avLst/>
                  </a:prstGeom>
                  <a:noFill/>
                  <a:ln w="38100" algn="ctr">
                    <a:solidFill>
                      <a:schemeClr val="tx1"/>
                    </a:solidFill>
                    <a:round/>
                    <a:headEnd/>
                    <a:tailEnd type="arrow" w="med" len="med"/>
                  </a:ln>
                </p:spPr>
              </p:cxnSp>
            </p:grpSp>
          </p:grpSp>
          <p:sp>
            <p:nvSpPr>
              <p:cNvPr id="36878" name="TextBox 37"/>
              <p:cNvSpPr txBox="1">
                <a:spLocks noChangeArrowheads="1"/>
              </p:cNvSpPr>
              <p:nvPr/>
            </p:nvSpPr>
            <p:spPr bwMode="auto">
              <a:xfrm>
                <a:off x="1524000" y="4572000"/>
                <a:ext cx="1410648" cy="307777"/>
              </a:xfrm>
              <a:prstGeom prst="rect">
                <a:avLst/>
              </a:prstGeom>
              <a:noFill/>
              <a:ln w="9525">
                <a:noFill/>
                <a:miter lim="800000"/>
                <a:headEnd/>
                <a:tailEnd/>
              </a:ln>
            </p:spPr>
            <p:txBody>
              <a:bodyPr>
                <a:spAutoFit/>
              </a:bodyPr>
              <a:lstStyle/>
              <a:p>
                <a:pPr algn="ctr"/>
                <a:r>
                  <a:rPr lang="en-US" sz="1400">
                    <a:ea typeface="굴림" pitchFamily="34" charset="-127"/>
                  </a:rPr>
                  <a:t>custObj</a:t>
                </a:r>
                <a:r>
                  <a:rPr lang="en-US"/>
                  <a:t>1</a:t>
                </a:r>
              </a:p>
            </p:txBody>
          </p:sp>
          <p:sp>
            <p:nvSpPr>
              <p:cNvPr id="51" name="Flowchart: Process 50"/>
              <p:cNvSpPr/>
              <p:nvPr/>
            </p:nvSpPr>
            <p:spPr bwMode="auto">
              <a:xfrm>
                <a:off x="1295421" y="2982632"/>
                <a:ext cx="1909940" cy="892092"/>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latin typeface="Arial" charset="0"/>
                    <a:cs typeface="Arial" charset="0"/>
                  </a:rPr>
                  <a:t>     </a:t>
                </a:r>
              </a:p>
            </p:txBody>
          </p:sp>
          <p:sp>
            <p:nvSpPr>
              <p:cNvPr id="36880" name="TextBox 51"/>
              <p:cNvSpPr txBox="1">
                <a:spLocks noChangeArrowheads="1"/>
              </p:cNvSpPr>
              <p:nvPr/>
            </p:nvSpPr>
            <p:spPr bwMode="auto">
              <a:xfrm>
                <a:off x="1600200" y="3275111"/>
                <a:ext cx="1410648" cy="307777"/>
              </a:xfrm>
              <a:prstGeom prst="rect">
                <a:avLst/>
              </a:prstGeom>
              <a:noFill/>
              <a:ln w="9525">
                <a:noFill/>
                <a:miter lim="800000"/>
                <a:headEnd/>
                <a:tailEnd/>
              </a:ln>
            </p:spPr>
            <p:txBody>
              <a:bodyPr>
                <a:spAutoFit/>
              </a:bodyPr>
              <a:lstStyle/>
              <a:p>
                <a:pPr algn="ctr"/>
                <a:r>
                  <a:rPr lang="en-US" sz="1400">
                    <a:ea typeface="굴림" pitchFamily="34" charset="-127"/>
                  </a:rPr>
                  <a:t>custObj</a:t>
                </a:r>
                <a:r>
                  <a:rPr lang="en-US"/>
                  <a:t>2</a:t>
                </a:r>
              </a:p>
            </p:txBody>
          </p:sp>
        </p:grpSp>
        <p:cxnSp>
          <p:nvCxnSpPr>
            <p:cNvPr id="36876" name="Straight Arrow Connector 55"/>
            <p:cNvCxnSpPr>
              <a:cxnSpLocks noChangeShapeType="1"/>
            </p:cNvCxnSpPr>
            <p:nvPr/>
          </p:nvCxnSpPr>
          <p:spPr bwMode="auto">
            <a:xfrm>
              <a:off x="3200400" y="3427413"/>
              <a:ext cx="1752600" cy="763587"/>
            </a:xfrm>
            <a:prstGeom prst="straightConnector1">
              <a:avLst/>
            </a:prstGeom>
            <a:noFill/>
            <a:ln w="38100" algn="ctr">
              <a:solidFill>
                <a:schemeClr val="tx1"/>
              </a:solidFill>
              <a:round/>
              <a:headEnd/>
              <a:tailEnd type="arrow" w="med" len="med"/>
            </a:ln>
          </p:spPr>
        </p:cxnSp>
      </p:grpSp>
      <p:sp>
        <p:nvSpPr>
          <p:cNvPr id="26" name="Oval Callout 25"/>
          <p:cNvSpPr/>
          <p:nvPr/>
        </p:nvSpPr>
        <p:spPr bwMode="auto">
          <a:xfrm>
            <a:off x="6858000" y="1066800"/>
            <a:ext cx="2743200" cy="2133600"/>
          </a:xfrm>
          <a:prstGeom prst="wedgeEllipseCallout">
            <a:avLst>
              <a:gd name="adj1" fmla="val -95183"/>
              <a:gd name="adj2" fmla="val -19026"/>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many objects and reference variables will be created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1" name="Rectangle 11"/>
          <p:cNvSpPr>
            <a:spLocks noGrp="1" noChangeArrowheads="1"/>
          </p:cNvSpPr>
          <p:nvPr>
            <p:ph type="title"/>
          </p:nvPr>
        </p:nvSpPr>
        <p:spPr>
          <a:xfrm>
            <a:off x="330200" y="12700"/>
            <a:ext cx="8280400" cy="973138"/>
          </a:xfrm>
        </p:spPr>
        <p:txBody>
          <a:bodyPr/>
          <a:lstStyle/>
          <a:p>
            <a:pPr eaLnBrk="1" hangingPunct="1">
              <a:defRPr/>
            </a:pPr>
            <a:r>
              <a:rPr lang="en-US" sz="2700" dirty="0" smtClean="0"/>
              <a:t>Reference variables &amp; Objects in Memory (3 of 4)</a:t>
            </a:r>
          </a:p>
        </p:txBody>
      </p:sp>
      <p:sp>
        <p:nvSpPr>
          <p:cNvPr id="37891" name="Content Placeholder 12"/>
          <p:cNvSpPr>
            <a:spLocks noGrp="1"/>
          </p:cNvSpPr>
          <p:nvPr>
            <p:ph idx="1"/>
          </p:nvPr>
        </p:nvSpPr>
        <p:spPr/>
        <p:txBody>
          <a:bodyPr/>
          <a:lstStyle/>
          <a:p>
            <a:pPr>
              <a:buFont typeface="Wingdings" pitchFamily="2" charset="2"/>
              <a:buNone/>
            </a:pPr>
            <a:r>
              <a:rPr lang="en-US" smtClean="0"/>
              <a:t>    Consider the following code, assume that Customer class is already written:</a:t>
            </a:r>
          </a:p>
        </p:txBody>
      </p:sp>
      <p:sp>
        <p:nvSpPr>
          <p:cNvPr id="8" name="Slide Number Placeholder 3"/>
          <p:cNvSpPr>
            <a:spLocks noGrp="1"/>
          </p:cNvSpPr>
          <p:nvPr>
            <p:ph type="sldNum" sz="quarter" idx="10"/>
          </p:nvPr>
        </p:nvSpPr>
        <p:spPr/>
        <p:txBody>
          <a:bodyPr/>
          <a:lstStyle/>
          <a:p>
            <a:pPr>
              <a:defRPr/>
            </a:pPr>
            <a:fld id="{B911B9FD-7EE0-4599-ABB4-AD8151CFFB8C}" type="slidenum">
              <a:rPr lang="en-US"/>
              <a:pPr>
                <a:defRPr/>
              </a:pPr>
              <a:t>35</a:t>
            </a:fld>
            <a:endParaRPr lang="en-US" dirty="0"/>
          </a:p>
        </p:txBody>
      </p:sp>
      <p:sp>
        <p:nvSpPr>
          <p:cNvPr id="11" name="Text Box 4"/>
          <p:cNvSpPr txBox="1">
            <a:spLocks noChangeArrowheads="1"/>
          </p:cNvSpPr>
          <p:nvPr/>
        </p:nvSpPr>
        <p:spPr bwMode="auto">
          <a:xfrm>
            <a:off x="762000" y="2057400"/>
            <a:ext cx="7696200" cy="32162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400" dirty="0">
                <a:ea typeface="굴림" pitchFamily="34" charset="-127"/>
              </a:rPr>
              <a:t>class  Retail{</a:t>
            </a:r>
          </a:p>
          <a:p>
            <a:pPr>
              <a:defRPr/>
            </a:pPr>
            <a:r>
              <a:rPr lang="en-US" sz="1400" dirty="0">
                <a:ea typeface="굴림" pitchFamily="34" charset="-127"/>
              </a:rPr>
              <a:t>	public static void main(String </a:t>
            </a:r>
            <a:r>
              <a:rPr lang="en-US" sz="1400" dirty="0" err="1">
                <a:ea typeface="굴림" pitchFamily="34" charset="-127"/>
              </a:rPr>
              <a:t>args</a:t>
            </a:r>
            <a:r>
              <a:rPr lang="en-US" sz="1400" dirty="0">
                <a:ea typeface="굴림" pitchFamily="34" charset="-127"/>
              </a:rPr>
              <a:t>[]){</a:t>
            </a:r>
          </a:p>
          <a:p>
            <a:pPr>
              <a:defRPr/>
            </a:pPr>
            <a:r>
              <a:rPr lang="en-US" sz="1400" dirty="0">
                <a:ea typeface="굴림" pitchFamily="34" charset="-127"/>
              </a:rPr>
              <a:t>		Customer </a:t>
            </a:r>
            <a:r>
              <a:rPr lang="en-US" sz="1400" dirty="0" err="1">
                <a:ea typeface="굴림" pitchFamily="34" charset="-127"/>
              </a:rPr>
              <a:t>custObj</a:t>
            </a:r>
            <a:r>
              <a:rPr lang="en-US" sz="1400" dirty="0">
                <a:ea typeface="굴림" pitchFamily="34" charset="-127"/>
              </a:rPr>
              <a:t> = new Customer();</a:t>
            </a:r>
          </a:p>
          <a:p>
            <a:pPr>
              <a:defRPr/>
            </a:pPr>
            <a:r>
              <a:rPr lang="en-US" sz="1400" dirty="0">
                <a:ea typeface="굴림" pitchFamily="34" charset="-127"/>
              </a:rPr>
              <a:t>		</a:t>
            </a:r>
            <a:r>
              <a:rPr lang="en-US" sz="1400" dirty="0" err="1">
                <a:ea typeface="굴림" pitchFamily="34" charset="-127"/>
              </a:rPr>
              <a:t>custObj.setCustomerId</a:t>
            </a:r>
            <a:r>
              <a:rPr lang="en-US" sz="1400" dirty="0">
                <a:ea typeface="굴림" pitchFamily="34" charset="-127"/>
              </a:rPr>
              <a:t>(1001);</a:t>
            </a:r>
          </a:p>
          <a:p>
            <a:pPr>
              <a:defRPr/>
            </a:pPr>
            <a:r>
              <a:rPr lang="en-US" sz="1400" dirty="0">
                <a:ea typeface="굴림" pitchFamily="34" charset="-127"/>
              </a:rPr>
              <a:t>		</a:t>
            </a:r>
            <a:r>
              <a:rPr lang="en-US" sz="1400" dirty="0" err="1">
                <a:ea typeface="굴림" pitchFamily="34" charset="-127"/>
              </a:rPr>
              <a:t>custObj.setTelephoneNo</a:t>
            </a:r>
            <a:r>
              <a:rPr lang="en-US" sz="1400" dirty="0">
                <a:ea typeface="굴림" pitchFamily="34" charset="-127"/>
              </a:rPr>
              <a:t>(9201861311L);</a:t>
            </a:r>
          </a:p>
          <a:p>
            <a:pPr>
              <a:defRPr/>
            </a:pPr>
            <a:r>
              <a:rPr lang="en-US" sz="1400" dirty="0">
                <a:ea typeface="굴림" pitchFamily="34" charset="-127"/>
              </a:rPr>
              <a:t>		</a:t>
            </a:r>
            <a:r>
              <a:rPr lang="en-US" sz="1400" dirty="0" err="1">
                <a:ea typeface="굴림" pitchFamily="34" charset="-127"/>
              </a:rPr>
              <a:t>System.out.println</a:t>
            </a:r>
            <a:r>
              <a:rPr lang="en-US" sz="1400" dirty="0">
                <a:ea typeface="굴림" pitchFamily="34" charset="-127"/>
              </a:rPr>
              <a:t>("Customer Id:"+ </a:t>
            </a:r>
            <a:r>
              <a:rPr lang="en-US" sz="1400" dirty="0" err="1">
                <a:ea typeface="굴림" pitchFamily="34" charset="-127"/>
              </a:rPr>
              <a:t>custObj.getCustomerId</a:t>
            </a:r>
            <a:r>
              <a:rPr lang="en-US" sz="1400" dirty="0">
                <a:ea typeface="굴림" pitchFamily="34" charset="-127"/>
              </a:rPr>
              <a:t>());</a:t>
            </a:r>
          </a:p>
          <a:p>
            <a:pPr>
              <a:defRPr/>
            </a:pPr>
            <a:r>
              <a:rPr lang="en-US" sz="1400" dirty="0">
                <a:ea typeface="굴림" pitchFamily="34" charset="-127"/>
              </a:rPr>
              <a:t>		</a:t>
            </a:r>
            <a:r>
              <a:rPr lang="en-US" sz="1400" dirty="0" err="1">
                <a:ea typeface="굴림" pitchFamily="34" charset="-127"/>
              </a:rPr>
              <a:t>System.out.println</a:t>
            </a:r>
            <a:r>
              <a:rPr lang="en-US" sz="1400" dirty="0">
                <a:ea typeface="굴림" pitchFamily="34" charset="-127"/>
              </a:rPr>
              <a:t>("Telephone No:"+ </a:t>
            </a:r>
            <a:r>
              <a:rPr lang="en-US" sz="1400" dirty="0" err="1">
                <a:ea typeface="굴림" pitchFamily="34" charset="-127"/>
              </a:rPr>
              <a:t>custObj.getTelephoneNo</a:t>
            </a:r>
            <a:r>
              <a:rPr lang="en-US" sz="1400" dirty="0">
                <a:ea typeface="굴림" pitchFamily="34" charset="-127"/>
              </a:rPr>
              <a:t>());</a:t>
            </a:r>
          </a:p>
          <a:p>
            <a:pPr>
              <a:defRPr/>
            </a:pPr>
            <a:r>
              <a:rPr lang="en-US" sz="1400" dirty="0">
                <a:ea typeface="굴림" pitchFamily="34" charset="-127"/>
              </a:rPr>
              <a:t>		</a:t>
            </a:r>
            <a:r>
              <a:rPr lang="en-US" sz="1400" dirty="0" err="1">
                <a:ea typeface="굴림" pitchFamily="34" charset="-127"/>
              </a:rPr>
              <a:t>custObj</a:t>
            </a:r>
            <a:r>
              <a:rPr lang="en-US" sz="1400" dirty="0">
                <a:ea typeface="굴림" pitchFamily="34" charset="-127"/>
              </a:rPr>
              <a:t>=null;</a:t>
            </a:r>
          </a:p>
          <a:p>
            <a:pPr>
              <a:defRPr/>
            </a:pPr>
            <a:r>
              <a:rPr lang="en-US" sz="1400" dirty="0">
                <a:ea typeface="굴림" pitchFamily="34" charset="-127"/>
              </a:rPr>
              <a:t>	}</a:t>
            </a:r>
          </a:p>
          <a:p>
            <a:pPr>
              <a:defRPr/>
            </a:pPr>
            <a:r>
              <a:rPr lang="en-US" sz="1400" dirty="0">
                <a:ea typeface="굴림" pitchFamily="34" charset="-127"/>
              </a:rPr>
              <a:t>}</a:t>
            </a:r>
          </a:p>
        </p:txBody>
      </p:sp>
      <p:sp>
        <p:nvSpPr>
          <p:cNvPr id="16" name="Flowchart: Process 15"/>
          <p:cNvSpPr/>
          <p:nvPr/>
        </p:nvSpPr>
        <p:spPr bwMode="auto">
          <a:xfrm>
            <a:off x="762000" y="5486400"/>
            <a:ext cx="7696200" cy="8382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defRPr/>
            </a:pPr>
            <a:r>
              <a:rPr lang="en-US" sz="1600" dirty="0"/>
              <a:t>The reference variable, </a:t>
            </a:r>
            <a:r>
              <a:rPr lang="en-US" sz="1600" dirty="0" err="1"/>
              <a:t>custObj</a:t>
            </a:r>
            <a:r>
              <a:rPr lang="en-US" sz="1600" dirty="0"/>
              <a:t> is no longer pointing to the object of Customer class.  But the object already created is still in Heap memory</a:t>
            </a:r>
          </a:p>
        </p:txBody>
      </p:sp>
      <p:sp>
        <p:nvSpPr>
          <p:cNvPr id="9" name="TextBox 8"/>
          <p:cNvSpPr txBox="1"/>
          <p:nvPr/>
        </p:nvSpPr>
        <p:spPr>
          <a:xfrm>
            <a:off x="3048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2" name="Oval Callout 11"/>
          <p:cNvSpPr/>
          <p:nvPr/>
        </p:nvSpPr>
        <p:spPr bwMode="auto">
          <a:xfrm>
            <a:off x="0" y="2743200"/>
            <a:ext cx="2514600" cy="1905000"/>
          </a:xfrm>
          <a:prstGeom prst="wedgeEllipseCallout">
            <a:avLst>
              <a:gd name="adj1" fmla="val 55735"/>
              <a:gd name="adj2" fmla="val 40884"/>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What will happen to the object of Customer class already created?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C2945B6-95A4-44BF-81CC-0A371EBC5CD5}" type="slidenum">
              <a:rPr lang="en-US"/>
              <a:pPr>
                <a:defRPr/>
              </a:pPr>
              <a:t>36</a:t>
            </a:fld>
            <a:endParaRPr lang="en-US"/>
          </a:p>
        </p:txBody>
      </p:sp>
      <p:sp>
        <p:nvSpPr>
          <p:cNvPr id="513030" name="Rectangle 6"/>
          <p:cNvSpPr>
            <a:spLocks noGrp="1" noChangeArrowheads="1"/>
          </p:cNvSpPr>
          <p:nvPr>
            <p:ph type="title"/>
          </p:nvPr>
        </p:nvSpPr>
        <p:spPr>
          <a:xfrm>
            <a:off x="330200" y="12700"/>
            <a:ext cx="8204200" cy="973138"/>
          </a:xfrm>
        </p:spPr>
        <p:txBody>
          <a:bodyPr/>
          <a:lstStyle/>
          <a:p>
            <a:pPr eaLnBrk="1" hangingPunct="1">
              <a:defRPr/>
            </a:pPr>
            <a:r>
              <a:rPr lang="en-US" sz="2700" dirty="0" smtClean="0"/>
              <a:t>Reference variables &amp; Objects in Memory (4 of 4)</a:t>
            </a:r>
          </a:p>
        </p:txBody>
      </p:sp>
      <p:sp>
        <p:nvSpPr>
          <p:cNvPr id="38916" name="Rectangle 7"/>
          <p:cNvSpPr>
            <a:spLocks noGrp="1" noChangeArrowheads="1"/>
          </p:cNvSpPr>
          <p:nvPr>
            <p:ph type="body" idx="1"/>
          </p:nvPr>
        </p:nvSpPr>
        <p:spPr/>
        <p:txBody>
          <a:bodyPr/>
          <a:lstStyle/>
          <a:p>
            <a:pPr>
              <a:buFont typeface="Wingdings" pitchFamily="2" charset="2"/>
              <a:buNone/>
            </a:pPr>
            <a:r>
              <a:rPr lang="en-US" dirty="0" smtClean="0"/>
              <a:t>Garbage Collection</a:t>
            </a:r>
          </a:p>
          <a:p>
            <a:pPr lvl="1"/>
            <a:r>
              <a:rPr lang="en-US" sz="2100" dirty="0" smtClean="0"/>
              <a:t>Dynamically allocated memory that is no longer needed should be de-allocated</a:t>
            </a:r>
          </a:p>
          <a:p>
            <a:pPr lvl="1"/>
            <a:r>
              <a:rPr lang="en-US" sz="2100" dirty="0" smtClean="0"/>
              <a:t>In  languages like C, the onus of de-allocation is on the programmer</a:t>
            </a:r>
          </a:p>
          <a:p>
            <a:pPr lvl="1"/>
            <a:r>
              <a:rPr lang="en-US" sz="2100" dirty="0" smtClean="0"/>
              <a:t>In Java, de-allocation is done by a Garbage Collector</a:t>
            </a:r>
          </a:p>
          <a:p>
            <a:pPr lvl="1"/>
            <a:r>
              <a:rPr lang="en-US" sz="2100" dirty="0" smtClean="0"/>
              <a:t>It is a system-level thread to keep track of memory allocations</a:t>
            </a:r>
          </a:p>
          <a:p>
            <a:pPr lvl="1"/>
            <a:r>
              <a:rPr lang="en-US" sz="2100" dirty="0" smtClean="0"/>
              <a:t>Functions of Garbage Collector:</a:t>
            </a:r>
            <a:endParaRPr lang="en-US" sz="1900" dirty="0" smtClean="0"/>
          </a:p>
          <a:p>
            <a:pPr lvl="2"/>
            <a:r>
              <a:rPr lang="en-US" dirty="0" smtClean="0"/>
              <a:t> Checks for and frees memory no longer needed</a:t>
            </a:r>
          </a:p>
          <a:p>
            <a:pPr lvl="2"/>
            <a:r>
              <a:rPr lang="en-US" dirty="0" smtClean="0"/>
              <a:t> Is run automatically by the JVM</a:t>
            </a:r>
          </a:p>
          <a:p>
            <a:endParaRPr lang="en-US" dirty="0" smtClean="0"/>
          </a:p>
          <a:p>
            <a:pPr>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pPr>
              <a:defRPr/>
            </a:pPr>
            <a:fld id="{DB61182E-AB9D-43CD-8FF2-31774086E19A}" type="slidenum">
              <a:rPr lang="en-US"/>
              <a:pPr>
                <a:defRPr/>
              </a:pPr>
              <a:t>37</a:t>
            </a:fld>
            <a:endParaRPr lang="en-US"/>
          </a:p>
        </p:txBody>
      </p:sp>
      <p:sp>
        <p:nvSpPr>
          <p:cNvPr id="704541" name="Rectangle 29"/>
          <p:cNvSpPr>
            <a:spLocks noGrp="1" noChangeArrowheads="1"/>
          </p:cNvSpPr>
          <p:nvPr>
            <p:ph type="title"/>
          </p:nvPr>
        </p:nvSpPr>
        <p:spPr/>
        <p:txBody>
          <a:bodyPr/>
          <a:lstStyle/>
          <a:p>
            <a:pPr eaLnBrk="1" hangingPunct="1">
              <a:defRPr/>
            </a:pPr>
            <a:r>
              <a:rPr lang="en-US" dirty="0" smtClean="0"/>
              <a:t>Lifetime of objects  (1 of 3)</a:t>
            </a:r>
          </a:p>
        </p:txBody>
      </p:sp>
      <p:sp>
        <p:nvSpPr>
          <p:cNvPr id="39940" name="Rectangle 30"/>
          <p:cNvSpPr>
            <a:spLocks noGrp="1" noChangeArrowheads="1"/>
          </p:cNvSpPr>
          <p:nvPr>
            <p:ph type="body" idx="1"/>
          </p:nvPr>
        </p:nvSpPr>
        <p:spPr>
          <a:xfrm>
            <a:off x="457200" y="1219200"/>
            <a:ext cx="5562600" cy="4876800"/>
          </a:xfrm>
        </p:spPr>
        <p:txBody>
          <a:bodyPr/>
          <a:lstStyle/>
          <a:p>
            <a:pPr eaLnBrk="1" hangingPunct="1"/>
            <a:r>
              <a:rPr lang="en-US" sz="2200" smtClean="0"/>
              <a:t>Customer custObj1= new  Customer();</a:t>
            </a:r>
          </a:p>
          <a:p>
            <a:pPr eaLnBrk="1" hangingPunct="1"/>
            <a:r>
              <a:rPr lang="en-US" sz="2200" smtClean="0"/>
              <a:t>Customer custObj2= new Customer();</a:t>
            </a:r>
          </a:p>
          <a:p>
            <a:pPr lvl="1" eaLnBrk="1" hangingPunct="1">
              <a:buFont typeface="Wingdings" pitchFamily="2" charset="2"/>
              <a:buNone/>
            </a:pPr>
            <a:endParaRPr lang="en-US" smtClean="0"/>
          </a:p>
        </p:txBody>
      </p:sp>
      <p:grpSp>
        <p:nvGrpSpPr>
          <p:cNvPr id="2" name="Group 69"/>
          <p:cNvGrpSpPr>
            <a:grpSpLocks/>
          </p:cNvGrpSpPr>
          <p:nvPr/>
        </p:nvGrpSpPr>
        <p:grpSpPr bwMode="auto">
          <a:xfrm>
            <a:off x="228600" y="2212975"/>
            <a:ext cx="5638800" cy="2733675"/>
            <a:chOff x="191602" y="2057400"/>
            <a:chExt cx="7007710" cy="2734469"/>
          </a:xfrm>
        </p:grpSpPr>
        <p:sp>
          <p:nvSpPr>
            <p:cNvPr id="30" name="Oval 36"/>
            <p:cNvSpPr>
              <a:spLocks noChangeArrowheads="1"/>
            </p:cNvSpPr>
            <p:nvPr/>
          </p:nvSpPr>
          <p:spPr bwMode="auto">
            <a:xfrm>
              <a:off x="3511360" y="2057400"/>
              <a:ext cx="3687952" cy="2380107"/>
            </a:xfrm>
            <a:prstGeom prst="ellipse">
              <a:avLst/>
            </a:prstGeom>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sp>
          <p:nvSpPr>
            <p:cNvPr id="40" name="Flowchart: Process 39"/>
            <p:cNvSpPr/>
            <p:nvPr/>
          </p:nvSpPr>
          <p:spPr bwMode="auto">
            <a:xfrm>
              <a:off x="651286" y="3119746"/>
              <a:ext cx="1909759" cy="624068"/>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latin typeface="Arial" charset="0"/>
                  <a:cs typeface="Arial" charset="0"/>
                </a:rPr>
                <a:t>     </a:t>
              </a:r>
            </a:p>
          </p:txBody>
        </p:sp>
        <p:sp>
          <p:nvSpPr>
            <p:cNvPr id="39950" name="TextBox 33"/>
            <p:cNvSpPr txBox="1">
              <a:spLocks noChangeArrowheads="1"/>
            </p:cNvSpPr>
            <p:nvPr/>
          </p:nvSpPr>
          <p:spPr bwMode="auto">
            <a:xfrm>
              <a:off x="191602" y="3883620"/>
              <a:ext cx="2766020" cy="369484"/>
            </a:xfrm>
            <a:prstGeom prst="rect">
              <a:avLst/>
            </a:prstGeom>
            <a:noFill/>
            <a:ln w="9525">
              <a:noFill/>
              <a:miter lim="800000"/>
              <a:headEnd/>
              <a:tailEnd/>
            </a:ln>
          </p:spPr>
          <p:txBody>
            <a:bodyPr>
              <a:spAutoFit/>
            </a:bodyPr>
            <a:lstStyle/>
            <a:p>
              <a:pPr algn="ctr"/>
              <a:r>
                <a:rPr lang="en-US" sz="1800">
                  <a:solidFill>
                    <a:srgbClr val="0070C0"/>
                  </a:solidFill>
                  <a:ea typeface="굴림" pitchFamily="34" charset="-127"/>
                </a:rPr>
                <a:t>Stack</a:t>
              </a:r>
              <a:endParaRPr lang="en-US" sz="1800">
                <a:solidFill>
                  <a:srgbClr val="0070C0"/>
                </a:solidFill>
              </a:endParaRPr>
            </a:p>
          </p:txBody>
        </p:sp>
        <p:sp>
          <p:nvSpPr>
            <p:cNvPr id="39951" name="TextBox 38"/>
            <p:cNvSpPr txBox="1">
              <a:spLocks noChangeArrowheads="1"/>
            </p:cNvSpPr>
            <p:nvPr/>
          </p:nvSpPr>
          <p:spPr bwMode="auto">
            <a:xfrm>
              <a:off x="4419600" y="2510235"/>
              <a:ext cx="1959264" cy="307903"/>
            </a:xfrm>
            <a:prstGeom prst="rect">
              <a:avLst/>
            </a:prstGeom>
            <a:noFill/>
            <a:ln w="9525">
              <a:solidFill>
                <a:schemeClr val="tx1"/>
              </a:solidFill>
              <a:miter lim="800000"/>
              <a:headEnd/>
              <a:tailEnd/>
            </a:ln>
          </p:spPr>
          <p:txBody>
            <a:bodyPr>
              <a:spAutoFit/>
            </a:bodyPr>
            <a:lstStyle/>
            <a:p>
              <a:r>
                <a:rPr lang="en-US" sz="1400">
                  <a:ea typeface="굴림" pitchFamily="34" charset="-127"/>
                </a:rPr>
                <a:t>c</a:t>
              </a:r>
              <a:r>
                <a:rPr lang="en-US" sz="1400"/>
                <a:t>ustomerId</a:t>
              </a:r>
            </a:p>
          </p:txBody>
        </p:sp>
        <p:sp>
          <p:nvSpPr>
            <p:cNvPr id="39952" name="TextBox 39"/>
            <p:cNvSpPr txBox="1">
              <a:spLocks noChangeArrowheads="1"/>
            </p:cNvSpPr>
            <p:nvPr/>
          </p:nvSpPr>
          <p:spPr bwMode="auto">
            <a:xfrm>
              <a:off x="4419600" y="2815035"/>
              <a:ext cx="1959264" cy="307903"/>
            </a:xfrm>
            <a:prstGeom prst="rect">
              <a:avLst/>
            </a:prstGeom>
            <a:noFill/>
            <a:ln w="9525">
              <a:solidFill>
                <a:schemeClr val="tx1"/>
              </a:solidFill>
              <a:miter lim="800000"/>
              <a:headEnd/>
              <a:tailEnd/>
            </a:ln>
          </p:spPr>
          <p:txBody>
            <a:bodyPr>
              <a:spAutoFit/>
            </a:bodyPr>
            <a:lstStyle/>
            <a:p>
              <a:r>
                <a:rPr lang="en-US" sz="1400">
                  <a:ea typeface="굴림" pitchFamily="34" charset="-127"/>
                </a:rPr>
                <a:t>telephoneNo</a:t>
              </a:r>
              <a:endParaRPr lang="en-US" sz="1400"/>
            </a:p>
          </p:txBody>
        </p:sp>
        <p:sp>
          <p:nvSpPr>
            <p:cNvPr id="39953" name="TextBox 40"/>
            <p:cNvSpPr txBox="1">
              <a:spLocks noChangeArrowheads="1"/>
            </p:cNvSpPr>
            <p:nvPr/>
          </p:nvSpPr>
          <p:spPr bwMode="auto">
            <a:xfrm>
              <a:off x="3933554" y="4422385"/>
              <a:ext cx="3111771" cy="369484"/>
            </a:xfrm>
            <a:prstGeom prst="rect">
              <a:avLst/>
            </a:prstGeom>
            <a:noFill/>
            <a:ln w="9525">
              <a:noFill/>
              <a:miter lim="800000"/>
              <a:headEnd/>
              <a:tailEnd/>
            </a:ln>
          </p:spPr>
          <p:txBody>
            <a:bodyPr>
              <a:spAutoFit/>
            </a:bodyPr>
            <a:lstStyle/>
            <a:p>
              <a:pPr algn="ctr"/>
              <a:r>
                <a:rPr lang="en-US" sz="1800">
                  <a:solidFill>
                    <a:srgbClr val="0070C0"/>
                  </a:solidFill>
                </a:rPr>
                <a:t>Heap</a:t>
              </a:r>
            </a:p>
          </p:txBody>
        </p:sp>
        <p:cxnSp>
          <p:nvCxnSpPr>
            <p:cNvPr id="39954" name="Straight Arrow Connector 55"/>
            <p:cNvCxnSpPr>
              <a:cxnSpLocks noChangeShapeType="1"/>
              <a:stCxn id="40" idx="3"/>
            </p:cNvCxnSpPr>
            <p:nvPr/>
          </p:nvCxnSpPr>
          <p:spPr bwMode="auto">
            <a:xfrm>
              <a:off x="2560637" y="3431977"/>
              <a:ext cx="1858963" cy="297458"/>
            </a:xfrm>
            <a:prstGeom prst="straightConnector1">
              <a:avLst/>
            </a:prstGeom>
            <a:noFill/>
            <a:ln w="38100" algn="ctr">
              <a:solidFill>
                <a:schemeClr val="tx1"/>
              </a:solidFill>
              <a:round/>
              <a:headEnd/>
              <a:tailEnd type="arrow" w="med" len="med"/>
            </a:ln>
          </p:spPr>
        </p:cxnSp>
        <p:sp>
          <p:nvSpPr>
            <p:cNvPr id="39955" name="TextBox 28"/>
            <p:cNvSpPr txBox="1">
              <a:spLocks noChangeArrowheads="1"/>
            </p:cNvSpPr>
            <p:nvPr/>
          </p:nvSpPr>
          <p:spPr bwMode="auto">
            <a:xfrm>
              <a:off x="874711" y="3150394"/>
              <a:ext cx="1219200" cy="584200"/>
            </a:xfrm>
            <a:prstGeom prst="rect">
              <a:avLst/>
            </a:prstGeom>
            <a:noFill/>
            <a:ln w="9525">
              <a:noFill/>
              <a:miter lim="800000"/>
              <a:headEnd/>
              <a:tailEnd/>
            </a:ln>
          </p:spPr>
          <p:txBody>
            <a:bodyPr>
              <a:spAutoFit/>
            </a:bodyPr>
            <a:lstStyle/>
            <a:p>
              <a:pPr algn="ctr"/>
              <a:r>
                <a:rPr lang="en-US" sz="1400">
                  <a:ea typeface="굴림" pitchFamily="34" charset="-127"/>
                </a:rPr>
                <a:t>custObj1</a:t>
              </a:r>
              <a:endParaRPr lang="en-US" sz="1400"/>
            </a:p>
            <a:p>
              <a:endParaRPr lang="en-US"/>
            </a:p>
          </p:txBody>
        </p:sp>
        <p:sp>
          <p:nvSpPr>
            <p:cNvPr id="39956" name="TextBox 38"/>
            <p:cNvSpPr txBox="1">
              <a:spLocks noChangeArrowheads="1"/>
            </p:cNvSpPr>
            <p:nvPr/>
          </p:nvSpPr>
          <p:spPr bwMode="auto">
            <a:xfrm>
              <a:off x="4419600" y="3429000"/>
              <a:ext cx="1959264" cy="307903"/>
            </a:xfrm>
            <a:prstGeom prst="rect">
              <a:avLst/>
            </a:prstGeom>
            <a:noFill/>
            <a:ln w="9525">
              <a:solidFill>
                <a:schemeClr val="tx1"/>
              </a:solidFill>
              <a:miter lim="800000"/>
              <a:headEnd/>
              <a:tailEnd/>
            </a:ln>
          </p:spPr>
          <p:txBody>
            <a:bodyPr>
              <a:spAutoFit/>
            </a:bodyPr>
            <a:lstStyle/>
            <a:p>
              <a:r>
                <a:rPr lang="en-US" sz="1400">
                  <a:ea typeface="굴림" pitchFamily="34" charset="-127"/>
                </a:rPr>
                <a:t>c</a:t>
              </a:r>
              <a:r>
                <a:rPr lang="en-US" sz="1400"/>
                <a:t>ustomerId</a:t>
              </a:r>
            </a:p>
          </p:txBody>
        </p:sp>
        <p:sp>
          <p:nvSpPr>
            <p:cNvPr id="39957" name="TextBox 39"/>
            <p:cNvSpPr txBox="1">
              <a:spLocks noChangeArrowheads="1"/>
            </p:cNvSpPr>
            <p:nvPr/>
          </p:nvSpPr>
          <p:spPr bwMode="auto">
            <a:xfrm>
              <a:off x="4419600" y="3733800"/>
              <a:ext cx="1959264" cy="307903"/>
            </a:xfrm>
            <a:prstGeom prst="rect">
              <a:avLst/>
            </a:prstGeom>
            <a:noFill/>
            <a:ln w="9525">
              <a:solidFill>
                <a:schemeClr val="tx1"/>
              </a:solidFill>
              <a:miter lim="800000"/>
              <a:headEnd/>
              <a:tailEnd/>
            </a:ln>
          </p:spPr>
          <p:txBody>
            <a:bodyPr>
              <a:spAutoFit/>
            </a:bodyPr>
            <a:lstStyle/>
            <a:p>
              <a:r>
                <a:rPr lang="en-US" sz="1400">
                  <a:ea typeface="굴림" pitchFamily="34" charset="-127"/>
                </a:rPr>
                <a:t>telephoneNo</a:t>
              </a:r>
              <a:endParaRPr lang="en-US" sz="1400"/>
            </a:p>
          </p:txBody>
        </p:sp>
        <p:sp>
          <p:nvSpPr>
            <p:cNvPr id="64" name="Flowchart: Process 63"/>
            <p:cNvSpPr/>
            <p:nvPr/>
          </p:nvSpPr>
          <p:spPr bwMode="auto">
            <a:xfrm>
              <a:off x="653259" y="2514733"/>
              <a:ext cx="1909759" cy="624069"/>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latin typeface="Arial" charset="0"/>
                  <a:cs typeface="Arial" charset="0"/>
                </a:rPr>
                <a:t>     </a:t>
              </a:r>
            </a:p>
          </p:txBody>
        </p:sp>
        <p:sp>
          <p:nvSpPr>
            <p:cNvPr id="39959" name="TextBox 28"/>
            <p:cNvSpPr txBox="1">
              <a:spLocks noChangeArrowheads="1"/>
            </p:cNvSpPr>
            <p:nvPr/>
          </p:nvSpPr>
          <p:spPr bwMode="auto">
            <a:xfrm>
              <a:off x="878640" y="2545158"/>
              <a:ext cx="1219200" cy="584200"/>
            </a:xfrm>
            <a:prstGeom prst="rect">
              <a:avLst/>
            </a:prstGeom>
            <a:noFill/>
            <a:ln w="9525">
              <a:noFill/>
              <a:miter lim="800000"/>
              <a:headEnd/>
              <a:tailEnd/>
            </a:ln>
          </p:spPr>
          <p:txBody>
            <a:bodyPr>
              <a:spAutoFit/>
            </a:bodyPr>
            <a:lstStyle/>
            <a:p>
              <a:pPr algn="ctr"/>
              <a:r>
                <a:rPr lang="en-US" sz="1400">
                  <a:ea typeface="굴림" pitchFamily="34" charset="-127"/>
                </a:rPr>
                <a:t>custObj2</a:t>
              </a:r>
              <a:endParaRPr lang="en-US" sz="1400"/>
            </a:p>
            <a:p>
              <a:endParaRPr lang="en-US"/>
            </a:p>
          </p:txBody>
        </p:sp>
        <p:cxnSp>
          <p:nvCxnSpPr>
            <p:cNvPr id="39960" name="Straight Arrow Connector 55"/>
            <p:cNvCxnSpPr>
              <a:cxnSpLocks noChangeShapeType="1"/>
              <a:endCxn id="39952" idx="1"/>
            </p:cNvCxnSpPr>
            <p:nvPr/>
          </p:nvCxnSpPr>
          <p:spPr bwMode="auto">
            <a:xfrm>
              <a:off x="2590800" y="2891235"/>
              <a:ext cx="1828800" cy="77752"/>
            </a:xfrm>
            <a:prstGeom prst="straightConnector1">
              <a:avLst/>
            </a:prstGeom>
            <a:noFill/>
            <a:ln w="38100" algn="ctr">
              <a:solidFill>
                <a:schemeClr val="tx1"/>
              </a:solidFill>
              <a:round/>
              <a:headEnd/>
              <a:tailEnd type="arrow" w="med" len="med"/>
            </a:ln>
          </p:spPr>
        </p:cxnSp>
      </p:grpSp>
      <p:sp>
        <p:nvSpPr>
          <p:cNvPr id="71" name="TextBox 70"/>
          <p:cNvSpPr txBox="1">
            <a:spLocks noChangeArrowheads="1"/>
          </p:cNvSpPr>
          <p:nvPr/>
        </p:nvSpPr>
        <p:spPr bwMode="auto">
          <a:xfrm>
            <a:off x="6477000" y="2133600"/>
            <a:ext cx="3200400" cy="584200"/>
          </a:xfrm>
          <a:prstGeom prst="rect">
            <a:avLst/>
          </a:prstGeom>
          <a:noFill/>
          <a:ln w="9525">
            <a:noFill/>
            <a:miter lim="800000"/>
            <a:headEnd/>
            <a:tailEnd/>
          </a:ln>
        </p:spPr>
        <p:txBody>
          <a:bodyPr>
            <a:spAutoFit/>
          </a:bodyPr>
          <a:lstStyle/>
          <a:p>
            <a:r>
              <a:rPr lang="en-US" sz="1600"/>
              <a:t>How many Reference variables? </a:t>
            </a:r>
          </a:p>
        </p:txBody>
      </p:sp>
      <p:sp>
        <p:nvSpPr>
          <p:cNvPr id="72" name="TextBox 71"/>
          <p:cNvSpPr txBox="1">
            <a:spLocks noChangeArrowheads="1"/>
          </p:cNvSpPr>
          <p:nvPr/>
        </p:nvSpPr>
        <p:spPr bwMode="auto">
          <a:xfrm>
            <a:off x="6477000" y="3429000"/>
            <a:ext cx="2971800" cy="338138"/>
          </a:xfrm>
          <a:prstGeom prst="rect">
            <a:avLst/>
          </a:prstGeom>
          <a:noFill/>
          <a:ln w="9525">
            <a:noFill/>
            <a:miter lim="800000"/>
            <a:headEnd/>
            <a:tailEnd/>
          </a:ln>
        </p:spPr>
        <p:txBody>
          <a:bodyPr>
            <a:spAutoFit/>
          </a:bodyPr>
          <a:lstStyle/>
          <a:p>
            <a:r>
              <a:rPr lang="en-US" sz="1600"/>
              <a:t>How many Objects?</a:t>
            </a:r>
          </a:p>
        </p:txBody>
      </p:sp>
      <p:sp>
        <p:nvSpPr>
          <p:cNvPr id="73" name="Rectangle 72"/>
          <p:cNvSpPr>
            <a:spLocks noChangeArrowheads="1"/>
          </p:cNvSpPr>
          <p:nvPr/>
        </p:nvSpPr>
        <p:spPr bwMode="auto">
          <a:xfrm>
            <a:off x="6637338" y="2711450"/>
            <a:ext cx="19050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ea typeface="굴림" pitchFamily="34" charset="-127"/>
              </a:rPr>
              <a:t>References : 2</a:t>
            </a:r>
          </a:p>
        </p:txBody>
      </p:sp>
      <p:sp>
        <p:nvSpPr>
          <p:cNvPr id="74" name="Rectangle 73"/>
          <p:cNvSpPr>
            <a:spLocks noChangeArrowheads="1"/>
          </p:cNvSpPr>
          <p:nvPr/>
        </p:nvSpPr>
        <p:spPr bwMode="auto">
          <a:xfrm>
            <a:off x="6629400" y="3810000"/>
            <a:ext cx="19050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ea typeface="굴림" pitchFamily="34" charset="-127"/>
              </a:rPr>
              <a:t>Objects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animBg="1"/>
      <p:bldP spid="7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pPr>
              <a:defRPr/>
            </a:pPr>
            <a:fld id="{380081EF-DA5C-4B9B-9E2E-55193CE8E301}" type="slidenum">
              <a:rPr lang="en-US"/>
              <a:pPr>
                <a:defRPr/>
              </a:pPr>
              <a:t>38</a:t>
            </a:fld>
            <a:endParaRPr lang="en-US"/>
          </a:p>
        </p:txBody>
      </p:sp>
      <p:sp>
        <p:nvSpPr>
          <p:cNvPr id="704541" name="Rectangle 29"/>
          <p:cNvSpPr>
            <a:spLocks noGrp="1" noChangeArrowheads="1"/>
          </p:cNvSpPr>
          <p:nvPr>
            <p:ph type="title"/>
          </p:nvPr>
        </p:nvSpPr>
        <p:spPr/>
        <p:txBody>
          <a:bodyPr/>
          <a:lstStyle/>
          <a:p>
            <a:pPr eaLnBrk="1" hangingPunct="1">
              <a:defRPr/>
            </a:pPr>
            <a:r>
              <a:rPr lang="en-US" dirty="0" smtClean="0"/>
              <a:t>Lifetime of objects  (2 of 3)</a:t>
            </a:r>
          </a:p>
        </p:txBody>
      </p:sp>
      <p:sp>
        <p:nvSpPr>
          <p:cNvPr id="40964" name="Rectangle 30"/>
          <p:cNvSpPr>
            <a:spLocks noGrp="1" noChangeArrowheads="1"/>
          </p:cNvSpPr>
          <p:nvPr>
            <p:ph type="body" idx="1"/>
          </p:nvPr>
        </p:nvSpPr>
        <p:spPr>
          <a:xfrm>
            <a:off x="457200" y="1295400"/>
            <a:ext cx="5943600" cy="4876800"/>
          </a:xfrm>
        </p:spPr>
        <p:txBody>
          <a:bodyPr/>
          <a:lstStyle/>
          <a:p>
            <a:pPr eaLnBrk="1" hangingPunct="1"/>
            <a:r>
              <a:rPr lang="en-US" sz="2200" smtClean="0"/>
              <a:t>Customer custObj1= new  Customer();</a:t>
            </a:r>
          </a:p>
          <a:p>
            <a:pPr eaLnBrk="1" hangingPunct="1"/>
            <a:r>
              <a:rPr lang="en-US" sz="2200" smtClean="0"/>
              <a:t>Customer custObj2= new Customer();</a:t>
            </a:r>
          </a:p>
          <a:p>
            <a:pPr eaLnBrk="1" hangingPunct="1"/>
            <a:r>
              <a:rPr lang="en-US" sz="2200" smtClean="0"/>
              <a:t>Customer custObj3= custObj2;</a:t>
            </a:r>
          </a:p>
          <a:p>
            <a:pPr lvl="1" eaLnBrk="1" hangingPunct="1">
              <a:buFont typeface="Wingdings" pitchFamily="2" charset="2"/>
              <a:buNone/>
            </a:pPr>
            <a:endParaRPr lang="en-US" smtClean="0"/>
          </a:p>
          <a:p>
            <a:pPr lvl="1" eaLnBrk="1" hangingPunct="1">
              <a:buFont typeface="Wingdings" pitchFamily="2" charset="2"/>
              <a:buNone/>
            </a:pPr>
            <a:endParaRPr lang="en-US" smtClean="0"/>
          </a:p>
        </p:txBody>
      </p:sp>
      <p:sp>
        <p:nvSpPr>
          <p:cNvPr id="52" name="TextBox 51"/>
          <p:cNvSpPr txBox="1">
            <a:spLocks noChangeArrowheads="1"/>
          </p:cNvSpPr>
          <p:nvPr/>
        </p:nvSpPr>
        <p:spPr bwMode="auto">
          <a:xfrm>
            <a:off x="6477000" y="2133600"/>
            <a:ext cx="3200400" cy="584200"/>
          </a:xfrm>
          <a:prstGeom prst="rect">
            <a:avLst/>
          </a:prstGeom>
          <a:noFill/>
          <a:ln w="9525">
            <a:noFill/>
            <a:miter lim="800000"/>
            <a:headEnd/>
            <a:tailEnd/>
          </a:ln>
        </p:spPr>
        <p:txBody>
          <a:bodyPr>
            <a:spAutoFit/>
          </a:bodyPr>
          <a:lstStyle/>
          <a:p>
            <a:r>
              <a:rPr lang="en-US" sz="1600"/>
              <a:t>How many Reference variables? </a:t>
            </a:r>
          </a:p>
        </p:txBody>
      </p:sp>
      <p:sp>
        <p:nvSpPr>
          <p:cNvPr id="53" name="TextBox 52"/>
          <p:cNvSpPr txBox="1">
            <a:spLocks noChangeArrowheads="1"/>
          </p:cNvSpPr>
          <p:nvPr/>
        </p:nvSpPr>
        <p:spPr bwMode="auto">
          <a:xfrm>
            <a:off x="6477000" y="3429000"/>
            <a:ext cx="2971800" cy="338138"/>
          </a:xfrm>
          <a:prstGeom prst="rect">
            <a:avLst/>
          </a:prstGeom>
          <a:noFill/>
          <a:ln w="9525">
            <a:noFill/>
            <a:miter lim="800000"/>
            <a:headEnd/>
            <a:tailEnd/>
          </a:ln>
        </p:spPr>
        <p:txBody>
          <a:bodyPr>
            <a:spAutoFit/>
          </a:bodyPr>
          <a:lstStyle/>
          <a:p>
            <a:r>
              <a:rPr lang="en-US" sz="1600"/>
              <a:t>How many Objects?</a:t>
            </a:r>
          </a:p>
        </p:txBody>
      </p:sp>
      <p:sp>
        <p:nvSpPr>
          <p:cNvPr id="54" name="Rectangle 53"/>
          <p:cNvSpPr>
            <a:spLocks noChangeArrowheads="1"/>
          </p:cNvSpPr>
          <p:nvPr/>
        </p:nvSpPr>
        <p:spPr bwMode="auto">
          <a:xfrm>
            <a:off x="6623050" y="2740025"/>
            <a:ext cx="19050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ea typeface="굴림" pitchFamily="34" charset="-127"/>
              </a:rPr>
              <a:t>References : 3</a:t>
            </a:r>
          </a:p>
        </p:txBody>
      </p:sp>
      <p:sp>
        <p:nvSpPr>
          <p:cNvPr id="55" name="Rectangle 54"/>
          <p:cNvSpPr>
            <a:spLocks noChangeArrowheads="1"/>
          </p:cNvSpPr>
          <p:nvPr/>
        </p:nvSpPr>
        <p:spPr bwMode="auto">
          <a:xfrm>
            <a:off x="6629400" y="3810000"/>
            <a:ext cx="19050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ea typeface="굴림" pitchFamily="34" charset="-127"/>
              </a:rPr>
              <a:t>Objects    :2</a:t>
            </a:r>
          </a:p>
        </p:txBody>
      </p:sp>
      <p:grpSp>
        <p:nvGrpSpPr>
          <p:cNvPr id="2" name="Group 60"/>
          <p:cNvGrpSpPr>
            <a:grpSpLocks/>
          </p:cNvGrpSpPr>
          <p:nvPr/>
        </p:nvGrpSpPr>
        <p:grpSpPr bwMode="auto">
          <a:xfrm>
            <a:off x="228600" y="3271838"/>
            <a:ext cx="5638800" cy="2860675"/>
            <a:chOff x="228600" y="3271839"/>
            <a:chExt cx="5638800" cy="2860634"/>
          </a:xfrm>
        </p:grpSpPr>
        <p:sp>
          <p:nvSpPr>
            <p:cNvPr id="47" name="Flowchart: Process 46"/>
            <p:cNvSpPr/>
            <p:nvPr/>
          </p:nvSpPr>
          <p:spPr bwMode="auto">
            <a:xfrm>
              <a:off x="600075" y="3854443"/>
              <a:ext cx="1536700" cy="625466"/>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latin typeface="Arial" charset="0"/>
                  <a:cs typeface="Arial" charset="0"/>
                </a:rPr>
                <a:t>     </a:t>
              </a:r>
            </a:p>
          </p:txBody>
        </p:sp>
        <p:sp>
          <p:nvSpPr>
            <p:cNvPr id="34" name="Oval 36"/>
            <p:cNvSpPr>
              <a:spLocks noChangeArrowheads="1"/>
            </p:cNvSpPr>
            <p:nvPr/>
          </p:nvSpPr>
          <p:spPr bwMode="auto">
            <a:xfrm>
              <a:off x="2899865" y="3398004"/>
              <a:ext cx="2967535" cy="2380107"/>
            </a:xfrm>
            <a:prstGeom prst="ellipse">
              <a:avLst/>
            </a:prstGeom>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sp>
          <p:nvSpPr>
            <p:cNvPr id="36" name="Flowchart: Process 35"/>
            <p:cNvSpPr/>
            <p:nvPr/>
          </p:nvSpPr>
          <p:spPr bwMode="auto">
            <a:xfrm>
              <a:off x="598488" y="4460859"/>
              <a:ext cx="1536700" cy="623879"/>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latin typeface="Arial" charset="0"/>
                  <a:cs typeface="Arial" charset="0"/>
                </a:rPr>
                <a:t>     </a:t>
              </a:r>
            </a:p>
          </p:txBody>
        </p:sp>
        <p:sp>
          <p:nvSpPr>
            <p:cNvPr id="40975" name="TextBox 33"/>
            <p:cNvSpPr txBox="1">
              <a:spLocks noChangeArrowheads="1"/>
            </p:cNvSpPr>
            <p:nvPr/>
          </p:nvSpPr>
          <p:spPr bwMode="auto">
            <a:xfrm>
              <a:off x="228600" y="5224224"/>
              <a:ext cx="2225696" cy="369484"/>
            </a:xfrm>
            <a:prstGeom prst="rect">
              <a:avLst/>
            </a:prstGeom>
            <a:noFill/>
            <a:ln w="9525">
              <a:noFill/>
              <a:miter lim="800000"/>
              <a:headEnd/>
              <a:tailEnd/>
            </a:ln>
          </p:spPr>
          <p:txBody>
            <a:bodyPr>
              <a:spAutoFit/>
            </a:bodyPr>
            <a:lstStyle/>
            <a:p>
              <a:pPr algn="ctr"/>
              <a:r>
                <a:rPr lang="en-US" sz="1800">
                  <a:solidFill>
                    <a:srgbClr val="0070C0"/>
                  </a:solidFill>
                  <a:ea typeface="굴림" pitchFamily="34" charset="-127"/>
                </a:rPr>
                <a:t>Stack</a:t>
              </a:r>
              <a:endParaRPr lang="en-US" sz="1800">
                <a:solidFill>
                  <a:srgbClr val="0070C0"/>
                </a:solidFill>
              </a:endParaRPr>
            </a:p>
          </p:txBody>
        </p:sp>
        <p:sp>
          <p:nvSpPr>
            <p:cNvPr id="40976" name="TextBox 38"/>
            <p:cNvSpPr txBox="1">
              <a:spLocks noChangeArrowheads="1"/>
            </p:cNvSpPr>
            <p:nvPr/>
          </p:nvSpPr>
          <p:spPr bwMode="auto">
            <a:xfrm>
              <a:off x="3630686" y="3850839"/>
              <a:ext cx="1576535" cy="307903"/>
            </a:xfrm>
            <a:prstGeom prst="rect">
              <a:avLst/>
            </a:prstGeom>
            <a:noFill/>
            <a:ln w="9525">
              <a:solidFill>
                <a:schemeClr val="tx1"/>
              </a:solidFill>
              <a:miter lim="800000"/>
              <a:headEnd/>
              <a:tailEnd/>
            </a:ln>
          </p:spPr>
          <p:txBody>
            <a:bodyPr>
              <a:spAutoFit/>
            </a:bodyPr>
            <a:lstStyle/>
            <a:p>
              <a:r>
                <a:rPr lang="en-US" sz="1400">
                  <a:ea typeface="굴림" pitchFamily="34" charset="-127"/>
                </a:rPr>
                <a:t>c</a:t>
              </a:r>
              <a:r>
                <a:rPr lang="en-US" sz="1400"/>
                <a:t>ustomerId</a:t>
              </a:r>
            </a:p>
          </p:txBody>
        </p:sp>
        <p:sp>
          <p:nvSpPr>
            <p:cNvPr id="40977" name="TextBox 39"/>
            <p:cNvSpPr txBox="1">
              <a:spLocks noChangeArrowheads="1"/>
            </p:cNvSpPr>
            <p:nvPr/>
          </p:nvSpPr>
          <p:spPr bwMode="auto">
            <a:xfrm>
              <a:off x="3630686" y="4155639"/>
              <a:ext cx="1576535" cy="307903"/>
            </a:xfrm>
            <a:prstGeom prst="rect">
              <a:avLst/>
            </a:prstGeom>
            <a:noFill/>
            <a:ln w="9525">
              <a:solidFill>
                <a:schemeClr val="tx1"/>
              </a:solidFill>
              <a:miter lim="800000"/>
              <a:headEnd/>
              <a:tailEnd/>
            </a:ln>
          </p:spPr>
          <p:txBody>
            <a:bodyPr>
              <a:spAutoFit/>
            </a:bodyPr>
            <a:lstStyle/>
            <a:p>
              <a:r>
                <a:rPr lang="en-US" sz="1400">
                  <a:ea typeface="굴림" pitchFamily="34" charset="-127"/>
                </a:rPr>
                <a:t>telephoneNo</a:t>
              </a:r>
              <a:endParaRPr lang="en-US" sz="1400"/>
            </a:p>
          </p:txBody>
        </p:sp>
        <p:sp>
          <p:nvSpPr>
            <p:cNvPr id="40978" name="TextBox 40"/>
            <p:cNvSpPr txBox="1">
              <a:spLocks noChangeArrowheads="1"/>
            </p:cNvSpPr>
            <p:nvPr/>
          </p:nvSpPr>
          <p:spPr bwMode="auto">
            <a:xfrm>
              <a:off x="3239586" y="5762989"/>
              <a:ext cx="2503907" cy="369484"/>
            </a:xfrm>
            <a:prstGeom prst="rect">
              <a:avLst/>
            </a:prstGeom>
            <a:noFill/>
            <a:ln w="9525">
              <a:noFill/>
              <a:miter lim="800000"/>
              <a:headEnd/>
              <a:tailEnd/>
            </a:ln>
          </p:spPr>
          <p:txBody>
            <a:bodyPr>
              <a:spAutoFit/>
            </a:bodyPr>
            <a:lstStyle/>
            <a:p>
              <a:pPr algn="ctr"/>
              <a:r>
                <a:rPr lang="en-US" sz="1800">
                  <a:solidFill>
                    <a:srgbClr val="0070C0"/>
                  </a:solidFill>
                </a:rPr>
                <a:t>Heap</a:t>
              </a:r>
            </a:p>
          </p:txBody>
        </p:sp>
        <p:cxnSp>
          <p:nvCxnSpPr>
            <p:cNvPr id="40979" name="Straight Arrow Connector 55"/>
            <p:cNvCxnSpPr>
              <a:cxnSpLocks noChangeShapeType="1"/>
              <a:stCxn id="36" idx="3"/>
            </p:cNvCxnSpPr>
            <p:nvPr/>
          </p:nvCxnSpPr>
          <p:spPr bwMode="auto">
            <a:xfrm>
              <a:off x="2134860" y="4772581"/>
              <a:ext cx="1495827" cy="297458"/>
            </a:xfrm>
            <a:prstGeom prst="straightConnector1">
              <a:avLst/>
            </a:prstGeom>
            <a:noFill/>
            <a:ln w="38100" algn="ctr">
              <a:solidFill>
                <a:schemeClr val="tx1"/>
              </a:solidFill>
              <a:round/>
              <a:headEnd/>
              <a:tailEnd type="arrow" w="med" len="med"/>
            </a:ln>
          </p:spPr>
        </p:cxnSp>
        <p:sp>
          <p:nvSpPr>
            <p:cNvPr id="40980" name="TextBox 28"/>
            <p:cNvSpPr txBox="1">
              <a:spLocks noChangeArrowheads="1"/>
            </p:cNvSpPr>
            <p:nvPr/>
          </p:nvSpPr>
          <p:spPr bwMode="auto">
            <a:xfrm>
              <a:off x="778268" y="4490998"/>
              <a:ext cx="981037" cy="584200"/>
            </a:xfrm>
            <a:prstGeom prst="rect">
              <a:avLst/>
            </a:prstGeom>
            <a:noFill/>
            <a:ln w="9525">
              <a:noFill/>
              <a:miter lim="800000"/>
              <a:headEnd/>
              <a:tailEnd/>
            </a:ln>
          </p:spPr>
          <p:txBody>
            <a:bodyPr>
              <a:spAutoFit/>
            </a:bodyPr>
            <a:lstStyle/>
            <a:p>
              <a:pPr algn="ctr"/>
              <a:r>
                <a:rPr lang="en-US" sz="1400">
                  <a:ea typeface="굴림" pitchFamily="34" charset="-127"/>
                </a:rPr>
                <a:t>custObj1</a:t>
              </a:r>
              <a:endParaRPr lang="en-US" sz="1400"/>
            </a:p>
            <a:p>
              <a:endParaRPr lang="en-US"/>
            </a:p>
          </p:txBody>
        </p:sp>
        <p:sp>
          <p:nvSpPr>
            <p:cNvPr id="40981" name="TextBox 38"/>
            <p:cNvSpPr txBox="1">
              <a:spLocks noChangeArrowheads="1"/>
            </p:cNvSpPr>
            <p:nvPr/>
          </p:nvSpPr>
          <p:spPr bwMode="auto">
            <a:xfrm>
              <a:off x="3630686" y="4769604"/>
              <a:ext cx="1576535" cy="307903"/>
            </a:xfrm>
            <a:prstGeom prst="rect">
              <a:avLst/>
            </a:prstGeom>
            <a:noFill/>
            <a:ln w="9525">
              <a:solidFill>
                <a:schemeClr val="tx1"/>
              </a:solidFill>
              <a:miter lim="800000"/>
              <a:headEnd/>
              <a:tailEnd/>
            </a:ln>
          </p:spPr>
          <p:txBody>
            <a:bodyPr>
              <a:spAutoFit/>
            </a:bodyPr>
            <a:lstStyle/>
            <a:p>
              <a:r>
                <a:rPr lang="en-US" sz="1400">
                  <a:ea typeface="굴림" pitchFamily="34" charset="-127"/>
                </a:rPr>
                <a:t>c</a:t>
              </a:r>
              <a:r>
                <a:rPr lang="en-US" sz="1400"/>
                <a:t>ustomerId</a:t>
              </a:r>
            </a:p>
          </p:txBody>
        </p:sp>
        <p:sp>
          <p:nvSpPr>
            <p:cNvPr id="40982" name="TextBox 39"/>
            <p:cNvSpPr txBox="1">
              <a:spLocks noChangeArrowheads="1"/>
            </p:cNvSpPr>
            <p:nvPr/>
          </p:nvSpPr>
          <p:spPr bwMode="auto">
            <a:xfrm>
              <a:off x="3630686" y="5074404"/>
              <a:ext cx="1576535" cy="307903"/>
            </a:xfrm>
            <a:prstGeom prst="rect">
              <a:avLst/>
            </a:prstGeom>
            <a:noFill/>
            <a:ln w="9525">
              <a:solidFill>
                <a:schemeClr val="tx1"/>
              </a:solidFill>
              <a:miter lim="800000"/>
              <a:headEnd/>
              <a:tailEnd/>
            </a:ln>
          </p:spPr>
          <p:txBody>
            <a:bodyPr>
              <a:spAutoFit/>
            </a:bodyPr>
            <a:lstStyle/>
            <a:p>
              <a:r>
                <a:rPr lang="en-US" sz="1400">
                  <a:ea typeface="굴림" pitchFamily="34" charset="-127"/>
                </a:rPr>
                <a:t>telephoneNo</a:t>
              </a:r>
              <a:endParaRPr lang="en-US" sz="1400"/>
            </a:p>
          </p:txBody>
        </p:sp>
        <p:sp>
          <p:nvSpPr>
            <p:cNvPr id="40983" name="TextBox 28"/>
            <p:cNvSpPr txBox="1">
              <a:spLocks noChangeArrowheads="1"/>
            </p:cNvSpPr>
            <p:nvPr/>
          </p:nvSpPr>
          <p:spPr bwMode="auto">
            <a:xfrm>
              <a:off x="781430" y="3885762"/>
              <a:ext cx="981037" cy="584200"/>
            </a:xfrm>
            <a:prstGeom prst="rect">
              <a:avLst/>
            </a:prstGeom>
            <a:noFill/>
            <a:ln w="9525">
              <a:noFill/>
              <a:miter lim="800000"/>
              <a:headEnd/>
              <a:tailEnd/>
            </a:ln>
          </p:spPr>
          <p:txBody>
            <a:bodyPr>
              <a:spAutoFit/>
            </a:bodyPr>
            <a:lstStyle/>
            <a:p>
              <a:pPr algn="ctr"/>
              <a:r>
                <a:rPr lang="en-US" sz="1400">
                  <a:ea typeface="굴림" pitchFamily="34" charset="-127"/>
                </a:rPr>
                <a:t>custObj2</a:t>
              </a:r>
              <a:endParaRPr lang="en-US" sz="1400"/>
            </a:p>
            <a:p>
              <a:endParaRPr lang="en-US"/>
            </a:p>
          </p:txBody>
        </p:sp>
        <p:cxnSp>
          <p:nvCxnSpPr>
            <p:cNvPr id="40984" name="Straight Arrow Connector 55"/>
            <p:cNvCxnSpPr>
              <a:cxnSpLocks noChangeShapeType="1"/>
              <a:endCxn id="40977" idx="1"/>
            </p:cNvCxnSpPr>
            <p:nvPr/>
          </p:nvCxnSpPr>
          <p:spPr bwMode="auto">
            <a:xfrm>
              <a:off x="2159130" y="4231839"/>
              <a:ext cx="1471556" cy="77752"/>
            </a:xfrm>
            <a:prstGeom prst="straightConnector1">
              <a:avLst/>
            </a:prstGeom>
            <a:noFill/>
            <a:ln w="38100" algn="ctr">
              <a:solidFill>
                <a:schemeClr val="tx1"/>
              </a:solidFill>
              <a:round/>
              <a:headEnd/>
              <a:tailEnd type="arrow" w="med" len="med"/>
            </a:ln>
          </p:spPr>
        </p:cxnSp>
        <p:sp>
          <p:nvSpPr>
            <p:cNvPr id="50" name="Flowchart: Process 49"/>
            <p:cNvSpPr/>
            <p:nvPr/>
          </p:nvSpPr>
          <p:spPr bwMode="auto">
            <a:xfrm>
              <a:off x="611188" y="3271839"/>
              <a:ext cx="1536700" cy="623878"/>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latin typeface="Arial" charset="0"/>
                  <a:cs typeface="Arial" charset="0"/>
                </a:rPr>
                <a:t>     </a:t>
              </a:r>
            </a:p>
          </p:txBody>
        </p:sp>
        <p:sp>
          <p:nvSpPr>
            <p:cNvPr id="40986" name="TextBox 28"/>
            <p:cNvSpPr txBox="1">
              <a:spLocks noChangeArrowheads="1"/>
            </p:cNvSpPr>
            <p:nvPr/>
          </p:nvSpPr>
          <p:spPr bwMode="auto">
            <a:xfrm>
              <a:off x="776416" y="3302397"/>
              <a:ext cx="981037" cy="584200"/>
            </a:xfrm>
            <a:prstGeom prst="rect">
              <a:avLst/>
            </a:prstGeom>
            <a:noFill/>
            <a:ln w="9525">
              <a:noFill/>
              <a:miter lim="800000"/>
              <a:headEnd/>
              <a:tailEnd/>
            </a:ln>
          </p:spPr>
          <p:txBody>
            <a:bodyPr>
              <a:spAutoFit/>
            </a:bodyPr>
            <a:lstStyle/>
            <a:p>
              <a:pPr algn="ctr"/>
              <a:r>
                <a:rPr lang="en-US" sz="1400">
                  <a:ea typeface="굴림" pitchFamily="34" charset="-127"/>
                </a:rPr>
                <a:t>custObj3</a:t>
              </a:r>
              <a:endParaRPr lang="en-US" sz="1400"/>
            </a:p>
            <a:p>
              <a:endParaRPr lang="en-US"/>
            </a:p>
          </p:txBody>
        </p:sp>
        <p:cxnSp>
          <p:nvCxnSpPr>
            <p:cNvPr id="40987" name="Straight Arrow Connector 55"/>
            <p:cNvCxnSpPr>
              <a:cxnSpLocks noChangeShapeType="1"/>
              <a:endCxn id="40977" idx="1"/>
            </p:cNvCxnSpPr>
            <p:nvPr/>
          </p:nvCxnSpPr>
          <p:spPr bwMode="auto">
            <a:xfrm>
              <a:off x="2133600" y="3626604"/>
              <a:ext cx="1497086" cy="682987"/>
            </a:xfrm>
            <a:prstGeom prst="straightConnector1">
              <a:avLst/>
            </a:prstGeom>
            <a:noFill/>
            <a:ln w="38100" algn="ctr">
              <a:solidFill>
                <a:schemeClr val="tx1"/>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animBg="1"/>
      <p:bldP spid="5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pPr>
              <a:defRPr/>
            </a:pPr>
            <a:fld id="{3F190EF9-5A8E-4933-9B91-77E147DF9C82}" type="slidenum">
              <a:rPr lang="en-US"/>
              <a:pPr>
                <a:defRPr/>
              </a:pPr>
              <a:t>39</a:t>
            </a:fld>
            <a:endParaRPr lang="en-US"/>
          </a:p>
        </p:txBody>
      </p:sp>
      <p:sp>
        <p:nvSpPr>
          <p:cNvPr id="704541" name="Rectangle 29"/>
          <p:cNvSpPr>
            <a:spLocks noGrp="1" noChangeArrowheads="1"/>
          </p:cNvSpPr>
          <p:nvPr>
            <p:ph type="title"/>
          </p:nvPr>
        </p:nvSpPr>
        <p:spPr/>
        <p:txBody>
          <a:bodyPr/>
          <a:lstStyle/>
          <a:p>
            <a:pPr eaLnBrk="1" hangingPunct="1">
              <a:defRPr/>
            </a:pPr>
            <a:r>
              <a:rPr lang="en-US" dirty="0" smtClean="0"/>
              <a:t>Lifetime of objects  (3 of 3)</a:t>
            </a:r>
          </a:p>
        </p:txBody>
      </p:sp>
      <p:sp>
        <p:nvSpPr>
          <p:cNvPr id="41988" name="Rectangle 30"/>
          <p:cNvSpPr>
            <a:spLocks noGrp="1" noChangeArrowheads="1"/>
          </p:cNvSpPr>
          <p:nvPr>
            <p:ph type="body" idx="1"/>
          </p:nvPr>
        </p:nvSpPr>
        <p:spPr>
          <a:xfrm>
            <a:off x="457200" y="1295400"/>
            <a:ext cx="5943600" cy="4876800"/>
          </a:xfrm>
        </p:spPr>
        <p:txBody>
          <a:bodyPr/>
          <a:lstStyle/>
          <a:p>
            <a:pPr eaLnBrk="1" hangingPunct="1"/>
            <a:r>
              <a:rPr lang="en-US" sz="2200" dirty="0" smtClean="0"/>
              <a:t>Customer custObj1= new  Customer();</a:t>
            </a:r>
          </a:p>
          <a:p>
            <a:pPr eaLnBrk="1" hangingPunct="1"/>
            <a:r>
              <a:rPr lang="en-US" sz="2200" dirty="0" smtClean="0"/>
              <a:t>Customer custObj2= new Customer();</a:t>
            </a:r>
          </a:p>
          <a:p>
            <a:pPr eaLnBrk="1" hangingPunct="1"/>
            <a:r>
              <a:rPr lang="en-US" sz="2200" dirty="0" smtClean="0"/>
              <a:t>Customer custObj3= custObj2;</a:t>
            </a:r>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p:txBody>
      </p:sp>
      <p:sp>
        <p:nvSpPr>
          <p:cNvPr id="47123" name="TextBox 29"/>
          <p:cNvSpPr txBox="1">
            <a:spLocks noChangeArrowheads="1"/>
          </p:cNvSpPr>
          <p:nvPr/>
        </p:nvSpPr>
        <p:spPr bwMode="auto">
          <a:xfrm>
            <a:off x="6400800" y="3116263"/>
            <a:ext cx="3505200" cy="338137"/>
          </a:xfrm>
          <a:prstGeom prst="rect">
            <a:avLst/>
          </a:prstGeom>
          <a:noFill/>
          <a:ln w="9525">
            <a:noFill/>
            <a:miter lim="800000"/>
            <a:headEnd/>
            <a:tailEnd/>
          </a:ln>
        </p:spPr>
        <p:txBody>
          <a:bodyPr>
            <a:spAutoFit/>
          </a:bodyPr>
          <a:lstStyle/>
          <a:p>
            <a:r>
              <a:rPr lang="en-US" sz="1600"/>
              <a:t>How many Reference variables ? </a:t>
            </a:r>
          </a:p>
        </p:txBody>
      </p:sp>
      <p:sp>
        <p:nvSpPr>
          <p:cNvPr id="47124" name="TextBox 30"/>
          <p:cNvSpPr txBox="1">
            <a:spLocks noChangeArrowheads="1"/>
          </p:cNvSpPr>
          <p:nvPr/>
        </p:nvSpPr>
        <p:spPr bwMode="auto">
          <a:xfrm>
            <a:off x="6383338" y="4267200"/>
            <a:ext cx="2989262" cy="338138"/>
          </a:xfrm>
          <a:prstGeom prst="rect">
            <a:avLst/>
          </a:prstGeom>
          <a:noFill/>
          <a:ln w="9525">
            <a:noFill/>
            <a:miter lim="800000"/>
            <a:headEnd/>
            <a:tailEnd/>
          </a:ln>
        </p:spPr>
        <p:txBody>
          <a:bodyPr>
            <a:spAutoFit/>
          </a:bodyPr>
          <a:lstStyle/>
          <a:p>
            <a:r>
              <a:rPr lang="en-US" sz="1600"/>
              <a:t>How Many Objects?</a:t>
            </a:r>
          </a:p>
        </p:txBody>
      </p:sp>
      <p:sp>
        <p:nvSpPr>
          <p:cNvPr id="32" name="Rectangle 31"/>
          <p:cNvSpPr>
            <a:spLocks noChangeArrowheads="1"/>
          </p:cNvSpPr>
          <p:nvPr/>
        </p:nvSpPr>
        <p:spPr bwMode="auto">
          <a:xfrm>
            <a:off x="6992938" y="3573463"/>
            <a:ext cx="1693862"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b="0" dirty="0">
                <a:ea typeface="굴림" pitchFamily="34" charset="-127"/>
              </a:rPr>
              <a:t>References :3</a:t>
            </a:r>
          </a:p>
        </p:txBody>
      </p:sp>
      <p:sp>
        <p:nvSpPr>
          <p:cNvPr id="36" name="Rectangle 35"/>
          <p:cNvSpPr>
            <a:spLocks noChangeArrowheads="1"/>
          </p:cNvSpPr>
          <p:nvPr/>
        </p:nvSpPr>
        <p:spPr bwMode="auto">
          <a:xfrm>
            <a:off x="6992938" y="4724400"/>
            <a:ext cx="1693862"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b="0" dirty="0">
                <a:ea typeface="굴림" pitchFamily="34" charset="-127"/>
              </a:rPr>
              <a:t>Objects    </a:t>
            </a:r>
            <a:r>
              <a:rPr lang="en-US" sz="1600" b="0" dirty="0" smtClean="0">
                <a:ea typeface="굴림" pitchFamily="34" charset="-127"/>
              </a:rPr>
              <a:t>:2</a:t>
            </a:r>
            <a:endParaRPr lang="en-US" sz="1600" b="0" dirty="0">
              <a:ea typeface="굴림" pitchFamily="34" charset="-127"/>
            </a:endParaRPr>
          </a:p>
        </p:txBody>
      </p:sp>
      <p:grpSp>
        <p:nvGrpSpPr>
          <p:cNvPr id="2" name="Group 104"/>
          <p:cNvGrpSpPr>
            <a:grpSpLocks/>
          </p:cNvGrpSpPr>
          <p:nvPr/>
        </p:nvGrpSpPr>
        <p:grpSpPr bwMode="auto">
          <a:xfrm>
            <a:off x="228600" y="3276600"/>
            <a:ext cx="5638800" cy="2855913"/>
            <a:chOff x="228600" y="3276599"/>
            <a:chExt cx="5638800" cy="2855873"/>
          </a:xfrm>
        </p:grpSpPr>
        <p:sp>
          <p:nvSpPr>
            <p:cNvPr id="88" name="Flowchart: Process 87"/>
            <p:cNvSpPr/>
            <p:nvPr/>
          </p:nvSpPr>
          <p:spPr bwMode="auto">
            <a:xfrm>
              <a:off x="600075" y="3859204"/>
              <a:ext cx="1536700" cy="622291"/>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latin typeface="Arial" charset="0"/>
                  <a:cs typeface="Arial" charset="0"/>
                </a:rPr>
                <a:t>     </a:t>
              </a:r>
            </a:p>
          </p:txBody>
        </p:sp>
        <p:sp>
          <p:nvSpPr>
            <p:cNvPr id="89" name="Oval 36"/>
            <p:cNvSpPr>
              <a:spLocks noChangeArrowheads="1"/>
            </p:cNvSpPr>
            <p:nvPr/>
          </p:nvSpPr>
          <p:spPr bwMode="auto">
            <a:xfrm>
              <a:off x="2899865" y="3402554"/>
              <a:ext cx="2967535" cy="2376146"/>
            </a:xfrm>
            <a:prstGeom prst="ellipse">
              <a:avLst/>
            </a:prstGeom>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sp>
          <p:nvSpPr>
            <p:cNvPr id="90" name="Flowchart: Process 89"/>
            <p:cNvSpPr/>
            <p:nvPr/>
          </p:nvSpPr>
          <p:spPr bwMode="auto">
            <a:xfrm>
              <a:off x="598488" y="4462445"/>
              <a:ext cx="1536700" cy="623878"/>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latin typeface="Arial" charset="0"/>
                  <a:cs typeface="Arial" charset="0"/>
                </a:rPr>
                <a:t>     </a:t>
              </a:r>
            </a:p>
          </p:txBody>
        </p:sp>
        <p:sp>
          <p:nvSpPr>
            <p:cNvPr id="42000" name="TextBox 33"/>
            <p:cNvSpPr txBox="1">
              <a:spLocks noChangeArrowheads="1"/>
            </p:cNvSpPr>
            <p:nvPr/>
          </p:nvSpPr>
          <p:spPr bwMode="auto">
            <a:xfrm>
              <a:off x="228600" y="5225735"/>
              <a:ext cx="2225696" cy="368869"/>
            </a:xfrm>
            <a:prstGeom prst="rect">
              <a:avLst/>
            </a:prstGeom>
            <a:noFill/>
            <a:ln w="9525">
              <a:noFill/>
              <a:miter lim="800000"/>
              <a:headEnd/>
              <a:tailEnd/>
            </a:ln>
          </p:spPr>
          <p:txBody>
            <a:bodyPr>
              <a:spAutoFit/>
            </a:bodyPr>
            <a:lstStyle/>
            <a:p>
              <a:pPr algn="ctr"/>
              <a:r>
                <a:rPr lang="en-US" sz="1800">
                  <a:solidFill>
                    <a:srgbClr val="0070C0"/>
                  </a:solidFill>
                  <a:ea typeface="굴림" pitchFamily="34" charset="-127"/>
                </a:rPr>
                <a:t>Stack</a:t>
              </a:r>
              <a:endParaRPr lang="en-US" sz="1800">
                <a:solidFill>
                  <a:srgbClr val="0070C0"/>
                </a:solidFill>
              </a:endParaRPr>
            </a:p>
          </p:txBody>
        </p:sp>
        <p:sp>
          <p:nvSpPr>
            <p:cNvPr id="42001" name="TextBox 91"/>
            <p:cNvSpPr txBox="1">
              <a:spLocks noChangeArrowheads="1"/>
            </p:cNvSpPr>
            <p:nvPr/>
          </p:nvSpPr>
          <p:spPr bwMode="auto">
            <a:xfrm>
              <a:off x="3630686" y="3854635"/>
              <a:ext cx="1576535" cy="307391"/>
            </a:xfrm>
            <a:prstGeom prst="rect">
              <a:avLst/>
            </a:prstGeom>
            <a:noFill/>
            <a:ln w="9525">
              <a:solidFill>
                <a:schemeClr val="tx1"/>
              </a:solidFill>
              <a:miter lim="800000"/>
              <a:headEnd/>
              <a:tailEnd/>
            </a:ln>
          </p:spPr>
          <p:txBody>
            <a:bodyPr>
              <a:spAutoFit/>
            </a:bodyPr>
            <a:lstStyle/>
            <a:p>
              <a:r>
                <a:rPr lang="en-US" sz="1400">
                  <a:ea typeface="굴림" pitchFamily="34" charset="-127"/>
                </a:rPr>
                <a:t>c</a:t>
              </a:r>
              <a:r>
                <a:rPr lang="en-US" sz="1400"/>
                <a:t>ustomerId</a:t>
              </a:r>
            </a:p>
          </p:txBody>
        </p:sp>
        <p:sp>
          <p:nvSpPr>
            <p:cNvPr id="42002" name="TextBox 39"/>
            <p:cNvSpPr txBox="1">
              <a:spLocks noChangeArrowheads="1"/>
            </p:cNvSpPr>
            <p:nvPr/>
          </p:nvSpPr>
          <p:spPr bwMode="auto">
            <a:xfrm>
              <a:off x="3630686" y="4158928"/>
              <a:ext cx="1576535" cy="307391"/>
            </a:xfrm>
            <a:prstGeom prst="rect">
              <a:avLst/>
            </a:prstGeom>
            <a:noFill/>
            <a:ln w="9525">
              <a:solidFill>
                <a:schemeClr val="tx1"/>
              </a:solidFill>
              <a:miter lim="800000"/>
              <a:headEnd/>
              <a:tailEnd/>
            </a:ln>
          </p:spPr>
          <p:txBody>
            <a:bodyPr>
              <a:spAutoFit/>
            </a:bodyPr>
            <a:lstStyle/>
            <a:p>
              <a:r>
                <a:rPr lang="en-US" sz="1400">
                  <a:ea typeface="굴림" pitchFamily="34" charset="-127"/>
                </a:rPr>
                <a:t>telephoneNo</a:t>
              </a:r>
              <a:endParaRPr lang="en-US" sz="1400"/>
            </a:p>
          </p:txBody>
        </p:sp>
        <p:sp>
          <p:nvSpPr>
            <p:cNvPr id="42003" name="TextBox 40"/>
            <p:cNvSpPr txBox="1">
              <a:spLocks noChangeArrowheads="1"/>
            </p:cNvSpPr>
            <p:nvPr/>
          </p:nvSpPr>
          <p:spPr bwMode="auto">
            <a:xfrm>
              <a:off x="3239586" y="5763603"/>
              <a:ext cx="2503907" cy="368869"/>
            </a:xfrm>
            <a:prstGeom prst="rect">
              <a:avLst/>
            </a:prstGeom>
            <a:noFill/>
            <a:ln w="9525">
              <a:noFill/>
              <a:miter lim="800000"/>
              <a:headEnd/>
              <a:tailEnd/>
            </a:ln>
          </p:spPr>
          <p:txBody>
            <a:bodyPr>
              <a:spAutoFit/>
            </a:bodyPr>
            <a:lstStyle/>
            <a:p>
              <a:pPr algn="ctr"/>
              <a:r>
                <a:rPr lang="en-US" sz="1800">
                  <a:solidFill>
                    <a:srgbClr val="0070C0"/>
                  </a:solidFill>
                </a:rPr>
                <a:t>Heap</a:t>
              </a:r>
            </a:p>
          </p:txBody>
        </p:sp>
        <p:cxnSp>
          <p:nvCxnSpPr>
            <p:cNvPr id="42004" name="Straight Arrow Connector 55"/>
            <p:cNvCxnSpPr>
              <a:cxnSpLocks noChangeShapeType="1"/>
              <a:stCxn id="90" idx="3"/>
            </p:cNvCxnSpPr>
            <p:nvPr/>
          </p:nvCxnSpPr>
          <p:spPr bwMode="auto">
            <a:xfrm>
              <a:off x="2134860" y="4774843"/>
              <a:ext cx="1495827" cy="296963"/>
            </a:xfrm>
            <a:prstGeom prst="straightConnector1">
              <a:avLst/>
            </a:prstGeom>
            <a:noFill/>
            <a:ln w="38100" algn="ctr">
              <a:solidFill>
                <a:schemeClr val="tx1"/>
              </a:solidFill>
              <a:round/>
              <a:headEnd/>
              <a:tailEnd type="arrow" w="med" len="med"/>
            </a:ln>
          </p:spPr>
        </p:cxnSp>
        <p:sp>
          <p:nvSpPr>
            <p:cNvPr id="42005" name="TextBox 28"/>
            <p:cNvSpPr txBox="1">
              <a:spLocks noChangeArrowheads="1"/>
            </p:cNvSpPr>
            <p:nvPr/>
          </p:nvSpPr>
          <p:spPr bwMode="auto">
            <a:xfrm>
              <a:off x="778268" y="4493729"/>
              <a:ext cx="981037" cy="583228"/>
            </a:xfrm>
            <a:prstGeom prst="rect">
              <a:avLst/>
            </a:prstGeom>
            <a:noFill/>
            <a:ln w="9525">
              <a:noFill/>
              <a:miter lim="800000"/>
              <a:headEnd/>
              <a:tailEnd/>
            </a:ln>
          </p:spPr>
          <p:txBody>
            <a:bodyPr>
              <a:spAutoFit/>
            </a:bodyPr>
            <a:lstStyle/>
            <a:p>
              <a:pPr algn="ctr"/>
              <a:r>
                <a:rPr lang="en-US" sz="1400">
                  <a:ea typeface="굴림" pitchFamily="34" charset="-127"/>
                </a:rPr>
                <a:t>custObj1</a:t>
              </a:r>
              <a:endParaRPr lang="en-US" sz="1400"/>
            </a:p>
            <a:p>
              <a:endParaRPr lang="en-US"/>
            </a:p>
          </p:txBody>
        </p:sp>
        <p:sp>
          <p:nvSpPr>
            <p:cNvPr id="42006" name="TextBox 38"/>
            <p:cNvSpPr txBox="1">
              <a:spLocks noChangeArrowheads="1"/>
            </p:cNvSpPr>
            <p:nvPr/>
          </p:nvSpPr>
          <p:spPr bwMode="auto">
            <a:xfrm>
              <a:off x="3630686" y="4771871"/>
              <a:ext cx="1576535" cy="307391"/>
            </a:xfrm>
            <a:prstGeom prst="rect">
              <a:avLst/>
            </a:prstGeom>
            <a:noFill/>
            <a:ln w="9525">
              <a:solidFill>
                <a:schemeClr val="tx1"/>
              </a:solidFill>
              <a:miter lim="800000"/>
              <a:headEnd/>
              <a:tailEnd/>
            </a:ln>
          </p:spPr>
          <p:txBody>
            <a:bodyPr>
              <a:spAutoFit/>
            </a:bodyPr>
            <a:lstStyle/>
            <a:p>
              <a:r>
                <a:rPr lang="en-US" sz="1400">
                  <a:ea typeface="굴림" pitchFamily="34" charset="-127"/>
                </a:rPr>
                <a:t>c</a:t>
              </a:r>
              <a:r>
                <a:rPr lang="en-US" sz="1400"/>
                <a:t>ustomerId</a:t>
              </a:r>
            </a:p>
          </p:txBody>
        </p:sp>
        <p:sp>
          <p:nvSpPr>
            <p:cNvPr id="42007" name="TextBox 39"/>
            <p:cNvSpPr txBox="1">
              <a:spLocks noChangeArrowheads="1"/>
            </p:cNvSpPr>
            <p:nvPr/>
          </p:nvSpPr>
          <p:spPr bwMode="auto">
            <a:xfrm>
              <a:off x="3630686" y="5076164"/>
              <a:ext cx="1576535" cy="307391"/>
            </a:xfrm>
            <a:prstGeom prst="rect">
              <a:avLst/>
            </a:prstGeom>
            <a:noFill/>
            <a:ln w="9525">
              <a:solidFill>
                <a:schemeClr val="tx1"/>
              </a:solidFill>
              <a:miter lim="800000"/>
              <a:headEnd/>
              <a:tailEnd/>
            </a:ln>
          </p:spPr>
          <p:txBody>
            <a:bodyPr>
              <a:spAutoFit/>
            </a:bodyPr>
            <a:lstStyle/>
            <a:p>
              <a:r>
                <a:rPr lang="en-US" sz="1400">
                  <a:ea typeface="굴림" pitchFamily="34" charset="-127"/>
                </a:rPr>
                <a:t>telephoneNo</a:t>
              </a:r>
              <a:endParaRPr lang="en-US" sz="1400"/>
            </a:p>
          </p:txBody>
        </p:sp>
        <p:sp>
          <p:nvSpPr>
            <p:cNvPr id="42008" name="TextBox 28"/>
            <p:cNvSpPr txBox="1">
              <a:spLocks noChangeArrowheads="1"/>
            </p:cNvSpPr>
            <p:nvPr/>
          </p:nvSpPr>
          <p:spPr bwMode="auto">
            <a:xfrm>
              <a:off x="781430" y="3889500"/>
              <a:ext cx="981037" cy="583228"/>
            </a:xfrm>
            <a:prstGeom prst="rect">
              <a:avLst/>
            </a:prstGeom>
            <a:noFill/>
            <a:ln w="9525">
              <a:noFill/>
              <a:miter lim="800000"/>
              <a:headEnd/>
              <a:tailEnd/>
            </a:ln>
          </p:spPr>
          <p:txBody>
            <a:bodyPr>
              <a:spAutoFit/>
            </a:bodyPr>
            <a:lstStyle/>
            <a:p>
              <a:pPr algn="ctr"/>
              <a:r>
                <a:rPr lang="en-US" sz="1400">
                  <a:ea typeface="굴림" pitchFamily="34" charset="-127"/>
                </a:rPr>
                <a:t>custObj2</a:t>
              </a:r>
              <a:endParaRPr lang="en-US" sz="1400"/>
            </a:p>
            <a:p>
              <a:endParaRPr lang="en-US"/>
            </a:p>
          </p:txBody>
        </p:sp>
        <p:cxnSp>
          <p:nvCxnSpPr>
            <p:cNvPr id="42009" name="Straight Arrow Connector 55"/>
            <p:cNvCxnSpPr>
              <a:cxnSpLocks noChangeShapeType="1"/>
              <a:endCxn id="42002" idx="1"/>
            </p:cNvCxnSpPr>
            <p:nvPr/>
          </p:nvCxnSpPr>
          <p:spPr bwMode="auto">
            <a:xfrm>
              <a:off x="2159130" y="4235001"/>
              <a:ext cx="1471556" cy="77623"/>
            </a:xfrm>
            <a:prstGeom prst="straightConnector1">
              <a:avLst/>
            </a:prstGeom>
            <a:noFill/>
            <a:ln w="38100" algn="ctr">
              <a:solidFill>
                <a:schemeClr val="tx1"/>
              </a:solidFill>
              <a:round/>
              <a:headEnd/>
              <a:tailEnd type="arrow" w="med" len="med"/>
            </a:ln>
          </p:spPr>
        </p:cxnSp>
        <p:sp>
          <p:nvSpPr>
            <p:cNvPr id="101" name="Flowchart: Process 100"/>
            <p:cNvSpPr/>
            <p:nvPr/>
          </p:nvSpPr>
          <p:spPr bwMode="auto">
            <a:xfrm>
              <a:off x="611188" y="3276599"/>
              <a:ext cx="1536700" cy="623879"/>
            </a:xfrm>
            <a:prstGeom prst="flowChartProcess">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defRPr/>
              </a:pPr>
              <a:r>
                <a:rPr lang="en-US" dirty="0">
                  <a:latin typeface="Arial" charset="0"/>
                  <a:cs typeface="Arial" charset="0"/>
                </a:rPr>
                <a:t>     </a:t>
              </a:r>
            </a:p>
          </p:txBody>
        </p:sp>
        <p:sp>
          <p:nvSpPr>
            <p:cNvPr id="42011" name="TextBox 28"/>
            <p:cNvSpPr txBox="1">
              <a:spLocks noChangeArrowheads="1"/>
            </p:cNvSpPr>
            <p:nvPr/>
          </p:nvSpPr>
          <p:spPr bwMode="auto">
            <a:xfrm>
              <a:off x="776416" y="3307106"/>
              <a:ext cx="981037" cy="583228"/>
            </a:xfrm>
            <a:prstGeom prst="rect">
              <a:avLst/>
            </a:prstGeom>
            <a:noFill/>
            <a:ln w="9525">
              <a:noFill/>
              <a:miter lim="800000"/>
              <a:headEnd/>
              <a:tailEnd/>
            </a:ln>
          </p:spPr>
          <p:txBody>
            <a:bodyPr>
              <a:spAutoFit/>
            </a:bodyPr>
            <a:lstStyle/>
            <a:p>
              <a:pPr algn="ctr"/>
              <a:r>
                <a:rPr lang="en-US" sz="1400">
                  <a:ea typeface="굴림" pitchFamily="34" charset="-127"/>
                </a:rPr>
                <a:t>custObj3</a:t>
              </a:r>
              <a:endParaRPr lang="en-US" sz="1400"/>
            </a:p>
            <a:p>
              <a:endParaRPr lang="en-US"/>
            </a:p>
          </p:txBody>
        </p:sp>
        <p:cxnSp>
          <p:nvCxnSpPr>
            <p:cNvPr id="42012" name="Straight Arrow Connector 102"/>
            <p:cNvCxnSpPr>
              <a:cxnSpLocks noChangeShapeType="1"/>
              <a:endCxn id="42002" idx="1"/>
            </p:cNvCxnSpPr>
            <p:nvPr/>
          </p:nvCxnSpPr>
          <p:spPr bwMode="auto">
            <a:xfrm>
              <a:off x="2133600" y="3630774"/>
              <a:ext cx="1497086" cy="681850"/>
            </a:xfrm>
            <a:prstGeom prst="straightConnector1">
              <a:avLst/>
            </a:prstGeom>
            <a:noFill/>
            <a:ln w="38100" algn="ctr">
              <a:solidFill>
                <a:schemeClr val="tx1"/>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3" grpId="0"/>
      <p:bldP spid="47124" grpId="0"/>
      <p:bldP spid="32"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866E9E4-76F9-4ADE-928A-613558A40A1D}" type="slidenum">
              <a:rPr lang="en-US"/>
              <a:pPr>
                <a:defRPr/>
              </a:pPr>
              <a:t>4</a:t>
            </a:fld>
            <a:endParaRPr lang="en-US" dirty="0"/>
          </a:p>
        </p:txBody>
      </p:sp>
      <p:sp>
        <p:nvSpPr>
          <p:cNvPr id="525316" name="Rectangle 4"/>
          <p:cNvSpPr>
            <a:spLocks noGrp="1" noChangeArrowheads="1"/>
          </p:cNvSpPr>
          <p:nvPr>
            <p:ph type="title"/>
          </p:nvPr>
        </p:nvSpPr>
        <p:spPr/>
        <p:txBody>
          <a:bodyPr/>
          <a:lstStyle/>
          <a:p>
            <a:pPr eaLnBrk="1" hangingPunct="1">
              <a:defRPr/>
            </a:pPr>
            <a:r>
              <a:rPr lang="en-US" dirty="0" smtClean="0"/>
              <a:t>Recap of Day 1</a:t>
            </a:r>
          </a:p>
        </p:txBody>
      </p:sp>
      <p:sp>
        <p:nvSpPr>
          <p:cNvPr id="6148" name="Rectangle 5"/>
          <p:cNvSpPr>
            <a:spLocks noGrp="1" noChangeArrowheads="1"/>
          </p:cNvSpPr>
          <p:nvPr>
            <p:ph type="body" idx="1"/>
          </p:nvPr>
        </p:nvSpPr>
        <p:spPr>
          <a:xfrm>
            <a:off x="685800" y="1282700"/>
            <a:ext cx="8382000" cy="4881563"/>
          </a:xfrm>
        </p:spPr>
        <p:txBody>
          <a:bodyPr/>
          <a:lstStyle/>
          <a:p>
            <a:pPr marL="342900" lvl="1" indent="-342900" eaLnBrk="1" hangingPunct="1">
              <a:buFont typeface="Wingdings" pitchFamily="2" charset="2"/>
              <a:buChar char="Ø"/>
            </a:pPr>
            <a:endParaRPr lang="en-US" sz="2400" dirty="0" smtClean="0"/>
          </a:p>
          <a:p>
            <a:pPr marL="342900" lvl="1" indent="-342900" eaLnBrk="1" hangingPunct="1">
              <a:buFont typeface="Wingdings" pitchFamily="2" charset="2"/>
              <a:buChar char="Ø"/>
            </a:pPr>
            <a:r>
              <a:rPr lang="en-US" sz="2400" dirty="0" smtClean="0"/>
              <a:t>Introduction to Object-Oriented Programming</a:t>
            </a:r>
          </a:p>
          <a:p>
            <a:pPr marL="342900" lvl="1" indent="-342900" eaLnBrk="1" hangingPunct="1">
              <a:buFont typeface="Wingdings" pitchFamily="2" charset="2"/>
              <a:buNone/>
            </a:pPr>
            <a:endParaRPr lang="en-US" sz="2400" dirty="0" smtClean="0"/>
          </a:p>
          <a:p>
            <a:pPr eaLnBrk="1" hangingPunct="1"/>
            <a:r>
              <a:rPr lang="en-US" dirty="0" smtClean="0"/>
              <a:t>Object Oriented Concepts</a:t>
            </a:r>
          </a:p>
          <a:p>
            <a:pPr eaLnBrk="1" hangingPunct="1">
              <a:buNone/>
            </a:pPr>
            <a:endParaRPr lang="en-US" dirty="0" smtClean="0"/>
          </a:p>
          <a:p>
            <a:pPr eaLnBrk="1" hangingPunct="1"/>
            <a:r>
              <a:rPr lang="en-US" dirty="0" smtClean="0"/>
              <a:t>Introduction to OOAD and UML</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91DA572-206B-40C3-9DE3-D624304C86E6}" type="slidenum">
              <a:rPr lang="en-US"/>
              <a:pPr>
                <a:defRPr/>
              </a:pPr>
              <a:t>40</a:t>
            </a:fld>
            <a:endParaRPr lang="en-US" dirty="0"/>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43012" name="Rectangle 7"/>
          <p:cNvSpPr>
            <a:spLocks noGrp="1" noChangeArrowheads="1"/>
          </p:cNvSpPr>
          <p:nvPr>
            <p:ph type="body" idx="1"/>
          </p:nvPr>
        </p:nvSpPr>
        <p:spPr/>
        <p:txBody>
          <a:bodyPr/>
          <a:lstStyle/>
          <a:p>
            <a:pPr marL="342900" lvl="1" indent="-342900" eaLnBrk="1" hangingPunct="1">
              <a:buFont typeface="Wingdings" pitchFamily="2" charset="2"/>
              <a:buNone/>
            </a:pPr>
            <a:endParaRPr lang="en-US" smtClean="0"/>
          </a:p>
          <a:p>
            <a:pPr marL="342900" lvl="1" indent="-342900" eaLnBrk="1" hangingPunct="1">
              <a:buFont typeface="Wingdings" pitchFamily="2" charset="2"/>
              <a:buNone/>
            </a:pPr>
            <a:endParaRPr lang="en-US" smtClean="0"/>
          </a:p>
          <a:p>
            <a:pPr marL="342900" lvl="1" indent="-342900" eaLnBrk="1" hangingPunct="1">
              <a:buFont typeface="Wingdings" pitchFamily="2" charset="2"/>
              <a:buNone/>
            </a:pPr>
            <a:r>
              <a:rPr lang="en-US" smtClean="0"/>
              <a:t>Let us understand:</a:t>
            </a:r>
          </a:p>
          <a:p>
            <a:pPr marL="742950" lvl="2" indent="-342900" eaLnBrk="1" hangingPunct="1"/>
            <a:r>
              <a:rPr lang="en-US" sz="2200" smtClean="0"/>
              <a:t>Variables &amp; Methods in detail</a:t>
            </a:r>
          </a:p>
          <a:p>
            <a:pPr marL="742950" lvl="2" indent="-342900" eaLnBrk="1" hangingPunct="1"/>
            <a:r>
              <a:rPr lang="en-US" sz="2200" smtClean="0"/>
              <a:t>this reference</a:t>
            </a:r>
            <a:endParaRPr lang="en-US" smtClean="0"/>
          </a:p>
        </p:txBody>
      </p:sp>
      <p:pic>
        <p:nvPicPr>
          <p:cNvPr id="43013" name="Picture 2" descr="C:\Program Files\Microsoft Office\MEDIA\CAGCAT10\j0301252.wmf"/>
          <p:cNvPicPr>
            <a:picLocks noChangeAspect="1" noChangeArrowheads="1"/>
          </p:cNvPicPr>
          <p:nvPr/>
        </p:nvPicPr>
        <p:blipFill>
          <a:blip r:embed="rId3"/>
          <a:srcRect/>
          <a:stretch>
            <a:fillRect/>
          </a:stretch>
        </p:blipFill>
        <p:spPr bwMode="auto">
          <a:xfrm>
            <a:off x="6629400" y="2646363"/>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4D57B8D2-70FE-442E-A901-16156AE155A8}" type="slidenum">
              <a:rPr lang="en-US"/>
              <a:pPr>
                <a:defRPr/>
              </a:pPr>
              <a:t>41</a:t>
            </a:fld>
            <a:endParaRPr lang="en-US"/>
          </a:p>
        </p:txBody>
      </p:sp>
      <p:sp>
        <p:nvSpPr>
          <p:cNvPr id="574472" name="Rectangle 8"/>
          <p:cNvSpPr>
            <a:spLocks noGrp="1" noChangeArrowheads="1"/>
          </p:cNvSpPr>
          <p:nvPr>
            <p:ph type="title"/>
          </p:nvPr>
        </p:nvSpPr>
        <p:spPr/>
        <p:txBody>
          <a:bodyPr/>
          <a:lstStyle/>
          <a:p>
            <a:pPr eaLnBrk="1" hangingPunct="1">
              <a:defRPr/>
            </a:pPr>
            <a:r>
              <a:rPr lang="en-US" dirty="0" smtClean="0"/>
              <a:t/>
            </a:r>
            <a:br>
              <a:rPr lang="en-US" dirty="0" smtClean="0"/>
            </a:br>
            <a:r>
              <a:rPr lang="en-US" dirty="0" smtClean="0"/>
              <a:t>Variables in detail – Local variables</a:t>
            </a:r>
            <a:br>
              <a:rPr lang="en-US" dirty="0" smtClean="0"/>
            </a:br>
            <a:endParaRPr lang="en-US" dirty="0" smtClean="0"/>
          </a:p>
        </p:txBody>
      </p:sp>
      <p:sp>
        <p:nvSpPr>
          <p:cNvPr id="44036" name="Rectangle 9"/>
          <p:cNvSpPr>
            <a:spLocks noGrp="1" noChangeArrowheads="1"/>
          </p:cNvSpPr>
          <p:nvPr>
            <p:ph type="body" idx="1"/>
          </p:nvPr>
        </p:nvSpPr>
        <p:spPr>
          <a:xfrm>
            <a:off x="685800" y="1143000"/>
            <a:ext cx="8559800" cy="5021263"/>
          </a:xfrm>
        </p:spPr>
        <p:txBody>
          <a:bodyPr/>
          <a:lstStyle/>
          <a:p>
            <a:r>
              <a:rPr lang="en-US" dirty="0" smtClean="0"/>
              <a:t>Variables that are declared inside a method are called </a:t>
            </a:r>
            <a:r>
              <a:rPr lang="en-US" b="1" dirty="0" smtClean="0"/>
              <a:t>local variables</a:t>
            </a:r>
          </a:p>
          <a:p>
            <a:pPr lvl="1">
              <a:buFont typeface="Wingdings" pitchFamily="2" charset="2"/>
              <a:buNone/>
            </a:pPr>
            <a:endParaRPr lang="en-US" sz="2400" dirty="0" smtClean="0"/>
          </a:p>
          <a:p>
            <a:r>
              <a:rPr lang="en-US" dirty="0" smtClean="0"/>
              <a:t>Also referred as </a:t>
            </a:r>
            <a:r>
              <a:rPr lang="en-US" b="1" dirty="0" smtClean="0"/>
              <a:t>automatic</a:t>
            </a:r>
            <a:r>
              <a:rPr lang="en-US" dirty="0" smtClean="0"/>
              <a:t>, </a:t>
            </a:r>
            <a:r>
              <a:rPr lang="en-US" b="1" dirty="0" smtClean="0"/>
              <a:t>temporary</a:t>
            </a:r>
            <a:r>
              <a:rPr lang="en-US" dirty="0" smtClean="0"/>
              <a:t> or </a:t>
            </a:r>
            <a:r>
              <a:rPr lang="en-US" b="1" dirty="0" smtClean="0"/>
              <a:t>stack variables</a:t>
            </a:r>
          </a:p>
          <a:p>
            <a:pPr lvl="1"/>
            <a:endParaRPr lang="en-US" sz="2400" b="1" dirty="0" smtClean="0"/>
          </a:p>
          <a:p>
            <a:r>
              <a:rPr lang="en-US" dirty="0" smtClean="0"/>
              <a:t>Created when the method in which they are declared is executed</a:t>
            </a:r>
          </a:p>
          <a:p>
            <a:pPr lvl="1">
              <a:buFont typeface="Wingdings" pitchFamily="2" charset="2"/>
              <a:buChar char="Ø"/>
            </a:pPr>
            <a:endParaRPr lang="en-US" sz="2400" dirty="0" smtClean="0"/>
          </a:p>
          <a:p>
            <a:r>
              <a:rPr lang="en-US" dirty="0" smtClean="0"/>
              <a:t>Destroyed when the method in which they are declared completes execution (</a:t>
            </a:r>
            <a:r>
              <a:rPr lang="en-US" dirty="0" err="1" smtClean="0"/>
              <a:t>i.e</a:t>
            </a:r>
            <a:r>
              <a:rPr lang="en-US" dirty="0" smtClean="0"/>
              <a:t> when it loses scope)</a:t>
            </a:r>
          </a:p>
          <a:p>
            <a:pPr lvl="1">
              <a:buFont typeface="Wingdings" pitchFamily="2" charset="2"/>
              <a:buChar char="Ø"/>
            </a:pPr>
            <a:endParaRPr lang="en-US" sz="2400" dirty="0" smtClean="0"/>
          </a:p>
          <a:p>
            <a:r>
              <a:rPr lang="en-US" dirty="0" smtClean="0"/>
              <a:t>Local variables require explicit initialization</a:t>
            </a:r>
          </a:p>
          <a:p>
            <a:pPr lvl="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3473D4B7-E2EA-4EE0-8C7A-5ECCD4B130D3}" type="slidenum">
              <a:rPr lang="en-US"/>
              <a:pPr>
                <a:defRPr/>
              </a:pPr>
              <a:t>42</a:t>
            </a:fld>
            <a:endParaRPr lang="en-US"/>
          </a:p>
        </p:txBody>
      </p:sp>
      <p:sp>
        <p:nvSpPr>
          <p:cNvPr id="575495" name="Rectangle 7"/>
          <p:cNvSpPr>
            <a:spLocks noGrp="1" noChangeArrowheads="1"/>
          </p:cNvSpPr>
          <p:nvPr>
            <p:ph type="title"/>
          </p:nvPr>
        </p:nvSpPr>
        <p:spPr/>
        <p:txBody>
          <a:bodyPr/>
          <a:lstStyle/>
          <a:p>
            <a:pPr eaLnBrk="1" hangingPunct="1">
              <a:defRPr/>
            </a:pPr>
            <a:r>
              <a:rPr lang="en-US" dirty="0" smtClean="0"/>
              <a:t>Variables in detail – Instance Variables</a:t>
            </a:r>
          </a:p>
        </p:txBody>
      </p:sp>
      <p:sp>
        <p:nvSpPr>
          <p:cNvPr id="45060" name="Rectangle 8"/>
          <p:cNvSpPr>
            <a:spLocks noGrp="1" noChangeArrowheads="1"/>
          </p:cNvSpPr>
          <p:nvPr>
            <p:ph type="body" idx="1"/>
          </p:nvPr>
        </p:nvSpPr>
        <p:spPr>
          <a:xfrm>
            <a:off x="533400" y="990600"/>
            <a:ext cx="8763000" cy="5410200"/>
          </a:xfrm>
        </p:spPr>
        <p:txBody>
          <a:bodyPr/>
          <a:lstStyle/>
          <a:p>
            <a:r>
              <a:rPr lang="en-US" smtClean="0"/>
              <a:t>Variables that are used for representing the attributes of a class and declared inside the class are called </a:t>
            </a:r>
            <a:r>
              <a:rPr lang="en-US" b="1" smtClean="0"/>
              <a:t>instance variables / member variables</a:t>
            </a:r>
          </a:p>
          <a:p>
            <a:pPr>
              <a:buFont typeface="Wingdings" pitchFamily="2" charset="2"/>
              <a:buNone/>
            </a:pPr>
            <a:endParaRPr lang="en-US" b="1" smtClean="0"/>
          </a:p>
          <a:p>
            <a:r>
              <a:rPr lang="en-US" smtClean="0"/>
              <a:t>Are not bound to a method but belong to the object</a:t>
            </a:r>
          </a:p>
          <a:p>
            <a:endParaRPr lang="en-US" smtClean="0"/>
          </a:p>
          <a:p>
            <a:r>
              <a:rPr lang="en-US" smtClean="0"/>
              <a:t>Lifetime depends on the lifetime of the object</a:t>
            </a:r>
          </a:p>
          <a:p>
            <a:endParaRPr lang="en-US" smtClean="0"/>
          </a:p>
          <a:p>
            <a:r>
              <a:rPr lang="en-US" smtClean="0"/>
              <a:t>Whenever an object is created, memory is allocated for the instance variables</a:t>
            </a:r>
          </a:p>
          <a:p>
            <a:endParaRPr lang="en-US" smtClean="0"/>
          </a:p>
          <a:p>
            <a:r>
              <a:rPr lang="en-US" smtClean="0"/>
              <a:t>Stored in the heap memory along with the object to which they belong</a:t>
            </a:r>
          </a:p>
          <a:p>
            <a:pPr lvl="1" eaLnBrk="1" hangingPunct="1">
              <a:buFont typeface="Wingdings" pitchFamily="2" charset="2"/>
              <a:buNone/>
            </a:pPr>
            <a:endParaRPr lang="en-US" sz="2400" smtClean="0"/>
          </a:p>
          <a:p>
            <a:pPr lvl="1" eaLnBrk="1" hangingPunct="1">
              <a:buFont typeface="Wingdings" pitchFamily="2" charset="2"/>
              <a:buNone/>
            </a:pPr>
            <a:endParaRPr lang="en-US" smtClean="0"/>
          </a:p>
          <a:p>
            <a:pPr lvl="1" eaLnBrk="1" hangingPunct="1">
              <a:buFont typeface="Wingdings" pitchFamily="2" charset="2"/>
              <a:buNone/>
            </a:pPr>
            <a:endParaRPr lang="en-US" smtClean="0"/>
          </a:p>
          <a:p>
            <a:pPr eaLnBrk="1" hangingPunct="1"/>
            <a:endParaRPr lang="en-US" smtClean="0"/>
          </a:p>
          <a:p>
            <a:pPr lvl="1"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0"/>
          </p:nvPr>
        </p:nvSpPr>
        <p:spPr/>
        <p:txBody>
          <a:bodyPr/>
          <a:lstStyle/>
          <a:p>
            <a:pPr>
              <a:defRPr/>
            </a:pPr>
            <a:fld id="{055337EC-6C4B-4F6E-B4B0-1187F929442A}" type="slidenum">
              <a:rPr lang="en-US"/>
              <a:pPr>
                <a:defRPr/>
              </a:pPr>
              <a:t>43</a:t>
            </a:fld>
            <a:endParaRPr lang="en-US"/>
          </a:p>
        </p:txBody>
      </p:sp>
      <p:sp>
        <p:nvSpPr>
          <p:cNvPr id="292866" name="Rectangle 2"/>
          <p:cNvSpPr>
            <a:spLocks noGrp="1" noChangeArrowheads="1"/>
          </p:cNvSpPr>
          <p:nvPr>
            <p:ph type="title"/>
          </p:nvPr>
        </p:nvSpPr>
        <p:spPr>
          <a:xfrm>
            <a:off x="247650" y="369888"/>
            <a:ext cx="9410700" cy="609600"/>
          </a:xfrm>
        </p:spPr>
        <p:txBody>
          <a:bodyPr/>
          <a:lstStyle/>
          <a:p>
            <a:pPr eaLnBrk="1" hangingPunct="1">
              <a:defRPr/>
            </a:pPr>
            <a:r>
              <a:rPr lang="en-US" sz="2800" dirty="0" smtClean="0"/>
              <a:t>Methods in detail</a:t>
            </a:r>
          </a:p>
        </p:txBody>
      </p:sp>
      <p:sp>
        <p:nvSpPr>
          <p:cNvPr id="52228" name="Rectangle 3"/>
          <p:cNvSpPr>
            <a:spLocks noGrp="1" noChangeArrowheads="1"/>
          </p:cNvSpPr>
          <p:nvPr>
            <p:ph type="body" sz="half" idx="1"/>
          </p:nvPr>
        </p:nvSpPr>
        <p:spPr>
          <a:xfrm>
            <a:off x="330200" y="1219200"/>
            <a:ext cx="8585200" cy="4724400"/>
          </a:xfrm>
        </p:spPr>
        <p:txBody>
          <a:bodyPr/>
          <a:lstStyle/>
          <a:p>
            <a:pPr lvl="1" eaLnBrk="1" hangingPunct="1">
              <a:lnSpc>
                <a:spcPct val="90000"/>
              </a:lnSpc>
            </a:pPr>
            <a:endParaRPr lang="en-US" sz="2100" smtClean="0"/>
          </a:p>
          <a:p>
            <a:pPr eaLnBrk="1" hangingPunct="1">
              <a:lnSpc>
                <a:spcPct val="90000"/>
              </a:lnSpc>
            </a:pPr>
            <a:endParaRPr lang="en-US" sz="2400" smtClean="0"/>
          </a:p>
          <a:p>
            <a:pPr eaLnBrk="1" hangingPunct="1">
              <a:lnSpc>
                <a:spcPct val="90000"/>
              </a:lnSpc>
              <a:buFont typeface="Wingdings" pitchFamily="2" charset="2"/>
              <a:buNone/>
            </a:pPr>
            <a:r>
              <a:rPr lang="en-US" sz="2400" smtClean="0"/>
              <a:t>Assume that the Retail store has two customers and</a:t>
            </a:r>
          </a:p>
          <a:p>
            <a:pPr eaLnBrk="1" hangingPunct="1">
              <a:lnSpc>
                <a:spcPct val="90000"/>
              </a:lnSpc>
              <a:buFont typeface="Wingdings" pitchFamily="2" charset="2"/>
              <a:buNone/>
            </a:pPr>
            <a:r>
              <a:rPr lang="en-US" sz="2400" smtClean="0"/>
              <a:t>customerIds are allocated by the clerk manually. How can </a:t>
            </a:r>
          </a:p>
          <a:p>
            <a:pPr eaLnBrk="1" hangingPunct="1">
              <a:lnSpc>
                <a:spcPct val="90000"/>
              </a:lnSpc>
              <a:buFont typeface="Wingdings" pitchFamily="2" charset="2"/>
              <a:buNone/>
            </a:pPr>
            <a:r>
              <a:rPr lang="en-US" sz="2400" smtClean="0"/>
              <a:t>we check whether the customerIds allocated are not </a:t>
            </a:r>
          </a:p>
          <a:p>
            <a:pPr eaLnBrk="1" hangingPunct="1">
              <a:lnSpc>
                <a:spcPct val="90000"/>
              </a:lnSpc>
              <a:buFont typeface="Wingdings" pitchFamily="2" charset="2"/>
              <a:buNone/>
            </a:pPr>
            <a:r>
              <a:rPr lang="en-US" sz="2400" smtClean="0"/>
              <a:t>duplicated?</a:t>
            </a:r>
          </a:p>
          <a:p>
            <a:pPr eaLnBrk="1" hangingPunct="1">
              <a:lnSpc>
                <a:spcPct val="90000"/>
              </a:lnSpc>
            </a:pPr>
            <a:endParaRPr lang="en-US" sz="2400" smtClean="0"/>
          </a:p>
          <a:p>
            <a:pPr eaLnBrk="1" hangingPunct="1">
              <a:lnSpc>
                <a:spcPct val="90000"/>
              </a:lnSpc>
            </a:pPr>
            <a:endParaRPr lang="en-US" sz="2400" smtClean="0"/>
          </a:p>
        </p:txBody>
      </p:sp>
      <p:sp>
        <p:nvSpPr>
          <p:cNvPr id="8" name="TextBox 7"/>
          <p:cNvSpPr txBox="1"/>
          <p:nvPr/>
        </p:nvSpPr>
        <p:spPr>
          <a:xfrm>
            <a:off x="381000" y="12954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6" name="Oval Callout 5"/>
          <p:cNvSpPr/>
          <p:nvPr/>
        </p:nvSpPr>
        <p:spPr bwMode="auto">
          <a:xfrm>
            <a:off x="6096000" y="3429000"/>
            <a:ext cx="2362200" cy="838200"/>
          </a:xfrm>
          <a:prstGeom prst="wedgeEllipseCallout">
            <a:avLst>
              <a:gd name="adj1" fmla="val -90037"/>
              <a:gd name="adj2" fmla="val -87058"/>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this be done?</a:t>
            </a:r>
          </a:p>
        </p:txBody>
      </p:sp>
      <p:sp>
        <p:nvSpPr>
          <p:cNvPr id="7" name="Flowchart: Process 6"/>
          <p:cNvSpPr/>
          <p:nvPr/>
        </p:nvSpPr>
        <p:spPr bwMode="auto">
          <a:xfrm>
            <a:off x="381000" y="4572000"/>
            <a:ext cx="7848600" cy="8382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defRPr/>
            </a:pPr>
            <a:r>
              <a:rPr lang="en-US" sz="1600" dirty="0"/>
              <a:t>This can be done by comparing the </a:t>
            </a:r>
            <a:r>
              <a:rPr lang="en-US" sz="1600" dirty="0" err="1"/>
              <a:t>customerId</a:t>
            </a:r>
            <a:r>
              <a:rPr lang="en-US" sz="1600" dirty="0"/>
              <a:t> values of the two  customer objects in a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22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1" name="Rectangle 11"/>
          <p:cNvSpPr>
            <a:spLocks noGrp="1" noChangeArrowheads="1"/>
          </p:cNvSpPr>
          <p:nvPr>
            <p:ph type="title"/>
          </p:nvPr>
        </p:nvSpPr>
        <p:spPr/>
        <p:txBody>
          <a:bodyPr/>
          <a:lstStyle/>
          <a:p>
            <a:pPr eaLnBrk="1" hangingPunct="1">
              <a:defRPr/>
            </a:pPr>
            <a:r>
              <a:rPr lang="en-US" dirty="0" smtClean="0"/>
              <a:t>Passing of Objects to Methods</a:t>
            </a:r>
          </a:p>
        </p:txBody>
      </p:sp>
      <p:sp>
        <p:nvSpPr>
          <p:cNvPr id="8" name="Slide Number Placeholder 3"/>
          <p:cNvSpPr>
            <a:spLocks noGrp="1"/>
          </p:cNvSpPr>
          <p:nvPr>
            <p:ph type="sldNum" sz="quarter" idx="10"/>
          </p:nvPr>
        </p:nvSpPr>
        <p:spPr/>
        <p:txBody>
          <a:bodyPr/>
          <a:lstStyle/>
          <a:p>
            <a:pPr>
              <a:defRPr/>
            </a:pPr>
            <a:fld id="{16C9A78A-CBCF-4027-9F2C-030CBB7D3882}" type="slidenum">
              <a:rPr lang="en-US"/>
              <a:pPr>
                <a:defRPr/>
              </a:pPr>
              <a:t>44</a:t>
            </a:fld>
            <a:endParaRPr lang="en-US" dirty="0"/>
          </a:p>
        </p:txBody>
      </p:sp>
      <p:sp>
        <p:nvSpPr>
          <p:cNvPr id="11" name="Text Box 4"/>
          <p:cNvSpPr txBox="1">
            <a:spLocks noChangeArrowheads="1"/>
          </p:cNvSpPr>
          <p:nvPr/>
        </p:nvSpPr>
        <p:spPr bwMode="auto">
          <a:xfrm>
            <a:off x="304800" y="1371600"/>
            <a:ext cx="4876800" cy="489364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a:solidFill>
                  <a:schemeClr val="tx1"/>
                </a:solidFill>
              </a:rPr>
              <a:t>class Customer{</a:t>
            </a:r>
          </a:p>
          <a:p>
            <a:pPr>
              <a:defRPr/>
            </a:pPr>
            <a:r>
              <a:rPr lang="en-US" dirty="0">
                <a:solidFill>
                  <a:schemeClr val="tx1"/>
                </a:solidFill>
              </a:rPr>
              <a:t>	private </a:t>
            </a:r>
            <a:r>
              <a:rPr lang="en-US" dirty="0" err="1">
                <a:solidFill>
                  <a:schemeClr val="tx1"/>
                </a:solidFill>
              </a:rPr>
              <a:t>int</a:t>
            </a:r>
            <a:r>
              <a:rPr lang="en-US" dirty="0">
                <a:solidFill>
                  <a:schemeClr val="tx1"/>
                </a:solidFill>
              </a:rPr>
              <a:t> </a:t>
            </a:r>
            <a:r>
              <a:rPr lang="en-US" dirty="0" err="1">
                <a:solidFill>
                  <a:schemeClr val="tx1"/>
                </a:solidFill>
              </a:rPr>
              <a:t>customerId</a:t>
            </a:r>
            <a:r>
              <a:rPr lang="en-US" dirty="0">
                <a:solidFill>
                  <a:schemeClr val="tx1"/>
                </a:solidFill>
              </a:rPr>
              <a:t>;</a:t>
            </a:r>
          </a:p>
          <a:p>
            <a:pPr>
              <a:defRPr/>
            </a:pPr>
            <a:r>
              <a:rPr lang="en-US" dirty="0">
                <a:solidFill>
                  <a:schemeClr val="tx1"/>
                </a:solidFill>
              </a:rPr>
              <a:t>	public void </a:t>
            </a:r>
            <a:r>
              <a:rPr lang="en-US" dirty="0" err="1">
                <a:solidFill>
                  <a:schemeClr val="tx1"/>
                </a:solidFill>
              </a:rPr>
              <a:t>setCustomerId</a:t>
            </a:r>
            <a:r>
              <a:rPr lang="en-US" dirty="0">
                <a:solidFill>
                  <a:schemeClr val="tx1"/>
                </a:solidFill>
              </a:rPr>
              <a:t>(</a:t>
            </a:r>
            <a:r>
              <a:rPr lang="en-US" dirty="0" err="1">
                <a:solidFill>
                  <a:schemeClr val="tx1"/>
                </a:solidFill>
              </a:rPr>
              <a:t>int</a:t>
            </a:r>
            <a:r>
              <a:rPr lang="en-US" dirty="0">
                <a:solidFill>
                  <a:schemeClr val="tx1"/>
                </a:solidFill>
              </a:rPr>
              <a:t> id){</a:t>
            </a:r>
          </a:p>
          <a:p>
            <a:pPr>
              <a:defRPr/>
            </a:pPr>
            <a:r>
              <a:rPr lang="en-US" dirty="0">
                <a:solidFill>
                  <a:schemeClr val="tx1"/>
                </a:solidFill>
              </a:rPr>
              <a:t>		</a:t>
            </a:r>
            <a:r>
              <a:rPr lang="en-US" dirty="0" err="1">
                <a:solidFill>
                  <a:schemeClr val="tx1"/>
                </a:solidFill>
              </a:rPr>
              <a:t>customerId</a:t>
            </a:r>
            <a:r>
              <a:rPr lang="en-US" dirty="0">
                <a:solidFill>
                  <a:schemeClr val="tx1"/>
                </a:solidFill>
              </a:rPr>
              <a:t>=id;</a:t>
            </a:r>
          </a:p>
          <a:p>
            <a:pPr>
              <a:defRPr/>
            </a:pPr>
            <a:r>
              <a:rPr lang="en-US" dirty="0">
                <a:solidFill>
                  <a:schemeClr val="tx1"/>
                </a:solidFill>
              </a:rPr>
              <a:t>	}</a:t>
            </a:r>
          </a:p>
          <a:p>
            <a:pPr>
              <a:defRPr/>
            </a:pPr>
            <a:r>
              <a:rPr lang="en-US" dirty="0">
                <a:solidFill>
                  <a:schemeClr val="tx1"/>
                </a:solidFill>
              </a:rPr>
              <a:t>	public </a:t>
            </a:r>
            <a:r>
              <a:rPr lang="en-US" dirty="0" err="1">
                <a:solidFill>
                  <a:schemeClr val="tx1"/>
                </a:solidFill>
              </a:rPr>
              <a:t>int</a:t>
            </a:r>
            <a:r>
              <a:rPr lang="en-US" dirty="0">
                <a:solidFill>
                  <a:schemeClr val="tx1"/>
                </a:solidFill>
              </a:rPr>
              <a:t> </a:t>
            </a:r>
            <a:r>
              <a:rPr lang="en-US" dirty="0" err="1">
                <a:solidFill>
                  <a:schemeClr val="tx1"/>
                </a:solidFill>
              </a:rPr>
              <a:t>getCustomerId</a:t>
            </a:r>
            <a:r>
              <a:rPr lang="en-US" dirty="0">
                <a:solidFill>
                  <a:schemeClr val="tx1"/>
                </a:solidFill>
              </a:rPr>
              <a:t>(){</a:t>
            </a:r>
          </a:p>
          <a:p>
            <a:pPr>
              <a:defRPr/>
            </a:pPr>
            <a:r>
              <a:rPr lang="en-US" dirty="0">
                <a:solidFill>
                  <a:schemeClr val="tx1"/>
                </a:solidFill>
              </a:rPr>
              <a:t>		return </a:t>
            </a:r>
            <a:r>
              <a:rPr lang="en-US" dirty="0" err="1">
                <a:solidFill>
                  <a:schemeClr val="tx1"/>
                </a:solidFill>
              </a:rPr>
              <a:t>customerId</a:t>
            </a:r>
            <a:r>
              <a:rPr lang="en-US" dirty="0">
                <a:solidFill>
                  <a:schemeClr val="tx1"/>
                </a:solidFill>
              </a:rPr>
              <a:t>;</a:t>
            </a:r>
          </a:p>
          <a:p>
            <a:pPr>
              <a:defRPr/>
            </a:pPr>
            <a:r>
              <a:rPr lang="en-US" dirty="0">
                <a:solidFill>
                  <a:schemeClr val="tx1"/>
                </a:solidFill>
              </a:rPr>
              <a:t>	</a:t>
            </a:r>
            <a:r>
              <a:rPr lang="en-US" dirty="0" smtClean="0">
                <a:solidFill>
                  <a:schemeClr val="tx1"/>
                </a:solidFill>
              </a:rPr>
              <a:t>}</a:t>
            </a:r>
          </a:p>
          <a:p>
            <a:pPr>
              <a:defRPr/>
            </a:pPr>
            <a:r>
              <a:rPr lang="en-US" dirty="0" smtClean="0">
                <a:solidFill>
                  <a:schemeClr val="tx1"/>
                </a:solidFill>
              </a:rPr>
              <a:t>public void </a:t>
            </a:r>
            <a:r>
              <a:rPr lang="en-US" dirty="0" err="1" smtClean="0">
                <a:solidFill>
                  <a:schemeClr val="tx1"/>
                </a:solidFill>
              </a:rPr>
              <a:t>validateCustomerId</a:t>
            </a:r>
            <a:r>
              <a:rPr lang="en-US" dirty="0" smtClean="0">
                <a:solidFill>
                  <a:schemeClr val="tx1"/>
                </a:solidFill>
              </a:rPr>
              <a:t>(Customer obj1,Customer obj2){</a:t>
            </a:r>
          </a:p>
          <a:p>
            <a:pPr>
              <a:defRPr/>
            </a:pPr>
            <a:r>
              <a:rPr lang="en-US" dirty="0" smtClean="0">
                <a:solidFill>
                  <a:schemeClr val="tx1"/>
                </a:solidFill>
              </a:rPr>
              <a:t>	if(obj1.getCustomerId()==obj2.getCustomerId()){</a:t>
            </a:r>
          </a:p>
          <a:p>
            <a:pPr>
              <a:defRPr/>
            </a:pPr>
            <a:r>
              <a:rPr lang="en-US" dirty="0" smtClean="0">
                <a:solidFill>
                  <a:schemeClr val="tx1"/>
                </a:solidFill>
              </a:rPr>
              <a:t>	      </a:t>
            </a:r>
            <a:r>
              <a:rPr lang="en-US" dirty="0" err="1" smtClean="0">
                <a:solidFill>
                  <a:schemeClr val="tx1"/>
                </a:solidFill>
              </a:rPr>
              <a:t>System.out.println</a:t>
            </a:r>
            <a:r>
              <a:rPr lang="en-US" dirty="0" smtClean="0">
                <a:solidFill>
                  <a:schemeClr val="tx1"/>
                </a:solidFill>
              </a:rPr>
              <a:t>("Same Customer Ids");</a:t>
            </a:r>
          </a:p>
          <a:p>
            <a:pPr>
              <a:defRPr/>
            </a:pPr>
            <a:r>
              <a:rPr lang="en-US" dirty="0" smtClean="0">
                <a:solidFill>
                  <a:schemeClr val="tx1"/>
                </a:solidFill>
              </a:rPr>
              <a:t>	}</a:t>
            </a:r>
          </a:p>
          <a:p>
            <a:pPr>
              <a:defRPr/>
            </a:pPr>
            <a:r>
              <a:rPr lang="en-US" dirty="0" smtClean="0">
                <a:solidFill>
                  <a:schemeClr val="tx1"/>
                </a:solidFill>
              </a:rPr>
              <a:t>	else{</a:t>
            </a:r>
          </a:p>
          <a:p>
            <a:pPr>
              <a:defRPr/>
            </a:pPr>
            <a:r>
              <a:rPr lang="en-US" dirty="0" smtClean="0">
                <a:solidFill>
                  <a:schemeClr val="tx1"/>
                </a:solidFill>
              </a:rPr>
              <a:t>	      </a:t>
            </a:r>
            <a:r>
              <a:rPr lang="en-US" dirty="0" err="1" smtClean="0">
                <a:solidFill>
                  <a:schemeClr val="tx1"/>
                </a:solidFill>
              </a:rPr>
              <a:t>System.out.println</a:t>
            </a:r>
            <a:r>
              <a:rPr lang="en-US" dirty="0" smtClean="0">
                <a:solidFill>
                  <a:schemeClr val="tx1"/>
                </a:solidFill>
              </a:rPr>
              <a:t>("Different Customer Ids");</a:t>
            </a:r>
          </a:p>
          <a:p>
            <a:pPr>
              <a:defRPr/>
            </a:pPr>
            <a:r>
              <a:rPr lang="en-US" dirty="0" smtClean="0">
                <a:solidFill>
                  <a:schemeClr val="tx1"/>
                </a:solidFill>
              </a:rPr>
              <a:t>	}</a:t>
            </a:r>
          </a:p>
          <a:p>
            <a:pPr>
              <a:defRPr/>
            </a:pPr>
            <a:r>
              <a:rPr lang="en-US" dirty="0" smtClean="0">
                <a:solidFill>
                  <a:schemeClr val="tx1"/>
                </a:solidFill>
              </a:rPr>
              <a:t> }</a:t>
            </a:r>
            <a:endParaRPr lang="en-US" dirty="0">
              <a:solidFill>
                <a:schemeClr val="tx1"/>
              </a:solidFill>
            </a:endParaRPr>
          </a:p>
          <a:p>
            <a:pPr>
              <a:defRPr/>
            </a:pPr>
            <a:r>
              <a:rPr lang="en-US" dirty="0">
                <a:solidFill>
                  <a:schemeClr val="tx1"/>
                </a:solidFill>
              </a:rPr>
              <a:t>} </a:t>
            </a:r>
          </a:p>
        </p:txBody>
      </p:sp>
      <p:sp>
        <p:nvSpPr>
          <p:cNvPr id="7" name="Text Box 4"/>
          <p:cNvSpPr txBox="1">
            <a:spLocks noChangeArrowheads="1"/>
          </p:cNvSpPr>
          <p:nvPr/>
        </p:nvSpPr>
        <p:spPr bwMode="auto">
          <a:xfrm>
            <a:off x="5181600" y="1371600"/>
            <a:ext cx="4457700" cy="249299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smtClean="0">
                <a:solidFill>
                  <a:schemeClr val="tx1"/>
                </a:solidFill>
              </a:rPr>
              <a:t>class Retail{</a:t>
            </a:r>
          </a:p>
          <a:p>
            <a:pPr>
              <a:defRPr/>
            </a:pPr>
            <a:r>
              <a:rPr lang="en-US" dirty="0" smtClean="0">
                <a:solidFill>
                  <a:schemeClr val="tx1"/>
                </a:solidFill>
              </a:rPr>
              <a:t>public static void main(String </a:t>
            </a:r>
            <a:r>
              <a:rPr lang="en-US" dirty="0" err="1" smtClean="0">
                <a:solidFill>
                  <a:schemeClr val="tx1"/>
                </a:solidFill>
              </a:rPr>
              <a:t>args</a:t>
            </a:r>
            <a:r>
              <a:rPr lang="en-US" dirty="0" smtClean="0">
                <a:solidFill>
                  <a:schemeClr val="tx1"/>
                </a:solidFill>
              </a:rPr>
              <a:t>[]){</a:t>
            </a:r>
          </a:p>
          <a:p>
            <a:pPr>
              <a:defRPr/>
            </a:pPr>
            <a:r>
              <a:rPr lang="en-US" dirty="0" smtClean="0">
                <a:solidFill>
                  <a:schemeClr val="tx1"/>
                </a:solidFill>
              </a:rPr>
              <a:t>              Customer custObj1=new Customer();</a:t>
            </a:r>
          </a:p>
          <a:p>
            <a:pPr>
              <a:defRPr/>
            </a:pPr>
            <a:r>
              <a:rPr lang="en-US" dirty="0" smtClean="0">
                <a:solidFill>
                  <a:schemeClr val="tx1"/>
                </a:solidFill>
              </a:rPr>
              <a:t>              Customer custObj2=new Customer();</a:t>
            </a:r>
          </a:p>
          <a:p>
            <a:pPr>
              <a:defRPr/>
            </a:pPr>
            <a:r>
              <a:rPr lang="en-US" dirty="0" smtClean="0">
                <a:solidFill>
                  <a:schemeClr val="tx1"/>
                </a:solidFill>
              </a:rPr>
              <a:t>              custObj1.setCustomerId(890);</a:t>
            </a:r>
          </a:p>
          <a:p>
            <a:pPr>
              <a:defRPr/>
            </a:pPr>
            <a:r>
              <a:rPr lang="en-US" dirty="0" smtClean="0">
                <a:solidFill>
                  <a:schemeClr val="tx1"/>
                </a:solidFill>
              </a:rPr>
              <a:t>              custObj2.setCustomerId(900);</a:t>
            </a:r>
          </a:p>
          <a:p>
            <a:pPr>
              <a:defRPr/>
            </a:pPr>
            <a:r>
              <a:rPr lang="en-US" dirty="0" smtClean="0">
                <a:solidFill>
                  <a:schemeClr val="tx1"/>
                </a:solidFill>
              </a:rPr>
              <a:t>              custObj1.validateCustomerId(custObj1,custObj2);</a:t>
            </a:r>
          </a:p>
          <a:p>
            <a:pPr>
              <a:defRPr/>
            </a:pPr>
            <a:r>
              <a:rPr lang="en-US" dirty="0" smtClean="0">
                <a:solidFill>
                  <a:schemeClr val="tx1"/>
                </a:solidFill>
              </a:rPr>
              <a:t>}</a:t>
            </a:r>
          </a:p>
          <a:p>
            <a:pPr>
              <a:defRPr/>
            </a:pPr>
            <a:r>
              <a:rPr lang="en-US" dirty="0" smtClean="0">
                <a:solidFill>
                  <a:schemeClr val="tx1"/>
                </a:solidFill>
              </a:rPr>
              <a:t>}</a:t>
            </a:r>
            <a:endParaRPr lang="en-US" dirty="0">
              <a:solidFill>
                <a:schemeClr val="tx1"/>
              </a:solidFill>
            </a:endParaRPr>
          </a:p>
        </p:txBody>
      </p:sp>
      <p:sp>
        <p:nvSpPr>
          <p:cNvPr id="10" name="Content Placeholder 9"/>
          <p:cNvSpPr>
            <a:spLocks noGrp="1"/>
          </p:cNvSpPr>
          <p:nvPr>
            <p:ph idx="1"/>
          </p:nvPr>
        </p:nvSpPr>
        <p:spPr>
          <a:xfrm>
            <a:off x="6324600" y="4648200"/>
            <a:ext cx="3200400" cy="6096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t>Output:</a:t>
            </a:r>
          </a:p>
          <a:p>
            <a:pPr eaLnBrk="1" hangingPunct="1">
              <a:buFont typeface="Wingdings" pitchFamily="2" charset="2"/>
              <a:buNone/>
              <a:defRPr/>
            </a:pPr>
            <a:r>
              <a:rPr lang="en-US" sz="1600" b="1" dirty="0" smtClean="0"/>
              <a:t>		</a:t>
            </a:r>
            <a:r>
              <a:rPr lang="en-US" sz="1600" dirty="0" smtClean="0"/>
              <a:t>Different Customer Ids</a:t>
            </a:r>
            <a:endParaRPr lang="en-US" sz="1600" dirty="0"/>
          </a:p>
        </p:txBody>
      </p:sp>
      <p:sp>
        <p:nvSpPr>
          <p:cNvPr id="9" name="TextBox 8"/>
          <p:cNvSpPr txBox="1"/>
          <p:nvPr/>
        </p:nvSpPr>
        <p:spPr>
          <a:xfrm>
            <a:off x="457200" y="9906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2" name="Content Placeholder 11"/>
          <p:cNvSpPr txBox="1">
            <a:spLocks/>
          </p:cNvSpPr>
          <p:nvPr/>
        </p:nvSpPr>
        <p:spPr bwMode="auto">
          <a:xfrm>
            <a:off x="8001000" y="3429000"/>
            <a:ext cx="1676400" cy="1066800"/>
          </a:xfrm>
          <a:prstGeom prst="wedgeRectCallout">
            <a:avLst>
              <a:gd name="adj1" fmla="val -29136"/>
              <a:gd name="adj2" fmla="val -67464"/>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how objects of Customer class are passed </a:t>
            </a:r>
            <a:endParaRPr lang="en-US" sz="1400" kern="0" dirty="0">
              <a:solidFill>
                <a:schemeClr val="tx1"/>
              </a:solidFill>
            </a:endParaRPr>
          </a:p>
        </p:txBody>
      </p:sp>
      <p:sp>
        <p:nvSpPr>
          <p:cNvPr id="13" name="Content Placeholder 11"/>
          <p:cNvSpPr txBox="1">
            <a:spLocks/>
          </p:cNvSpPr>
          <p:nvPr/>
        </p:nvSpPr>
        <p:spPr bwMode="auto">
          <a:xfrm>
            <a:off x="5334000" y="5334000"/>
            <a:ext cx="1828800" cy="1066800"/>
          </a:xfrm>
          <a:prstGeom prst="wedgeRectCallout">
            <a:avLst>
              <a:gd name="adj1" fmla="val -74044"/>
              <a:gd name="adj2" fmla="val -186324"/>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how the objects Customer class are received in the method</a:t>
            </a:r>
            <a:endParaRPr lang="en-US" sz="1400" kern="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2" grpId="0" build="p" animBg="1"/>
      <p:bldP spid="13"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1" name="Rectangle 11"/>
          <p:cNvSpPr>
            <a:spLocks noGrp="1" noChangeArrowheads="1"/>
          </p:cNvSpPr>
          <p:nvPr>
            <p:ph type="title"/>
          </p:nvPr>
        </p:nvSpPr>
        <p:spPr/>
        <p:txBody>
          <a:bodyPr/>
          <a:lstStyle/>
          <a:p>
            <a:pPr eaLnBrk="1" hangingPunct="1">
              <a:defRPr/>
            </a:pPr>
            <a:r>
              <a:rPr lang="en-US" dirty="0" smtClean="0"/>
              <a:t>this reference (1 of 3)</a:t>
            </a:r>
          </a:p>
        </p:txBody>
      </p:sp>
      <p:sp>
        <p:nvSpPr>
          <p:cNvPr id="8" name="Slide Number Placeholder 3"/>
          <p:cNvSpPr>
            <a:spLocks noGrp="1"/>
          </p:cNvSpPr>
          <p:nvPr>
            <p:ph type="sldNum" sz="quarter" idx="10"/>
          </p:nvPr>
        </p:nvSpPr>
        <p:spPr/>
        <p:txBody>
          <a:bodyPr/>
          <a:lstStyle/>
          <a:p>
            <a:pPr>
              <a:defRPr/>
            </a:pPr>
            <a:fld id="{E7D0504A-46E2-4BB2-BDDD-F86D88862C3D}" type="slidenum">
              <a:rPr lang="en-US"/>
              <a:pPr>
                <a:defRPr/>
              </a:pPr>
              <a:t>45</a:t>
            </a:fld>
            <a:endParaRPr lang="en-US" dirty="0"/>
          </a:p>
        </p:txBody>
      </p:sp>
      <p:sp>
        <p:nvSpPr>
          <p:cNvPr id="11" name="Text Box 4"/>
          <p:cNvSpPr txBox="1">
            <a:spLocks noChangeArrowheads="1"/>
          </p:cNvSpPr>
          <p:nvPr/>
        </p:nvSpPr>
        <p:spPr bwMode="auto">
          <a:xfrm>
            <a:off x="381000" y="1447800"/>
            <a:ext cx="4572000" cy="48942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ea typeface="굴림" pitchFamily="34" charset="-127"/>
              </a:rPr>
              <a:t>class Customer{</a:t>
            </a:r>
          </a:p>
          <a:p>
            <a:pPr>
              <a:defRPr/>
            </a:pPr>
            <a:r>
              <a:rPr lang="en-US" dirty="0">
                <a:ea typeface="굴림" pitchFamily="34" charset="-127"/>
              </a:rPr>
              <a:t>	private </a:t>
            </a:r>
            <a:r>
              <a:rPr lang="en-US" dirty="0" err="1">
                <a:ea typeface="굴림" pitchFamily="34" charset="-127"/>
              </a:rPr>
              <a:t>int</a:t>
            </a:r>
            <a:r>
              <a:rPr lang="en-US" dirty="0">
                <a:ea typeface="굴림" pitchFamily="34" charset="-127"/>
              </a:rPr>
              <a:t>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private long </a:t>
            </a:r>
            <a:r>
              <a:rPr lang="en-US" dirty="0" err="1">
                <a:ea typeface="굴림" pitchFamily="34" charset="-127"/>
              </a:rPr>
              <a:t>telephoneNo</a:t>
            </a:r>
            <a:r>
              <a:rPr lang="en-US" dirty="0">
                <a:ea typeface="굴림" pitchFamily="34" charset="-127"/>
              </a:rPr>
              <a:t>;</a:t>
            </a:r>
          </a:p>
          <a:p>
            <a:pPr>
              <a:defRPr/>
            </a:pPr>
            <a:r>
              <a:rPr lang="en-US" dirty="0">
                <a:ea typeface="굴림" pitchFamily="34" charset="-127"/>
              </a:rPr>
              <a:t>	public void </a:t>
            </a:r>
            <a:r>
              <a:rPr lang="en-US" dirty="0" err="1">
                <a:ea typeface="굴림" pitchFamily="34" charset="-127"/>
              </a:rPr>
              <a:t>setCustomerId</a:t>
            </a:r>
            <a:r>
              <a:rPr lang="en-US" dirty="0">
                <a:ea typeface="굴림" pitchFamily="34" charset="-127"/>
              </a:rPr>
              <a:t>(</a:t>
            </a:r>
            <a:r>
              <a:rPr lang="en-US" dirty="0" err="1">
                <a:ea typeface="굴림" pitchFamily="34" charset="-127"/>
              </a:rPr>
              <a:t>int</a:t>
            </a:r>
            <a:r>
              <a:rPr lang="en-US" dirty="0">
                <a:ea typeface="굴림" pitchFamily="34" charset="-127"/>
              </a:rPr>
              <a:t>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a:t>
            </a:r>
            <a:r>
              <a:rPr lang="en-US" dirty="0" err="1">
                <a:ea typeface="굴림" pitchFamily="34" charset="-127"/>
              </a:rPr>
              <a:t>customerId</a:t>
            </a:r>
            <a:r>
              <a:rPr lang="en-US" dirty="0">
                <a:ea typeface="굴림" pitchFamily="34" charset="-127"/>
              </a:rPr>
              <a:t> =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	public </a:t>
            </a:r>
            <a:r>
              <a:rPr lang="en-US" dirty="0" err="1">
                <a:ea typeface="굴림" pitchFamily="34" charset="-127"/>
              </a:rPr>
              <a:t>int</a:t>
            </a:r>
            <a:r>
              <a:rPr lang="en-US" dirty="0">
                <a:ea typeface="굴림" pitchFamily="34" charset="-127"/>
              </a:rPr>
              <a:t> </a:t>
            </a:r>
            <a:r>
              <a:rPr lang="en-US" dirty="0" err="1">
                <a:ea typeface="굴림" pitchFamily="34" charset="-127"/>
              </a:rPr>
              <a:t>getCustomerId</a:t>
            </a:r>
            <a:r>
              <a:rPr lang="en-US" dirty="0">
                <a:ea typeface="굴림" pitchFamily="34" charset="-127"/>
              </a:rPr>
              <a:t>(){</a:t>
            </a:r>
          </a:p>
          <a:p>
            <a:pPr>
              <a:defRPr/>
            </a:pPr>
            <a:r>
              <a:rPr lang="en-US" dirty="0">
                <a:ea typeface="굴림" pitchFamily="34" charset="-127"/>
              </a:rPr>
              <a:t>    		return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a:t>
            </a:r>
          </a:p>
          <a:p>
            <a:pPr>
              <a:defRPr/>
            </a:pPr>
            <a:r>
              <a:rPr lang="en-US" dirty="0">
                <a:ea typeface="굴림" pitchFamily="34" charset="-127"/>
              </a:rPr>
              <a:t>class  Retail{</a:t>
            </a:r>
          </a:p>
          <a:p>
            <a:pPr>
              <a:defRPr/>
            </a:pPr>
            <a:r>
              <a:rPr lang="en-US" dirty="0">
                <a:ea typeface="굴림" pitchFamily="34" charset="-127"/>
              </a:rPr>
              <a:t>public static void main(String </a:t>
            </a:r>
            <a:r>
              <a:rPr lang="en-US" dirty="0" err="1">
                <a:ea typeface="굴림" pitchFamily="34" charset="-127"/>
              </a:rPr>
              <a:t>args</a:t>
            </a:r>
            <a:r>
              <a:rPr lang="en-US" dirty="0">
                <a:ea typeface="굴림" pitchFamily="34" charset="-127"/>
              </a:rPr>
              <a:t>[]){</a:t>
            </a:r>
          </a:p>
          <a:p>
            <a:pPr>
              <a:defRPr/>
            </a:pPr>
            <a:r>
              <a:rPr lang="en-US" dirty="0">
                <a:ea typeface="굴림" pitchFamily="34" charset="-127"/>
              </a:rPr>
              <a:t>	Customer </a:t>
            </a:r>
            <a:r>
              <a:rPr lang="en-US" dirty="0" err="1">
                <a:ea typeface="굴림" pitchFamily="34" charset="-127"/>
              </a:rPr>
              <a:t>custObj</a:t>
            </a:r>
            <a:r>
              <a:rPr lang="en-US" dirty="0">
                <a:ea typeface="굴림" pitchFamily="34" charset="-127"/>
              </a:rPr>
              <a:t> = new Customer();</a:t>
            </a:r>
          </a:p>
          <a:p>
            <a:pPr>
              <a:defRPr/>
            </a:pPr>
            <a:r>
              <a:rPr lang="en-US" dirty="0">
                <a:ea typeface="굴림" pitchFamily="34" charset="-127"/>
              </a:rPr>
              <a:t>	</a:t>
            </a:r>
            <a:r>
              <a:rPr lang="en-US" dirty="0" err="1">
                <a:ea typeface="굴림" pitchFamily="34" charset="-127"/>
              </a:rPr>
              <a:t>custObj.setCustomerId</a:t>
            </a:r>
            <a:r>
              <a:rPr lang="en-US" dirty="0">
                <a:ea typeface="굴림" pitchFamily="34" charset="-127"/>
              </a:rPr>
              <a:t>(1001);</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 </a:t>
            </a:r>
            <a:r>
              <a:rPr lang="en-US" dirty="0" err="1">
                <a:ea typeface="굴림" pitchFamily="34" charset="-127"/>
              </a:rPr>
              <a:t>custObj.getCustomerId</a:t>
            </a:r>
            <a:r>
              <a:rPr lang="en-US" dirty="0">
                <a:ea typeface="굴림" pitchFamily="34" charset="-127"/>
              </a:rPr>
              <a:t>());	</a:t>
            </a:r>
          </a:p>
          <a:p>
            <a:pPr>
              <a:defRPr/>
            </a:pPr>
            <a:r>
              <a:rPr lang="en-US" dirty="0">
                <a:ea typeface="굴림" pitchFamily="34" charset="-127"/>
              </a:rPr>
              <a:t>	}</a:t>
            </a:r>
          </a:p>
          <a:p>
            <a:pPr>
              <a:defRPr/>
            </a:pPr>
            <a:r>
              <a:rPr lang="en-US" dirty="0">
                <a:ea typeface="굴림" pitchFamily="34" charset="-127"/>
              </a:rPr>
              <a:t>}</a:t>
            </a:r>
          </a:p>
        </p:txBody>
      </p:sp>
      <p:sp>
        <p:nvSpPr>
          <p:cNvPr id="10" name="TextBox 9"/>
          <p:cNvSpPr txBox="1"/>
          <p:nvPr/>
        </p:nvSpPr>
        <p:spPr>
          <a:xfrm>
            <a:off x="3810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4" name="Content Placeholder 9"/>
          <p:cNvSpPr txBox="1">
            <a:spLocks/>
          </p:cNvSpPr>
          <p:nvPr/>
        </p:nvSpPr>
        <p:spPr bwMode="auto">
          <a:xfrm>
            <a:off x="5257800" y="3429000"/>
            <a:ext cx="3276600" cy="914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solidFill>
                  <a:schemeClr val="tx1"/>
                </a:solidFill>
              </a:rPr>
              <a:t>Output:</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Customer Id: 0</a:t>
            </a:r>
          </a:p>
        </p:txBody>
      </p:sp>
      <p:sp>
        <p:nvSpPr>
          <p:cNvPr id="15" name="Oval Callout 14"/>
          <p:cNvSpPr/>
          <p:nvPr/>
        </p:nvSpPr>
        <p:spPr bwMode="auto">
          <a:xfrm>
            <a:off x="6934200" y="1524000"/>
            <a:ext cx="2362200" cy="1524000"/>
          </a:xfrm>
          <a:prstGeom prst="wedgeEllipseCallout">
            <a:avLst>
              <a:gd name="adj1" fmla="val -49206"/>
              <a:gd name="adj2" fmla="val 80614"/>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Why is the </a:t>
            </a:r>
            <a:r>
              <a:rPr lang="en-US" sz="1800" dirty="0" err="1">
                <a:solidFill>
                  <a:schemeClr val="tx1"/>
                </a:solidFill>
              </a:rPr>
              <a:t>customerId</a:t>
            </a:r>
            <a:r>
              <a:rPr lang="en-US" sz="1800" dirty="0">
                <a:solidFill>
                  <a:schemeClr val="tx1"/>
                </a:solidFill>
              </a:rPr>
              <a:t> not initialized to 1001?</a:t>
            </a:r>
          </a:p>
        </p:txBody>
      </p:sp>
      <p:sp>
        <p:nvSpPr>
          <p:cNvPr id="16" name="Content Placeholder 9"/>
          <p:cNvSpPr txBox="1">
            <a:spLocks/>
          </p:cNvSpPr>
          <p:nvPr/>
        </p:nvSpPr>
        <p:spPr bwMode="auto">
          <a:xfrm>
            <a:off x="5181600" y="4876800"/>
            <a:ext cx="4267200" cy="914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spcBef>
                <a:spcPct val="20000"/>
              </a:spcBef>
              <a:buClr>
                <a:srgbClr val="003366"/>
              </a:buClr>
              <a:buSzTx/>
              <a:buFont typeface="Wingdings" pitchFamily="2" charset="2"/>
              <a:buNone/>
              <a:tabLst>
                <a:tab pos="61913" algn="l"/>
                <a:tab pos="112713" algn="l"/>
              </a:tabLst>
              <a:defRPr/>
            </a:pPr>
            <a:r>
              <a:rPr lang="en-US" sz="1600" b="0" kern="0" dirty="0">
                <a:solidFill>
                  <a:schemeClr val="tx1"/>
                </a:solidFill>
              </a:rPr>
              <a:t>The local variable in the </a:t>
            </a:r>
            <a:r>
              <a:rPr lang="en-US" sz="1600" b="0" kern="0" dirty="0" err="1">
                <a:solidFill>
                  <a:schemeClr val="tx1"/>
                </a:solidFill>
              </a:rPr>
              <a:t>setCustomerId</a:t>
            </a:r>
            <a:r>
              <a:rPr lang="en-US" sz="1600" b="0" kern="0" dirty="0">
                <a:solidFill>
                  <a:schemeClr val="tx1"/>
                </a:solidFill>
              </a:rPr>
              <a:t>() method hides the instance variable, </a:t>
            </a:r>
            <a:r>
              <a:rPr lang="en-US" sz="1600" b="0" kern="0" dirty="0" err="1">
                <a:solidFill>
                  <a:schemeClr val="tx1"/>
                </a:solidFill>
              </a:rPr>
              <a:t>customerId</a:t>
            </a:r>
            <a:r>
              <a:rPr lang="en-US" sz="1600" b="0" kern="0" dirty="0">
                <a:solidFill>
                  <a:schemeClr val="tx1"/>
                </a:solidFill>
              </a:rPr>
              <a:t> since they have the same name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bg/>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bldP spid="16"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3F0B5390-F07E-4D6A-AA71-AC60FFD5B12F}" type="slidenum">
              <a:rPr lang="en-US"/>
              <a:pPr>
                <a:defRPr/>
              </a:pPr>
              <a:t>46</a:t>
            </a:fld>
            <a:endParaRPr lang="en-US"/>
          </a:p>
        </p:txBody>
      </p:sp>
      <p:sp>
        <p:nvSpPr>
          <p:cNvPr id="606213" name="Rectangle 5"/>
          <p:cNvSpPr>
            <a:spLocks noGrp="1" noChangeArrowheads="1"/>
          </p:cNvSpPr>
          <p:nvPr>
            <p:ph type="title"/>
          </p:nvPr>
        </p:nvSpPr>
        <p:spPr/>
        <p:txBody>
          <a:bodyPr/>
          <a:lstStyle/>
          <a:p>
            <a:pPr eaLnBrk="1" hangingPunct="1">
              <a:defRPr/>
            </a:pPr>
            <a:r>
              <a:rPr lang="en-US" dirty="0" smtClean="0"/>
              <a:t>‘this’ reference  (2 of 3)</a:t>
            </a:r>
          </a:p>
        </p:txBody>
      </p:sp>
      <p:sp>
        <p:nvSpPr>
          <p:cNvPr id="48132" name="Rectangle 6"/>
          <p:cNvSpPr>
            <a:spLocks noGrp="1" noChangeArrowheads="1"/>
          </p:cNvSpPr>
          <p:nvPr>
            <p:ph type="body" idx="1"/>
          </p:nvPr>
        </p:nvSpPr>
        <p:spPr>
          <a:xfrm>
            <a:off x="457200" y="1295400"/>
            <a:ext cx="8686800" cy="4419600"/>
          </a:xfrm>
        </p:spPr>
        <p:txBody>
          <a:bodyPr/>
          <a:lstStyle/>
          <a:p>
            <a:pPr eaLnBrk="1" hangingPunct="1"/>
            <a:r>
              <a:rPr lang="en-US" sz="2200" smtClean="0"/>
              <a:t>Implicit reference to refer the current object, i.e the object which invoked the method</a:t>
            </a:r>
          </a:p>
          <a:p>
            <a:pPr eaLnBrk="1" hangingPunct="1">
              <a:buFont typeface="Wingdings" pitchFamily="2" charset="2"/>
              <a:buNone/>
            </a:pPr>
            <a:endParaRPr lang="en-US" sz="2200" smtClean="0"/>
          </a:p>
          <a:p>
            <a:r>
              <a:rPr lang="en-US" sz="2200" smtClean="0"/>
              <a:t>Used to resolve ambiguity between instance variables and local variables when they have the same name, i.e it prevents </a:t>
            </a:r>
            <a:r>
              <a:rPr lang="en-US" sz="2200" b="1" smtClean="0"/>
              <a:t>instance variable hiding</a:t>
            </a:r>
            <a:endParaRPr lang="en-US" sz="2200" smtClean="0"/>
          </a:p>
          <a:p>
            <a:pPr>
              <a:buFont typeface="Wingdings" pitchFamily="2" charset="2"/>
              <a:buNone/>
            </a:pPr>
            <a:endParaRPr lang="en-US" sz="2200" smtClean="0"/>
          </a:p>
          <a:p>
            <a:r>
              <a:rPr lang="en-US" smtClean="0"/>
              <a:t>‘</a:t>
            </a:r>
            <a:r>
              <a:rPr lang="en-US" sz="2200" smtClean="0"/>
              <a:t>this’ reference can be used in some cases to improve the readability of a program</a:t>
            </a:r>
          </a:p>
          <a:p>
            <a:pPr>
              <a:buFont typeface="Wingdings" pitchFamily="2" charset="2"/>
              <a:buNone/>
            </a:pPr>
            <a:endParaRPr lang="en-US" sz="2200" smtClean="0"/>
          </a:p>
          <a:p>
            <a:pPr eaLnBrk="1" hangingPunct="1">
              <a:buFont typeface="Wingdings" pitchFamily="2" charset="2"/>
              <a:buNone/>
            </a:pPr>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1" name="Rectangle 11"/>
          <p:cNvSpPr>
            <a:spLocks noGrp="1" noChangeArrowheads="1"/>
          </p:cNvSpPr>
          <p:nvPr>
            <p:ph type="title"/>
          </p:nvPr>
        </p:nvSpPr>
        <p:spPr/>
        <p:txBody>
          <a:bodyPr/>
          <a:lstStyle/>
          <a:p>
            <a:pPr eaLnBrk="1" hangingPunct="1">
              <a:defRPr/>
            </a:pPr>
            <a:r>
              <a:rPr lang="en-US" dirty="0" smtClean="0"/>
              <a:t>this reference (3 of 3)</a:t>
            </a:r>
          </a:p>
        </p:txBody>
      </p:sp>
      <p:sp>
        <p:nvSpPr>
          <p:cNvPr id="8" name="Slide Number Placeholder 3"/>
          <p:cNvSpPr>
            <a:spLocks noGrp="1"/>
          </p:cNvSpPr>
          <p:nvPr>
            <p:ph type="sldNum" sz="quarter" idx="10"/>
          </p:nvPr>
        </p:nvSpPr>
        <p:spPr/>
        <p:txBody>
          <a:bodyPr/>
          <a:lstStyle/>
          <a:p>
            <a:pPr>
              <a:defRPr/>
            </a:pPr>
            <a:fld id="{3F8D6C37-80CD-4095-BC42-0AE45BDCEA9C}" type="slidenum">
              <a:rPr lang="en-US"/>
              <a:pPr>
                <a:defRPr/>
              </a:pPr>
              <a:t>47</a:t>
            </a:fld>
            <a:endParaRPr lang="en-US" dirty="0"/>
          </a:p>
        </p:txBody>
      </p:sp>
      <p:sp>
        <p:nvSpPr>
          <p:cNvPr id="11" name="Text Box 4"/>
          <p:cNvSpPr txBox="1">
            <a:spLocks noChangeArrowheads="1"/>
          </p:cNvSpPr>
          <p:nvPr/>
        </p:nvSpPr>
        <p:spPr bwMode="auto">
          <a:xfrm>
            <a:off x="381000" y="1447800"/>
            <a:ext cx="4572000" cy="48942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ea typeface="굴림" pitchFamily="34" charset="-127"/>
              </a:rPr>
              <a:t>class Customer{</a:t>
            </a:r>
          </a:p>
          <a:p>
            <a:pPr>
              <a:defRPr/>
            </a:pPr>
            <a:r>
              <a:rPr lang="en-US" dirty="0">
                <a:ea typeface="굴림" pitchFamily="34" charset="-127"/>
              </a:rPr>
              <a:t>	private </a:t>
            </a:r>
            <a:r>
              <a:rPr lang="en-US" dirty="0" err="1">
                <a:ea typeface="굴림" pitchFamily="34" charset="-127"/>
              </a:rPr>
              <a:t>int</a:t>
            </a:r>
            <a:r>
              <a:rPr lang="en-US" dirty="0">
                <a:ea typeface="굴림" pitchFamily="34" charset="-127"/>
              </a:rPr>
              <a:t>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private long </a:t>
            </a:r>
            <a:r>
              <a:rPr lang="en-US" dirty="0" err="1">
                <a:ea typeface="굴림" pitchFamily="34" charset="-127"/>
              </a:rPr>
              <a:t>telephoneNo</a:t>
            </a:r>
            <a:r>
              <a:rPr lang="en-US" dirty="0">
                <a:ea typeface="굴림" pitchFamily="34" charset="-127"/>
              </a:rPr>
              <a:t>;</a:t>
            </a:r>
          </a:p>
          <a:p>
            <a:pPr>
              <a:defRPr/>
            </a:pPr>
            <a:r>
              <a:rPr lang="en-US" dirty="0">
                <a:ea typeface="굴림" pitchFamily="34" charset="-127"/>
              </a:rPr>
              <a:t>	public void </a:t>
            </a:r>
            <a:r>
              <a:rPr lang="en-US" dirty="0" err="1">
                <a:ea typeface="굴림" pitchFamily="34" charset="-127"/>
              </a:rPr>
              <a:t>setCustomerId</a:t>
            </a:r>
            <a:r>
              <a:rPr lang="en-US" dirty="0">
                <a:ea typeface="굴림" pitchFamily="34" charset="-127"/>
              </a:rPr>
              <a:t>(</a:t>
            </a:r>
            <a:r>
              <a:rPr lang="en-US" dirty="0" err="1">
                <a:ea typeface="굴림" pitchFamily="34" charset="-127"/>
              </a:rPr>
              <a:t>int</a:t>
            </a:r>
            <a:r>
              <a:rPr lang="en-US" dirty="0">
                <a:ea typeface="굴림" pitchFamily="34" charset="-127"/>
              </a:rPr>
              <a:t>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a:t>
            </a:r>
            <a:r>
              <a:rPr lang="en-US" dirty="0" err="1">
                <a:ea typeface="굴림" pitchFamily="34" charset="-127"/>
              </a:rPr>
              <a:t>this.customerId</a:t>
            </a:r>
            <a:r>
              <a:rPr lang="en-US" dirty="0">
                <a:ea typeface="굴림" pitchFamily="34" charset="-127"/>
              </a:rPr>
              <a:t> =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	public </a:t>
            </a:r>
            <a:r>
              <a:rPr lang="en-US" dirty="0" err="1">
                <a:ea typeface="굴림" pitchFamily="34" charset="-127"/>
              </a:rPr>
              <a:t>int</a:t>
            </a:r>
            <a:r>
              <a:rPr lang="en-US" dirty="0">
                <a:ea typeface="굴림" pitchFamily="34" charset="-127"/>
              </a:rPr>
              <a:t> </a:t>
            </a:r>
            <a:r>
              <a:rPr lang="en-US" dirty="0" err="1">
                <a:ea typeface="굴림" pitchFamily="34" charset="-127"/>
              </a:rPr>
              <a:t>getCustomerId</a:t>
            </a:r>
            <a:r>
              <a:rPr lang="en-US" dirty="0">
                <a:ea typeface="굴림" pitchFamily="34" charset="-127"/>
              </a:rPr>
              <a:t>(){</a:t>
            </a:r>
          </a:p>
          <a:p>
            <a:pPr>
              <a:defRPr/>
            </a:pPr>
            <a:r>
              <a:rPr lang="en-US" dirty="0">
                <a:ea typeface="굴림" pitchFamily="34" charset="-127"/>
              </a:rPr>
              <a:t>    		return </a:t>
            </a:r>
            <a:r>
              <a:rPr lang="en-US" dirty="0" err="1">
                <a:ea typeface="굴림" pitchFamily="34" charset="-127"/>
              </a:rPr>
              <a:t>customerId</a:t>
            </a:r>
            <a:r>
              <a:rPr lang="en-US" dirty="0">
                <a:ea typeface="굴림" pitchFamily="34" charset="-127"/>
              </a:rPr>
              <a:t>;</a:t>
            </a:r>
          </a:p>
          <a:p>
            <a:pPr>
              <a:defRPr/>
            </a:pPr>
            <a:r>
              <a:rPr lang="en-US" dirty="0">
                <a:ea typeface="굴림" pitchFamily="34" charset="-127"/>
              </a:rPr>
              <a:t>  	  }</a:t>
            </a:r>
          </a:p>
          <a:p>
            <a:pPr>
              <a:defRPr/>
            </a:pPr>
            <a:r>
              <a:rPr lang="en-US" dirty="0">
                <a:ea typeface="굴림" pitchFamily="34" charset="-127"/>
              </a:rPr>
              <a:t>}</a:t>
            </a:r>
          </a:p>
          <a:p>
            <a:pPr>
              <a:defRPr/>
            </a:pPr>
            <a:r>
              <a:rPr lang="en-US" dirty="0">
                <a:ea typeface="굴림" pitchFamily="34" charset="-127"/>
              </a:rPr>
              <a:t>class  Retail{</a:t>
            </a:r>
          </a:p>
          <a:p>
            <a:pPr>
              <a:defRPr/>
            </a:pPr>
            <a:r>
              <a:rPr lang="en-US" dirty="0">
                <a:ea typeface="굴림" pitchFamily="34" charset="-127"/>
              </a:rPr>
              <a:t>public static void main(String </a:t>
            </a:r>
            <a:r>
              <a:rPr lang="en-US" dirty="0" err="1">
                <a:ea typeface="굴림" pitchFamily="34" charset="-127"/>
              </a:rPr>
              <a:t>args</a:t>
            </a:r>
            <a:r>
              <a:rPr lang="en-US" dirty="0">
                <a:ea typeface="굴림" pitchFamily="34" charset="-127"/>
              </a:rPr>
              <a:t>[]){</a:t>
            </a:r>
          </a:p>
          <a:p>
            <a:pPr>
              <a:defRPr/>
            </a:pPr>
            <a:r>
              <a:rPr lang="en-US" dirty="0">
                <a:ea typeface="굴림" pitchFamily="34" charset="-127"/>
              </a:rPr>
              <a:t>	Customer </a:t>
            </a:r>
            <a:r>
              <a:rPr lang="en-US" dirty="0" err="1">
                <a:ea typeface="굴림" pitchFamily="34" charset="-127"/>
              </a:rPr>
              <a:t>custObj</a:t>
            </a:r>
            <a:r>
              <a:rPr lang="en-US" dirty="0">
                <a:ea typeface="굴림" pitchFamily="34" charset="-127"/>
              </a:rPr>
              <a:t> = new Customer();</a:t>
            </a:r>
          </a:p>
          <a:p>
            <a:pPr>
              <a:defRPr/>
            </a:pPr>
            <a:r>
              <a:rPr lang="en-US" dirty="0">
                <a:ea typeface="굴림" pitchFamily="34" charset="-127"/>
              </a:rPr>
              <a:t>	</a:t>
            </a:r>
            <a:r>
              <a:rPr lang="en-US" dirty="0" err="1">
                <a:ea typeface="굴림" pitchFamily="34" charset="-127"/>
              </a:rPr>
              <a:t>custObj.setCustomerId</a:t>
            </a:r>
            <a:r>
              <a:rPr lang="en-US" dirty="0">
                <a:ea typeface="굴림" pitchFamily="34" charset="-127"/>
              </a:rPr>
              <a:t>(1001);</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 </a:t>
            </a:r>
            <a:r>
              <a:rPr lang="en-US" dirty="0" err="1">
                <a:ea typeface="굴림" pitchFamily="34" charset="-127"/>
              </a:rPr>
              <a:t>custObj.getCustomerId</a:t>
            </a:r>
            <a:r>
              <a:rPr lang="en-US" dirty="0">
                <a:ea typeface="굴림" pitchFamily="34" charset="-127"/>
              </a:rPr>
              <a:t>());	</a:t>
            </a:r>
          </a:p>
          <a:p>
            <a:pPr>
              <a:defRPr/>
            </a:pPr>
            <a:r>
              <a:rPr lang="en-US" dirty="0">
                <a:ea typeface="굴림" pitchFamily="34" charset="-127"/>
              </a:rPr>
              <a:t>	}</a:t>
            </a:r>
          </a:p>
          <a:p>
            <a:pPr>
              <a:defRPr/>
            </a:pPr>
            <a:r>
              <a:rPr lang="en-US" dirty="0">
                <a:ea typeface="굴림" pitchFamily="34" charset="-127"/>
              </a:rPr>
              <a:t>}</a:t>
            </a:r>
          </a:p>
        </p:txBody>
      </p:sp>
      <p:sp>
        <p:nvSpPr>
          <p:cNvPr id="10" name="TextBox 9"/>
          <p:cNvSpPr txBox="1"/>
          <p:nvPr/>
        </p:nvSpPr>
        <p:spPr>
          <a:xfrm>
            <a:off x="3810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4" name="Content Placeholder 9"/>
          <p:cNvSpPr txBox="1">
            <a:spLocks/>
          </p:cNvSpPr>
          <p:nvPr/>
        </p:nvSpPr>
        <p:spPr bwMode="auto">
          <a:xfrm>
            <a:off x="5257800" y="3429000"/>
            <a:ext cx="3276600" cy="914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solidFill>
                  <a:schemeClr val="tx1"/>
                </a:solidFill>
              </a:rPr>
              <a:t>Output:</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Customer Id: 1001</a:t>
            </a:r>
          </a:p>
        </p:txBody>
      </p:sp>
      <p:sp>
        <p:nvSpPr>
          <p:cNvPr id="17" name="Content Placeholder 11"/>
          <p:cNvSpPr>
            <a:spLocks noGrp="1"/>
          </p:cNvSpPr>
          <p:nvPr>
            <p:ph idx="1"/>
          </p:nvPr>
        </p:nvSpPr>
        <p:spPr>
          <a:xfrm>
            <a:off x="6248400" y="1371600"/>
            <a:ext cx="1676400" cy="1600200"/>
          </a:xfrm>
          <a:prstGeom prst="wedgeRectCallout">
            <a:avLst>
              <a:gd name="adj1" fmla="val -151853"/>
              <a:gd name="adj2" fmla="val 3421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marL="0" indent="0">
              <a:spcBef>
                <a:spcPct val="50000"/>
              </a:spcBef>
              <a:buClr>
                <a:srgbClr val="0033CC"/>
              </a:buClr>
              <a:buSzPct val="155000"/>
              <a:buFont typeface="Wingdings" pitchFamily="2" charset="2"/>
              <a:buNone/>
              <a:defRPr/>
            </a:pPr>
            <a:r>
              <a:rPr lang="en-US" sz="1600" dirty="0" smtClean="0">
                <a:solidFill>
                  <a:schemeClr val="tx1"/>
                </a:solidFill>
              </a:rPr>
              <a:t>Note the usage of this to prevent instance variable hiding</a:t>
            </a:r>
            <a:endParaRPr lang="en-US" sz="1400" b="1" dirty="0" smtClean="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bldP spid="17"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610600" cy="973138"/>
          </a:xfrm>
        </p:spPr>
        <p:txBody>
          <a:bodyPr/>
          <a:lstStyle/>
          <a:p>
            <a:pPr>
              <a:defRPr/>
            </a:pPr>
            <a:r>
              <a:rPr lang="en-US" sz="2800" dirty="0" smtClean="0"/>
              <a:t>Retail Application Case Study – Steps Forward …</a:t>
            </a:r>
            <a:endParaRPr lang="en-US" sz="2800" dirty="0">
              <a:solidFill>
                <a:srgbClr val="FF0000"/>
              </a:solidFill>
            </a:endParaRPr>
          </a:p>
        </p:txBody>
      </p:sp>
      <p:sp>
        <p:nvSpPr>
          <p:cNvPr id="51203" name="Content Placeholder 2"/>
          <p:cNvSpPr>
            <a:spLocks noGrp="1"/>
          </p:cNvSpPr>
          <p:nvPr>
            <p:ph idx="4294967295"/>
          </p:nvPr>
        </p:nvSpPr>
        <p:spPr>
          <a:xfrm>
            <a:off x="304800" y="1752600"/>
            <a:ext cx="8915400" cy="4411663"/>
          </a:xfrm>
        </p:spPr>
        <p:txBody>
          <a:bodyPr/>
          <a:lstStyle/>
          <a:p>
            <a:pPr algn="just">
              <a:buFont typeface="Wingdings" pitchFamily="2" charset="2"/>
              <a:buNone/>
            </a:pPr>
            <a:r>
              <a:rPr lang="en-US" sz="2400" dirty="0" smtClean="0"/>
              <a:t>    Assume that the Retail Store needs to keep track of the bill amount paid by the customer for a purchase. The retail store wants to give some discount based on the bill amount. Discount has to be identified as per the table given below:</a:t>
            </a:r>
          </a:p>
          <a:p>
            <a:pPr>
              <a:buFont typeface="Wingdings" pitchFamily="2" charset="2"/>
              <a:buNone/>
            </a:pPr>
            <a:r>
              <a:rPr lang="en-US" sz="2400" b="1" dirty="0" smtClean="0"/>
              <a:t>		</a:t>
            </a:r>
          </a:p>
          <a:p>
            <a:pPr>
              <a:buFont typeface="Wingdings" pitchFamily="2" charset="2"/>
              <a:buNone/>
            </a:pPr>
            <a:endParaRPr lang="en-US" sz="2400" b="1" dirty="0" smtClean="0"/>
          </a:p>
          <a:p>
            <a:pPr>
              <a:buFont typeface="Wingdings" pitchFamily="2" charset="2"/>
              <a:buNone/>
            </a:pPr>
            <a:r>
              <a:rPr lang="en-US" sz="2400" dirty="0" smtClean="0"/>
              <a:t>		</a:t>
            </a:r>
          </a:p>
          <a:p>
            <a:pPr>
              <a:buFont typeface="Wingdings" pitchFamily="2" charset="2"/>
              <a:buNone/>
            </a:pPr>
            <a:endParaRPr lang="en-US" sz="2400" dirty="0" smtClean="0"/>
          </a:p>
        </p:txBody>
      </p:sp>
      <p:graphicFrame>
        <p:nvGraphicFramePr>
          <p:cNvPr id="5" name="Table 4"/>
          <p:cNvGraphicFramePr>
            <a:graphicFrameLocks noGrp="1"/>
          </p:cNvGraphicFramePr>
          <p:nvPr/>
        </p:nvGraphicFramePr>
        <p:xfrm>
          <a:off x="2514600" y="3429000"/>
          <a:ext cx="4419600" cy="1524000"/>
        </p:xfrm>
        <a:graphic>
          <a:graphicData uri="http://schemas.openxmlformats.org/drawingml/2006/table">
            <a:tbl>
              <a:tblPr firstRow="1" bandRow="1">
                <a:tableStyleId>{21E4AEA4-8DFA-4A89-87EB-49C32662AFE0}</a:tableStyleId>
              </a:tblPr>
              <a:tblGrid>
                <a:gridCol w="2590800"/>
                <a:gridCol w="1828800"/>
              </a:tblGrid>
              <a:tr h="381000">
                <a:tc>
                  <a:txBody>
                    <a:bodyPr/>
                    <a:lstStyle/>
                    <a:p>
                      <a:pPr algn="ctr"/>
                      <a:r>
                        <a:rPr lang="en-US" dirty="0" smtClean="0"/>
                        <a:t>Bill Amount</a:t>
                      </a:r>
                      <a:endParaRPr lang="en-US" dirty="0"/>
                    </a:p>
                  </a:txBody>
                  <a:tcPr/>
                </a:tc>
                <a:tc>
                  <a:txBody>
                    <a:bodyPr/>
                    <a:lstStyle/>
                    <a:p>
                      <a:pPr algn="ctr"/>
                      <a:r>
                        <a:rPr lang="en-US" dirty="0" smtClean="0"/>
                        <a:t>Discount</a:t>
                      </a:r>
                      <a:r>
                        <a:rPr lang="en-US" baseline="0" dirty="0" smtClean="0"/>
                        <a:t> %</a:t>
                      </a:r>
                      <a:endParaRPr lang="en-US" dirty="0"/>
                    </a:p>
                  </a:txBody>
                  <a:tcPr/>
                </a:tc>
              </a:tr>
              <a:tr h="381000">
                <a:tc>
                  <a:txBody>
                    <a:bodyPr/>
                    <a:lstStyle/>
                    <a:p>
                      <a:pPr algn="ctr"/>
                      <a:r>
                        <a:rPr lang="en-US" dirty="0" smtClean="0"/>
                        <a:t>&gt;=1000</a:t>
                      </a:r>
                      <a:endParaRPr lang="en-US" dirty="0"/>
                    </a:p>
                  </a:txBody>
                  <a:tcPr/>
                </a:tc>
                <a:tc>
                  <a:txBody>
                    <a:bodyPr/>
                    <a:lstStyle/>
                    <a:p>
                      <a:pPr algn="ctr"/>
                      <a:r>
                        <a:rPr lang="en-US" dirty="0" smtClean="0"/>
                        <a:t>10</a:t>
                      </a:r>
                      <a:endParaRPr lang="en-US" dirty="0"/>
                    </a:p>
                  </a:txBody>
                  <a:tcPr/>
                </a:tc>
              </a:tr>
              <a:tr h="381000">
                <a:tc>
                  <a:txBody>
                    <a:bodyPr/>
                    <a:lstStyle/>
                    <a:p>
                      <a:pPr algn="ctr"/>
                      <a:r>
                        <a:rPr lang="en-US" dirty="0" smtClean="0"/>
                        <a:t>&gt;=500</a:t>
                      </a:r>
                      <a:r>
                        <a:rPr lang="en-US" baseline="0" dirty="0" smtClean="0"/>
                        <a:t> and  &lt;1000</a:t>
                      </a:r>
                      <a:endParaRPr lang="en-US" dirty="0"/>
                    </a:p>
                  </a:txBody>
                  <a:tcPr/>
                </a:tc>
                <a:tc>
                  <a:txBody>
                    <a:bodyPr/>
                    <a:lstStyle/>
                    <a:p>
                      <a:pPr algn="ctr"/>
                      <a:r>
                        <a:rPr lang="en-US" dirty="0" smtClean="0"/>
                        <a:t>5</a:t>
                      </a:r>
                      <a:endParaRPr lang="en-US" dirty="0"/>
                    </a:p>
                  </a:txBody>
                  <a:tcPr/>
                </a:tc>
              </a:tr>
              <a:tr h="381000">
                <a:tc>
                  <a:txBody>
                    <a:bodyPr/>
                    <a:lstStyle/>
                    <a:p>
                      <a:pPr algn="ctr"/>
                      <a:r>
                        <a:rPr lang="en-US" dirty="0" smtClean="0"/>
                        <a:t>&lt;500</a:t>
                      </a:r>
                      <a:endParaRPr lang="en-US" dirty="0"/>
                    </a:p>
                  </a:txBody>
                  <a:tcPr/>
                </a:tc>
                <a:tc>
                  <a:txBody>
                    <a:bodyPr/>
                    <a:lstStyle/>
                    <a:p>
                      <a:pPr algn="ctr"/>
                      <a:r>
                        <a:rPr lang="en-US" dirty="0" smtClean="0"/>
                        <a:t>0</a:t>
                      </a:r>
                      <a:endParaRPr lang="en-US" dirty="0"/>
                    </a:p>
                  </a:txBody>
                  <a:tcPr/>
                </a:tc>
              </a:tr>
            </a:tbl>
          </a:graphicData>
        </a:graphic>
      </p:graphicFrame>
      <p:sp>
        <p:nvSpPr>
          <p:cNvPr id="6" name="Slide Number Placeholder 5"/>
          <p:cNvSpPr>
            <a:spLocks noGrp="1"/>
          </p:cNvSpPr>
          <p:nvPr>
            <p:ph type="sldNum" sz="quarter" idx="10"/>
          </p:nvPr>
        </p:nvSpPr>
        <p:spPr/>
        <p:txBody>
          <a:bodyPr/>
          <a:lstStyle/>
          <a:p>
            <a:pPr>
              <a:defRPr/>
            </a:pPr>
            <a:fld id="{475F5660-6631-428A-9880-6B0C29B690D9}" type="slidenum">
              <a:rPr lang="en-US" smtClean="0"/>
              <a:pPr>
                <a:defRPr/>
              </a:pPr>
              <a:t>48</a:t>
            </a:fld>
            <a:endParaRPr lang="en-US"/>
          </a:p>
        </p:txBody>
      </p:sp>
      <p:sp>
        <p:nvSpPr>
          <p:cNvPr id="7" name="TextBox 6"/>
          <p:cNvSpPr txBox="1"/>
          <p:nvPr/>
        </p:nvSpPr>
        <p:spPr>
          <a:xfrm>
            <a:off x="381000" y="11708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Oval Callout 7"/>
          <p:cNvSpPr/>
          <p:nvPr/>
        </p:nvSpPr>
        <p:spPr bwMode="auto">
          <a:xfrm>
            <a:off x="7543800" y="3429000"/>
            <a:ext cx="2362200" cy="1524000"/>
          </a:xfrm>
          <a:prstGeom prst="wedgeEllipseCallout">
            <a:avLst>
              <a:gd name="adj1" fmla="val -67345"/>
              <a:gd name="adj2" fmla="val -64299"/>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What is needed to implement this scenario?</a:t>
            </a:r>
          </a:p>
        </p:txBody>
      </p:sp>
      <p:sp>
        <p:nvSpPr>
          <p:cNvPr id="9" name="Content Placeholder 9"/>
          <p:cNvSpPr txBox="1">
            <a:spLocks/>
          </p:cNvSpPr>
          <p:nvPr/>
        </p:nvSpPr>
        <p:spPr>
          <a:xfrm>
            <a:off x="381000" y="5181600"/>
            <a:ext cx="7543800" cy="1143000"/>
          </a:xfrm>
          <a:prstGeom prst="flowChartProcess">
            <a:avLst/>
          </a:prstGeom>
          <a:ln w="9525" cap="flat" cmpd="sng" algn="ctr">
            <a:solidFill>
              <a:schemeClr val="accent2">
                <a:shade val="95000"/>
                <a:satMod val="105000"/>
              </a:schemeClr>
            </a:solidFill>
            <a:prstDash val="soli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buFont typeface="Wingdings" pitchFamily="2" charset="2"/>
              <a:buNone/>
              <a:defRPr/>
            </a:pPr>
            <a:r>
              <a:rPr lang="en-US" sz="1600" b="0" dirty="0">
                <a:solidFill>
                  <a:schemeClr val="tx1"/>
                </a:solidFill>
              </a:rPr>
              <a:t>To implement the above scenario, we need</a:t>
            </a:r>
          </a:p>
          <a:p>
            <a:pPr lvl="1">
              <a:buClrTx/>
              <a:buFont typeface="Arial" pitchFamily="34" charset="0"/>
              <a:buChar char="•"/>
              <a:defRPr/>
            </a:pPr>
            <a:r>
              <a:rPr lang="en-US" sz="1600" b="0" dirty="0">
                <a:solidFill>
                  <a:schemeClr val="tx1"/>
                </a:solidFill>
              </a:rPr>
              <a:t>a class to store purchase details</a:t>
            </a:r>
          </a:p>
          <a:p>
            <a:pPr lvl="1">
              <a:buClrTx/>
              <a:buFont typeface="Arial" pitchFamily="34" charset="0"/>
              <a:buChar char="•"/>
              <a:defRPr/>
            </a:pPr>
            <a:r>
              <a:rPr lang="en-US" sz="1600" b="0" dirty="0">
                <a:solidFill>
                  <a:schemeClr val="tx1"/>
                </a:solidFill>
              </a:rPr>
              <a:t>logic to calculate the discount based on the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C842590-D574-47B2-A4F7-794A2FB5480D}" type="slidenum">
              <a:rPr lang="en-US"/>
              <a:pPr>
                <a:defRPr/>
              </a:pPr>
              <a:t>49</a:t>
            </a:fld>
            <a:endParaRPr lang="en-US" dirty="0"/>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52228" name="Rectangle 7"/>
          <p:cNvSpPr>
            <a:spLocks noGrp="1" noChangeArrowheads="1"/>
          </p:cNvSpPr>
          <p:nvPr>
            <p:ph type="body" idx="1"/>
          </p:nvPr>
        </p:nvSpPr>
        <p:spPr/>
        <p:txBody>
          <a:bodyPr/>
          <a:lstStyle/>
          <a:p>
            <a:pPr marL="342900" lvl="1" indent="-342900" eaLnBrk="1" hangingPunct="1">
              <a:buFont typeface="Wingdings" pitchFamily="2" charset="2"/>
              <a:buNone/>
            </a:pPr>
            <a:endParaRPr lang="en-US" smtClean="0"/>
          </a:p>
          <a:p>
            <a:pPr marL="342900" lvl="1" indent="-342900" eaLnBrk="1" hangingPunct="1">
              <a:buFont typeface="Wingdings" pitchFamily="2" charset="2"/>
              <a:buNone/>
            </a:pPr>
            <a:endParaRPr lang="en-US" smtClean="0"/>
          </a:p>
          <a:p>
            <a:pPr marL="342900" lvl="1" indent="-342900" eaLnBrk="1" hangingPunct="1">
              <a:buFont typeface="Wingdings" pitchFamily="2" charset="2"/>
              <a:buNone/>
            </a:pPr>
            <a:r>
              <a:rPr lang="en-US" smtClean="0"/>
              <a:t>Let us understand:</a:t>
            </a:r>
          </a:p>
          <a:p>
            <a:pPr marL="742950" lvl="2" indent="-342900" eaLnBrk="1" hangingPunct="1"/>
            <a:r>
              <a:rPr lang="en-US" sz="2200" smtClean="0"/>
              <a:t>Operators</a:t>
            </a:r>
          </a:p>
          <a:p>
            <a:pPr marL="742950" lvl="2" indent="-342900" eaLnBrk="1" hangingPunct="1"/>
            <a:r>
              <a:rPr lang="en-US" sz="2200" smtClean="0"/>
              <a:t>Control Structures</a:t>
            </a:r>
            <a:endParaRPr lang="en-US" smtClean="0"/>
          </a:p>
        </p:txBody>
      </p:sp>
      <p:pic>
        <p:nvPicPr>
          <p:cNvPr id="52229" name="Picture 2" descr="C:\Program Files\Microsoft Office\MEDIA\CAGCAT10\j0301252.wmf"/>
          <p:cNvPicPr>
            <a:picLocks noChangeAspect="1" noChangeArrowheads="1"/>
          </p:cNvPicPr>
          <p:nvPr/>
        </p:nvPicPr>
        <p:blipFill>
          <a:blip r:embed="rId3"/>
          <a:srcRect/>
          <a:stretch>
            <a:fillRect/>
          </a:stretch>
        </p:blipFill>
        <p:spPr bwMode="auto">
          <a:xfrm>
            <a:off x="6629400" y="2646363"/>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E112FF36-A937-4E07-B9AC-73F761291010}" type="slidenum">
              <a:rPr lang="en-US"/>
              <a:pPr>
                <a:defRPr/>
              </a:pPr>
              <a:t>5</a:t>
            </a:fld>
            <a:endParaRPr lang="en-US" dirty="0"/>
          </a:p>
        </p:txBody>
      </p:sp>
      <p:sp>
        <p:nvSpPr>
          <p:cNvPr id="1278978" name="Rectangle 2"/>
          <p:cNvSpPr>
            <a:spLocks noGrp="1" noChangeArrowheads="1"/>
          </p:cNvSpPr>
          <p:nvPr>
            <p:ph type="title"/>
          </p:nvPr>
        </p:nvSpPr>
        <p:spPr>
          <a:xfrm>
            <a:off x="247650" y="239713"/>
            <a:ext cx="9288463" cy="512762"/>
          </a:xfrm>
        </p:spPr>
        <p:txBody>
          <a:bodyPr/>
          <a:lstStyle/>
          <a:p>
            <a:pPr eaLnBrk="1" hangingPunct="1">
              <a:defRPr/>
            </a:pPr>
            <a:r>
              <a:rPr lang="en-US" b="0" dirty="0" smtClean="0"/>
              <a:t>Day 2 Session Plan </a:t>
            </a:r>
          </a:p>
        </p:txBody>
      </p:sp>
      <p:sp>
        <p:nvSpPr>
          <p:cNvPr id="8196" name="Line 5"/>
          <p:cNvSpPr>
            <a:spLocks noChangeShapeType="1"/>
          </p:cNvSpPr>
          <p:nvPr/>
        </p:nvSpPr>
        <p:spPr bwMode="auto">
          <a:xfrm>
            <a:off x="4622800" y="1066800"/>
            <a:ext cx="0" cy="5257800"/>
          </a:xfrm>
          <a:prstGeom prst="line">
            <a:avLst/>
          </a:prstGeom>
          <a:noFill/>
          <a:ln w="9525">
            <a:noFill/>
            <a:round/>
            <a:headEnd/>
            <a:tailEnd/>
          </a:ln>
        </p:spPr>
        <p:txBody>
          <a:bodyPr lIns="0" tIns="0"/>
          <a:lstStyle/>
          <a:p>
            <a:endParaRPr lang="en-US" dirty="0"/>
          </a:p>
        </p:txBody>
      </p:sp>
      <p:sp>
        <p:nvSpPr>
          <p:cNvPr id="8197" name="Line 6"/>
          <p:cNvSpPr>
            <a:spLocks noChangeShapeType="1"/>
          </p:cNvSpPr>
          <p:nvPr/>
        </p:nvSpPr>
        <p:spPr bwMode="auto">
          <a:xfrm>
            <a:off x="120650" y="4038600"/>
            <a:ext cx="9575800" cy="0"/>
          </a:xfrm>
          <a:prstGeom prst="line">
            <a:avLst/>
          </a:prstGeom>
          <a:noFill/>
          <a:ln w="9525">
            <a:noFill/>
            <a:round/>
            <a:headEnd/>
            <a:tailEnd/>
          </a:ln>
        </p:spPr>
        <p:txBody>
          <a:bodyPr lIns="0" tIns="0"/>
          <a:lstStyle/>
          <a:p>
            <a:endParaRPr lang="en-US" dirty="0"/>
          </a:p>
        </p:txBody>
      </p:sp>
      <p:sp>
        <p:nvSpPr>
          <p:cNvPr id="10246" name="Rectangle 3"/>
          <p:cNvSpPr txBox="1">
            <a:spLocks noChangeArrowheads="1"/>
          </p:cNvSpPr>
          <p:nvPr/>
        </p:nvSpPr>
        <p:spPr bwMode="auto">
          <a:xfrm>
            <a:off x="762000" y="1295400"/>
            <a:ext cx="7696200" cy="4800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342900" lvl="1" indent="-342900" eaLnBrk="1" hangingPunct="1">
              <a:lnSpc>
                <a:spcPct val="90000"/>
              </a:lnSpc>
              <a:buClr>
                <a:schemeClr val="tx1"/>
              </a:buClr>
              <a:buSzPct val="100000"/>
              <a:buFont typeface="Wingdings" pitchFamily="2" charset="2"/>
              <a:buChar char="Ø"/>
              <a:defRPr/>
            </a:pPr>
            <a:r>
              <a:rPr lang="en-US" sz="2000" dirty="0" smtClean="0"/>
              <a:t>Classes and Objects</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Java Architecture</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‘this’ reference</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Operators</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 Control Structures</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Type Casting and Conversion</a:t>
            </a:r>
          </a:p>
          <a:p>
            <a:pPr marL="341313" indent="-341313">
              <a:buClr>
                <a:schemeClr val="tx1"/>
              </a:buClr>
              <a:buSzPct val="100000"/>
              <a:buFont typeface="Wingdings" pitchFamily="2" charset="2"/>
              <a:buChar char="§"/>
              <a:defRPr/>
            </a:pPr>
            <a:endParaRPr lang="en-US" sz="2000" dirty="0"/>
          </a:p>
          <a:p>
            <a:pPr marL="296863" lvl="1" indent="-282575" eaLnBrk="1" hangingPunct="1">
              <a:lnSpc>
                <a:spcPct val="90000"/>
              </a:lnSpc>
              <a:buClr>
                <a:schemeClr val="tx1"/>
              </a:buClr>
              <a:buSzPct val="100000"/>
              <a:buFont typeface="Wingdings" pitchFamily="2" charset="2"/>
              <a:buChar char="§"/>
              <a:defRPr/>
            </a:pP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72" name="Rectangle 8"/>
          <p:cNvSpPr>
            <a:spLocks noGrp="1" noChangeArrowheads="1"/>
          </p:cNvSpPr>
          <p:nvPr>
            <p:ph type="title"/>
          </p:nvPr>
        </p:nvSpPr>
        <p:spPr/>
        <p:txBody>
          <a:bodyPr/>
          <a:lstStyle/>
          <a:p>
            <a:pPr eaLnBrk="1" hangingPunct="1">
              <a:defRPr/>
            </a:pPr>
            <a:r>
              <a:rPr lang="en-US" dirty="0" smtClean="0"/>
              <a:t/>
            </a:r>
            <a:br>
              <a:rPr lang="en-US" dirty="0" smtClean="0"/>
            </a:br>
            <a:r>
              <a:rPr lang="en-US" dirty="0" smtClean="0"/>
              <a:t>Operators (1 of 3) </a:t>
            </a:r>
          </a:p>
        </p:txBody>
      </p:sp>
      <p:sp>
        <p:nvSpPr>
          <p:cNvPr id="53251" name="Content Placeholder 7"/>
          <p:cNvSpPr>
            <a:spLocks noGrp="1"/>
          </p:cNvSpPr>
          <p:nvPr>
            <p:ph idx="1"/>
          </p:nvPr>
        </p:nvSpPr>
        <p:spPr/>
        <p:txBody>
          <a:bodyPr/>
          <a:lstStyle/>
          <a:p>
            <a:pPr>
              <a:buFont typeface="Wingdings" pitchFamily="2" charset="2"/>
              <a:buNone/>
            </a:pPr>
            <a:r>
              <a:rPr lang="en-US" smtClean="0"/>
              <a:t>Arithmetic Operators</a:t>
            </a:r>
            <a:br>
              <a:rPr lang="en-US" smtClean="0"/>
            </a:br>
            <a:endParaRPr lang="en-US" smtClean="0"/>
          </a:p>
        </p:txBody>
      </p:sp>
      <p:sp>
        <p:nvSpPr>
          <p:cNvPr id="6" name="Slide Number Placeholder 3"/>
          <p:cNvSpPr>
            <a:spLocks noGrp="1"/>
          </p:cNvSpPr>
          <p:nvPr>
            <p:ph type="sldNum" sz="quarter" idx="10"/>
          </p:nvPr>
        </p:nvSpPr>
        <p:spPr/>
        <p:txBody>
          <a:bodyPr/>
          <a:lstStyle/>
          <a:p>
            <a:pPr>
              <a:defRPr/>
            </a:pPr>
            <a:fld id="{666CE834-F44C-41D2-8442-098B908EF6D7}" type="slidenum">
              <a:rPr lang="en-US"/>
              <a:pPr>
                <a:defRPr/>
              </a:pPr>
              <a:t>50</a:t>
            </a:fld>
            <a:endParaRPr lang="en-US"/>
          </a:p>
        </p:txBody>
      </p:sp>
      <p:sp>
        <p:nvSpPr>
          <p:cNvPr id="53253" name="Rectangle 5"/>
          <p:cNvSpPr>
            <a:spLocks noChangeArrowheads="1"/>
          </p:cNvSpPr>
          <p:nvPr/>
        </p:nvSpPr>
        <p:spPr bwMode="auto">
          <a:xfrm>
            <a:off x="165100" y="3962400"/>
            <a:ext cx="9245600" cy="76200"/>
          </a:xfrm>
          <a:prstGeom prst="rect">
            <a:avLst/>
          </a:prstGeom>
          <a:noFill/>
          <a:ln w="9525">
            <a:noFill/>
            <a:miter lim="800000"/>
            <a:headEnd/>
            <a:tailEnd/>
          </a:ln>
        </p:spPr>
        <p:txBody>
          <a:bodyPr/>
          <a:lstStyle/>
          <a:p>
            <a:pPr marL="342900" indent="-342900" eaLnBrk="1" hangingPunct="1">
              <a:spcBef>
                <a:spcPct val="20000"/>
              </a:spcBef>
              <a:buClr>
                <a:srgbClr val="003366"/>
              </a:buClr>
              <a:buSzTx/>
              <a:buFont typeface="Wingdings" pitchFamily="2" charset="2"/>
              <a:buChar char="Ø"/>
            </a:pPr>
            <a:endParaRPr lang="en-US" sz="2800" b="0">
              <a:solidFill>
                <a:srgbClr val="000000"/>
              </a:solidFill>
            </a:endParaRPr>
          </a:p>
        </p:txBody>
      </p:sp>
      <p:graphicFrame>
        <p:nvGraphicFramePr>
          <p:cNvPr id="7" name="Table 6"/>
          <p:cNvGraphicFramePr>
            <a:graphicFrameLocks noGrp="1"/>
          </p:cNvGraphicFramePr>
          <p:nvPr/>
        </p:nvGraphicFramePr>
        <p:xfrm>
          <a:off x="1295400" y="1946275"/>
          <a:ext cx="7696200" cy="2204720"/>
        </p:xfrm>
        <a:graphic>
          <a:graphicData uri="http://schemas.openxmlformats.org/drawingml/2006/table">
            <a:tbl>
              <a:tblPr firstRow="1" bandRow="1">
                <a:tableStyleId>{21E4AEA4-8DFA-4A89-87EB-49C32662AFE0}</a:tableStyleId>
              </a:tblPr>
              <a:tblGrid>
                <a:gridCol w="1447800"/>
                <a:gridCol w="6248400"/>
              </a:tblGrid>
              <a:tr h="0">
                <a:tc>
                  <a:txBody>
                    <a:bodyPr/>
                    <a:lstStyle/>
                    <a:p>
                      <a:pPr marL="0" marR="0">
                        <a:lnSpc>
                          <a:spcPct val="115000"/>
                        </a:lnSpc>
                        <a:spcBef>
                          <a:spcPts val="0"/>
                        </a:spcBef>
                        <a:spcAft>
                          <a:spcPts val="0"/>
                        </a:spcAft>
                      </a:pPr>
                      <a:r>
                        <a:rPr lang="en-US" sz="2000" dirty="0"/>
                        <a:t>Operators</a:t>
                      </a:r>
                      <a:endParaRPr lang="en-US" sz="2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000" dirty="0"/>
                        <a:t>Description</a:t>
                      </a:r>
                      <a:endParaRPr lang="en-US" sz="2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800" dirty="0"/>
                        <a:t>+</a:t>
                      </a:r>
                      <a:endParaRPr lang="en-US" sz="18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800" dirty="0" smtClean="0"/>
                        <a:t>Additive </a:t>
                      </a:r>
                      <a:r>
                        <a:rPr lang="en-US" sz="1800" dirty="0"/>
                        <a:t>operator (also used for String concatenation)</a:t>
                      </a:r>
                      <a:endParaRPr lang="en-US" sz="18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800" dirty="0"/>
                        <a:t>-</a:t>
                      </a:r>
                      <a:endParaRPr lang="en-US" sz="18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800" dirty="0" smtClean="0"/>
                        <a:t>Subtraction </a:t>
                      </a:r>
                      <a:r>
                        <a:rPr lang="en-US" sz="1800" dirty="0"/>
                        <a:t>operator</a:t>
                      </a:r>
                      <a:endParaRPr lang="en-US" sz="18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800" dirty="0" smtClean="0"/>
                        <a:t>*</a:t>
                      </a:r>
                      <a:endParaRPr lang="en-US" sz="18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800" dirty="0" smtClean="0"/>
                        <a:t>Multiplication </a:t>
                      </a:r>
                      <a:r>
                        <a:rPr lang="en-US" sz="1800" dirty="0"/>
                        <a:t>operator	</a:t>
                      </a:r>
                      <a:endParaRPr lang="en-US" sz="18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800" dirty="0" smtClean="0"/>
                        <a:t>/</a:t>
                      </a:r>
                      <a:endParaRPr lang="en-US" sz="18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800" dirty="0" smtClean="0"/>
                        <a:t>Division </a:t>
                      </a:r>
                      <a:r>
                        <a:rPr lang="en-US" sz="1800" dirty="0"/>
                        <a:t>operator</a:t>
                      </a:r>
                      <a:endParaRPr lang="en-US" sz="18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800" dirty="0" smtClean="0"/>
                        <a:t>%</a:t>
                      </a:r>
                      <a:endParaRPr lang="en-US" sz="18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t>Modulus </a:t>
                      </a:r>
                      <a:r>
                        <a:rPr lang="en-US" sz="1800" dirty="0"/>
                        <a:t>operator</a:t>
                      </a:r>
                      <a:endParaRPr lang="en-US" sz="1800" dirty="0">
                        <a:latin typeface="Arial" pitchFamily="34" charset="0"/>
                        <a:ea typeface="Calibri"/>
                        <a:cs typeface="Arial" pitchFamily="34" charset="0"/>
                      </a:endParaRPr>
                    </a:p>
                  </a:txBody>
                  <a:tcPr marL="68580" marR="68580" marT="0" marB="0"/>
                </a:tc>
              </a:tr>
            </a:tbl>
          </a:graphicData>
        </a:graphic>
      </p:graphicFrame>
      <p:sp>
        <p:nvSpPr>
          <p:cNvPr id="9" name="Flowchart: Process 8"/>
          <p:cNvSpPr/>
          <p:nvPr/>
        </p:nvSpPr>
        <p:spPr bwMode="auto">
          <a:xfrm>
            <a:off x="1600200" y="4648200"/>
            <a:ext cx="7010400" cy="6858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defRPr/>
            </a:pPr>
            <a:r>
              <a:rPr lang="en-US" sz="1800" b="0" dirty="0"/>
              <a:t> </a:t>
            </a:r>
          </a:p>
          <a:p>
            <a:pPr eaLnBrk="1" hangingPunct="1">
              <a:defRPr/>
            </a:pPr>
            <a:r>
              <a:rPr lang="en-US" sz="1800" b="0" dirty="0"/>
              <a:t> </a:t>
            </a:r>
            <a:r>
              <a:rPr lang="en-US" sz="1800" dirty="0"/>
              <a:t>Yes!!! </a:t>
            </a:r>
            <a:r>
              <a:rPr lang="en-US" sz="1800" b="0" dirty="0"/>
              <a:t>% can be  applied to floating-point data type also in Java</a:t>
            </a:r>
          </a:p>
          <a:p>
            <a:pPr eaLnBrk="1" hangingPunct="1">
              <a:defRPr/>
            </a:pPr>
            <a:endParaRPr lang="en-US" sz="1800" dirty="0"/>
          </a:p>
        </p:txBody>
      </p:sp>
      <p:sp>
        <p:nvSpPr>
          <p:cNvPr id="10" name="Oval Callout 9"/>
          <p:cNvSpPr/>
          <p:nvPr/>
        </p:nvSpPr>
        <p:spPr bwMode="auto">
          <a:xfrm>
            <a:off x="7010400" y="2819400"/>
            <a:ext cx="2628122" cy="1295400"/>
          </a:xfrm>
          <a:prstGeom prst="wedgeEllipseCallout">
            <a:avLst>
              <a:gd name="adj1" fmla="val -136058"/>
              <a:gd name="adj2" fmla="val 36938"/>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Can % operator be applied on floating point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72" name="Rectangle 8"/>
          <p:cNvSpPr>
            <a:spLocks noGrp="1" noChangeArrowheads="1"/>
          </p:cNvSpPr>
          <p:nvPr>
            <p:ph type="title"/>
          </p:nvPr>
        </p:nvSpPr>
        <p:spPr/>
        <p:txBody>
          <a:bodyPr/>
          <a:lstStyle/>
          <a:p>
            <a:pPr eaLnBrk="1" hangingPunct="1">
              <a:defRPr/>
            </a:pPr>
            <a:r>
              <a:rPr lang="en-US" dirty="0" smtClean="0"/>
              <a:t/>
            </a:r>
            <a:br>
              <a:rPr lang="en-US" dirty="0" smtClean="0"/>
            </a:br>
            <a:r>
              <a:rPr lang="en-US" dirty="0" smtClean="0"/>
              <a:t> Operators (2 of 3)</a:t>
            </a:r>
          </a:p>
        </p:txBody>
      </p:sp>
      <p:sp>
        <p:nvSpPr>
          <p:cNvPr id="54275" name="Rectangle 9"/>
          <p:cNvSpPr>
            <a:spLocks noGrp="1" noChangeArrowheads="1"/>
          </p:cNvSpPr>
          <p:nvPr>
            <p:ph idx="1"/>
          </p:nvPr>
        </p:nvSpPr>
        <p:spPr>
          <a:xfrm>
            <a:off x="838200" y="1282700"/>
            <a:ext cx="8407400" cy="4881563"/>
          </a:xfrm>
        </p:spPr>
        <p:txBody>
          <a:bodyPr/>
          <a:lstStyle/>
          <a:p>
            <a:pPr>
              <a:buFont typeface="Wingdings" pitchFamily="2" charset="2"/>
              <a:buNone/>
            </a:pPr>
            <a:r>
              <a:rPr lang="en-US" smtClean="0"/>
              <a:t>Relational Operators</a:t>
            </a:r>
            <a:br>
              <a:rPr lang="en-US" smtClean="0"/>
            </a:br>
            <a:endParaRPr lang="en-US" smtClean="0"/>
          </a:p>
          <a:p>
            <a:pPr algn="just">
              <a:buFont typeface="Wingdings" pitchFamily="2" charset="2"/>
              <a:buNone/>
            </a:pPr>
            <a:r>
              <a:rPr lang="en-US" smtClean="0"/>
              <a:t>Relational operators (also known as Comparison operators)</a:t>
            </a:r>
          </a:p>
          <a:p>
            <a:pPr algn="just">
              <a:buFont typeface="Wingdings" pitchFamily="2" charset="2"/>
              <a:buNone/>
            </a:pPr>
            <a:r>
              <a:rPr lang="en-US" smtClean="0"/>
              <a:t>can be used in conditional statements to compare values </a:t>
            </a:r>
          </a:p>
          <a:p>
            <a:pPr algn="just">
              <a:buFont typeface="Wingdings" pitchFamily="2" charset="2"/>
              <a:buNone/>
            </a:pPr>
            <a:r>
              <a:rPr lang="en-US" smtClean="0"/>
              <a:t>and take action depending on the result</a:t>
            </a:r>
          </a:p>
          <a:p>
            <a:endParaRPr lang="en-US" smtClean="0"/>
          </a:p>
        </p:txBody>
      </p:sp>
      <p:sp>
        <p:nvSpPr>
          <p:cNvPr id="6" name="Slide Number Placeholder 3"/>
          <p:cNvSpPr>
            <a:spLocks noGrp="1"/>
          </p:cNvSpPr>
          <p:nvPr>
            <p:ph type="sldNum" sz="quarter" idx="10"/>
          </p:nvPr>
        </p:nvSpPr>
        <p:spPr/>
        <p:txBody>
          <a:bodyPr/>
          <a:lstStyle/>
          <a:p>
            <a:pPr>
              <a:defRPr/>
            </a:pPr>
            <a:fld id="{D4C6F336-76E2-46F0-A149-C2F303F827E8}" type="slidenum">
              <a:rPr lang="en-US"/>
              <a:pPr>
                <a:defRPr/>
              </a:pPr>
              <a:t>51</a:t>
            </a:fld>
            <a:endParaRPr lang="en-US"/>
          </a:p>
        </p:txBody>
      </p:sp>
      <p:sp>
        <p:nvSpPr>
          <p:cNvPr id="54277" name="Rectangle 5"/>
          <p:cNvSpPr>
            <a:spLocks noChangeArrowheads="1"/>
          </p:cNvSpPr>
          <p:nvPr/>
        </p:nvSpPr>
        <p:spPr bwMode="auto">
          <a:xfrm>
            <a:off x="165100" y="3962400"/>
            <a:ext cx="9245600" cy="76200"/>
          </a:xfrm>
          <a:prstGeom prst="rect">
            <a:avLst/>
          </a:prstGeom>
          <a:noFill/>
          <a:ln w="9525">
            <a:noFill/>
            <a:miter lim="800000"/>
            <a:headEnd/>
            <a:tailEnd/>
          </a:ln>
        </p:spPr>
        <p:txBody>
          <a:bodyPr/>
          <a:lstStyle/>
          <a:p>
            <a:pPr marL="342900" indent="-342900" eaLnBrk="1" hangingPunct="1">
              <a:spcBef>
                <a:spcPct val="20000"/>
              </a:spcBef>
              <a:buClr>
                <a:srgbClr val="003366"/>
              </a:buClr>
              <a:buSzTx/>
              <a:buFont typeface="Wingdings" pitchFamily="2" charset="2"/>
              <a:buChar char="Ø"/>
            </a:pPr>
            <a:endParaRPr lang="en-US" sz="2800" b="0">
              <a:solidFill>
                <a:srgbClr val="000000"/>
              </a:solidFill>
            </a:endParaRPr>
          </a:p>
        </p:txBody>
      </p:sp>
      <p:graphicFrame>
        <p:nvGraphicFramePr>
          <p:cNvPr id="8" name="Table 7"/>
          <p:cNvGraphicFramePr>
            <a:graphicFrameLocks noGrp="1"/>
          </p:cNvGraphicFramePr>
          <p:nvPr/>
        </p:nvGraphicFramePr>
        <p:xfrm>
          <a:off x="1625600" y="3733800"/>
          <a:ext cx="6654800" cy="2341626"/>
        </p:xfrm>
        <a:graphic>
          <a:graphicData uri="http://schemas.openxmlformats.org/drawingml/2006/table">
            <a:tbl>
              <a:tblPr firstRow="1" bandRow="1">
                <a:tableStyleId>{9DCAF9ED-07DC-4A11-8D7F-57B35C25682E}</a:tableStyleId>
              </a:tblPr>
              <a:tblGrid>
                <a:gridCol w="3327400"/>
                <a:gridCol w="3327400"/>
              </a:tblGrid>
              <a:tr h="293914">
                <a:tc>
                  <a:txBody>
                    <a:bodyPr/>
                    <a:lstStyle/>
                    <a:p>
                      <a:pPr marL="0" marR="0" algn="ctr">
                        <a:lnSpc>
                          <a:spcPct val="115000"/>
                        </a:lnSpc>
                        <a:spcBef>
                          <a:spcPts val="0"/>
                        </a:spcBef>
                        <a:spcAft>
                          <a:spcPts val="1000"/>
                        </a:spcAft>
                      </a:pPr>
                      <a:r>
                        <a:rPr lang="en-US" sz="1800" dirty="0"/>
                        <a:t>Operators</a:t>
                      </a:r>
                      <a:endParaRPr lang="en-US" sz="18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a:t>Description</a:t>
                      </a:r>
                      <a:endParaRPr lang="en-US" sz="1800">
                        <a:latin typeface="Calibri"/>
                        <a:ea typeface="Calibri"/>
                        <a:cs typeface="Times New Roman"/>
                      </a:endParaRPr>
                    </a:p>
                  </a:txBody>
                  <a:tcPr marL="9525" marR="9525" marT="9525" marB="9525"/>
                </a:tc>
              </a:tr>
              <a:tr h="293914">
                <a:tc>
                  <a:txBody>
                    <a:bodyPr/>
                    <a:lstStyle/>
                    <a:p>
                      <a:pPr marL="0" marR="0" algn="ctr">
                        <a:lnSpc>
                          <a:spcPct val="115000"/>
                        </a:lnSpc>
                        <a:spcBef>
                          <a:spcPts val="0"/>
                        </a:spcBef>
                        <a:spcAft>
                          <a:spcPts val="1000"/>
                        </a:spcAft>
                      </a:pPr>
                      <a:r>
                        <a:rPr lang="en-US" sz="1800" dirty="0"/>
                        <a:t>==</a:t>
                      </a:r>
                      <a:endParaRPr lang="en-US" sz="18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dirty="0"/>
                        <a:t>Equal to </a:t>
                      </a:r>
                      <a:endParaRPr lang="en-US" sz="1800" dirty="0">
                        <a:latin typeface="Calibri"/>
                        <a:ea typeface="Calibri"/>
                        <a:cs typeface="Times New Roman"/>
                      </a:endParaRPr>
                    </a:p>
                  </a:txBody>
                  <a:tcPr marL="9525" marR="9525" marT="9525" marB="9525"/>
                </a:tc>
              </a:tr>
              <a:tr h="293914">
                <a:tc>
                  <a:txBody>
                    <a:bodyPr/>
                    <a:lstStyle/>
                    <a:p>
                      <a:pPr marL="0" marR="0" algn="ctr">
                        <a:lnSpc>
                          <a:spcPct val="115000"/>
                        </a:lnSpc>
                        <a:spcBef>
                          <a:spcPts val="0"/>
                        </a:spcBef>
                        <a:spcAft>
                          <a:spcPts val="1000"/>
                        </a:spcAft>
                      </a:pPr>
                      <a:r>
                        <a:rPr lang="en-US" sz="1800" dirty="0"/>
                        <a:t>&lt;</a:t>
                      </a:r>
                      <a:endParaRPr lang="en-US" sz="18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a:t>Less than </a:t>
                      </a:r>
                      <a:endParaRPr lang="en-US" sz="1800">
                        <a:latin typeface="Calibri"/>
                        <a:ea typeface="Calibri"/>
                        <a:cs typeface="Times New Roman"/>
                      </a:endParaRPr>
                    </a:p>
                  </a:txBody>
                  <a:tcPr marL="9525" marR="9525" marT="9525" marB="9525"/>
                </a:tc>
              </a:tr>
              <a:tr h="293914">
                <a:tc>
                  <a:txBody>
                    <a:bodyPr/>
                    <a:lstStyle/>
                    <a:p>
                      <a:pPr marL="0" marR="0" algn="ctr">
                        <a:lnSpc>
                          <a:spcPct val="115000"/>
                        </a:lnSpc>
                        <a:spcBef>
                          <a:spcPts val="0"/>
                        </a:spcBef>
                        <a:spcAft>
                          <a:spcPts val="1000"/>
                        </a:spcAft>
                      </a:pPr>
                      <a:r>
                        <a:rPr lang="en-US" sz="1800" dirty="0"/>
                        <a:t>&gt;</a:t>
                      </a:r>
                      <a:endParaRPr lang="en-US" sz="18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a:t>Greater than </a:t>
                      </a:r>
                      <a:endParaRPr lang="en-US" sz="1800">
                        <a:latin typeface="Calibri"/>
                        <a:ea typeface="Calibri"/>
                        <a:cs typeface="Times New Roman"/>
                      </a:endParaRPr>
                    </a:p>
                  </a:txBody>
                  <a:tcPr marL="9525" marR="9525" marT="9525" marB="9525"/>
                </a:tc>
              </a:tr>
              <a:tr h="293914">
                <a:tc>
                  <a:txBody>
                    <a:bodyPr/>
                    <a:lstStyle/>
                    <a:p>
                      <a:pPr marL="0" marR="0" algn="ctr">
                        <a:lnSpc>
                          <a:spcPct val="115000"/>
                        </a:lnSpc>
                        <a:spcBef>
                          <a:spcPts val="0"/>
                        </a:spcBef>
                        <a:spcAft>
                          <a:spcPts val="1000"/>
                        </a:spcAft>
                      </a:pPr>
                      <a:r>
                        <a:rPr lang="en-US" sz="1800"/>
                        <a:t>&lt;=</a:t>
                      </a:r>
                      <a:endParaRPr lang="en-US" sz="18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a:t>Less than or equal to </a:t>
                      </a:r>
                      <a:endParaRPr lang="en-US" sz="1800">
                        <a:latin typeface="Calibri"/>
                        <a:ea typeface="Calibri"/>
                        <a:cs typeface="Times New Roman"/>
                      </a:endParaRPr>
                    </a:p>
                  </a:txBody>
                  <a:tcPr marL="9525" marR="9525" marT="9525" marB="9525"/>
                </a:tc>
              </a:tr>
              <a:tr h="293914">
                <a:tc>
                  <a:txBody>
                    <a:bodyPr/>
                    <a:lstStyle/>
                    <a:p>
                      <a:pPr marL="0" marR="0" algn="ctr">
                        <a:lnSpc>
                          <a:spcPct val="115000"/>
                        </a:lnSpc>
                        <a:spcBef>
                          <a:spcPts val="0"/>
                        </a:spcBef>
                        <a:spcAft>
                          <a:spcPts val="1000"/>
                        </a:spcAft>
                      </a:pPr>
                      <a:r>
                        <a:rPr lang="en-US" sz="1800"/>
                        <a:t>&gt;=</a:t>
                      </a:r>
                      <a:endParaRPr lang="en-US" sz="18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a:t>Greater than or equal to </a:t>
                      </a:r>
                      <a:endParaRPr lang="en-US" sz="1800">
                        <a:latin typeface="Calibri"/>
                        <a:ea typeface="Calibri"/>
                        <a:cs typeface="Times New Roman"/>
                      </a:endParaRPr>
                    </a:p>
                  </a:txBody>
                  <a:tcPr marL="9525" marR="9525" marT="9525" marB="9525"/>
                </a:tc>
              </a:tr>
              <a:tr h="293914">
                <a:tc>
                  <a:txBody>
                    <a:bodyPr/>
                    <a:lstStyle/>
                    <a:p>
                      <a:pPr marL="0" marR="0" algn="ctr">
                        <a:lnSpc>
                          <a:spcPct val="115000"/>
                        </a:lnSpc>
                        <a:spcBef>
                          <a:spcPts val="0"/>
                        </a:spcBef>
                        <a:spcAft>
                          <a:spcPts val="1000"/>
                        </a:spcAft>
                      </a:pPr>
                      <a:r>
                        <a:rPr lang="en-US" sz="1800" dirty="0"/>
                        <a:t>!=</a:t>
                      </a:r>
                      <a:endParaRPr lang="en-US" sz="18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800" dirty="0"/>
                        <a:t>Not equal to </a:t>
                      </a:r>
                      <a:endParaRPr lang="en-US" sz="1800" dirty="0">
                        <a:latin typeface="Calibri"/>
                        <a:ea typeface="Calibri"/>
                        <a:cs typeface="Times New Roman"/>
                      </a:endParaRPr>
                    </a:p>
                  </a:txBody>
                  <a:tcPr marL="9525" marR="9525" marT="9525" marB="9525"/>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72" name="Rectangle 8"/>
          <p:cNvSpPr>
            <a:spLocks noGrp="1" noChangeArrowheads="1"/>
          </p:cNvSpPr>
          <p:nvPr>
            <p:ph type="title"/>
          </p:nvPr>
        </p:nvSpPr>
        <p:spPr/>
        <p:txBody>
          <a:bodyPr/>
          <a:lstStyle/>
          <a:p>
            <a:pPr eaLnBrk="1" hangingPunct="1">
              <a:defRPr/>
            </a:pPr>
            <a:r>
              <a:rPr lang="en-US" dirty="0" smtClean="0"/>
              <a:t/>
            </a:r>
            <a:br>
              <a:rPr lang="en-US" dirty="0" smtClean="0"/>
            </a:br>
            <a:r>
              <a:rPr lang="en-US" dirty="0" smtClean="0"/>
              <a:t/>
            </a:r>
            <a:br>
              <a:rPr lang="en-US" dirty="0" smtClean="0"/>
            </a:br>
            <a:r>
              <a:rPr lang="en-US" dirty="0" smtClean="0"/>
              <a:t> Operators (3 of 3)</a:t>
            </a:r>
            <a:br>
              <a:rPr lang="en-US" dirty="0" smtClean="0"/>
            </a:br>
            <a:r>
              <a:rPr lang="en-US" dirty="0" smtClean="0"/>
              <a:t/>
            </a:r>
            <a:br>
              <a:rPr lang="en-US" dirty="0" smtClean="0"/>
            </a:br>
            <a:endParaRPr lang="en-US" dirty="0" smtClean="0"/>
          </a:p>
        </p:txBody>
      </p:sp>
      <p:sp>
        <p:nvSpPr>
          <p:cNvPr id="55299" name="Rectangle 9"/>
          <p:cNvSpPr>
            <a:spLocks noGrp="1" noChangeArrowheads="1"/>
          </p:cNvSpPr>
          <p:nvPr>
            <p:ph idx="1"/>
          </p:nvPr>
        </p:nvSpPr>
        <p:spPr>
          <a:xfrm>
            <a:off x="685800" y="1219200"/>
            <a:ext cx="8534400" cy="4881563"/>
          </a:xfrm>
        </p:spPr>
        <p:txBody>
          <a:bodyPr/>
          <a:lstStyle/>
          <a:p>
            <a:pPr>
              <a:buFont typeface="Wingdings" pitchFamily="2" charset="2"/>
              <a:buNone/>
            </a:pPr>
            <a:r>
              <a:rPr lang="en-US" smtClean="0"/>
              <a:t>Logical Operators</a:t>
            </a:r>
          </a:p>
          <a:p>
            <a:pPr>
              <a:buFont typeface="Wingdings" pitchFamily="2" charset="2"/>
              <a:buNone/>
            </a:pPr>
            <a:endParaRPr lang="en-US" smtClean="0"/>
          </a:p>
          <a:p>
            <a:r>
              <a:rPr lang="en-US" smtClean="0"/>
              <a:t>Logical operators are based on boolean algebra </a:t>
            </a:r>
          </a:p>
          <a:p>
            <a:r>
              <a:rPr lang="en-US" smtClean="0"/>
              <a:t>Result will always be true or false</a:t>
            </a:r>
          </a:p>
        </p:txBody>
      </p:sp>
      <p:sp>
        <p:nvSpPr>
          <p:cNvPr id="6" name="Slide Number Placeholder 3"/>
          <p:cNvSpPr>
            <a:spLocks noGrp="1"/>
          </p:cNvSpPr>
          <p:nvPr>
            <p:ph type="sldNum" sz="quarter" idx="10"/>
          </p:nvPr>
        </p:nvSpPr>
        <p:spPr/>
        <p:txBody>
          <a:bodyPr/>
          <a:lstStyle/>
          <a:p>
            <a:pPr>
              <a:defRPr/>
            </a:pPr>
            <a:fld id="{F13CC1FF-3D0B-44C2-9D0E-A14D0EB94F8A}" type="slidenum">
              <a:rPr lang="en-US"/>
              <a:pPr>
                <a:defRPr/>
              </a:pPr>
              <a:t>52</a:t>
            </a:fld>
            <a:endParaRPr lang="en-US"/>
          </a:p>
        </p:txBody>
      </p:sp>
      <p:sp>
        <p:nvSpPr>
          <p:cNvPr id="55301" name="Rectangle 5"/>
          <p:cNvSpPr>
            <a:spLocks noChangeArrowheads="1"/>
          </p:cNvSpPr>
          <p:nvPr/>
        </p:nvSpPr>
        <p:spPr bwMode="auto">
          <a:xfrm>
            <a:off x="165100" y="3962400"/>
            <a:ext cx="9245600" cy="76200"/>
          </a:xfrm>
          <a:prstGeom prst="rect">
            <a:avLst/>
          </a:prstGeom>
          <a:noFill/>
          <a:ln w="9525">
            <a:noFill/>
            <a:miter lim="800000"/>
            <a:headEnd/>
            <a:tailEnd/>
          </a:ln>
        </p:spPr>
        <p:txBody>
          <a:bodyPr/>
          <a:lstStyle/>
          <a:p>
            <a:pPr marL="342900" indent="-342900" eaLnBrk="1" hangingPunct="1">
              <a:spcBef>
                <a:spcPct val="20000"/>
              </a:spcBef>
              <a:buClr>
                <a:srgbClr val="003366"/>
              </a:buClr>
              <a:buSzTx/>
              <a:buFont typeface="Wingdings" pitchFamily="2" charset="2"/>
              <a:buChar char="Ø"/>
            </a:pPr>
            <a:endParaRPr lang="en-US" sz="2800" b="0">
              <a:solidFill>
                <a:srgbClr val="000000"/>
              </a:solidFill>
            </a:endParaRPr>
          </a:p>
        </p:txBody>
      </p:sp>
      <p:graphicFrame>
        <p:nvGraphicFramePr>
          <p:cNvPr id="8" name="Table 7"/>
          <p:cNvGraphicFramePr>
            <a:graphicFrameLocks noGrp="1"/>
          </p:cNvGraphicFramePr>
          <p:nvPr/>
        </p:nvGraphicFramePr>
        <p:xfrm>
          <a:off x="2362200" y="3429000"/>
          <a:ext cx="3962400" cy="1803654"/>
        </p:xfrm>
        <a:graphic>
          <a:graphicData uri="http://schemas.openxmlformats.org/drawingml/2006/table">
            <a:tbl>
              <a:tblPr firstRow="1" bandRow="1">
                <a:tableStyleId>{9DCAF9ED-07DC-4A11-8D7F-57B35C25682E}</a:tableStyleId>
              </a:tblPr>
              <a:tblGrid>
                <a:gridCol w="1568450"/>
                <a:gridCol w="2393950"/>
              </a:tblGrid>
              <a:tr h="457200">
                <a:tc>
                  <a:txBody>
                    <a:bodyPr/>
                    <a:lstStyle/>
                    <a:p>
                      <a:pPr marL="0" marR="0" algn="ctr">
                        <a:lnSpc>
                          <a:spcPct val="115000"/>
                        </a:lnSpc>
                        <a:spcBef>
                          <a:spcPts val="0"/>
                        </a:spcBef>
                        <a:spcAft>
                          <a:spcPts val="1000"/>
                        </a:spcAft>
                      </a:pPr>
                      <a:r>
                        <a:rPr lang="en-US" sz="1800" dirty="0"/>
                        <a:t>Operator</a:t>
                      </a:r>
                      <a:endParaRPr lang="en-US" sz="1800" dirty="0">
                        <a:latin typeface="Calibri"/>
                        <a:ea typeface="Calibri"/>
                        <a:cs typeface="Times New Roman"/>
                      </a:endParaRPr>
                    </a:p>
                  </a:txBody>
                  <a:tcPr marL="66675" marR="66675" marT="66675" marB="66675"/>
                </a:tc>
                <a:tc>
                  <a:txBody>
                    <a:bodyPr/>
                    <a:lstStyle/>
                    <a:p>
                      <a:pPr marL="0" marR="0">
                        <a:lnSpc>
                          <a:spcPct val="115000"/>
                        </a:lnSpc>
                        <a:spcBef>
                          <a:spcPts val="0"/>
                        </a:spcBef>
                        <a:spcAft>
                          <a:spcPts val="1000"/>
                        </a:spcAft>
                      </a:pPr>
                      <a:r>
                        <a:rPr lang="en-US" sz="1800" dirty="0" smtClean="0"/>
                        <a:t>Meaning </a:t>
                      </a:r>
                      <a:endParaRPr lang="en-US" sz="1800" dirty="0">
                        <a:latin typeface="Calibri"/>
                        <a:ea typeface="Calibri"/>
                        <a:cs typeface="Times New Roman"/>
                      </a:endParaRPr>
                    </a:p>
                  </a:txBody>
                  <a:tcPr marL="66675" marR="66675" marT="66675" marB="66675"/>
                </a:tc>
              </a:tr>
              <a:tr h="293914">
                <a:tc>
                  <a:txBody>
                    <a:bodyPr/>
                    <a:lstStyle/>
                    <a:p>
                      <a:pPr marL="0" marR="0" algn="ctr">
                        <a:lnSpc>
                          <a:spcPct val="115000"/>
                        </a:lnSpc>
                        <a:spcBef>
                          <a:spcPts val="0"/>
                        </a:spcBef>
                        <a:spcAft>
                          <a:spcPts val="1000"/>
                        </a:spcAft>
                      </a:pPr>
                      <a:r>
                        <a:rPr lang="en-US" sz="1800" dirty="0"/>
                        <a:t>&amp;&amp;</a:t>
                      </a:r>
                      <a:endParaRPr lang="en-US" sz="1800" dirty="0">
                        <a:latin typeface="Calibri"/>
                        <a:ea typeface="Calibri"/>
                        <a:cs typeface="Times New Roman"/>
                      </a:endParaRPr>
                    </a:p>
                  </a:txBody>
                  <a:tcPr marL="66675" marR="66675" marT="66675" marB="66675"/>
                </a:tc>
                <a:tc>
                  <a:txBody>
                    <a:bodyPr/>
                    <a:lstStyle/>
                    <a:p>
                      <a:pPr marL="0" marR="0">
                        <a:lnSpc>
                          <a:spcPct val="115000"/>
                        </a:lnSpc>
                        <a:spcBef>
                          <a:spcPts val="0"/>
                        </a:spcBef>
                        <a:spcAft>
                          <a:spcPts val="1000"/>
                        </a:spcAft>
                      </a:pPr>
                      <a:r>
                        <a:rPr lang="en-US" sz="1800" dirty="0" smtClean="0"/>
                        <a:t>Short Circuit-AND</a:t>
                      </a:r>
                      <a:endParaRPr lang="en-US" sz="1800" dirty="0">
                        <a:latin typeface="Calibri"/>
                        <a:ea typeface="Calibri"/>
                        <a:cs typeface="Times New Roman"/>
                      </a:endParaRPr>
                    </a:p>
                  </a:txBody>
                  <a:tcPr marL="66675" marR="66675" marT="66675" marB="66675"/>
                </a:tc>
              </a:tr>
              <a:tr h="293914">
                <a:tc>
                  <a:txBody>
                    <a:bodyPr/>
                    <a:lstStyle/>
                    <a:p>
                      <a:pPr marL="0" marR="0" algn="ctr">
                        <a:lnSpc>
                          <a:spcPct val="115000"/>
                        </a:lnSpc>
                        <a:spcBef>
                          <a:spcPts val="0"/>
                        </a:spcBef>
                        <a:spcAft>
                          <a:spcPts val="1000"/>
                        </a:spcAft>
                      </a:pPr>
                      <a:r>
                        <a:rPr lang="en-US" sz="1800" dirty="0"/>
                        <a:t>||</a:t>
                      </a:r>
                      <a:endParaRPr lang="en-US" sz="1800" dirty="0">
                        <a:latin typeface="Calibri"/>
                        <a:ea typeface="Calibri"/>
                        <a:cs typeface="Times New Roman"/>
                      </a:endParaRPr>
                    </a:p>
                  </a:txBody>
                  <a:tcPr marL="66675" marR="66675" marT="66675" marB="66675"/>
                </a:tc>
                <a:tc>
                  <a:txBody>
                    <a:bodyPr/>
                    <a:lstStyle/>
                    <a:p>
                      <a:pPr marL="0" marR="0">
                        <a:lnSpc>
                          <a:spcPct val="115000"/>
                        </a:lnSpc>
                        <a:spcBef>
                          <a:spcPts val="0"/>
                        </a:spcBef>
                        <a:spcAft>
                          <a:spcPts val="1000"/>
                        </a:spcAft>
                      </a:pPr>
                      <a:r>
                        <a:rPr lang="en-US" sz="1800" dirty="0" smtClean="0"/>
                        <a:t>Short Circuit-OR</a:t>
                      </a:r>
                      <a:endParaRPr lang="en-US" sz="1800" dirty="0">
                        <a:latin typeface="Calibri"/>
                        <a:ea typeface="Calibri"/>
                        <a:cs typeface="Times New Roman"/>
                      </a:endParaRPr>
                    </a:p>
                  </a:txBody>
                  <a:tcPr marL="66675" marR="66675" marT="66675" marB="66675"/>
                </a:tc>
              </a:tr>
              <a:tr h="293914">
                <a:tc>
                  <a:txBody>
                    <a:bodyPr/>
                    <a:lstStyle/>
                    <a:p>
                      <a:pPr marL="0" marR="0" algn="ctr">
                        <a:lnSpc>
                          <a:spcPct val="115000"/>
                        </a:lnSpc>
                        <a:spcBef>
                          <a:spcPts val="0"/>
                        </a:spcBef>
                        <a:spcAft>
                          <a:spcPts val="1000"/>
                        </a:spcAft>
                      </a:pPr>
                      <a:r>
                        <a:rPr lang="en-US" sz="1800" dirty="0"/>
                        <a:t>!</a:t>
                      </a:r>
                      <a:endParaRPr lang="en-US" sz="1800" dirty="0">
                        <a:latin typeface="Calibri"/>
                        <a:ea typeface="Calibri"/>
                        <a:cs typeface="Times New Roman"/>
                      </a:endParaRPr>
                    </a:p>
                  </a:txBody>
                  <a:tcPr marL="66675" marR="66675" marT="66675" marB="66675"/>
                </a:tc>
                <a:tc>
                  <a:txBody>
                    <a:bodyPr/>
                    <a:lstStyle/>
                    <a:p>
                      <a:pPr marL="0" marR="0">
                        <a:lnSpc>
                          <a:spcPct val="115000"/>
                        </a:lnSpc>
                        <a:spcBef>
                          <a:spcPts val="0"/>
                        </a:spcBef>
                        <a:spcAft>
                          <a:spcPts val="1000"/>
                        </a:spcAft>
                      </a:pPr>
                      <a:r>
                        <a:rPr lang="en-US" sz="1800" dirty="0" smtClean="0"/>
                        <a:t>Unary NOT</a:t>
                      </a:r>
                      <a:endParaRPr lang="en-US" sz="1800" dirty="0">
                        <a:latin typeface="Calibri"/>
                        <a:ea typeface="Calibri"/>
                        <a:cs typeface="Times New Roman"/>
                      </a:endParaRPr>
                    </a:p>
                  </a:txBody>
                  <a:tcPr marL="66675" marR="66675" marT="66675" marB="66675"/>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FAA9A480-2E17-422A-8273-195D08803DF6}" type="slidenum">
              <a:rPr lang="en-US"/>
              <a:pPr>
                <a:defRPr/>
              </a:pPr>
              <a:t>53</a:t>
            </a:fld>
            <a:endParaRPr lang="en-US"/>
          </a:p>
        </p:txBody>
      </p:sp>
      <p:sp>
        <p:nvSpPr>
          <p:cNvPr id="279568" name="Rectangle 16"/>
          <p:cNvSpPr>
            <a:spLocks noGrp="1" noChangeArrowheads="1"/>
          </p:cNvSpPr>
          <p:nvPr>
            <p:ph type="title"/>
          </p:nvPr>
        </p:nvSpPr>
        <p:spPr>
          <a:xfrm>
            <a:off x="304800" y="0"/>
            <a:ext cx="8077200" cy="973138"/>
          </a:xfrm>
        </p:spPr>
        <p:txBody>
          <a:bodyPr/>
          <a:lstStyle/>
          <a:p>
            <a:pPr eaLnBrk="1" hangingPunct="1">
              <a:defRPr/>
            </a:pPr>
            <a:r>
              <a:rPr lang="en-US" dirty="0" smtClean="0"/>
              <a:t/>
            </a:r>
            <a:br>
              <a:rPr lang="en-US" dirty="0" smtClean="0"/>
            </a:br>
            <a:r>
              <a:rPr lang="en-US" dirty="0" smtClean="0"/>
              <a:t>Control Structures(1 of 4)</a:t>
            </a:r>
            <a:br>
              <a:rPr lang="en-US" dirty="0" smtClean="0"/>
            </a:br>
            <a:endParaRPr lang="en-US" dirty="0" smtClean="0"/>
          </a:p>
        </p:txBody>
      </p:sp>
      <p:sp>
        <p:nvSpPr>
          <p:cNvPr id="56324" name="Rectangle 17"/>
          <p:cNvSpPr>
            <a:spLocks noGrp="1" noChangeArrowheads="1"/>
          </p:cNvSpPr>
          <p:nvPr>
            <p:ph type="body" idx="1"/>
          </p:nvPr>
        </p:nvSpPr>
        <p:spPr>
          <a:xfrm>
            <a:off x="533400" y="1295400"/>
            <a:ext cx="8407400" cy="1460500"/>
          </a:xfrm>
        </p:spPr>
        <p:txBody>
          <a:bodyPr/>
          <a:lstStyle/>
          <a:p>
            <a:pPr>
              <a:buFont typeface="Wingdings" pitchFamily="2" charset="2"/>
              <a:buNone/>
            </a:pPr>
            <a:r>
              <a:rPr lang="en-US" dirty="0" smtClean="0"/>
              <a:t>Selection constructs</a:t>
            </a:r>
            <a:endParaRPr lang="en-US" b="1" dirty="0" smtClean="0"/>
          </a:p>
          <a:p>
            <a:r>
              <a:rPr lang="en-US" b="1" dirty="0" smtClean="0"/>
              <a:t>if - else if - else  statement</a:t>
            </a:r>
          </a:p>
          <a:p>
            <a:pPr>
              <a:buFont typeface="Wingdings" pitchFamily="2" charset="2"/>
              <a:buNone/>
            </a:pPr>
            <a:endParaRPr lang="en-US" dirty="0" smtClean="0"/>
          </a:p>
        </p:txBody>
      </p:sp>
      <p:sp>
        <p:nvSpPr>
          <p:cNvPr id="56325" name="Rectangle 17"/>
          <p:cNvSpPr txBox="1">
            <a:spLocks noChangeArrowheads="1"/>
          </p:cNvSpPr>
          <p:nvPr/>
        </p:nvSpPr>
        <p:spPr bwMode="auto">
          <a:xfrm>
            <a:off x="482600" y="4711700"/>
            <a:ext cx="8915400" cy="1460500"/>
          </a:xfrm>
          <a:prstGeom prst="rect">
            <a:avLst/>
          </a:prstGeom>
          <a:noFill/>
          <a:ln w="9525">
            <a:noFill/>
            <a:miter lim="800000"/>
            <a:headEnd/>
            <a:tailEnd/>
          </a:ln>
        </p:spPr>
        <p:txBody>
          <a:bodyPr/>
          <a:lstStyle/>
          <a:p>
            <a:endParaRPr lang="en-US" sz="2400"/>
          </a:p>
        </p:txBody>
      </p:sp>
      <p:sp>
        <p:nvSpPr>
          <p:cNvPr id="2055" name="Text Box 6"/>
          <p:cNvSpPr txBox="1">
            <a:spLocks noChangeArrowheads="1"/>
          </p:cNvSpPr>
          <p:nvPr/>
        </p:nvSpPr>
        <p:spPr bwMode="auto">
          <a:xfrm>
            <a:off x="990600" y="2514600"/>
            <a:ext cx="5334000" cy="2446824"/>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1800" dirty="0">
                <a:solidFill>
                  <a:schemeClr val="bg1"/>
                </a:solidFill>
              </a:rPr>
              <a:t>if</a:t>
            </a:r>
            <a:r>
              <a:rPr lang="en-US" sz="1800" b="0" dirty="0">
                <a:solidFill>
                  <a:schemeClr val="bg1"/>
                </a:solidFill>
              </a:rPr>
              <a:t> ( </a:t>
            </a:r>
            <a:r>
              <a:rPr lang="en-US" sz="1800" b="0" i="1" dirty="0">
                <a:solidFill>
                  <a:schemeClr val="bg1"/>
                </a:solidFill>
              </a:rPr>
              <a:t>&lt;</a:t>
            </a:r>
            <a:r>
              <a:rPr lang="en-US" sz="1800" b="0" i="1" dirty="0" err="1">
                <a:solidFill>
                  <a:schemeClr val="bg1"/>
                </a:solidFill>
              </a:rPr>
              <a:t>boolean_expression</a:t>
            </a:r>
            <a:r>
              <a:rPr lang="en-US" sz="1800" b="0" i="1" dirty="0">
                <a:solidFill>
                  <a:schemeClr val="bg1"/>
                </a:solidFill>
              </a:rPr>
              <a:t>&gt; </a:t>
            </a:r>
            <a:r>
              <a:rPr lang="en-US" sz="1800" b="0" dirty="0">
                <a:solidFill>
                  <a:schemeClr val="bg1"/>
                </a:solidFill>
              </a:rPr>
              <a:t>)</a:t>
            </a:r>
          </a:p>
          <a:p>
            <a:pPr>
              <a:defRPr/>
            </a:pPr>
            <a:r>
              <a:rPr lang="en-US" sz="1800" b="0" i="1" dirty="0" smtClean="0">
                <a:solidFill>
                  <a:schemeClr val="bg1"/>
                </a:solidFill>
              </a:rPr>
              <a:t>	&lt;</a:t>
            </a:r>
            <a:r>
              <a:rPr lang="en-US" sz="1800" b="0" i="1" dirty="0" err="1">
                <a:solidFill>
                  <a:schemeClr val="bg1"/>
                </a:solidFill>
              </a:rPr>
              <a:t>statement_or_block</a:t>
            </a:r>
            <a:r>
              <a:rPr lang="en-US" sz="1800" b="0" i="1" dirty="0" smtClean="0">
                <a:solidFill>
                  <a:schemeClr val="bg1"/>
                </a:solidFill>
              </a:rPr>
              <a:t>&gt;</a:t>
            </a:r>
          </a:p>
          <a:p>
            <a:pPr>
              <a:defRPr/>
            </a:pPr>
            <a:r>
              <a:rPr lang="en-US" sz="1800" dirty="0" smtClean="0">
                <a:solidFill>
                  <a:schemeClr val="bg1"/>
                </a:solidFill>
              </a:rPr>
              <a:t>else if </a:t>
            </a:r>
            <a:r>
              <a:rPr lang="en-US" sz="1800" b="0" dirty="0" smtClean="0">
                <a:solidFill>
                  <a:schemeClr val="bg1"/>
                </a:solidFill>
              </a:rPr>
              <a:t>( </a:t>
            </a:r>
            <a:r>
              <a:rPr lang="en-US" sz="1800" b="0" i="1" dirty="0" smtClean="0">
                <a:solidFill>
                  <a:schemeClr val="bg1"/>
                </a:solidFill>
              </a:rPr>
              <a:t>&lt;</a:t>
            </a:r>
            <a:r>
              <a:rPr lang="en-US" sz="1800" b="0" i="1" dirty="0" err="1" smtClean="0">
                <a:solidFill>
                  <a:schemeClr val="bg1"/>
                </a:solidFill>
              </a:rPr>
              <a:t>boolean_expression</a:t>
            </a:r>
            <a:r>
              <a:rPr lang="en-US" sz="1800" b="0" i="1" dirty="0" smtClean="0">
                <a:solidFill>
                  <a:schemeClr val="bg1"/>
                </a:solidFill>
              </a:rPr>
              <a:t>&gt; </a:t>
            </a:r>
            <a:r>
              <a:rPr lang="en-US" sz="1800" b="0" dirty="0" smtClean="0">
                <a:solidFill>
                  <a:schemeClr val="bg1"/>
                </a:solidFill>
              </a:rPr>
              <a:t>)</a:t>
            </a:r>
          </a:p>
          <a:p>
            <a:pPr>
              <a:defRPr/>
            </a:pPr>
            <a:r>
              <a:rPr lang="en-US" sz="1800" b="0" i="1" dirty="0" smtClean="0">
                <a:solidFill>
                  <a:schemeClr val="bg1"/>
                </a:solidFill>
              </a:rPr>
              <a:t>	&lt;</a:t>
            </a:r>
            <a:r>
              <a:rPr lang="en-US" sz="1800" b="0" i="1" dirty="0" err="1" smtClean="0">
                <a:solidFill>
                  <a:schemeClr val="bg1"/>
                </a:solidFill>
              </a:rPr>
              <a:t>statement_or_block</a:t>
            </a:r>
            <a:r>
              <a:rPr lang="en-US" sz="1800" b="0" i="1" dirty="0" smtClean="0">
                <a:solidFill>
                  <a:schemeClr val="bg1"/>
                </a:solidFill>
              </a:rPr>
              <a:t>&gt;</a:t>
            </a:r>
          </a:p>
          <a:p>
            <a:pPr>
              <a:defRPr/>
            </a:pPr>
            <a:r>
              <a:rPr lang="en-US" sz="1800" dirty="0" smtClean="0">
                <a:solidFill>
                  <a:schemeClr val="bg1"/>
                </a:solidFill>
              </a:rPr>
              <a:t>else</a:t>
            </a:r>
          </a:p>
          <a:p>
            <a:pPr>
              <a:defRPr/>
            </a:pPr>
            <a:r>
              <a:rPr lang="en-US" sz="1800" b="0" i="1" dirty="0" smtClean="0">
                <a:solidFill>
                  <a:schemeClr val="bg1"/>
                </a:solidFill>
              </a:rPr>
              <a:t>	&lt;</a:t>
            </a:r>
            <a:r>
              <a:rPr lang="en-US" sz="1800" b="0" i="1" dirty="0" err="1" smtClean="0">
                <a:solidFill>
                  <a:schemeClr val="bg1"/>
                </a:solidFill>
              </a:rPr>
              <a:t>statement_or_block</a:t>
            </a:r>
            <a:r>
              <a:rPr lang="en-US" sz="1800" b="0" i="1" dirty="0" smtClean="0">
                <a:solidFill>
                  <a:schemeClr val="bg1"/>
                </a:solidFill>
              </a:rPr>
              <a:t>&gt;</a:t>
            </a:r>
            <a:endParaRPr lang="en-US" sz="1800" dirty="0">
              <a:solidFill>
                <a:schemeClr val="bg1"/>
              </a:solidFill>
              <a:latin typeface="Courier New" pitchFamily="49" charset="0"/>
              <a:ea typeface="굴림" pitchFamily="34" charset="-127"/>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590D9059-9DAB-4F34-B17C-B205DA42BB0E}" type="slidenum">
              <a:rPr lang="en-US"/>
              <a:pPr>
                <a:defRPr/>
              </a:pPr>
              <a:t>54</a:t>
            </a:fld>
            <a:endParaRPr lang="en-US"/>
          </a:p>
        </p:txBody>
      </p:sp>
      <p:sp>
        <p:nvSpPr>
          <p:cNvPr id="279568" name="Rectangle 16"/>
          <p:cNvSpPr>
            <a:spLocks noGrp="1" noChangeArrowheads="1"/>
          </p:cNvSpPr>
          <p:nvPr>
            <p:ph type="title"/>
          </p:nvPr>
        </p:nvSpPr>
        <p:spPr>
          <a:xfrm>
            <a:off x="228600" y="0"/>
            <a:ext cx="8077200" cy="973138"/>
          </a:xfrm>
        </p:spPr>
        <p:txBody>
          <a:bodyPr/>
          <a:lstStyle/>
          <a:p>
            <a:pPr eaLnBrk="1" hangingPunct="1">
              <a:defRPr/>
            </a:pPr>
            <a:r>
              <a:rPr lang="en-US" dirty="0" smtClean="0"/>
              <a:t>Control Structures(2 of 4)</a:t>
            </a:r>
          </a:p>
        </p:txBody>
      </p:sp>
      <p:sp>
        <p:nvSpPr>
          <p:cNvPr id="58372" name="Rectangle 17"/>
          <p:cNvSpPr>
            <a:spLocks noGrp="1" noChangeArrowheads="1"/>
          </p:cNvSpPr>
          <p:nvPr>
            <p:ph type="body" idx="1"/>
          </p:nvPr>
        </p:nvSpPr>
        <p:spPr>
          <a:xfrm>
            <a:off x="609600" y="1066800"/>
            <a:ext cx="8686800" cy="1460500"/>
          </a:xfrm>
        </p:spPr>
        <p:txBody>
          <a:bodyPr/>
          <a:lstStyle/>
          <a:p>
            <a:pPr>
              <a:buFont typeface="Wingdings" pitchFamily="2" charset="2"/>
              <a:buNone/>
            </a:pPr>
            <a:r>
              <a:rPr lang="en-US" smtClean="0"/>
              <a:t>Selection constructs</a:t>
            </a:r>
          </a:p>
          <a:p>
            <a:r>
              <a:rPr lang="en-US" b="1" smtClean="0"/>
              <a:t>switch statement</a:t>
            </a:r>
          </a:p>
        </p:txBody>
      </p:sp>
      <p:sp>
        <p:nvSpPr>
          <p:cNvPr id="58373" name="Rectangle 17"/>
          <p:cNvSpPr txBox="1">
            <a:spLocks noChangeArrowheads="1"/>
          </p:cNvSpPr>
          <p:nvPr/>
        </p:nvSpPr>
        <p:spPr bwMode="auto">
          <a:xfrm>
            <a:off x="482600" y="4711700"/>
            <a:ext cx="8915400" cy="1460500"/>
          </a:xfrm>
          <a:prstGeom prst="rect">
            <a:avLst/>
          </a:prstGeom>
          <a:noFill/>
          <a:ln w="9525">
            <a:noFill/>
            <a:miter lim="800000"/>
            <a:headEnd/>
            <a:tailEnd/>
          </a:ln>
        </p:spPr>
        <p:txBody>
          <a:bodyPr/>
          <a:lstStyle/>
          <a:p>
            <a:endParaRPr lang="en-US" sz="2400"/>
          </a:p>
        </p:txBody>
      </p:sp>
      <p:sp>
        <p:nvSpPr>
          <p:cNvPr id="3079" name="Text Box 6"/>
          <p:cNvSpPr txBox="1">
            <a:spLocks noChangeArrowheads="1"/>
          </p:cNvSpPr>
          <p:nvPr/>
        </p:nvSpPr>
        <p:spPr bwMode="auto">
          <a:xfrm>
            <a:off x="3831773" y="1575315"/>
            <a:ext cx="5181600" cy="461645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1800" dirty="0">
                <a:solidFill>
                  <a:schemeClr val="bg1"/>
                </a:solidFill>
              </a:rPr>
              <a:t>switch </a:t>
            </a:r>
            <a:r>
              <a:rPr lang="en-US" sz="1800" b="0" dirty="0">
                <a:solidFill>
                  <a:schemeClr val="bg1"/>
                </a:solidFill>
              </a:rPr>
              <a:t>( &lt;expression&gt; ) {</a:t>
            </a:r>
          </a:p>
          <a:p>
            <a:pPr>
              <a:defRPr/>
            </a:pPr>
            <a:r>
              <a:rPr lang="en-US" sz="1800" dirty="0">
                <a:solidFill>
                  <a:schemeClr val="bg1"/>
                </a:solidFill>
              </a:rPr>
              <a:t>case</a:t>
            </a:r>
            <a:r>
              <a:rPr lang="en-US" sz="1800" b="0" dirty="0">
                <a:solidFill>
                  <a:schemeClr val="bg1"/>
                </a:solidFill>
              </a:rPr>
              <a:t> &lt;constant1&gt;:</a:t>
            </a:r>
          </a:p>
          <a:p>
            <a:pPr>
              <a:defRPr/>
            </a:pPr>
            <a:r>
              <a:rPr lang="en-US" sz="1800" b="0" dirty="0" smtClean="0">
                <a:solidFill>
                  <a:schemeClr val="bg1"/>
                </a:solidFill>
              </a:rPr>
              <a:t>	&lt;</a:t>
            </a:r>
            <a:r>
              <a:rPr lang="en-US" sz="1800" b="0" dirty="0" err="1">
                <a:solidFill>
                  <a:schemeClr val="bg1"/>
                </a:solidFill>
              </a:rPr>
              <a:t>statement_or_block</a:t>
            </a:r>
            <a:r>
              <a:rPr lang="en-US" sz="1800" b="0" dirty="0">
                <a:solidFill>
                  <a:schemeClr val="bg1"/>
                </a:solidFill>
              </a:rPr>
              <a:t>&gt;*</a:t>
            </a:r>
          </a:p>
          <a:p>
            <a:pPr>
              <a:defRPr/>
            </a:pPr>
            <a:r>
              <a:rPr lang="en-US" sz="1800" b="0" dirty="0" smtClean="0">
                <a:solidFill>
                  <a:schemeClr val="bg1"/>
                </a:solidFill>
              </a:rPr>
              <a:t>	</a:t>
            </a:r>
            <a:r>
              <a:rPr lang="en-US" sz="1800" dirty="0" smtClean="0">
                <a:solidFill>
                  <a:schemeClr val="bg1"/>
                </a:solidFill>
              </a:rPr>
              <a:t>break;</a:t>
            </a:r>
            <a:endParaRPr lang="en-US" sz="1800" b="0" dirty="0">
              <a:solidFill>
                <a:schemeClr val="bg1"/>
              </a:solidFill>
            </a:endParaRPr>
          </a:p>
          <a:p>
            <a:pPr>
              <a:defRPr/>
            </a:pPr>
            <a:r>
              <a:rPr lang="en-US" sz="1800" dirty="0">
                <a:solidFill>
                  <a:schemeClr val="bg1"/>
                </a:solidFill>
              </a:rPr>
              <a:t>case</a:t>
            </a:r>
            <a:r>
              <a:rPr lang="en-US" sz="1800" b="0" dirty="0">
                <a:solidFill>
                  <a:schemeClr val="bg1"/>
                </a:solidFill>
              </a:rPr>
              <a:t> &lt;constant2&gt;:</a:t>
            </a:r>
          </a:p>
          <a:p>
            <a:pPr>
              <a:defRPr/>
            </a:pPr>
            <a:r>
              <a:rPr lang="en-US" sz="1800" b="0" dirty="0" smtClean="0">
                <a:solidFill>
                  <a:schemeClr val="bg1"/>
                </a:solidFill>
              </a:rPr>
              <a:t>	&lt;</a:t>
            </a:r>
            <a:r>
              <a:rPr lang="en-US" sz="1800" b="0" dirty="0" err="1">
                <a:solidFill>
                  <a:schemeClr val="bg1"/>
                </a:solidFill>
              </a:rPr>
              <a:t>statement_or_block</a:t>
            </a:r>
            <a:r>
              <a:rPr lang="en-US" sz="1800" b="0" dirty="0">
                <a:solidFill>
                  <a:schemeClr val="bg1"/>
                </a:solidFill>
              </a:rPr>
              <a:t>&gt;*</a:t>
            </a:r>
          </a:p>
          <a:p>
            <a:pPr>
              <a:defRPr/>
            </a:pPr>
            <a:r>
              <a:rPr lang="en-US" sz="1800" b="0" dirty="0" smtClean="0">
                <a:solidFill>
                  <a:schemeClr val="bg1"/>
                </a:solidFill>
              </a:rPr>
              <a:t>	</a:t>
            </a:r>
            <a:r>
              <a:rPr lang="en-US" sz="1800" dirty="0" smtClean="0">
                <a:solidFill>
                  <a:schemeClr val="bg1"/>
                </a:solidFill>
              </a:rPr>
              <a:t>break;</a:t>
            </a:r>
            <a:endParaRPr lang="en-US" sz="1800" b="0" dirty="0">
              <a:solidFill>
                <a:schemeClr val="bg1"/>
              </a:solidFill>
            </a:endParaRPr>
          </a:p>
          <a:p>
            <a:pPr>
              <a:defRPr/>
            </a:pPr>
            <a:r>
              <a:rPr lang="en-US" sz="1800" dirty="0">
                <a:solidFill>
                  <a:schemeClr val="bg1"/>
                </a:solidFill>
              </a:rPr>
              <a:t>default:</a:t>
            </a:r>
          </a:p>
          <a:p>
            <a:pPr>
              <a:defRPr/>
            </a:pPr>
            <a:r>
              <a:rPr lang="en-US" sz="1800" b="0" dirty="0" smtClean="0">
                <a:solidFill>
                  <a:schemeClr val="bg1"/>
                </a:solidFill>
              </a:rPr>
              <a:t>	&lt;</a:t>
            </a:r>
            <a:r>
              <a:rPr lang="en-US" sz="1800" b="0" dirty="0" err="1">
                <a:solidFill>
                  <a:schemeClr val="bg1"/>
                </a:solidFill>
              </a:rPr>
              <a:t>statement_or_block</a:t>
            </a:r>
            <a:r>
              <a:rPr lang="en-US" sz="1800" b="0" dirty="0">
                <a:solidFill>
                  <a:schemeClr val="bg1"/>
                </a:solidFill>
              </a:rPr>
              <a:t>&gt;*</a:t>
            </a:r>
          </a:p>
          <a:p>
            <a:pPr>
              <a:defRPr/>
            </a:pPr>
            <a:r>
              <a:rPr lang="en-US" sz="1800" b="0" smtClean="0">
                <a:solidFill>
                  <a:schemeClr val="bg1"/>
                </a:solidFill>
              </a:rPr>
              <a:t>	</a:t>
            </a:r>
            <a:r>
              <a:rPr lang="en-US" sz="1800" smtClean="0">
                <a:solidFill>
                  <a:schemeClr val="bg1"/>
                </a:solidFill>
              </a:rPr>
              <a:t>break;</a:t>
            </a:r>
            <a:endParaRPr lang="en-US" sz="1800" b="0" dirty="0">
              <a:solidFill>
                <a:schemeClr val="bg1"/>
              </a:solidFill>
            </a:endParaRPr>
          </a:p>
          <a:p>
            <a:pPr>
              <a:defRPr/>
            </a:pPr>
            <a:r>
              <a:rPr lang="en-US" sz="1800" b="0" dirty="0">
                <a:solidFill>
                  <a:schemeClr val="bg1"/>
                </a:solidFill>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5A2CA438-1B7F-4635-91C7-DBCB5DF19A0E}" type="slidenum">
              <a:rPr lang="en-US"/>
              <a:pPr>
                <a:defRPr/>
              </a:pPr>
              <a:t>55</a:t>
            </a:fld>
            <a:endParaRPr lang="en-US"/>
          </a:p>
        </p:txBody>
      </p:sp>
      <p:sp>
        <p:nvSpPr>
          <p:cNvPr id="279568" name="Rectangle 16"/>
          <p:cNvSpPr>
            <a:spLocks noGrp="1" noChangeArrowheads="1"/>
          </p:cNvSpPr>
          <p:nvPr>
            <p:ph type="title"/>
          </p:nvPr>
        </p:nvSpPr>
        <p:spPr/>
        <p:txBody>
          <a:bodyPr/>
          <a:lstStyle/>
          <a:p>
            <a:pPr eaLnBrk="1" hangingPunct="1">
              <a:defRPr/>
            </a:pPr>
            <a:r>
              <a:rPr lang="en-US" dirty="0" smtClean="0"/>
              <a:t/>
            </a:r>
            <a:br>
              <a:rPr lang="en-US" dirty="0" smtClean="0"/>
            </a:br>
            <a:r>
              <a:rPr lang="en-US" dirty="0" smtClean="0"/>
              <a:t> Control Structures(3 of 4)</a:t>
            </a:r>
            <a:br>
              <a:rPr lang="en-US" dirty="0" smtClean="0"/>
            </a:br>
            <a:endParaRPr lang="en-US" dirty="0" smtClean="0"/>
          </a:p>
        </p:txBody>
      </p:sp>
      <p:sp>
        <p:nvSpPr>
          <p:cNvPr id="59396" name="Rectangle 17"/>
          <p:cNvSpPr>
            <a:spLocks noGrp="1" noChangeArrowheads="1"/>
          </p:cNvSpPr>
          <p:nvPr>
            <p:ph type="body" idx="1"/>
          </p:nvPr>
        </p:nvSpPr>
        <p:spPr>
          <a:xfrm>
            <a:off x="609600" y="1282700"/>
            <a:ext cx="8636000" cy="546100"/>
          </a:xfrm>
        </p:spPr>
        <p:txBody>
          <a:bodyPr/>
          <a:lstStyle/>
          <a:p>
            <a:pPr>
              <a:buFont typeface="Wingdings" pitchFamily="2" charset="2"/>
              <a:buNone/>
            </a:pPr>
            <a:r>
              <a:rPr lang="en-US" smtClean="0"/>
              <a:t>Iteration Constructs</a:t>
            </a:r>
            <a:endParaRPr lang="en-US" b="1" smtClean="0"/>
          </a:p>
          <a:p>
            <a:r>
              <a:rPr lang="en-US" b="1" smtClean="0"/>
              <a:t>for loop </a:t>
            </a:r>
          </a:p>
          <a:p>
            <a:pPr>
              <a:buFont typeface="Wingdings" pitchFamily="2" charset="2"/>
              <a:buNone/>
            </a:pPr>
            <a:endParaRPr lang="en-US" smtClean="0"/>
          </a:p>
        </p:txBody>
      </p:sp>
      <p:sp>
        <p:nvSpPr>
          <p:cNvPr id="4104" name="Text Box 6"/>
          <p:cNvSpPr txBox="1">
            <a:spLocks noChangeArrowheads="1"/>
          </p:cNvSpPr>
          <p:nvPr/>
        </p:nvSpPr>
        <p:spPr bwMode="auto">
          <a:xfrm>
            <a:off x="990600" y="2514600"/>
            <a:ext cx="5334000" cy="120015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1800" dirty="0">
                <a:solidFill>
                  <a:schemeClr val="bg1"/>
                </a:solidFill>
              </a:rPr>
              <a:t>for </a:t>
            </a:r>
            <a:r>
              <a:rPr lang="en-US" sz="1800" b="0" dirty="0">
                <a:solidFill>
                  <a:schemeClr val="bg1"/>
                </a:solidFill>
              </a:rPr>
              <a:t>( &lt;init_expr&gt;; &lt;test_expr&gt;; &lt;alter_expr&gt; ) {</a:t>
            </a:r>
          </a:p>
          <a:p>
            <a:pPr>
              <a:defRPr/>
            </a:pPr>
            <a:r>
              <a:rPr lang="en-US" sz="1800" b="0" dirty="0">
                <a:solidFill>
                  <a:schemeClr val="bg1"/>
                </a:solidFill>
              </a:rPr>
              <a:t>&lt;</a:t>
            </a:r>
            <a:r>
              <a:rPr lang="en-US" sz="1800" b="0" dirty="0" err="1">
                <a:solidFill>
                  <a:schemeClr val="bg1"/>
                </a:solidFill>
              </a:rPr>
              <a:t>statement_or_block</a:t>
            </a:r>
            <a:r>
              <a:rPr lang="en-US" sz="1800" b="0" dirty="0">
                <a:solidFill>
                  <a:schemeClr val="bg1"/>
                </a:solidFill>
              </a:rPr>
              <a:t>&gt;</a:t>
            </a:r>
          </a:p>
          <a:p>
            <a:pPr>
              <a:defRPr/>
            </a:pPr>
            <a:r>
              <a:rPr lang="en-US" sz="1800" b="0" dirty="0">
                <a:solidFill>
                  <a:schemeClr val="bg1"/>
                </a:solidFill>
              </a:rPr>
              <a:t>}</a:t>
            </a:r>
          </a:p>
        </p:txBody>
      </p:sp>
      <p:sp>
        <p:nvSpPr>
          <p:cNvPr id="11" name="Rectangle 17"/>
          <p:cNvSpPr txBox="1">
            <a:spLocks noChangeArrowheads="1"/>
          </p:cNvSpPr>
          <p:nvPr/>
        </p:nvSpPr>
        <p:spPr bwMode="auto">
          <a:xfrm>
            <a:off x="609600" y="3962400"/>
            <a:ext cx="8686800" cy="546100"/>
          </a:xfrm>
          <a:prstGeom prst="rect">
            <a:avLst/>
          </a:prstGeom>
          <a:noFill/>
          <a:ln w="9525">
            <a:noFill/>
            <a:miter lim="800000"/>
            <a:headEnd/>
            <a:tailEnd/>
          </a:ln>
        </p:spPr>
        <p:txBody>
          <a:bodyPr/>
          <a:lstStyle/>
          <a:p>
            <a:pPr marL="342900" indent="-342900">
              <a:spcBef>
                <a:spcPct val="20000"/>
              </a:spcBef>
              <a:buClr>
                <a:srgbClr val="003366"/>
              </a:buClr>
              <a:buSzTx/>
              <a:buFont typeface="Wingdings" pitchFamily="2" charset="2"/>
              <a:buChar char="Ø"/>
              <a:defRPr/>
            </a:pPr>
            <a:r>
              <a:rPr lang="en-US" sz="2400" kern="0" dirty="0">
                <a:latin typeface="+mn-lt"/>
                <a:cs typeface="+mn-cs"/>
              </a:rPr>
              <a:t>while loop </a:t>
            </a:r>
          </a:p>
          <a:p>
            <a:pPr marL="342900" indent="-342900">
              <a:spcBef>
                <a:spcPct val="20000"/>
              </a:spcBef>
              <a:buClr>
                <a:srgbClr val="003366"/>
              </a:buClr>
              <a:buSzTx/>
              <a:buFont typeface="Wingdings" pitchFamily="2" charset="2"/>
              <a:buNone/>
              <a:defRPr/>
            </a:pPr>
            <a:endParaRPr lang="en-US" sz="2400" b="0" kern="0" dirty="0">
              <a:latin typeface="+mn-lt"/>
              <a:cs typeface="+mn-cs"/>
            </a:endParaRPr>
          </a:p>
        </p:txBody>
      </p:sp>
      <p:sp>
        <p:nvSpPr>
          <p:cNvPr id="4106" name="Text Box 6"/>
          <p:cNvSpPr txBox="1">
            <a:spLocks noChangeArrowheads="1"/>
          </p:cNvSpPr>
          <p:nvPr/>
        </p:nvSpPr>
        <p:spPr bwMode="auto">
          <a:xfrm>
            <a:off x="990600" y="4724400"/>
            <a:ext cx="5334000" cy="120015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1800" dirty="0">
                <a:solidFill>
                  <a:schemeClr val="bg1"/>
                </a:solidFill>
              </a:rPr>
              <a:t>while </a:t>
            </a:r>
            <a:r>
              <a:rPr lang="en-US" sz="1800" b="0" dirty="0">
                <a:solidFill>
                  <a:schemeClr val="bg1"/>
                </a:solidFill>
              </a:rPr>
              <a:t>( &lt;test_expr&gt; ) {</a:t>
            </a:r>
          </a:p>
          <a:p>
            <a:pPr>
              <a:defRPr/>
            </a:pPr>
            <a:r>
              <a:rPr lang="en-US" sz="1800" b="0" dirty="0">
                <a:solidFill>
                  <a:schemeClr val="bg1"/>
                </a:solidFill>
              </a:rPr>
              <a:t>&lt;</a:t>
            </a:r>
            <a:r>
              <a:rPr lang="en-US" sz="1800" b="0" dirty="0" err="1">
                <a:solidFill>
                  <a:schemeClr val="bg1"/>
                </a:solidFill>
              </a:rPr>
              <a:t>statement_or_block</a:t>
            </a:r>
            <a:r>
              <a:rPr lang="en-US" sz="1800" b="0" dirty="0">
                <a:solidFill>
                  <a:schemeClr val="bg1"/>
                </a:solidFill>
              </a:rPr>
              <a:t>&gt;</a:t>
            </a:r>
          </a:p>
          <a:p>
            <a:pPr>
              <a:defRPr/>
            </a:pPr>
            <a:r>
              <a:rPr lang="en-US" sz="1800" b="0" dirty="0">
                <a:solidFill>
                  <a:schemeClr val="bg1"/>
                </a:solidFill>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C0B5B9FD-3464-4C21-BB46-411B9A34F383}" type="slidenum">
              <a:rPr lang="en-US"/>
              <a:pPr>
                <a:defRPr/>
              </a:pPr>
              <a:t>56</a:t>
            </a:fld>
            <a:endParaRPr lang="en-US"/>
          </a:p>
        </p:txBody>
      </p:sp>
      <p:sp>
        <p:nvSpPr>
          <p:cNvPr id="279568" name="Rectangle 16"/>
          <p:cNvSpPr>
            <a:spLocks noGrp="1" noChangeArrowheads="1"/>
          </p:cNvSpPr>
          <p:nvPr>
            <p:ph type="title"/>
          </p:nvPr>
        </p:nvSpPr>
        <p:spPr/>
        <p:txBody>
          <a:bodyPr/>
          <a:lstStyle/>
          <a:p>
            <a:pPr eaLnBrk="1" hangingPunct="1">
              <a:defRPr/>
            </a:pPr>
            <a:r>
              <a:rPr lang="en-US" i="1" dirty="0" smtClean="0"/>
              <a:t/>
            </a:r>
            <a:br>
              <a:rPr lang="en-US" i="1" dirty="0" smtClean="0"/>
            </a:br>
            <a:r>
              <a:rPr lang="en-US" dirty="0" smtClean="0"/>
              <a:t>Control Structures (4 of 4) </a:t>
            </a:r>
          </a:p>
        </p:txBody>
      </p:sp>
      <p:sp>
        <p:nvSpPr>
          <p:cNvPr id="60420" name="Rectangle 17"/>
          <p:cNvSpPr>
            <a:spLocks noGrp="1" noChangeArrowheads="1"/>
          </p:cNvSpPr>
          <p:nvPr>
            <p:ph type="body" idx="1"/>
          </p:nvPr>
        </p:nvSpPr>
        <p:spPr>
          <a:xfrm>
            <a:off x="596900" y="1143000"/>
            <a:ext cx="8712200" cy="546100"/>
          </a:xfrm>
        </p:spPr>
        <p:txBody>
          <a:bodyPr/>
          <a:lstStyle/>
          <a:p>
            <a:endParaRPr lang="en-US" b="1" smtClean="0"/>
          </a:p>
          <a:p>
            <a:pPr>
              <a:buFont typeface="Wingdings" pitchFamily="2" charset="2"/>
              <a:buNone/>
            </a:pPr>
            <a:r>
              <a:rPr lang="en-US" smtClean="0"/>
              <a:t>Iteration Constructs</a:t>
            </a:r>
          </a:p>
          <a:p>
            <a:r>
              <a:rPr lang="en-US" b="1" smtClean="0"/>
              <a:t>do-while loop</a:t>
            </a:r>
          </a:p>
          <a:p>
            <a:pPr>
              <a:buFont typeface="Wingdings" pitchFamily="2" charset="2"/>
              <a:buNone/>
            </a:pPr>
            <a:endParaRPr lang="en-US" smtClean="0"/>
          </a:p>
        </p:txBody>
      </p:sp>
      <p:sp>
        <p:nvSpPr>
          <p:cNvPr id="5127" name="Text Box 6"/>
          <p:cNvSpPr txBox="1">
            <a:spLocks noChangeArrowheads="1"/>
          </p:cNvSpPr>
          <p:nvPr/>
        </p:nvSpPr>
        <p:spPr bwMode="auto">
          <a:xfrm>
            <a:off x="914400" y="2828925"/>
            <a:ext cx="6248400" cy="120015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1800" dirty="0">
                <a:solidFill>
                  <a:schemeClr val="bg1"/>
                </a:solidFill>
              </a:rPr>
              <a:t>do </a:t>
            </a:r>
            <a:r>
              <a:rPr lang="en-US" sz="1800" b="0" dirty="0">
                <a:solidFill>
                  <a:schemeClr val="bg1"/>
                </a:solidFill>
              </a:rPr>
              <a:t>{ </a:t>
            </a:r>
          </a:p>
          <a:p>
            <a:pPr>
              <a:defRPr/>
            </a:pPr>
            <a:r>
              <a:rPr lang="en-US" sz="1800" b="0" dirty="0" smtClean="0">
                <a:solidFill>
                  <a:schemeClr val="bg1"/>
                </a:solidFill>
              </a:rPr>
              <a:t>	&lt;</a:t>
            </a:r>
            <a:r>
              <a:rPr lang="en-US" sz="1800" b="0" dirty="0">
                <a:solidFill>
                  <a:schemeClr val="bg1"/>
                </a:solidFill>
              </a:rPr>
              <a:t>statement_or_block&gt;</a:t>
            </a:r>
          </a:p>
          <a:p>
            <a:pPr>
              <a:defRPr/>
            </a:pPr>
            <a:r>
              <a:rPr lang="en-US" sz="1800" b="0" dirty="0">
                <a:solidFill>
                  <a:schemeClr val="bg1"/>
                </a:solidFill>
              </a:rPr>
              <a:t>} </a:t>
            </a:r>
            <a:r>
              <a:rPr lang="en-US" sz="1800" dirty="0">
                <a:solidFill>
                  <a:schemeClr val="bg1"/>
                </a:solidFill>
              </a:rPr>
              <a:t>while </a:t>
            </a:r>
            <a:r>
              <a:rPr lang="en-US" sz="1800" b="0" dirty="0">
                <a:solidFill>
                  <a:schemeClr val="bg1"/>
                </a:solidFill>
              </a:rPr>
              <a:t>( &lt;test_expr&gt;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1" name="Rectangle 11"/>
          <p:cNvSpPr>
            <a:spLocks noGrp="1" noChangeArrowheads="1"/>
          </p:cNvSpPr>
          <p:nvPr>
            <p:ph type="title"/>
          </p:nvPr>
        </p:nvSpPr>
        <p:spPr/>
        <p:txBody>
          <a:bodyPr/>
          <a:lstStyle/>
          <a:p>
            <a:pPr eaLnBrk="1" hangingPunct="1">
              <a:defRPr/>
            </a:pPr>
            <a:r>
              <a:rPr lang="en-US" dirty="0" smtClean="0"/>
              <a:t>Operators and Control Structures(1 of 2)</a:t>
            </a:r>
          </a:p>
        </p:txBody>
      </p:sp>
      <p:sp>
        <p:nvSpPr>
          <p:cNvPr id="8" name="Slide Number Placeholder 3"/>
          <p:cNvSpPr>
            <a:spLocks noGrp="1"/>
          </p:cNvSpPr>
          <p:nvPr>
            <p:ph type="sldNum" sz="quarter" idx="10"/>
          </p:nvPr>
        </p:nvSpPr>
        <p:spPr/>
        <p:txBody>
          <a:bodyPr/>
          <a:lstStyle/>
          <a:p>
            <a:pPr>
              <a:defRPr/>
            </a:pPr>
            <a:fld id="{FFB7D2C9-C914-4D33-A03C-5AEB6D15602E}" type="slidenum">
              <a:rPr lang="en-US"/>
              <a:pPr>
                <a:defRPr/>
              </a:pPr>
              <a:t>57</a:t>
            </a:fld>
            <a:endParaRPr lang="en-US" dirty="0"/>
          </a:p>
        </p:txBody>
      </p:sp>
      <p:sp>
        <p:nvSpPr>
          <p:cNvPr id="11" name="Text Box 4"/>
          <p:cNvSpPr txBox="1">
            <a:spLocks noChangeArrowheads="1"/>
          </p:cNvSpPr>
          <p:nvPr/>
        </p:nvSpPr>
        <p:spPr bwMode="auto">
          <a:xfrm>
            <a:off x="381000" y="1447800"/>
            <a:ext cx="4343400" cy="41544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solidFill>
                  <a:schemeClr val="tx1"/>
                </a:solidFill>
              </a:rPr>
              <a:t>class Purchase{</a:t>
            </a:r>
          </a:p>
          <a:p>
            <a:pPr>
              <a:defRPr/>
            </a:pPr>
            <a:r>
              <a:rPr lang="en-US" dirty="0">
                <a:solidFill>
                  <a:schemeClr val="tx1"/>
                </a:solidFill>
              </a:rPr>
              <a:t>	private </a:t>
            </a:r>
            <a:r>
              <a:rPr lang="en-US" dirty="0" err="1">
                <a:solidFill>
                  <a:schemeClr val="tx1"/>
                </a:solidFill>
              </a:rPr>
              <a:t>int</a:t>
            </a:r>
            <a:r>
              <a:rPr lang="en-US" dirty="0">
                <a:solidFill>
                  <a:schemeClr val="tx1"/>
                </a:solidFill>
              </a:rPr>
              <a:t> </a:t>
            </a:r>
            <a:r>
              <a:rPr lang="en-US" dirty="0" err="1">
                <a:solidFill>
                  <a:schemeClr val="tx1"/>
                </a:solidFill>
              </a:rPr>
              <a:t>billId</a:t>
            </a:r>
            <a:r>
              <a:rPr lang="en-US" dirty="0">
                <a:solidFill>
                  <a:schemeClr val="tx1"/>
                </a:solidFill>
              </a:rPr>
              <a:t>;</a:t>
            </a:r>
          </a:p>
          <a:p>
            <a:pPr>
              <a:defRPr/>
            </a:pPr>
            <a:r>
              <a:rPr lang="en-US" dirty="0">
                <a:solidFill>
                  <a:schemeClr val="tx1"/>
                </a:solidFill>
              </a:rPr>
              <a:t>	private float </a:t>
            </a:r>
            <a:r>
              <a:rPr lang="en-US" dirty="0" err="1">
                <a:solidFill>
                  <a:schemeClr val="tx1"/>
                </a:solidFill>
              </a:rPr>
              <a:t>billAmount</a:t>
            </a:r>
            <a:r>
              <a:rPr lang="en-US" dirty="0">
                <a:solidFill>
                  <a:schemeClr val="tx1"/>
                </a:solidFill>
              </a:rPr>
              <a:t>;</a:t>
            </a:r>
          </a:p>
          <a:p>
            <a:pPr>
              <a:defRPr/>
            </a:pPr>
            <a:r>
              <a:rPr lang="en-US" dirty="0">
                <a:solidFill>
                  <a:schemeClr val="tx1"/>
                </a:solidFill>
              </a:rPr>
              <a:t>	public void </a:t>
            </a:r>
            <a:r>
              <a:rPr lang="en-US" dirty="0" err="1">
                <a:solidFill>
                  <a:schemeClr val="tx1"/>
                </a:solidFill>
              </a:rPr>
              <a:t>setBillId</a:t>
            </a:r>
            <a:r>
              <a:rPr lang="en-US" dirty="0">
                <a:solidFill>
                  <a:schemeClr val="tx1"/>
                </a:solidFill>
              </a:rPr>
              <a:t>(</a:t>
            </a:r>
            <a:r>
              <a:rPr lang="en-US" dirty="0" err="1">
                <a:solidFill>
                  <a:schemeClr val="tx1"/>
                </a:solidFill>
              </a:rPr>
              <a:t>int</a:t>
            </a:r>
            <a:r>
              <a:rPr lang="en-US" dirty="0">
                <a:solidFill>
                  <a:schemeClr val="tx1"/>
                </a:solidFill>
              </a:rPr>
              <a:t> id){</a:t>
            </a:r>
          </a:p>
          <a:p>
            <a:pPr>
              <a:defRPr/>
            </a:pPr>
            <a:r>
              <a:rPr lang="en-US" dirty="0">
                <a:solidFill>
                  <a:schemeClr val="tx1"/>
                </a:solidFill>
              </a:rPr>
              <a:t>		</a:t>
            </a:r>
            <a:r>
              <a:rPr lang="en-US" dirty="0" err="1">
                <a:solidFill>
                  <a:schemeClr val="tx1"/>
                </a:solidFill>
              </a:rPr>
              <a:t>billId</a:t>
            </a:r>
            <a:r>
              <a:rPr lang="en-US" dirty="0">
                <a:solidFill>
                  <a:schemeClr val="tx1"/>
                </a:solidFill>
              </a:rPr>
              <a:t>=id;</a:t>
            </a:r>
          </a:p>
          <a:p>
            <a:pPr>
              <a:defRPr/>
            </a:pPr>
            <a:r>
              <a:rPr lang="en-US" dirty="0">
                <a:solidFill>
                  <a:schemeClr val="tx1"/>
                </a:solidFill>
              </a:rPr>
              <a:t>	}</a:t>
            </a:r>
          </a:p>
          <a:p>
            <a:pPr>
              <a:defRPr/>
            </a:pPr>
            <a:r>
              <a:rPr lang="en-US" dirty="0">
                <a:solidFill>
                  <a:schemeClr val="tx1"/>
                </a:solidFill>
              </a:rPr>
              <a:t>	public void </a:t>
            </a:r>
            <a:r>
              <a:rPr lang="en-US" dirty="0" err="1">
                <a:solidFill>
                  <a:schemeClr val="tx1"/>
                </a:solidFill>
              </a:rPr>
              <a:t>setBillAmount</a:t>
            </a:r>
            <a:r>
              <a:rPr lang="en-US" dirty="0">
                <a:solidFill>
                  <a:schemeClr val="tx1"/>
                </a:solidFill>
              </a:rPr>
              <a:t>(float amount){</a:t>
            </a:r>
          </a:p>
          <a:p>
            <a:pPr>
              <a:defRPr/>
            </a:pPr>
            <a:r>
              <a:rPr lang="en-US" dirty="0">
                <a:solidFill>
                  <a:schemeClr val="tx1"/>
                </a:solidFill>
              </a:rPr>
              <a:t>		</a:t>
            </a:r>
            <a:r>
              <a:rPr lang="en-US" dirty="0" err="1">
                <a:solidFill>
                  <a:schemeClr val="tx1"/>
                </a:solidFill>
              </a:rPr>
              <a:t>billAmount</a:t>
            </a:r>
            <a:r>
              <a:rPr lang="en-US" dirty="0">
                <a:solidFill>
                  <a:schemeClr val="tx1"/>
                </a:solidFill>
              </a:rPr>
              <a:t>=amount;</a:t>
            </a:r>
          </a:p>
          <a:p>
            <a:pPr>
              <a:defRPr/>
            </a:pPr>
            <a:r>
              <a:rPr lang="en-US" dirty="0">
                <a:solidFill>
                  <a:schemeClr val="tx1"/>
                </a:solidFill>
              </a:rPr>
              <a:t>	}</a:t>
            </a:r>
          </a:p>
          <a:p>
            <a:pPr>
              <a:defRPr/>
            </a:pPr>
            <a:r>
              <a:rPr lang="en-US" dirty="0">
                <a:solidFill>
                  <a:schemeClr val="tx1"/>
                </a:solidFill>
              </a:rPr>
              <a:t>	public </a:t>
            </a:r>
            <a:r>
              <a:rPr lang="en-US" dirty="0" err="1">
                <a:solidFill>
                  <a:schemeClr val="tx1"/>
                </a:solidFill>
              </a:rPr>
              <a:t>int</a:t>
            </a:r>
            <a:r>
              <a:rPr lang="en-US" dirty="0">
                <a:solidFill>
                  <a:schemeClr val="tx1"/>
                </a:solidFill>
              </a:rPr>
              <a:t> </a:t>
            </a:r>
            <a:r>
              <a:rPr lang="en-US" dirty="0" err="1">
                <a:solidFill>
                  <a:schemeClr val="tx1"/>
                </a:solidFill>
              </a:rPr>
              <a:t>getBillId</a:t>
            </a:r>
            <a:r>
              <a:rPr lang="en-US" dirty="0">
                <a:solidFill>
                  <a:schemeClr val="tx1"/>
                </a:solidFill>
              </a:rPr>
              <a:t>(){</a:t>
            </a:r>
          </a:p>
          <a:p>
            <a:pPr>
              <a:defRPr/>
            </a:pPr>
            <a:r>
              <a:rPr lang="en-US" dirty="0">
                <a:solidFill>
                  <a:schemeClr val="tx1"/>
                </a:solidFill>
              </a:rPr>
              <a:t>		return </a:t>
            </a:r>
            <a:r>
              <a:rPr lang="en-US" dirty="0" err="1">
                <a:solidFill>
                  <a:schemeClr val="tx1"/>
                </a:solidFill>
              </a:rPr>
              <a:t>billId</a:t>
            </a:r>
            <a:r>
              <a:rPr lang="en-US" dirty="0">
                <a:solidFill>
                  <a:schemeClr val="tx1"/>
                </a:solidFill>
              </a:rPr>
              <a:t>;</a:t>
            </a:r>
          </a:p>
          <a:p>
            <a:pPr>
              <a:defRPr/>
            </a:pPr>
            <a:r>
              <a:rPr lang="en-US" dirty="0">
                <a:solidFill>
                  <a:schemeClr val="tx1"/>
                </a:solidFill>
              </a:rPr>
              <a:t>	}</a:t>
            </a:r>
          </a:p>
          <a:p>
            <a:pPr>
              <a:defRPr/>
            </a:pPr>
            <a:r>
              <a:rPr lang="en-US" dirty="0">
                <a:solidFill>
                  <a:schemeClr val="tx1"/>
                </a:solidFill>
              </a:rPr>
              <a:t>	public float </a:t>
            </a:r>
            <a:r>
              <a:rPr lang="en-US" dirty="0" err="1">
                <a:solidFill>
                  <a:schemeClr val="tx1"/>
                </a:solidFill>
              </a:rPr>
              <a:t>getBillAmount</a:t>
            </a:r>
            <a:r>
              <a:rPr lang="en-US" dirty="0">
                <a:solidFill>
                  <a:schemeClr val="tx1"/>
                </a:solidFill>
              </a:rPr>
              <a:t>(){</a:t>
            </a:r>
          </a:p>
          <a:p>
            <a:pPr>
              <a:defRPr/>
            </a:pPr>
            <a:r>
              <a:rPr lang="en-US" dirty="0">
                <a:solidFill>
                  <a:schemeClr val="tx1"/>
                </a:solidFill>
              </a:rPr>
              <a:t>		return </a:t>
            </a:r>
            <a:r>
              <a:rPr lang="en-US" dirty="0" err="1">
                <a:solidFill>
                  <a:schemeClr val="tx1"/>
                </a:solidFill>
              </a:rPr>
              <a:t>billAmount</a:t>
            </a:r>
            <a:r>
              <a:rPr lang="en-US" dirty="0">
                <a:solidFill>
                  <a:schemeClr val="tx1"/>
                </a:solidFill>
              </a:rPr>
              <a:t>;</a:t>
            </a:r>
          </a:p>
          <a:p>
            <a:pPr>
              <a:defRPr/>
            </a:pPr>
            <a:r>
              <a:rPr lang="en-US" dirty="0">
                <a:solidFill>
                  <a:schemeClr val="tx1"/>
                </a:solidFill>
              </a:rPr>
              <a:t>	}                </a:t>
            </a:r>
          </a:p>
        </p:txBody>
      </p:sp>
      <p:sp>
        <p:nvSpPr>
          <p:cNvPr id="13" name="Text Box 4"/>
          <p:cNvSpPr txBox="1">
            <a:spLocks noChangeArrowheads="1"/>
          </p:cNvSpPr>
          <p:nvPr/>
        </p:nvSpPr>
        <p:spPr bwMode="auto">
          <a:xfrm>
            <a:off x="4953000" y="1143000"/>
            <a:ext cx="4572000" cy="51704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solidFill>
                  <a:schemeClr val="tx1"/>
                </a:solidFill>
              </a:rPr>
              <a:t>       public void </a:t>
            </a:r>
            <a:r>
              <a:rPr lang="en-US" dirty="0" err="1">
                <a:solidFill>
                  <a:schemeClr val="tx1"/>
                </a:solidFill>
              </a:rPr>
              <a:t>calculateBill</a:t>
            </a:r>
            <a:r>
              <a:rPr lang="en-US" dirty="0">
                <a:solidFill>
                  <a:schemeClr val="tx1"/>
                </a:solidFill>
              </a:rPr>
              <a:t>(){</a:t>
            </a:r>
          </a:p>
          <a:p>
            <a:pPr>
              <a:defRPr/>
            </a:pPr>
            <a:r>
              <a:rPr lang="en-US" dirty="0">
                <a:solidFill>
                  <a:schemeClr val="tx1"/>
                </a:solidFill>
              </a:rPr>
              <a:t>	</a:t>
            </a:r>
            <a:r>
              <a:rPr lang="en-US" dirty="0" err="1">
                <a:solidFill>
                  <a:schemeClr val="tx1"/>
                </a:solidFill>
              </a:rPr>
              <a:t>int</a:t>
            </a:r>
            <a:r>
              <a:rPr lang="en-US" dirty="0">
                <a:solidFill>
                  <a:schemeClr val="tx1"/>
                </a:solidFill>
              </a:rPr>
              <a:t> discount=0;</a:t>
            </a:r>
          </a:p>
          <a:p>
            <a:pPr>
              <a:defRPr/>
            </a:pPr>
            <a:r>
              <a:rPr lang="en-US" dirty="0">
                <a:solidFill>
                  <a:schemeClr val="tx1"/>
                </a:solidFill>
              </a:rPr>
              <a:t>	</a:t>
            </a:r>
            <a:r>
              <a:rPr lang="en-US" dirty="0" err="1">
                <a:solidFill>
                  <a:schemeClr val="tx1"/>
                </a:solidFill>
              </a:rPr>
              <a:t>int</a:t>
            </a:r>
            <a:r>
              <a:rPr lang="en-US" dirty="0">
                <a:solidFill>
                  <a:schemeClr val="tx1"/>
                </a:solidFill>
              </a:rPr>
              <a:t> </a:t>
            </a:r>
            <a:r>
              <a:rPr lang="en-US" dirty="0" err="1">
                <a:solidFill>
                  <a:schemeClr val="tx1"/>
                </a:solidFill>
              </a:rPr>
              <a:t>totalCharges</a:t>
            </a:r>
            <a:r>
              <a:rPr lang="en-US" dirty="0">
                <a:solidFill>
                  <a:schemeClr val="tx1"/>
                </a:solidFill>
              </a:rPr>
              <a:t>=0;</a:t>
            </a:r>
          </a:p>
          <a:p>
            <a:pPr>
              <a:defRPr/>
            </a:pPr>
            <a:r>
              <a:rPr lang="en-US" dirty="0">
                <a:solidFill>
                  <a:schemeClr val="tx1"/>
                </a:solidFill>
              </a:rPr>
              <a:t>	if(</a:t>
            </a:r>
            <a:r>
              <a:rPr lang="en-US" dirty="0" err="1">
                <a:solidFill>
                  <a:schemeClr val="tx1"/>
                </a:solidFill>
              </a:rPr>
              <a:t>billAmount</a:t>
            </a:r>
            <a:r>
              <a:rPr lang="en-US" dirty="0">
                <a:solidFill>
                  <a:schemeClr val="tx1"/>
                </a:solidFill>
              </a:rPr>
              <a:t>&gt;=1000){</a:t>
            </a:r>
          </a:p>
          <a:p>
            <a:pPr>
              <a:defRPr/>
            </a:pPr>
            <a:r>
              <a:rPr lang="en-US" dirty="0">
                <a:solidFill>
                  <a:schemeClr val="tx1"/>
                </a:solidFill>
              </a:rPr>
              <a:t>		discount=10;</a:t>
            </a:r>
          </a:p>
          <a:p>
            <a:pPr>
              <a:defRPr/>
            </a:pPr>
            <a:r>
              <a:rPr lang="en-US" dirty="0">
                <a:solidFill>
                  <a:schemeClr val="tx1"/>
                </a:solidFill>
              </a:rPr>
              <a:t>	}</a:t>
            </a:r>
          </a:p>
          <a:p>
            <a:pPr>
              <a:defRPr/>
            </a:pPr>
            <a:r>
              <a:rPr lang="en-US" dirty="0">
                <a:solidFill>
                  <a:schemeClr val="tx1"/>
                </a:solidFill>
              </a:rPr>
              <a:t>	else if(</a:t>
            </a:r>
            <a:r>
              <a:rPr lang="en-US" dirty="0" err="1">
                <a:solidFill>
                  <a:schemeClr val="tx1"/>
                </a:solidFill>
              </a:rPr>
              <a:t>billAmount</a:t>
            </a:r>
            <a:r>
              <a:rPr lang="en-US" dirty="0">
                <a:solidFill>
                  <a:schemeClr val="tx1"/>
                </a:solidFill>
              </a:rPr>
              <a:t>&gt;=500){</a:t>
            </a:r>
          </a:p>
          <a:p>
            <a:pPr>
              <a:defRPr/>
            </a:pPr>
            <a:r>
              <a:rPr lang="en-US" dirty="0">
                <a:solidFill>
                  <a:schemeClr val="tx1"/>
                </a:solidFill>
              </a:rPr>
              <a:t>		discount=5;</a:t>
            </a:r>
          </a:p>
          <a:p>
            <a:pPr>
              <a:defRPr/>
            </a:pPr>
            <a:r>
              <a:rPr lang="en-US" dirty="0">
                <a:solidFill>
                  <a:schemeClr val="tx1"/>
                </a:solidFill>
              </a:rPr>
              <a:t>	}</a:t>
            </a:r>
          </a:p>
          <a:p>
            <a:pPr>
              <a:defRPr/>
            </a:pPr>
            <a:r>
              <a:rPr lang="en-US" dirty="0">
                <a:solidFill>
                  <a:schemeClr val="tx1"/>
                </a:solidFill>
              </a:rPr>
              <a:t>	else{</a:t>
            </a:r>
          </a:p>
          <a:p>
            <a:pPr>
              <a:defRPr/>
            </a:pPr>
            <a:r>
              <a:rPr lang="en-US" dirty="0">
                <a:solidFill>
                  <a:schemeClr val="tx1"/>
                </a:solidFill>
              </a:rPr>
              <a:t>		discount=0;</a:t>
            </a:r>
          </a:p>
          <a:p>
            <a:pPr>
              <a:defRPr/>
            </a:pPr>
            <a:r>
              <a:rPr lang="en-US" dirty="0">
                <a:solidFill>
                  <a:schemeClr val="tx1"/>
                </a:solidFill>
              </a:rPr>
              <a:t>	}</a:t>
            </a:r>
          </a:p>
          <a:p>
            <a:pPr>
              <a:defRPr/>
            </a:pPr>
            <a:r>
              <a:rPr lang="en-US" dirty="0">
                <a:solidFill>
                  <a:schemeClr val="tx1"/>
                </a:solidFill>
              </a:rPr>
              <a:t>	</a:t>
            </a:r>
            <a:r>
              <a:rPr lang="en-US" dirty="0" err="1">
                <a:solidFill>
                  <a:schemeClr val="tx1"/>
                </a:solidFill>
              </a:rPr>
              <a:t>totalCharges</a:t>
            </a:r>
            <a:r>
              <a:rPr lang="en-US" dirty="0">
                <a:solidFill>
                  <a:schemeClr val="tx1"/>
                </a:solidFill>
              </a:rPr>
              <a:t>=</a:t>
            </a:r>
            <a:r>
              <a:rPr lang="en-US" dirty="0" err="1">
                <a:solidFill>
                  <a:schemeClr val="tx1"/>
                </a:solidFill>
              </a:rPr>
              <a:t>billAmount</a:t>
            </a:r>
            <a:r>
              <a:rPr lang="en-US" dirty="0">
                <a:solidFill>
                  <a:schemeClr val="tx1"/>
                </a:solidFill>
              </a:rPr>
              <a:t>-			(</a:t>
            </a:r>
            <a:r>
              <a:rPr lang="en-US" dirty="0" err="1">
                <a:solidFill>
                  <a:schemeClr val="tx1"/>
                </a:solidFill>
              </a:rPr>
              <a:t>billAmount</a:t>
            </a:r>
            <a:r>
              <a:rPr lang="en-US" dirty="0">
                <a:solidFill>
                  <a:schemeClr val="tx1"/>
                </a:solidFill>
              </a:rPr>
              <a:t>*discount/100.0f);</a:t>
            </a:r>
          </a:p>
          <a:p>
            <a:pPr>
              <a:defRPr/>
            </a:pPr>
            <a:r>
              <a:rPr lang="en-US" dirty="0">
                <a:solidFill>
                  <a:schemeClr val="tx1"/>
                </a:solidFill>
              </a:rPr>
              <a:t>	</a:t>
            </a:r>
            <a:r>
              <a:rPr lang="en-US" dirty="0" err="1">
                <a:solidFill>
                  <a:schemeClr val="tx1"/>
                </a:solidFill>
              </a:rPr>
              <a:t>System.out.println</a:t>
            </a:r>
            <a:r>
              <a:rPr lang="en-US" dirty="0">
                <a:solidFill>
                  <a:schemeClr val="tx1"/>
                </a:solidFill>
              </a:rPr>
              <a:t>("Amount to be paid after discount:"+</a:t>
            </a:r>
            <a:r>
              <a:rPr lang="en-US" dirty="0" err="1">
                <a:solidFill>
                  <a:schemeClr val="tx1"/>
                </a:solidFill>
              </a:rPr>
              <a:t>totalCharges</a:t>
            </a:r>
            <a:r>
              <a:rPr lang="en-US" dirty="0">
                <a:solidFill>
                  <a:schemeClr val="tx1"/>
                </a:solidFill>
              </a:rPr>
              <a:t>);</a:t>
            </a:r>
          </a:p>
          <a:p>
            <a:pPr>
              <a:defRPr/>
            </a:pPr>
            <a:r>
              <a:rPr lang="en-US" dirty="0">
                <a:solidFill>
                  <a:schemeClr val="tx1"/>
                </a:solidFill>
              </a:rPr>
              <a:t>          }</a:t>
            </a:r>
          </a:p>
          <a:p>
            <a:pPr>
              <a:defRPr/>
            </a:pPr>
            <a:r>
              <a:rPr lang="en-US" dirty="0">
                <a:solidFill>
                  <a:schemeClr val="tx1"/>
                </a:solidFill>
              </a:rPr>
              <a:t>}</a:t>
            </a:r>
          </a:p>
          <a:p>
            <a:pPr>
              <a:defRPr/>
            </a:pPr>
            <a:endParaRPr lang="en-US" dirty="0">
              <a:solidFill>
                <a:schemeClr val="tx1"/>
              </a:solidFill>
            </a:endParaRPr>
          </a:p>
        </p:txBody>
      </p:sp>
      <p:sp>
        <p:nvSpPr>
          <p:cNvPr id="7" name="TextBox 6"/>
          <p:cNvSpPr txBox="1"/>
          <p:nvPr/>
        </p:nvSpPr>
        <p:spPr>
          <a:xfrm>
            <a:off x="3810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0" name="Content Placeholder 11"/>
          <p:cNvSpPr txBox="1">
            <a:spLocks/>
          </p:cNvSpPr>
          <p:nvPr/>
        </p:nvSpPr>
        <p:spPr bwMode="auto">
          <a:xfrm>
            <a:off x="3276600" y="1219200"/>
            <a:ext cx="1676400" cy="838200"/>
          </a:xfrm>
          <a:prstGeom prst="wedgeRectCallout">
            <a:avLst>
              <a:gd name="adj1" fmla="val -148137"/>
              <a:gd name="adj2" fmla="val -3351"/>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the class Purchase which is used for storing purchase details </a:t>
            </a:r>
            <a:endParaRPr lang="en-US" sz="1400" kern="0" dirty="0">
              <a:solidFill>
                <a:schemeClr val="tx1"/>
              </a:solidFill>
            </a:endParaRPr>
          </a:p>
        </p:txBody>
      </p:sp>
      <p:sp>
        <p:nvSpPr>
          <p:cNvPr id="12" name="Content Placeholder 11"/>
          <p:cNvSpPr txBox="1">
            <a:spLocks/>
          </p:cNvSpPr>
          <p:nvPr/>
        </p:nvSpPr>
        <p:spPr bwMode="auto">
          <a:xfrm>
            <a:off x="8077200" y="1524000"/>
            <a:ext cx="1828800" cy="457200"/>
          </a:xfrm>
          <a:prstGeom prst="wedgeRectCallout">
            <a:avLst>
              <a:gd name="adj1" fmla="val -74361"/>
              <a:gd name="adj2" fmla="val 68396"/>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the usage of if statement </a:t>
            </a:r>
            <a:endParaRPr lang="en-US" sz="1400" kern="0" dirty="0">
              <a:solidFill>
                <a:schemeClr val="tx1"/>
              </a:solidFill>
            </a:endParaRPr>
          </a:p>
        </p:txBody>
      </p:sp>
      <p:sp>
        <p:nvSpPr>
          <p:cNvPr id="14" name="Content Placeholder 11"/>
          <p:cNvSpPr txBox="1">
            <a:spLocks/>
          </p:cNvSpPr>
          <p:nvPr/>
        </p:nvSpPr>
        <p:spPr bwMode="auto">
          <a:xfrm>
            <a:off x="8077200" y="2819400"/>
            <a:ext cx="1828800" cy="838200"/>
          </a:xfrm>
          <a:prstGeom prst="wedgeRectCallout">
            <a:avLst>
              <a:gd name="adj1" fmla="val -60603"/>
              <a:gd name="adj2" fmla="val 162690"/>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the usage of the arithmetic operators</a:t>
            </a:r>
            <a:endParaRPr lang="en-US" sz="1400" kern="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2" grpId="0" build="p" animBg="1"/>
      <p:bldP spid="14"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1" name="Rectangle 11"/>
          <p:cNvSpPr>
            <a:spLocks noGrp="1" noChangeArrowheads="1"/>
          </p:cNvSpPr>
          <p:nvPr>
            <p:ph type="title"/>
          </p:nvPr>
        </p:nvSpPr>
        <p:spPr/>
        <p:txBody>
          <a:bodyPr/>
          <a:lstStyle/>
          <a:p>
            <a:pPr eaLnBrk="1" hangingPunct="1">
              <a:defRPr/>
            </a:pPr>
            <a:r>
              <a:rPr lang="en-US" dirty="0" smtClean="0"/>
              <a:t>Operators and Control Structures(2 of 2)</a:t>
            </a:r>
          </a:p>
        </p:txBody>
      </p:sp>
      <p:sp>
        <p:nvSpPr>
          <p:cNvPr id="8" name="Slide Number Placeholder 3"/>
          <p:cNvSpPr>
            <a:spLocks noGrp="1"/>
          </p:cNvSpPr>
          <p:nvPr>
            <p:ph type="sldNum" sz="quarter" idx="10"/>
          </p:nvPr>
        </p:nvSpPr>
        <p:spPr/>
        <p:txBody>
          <a:bodyPr/>
          <a:lstStyle/>
          <a:p>
            <a:pPr>
              <a:defRPr/>
            </a:pPr>
            <a:fld id="{29F48CA4-45D1-41EA-830D-C20AF3CDFD9E}" type="slidenum">
              <a:rPr lang="en-US"/>
              <a:pPr>
                <a:defRPr/>
              </a:pPr>
              <a:t>58</a:t>
            </a:fld>
            <a:endParaRPr lang="en-US" dirty="0"/>
          </a:p>
        </p:txBody>
      </p:sp>
      <p:sp>
        <p:nvSpPr>
          <p:cNvPr id="11" name="Text Box 4"/>
          <p:cNvSpPr txBox="1">
            <a:spLocks noChangeArrowheads="1"/>
          </p:cNvSpPr>
          <p:nvPr/>
        </p:nvSpPr>
        <p:spPr bwMode="auto">
          <a:xfrm>
            <a:off x="381000" y="1766888"/>
            <a:ext cx="7848600" cy="27701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Retail{</a:t>
            </a:r>
          </a:p>
          <a:p>
            <a:pPr>
              <a:defRPr/>
            </a:pPr>
            <a:r>
              <a:rPr lang="en-US" dirty="0"/>
              <a:t>	public static void main(String </a:t>
            </a:r>
            <a:r>
              <a:rPr lang="en-US" dirty="0" err="1"/>
              <a:t>args</a:t>
            </a:r>
            <a:r>
              <a:rPr lang="en-US" dirty="0"/>
              <a:t>[]){</a:t>
            </a:r>
          </a:p>
          <a:p>
            <a:pPr>
              <a:defRPr/>
            </a:pPr>
            <a:r>
              <a:rPr lang="en-US" dirty="0"/>
              <a:t>		Purchase </a:t>
            </a:r>
            <a:r>
              <a:rPr lang="en-US" dirty="0" err="1"/>
              <a:t>purObj</a:t>
            </a:r>
            <a:r>
              <a:rPr lang="en-US" dirty="0"/>
              <a:t>=new Purchase();</a:t>
            </a:r>
          </a:p>
          <a:p>
            <a:pPr>
              <a:defRPr/>
            </a:pPr>
            <a:r>
              <a:rPr lang="en-US" dirty="0"/>
              <a:t>		</a:t>
            </a:r>
            <a:r>
              <a:rPr lang="en-US" dirty="0" err="1"/>
              <a:t>purObj.setBillId</a:t>
            </a:r>
            <a:r>
              <a:rPr lang="en-US" dirty="0"/>
              <a:t>(1001);</a:t>
            </a:r>
          </a:p>
          <a:p>
            <a:pPr>
              <a:defRPr/>
            </a:pPr>
            <a:r>
              <a:rPr lang="en-US" dirty="0"/>
              <a:t>		</a:t>
            </a:r>
            <a:r>
              <a:rPr lang="en-US" dirty="0" err="1"/>
              <a:t>purObj.setBillAmount</a:t>
            </a:r>
            <a:r>
              <a:rPr lang="en-US" dirty="0"/>
              <a:t>(1055.00f);</a:t>
            </a:r>
          </a:p>
          <a:p>
            <a:pPr>
              <a:defRPr/>
            </a:pPr>
            <a:r>
              <a:rPr lang="en-US" dirty="0"/>
              <a:t>		</a:t>
            </a:r>
            <a:r>
              <a:rPr lang="en-US" dirty="0" err="1"/>
              <a:t>System.out.println</a:t>
            </a:r>
            <a:r>
              <a:rPr lang="en-US" dirty="0"/>
              <a:t>("Bill Id:"+</a:t>
            </a:r>
            <a:r>
              <a:rPr lang="en-US" dirty="0" err="1"/>
              <a:t>purObj.getBillId</a:t>
            </a:r>
            <a:r>
              <a:rPr lang="en-US" dirty="0"/>
              <a:t>());</a:t>
            </a:r>
          </a:p>
          <a:p>
            <a:pPr>
              <a:defRPr/>
            </a:pPr>
            <a:r>
              <a:rPr lang="en-US" dirty="0"/>
              <a:t>        		</a:t>
            </a:r>
            <a:r>
              <a:rPr lang="en-US" dirty="0" err="1"/>
              <a:t>System.out.println</a:t>
            </a:r>
            <a:r>
              <a:rPr lang="en-US" dirty="0"/>
              <a:t>("Bill Amount:"+</a:t>
            </a:r>
            <a:r>
              <a:rPr lang="en-US" dirty="0" err="1"/>
              <a:t>purObj.getBillAmount</a:t>
            </a:r>
            <a:r>
              <a:rPr lang="en-US" dirty="0"/>
              <a:t>());</a:t>
            </a:r>
          </a:p>
          <a:p>
            <a:pPr>
              <a:defRPr/>
            </a:pPr>
            <a:r>
              <a:rPr lang="en-US" dirty="0"/>
              <a:t>		</a:t>
            </a:r>
            <a:r>
              <a:rPr lang="en-US" dirty="0" err="1"/>
              <a:t>purObj.calculateBill</a:t>
            </a:r>
            <a:r>
              <a:rPr lang="en-US" dirty="0"/>
              <a:t>();</a:t>
            </a:r>
          </a:p>
          <a:p>
            <a:pPr>
              <a:defRPr/>
            </a:pPr>
            <a:r>
              <a:rPr lang="en-US" dirty="0"/>
              <a:t>	}</a:t>
            </a:r>
          </a:p>
          <a:p>
            <a:pPr>
              <a:defRPr/>
            </a:pPr>
            <a:r>
              <a:rPr lang="en-US" dirty="0"/>
              <a:t>}</a:t>
            </a:r>
            <a:endParaRPr lang="en-US" dirty="0">
              <a:solidFill>
                <a:schemeClr val="tx1"/>
              </a:solidFill>
            </a:endParaRPr>
          </a:p>
        </p:txBody>
      </p:sp>
      <p:sp>
        <p:nvSpPr>
          <p:cNvPr id="9" name="Content Placeholder 9"/>
          <p:cNvSpPr txBox="1">
            <a:spLocks/>
          </p:cNvSpPr>
          <p:nvPr/>
        </p:nvSpPr>
        <p:spPr bwMode="auto">
          <a:xfrm>
            <a:off x="381000" y="4648200"/>
            <a:ext cx="8153400" cy="7747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t>Output:</a:t>
            </a:r>
          </a:p>
          <a:p>
            <a:pPr marL="342900" indent="-342900" eaLnBrk="1" hangingPunct="1">
              <a:spcBef>
                <a:spcPct val="20000"/>
              </a:spcBef>
              <a:buClr>
                <a:srgbClr val="003366"/>
              </a:buClr>
              <a:buSzTx/>
              <a:buFont typeface="Wingdings" pitchFamily="2" charset="2"/>
              <a:buNone/>
              <a:defRPr/>
            </a:pPr>
            <a:r>
              <a:rPr lang="en-US" sz="1600" b="0" kern="0" dirty="0"/>
              <a:t>Compilation Error:  “possible loss of precision</a:t>
            </a:r>
            <a:r>
              <a:rPr lang="en-US" sz="1600" b="0" kern="0" dirty="0" smtClean="0"/>
              <a:t>” – Line# 28 </a:t>
            </a:r>
            <a:endParaRPr lang="en-US" sz="1600" b="0" kern="0" dirty="0"/>
          </a:p>
        </p:txBody>
      </p:sp>
      <p:sp>
        <p:nvSpPr>
          <p:cNvPr id="13" name="TextBox 12"/>
          <p:cNvSpPr txBox="1"/>
          <p:nvPr/>
        </p:nvSpPr>
        <p:spPr>
          <a:xfrm>
            <a:off x="381000" y="11708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4" name="Oval Callout 13"/>
          <p:cNvSpPr/>
          <p:nvPr/>
        </p:nvSpPr>
        <p:spPr bwMode="auto">
          <a:xfrm>
            <a:off x="6858000" y="3429000"/>
            <a:ext cx="2209800" cy="838200"/>
          </a:xfrm>
          <a:prstGeom prst="wedgeEllipseCallout">
            <a:avLst>
              <a:gd name="adj1" fmla="val -80771"/>
              <a:gd name="adj2" fmla="val 123438"/>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Why???</a:t>
            </a:r>
          </a:p>
        </p:txBody>
      </p:sp>
      <p:sp>
        <p:nvSpPr>
          <p:cNvPr id="10" name="Content Placeholder 9"/>
          <p:cNvSpPr txBox="1">
            <a:spLocks/>
          </p:cNvSpPr>
          <p:nvPr/>
        </p:nvSpPr>
        <p:spPr bwMode="auto">
          <a:xfrm>
            <a:off x="381000" y="5486400"/>
            <a:ext cx="8153400" cy="7747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6350" indent="-6350" eaLnBrk="1" hangingPunct="1">
              <a:spcBef>
                <a:spcPct val="20000"/>
              </a:spcBef>
              <a:buClr>
                <a:srgbClr val="003366"/>
              </a:buClr>
              <a:buSzTx/>
              <a:buFont typeface="Wingdings" pitchFamily="2" charset="2"/>
              <a:buNone/>
              <a:defRPr/>
            </a:pPr>
            <a:r>
              <a:rPr lang="en-US" sz="1600" b="0" kern="0" dirty="0"/>
              <a:t>The  error arises due to assignment of a floating point data to an integer data </a:t>
            </a:r>
          </a:p>
          <a:p>
            <a:pPr marL="342900" indent="-342900" eaLnBrk="1" hangingPunct="1">
              <a:spcBef>
                <a:spcPct val="20000"/>
              </a:spcBef>
              <a:buClr>
                <a:srgbClr val="003366"/>
              </a:buClr>
              <a:buSzTx/>
              <a:buFont typeface="Wingdings" pitchFamily="2" charset="2"/>
              <a:buNone/>
              <a:defRPr/>
            </a:pPr>
            <a:r>
              <a:rPr lang="en-US" sz="1600" b="0" kern="0" dirty="0"/>
              <a:t>Need to know Typecasting of data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866590A-5A0C-4B23-8CF2-27A0496C184B}" type="slidenum">
              <a:rPr lang="en-US"/>
              <a:pPr>
                <a:defRPr/>
              </a:pPr>
              <a:t>59</a:t>
            </a:fld>
            <a:endParaRPr lang="en-US" dirty="0"/>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63492" name="Rectangle 7"/>
          <p:cNvSpPr>
            <a:spLocks noGrp="1" noChangeArrowheads="1"/>
          </p:cNvSpPr>
          <p:nvPr>
            <p:ph type="body" idx="1"/>
          </p:nvPr>
        </p:nvSpPr>
        <p:spPr/>
        <p:txBody>
          <a:bodyPr/>
          <a:lstStyle/>
          <a:p>
            <a:pPr marL="342900" lvl="1" indent="-342900" eaLnBrk="1" hangingPunct="1">
              <a:buFont typeface="Wingdings" pitchFamily="2" charset="2"/>
              <a:buNone/>
            </a:pPr>
            <a:endParaRPr lang="en-US" smtClean="0"/>
          </a:p>
          <a:p>
            <a:pPr marL="342900" lvl="1" indent="-342900" eaLnBrk="1" hangingPunct="1">
              <a:buFont typeface="Wingdings" pitchFamily="2" charset="2"/>
              <a:buNone/>
            </a:pPr>
            <a:endParaRPr lang="en-US" smtClean="0"/>
          </a:p>
          <a:p>
            <a:pPr marL="342900" lvl="1" indent="-342900" eaLnBrk="1" hangingPunct="1">
              <a:buFont typeface="Wingdings" pitchFamily="2" charset="2"/>
              <a:buNone/>
            </a:pPr>
            <a:r>
              <a:rPr lang="en-US" smtClean="0"/>
              <a:t>Let us understand:</a:t>
            </a:r>
          </a:p>
          <a:p>
            <a:pPr marL="742950" lvl="2" indent="-342900" eaLnBrk="1" hangingPunct="1"/>
            <a:r>
              <a:rPr lang="en-US" sz="2200" smtClean="0"/>
              <a:t>Type conversion and Type casting</a:t>
            </a:r>
            <a:endParaRPr lang="en-US" smtClean="0"/>
          </a:p>
        </p:txBody>
      </p:sp>
      <p:pic>
        <p:nvPicPr>
          <p:cNvPr id="63493" name="Picture 2" descr="C:\Program Files\Microsoft Office\MEDIA\CAGCAT10\j0301252.wmf"/>
          <p:cNvPicPr>
            <a:picLocks noChangeAspect="1" noChangeArrowheads="1"/>
          </p:cNvPicPr>
          <p:nvPr/>
        </p:nvPicPr>
        <p:blipFill>
          <a:blip r:embed="rId3"/>
          <a:srcRect/>
          <a:stretch>
            <a:fillRect/>
          </a:stretch>
        </p:blipFill>
        <p:spPr bwMode="auto">
          <a:xfrm>
            <a:off x="6629400" y="2646363"/>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610600" cy="973138"/>
          </a:xfrm>
        </p:spPr>
        <p:txBody>
          <a:bodyPr/>
          <a:lstStyle/>
          <a:p>
            <a:pPr>
              <a:defRPr/>
            </a:pPr>
            <a:r>
              <a:rPr lang="en-US" sz="2800" dirty="0" smtClean="0"/>
              <a:t>Retail Application Case Study – Steps Forward …</a:t>
            </a:r>
            <a:endParaRPr lang="en-US" sz="2800" dirty="0"/>
          </a:p>
        </p:txBody>
      </p:sp>
      <p:sp>
        <p:nvSpPr>
          <p:cNvPr id="9219" name="Content Placeholder 2"/>
          <p:cNvSpPr>
            <a:spLocks noGrp="1"/>
          </p:cNvSpPr>
          <p:nvPr>
            <p:ph idx="4294967295"/>
          </p:nvPr>
        </p:nvSpPr>
        <p:spPr>
          <a:xfrm>
            <a:off x="304800" y="1752600"/>
            <a:ext cx="9067800" cy="4411663"/>
          </a:xfrm>
        </p:spPr>
        <p:txBody>
          <a:bodyPr/>
          <a:lstStyle/>
          <a:p>
            <a:pPr algn="just">
              <a:buFont typeface="Wingdings" pitchFamily="2" charset="2"/>
              <a:buNone/>
            </a:pPr>
            <a:r>
              <a:rPr lang="en-US" sz="2400" dirty="0" smtClean="0"/>
              <a:t>	Consider the retail application case study discussed on Day 1. There are many customers who visit the store to purchase various items. The store provides a unique Customer Id to all their customers. The store now wants to keep track of all its customers’ data. Let us assume that customer details include Customer Id and Telephone Number</a:t>
            </a:r>
          </a:p>
          <a:p>
            <a:pPr algn="just">
              <a:buFont typeface="Wingdings" pitchFamily="2" charset="2"/>
              <a:buNone/>
            </a:pPr>
            <a:r>
              <a:rPr lang="en-US" sz="2400" dirty="0" smtClean="0"/>
              <a:t>	</a:t>
            </a:r>
          </a:p>
          <a:p>
            <a:pPr algn="just">
              <a:buFont typeface="Wingdings" pitchFamily="2" charset="2"/>
              <a:buNone/>
            </a:pPr>
            <a:r>
              <a:rPr lang="en-US" sz="2400" dirty="0" smtClean="0"/>
              <a:t>	The store also wants to provide discount to its customers based on the bill amount.</a:t>
            </a:r>
          </a:p>
          <a:p>
            <a:pPr>
              <a:buFont typeface="Wingdings" pitchFamily="2" charset="2"/>
              <a:buNone/>
            </a:pPr>
            <a:endParaRPr lang="en-US" sz="2400" dirty="0" smtClean="0"/>
          </a:p>
        </p:txBody>
      </p:sp>
      <p:sp>
        <p:nvSpPr>
          <p:cNvPr id="5" name="Slide Number Placeholder 4"/>
          <p:cNvSpPr>
            <a:spLocks noGrp="1"/>
          </p:cNvSpPr>
          <p:nvPr>
            <p:ph type="sldNum" sz="quarter" idx="10"/>
          </p:nvPr>
        </p:nvSpPr>
        <p:spPr/>
        <p:txBody>
          <a:bodyPr/>
          <a:lstStyle/>
          <a:p>
            <a:pPr>
              <a:defRPr/>
            </a:pPr>
            <a:fld id="{4D007385-CC78-4066-A783-288B63C8370F}" type="slidenum">
              <a:rPr lang="en-US" smtClean="0"/>
              <a:pPr>
                <a:defRPr/>
              </a:pPr>
              <a:t>6</a:t>
            </a:fld>
            <a:endParaRPr lang="en-US" dirty="0"/>
          </a:p>
        </p:txBody>
      </p:sp>
      <p:sp>
        <p:nvSpPr>
          <p:cNvPr id="6" name="TextBox 5"/>
          <p:cNvSpPr txBox="1"/>
          <p:nvPr/>
        </p:nvSpPr>
        <p:spPr>
          <a:xfrm>
            <a:off x="304800" y="11708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5F6D1759-729A-498E-96D0-472489272F5B}" type="slidenum">
              <a:rPr lang="en-US"/>
              <a:pPr>
                <a:defRPr/>
              </a:pPr>
              <a:t>60</a:t>
            </a:fld>
            <a:endParaRPr lang="en-US" dirty="0"/>
          </a:p>
        </p:txBody>
      </p:sp>
      <p:sp>
        <p:nvSpPr>
          <p:cNvPr id="279568" name="Rectangle 16"/>
          <p:cNvSpPr>
            <a:spLocks noGrp="1" noChangeArrowheads="1"/>
          </p:cNvSpPr>
          <p:nvPr>
            <p:ph type="title"/>
          </p:nvPr>
        </p:nvSpPr>
        <p:spPr/>
        <p:txBody>
          <a:bodyPr/>
          <a:lstStyle/>
          <a:p>
            <a:pPr eaLnBrk="1" hangingPunct="1">
              <a:defRPr/>
            </a:pPr>
            <a:r>
              <a:rPr lang="en-US" i="1" dirty="0" smtClean="0"/>
              <a:t/>
            </a:r>
            <a:br>
              <a:rPr lang="en-US" i="1" dirty="0" smtClean="0"/>
            </a:br>
            <a:r>
              <a:rPr lang="en-US" dirty="0" smtClean="0"/>
              <a:t>Type Conversion  (1 of 2)</a:t>
            </a:r>
            <a:r>
              <a:rPr lang="en-US" i="1" dirty="0" smtClean="0"/>
              <a:t/>
            </a:r>
            <a:br>
              <a:rPr lang="en-US" i="1" dirty="0" smtClean="0"/>
            </a:br>
            <a:endParaRPr lang="en-US" dirty="0" smtClean="0"/>
          </a:p>
        </p:txBody>
      </p:sp>
      <p:sp>
        <p:nvSpPr>
          <p:cNvPr id="64516" name="Rectangle 17"/>
          <p:cNvSpPr>
            <a:spLocks noGrp="1" noChangeArrowheads="1"/>
          </p:cNvSpPr>
          <p:nvPr>
            <p:ph type="body" idx="1"/>
          </p:nvPr>
        </p:nvSpPr>
        <p:spPr>
          <a:xfrm>
            <a:off x="609600" y="1219200"/>
            <a:ext cx="8610600" cy="5105400"/>
          </a:xfrm>
        </p:spPr>
        <p:txBody>
          <a:bodyPr/>
          <a:lstStyle/>
          <a:p>
            <a:pPr>
              <a:lnSpc>
                <a:spcPct val="80000"/>
              </a:lnSpc>
            </a:pPr>
            <a:r>
              <a:rPr lang="en-US" dirty="0" smtClean="0"/>
              <a:t>A variable of one type can receive the value of another type</a:t>
            </a:r>
            <a:endParaRPr lang="en-US" sz="2200" dirty="0" smtClean="0"/>
          </a:p>
          <a:p>
            <a:pPr lvl="2">
              <a:lnSpc>
                <a:spcPct val="80000"/>
              </a:lnSpc>
            </a:pPr>
            <a:endParaRPr lang="en-US" sz="2200" dirty="0" smtClean="0"/>
          </a:p>
          <a:p>
            <a:r>
              <a:rPr lang="en-US" dirty="0" smtClean="0"/>
              <a:t>Type Conversion can be of two types:</a:t>
            </a:r>
          </a:p>
          <a:p>
            <a:pPr lvl="1"/>
            <a:r>
              <a:rPr lang="en-US" b="1" dirty="0" smtClean="0"/>
              <a:t>Widening Conversion</a:t>
            </a:r>
          </a:p>
          <a:p>
            <a:pPr lvl="1"/>
            <a:r>
              <a:rPr lang="en-US" b="1" dirty="0" smtClean="0"/>
              <a:t>Narrowing Conversion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196BA9A4-049A-469A-A9C6-2C2A6592038B}" type="slidenum">
              <a:rPr lang="en-US"/>
              <a:pPr>
                <a:defRPr/>
              </a:pPr>
              <a:t>61</a:t>
            </a:fld>
            <a:endParaRPr lang="en-US"/>
          </a:p>
        </p:txBody>
      </p:sp>
      <p:sp>
        <p:nvSpPr>
          <p:cNvPr id="279568" name="Rectangle 16"/>
          <p:cNvSpPr>
            <a:spLocks noGrp="1" noChangeArrowheads="1"/>
          </p:cNvSpPr>
          <p:nvPr>
            <p:ph type="title"/>
          </p:nvPr>
        </p:nvSpPr>
        <p:spPr/>
        <p:txBody>
          <a:bodyPr/>
          <a:lstStyle/>
          <a:p>
            <a:pPr eaLnBrk="1" hangingPunct="1">
              <a:defRPr/>
            </a:pPr>
            <a:r>
              <a:rPr lang="en-US" i="1" dirty="0" smtClean="0"/>
              <a:t/>
            </a:r>
            <a:br>
              <a:rPr lang="en-US" i="1" dirty="0" smtClean="0"/>
            </a:br>
            <a:r>
              <a:rPr lang="en-US" dirty="0" smtClean="0"/>
              <a:t>Type Conversion (2 of 2)</a:t>
            </a:r>
            <a:br>
              <a:rPr lang="en-US" dirty="0" smtClean="0"/>
            </a:br>
            <a:endParaRPr lang="en-US" dirty="0" smtClean="0"/>
          </a:p>
        </p:txBody>
      </p:sp>
      <p:sp>
        <p:nvSpPr>
          <p:cNvPr id="65540" name="Rectangle 17"/>
          <p:cNvSpPr>
            <a:spLocks noGrp="1" noChangeArrowheads="1"/>
          </p:cNvSpPr>
          <p:nvPr>
            <p:ph type="body" idx="1"/>
          </p:nvPr>
        </p:nvSpPr>
        <p:spPr>
          <a:xfrm>
            <a:off x="876300" y="1143000"/>
            <a:ext cx="8153400" cy="4572000"/>
          </a:xfrm>
        </p:spPr>
        <p:txBody>
          <a:bodyPr/>
          <a:lstStyle/>
          <a:p>
            <a:pPr>
              <a:lnSpc>
                <a:spcPct val="80000"/>
              </a:lnSpc>
            </a:pPr>
            <a:r>
              <a:rPr lang="en-US" smtClean="0"/>
              <a:t>Widening Conversion </a:t>
            </a:r>
          </a:p>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r>
              <a:rPr lang="en-US" smtClean="0"/>
              <a:t>Narrowing conversion</a:t>
            </a:r>
          </a:p>
          <a:p>
            <a:pPr>
              <a:lnSpc>
                <a:spcPct val="80000"/>
              </a:lnSpc>
            </a:pPr>
            <a:endParaRPr lang="en-US" smtClean="0"/>
          </a:p>
          <a:p>
            <a:pPr>
              <a:lnSpc>
                <a:spcPct val="80000"/>
              </a:lnSpc>
            </a:pPr>
            <a:endParaRPr lang="en-US" b="1" smtClean="0"/>
          </a:p>
          <a:p>
            <a:pPr eaLnBrk="1" hangingPunct="1"/>
            <a:endParaRPr lang="en-US" smtClean="0"/>
          </a:p>
        </p:txBody>
      </p:sp>
      <p:sp>
        <p:nvSpPr>
          <p:cNvPr id="33797" name="Text Box 6"/>
          <p:cNvSpPr txBox="1">
            <a:spLocks noChangeArrowheads="1"/>
          </p:cNvSpPr>
          <p:nvPr/>
        </p:nvSpPr>
        <p:spPr bwMode="auto">
          <a:xfrm>
            <a:off x="838200" y="1676400"/>
            <a:ext cx="6324600" cy="1077913"/>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1600" dirty="0">
                <a:solidFill>
                  <a:schemeClr val="bg1"/>
                </a:solidFill>
              </a:rPr>
              <a:t>int i = 10;</a:t>
            </a:r>
          </a:p>
          <a:p>
            <a:pPr>
              <a:defRPr/>
            </a:pPr>
            <a:r>
              <a:rPr lang="en-US" sz="1600" dirty="0">
                <a:solidFill>
                  <a:schemeClr val="bg1"/>
                </a:solidFill>
              </a:rPr>
              <a:t>double d;</a:t>
            </a:r>
          </a:p>
          <a:p>
            <a:pPr>
              <a:defRPr/>
            </a:pPr>
            <a:r>
              <a:rPr lang="en-US" sz="1600" dirty="0">
                <a:solidFill>
                  <a:schemeClr val="bg1"/>
                </a:solidFill>
              </a:rPr>
              <a:t>d = i;</a:t>
            </a:r>
          </a:p>
        </p:txBody>
      </p:sp>
      <p:sp>
        <p:nvSpPr>
          <p:cNvPr id="6" name="Text Box 6"/>
          <p:cNvSpPr txBox="1">
            <a:spLocks noChangeArrowheads="1"/>
          </p:cNvSpPr>
          <p:nvPr/>
        </p:nvSpPr>
        <p:spPr bwMode="auto">
          <a:xfrm>
            <a:off x="838200" y="3429000"/>
            <a:ext cx="6324600" cy="1077913"/>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1600" dirty="0">
                <a:solidFill>
                  <a:schemeClr val="bg1"/>
                </a:solidFill>
              </a:rPr>
              <a:t>double d = 10.856;</a:t>
            </a:r>
          </a:p>
          <a:p>
            <a:pPr>
              <a:defRPr/>
            </a:pPr>
            <a:r>
              <a:rPr lang="en-US" sz="1600" dirty="0">
                <a:solidFill>
                  <a:schemeClr val="bg1"/>
                </a:solidFill>
              </a:rPr>
              <a:t>int i;</a:t>
            </a:r>
          </a:p>
          <a:p>
            <a:pPr>
              <a:defRPr/>
            </a:pPr>
            <a:r>
              <a:rPr lang="en-US" sz="1600" dirty="0">
                <a:solidFill>
                  <a:schemeClr val="bg1"/>
                </a:solidFill>
              </a:rPr>
              <a:t>i = d;</a:t>
            </a:r>
          </a:p>
        </p:txBody>
      </p:sp>
      <p:sp>
        <p:nvSpPr>
          <p:cNvPr id="9" name="Oval Callout 8"/>
          <p:cNvSpPr/>
          <p:nvPr/>
        </p:nvSpPr>
        <p:spPr bwMode="auto">
          <a:xfrm>
            <a:off x="7010400" y="1905000"/>
            <a:ext cx="2209800" cy="2019300"/>
          </a:xfrm>
          <a:prstGeom prst="wedgeEllipseCallout">
            <a:avLst>
              <a:gd name="adj1" fmla="val -117928"/>
              <a:gd name="adj2" fmla="val 46734"/>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In this case there is a  compilation error .</a:t>
            </a:r>
          </a:p>
          <a:p>
            <a:pPr algn="ctr">
              <a:defRPr/>
            </a:pPr>
            <a:r>
              <a:rPr lang="en-US" sz="1800" dirty="0">
                <a:solidFill>
                  <a:schemeClr val="tx1"/>
                </a:solidFill>
              </a:rPr>
              <a:t>Why?</a:t>
            </a:r>
          </a:p>
        </p:txBody>
      </p:sp>
      <p:sp>
        <p:nvSpPr>
          <p:cNvPr id="10" name="Content Placeholder 9"/>
          <p:cNvSpPr txBox="1">
            <a:spLocks/>
          </p:cNvSpPr>
          <p:nvPr/>
        </p:nvSpPr>
        <p:spPr bwMode="auto">
          <a:xfrm>
            <a:off x="762000" y="5105400"/>
            <a:ext cx="8382000" cy="7747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6350" indent="-6350" eaLnBrk="1" hangingPunct="1">
              <a:spcBef>
                <a:spcPct val="20000"/>
              </a:spcBef>
              <a:buClr>
                <a:srgbClr val="003366"/>
              </a:buClr>
              <a:buSzTx/>
              <a:buFont typeface="Wingdings" pitchFamily="2" charset="2"/>
              <a:buNone/>
              <a:defRPr/>
            </a:pPr>
            <a:r>
              <a:rPr lang="en-US" sz="1600" b="0" kern="0" dirty="0"/>
              <a:t>The  error arises due to assignment of a double data to an integer data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B603F8E3-617F-453E-947F-BA42F820AE1C}" type="slidenum">
              <a:rPr lang="en-US"/>
              <a:pPr>
                <a:defRPr/>
              </a:pPr>
              <a:t>62</a:t>
            </a:fld>
            <a:endParaRPr lang="en-US"/>
          </a:p>
        </p:txBody>
      </p:sp>
      <p:sp>
        <p:nvSpPr>
          <p:cNvPr id="279568" name="Rectangle 16"/>
          <p:cNvSpPr>
            <a:spLocks noGrp="1" noChangeArrowheads="1"/>
          </p:cNvSpPr>
          <p:nvPr>
            <p:ph type="title"/>
          </p:nvPr>
        </p:nvSpPr>
        <p:spPr/>
        <p:txBody>
          <a:bodyPr/>
          <a:lstStyle/>
          <a:p>
            <a:pPr eaLnBrk="1" hangingPunct="1">
              <a:defRPr/>
            </a:pPr>
            <a:r>
              <a:rPr lang="en-US" i="1" dirty="0" smtClean="0"/>
              <a:t/>
            </a:r>
            <a:br>
              <a:rPr lang="en-US" i="1" dirty="0" smtClean="0"/>
            </a:br>
            <a:r>
              <a:rPr lang="en-US" dirty="0" smtClean="0"/>
              <a:t>Type Casting  </a:t>
            </a:r>
            <a:r>
              <a:rPr lang="en-US" i="1" dirty="0" smtClean="0"/>
              <a:t/>
            </a:r>
            <a:br>
              <a:rPr lang="en-US" i="1" dirty="0" smtClean="0"/>
            </a:br>
            <a:endParaRPr lang="en-US" dirty="0" smtClean="0"/>
          </a:p>
        </p:txBody>
      </p:sp>
      <p:sp>
        <p:nvSpPr>
          <p:cNvPr id="69636" name="Rectangle 17"/>
          <p:cNvSpPr>
            <a:spLocks noGrp="1" noChangeArrowheads="1"/>
          </p:cNvSpPr>
          <p:nvPr>
            <p:ph type="body" idx="1"/>
          </p:nvPr>
        </p:nvSpPr>
        <p:spPr>
          <a:xfrm>
            <a:off x="609600" y="1282700"/>
            <a:ext cx="8636000" cy="1460500"/>
          </a:xfrm>
        </p:spPr>
        <p:txBody>
          <a:bodyPr/>
          <a:lstStyle/>
          <a:p>
            <a:pPr marL="6350" indent="-6350">
              <a:buFont typeface="Wingdings" pitchFamily="2" charset="2"/>
              <a:buNone/>
              <a:defRPr/>
            </a:pPr>
            <a:r>
              <a:rPr lang="en-US" dirty="0" smtClean="0"/>
              <a:t>Whenever a larger type is converted to a smaller type, we have to explicitly specify the </a:t>
            </a:r>
            <a:r>
              <a:rPr lang="en-US" b="1" i="1" dirty="0" smtClean="0"/>
              <a:t>type cast operator</a:t>
            </a:r>
          </a:p>
          <a:p>
            <a:pPr lvl="1">
              <a:defRPr/>
            </a:pPr>
            <a:r>
              <a:rPr lang="en-US" dirty="0" smtClean="0"/>
              <a:t>This prevents </a:t>
            </a:r>
            <a:r>
              <a:rPr lang="en-US" b="1" i="1" dirty="0" smtClean="0"/>
              <a:t>accidental loss</a:t>
            </a:r>
            <a:r>
              <a:rPr lang="en-US" dirty="0" smtClean="0"/>
              <a:t> of data</a:t>
            </a:r>
          </a:p>
          <a:p>
            <a:pPr lvl="1">
              <a:defRPr/>
            </a:pPr>
            <a:endParaRPr lang="en-US" sz="2100" dirty="0" smtClean="0"/>
          </a:p>
          <a:p>
            <a:pPr>
              <a:buFont typeface="Wingdings" pitchFamily="2" charset="2"/>
              <a:buNone/>
              <a:defRPr/>
            </a:pPr>
            <a:r>
              <a:rPr lang="en-US" sz="2000" dirty="0" smtClean="0">
                <a:latin typeface="Lucida Console" pitchFamily="49" charset="0"/>
              </a:rPr>
              <a:t>	</a:t>
            </a:r>
            <a:endParaRPr lang="en-US" dirty="0" smtClean="0"/>
          </a:p>
        </p:txBody>
      </p:sp>
      <p:sp>
        <p:nvSpPr>
          <p:cNvPr id="2058" name="Text Box 8"/>
          <p:cNvSpPr txBox="1">
            <a:spLocks noChangeArrowheads="1"/>
          </p:cNvSpPr>
          <p:nvPr/>
        </p:nvSpPr>
        <p:spPr bwMode="auto">
          <a:xfrm>
            <a:off x="1106488" y="2819400"/>
            <a:ext cx="7758112" cy="1077913"/>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1600" dirty="0">
                <a:solidFill>
                  <a:schemeClr val="bg1"/>
                </a:solidFill>
              </a:rPr>
              <a:t>double d = 10;</a:t>
            </a:r>
          </a:p>
          <a:p>
            <a:pPr>
              <a:defRPr/>
            </a:pPr>
            <a:r>
              <a:rPr lang="en-US" sz="1600" dirty="0">
                <a:solidFill>
                  <a:schemeClr val="bg1"/>
                </a:solidFill>
              </a:rPr>
              <a:t>int i;</a:t>
            </a:r>
          </a:p>
          <a:p>
            <a:pPr>
              <a:defRPr/>
            </a:pPr>
            <a:r>
              <a:rPr lang="en-US" sz="1600" dirty="0">
                <a:solidFill>
                  <a:schemeClr val="bg1"/>
                </a:solidFill>
              </a:rPr>
              <a:t>i = (int) d;</a:t>
            </a:r>
          </a:p>
        </p:txBody>
      </p:sp>
      <p:sp>
        <p:nvSpPr>
          <p:cNvPr id="13" name="Rectangle 17"/>
          <p:cNvSpPr txBox="1">
            <a:spLocks noChangeArrowheads="1"/>
          </p:cNvSpPr>
          <p:nvPr/>
        </p:nvSpPr>
        <p:spPr bwMode="auto">
          <a:xfrm>
            <a:off x="482600" y="4711700"/>
            <a:ext cx="8915400" cy="1460500"/>
          </a:xfrm>
          <a:prstGeom prst="rect">
            <a:avLst/>
          </a:prstGeom>
          <a:noFill/>
          <a:ln w="9525">
            <a:noFill/>
            <a:miter lim="800000"/>
            <a:headEnd/>
            <a:tailEnd/>
          </a:ln>
        </p:spPr>
        <p:txBody>
          <a:bodyPr/>
          <a:lstStyle/>
          <a:p>
            <a:pPr marL="342900" indent="-342900">
              <a:spcBef>
                <a:spcPct val="20000"/>
              </a:spcBef>
              <a:buClr>
                <a:srgbClr val="003366"/>
              </a:buClr>
              <a:buSzTx/>
              <a:defRPr/>
            </a:pPr>
            <a:endParaRPr lang="en-US" sz="2400" b="0" kern="0" dirty="0">
              <a:latin typeface="+mn-lt"/>
              <a:cs typeface="+mn-cs"/>
            </a:endParaRPr>
          </a:p>
          <a:p>
            <a:pPr marL="342900" indent="-342900">
              <a:spcBef>
                <a:spcPct val="20000"/>
              </a:spcBef>
              <a:buClr>
                <a:srgbClr val="003366"/>
              </a:buClr>
              <a:buSzTx/>
              <a:buFont typeface="Wingdings" pitchFamily="2" charset="2"/>
              <a:buNone/>
              <a:defRPr/>
            </a:pPr>
            <a:r>
              <a:rPr lang="en-US" sz="2000" b="0" kern="0" dirty="0">
                <a:latin typeface="Lucida Console" pitchFamily="49" charset="0"/>
                <a:cs typeface="+mn-cs"/>
              </a:rPr>
              <a:t>	</a:t>
            </a:r>
            <a:endParaRPr lang="en-US" sz="2400" b="0" kern="0" dirty="0">
              <a:latin typeface="+mn-lt"/>
              <a:cs typeface="+mn-cs"/>
            </a:endParaRPr>
          </a:p>
        </p:txBody>
      </p:sp>
      <p:sp>
        <p:nvSpPr>
          <p:cNvPr id="66569" name="TextBox 16"/>
          <p:cNvSpPr txBox="1">
            <a:spLocks noChangeArrowheads="1"/>
          </p:cNvSpPr>
          <p:nvPr/>
        </p:nvSpPr>
        <p:spPr bwMode="auto">
          <a:xfrm>
            <a:off x="609600" y="4783138"/>
            <a:ext cx="7848600" cy="1384300"/>
          </a:xfrm>
          <a:prstGeom prst="rect">
            <a:avLst/>
          </a:prstGeom>
          <a:noFill/>
          <a:ln w="9525">
            <a:noFill/>
            <a:miter lim="800000"/>
            <a:headEnd/>
            <a:tailEnd/>
          </a:ln>
        </p:spPr>
        <p:txBody>
          <a:bodyPr>
            <a:spAutoFit/>
          </a:bodyPr>
          <a:lstStyle/>
          <a:p>
            <a:r>
              <a:rPr lang="en-US" sz="2400" b="0"/>
              <a:t>Note: In narrowing conversion typecasting should be done </a:t>
            </a:r>
            <a:r>
              <a:rPr lang="en-US" sz="2400"/>
              <a:t>explicitly</a:t>
            </a:r>
            <a:r>
              <a:rPr lang="en-US" sz="2400" b="0"/>
              <a:t> else it will result in compile time error</a:t>
            </a:r>
          </a:p>
          <a:p>
            <a:endParaRPr lang="en-US" sz="2400" b="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1" name="Rectangle 11"/>
          <p:cNvSpPr>
            <a:spLocks noGrp="1" noChangeArrowheads="1"/>
          </p:cNvSpPr>
          <p:nvPr>
            <p:ph type="title"/>
          </p:nvPr>
        </p:nvSpPr>
        <p:spPr/>
        <p:txBody>
          <a:bodyPr/>
          <a:lstStyle/>
          <a:p>
            <a:pPr eaLnBrk="1" hangingPunct="1">
              <a:defRPr/>
            </a:pPr>
            <a:r>
              <a:rPr lang="en-US" dirty="0" smtClean="0"/>
              <a:t>Type Conversion and Type Casting (1 of 2) </a:t>
            </a:r>
          </a:p>
        </p:txBody>
      </p:sp>
      <p:sp>
        <p:nvSpPr>
          <p:cNvPr id="8" name="Slide Number Placeholder 3"/>
          <p:cNvSpPr>
            <a:spLocks noGrp="1"/>
          </p:cNvSpPr>
          <p:nvPr>
            <p:ph type="sldNum" sz="quarter" idx="10"/>
          </p:nvPr>
        </p:nvSpPr>
        <p:spPr/>
        <p:txBody>
          <a:bodyPr/>
          <a:lstStyle/>
          <a:p>
            <a:pPr>
              <a:defRPr/>
            </a:pPr>
            <a:fld id="{3C63651A-F7A7-4C88-9610-F9D8BDE91FE0}" type="slidenum">
              <a:rPr lang="en-US"/>
              <a:pPr>
                <a:defRPr/>
              </a:pPr>
              <a:t>63</a:t>
            </a:fld>
            <a:endParaRPr lang="en-US" dirty="0"/>
          </a:p>
        </p:txBody>
      </p:sp>
      <p:sp>
        <p:nvSpPr>
          <p:cNvPr id="11" name="Text Box 4"/>
          <p:cNvSpPr txBox="1">
            <a:spLocks noChangeArrowheads="1"/>
          </p:cNvSpPr>
          <p:nvPr/>
        </p:nvSpPr>
        <p:spPr bwMode="auto">
          <a:xfrm>
            <a:off x="381000" y="1447800"/>
            <a:ext cx="4343400" cy="41544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solidFill>
                  <a:schemeClr val="tx1"/>
                </a:solidFill>
              </a:rPr>
              <a:t>class Purchase{</a:t>
            </a:r>
          </a:p>
          <a:p>
            <a:pPr>
              <a:defRPr/>
            </a:pPr>
            <a:r>
              <a:rPr lang="en-US" dirty="0">
                <a:solidFill>
                  <a:schemeClr val="tx1"/>
                </a:solidFill>
              </a:rPr>
              <a:t>	private </a:t>
            </a:r>
            <a:r>
              <a:rPr lang="en-US" dirty="0" err="1">
                <a:solidFill>
                  <a:schemeClr val="tx1"/>
                </a:solidFill>
              </a:rPr>
              <a:t>int</a:t>
            </a:r>
            <a:r>
              <a:rPr lang="en-US" dirty="0">
                <a:solidFill>
                  <a:schemeClr val="tx1"/>
                </a:solidFill>
              </a:rPr>
              <a:t> </a:t>
            </a:r>
            <a:r>
              <a:rPr lang="en-US" dirty="0" err="1">
                <a:solidFill>
                  <a:schemeClr val="tx1"/>
                </a:solidFill>
              </a:rPr>
              <a:t>billId</a:t>
            </a:r>
            <a:r>
              <a:rPr lang="en-US" dirty="0">
                <a:solidFill>
                  <a:schemeClr val="tx1"/>
                </a:solidFill>
              </a:rPr>
              <a:t>;</a:t>
            </a:r>
          </a:p>
          <a:p>
            <a:pPr>
              <a:defRPr/>
            </a:pPr>
            <a:r>
              <a:rPr lang="en-US" dirty="0">
                <a:solidFill>
                  <a:schemeClr val="tx1"/>
                </a:solidFill>
              </a:rPr>
              <a:t>	private float </a:t>
            </a:r>
            <a:r>
              <a:rPr lang="en-US" dirty="0" err="1">
                <a:solidFill>
                  <a:schemeClr val="tx1"/>
                </a:solidFill>
              </a:rPr>
              <a:t>billAmount</a:t>
            </a:r>
            <a:r>
              <a:rPr lang="en-US" dirty="0">
                <a:solidFill>
                  <a:schemeClr val="tx1"/>
                </a:solidFill>
              </a:rPr>
              <a:t>;</a:t>
            </a:r>
          </a:p>
          <a:p>
            <a:pPr>
              <a:defRPr/>
            </a:pPr>
            <a:r>
              <a:rPr lang="en-US" dirty="0">
                <a:solidFill>
                  <a:schemeClr val="tx1"/>
                </a:solidFill>
              </a:rPr>
              <a:t>	public void </a:t>
            </a:r>
            <a:r>
              <a:rPr lang="en-US" dirty="0" err="1">
                <a:solidFill>
                  <a:schemeClr val="tx1"/>
                </a:solidFill>
              </a:rPr>
              <a:t>setBillId</a:t>
            </a:r>
            <a:r>
              <a:rPr lang="en-US" dirty="0">
                <a:solidFill>
                  <a:schemeClr val="tx1"/>
                </a:solidFill>
              </a:rPr>
              <a:t>(</a:t>
            </a:r>
            <a:r>
              <a:rPr lang="en-US" dirty="0" err="1">
                <a:solidFill>
                  <a:schemeClr val="tx1"/>
                </a:solidFill>
              </a:rPr>
              <a:t>int</a:t>
            </a:r>
            <a:r>
              <a:rPr lang="en-US" dirty="0">
                <a:solidFill>
                  <a:schemeClr val="tx1"/>
                </a:solidFill>
              </a:rPr>
              <a:t> id){</a:t>
            </a:r>
          </a:p>
          <a:p>
            <a:pPr>
              <a:defRPr/>
            </a:pPr>
            <a:r>
              <a:rPr lang="en-US" dirty="0">
                <a:solidFill>
                  <a:schemeClr val="tx1"/>
                </a:solidFill>
              </a:rPr>
              <a:t>		</a:t>
            </a:r>
            <a:r>
              <a:rPr lang="en-US" dirty="0" err="1">
                <a:solidFill>
                  <a:schemeClr val="tx1"/>
                </a:solidFill>
              </a:rPr>
              <a:t>billId</a:t>
            </a:r>
            <a:r>
              <a:rPr lang="en-US" dirty="0">
                <a:solidFill>
                  <a:schemeClr val="tx1"/>
                </a:solidFill>
              </a:rPr>
              <a:t>=id;</a:t>
            </a:r>
          </a:p>
          <a:p>
            <a:pPr>
              <a:defRPr/>
            </a:pPr>
            <a:r>
              <a:rPr lang="en-US" dirty="0">
                <a:solidFill>
                  <a:schemeClr val="tx1"/>
                </a:solidFill>
              </a:rPr>
              <a:t>	}</a:t>
            </a:r>
          </a:p>
          <a:p>
            <a:pPr>
              <a:defRPr/>
            </a:pPr>
            <a:r>
              <a:rPr lang="en-US" dirty="0">
                <a:solidFill>
                  <a:schemeClr val="tx1"/>
                </a:solidFill>
              </a:rPr>
              <a:t>	public void </a:t>
            </a:r>
            <a:r>
              <a:rPr lang="en-US" dirty="0" err="1">
                <a:solidFill>
                  <a:schemeClr val="tx1"/>
                </a:solidFill>
              </a:rPr>
              <a:t>setBillAmount</a:t>
            </a:r>
            <a:r>
              <a:rPr lang="en-US" dirty="0">
                <a:solidFill>
                  <a:schemeClr val="tx1"/>
                </a:solidFill>
              </a:rPr>
              <a:t>(float amount){</a:t>
            </a:r>
          </a:p>
          <a:p>
            <a:pPr>
              <a:defRPr/>
            </a:pPr>
            <a:r>
              <a:rPr lang="en-US" dirty="0">
                <a:solidFill>
                  <a:schemeClr val="tx1"/>
                </a:solidFill>
              </a:rPr>
              <a:t>		</a:t>
            </a:r>
            <a:r>
              <a:rPr lang="en-US" dirty="0" err="1">
                <a:solidFill>
                  <a:schemeClr val="tx1"/>
                </a:solidFill>
              </a:rPr>
              <a:t>billAmount</a:t>
            </a:r>
            <a:r>
              <a:rPr lang="en-US" dirty="0">
                <a:solidFill>
                  <a:schemeClr val="tx1"/>
                </a:solidFill>
              </a:rPr>
              <a:t>=amount;</a:t>
            </a:r>
          </a:p>
          <a:p>
            <a:pPr>
              <a:defRPr/>
            </a:pPr>
            <a:r>
              <a:rPr lang="en-US" dirty="0">
                <a:solidFill>
                  <a:schemeClr val="tx1"/>
                </a:solidFill>
              </a:rPr>
              <a:t>	}</a:t>
            </a:r>
          </a:p>
          <a:p>
            <a:pPr>
              <a:defRPr/>
            </a:pPr>
            <a:r>
              <a:rPr lang="en-US" dirty="0">
                <a:solidFill>
                  <a:schemeClr val="tx1"/>
                </a:solidFill>
              </a:rPr>
              <a:t>	public </a:t>
            </a:r>
            <a:r>
              <a:rPr lang="en-US" dirty="0" err="1">
                <a:solidFill>
                  <a:schemeClr val="tx1"/>
                </a:solidFill>
              </a:rPr>
              <a:t>int</a:t>
            </a:r>
            <a:r>
              <a:rPr lang="en-US" dirty="0">
                <a:solidFill>
                  <a:schemeClr val="tx1"/>
                </a:solidFill>
              </a:rPr>
              <a:t> </a:t>
            </a:r>
            <a:r>
              <a:rPr lang="en-US" dirty="0" err="1">
                <a:solidFill>
                  <a:schemeClr val="tx1"/>
                </a:solidFill>
              </a:rPr>
              <a:t>getBillId</a:t>
            </a:r>
            <a:r>
              <a:rPr lang="en-US" dirty="0">
                <a:solidFill>
                  <a:schemeClr val="tx1"/>
                </a:solidFill>
              </a:rPr>
              <a:t>(){</a:t>
            </a:r>
          </a:p>
          <a:p>
            <a:pPr>
              <a:defRPr/>
            </a:pPr>
            <a:r>
              <a:rPr lang="en-US" dirty="0">
                <a:solidFill>
                  <a:schemeClr val="tx1"/>
                </a:solidFill>
              </a:rPr>
              <a:t>		return </a:t>
            </a:r>
            <a:r>
              <a:rPr lang="en-US" dirty="0" err="1">
                <a:solidFill>
                  <a:schemeClr val="tx1"/>
                </a:solidFill>
              </a:rPr>
              <a:t>billId</a:t>
            </a:r>
            <a:r>
              <a:rPr lang="en-US" dirty="0">
                <a:solidFill>
                  <a:schemeClr val="tx1"/>
                </a:solidFill>
              </a:rPr>
              <a:t>;</a:t>
            </a:r>
          </a:p>
          <a:p>
            <a:pPr>
              <a:defRPr/>
            </a:pPr>
            <a:r>
              <a:rPr lang="en-US" dirty="0">
                <a:solidFill>
                  <a:schemeClr val="tx1"/>
                </a:solidFill>
              </a:rPr>
              <a:t>	}</a:t>
            </a:r>
          </a:p>
          <a:p>
            <a:pPr>
              <a:defRPr/>
            </a:pPr>
            <a:r>
              <a:rPr lang="en-US" dirty="0">
                <a:solidFill>
                  <a:schemeClr val="tx1"/>
                </a:solidFill>
              </a:rPr>
              <a:t>	public float </a:t>
            </a:r>
            <a:r>
              <a:rPr lang="en-US" dirty="0" err="1">
                <a:solidFill>
                  <a:schemeClr val="tx1"/>
                </a:solidFill>
              </a:rPr>
              <a:t>getBillAmount</a:t>
            </a:r>
            <a:r>
              <a:rPr lang="en-US" dirty="0">
                <a:solidFill>
                  <a:schemeClr val="tx1"/>
                </a:solidFill>
              </a:rPr>
              <a:t>(){</a:t>
            </a:r>
          </a:p>
          <a:p>
            <a:pPr>
              <a:defRPr/>
            </a:pPr>
            <a:r>
              <a:rPr lang="en-US" dirty="0">
                <a:solidFill>
                  <a:schemeClr val="tx1"/>
                </a:solidFill>
              </a:rPr>
              <a:t>		return </a:t>
            </a:r>
            <a:r>
              <a:rPr lang="en-US" dirty="0" err="1">
                <a:solidFill>
                  <a:schemeClr val="tx1"/>
                </a:solidFill>
              </a:rPr>
              <a:t>billAmount</a:t>
            </a:r>
            <a:r>
              <a:rPr lang="en-US" dirty="0">
                <a:solidFill>
                  <a:schemeClr val="tx1"/>
                </a:solidFill>
              </a:rPr>
              <a:t>;</a:t>
            </a:r>
          </a:p>
          <a:p>
            <a:pPr>
              <a:defRPr/>
            </a:pPr>
            <a:r>
              <a:rPr lang="en-US" dirty="0">
                <a:solidFill>
                  <a:schemeClr val="tx1"/>
                </a:solidFill>
              </a:rPr>
              <a:t>	}</a:t>
            </a:r>
          </a:p>
        </p:txBody>
      </p:sp>
      <p:sp>
        <p:nvSpPr>
          <p:cNvPr id="13" name="Text Box 4"/>
          <p:cNvSpPr txBox="1">
            <a:spLocks noChangeArrowheads="1"/>
          </p:cNvSpPr>
          <p:nvPr/>
        </p:nvSpPr>
        <p:spPr bwMode="auto">
          <a:xfrm>
            <a:off x="4953000" y="1143000"/>
            <a:ext cx="4343400" cy="4800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solidFill>
                  <a:schemeClr val="tx1"/>
                </a:solidFill>
              </a:rPr>
              <a:t>public void </a:t>
            </a:r>
            <a:r>
              <a:rPr lang="en-US" dirty="0" err="1">
                <a:solidFill>
                  <a:schemeClr val="tx1"/>
                </a:solidFill>
              </a:rPr>
              <a:t>calculateBill</a:t>
            </a:r>
            <a:r>
              <a:rPr lang="en-US" dirty="0">
                <a:solidFill>
                  <a:schemeClr val="tx1"/>
                </a:solidFill>
              </a:rPr>
              <a:t>(){</a:t>
            </a:r>
          </a:p>
          <a:p>
            <a:pPr>
              <a:defRPr/>
            </a:pPr>
            <a:r>
              <a:rPr lang="en-US" dirty="0">
                <a:solidFill>
                  <a:schemeClr val="tx1"/>
                </a:solidFill>
              </a:rPr>
              <a:t>	</a:t>
            </a:r>
            <a:r>
              <a:rPr lang="en-US" dirty="0" err="1">
                <a:solidFill>
                  <a:schemeClr val="tx1"/>
                </a:solidFill>
              </a:rPr>
              <a:t>int</a:t>
            </a:r>
            <a:r>
              <a:rPr lang="en-US" dirty="0">
                <a:solidFill>
                  <a:schemeClr val="tx1"/>
                </a:solidFill>
              </a:rPr>
              <a:t> discount=0;</a:t>
            </a:r>
          </a:p>
          <a:p>
            <a:pPr>
              <a:defRPr/>
            </a:pPr>
            <a:r>
              <a:rPr lang="en-US" dirty="0">
                <a:solidFill>
                  <a:schemeClr val="tx1"/>
                </a:solidFill>
              </a:rPr>
              <a:t>	</a:t>
            </a:r>
            <a:r>
              <a:rPr lang="en-US" dirty="0" err="1">
                <a:solidFill>
                  <a:schemeClr val="tx1"/>
                </a:solidFill>
              </a:rPr>
              <a:t>int</a:t>
            </a:r>
            <a:r>
              <a:rPr lang="en-US" dirty="0">
                <a:solidFill>
                  <a:schemeClr val="tx1"/>
                </a:solidFill>
              </a:rPr>
              <a:t> </a:t>
            </a:r>
            <a:r>
              <a:rPr lang="en-US" dirty="0" err="1">
                <a:solidFill>
                  <a:schemeClr val="tx1"/>
                </a:solidFill>
              </a:rPr>
              <a:t>totalCharges</a:t>
            </a:r>
            <a:r>
              <a:rPr lang="en-US" dirty="0">
                <a:solidFill>
                  <a:schemeClr val="tx1"/>
                </a:solidFill>
              </a:rPr>
              <a:t>=0;</a:t>
            </a:r>
          </a:p>
          <a:p>
            <a:pPr>
              <a:defRPr/>
            </a:pPr>
            <a:r>
              <a:rPr lang="en-US" dirty="0">
                <a:solidFill>
                  <a:schemeClr val="tx1"/>
                </a:solidFill>
              </a:rPr>
              <a:t>	if(</a:t>
            </a:r>
            <a:r>
              <a:rPr lang="en-US" dirty="0" err="1">
                <a:solidFill>
                  <a:schemeClr val="tx1"/>
                </a:solidFill>
              </a:rPr>
              <a:t>billAmount</a:t>
            </a:r>
            <a:r>
              <a:rPr lang="en-US" dirty="0">
                <a:solidFill>
                  <a:schemeClr val="tx1"/>
                </a:solidFill>
              </a:rPr>
              <a:t>&gt;=1000){</a:t>
            </a:r>
          </a:p>
          <a:p>
            <a:pPr>
              <a:defRPr/>
            </a:pPr>
            <a:r>
              <a:rPr lang="en-US" dirty="0">
                <a:solidFill>
                  <a:schemeClr val="tx1"/>
                </a:solidFill>
              </a:rPr>
              <a:t>		discount=10;</a:t>
            </a:r>
          </a:p>
          <a:p>
            <a:pPr>
              <a:defRPr/>
            </a:pPr>
            <a:r>
              <a:rPr lang="en-US" dirty="0">
                <a:solidFill>
                  <a:schemeClr val="tx1"/>
                </a:solidFill>
              </a:rPr>
              <a:t>	}</a:t>
            </a:r>
          </a:p>
          <a:p>
            <a:pPr>
              <a:defRPr/>
            </a:pPr>
            <a:r>
              <a:rPr lang="en-US" dirty="0">
                <a:solidFill>
                  <a:schemeClr val="tx1"/>
                </a:solidFill>
              </a:rPr>
              <a:t>	else if(</a:t>
            </a:r>
            <a:r>
              <a:rPr lang="en-US" dirty="0" err="1">
                <a:solidFill>
                  <a:schemeClr val="tx1"/>
                </a:solidFill>
              </a:rPr>
              <a:t>billAmount</a:t>
            </a:r>
            <a:r>
              <a:rPr lang="en-US" dirty="0">
                <a:solidFill>
                  <a:schemeClr val="tx1"/>
                </a:solidFill>
              </a:rPr>
              <a:t>&gt;=500){</a:t>
            </a:r>
          </a:p>
          <a:p>
            <a:pPr>
              <a:defRPr/>
            </a:pPr>
            <a:r>
              <a:rPr lang="en-US" dirty="0">
                <a:solidFill>
                  <a:schemeClr val="tx1"/>
                </a:solidFill>
              </a:rPr>
              <a:t>		discount=5;</a:t>
            </a:r>
          </a:p>
          <a:p>
            <a:pPr>
              <a:defRPr/>
            </a:pPr>
            <a:r>
              <a:rPr lang="en-US" dirty="0">
                <a:solidFill>
                  <a:schemeClr val="tx1"/>
                </a:solidFill>
              </a:rPr>
              <a:t>	}</a:t>
            </a:r>
          </a:p>
          <a:p>
            <a:pPr>
              <a:defRPr/>
            </a:pPr>
            <a:r>
              <a:rPr lang="en-US" dirty="0">
                <a:solidFill>
                  <a:schemeClr val="tx1"/>
                </a:solidFill>
              </a:rPr>
              <a:t>	else{</a:t>
            </a:r>
          </a:p>
          <a:p>
            <a:pPr>
              <a:defRPr/>
            </a:pPr>
            <a:r>
              <a:rPr lang="en-US" dirty="0">
                <a:solidFill>
                  <a:schemeClr val="tx1"/>
                </a:solidFill>
              </a:rPr>
              <a:t>		discount=0;</a:t>
            </a:r>
          </a:p>
          <a:p>
            <a:pPr>
              <a:defRPr/>
            </a:pPr>
            <a:r>
              <a:rPr lang="en-US" dirty="0">
                <a:solidFill>
                  <a:schemeClr val="tx1"/>
                </a:solidFill>
              </a:rPr>
              <a:t>	}</a:t>
            </a:r>
          </a:p>
          <a:p>
            <a:pPr>
              <a:defRPr/>
            </a:pPr>
            <a:r>
              <a:rPr lang="en-US" dirty="0">
                <a:solidFill>
                  <a:schemeClr val="tx1"/>
                </a:solidFill>
              </a:rPr>
              <a:t>	</a:t>
            </a:r>
            <a:r>
              <a:rPr lang="en-US" dirty="0" err="1">
                <a:solidFill>
                  <a:schemeClr val="tx1"/>
                </a:solidFill>
              </a:rPr>
              <a:t>totalCharges</a:t>
            </a:r>
            <a:r>
              <a:rPr lang="en-US" dirty="0">
                <a:solidFill>
                  <a:schemeClr val="tx1"/>
                </a:solidFill>
              </a:rPr>
              <a:t>=(</a:t>
            </a:r>
            <a:r>
              <a:rPr lang="en-US" dirty="0" err="1">
                <a:solidFill>
                  <a:schemeClr val="tx1"/>
                </a:solidFill>
              </a:rPr>
              <a:t>int</a:t>
            </a:r>
            <a:r>
              <a:rPr lang="en-US" dirty="0">
                <a:solidFill>
                  <a:schemeClr val="tx1"/>
                </a:solidFill>
              </a:rPr>
              <a:t>)(</a:t>
            </a:r>
            <a:r>
              <a:rPr lang="en-US" dirty="0" err="1">
                <a:solidFill>
                  <a:schemeClr val="tx1"/>
                </a:solidFill>
              </a:rPr>
              <a:t>billAmount</a:t>
            </a:r>
            <a:r>
              <a:rPr lang="en-US" dirty="0">
                <a:solidFill>
                  <a:schemeClr val="tx1"/>
                </a:solidFill>
              </a:rPr>
              <a:t>-			(</a:t>
            </a:r>
            <a:r>
              <a:rPr lang="en-US" dirty="0" err="1">
                <a:solidFill>
                  <a:schemeClr val="tx1"/>
                </a:solidFill>
              </a:rPr>
              <a:t>billAmount</a:t>
            </a:r>
            <a:r>
              <a:rPr lang="en-US" dirty="0">
                <a:solidFill>
                  <a:schemeClr val="tx1"/>
                </a:solidFill>
              </a:rPr>
              <a:t>*discount/100.0f));</a:t>
            </a:r>
          </a:p>
          <a:p>
            <a:pPr>
              <a:defRPr/>
            </a:pPr>
            <a:r>
              <a:rPr lang="en-US" dirty="0">
                <a:solidFill>
                  <a:schemeClr val="tx1"/>
                </a:solidFill>
              </a:rPr>
              <a:t>	</a:t>
            </a:r>
            <a:r>
              <a:rPr lang="en-US" dirty="0" err="1">
                <a:solidFill>
                  <a:schemeClr val="tx1"/>
                </a:solidFill>
              </a:rPr>
              <a:t>System.out.println</a:t>
            </a:r>
            <a:r>
              <a:rPr lang="en-US" dirty="0">
                <a:solidFill>
                  <a:schemeClr val="tx1"/>
                </a:solidFill>
              </a:rPr>
              <a:t>("Amount to be paid after discount:"+</a:t>
            </a:r>
            <a:r>
              <a:rPr lang="en-US" dirty="0" err="1">
                <a:solidFill>
                  <a:schemeClr val="tx1"/>
                </a:solidFill>
              </a:rPr>
              <a:t>totalCharges</a:t>
            </a:r>
            <a:r>
              <a:rPr lang="en-US" dirty="0">
                <a:solidFill>
                  <a:schemeClr val="tx1"/>
                </a:solidFill>
              </a:rPr>
              <a:t>);</a:t>
            </a:r>
          </a:p>
          <a:p>
            <a:pPr>
              <a:defRPr/>
            </a:pPr>
            <a:r>
              <a:rPr lang="en-US" dirty="0">
                <a:solidFill>
                  <a:schemeClr val="tx1"/>
                </a:solidFill>
              </a:rPr>
              <a:t>	}</a:t>
            </a:r>
          </a:p>
          <a:p>
            <a:pPr>
              <a:defRPr/>
            </a:pPr>
            <a:r>
              <a:rPr lang="en-US" dirty="0">
                <a:solidFill>
                  <a:schemeClr val="tx1"/>
                </a:solidFill>
              </a:rPr>
              <a:t>}</a:t>
            </a:r>
          </a:p>
        </p:txBody>
      </p:sp>
      <p:sp>
        <p:nvSpPr>
          <p:cNvPr id="7" name="TextBox 6"/>
          <p:cNvSpPr txBox="1"/>
          <p:nvPr/>
        </p:nvSpPr>
        <p:spPr>
          <a:xfrm>
            <a:off x="3810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9" name="Content Placeholder 11"/>
          <p:cNvSpPr txBox="1">
            <a:spLocks/>
          </p:cNvSpPr>
          <p:nvPr/>
        </p:nvSpPr>
        <p:spPr bwMode="auto">
          <a:xfrm>
            <a:off x="3581400" y="4191000"/>
            <a:ext cx="1828800" cy="838200"/>
          </a:xfrm>
          <a:prstGeom prst="wedgeRectCallout">
            <a:avLst>
              <a:gd name="adj1" fmla="val 133274"/>
              <a:gd name="adj2" fmla="val 6846"/>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the type casting to </a:t>
            </a:r>
            <a:r>
              <a:rPr lang="en-US" sz="1600" b="0" kern="0" dirty="0" err="1">
                <a:solidFill>
                  <a:schemeClr val="tx1"/>
                </a:solidFill>
              </a:rPr>
              <a:t>int</a:t>
            </a:r>
            <a:r>
              <a:rPr lang="en-US" sz="1600" b="0" kern="0" dirty="0">
                <a:solidFill>
                  <a:schemeClr val="tx1"/>
                </a:solidFill>
              </a:rPr>
              <a:t> </a:t>
            </a:r>
            <a:r>
              <a:rPr lang="en-US" sz="1600" b="0" kern="0" dirty="0" err="1">
                <a:solidFill>
                  <a:schemeClr val="tx1"/>
                </a:solidFill>
              </a:rPr>
              <a:t>datatype</a:t>
            </a:r>
            <a:endParaRPr lang="en-US" sz="1400" kern="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1" name="Rectangle 11"/>
          <p:cNvSpPr>
            <a:spLocks noGrp="1" noChangeArrowheads="1"/>
          </p:cNvSpPr>
          <p:nvPr>
            <p:ph type="title"/>
          </p:nvPr>
        </p:nvSpPr>
        <p:spPr/>
        <p:txBody>
          <a:bodyPr/>
          <a:lstStyle/>
          <a:p>
            <a:pPr eaLnBrk="1" hangingPunct="1">
              <a:defRPr/>
            </a:pPr>
            <a:r>
              <a:rPr lang="en-US" dirty="0" smtClean="0"/>
              <a:t>Type Conversion and Type Casting (2 of 2)</a:t>
            </a:r>
          </a:p>
        </p:txBody>
      </p:sp>
      <p:sp>
        <p:nvSpPr>
          <p:cNvPr id="8" name="Slide Number Placeholder 3"/>
          <p:cNvSpPr>
            <a:spLocks noGrp="1"/>
          </p:cNvSpPr>
          <p:nvPr>
            <p:ph type="sldNum" sz="quarter" idx="10"/>
          </p:nvPr>
        </p:nvSpPr>
        <p:spPr/>
        <p:txBody>
          <a:bodyPr/>
          <a:lstStyle/>
          <a:p>
            <a:pPr>
              <a:defRPr/>
            </a:pPr>
            <a:fld id="{60FDBA8A-B57B-4549-B530-D578B5703916}" type="slidenum">
              <a:rPr lang="en-US"/>
              <a:pPr>
                <a:defRPr/>
              </a:pPr>
              <a:t>64</a:t>
            </a:fld>
            <a:endParaRPr lang="en-US" dirty="0"/>
          </a:p>
        </p:txBody>
      </p:sp>
      <p:sp>
        <p:nvSpPr>
          <p:cNvPr id="11" name="Text Box 4"/>
          <p:cNvSpPr txBox="1">
            <a:spLocks noChangeArrowheads="1"/>
          </p:cNvSpPr>
          <p:nvPr/>
        </p:nvSpPr>
        <p:spPr bwMode="auto">
          <a:xfrm>
            <a:off x="381000" y="1524000"/>
            <a:ext cx="8839200" cy="27701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Retail{</a:t>
            </a:r>
          </a:p>
          <a:p>
            <a:pPr>
              <a:defRPr/>
            </a:pPr>
            <a:r>
              <a:rPr lang="en-US" dirty="0"/>
              <a:t>	public static void main(String </a:t>
            </a:r>
            <a:r>
              <a:rPr lang="en-US" dirty="0" err="1"/>
              <a:t>args</a:t>
            </a:r>
            <a:r>
              <a:rPr lang="en-US" dirty="0"/>
              <a:t>[]){</a:t>
            </a:r>
          </a:p>
          <a:p>
            <a:pPr>
              <a:defRPr/>
            </a:pPr>
            <a:r>
              <a:rPr lang="en-US" dirty="0"/>
              <a:t>		Purchase </a:t>
            </a:r>
            <a:r>
              <a:rPr lang="en-US" dirty="0" err="1"/>
              <a:t>purObj</a:t>
            </a:r>
            <a:r>
              <a:rPr lang="en-US" dirty="0"/>
              <a:t>=new Purchase();</a:t>
            </a:r>
          </a:p>
          <a:p>
            <a:pPr>
              <a:defRPr/>
            </a:pPr>
            <a:r>
              <a:rPr lang="en-US" dirty="0"/>
              <a:t>		</a:t>
            </a:r>
            <a:r>
              <a:rPr lang="en-US" dirty="0" err="1"/>
              <a:t>purObj.setBillId</a:t>
            </a:r>
            <a:r>
              <a:rPr lang="en-US" dirty="0"/>
              <a:t>(1001);</a:t>
            </a:r>
          </a:p>
          <a:p>
            <a:pPr>
              <a:defRPr/>
            </a:pPr>
            <a:r>
              <a:rPr lang="en-US" dirty="0"/>
              <a:t>		</a:t>
            </a:r>
            <a:r>
              <a:rPr lang="en-US" dirty="0" err="1"/>
              <a:t>purObj.setBillAmount</a:t>
            </a:r>
            <a:r>
              <a:rPr lang="en-US" dirty="0"/>
              <a:t>(1055.00f);</a:t>
            </a:r>
          </a:p>
          <a:p>
            <a:pPr>
              <a:defRPr/>
            </a:pPr>
            <a:r>
              <a:rPr lang="en-US" dirty="0"/>
              <a:t>		</a:t>
            </a:r>
            <a:r>
              <a:rPr lang="en-US" dirty="0" err="1"/>
              <a:t>System.out.println</a:t>
            </a:r>
            <a:r>
              <a:rPr lang="en-US" dirty="0"/>
              <a:t>("Bill Id:"+</a:t>
            </a:r>
            <a:r>
              <a:rPr lang="en-US" dirty="0" err="1"/>
              <a:t>purObj.getBillId</a:t>
            </a:r>
            <a:r>
              <a:rPr lang="en-US" dirty="0"/>
              <a:t>());</a:t>
            </a:r>
          </a:p>
          <a:p>
            <a:pPr>
              <a:defRPr/>
            </a:pPr>
            <a:r>
              <a:rPr lang="en-US" dirty="0"/>
              <a:t>       		 </a:t>
            </a:r>
            <a:r>
              <a:rPr lang="en-US" dirty="0" err="1"/>
              <a:t>System.out.println</a:t>
            </a:r>
            <a:r>
              <a:rPr lang="en-US" dirty="0"/>
              <a:t>("Bill Amount:"+</a:t>
            </a:r>
            <a:r>
              <a:rPr lang="en-US" dirty="0" err="1"/>
              <a:t>purObj.getBillAmount</a:t>
            </a:r>
            <a:r>
              <a:rPr lang="en-US" dirty="0"/>
              <a:t>());</a:t>
            </a:r>
          </a:p>
          <a:p>
            <a:pPr>
              <a:defRPr/>
            </a:pPr>
            <a:r>
              <a:rPr lang="en-US" dirty="0"/>
              <a:t>		</a:t>
            </a:r>
            <a:r>
              <a:rPr lang="en-US" dirty="0" err="1"/>
              <a:t>purObj.calculateBill</a:t>
            </a:r>
            <a:r>
              <a:rPr lang="en-US" dirty="0"/>
              <a:t>();</a:t>
            </a:r>
          </a:p>
          <a:p>
            <a:pPr>
              <a:defRPr/>
            </a:pPr>
            <a:r>
              <a:rPr lang="en-US" dirty="0"/>
              <a:t>	}</a:t>
            </a:r>
          </a:p>
          <a:p>
            <a:pPr>
              <a:defRPr/>
            </a:pPr>
            <a:r>
              <a:rPr lang="en-US" dirty="0"/>
              <a:t>}</a:t>
            </a:r>
            <a:endParaRPr lang="en-US" dirty="0">
              <a:solidFill>
                <a:schemeClr val="tx1"/>
              </a:solidFill>
            </a:endParaRPr>
          </a:p>
        </p:txBody>
      </p:sp>
      <p:sp>
        <p:nvSpPr>
          <p:cNvPr id="7" name="Content Placeholder 9"/>
          <p:cNvSpPr>
            <a:spLocks noGrp="1"/>
          </p:cNvSpPr>
          <p:nvPr>
            <p:ph idx="1"/>
          </p:nvPr>
        </p:nvSpPr>
        <p:spPr>
          <a:xfrm>
            <a:off x="381000" y="4419600"/>
            <a:ext cx="4572000" cy="12954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t>Output:</a:t>
            </a:r>
          </a:p>
          <a:p>
            <a:pPr eaLnBrk="1" hangingPunct="1">
              <a:buFont typeface="Wingdings" pitchFamily="2" charset="2"/>
              <a:buNone/>
              <a:defRPr/>
            </a:pPr>
            <a:r>
              <a:rPr lang="en-US" sz="1600" dirty="0" smtClean="0"/>
              <a:t>Bill Id: 1001</a:t>
            </a:r>
          </a:p>
          <a:p>
            <a:pPr eaLnBrk="1" hangingPunct="1">
              <a:buFont typeface="Wingdings" pitchFamily="2" charset="2"/>
              <a:buNone/>
              <a:defRPr/>
            </a:pPr>
            <a:r>
              <a:rPr lang="en-US" sz="1600" dirty="0" smtClean="0"/>
              <a:t>Bill Amount: 1055.0</a:t>
            </a:r>
          </a:p>
          <a:p>
            <a:pPr eaLnBrk="1" hangingPunct="1">
              <a:buFont typeface="Wingdings" pitchFamily="2" charset="2"/>
              <a:buNone/>
              <a:defRPr/>
            </a:pPr>
            <a:r>
              <a:rPr lang="en-US" sz="1600" dirty="0" smtClean="0"/>
              <a:t>Total Amount to be paid after discount: 949</a:t>
            </a:r>
            <a:endParaRPr lang="en-US" sz="1600" dirty="0"/>
          </a:p>
        </p:txBody>
      </p:sp>
      <p:sp>
        <p:nvSpPr>
          <p:cNvPr id="12" name="TextBox 11"/>
          <p:cNvSpPr txBox="1"/>
          <p:nvPr/>
        </p:nvSpPr>
        <p:spPr>
          <a:xfrm>
            <a:off x="3810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4" name="Oval Callout 13"/>
          <p:cNvSpPr/>
          <p:nvPr/>
        </p:nvSpPr>
        <p:spPr bwMode="auto">
          <a:xfrm>
            <a:off x="5943600" y="3429000"/>
            <a:ext cx="2209800" cy="1257300"/>
          </a:xfrm>
          <a:prstGeom prst="wedgeEllipseCallout">
            <a:avLst>
              <a:gd name="adj1" fmla="val -107839"/>
              <a:gd name="adj2" fmla="val 110026"/>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Is there a loss of data, if so Why?</a:t>
            </a:r>
          </a:p>
        </p:txBody>
      </p:sp>
      <p:sp>
        <p:nvSpPr>
          <p:cNvPr id="10" name="Content Placeholder 9"/>
          <p:cNvSpPr txBox="1">
            <a:spLocks/>
          </p:cNvSpPr>
          <p:nvPr/>
        </p:nvSpPr>
        <p:spPr bwMode="auto">
          <a:xfrm>
            <a:off x="6858000" y="4724400"/>
            <a:ext cx="1371600" cy="609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t>Yes !!!</a:t>
            </a:r>
            <a:endParaRPr lang="en-US" sz="1600" b="0" kern="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E7E9415-4C33-477A-B190-E25B4F29C7AE}" type="slidenum">
              <a:rPr lang="en-US"/>
              <a:pPr>
                <a:defRPr/>
              </a:pPr>
              <a:t>65</a:t>
            </a:fld>
            <a:endParaRPr lang="en-US"/>
          </a:p>
        </p:txBody>
      </p:sp>
      <p:sp>
        <p:nvSpPr>
          <p:cNvPr id="223234" name="Rectangle 2"/>
          <p:cNvSpPr>
            <a:spLocks noGrp="1" noChangeArrowheads="1"/>
          </p:cNvSpPr>
          <p:nvPr>
            <p:ph type="title"/>
          </p:nvPr>
        </p:nvSpPr>
        <p:spPr/>
        <p:txBody>
          <a:bodyPr/>
          <a:lstStyle/>
          <a:p>
            <a:pPr eaLnBrk="1" hangingPunct="1">
              <a:defRPr/>
            </a:pPr>
            <a:r>
              <a:rPr lang="en-US" dirty="0" smtClean="0"/>
              <a:t>Coding Standards </a:t>
            </a:r>
          </a:p>
        </p:txBody>
      </p:sp>
      <p:graphicFrame>
        <p:nvGraphicFramePr>
          <p:cNvPr id="16" name="Diagram 15"/>
          <p:cNvGraphicFramePr/>
          <p:nvPr/>
        </p:nvGraphicFramePr>
        <p:xfrm>
          <a:off x="914400" y="1371600"/>
          <a:ext cx="7924800" cy="4631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Q1. Match the following:</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r>
              <a:rPr lang="en-US" dirty="0" smtClean="0"/>
              <a:t>Q2. From the below given snippet, identify the number of  </a:t>
            </a:r>
          </a:p>
          <a:p>
            <a:pPr>
              <a:buFont typeface="Wingdings" pitchFamily="2" charset="2"/>
              <a:buNone/>
              <a:defRPr/>
            </a:pPr>
            <a:r>
              <a:rPr lang="en-US" dirty="0" smtClean="0"/>
              <a:t>       reference variables and objects</a:t>
            </a:r>
          </a:p>
          <a:p>
            <a:pPr eaLnBrk="1" hangingPunct="1">
              <a:buFont typeface="Wingdings" pitchFamily="2" charset="2"/>
              <a:buNone/>
              <a:defRPr/>
            </a:pPr>
            <a:r>
              <a:rPr lang="en-US" dirty="0" smtClean="0"/>
              <a:t>		</a:t>
            </a:r>
            <a:r>
              <a:rPr lang="en-US" sz="1800" kern="1200" dirty="0" err="1" smtClean="0"/>
              <a:t>MyClass</a:t>
            </a:r>
            <a:r>
              <a:rPr lang="en-US" sz="1800" kern="1200" dirty="0" smtClean="0"/>
              <a:t> </a:t>
            </a:r>
            <a:r>
              <a:rPr lang="en-US" sz="1800" kern="1200" dirty="0" err="1" smtClean="0"/>
              <a:t>refObj</a:t>
            </a:r>
            <a:r>
              <a:rPr lang="en-US" sz="1800" kern="1200" dirty="0" smtClean="0"/>
              <a:t> = new </a:t>
            </a:r>
            <a:r>
              <a:rPr lang="en-US" sz="1800" kern="1200" dirty="0" err="1" smtClean="0"/>
              <a:t>MyClass</a:t>
            </a:r>
            <a:r>
              <a:rPr lang="en-US" sz="1800" kern="1200" dirty="0" smtClean="0"/>
              <a:t>();</a:t>
            </a:r>
          </a:p>
          <a:p>
            <a:pPr eaLnBrk="1" hangingPunct="1">
              <a:buFont typeface="Wingdings" pitchFamily="2" charset="2"/>
              <a:buNone/>
              <a:defRPr/>
            </a:pPr>
            <a:r>
              <a:rPr lang="en-US" sz="1800" kern="1200" dirty="0" smtClean="0"/>
              <a:t>		</a:t>
            </a:r>
            <a:r>
              <a:rPr lang="en-US" sz="1800" kern="1200" dirty="0" err="1" smtClean="0"/>
              <a:t>MyClass</a:t>
            </a:r>
            <a:r>
              <a:rPr lang="en-US" sz="1800" kern="1200" dirty="0" smtClean="0"/>
              <a:t> </a:t>
            </a:r>
            <a:r>
              <a:rPr lang="en-US" sz="1800" kern="1200" dirty="0" err="1" smtClean="0"/>
              <a:t>tempObj</a:t>
            </a:r>
            <a:r>
              <a:rPr lang="en-US" sz="1800" kern="1200" dirty="0" smtClean="0"/>
              <a:t> = null;</a:t>
            </a:r>
          </a:p>
          <a:p>
            <a:pPr eaLnBrk="1" hangingPunct="1">
              <a:buFont typeface="Wingdings" pitchFamily="2" charset="2"/>
              <a:buNone/>
              <a:defRPr/>
            </a:pPr>
            <a:r>
              <a:rPr lang="en-US" sz="1800" kern="1200" dirty="0" smtClean="0"/>
              <a:t>		</a:t>
            </a:r>
            <a:r>
              <a:rPr lang="en-US" sz="1800" kern="1200" dirty="0" err="1" smtClean="0"/>
              <a:t>MyClass</a:t>
            </a:r>
            <a:r>
              <a:rPr lang="en-US" sz="1800" kern="1200" dirty="0" smtClean="0"/>
              <a:t> </a:t>
            </a:r>
            <a:r>
              <a:rPr lang="en-US" sz="1800" kern="1200" dirty="0" err="1" smtClean="0"/>
              <a:t>objOne</a:t>
            </a:r>
            <a:r>
              <a:rPr lang="en-US" sz="1800" kern="1200" dirty="0" smtClean="0"/>
              <a:t> = </a:t>
            </a:r>
            <a:r>
              <a:rPr lang="en-US" sz="1800" kern="1200" dirty="0" err="1" smtClean="0"/>
              <a:t>refObj</a:t>
            </a:r>
            <a:r>
              <a:rPr lang="en-US" sz="1800" kern="1200" dirty="0" smtClean="0"/>
              <a:t>;</a:t>
            </a:r>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420142E0-11DC-4A33-B91A-A428E6A5EB6C}" type="slidenum">
              <a:rPr lang="en-US"/>
              <a:pPr>
                <a:defRPr/>
              </a:pPr>
              <a:t>66</a:t>
            </a:fld>
            <a:endParaRPr lang="en-US"/>
          </a:p>
        </p:txBody>
      </p:sp>
      <p:graphicFrame>
        <p:nvGraphicFramePr>
          <p:cNvPr id="6" name="Table 5"/>
          <p:cNvGraphicFramePr>
            <a:graphicFrameLocks noGrp="1"/>
          </p:cNvGraphicFramePr>
          <p:nvPr/>
        </p:nvGraphicFramePr>
        <p:xfrm>
          <a:off x="1219200" y="1752600"/>
          <a:ext cx="6604000" cy="1381760"/>
        </p:xfrm>
        <a:graphic>
          <a:graphicData uri="http://schemas.openxmlformats.org/drawingml/2006/table">
            <a:tbl>
              <a:tblPr firstRow="1" bandRow="1">
                <a:tableStyleId>{5940675A-B579-460E-94D1-54222C63F5DA}</a:tableStyleId>
              </a:tblPr>
              <a:tblGrid>
                <a:gridCol w="3302000"/>
                <a:gridCol w="3302000"/>
              </a:tblGrid>
              <a:tr h="370840">
                <a:tc>
                  <a:txBody>
                    <a:bodyPr/>
                    <a:lstStyle/>
                    <a:p>
                      <a:pPr marL="342900" indent="-342900">
                        <a:buFont typeface="+mj-lt"/>
                        <a:buAutoNum type="arabicPeriod"/>
                      </a:pPr>
                      <a:r>
                        <a:rPr lang="en-US" dirty="0" smtClean="0"/>
                        <a:t> Java Source Code</a:t>
                      </a:r>
                      <a:endParaRPr lang="en-US" dirty="0"/>
                    </a:p>
                  </a:txBody>
                  <a:tcPr/>
                </a:tc>
                <a:tc>
                  <a:txBody>
                    <a:bodyPr/>
                    <a:lstStyle/>
                    <a:p>
                      <a:r>
                        <a:rPr lang="en-US" dirty="0" smtClean="0"/>
                        <a:t>A.   .class file</a:t>
                      </a:r>
                      <a:endParaRPr lang="en-US" dirty="0"/>
                    </a:p>
                  </a:txBody>
                  <a:tcPr/>
                </a:tc>
              </a:tr>
              <a:tr h="370840">
                <a:tc>
                  <a:txBody>
                    <a:bodyPr/>
                    <a:lstStyle/>
                    <a:p>
                      <a:pPr marL="342900" indent="-342900">
                        <a:buFont typeface="+mj-lt"/>
                        <a:buNone/>
                      </a:pPr>
                      <a:r>
                        <a:rPr lang="en-US" dirty="0" smtClean="0"/>
                        <a:t>2.   Byte Code</a:t>
                      </a:r>
                      <a:endParaRPr lang="en-US" dirty="0"/>
                    </a:p>
                  </a:txBody>
                  <a:tcPr/>
                </a:tc>
                <a:tc>
                  <a:txBody>
                    <a:bodyPr/>
                    <a:lstStyle/>
                    <a:p>
                      <a:r>
                        <a:rPr lang="en-US" dirty="0" smtClean="0"/>
                        <a:t>B.   Platform dependent</a:t>
                      </a:r>
                      <a:endParaRPr lang="en-US" dirty="0"/>
                    </a:p>
                  </a:txBody>
                  <a:tcPr/>
                </a:tc>
              </a:tr>
              <a:tr h="370840">
                <a:tc>
                  <a:txBody>
                    <a:bodyPr/>
                    <a:lstStyle/>
                    <a:p>
                      <a:pPr marL="342900" indent="-342900">
                        <a:buFont typeface="+mj-lt"/>
                        <a:buNone/>
                      </a:pPr>
                      <a:r>
                        <a:rPr lang="en-US" dirty="0" smtClean="0"/>
                        <a:t>3.   Java</a:t>
                      </a:r>
                      <a:r>
                        <a:rPr lang="en-US" baseline="0" dirty="0" smtClean="0"/>
                        <a:t> Virtual Machine</a:t>
                      </a:r>
                      <a:endParaRPr lang="en-US" dirty="0"/>
                    </a:p>
                  </a:txBody>
                  <a:tcPr/>
                </a:tc>
                <a:tc>
                  <a:txBody>
                    <a:bodyPr/>
                    <a:lstStyle/>
                    <a:p>
                      <a:r>
                        <a:rPr lang="en-US" dirty="0" smtClean="0"/>
                        <a:t>C.   Write Once, Run Anywhere</a:t>
                      </a:r>
                      <a:endParaRPr lang="en-US" dirty="0"/>
                    </a:p>
                  </a:txBody>
                  <a:tcPr/>
                </a:tc>
              </a:tr>
            </a:tbl>
          </a:graphicData>
        </a:graphic>
      </p:graphicFrame>
      <p:pic>
        <p:nvPicPr>
          <p:cNvPr id="7"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382000" y="4267200"/>
            <a:ext cx="1219200" cy="1371600"/>
          </a:xfrm>
          <a:prstGeom prst="rect">
            <a:avLst/>
          </a:prstGeom>
          <a:noFill/>
        </p:spPr>
      </p:pic>
      <p:sp>
        <p:nvSpPr>
          <p:cNvPr id="8" name="Content Placeholder 9"/>
          <p:cNvSpPr txBox="1">
            <a:spLocks/>
          </p:cNvSpPr>
          <p:nvPr/>
        </p:nvSpPr>
        <p:spPr bwMode="auto">
          <a:xfrm>
            <a:off x="6781800" y="3200400"/>
            <a:ext cx="2895600" cy="685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dirty="0" smtClean="0"/>
              <a:t>	</a:t>
            </a:r>
            <a:r>
              <a:rPr lang="en-US" sz="1600" b="0" dirty="0" smtClean="0"/>
              <a:t>1 – C, 2 - A, 3 – B</a:t>
            </a:r>
          </a:p>
        </p:txBody>
      </p:sp>
      <p:sp>
        <p:nvSpPr>
          <p:cNvPr id="9" name="Content Placeholder 9"/>
          <p:cNvSpPr txBox="1">
            <a:spLocks/>
          </p:cNvSpPr>
          <p:nvPr/>
        </p:nvSpPr>
        <p:spPr bwMode="auto">
          <a:xfrm>
            <a:off x="4343400" y="5257800"/>
            <a:ext cx="3733800" cy="1143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No. of Reference Variables = 3</a:t>
            </a:r>
          </a:p>
          <a:p>
            <a:pPr eaLnBrk="1" hangingPunct="1"/>
            <a:r>
              <a:rPr lang="en-US" sz="1600" b="0" dirty="0" smtClean="0"/>
              <a:t>No. of Objects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Q3. Consider the below given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r>
              <a:rPr lang="en-US" dirty="0" smtClean="0"/>
              <a:t>Where the following stored in memory?</a:t>
            </a:r>
          </a:p>
          <a:p>
            <a:pPr>
              <a:buFont typeface="Wingdings" pitchFamily="2" charset="2"/>
              <a:buNone/>
              <a:defRPr/>
            </a:pPr>
            <a:r>
              <a:rPr lang="en-US" dirty="0" err="1" smtClean="0"/>
              <a:t>myVariable</a:t>
            </a:r>
            <a:r>
              <a:rPr lang="en-US" dirty="0" smtClean="0"/>
              <a:t>, temp, </a:t>
            </a:r>
            <a:r>
              <a:rPr lang="en-US" dirty="0" err="1" smtClean="0"/>
              <a:t>obj</a:t>
            </a: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1030E342-6E10-444E-929E-722347655DEB}" type="slidenum">
              <a:rPr lang="en-US"/>
              <a:pPr>
                <a:defRPr/>
              </a:pPr>
              <a:t>67</a:t>
            </a:fld>
            <a:endParaRPr lang="en-US"/>
          </a:p>
        </p:txBody>
      </p:sp>
      <p:sp>
        <p:nvSpPr>
          <p:cNvPr id="7" name="Text Box 4"/>
          <p:cNvSpPr txBox="1">
            <a:spLocks noChangeArrowheads="1"/>
          </p:cNvSpPr>
          <p:nvPr/>
        </p:nvSpPr>
        <p:spPr bwMode="auto">
          <a:xfrm>
            <a:off x="457200" y="1905000"/>
            <a:ext cx="5791200" cy="3048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a:t>
            </a:r>
            <a:r>
              <a:rPr lang="en-US" dirty="0" err="1"/>
              <a:t>MyClass</a:t>
            </a:r>
            <a:r>
              <a:rPr lang="en-US" dirty="0"/>
              <a:t>{</a:t>
            </a:r>
          </a:p>
          <a:p>
            <a:pPr>
              <a:defRPr/>
            </a:pPr>
            <a:r>
              <a:rPr lang="en-US" dirty="0"/>
              <a:t>	public </a:t>
            </a:r>
            <a:r>
              <a:rPr lang="en-US" dirty="0" err="1"/>
              <a:t>int</a:t>
            </a:r>
            <a:r>
              <a:rPr lang="en-US" dirty="0"/>
              <a:t> </a:t>
            </a:r>
            <a:r>
              <a:rPr lang="en-US" dirty="0" err="1"/>
              <a:t>myVariable</a:t>
            </a:r>
            <a:r>
              <a:rPr lang="en-US" dirty="0"/>
              <a:t>;</a:t>
            </a:r>
          </a:p>
          <a:p>
            <a:pPr>
              <a:defRPr/>
            </a:pPr>
            <a:r>
              <a:rPr lang="en-US" dirty="0"/>
              <a:t>	public void </a:t>
            </a:r>
            <a:r>
              <a:rPr lang="en-US" dirty="0" err="1"/>
              <a:t>myMethod</a:t>
            </a:r>
            <a:r>
              <a:rPr lang="en-US" dirty="0"/>
              <a:t>(){</a:t>
            </a:r>
          </a:p>
          <a:p>
            <a:pPr>
              <a:defRPr/>
            </a:pPr>
            <a:r>
              <a:rPr lang="en-US" dirty="0"/>
              <a:t>		</a:t>
            </a:r>
            <a:r>
              <a:rPr lang="en-US" dirty="0" err="1"/>
              <a:t>int</a:t>
            </a:r>
            <a:r>
              <a:rPr lang="en-US" dirty="0"/>
              <a:t> temp=10;</a:t>
            </a:r>
          </a:p>
          <a:p>
            <a:pPr>
              <a:defRPr/>
            </a:pPr>
            <a:r>
              <a:rPr lang="en-US" dirty="0"/>
              <a:t>		………..</a:t>
            </a:r>
          </a:p>
          <a:p>
            <a:pPr>
              <a:defRPr/>
            </a:pPr>
            <a:r>
              <a:rPr lang="en-US" dirty="0"/>
              <a:t>	}</a:t>
            </a:r>
          </a:p>
          <a:p>
            <a:pPr>
              <a:defRPr/>
            </a:pPr>
            <a:r>
              <a:rPr lang="en-US" dirty="0"/>
              <a:t>	public static void main(String </a:t>
            </a:r>
            <a:r>
              <a:rPr lang="en-US" dirty="0" err="1"/>
              <a:t>args</a:t>
            </a:r>
            <a:r>
              <a:rPr lang="en-US" dirty="0"/>
              <a:t>[]){</a:t>
            </a:r>
          </a:p>
          <a:p>
            <a:pPr>
              <a:defRPr/>
            </a:pPr>
            <a:r>
              <a:rPr lang="en-US" dirty="0"/>
              <a:t>		</a:t>
            </a:r>
            <a:r>
              <a:rPr lang="en-US" dirty="0" err="1"/>
              <a:t>MyClass</a:t>
            </a:r>
            <a:r>
              <a:rPr lang="en-US" dirty="0"/>
              <a:t> </a:t>
            </a:r>
            <a:r>
              <a:rPr lang="en-US" dirty="0" err="1"/>
              <a:t>obj</a:t>
            </a:r>
            <a:r>
              <a:rPr lang="en-US" dirty="0"/>
              <a:t>=new </a:t>
            </a:r>
            <a:r>
              <a:rPr lang="en-US" dirty="0" err="1"/>
              <a:t>MyClass</a:t>
            </a:r>
            <a:r>
              <a:rPr lang="en-US" dirty="0"/>
              <a:t>();</a:t>
            </a:r>
          </a:p>
          <a:p>
            <a:pPr>
              <a:defRPr/>
            </a:pPr>
            <a:r>
              <a:rPr lang="en-US" dirty="0"/>
              <a:t>		…………..</a:t>
            </a:r>
          </a:p>
          <a:p>
            <a:pPr>
              <a:defRPr/>
            </a:pPr>
            <a:r>
              <a:rPr lang="en-US" dirty="0"/>
              <a:t>	}</a:t>
            </a:r>
          </a:p>
          <a:p>
            <a:pPr>
              <a:defRPr/>
            </a:pPr>
            <a:r>
              <a:rPr lang="en-US" dirty="0"/>
              <a:t>}</a:t>
            </a:r>
            <a:endParaRPr lang="en-US" dirty="0">
              <a:solidFill>
                <a:schemeClr val="tx1"/>
              </a:solidFill>
            </a:endParaRPr>
          </a:p>
        </p:txBody>
      </p:sp>
      <p:pic>
        <p:nvPicPr>
          <p:cNvPr id="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7772400" y="4800600"/>
            <a:ext cx="1219200" cy="1371600"/>
          </a:xfrm>
          <a:prstGeom prst="rect">
            <a:avLst/>
          </a:prstGeom>
          <a:noFill/>
        </p:spPr>
      </p:pic>
      <p:sp>
        <p:nvSpPr>
          <p:cNvPr id="8" name="Content Placeholder 9"/>
          <p:cNvSpPr txBox="1">
            <a:spLocks/>
          </p:cNvSpPr>
          <p:nvPr/>
        </p:nvSpPr>
        <p:spPr bwMode="auto">
          <a:xfrm>
            <a:off x="6477000" y="2743200"/>
            <a:ext cx="3124200" cy="1447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err="1" smtClean="0"/>
              <a:t>myVariable</a:t>
            </a:r>
            <a:r>
              <a:rPr lang="en-US" sz="1600" b="0" dirty="0" smtClean="0"/>
              <a:t> 	–  Heap</a:t>
            </a:r>
          </a:p>
          <a:p>
            <a:pPr eaLnBrk="1" hangingPunct="1"/>
            <a:r>
              <a:rPr lang="en-US" sz="1600" b="0" dirty="0" smtClean="0"/>
              <a:t>temp 		–  Stack</a:t>
            </a:r>
          </a:p>
          <a:p>
            <a:pPr eaLnBrk="1" hangingPunct="1"/>
            <a:r>
              <a:rPr lang="en-US" sz="1600" b="0" dirty="0" err="1" smtClean="0"/>
              <a:t>obj</a:t>
            </a:r>
            <a:r>
              <a:rPr lang="en-US" sz="1600" b="0" dirty="0" smtClean="0"/>
              <a:t>		–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Q4. What will be the output of the following code snippet and Why?</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FA0BAB17-C2DC-4ED2-8160-7A9689A92A59}" type="slidenum">
              <a:rPr lang="en-US"/>
              <a:pPr>
                <a:defRPr/>
              </a:pPr>
              <a:t>68</a:t>
            </a:fld>
            <a:endParaRPr lang="en-US"/>
          </a:p>
        </p:txBody>
      </p:sp>
      <p:sp>
        <p:nvSpPr>
          <p:cNvPr id="7" name="Text Box 4"/>
          <p:cNvSpPr txBox="1">
            <a:spLocks noChangeArrowheads="1"/>
          </p:cNvSpPr>
          <p:nvPr/>
        </p:nvSpPr>
        <p:spPr bwMode="auto">
          <a:xfrm>
            <a:off x="457200" y="2141538"/>
            <a:ext cx="5791200" cy="3878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a:t>
            </a:r>
            <a:r>
              <a:rPr lang="en-US" dirty="0" err="1"/>
              <a:t>MyClass</a:t>
            </a:r>
            <a:r>
              <a:rPr lang="en-US" dirty="0"/>
              <a:t>{</a:t>
            </a:r>
          </a:p>
          <a:p>
            <a:pPr>
              <a:defRPr/>
            </a:pPr>
            <a:r>
              <a:rPr lang="en-US" dirty="0"/>
              <a:t>	public </a:t>
            </a:r>
            <a:r>
              <a:rPr lang="en-US" dirty="0" err="1"/>
              <a:t>int</a:t>
            </a:r>
            <a:r>
              <a:rPr lang="en-US" dirty="0"/>
              <a:t> </a:t>
            </a:r>
            <a:r>
              <a:rPr lang="en-US" dirty="0" err="1"/>
              <a:t>varOne</a:t>
            </a:r>
            <a:r>
              <a:rPr lang="en-US" dirty="0"/>
              <a:t>=1000;</a:t>
            </a:r>
          </a:p>
          <a:p>
            <a:pPr>
              <a:defRPr/>
            </a:pPr>
            <a:r>
              <a:rPr lang="en-US" dirty="0"/>
              <a:t>	public float </a:t>
            </a:r>
            <a:r>
              <a:rPr lang="en-US" dirty="0" err="1"/>
              <a:t>varTwo</a:t>
            </a:r>
            <a:r>
              <a:rPr lang="en-US" dirty="0"/>
              <a:t>=20.00f;</a:t>
            </a:r>
          </a:p>
          <a:p>
            <a:pPr>
              <a:defRPr/>
            </a:pPr>
            <a:r>
              <a:rPr lang="en-US" dirty="0"/>
              <a:t>	public double </a:t>
            </a:r>
            <a:r>
              <a:rPr lang="en-US" dirty="0" err="1"/>
              <a:t>varThree</a:t>
            </a:r>
            <a:r>
              <a:rPr lang="en-US" dirty="0"/>
              <a:t>=0.0;</a:t>
            </a:r>
          </a:p>
          <a:p>
            <a:pPr>
              <a:defRPr/>
            </a:pPr>
            <a:endParaRPr lang="en-US" dirty="0"/>
          </a:p>
          <a:p>
            <a:pPr>
              <a:defRPr/>
            </a:pPr>
            <a:r>
              <a:rPr lang="en-US" dirty="0"/>
              <a:t>	public void </a:t>
            </a:r>
            <a:r>
              <a:rPr lang="en-US" dirty="0" err="1"/>
              <a:t>myMethod</a:t>
            </a:r>
            <a:r>
              <a:rPr lang="en-US" dirty="0"/>
              <a:t>(){</a:t>
            </a:r>
          </a:p>
          <a:p>
            <a:pPr>
              <a:defRPr/>
            </a:pPr>
            <a:r>
              <a:rPr lang="en-US" dirty="0"/>
              <a:t>		</a:t>
            </a:r>
            <a:r>
              <a:rPr lang="en-US" dirty="0" err="1"/>
              <a:t>varThree</a:t>
            </a:r>
            <a:r>
              <a:rPr lang="en-US" dirty="0"/>
              <a:t>=(double)(</a:t>
            </a:r>
            <a:r>
              <a:rPr lang="en-US" dirty="0" err="1"/>
              <a:t>varTwo</a:t>
            </a:r>
            <a:r>
              <a:rPr lang="en-US" dirty="0"/>
              <a:t> + </a:t>
            </a:r>
            <a:r>
              <a:rPr lang="en-US" dirty="0" err="1"/>
              <a:t>varOne</a:t>
            </a:r>
            <a:r>
              <a:rPr lang="en-US" dirty="0"/>
              <a:t>*(7/100));</a:t>
            </a:r>
          </a:p>
          <a:p>
            <a:pPr>
              <a:defRPr/>
            </a:pPr>
            <a:r>
              <a:rPr lang="en-US" dirty="0"/>
              <a:t>		</a:t>
            </a:r>
            <a:r>
              <a:rPr lang="en-US" dirty="0" err="1"/>
              <a:t>System.out.println</a:t>
            </a:r>
            <a:r>
              <a:rPr lang="en-US" dirty="0"/>
              <a:t>("</a:t>
            </a:r>
            <a:r>
              <a:rPr lang="en-US" dirty="0" err="1"/>
              <a:t>varThree</a:t>
            </a:r>
            <a:r>
              <a:rPr lang="en-US" dirty="0"/>
              <a:t>:"+</a:t>
            </a:r>
            <a:r>
              <a:rPr lang="en-US" dirty="0" err="1"/>
              <a:t>varThree</a:t>
            </a:r>
            <a:r>
              <a:rPr lang="en-US" dirty="0"/>
              <a:t>);</a:t>
            </a:r>
          </a:p>
          <a:p>
            <a:pPr>
              <a:defRPr/>
            </a:pPr>
            <a:r>
              <a:rPr lang="en-US" dirty="0"/>
              <a:t>	}</a:t>
            </a:r>
          </a:p>
          <a:p>
            <a:pPr>
              <a:defRPr/>
            </a:pPr>
            <a:r>
              <a:rPr lang="en-US" dirty="0"/>
              <a:t>	public static void main(String </a:t>
            </a:r>
            <a:r>
              <a:rPr lang="en-US" dirty="0" err="1"/>
              <a:t>args</a:t>
            </a:r>
            <a:r>
              <a:rPr lang="en-US" dirty="0"/>
              <a:t>[]){</a:t>
            </a:r>
          </a:p>
          <a:p>
            <a:pPr>
              <a:defRPr/>
            </a:pPr>
            <a:r>
              <a:rPr lang="en-US" dirty="0"/>
              <a:t>		</a:t>
            </a:r>
            <a:r>
              <a:rPr lang="en-US" dirty="0" err="1"/>
              <a:t>MyClass</a:t>
            </a:r>
            <a:r>
              <a:rPr lang="en-US" dirty="0"/>
              <a:t> </a:t>
            </a:r>
            <a:r>
              <a:rPr lang="en-US" dirty="0" err="1"/>
              <a:t>obj</a:t>
            </a:r>
            <a:r>
              <a:rPr lang="en-US" dirty="0"/>
              <a:t>=new </a:t>
            </a:r>
            <a:r>
              <a:rPr lang="en-US" dirty="0" err="1"/>
              <a:t>MyClass</a:t>
            </a:r>
            <a:r>
              <a:rPr lang="en-US" dirty="0"/>
              <a:t>();</a:t>
            </a:r>
          </a:p>
          <a:p>
            <a:pPr>
              <a:defRPr/>
            </a:pPr>
            <a:r>
              <a:rPr lang="en-US" dirty="0"/>
              <a:t>		</a:t>
            </a:r>
            <a:r>
              <a:rPr lang="en-US" dirty="0" err="1"/>
              <a:t>obj.myMethod</a:t>
            </a:r>
            <a:r>
              <a:rPr lang="en-US" dirty="0"/>
              <a:t>();</a:t>
            </a:r>
          </a:p>
          <a:p>
            <a:pPr>
              <a:defRPr/>
            </a:pPr>
            <a:r>
              <a:rPr lang="en-US" dirty="0"/>
              <a:t>	}</a:t>
            </a:r>
          </a:p>
          <a:p>
            <a:pPr>
              <a:defRPr/>
            </a:pPr>
            <a:r>
              <a:rPr lang="en-US" dirty="0"/>
              <a:t>}</a:t>
            </a:r>
          </a:p>
        </p:txBody>
      </p:sp>
      <p:pic>
        <p:nvPicPr>
          <p:cNvPr id="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7772400" y="4800600"/>
            <a:ext cx="1219200" cy="1371600"/>
          </a:xfrm>
          <a:prstGeom prst="rect">
            <a:avLst/>
          </a:prstGeom>
          <a:noFill/>
        </p:spPr>
      </p:pic>
      <p:sp>
        <p:nvSpPr>
          <p:cNvPr id="8" name="Content Placeholder 9"/>
          <p:cNvSpPr txBox="1">
            <a:spLocks/>
          </p:cNvSpPr>
          <p:nvPr/>
        </p:nvSpPr>
        <p:spPr bwMode="auto">
          <a:xfrm>
            <a:off x="6477000" y="2743200"/>
            <a:ext cx="2971800" cy="1905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varThree:20.0</a:t>
            </a:r>
          </a:p>
          <a:p>
            <a:pPr eaLnBrk="1" hangingPunct="1"/>
            <a:r>
              <a:rPr lang="en-US" sz="1600" b="0" dirty="0" smtClean="0"/>
              <a:t>Since 7/100 (integer division) results in 0, although there is type casting, there is loss of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Q5. What will be the output of the following code snippet and Why?</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EE6EE96E-D639-4DF5-A953-9E47337CCCF1}" type="slidenum">
              <a:rPr lang="en-US"/>
              <a:pPr>
                <a:defRPr/>
              </a:pPr>
              <a:t>69</a:t>
            </a:fld>
            <a:endParaRPr lang="en-US"/>
          </a:p>
        </p:txBody>
      </p:sp>
      <p:sp>
        <p:nvSpPr>
          <p:cNvPr id="7" name="Text Box 4"/>
          <p:cNvSpPr txBox="1">
            <a:spLocks noChangeArrowheads="1"/>
          </p:cNvSpPr>
          <p:nvPr/>
        </p:nvSpPr>
        <p:spPr bwMode="auto">
          <a:xfrm>
            <a:off x="457200" y="2141538"/>
            <a:ext cx="6172200" cy="3878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a:t>
            </a:r>
            <a:r>
              <a:rPr lang="en-US" dirty="0" err="1"/>
              <a:t>MyClass</a:t>
            </a:r>
            <a:r>
              <a:rPr lang="en-US" dirty="0"/>
              <a:t>{</a:t>
            </a:r>
          </a:p>
          <a:p>
            <a:pPr>
              <a:defRPr/>
            </a:pPr>
            <a:r>
              <a:rPr lang="en-US" dirty="0"/>
              <a:t>	public </a:t>
            </a:r>
            <a:r>
              <a:rPr lang="en-US" dirty="0" err="1"/>
              <a:t>int</a:t>
            </a:r>
            <a:r>
              <a:rPr lang="en-US" dirty="0"/>
              <a:t> </a:t>
            </a:r>
            <a:r>
              <a:rPr lang="en-US" dirty="0" err="1"/>
              <a:t>varOne</a:t>
            </a:r>
            <a:r>
              <a:rPr lang="en-US" dirty="0"/>
              <a:t>=1000;</a:t>
            </a:r>
          </a:p>
          <a:p>
            <a:pPr>
              <a:defRPr/>
            </a:pPr>
            <a:r>
              <a:rPr lang="en-US" dirty="0"/>
              <a:t>	public float </a:t>
            </a:r>
            <a:r>
              <a:rPr lang="en-US" dirty="0" err="1"/>
              <a:t>varTwo</a:t>
            </a:r>
            <a:r>
              <a:rPr lang="en-US" dirty="0"/>
              <a:t>=20.00f;</a:t>
            </a:r>
          </a:p>
          <a:p>
            <a:pPr>
              <a:defRPr/>
            </a:pPr>
            <a:r>
              <a:rPr lang="en-US" dirty="0"/>
              <a:t>	public double </a:t>
            </a:r>
            <a:r>
              <a:rPr lang="en-US" dirty="0" err="1"/>
              <a:t>varThree</a:t>
            </a:r>
            <a:r>
              <a:rPr lang="en-US" dirty="0"/>
              <a:t>=0.0;</a:t>
            </a:r>
          </a:p>
          <a:p>
            <a:pPr>
              <a:defRPr/>
            </a:pPr>
            <a:endParaRPr lang="en-US" dirty="0"/>
          </a:p>
          <a:p>
            <a:pPr>
              <a:defRPr/>
            </a:pPr>
            <a:r>
              <a:rPr lang="en-US" dirty="0"/>
              <a:t>	public void </a:t>
            </a:r>
            <a:r>
              <a:rPr lang="en-US" dirty="0" err="1"/>
              <a:t>myMethod</a:t>
            </a:r>
            <a:r>
              <a:rPr lang="en-US" dirty="0"/>
              <a:t>(){</a:t>
            </a:r>
          </a:p>
          <a:p>
            <a:pPr>
              <a:defRPr/>
            </a:pPr>
            <a:r>
              <a:rPr lang="en-US" dirty="0"/>
              <a:t>		</a:t>
            </a:r>
            <a:r>
              <a:rPr lang="en-US" dirty="0" err="1"/>
              <a:t>varThree</a:t>
            </a:r>
            <a:r>
              <a:rPr lang="en-US" dirty="0"/>
              <a:t>=(double)(</a:t>
            </a:r>
            <a:r>
              <a:rPr lang="en-US" dirty="0" err="1"/>
              <a:t>varTwo</a:t>
            </a:r>
            <a:r>
              <a:rPr lang="en-US" dirty="0"/>
              <a:t> + </a:t>
            </a:r>
            <a:r>
              <a:rPr lang="en-US" dirty="0" err="1"/>
              <a:t>varOne</a:t>
            </a:r>
            <a:r>
              <a:rPr lang="en-US" dirty="0"/>
              <a:t>*((double)7/100));</a:t>
            </a:r>
          </a:p>
          <a:p>
            <a:pPr>
              <a:defRPr/>
            </a:pPr>
            <a:r>
              <a:rPr lang="en-US" dirty="0"/>
              <a:t>		</a:t>
            </a:r>
            <a:r>
              <a:rPr lang="en-US" dirty="0" err="1"/>
              <a:t>System.out.println</a:t>
            </a:r>
            <a:r>
              <a:rPr lang="en-US" dirty="0"/>
              <a:t>("</a:t>
            </a:r>
            <a:r>
              <a:rPr lang="en-US" dirty="0" err="1"/>
              <a:t>varThree</a:t>
            </a:r>
            <a:r>
              <a:rPr lang="en-US" dirty="0"/>
              <a:t>:"+</a:t>
            </a:r>
            <a:r>
              <a:rPr lang="en-US" dirty="0" err="1"/>
              <a:t>varThree</a:t>
            </a:r>
            <a:r>
              <a:rPr lang="en-US" dirty="0"/>
              <a:t>);</a:t>
            </a:r>
          </a:p>
          <a:p>
            <a:pPr>
              <a:defRPr/>
            </a:pPr>
            <a:r>
              <a:rPr lang="en-US" dirty="0"/>
              <a:t>	}</a:t>
            </a:r>
          </a:p>
          <a:p>
            <a:pPr>
              <a:defRPr/>
            </a:pPr>
            <a:r>
              <a:rPr lang="en-US" dirty="0"/>
              <a:t>	public static void main(String </a:t>
            </a:r>
            <a:r>
              <a:rPr lang="en-US" dirty="0" err="1"/>
              <a:t>args</a:t>
            </a:r>
            <a:r>
              <a:rPr lang="en-US" dirty="0"/>
              <a:t>[]){</a:t>
            </a:r>
          </a:p>
          <a:p>
            <a:pPr>
              <a:defRPr/>
            </a:pPr>
            <a:r>
              <a:rPr lang="en-US" dirty="0"/>
              <a:t>		</a:t>
            </a:r>
            <a:r>
              <a:rPr lang="en-US" dirty="0" err="1"/>
              <a:t>MyClass</a:t>
            </a:r>
            <a:r>
              <a:rPr lang="en-US" dirty="0"/>
              <a:t> </a:t>
            </a:r>
            <a:r>
              <a:rPr lang="en-US" dirty="0" err="1"/>
              <a:t>obj</a:t>
            </a:r>
            <a:r>
              <a:rPr lang="en-US" dirty="0"/>
              <a:t>=new </a:t>
            </a:r>
            <a:r>
              <a:rPr lang="en-US" dirty="0" err="1"/>
              <a:t>MyClass</a:t>
            </a:r>
            <a:r>
              <a:rPr lang="en-US" dirty="0"/>
              <a:t>();</a:t>
            </a:r>
          </a:p>
          <a:p>
            <a:pPr>
              <a:defRPr/>
            </a:pPr>
            <a:r>
              <a:rPr lang="en-US" dirty="0"/>
              <a:t>		</a:t>
            </a:r>
            <a:r>
              <a:rPr lang="en-US" dirty="0" err="1"/>
              <a:t>obj.myMethod</a:t>
            </a:r>
            <a:r>
              <a:rPr lang="en-US" dirty="0"/>
              <a:t>();</a:t>
            </a:r>
          </a:p>
          <a:p>
            <a:pPr>
              <a:defRPr/>
            </a:pPr>
            <a:r>
              <a:rPr lang="en-US" dirty="0"/>
              <a:t>	}</a:t>
            </a:r>
          </a:p>
          <a:p>
            <a:pPr>
              <a:defRPr/>
            </a:pPr>
            <a:r>
              <a:rPr lang="en-US" dirty="0"/>
              <a:t>}</a:t>
            </a:r>
          </a:p>
        </p:txBody>
      </p:sp>
      <p:pic>
        <p:nvPicPr>
          <p:cNvPr id="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7772400" y="4800600"/>
            <a:ext cx="1219200" cy="1371600"/>
          </a:xfrm>
          <a:prstGeom prst="rect">
            <a:avLst/>
          </a:prstGeom>
          <a:noFill/>
        </p:spPr>
      </p:pic>
      <p:sp>
        <p:nvSpPr>
          <p:cNvPr id="8" name="Content Placeholder 9"/>
          <p:cNvSpPr txBox="1">
            <a:spLocks/>
          </p:cNvSpPr>
          <p:nvPr/>
        </p:nvSpPr>
        <p:spPr bwMode="auto">
          <a:xfrm>
            <a:off x="6858000" y="2743200"/>
            <a:ext cx="29718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varThree:90.0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Class Diagram (1 of 2)</a:t>
            </a:r>
            <a:endParaRPr lang="en-US" dirty="0"/>
          </a:p>
        </p:txBody>
      </p:sp>
      <p:sp>
        <p:nvSpPr>
          <p:cNvPr id="17411" name="Content Placeholder 2"/>
          <p:cNvSpPr>
            <a:spLocks noGrp="1"/>
          </p:cNvSpPr>
          <p:nvPr>
            <p:ph idx="1"/>
          </p:nvPr>
        </p:nvSpPr>
        <p:spPr/>
        <p:txBody>
          <a:bodyPr/>
          <a:lstStyle/>
          <a:p>
            <a:endParaRPr lang="en-US" b="1" dirty="0" smtClean="0"/>
          </a:p>
          <a:p>
            <a:r>
              <a:rPr lang="en-US" sz="2000" dirty="0" smtClean="0"/>
              <a:t>Identify the class</a:t>
            </a:r>
          </a:p>
          <a:p>
            <a:endParaRPr lang="en-US" sz="2000" dirty="0" smtClean="0"/>
          </a:p>
          <a:p>
            <a:endParaRPr lang="en-US" sz="2000" dirty="0" smtClean="0"/>
          </a:p>
          <a:p>
            <a:r>
              <a:rPr lang="en-US" sz="2000" dirty="0" smtClean="0"/>
              <a:t>Identify the attributes of  Customer class</a:t>
            </a:r>
          </a:p>
          <a:p>
            <a:endParaRPr lang="en-US" sz="2000" dirty="0" smtClean="0"/>
          </a:p>
          <a:p>
            <a:pPr algn="just">
              <a:buFont typeface="Wingdings" pitchFamily="2" charset="2"/>
              <a:buNone/>
            </a:pPr>
            <a:r>
              <a:rPr lang="en-US" dirty="0" smtClean="0"/>
              <a:t>	</a:t>
            </a:r>
            <a:endParaRPr lang="en-US" sz="2000" dirty="0" smtClean="0"/>
          </a:p>
          <a:p>
            <a:r>
              <a:rPr lang="en-US" sz="2000" dirty="0" smtClean="0"/>
              <a:t>Identify the behavior of Customer class</a:t>
            </a:r>
          </a:p>
          <a:p>
            <a:pPr algn="just">
              <a:buFont typeface="Wingdings" pitchFamily="2" charset="2"/>
              <a:buNone/>
            </a:pPr>
            <a:r>
              <a:rPr lang="en-US" dirty="0" smtClean="0"/>
              <a:t>	</a:t>
            </a:r>
          </a:p>
        </p:txBody>
      </p:sp>
      <p:sp>
        <p:nvSpPr>
          <p:cNvPr id="7" name="Slide Number Placeholder 6"/>
          <p:cNvSpPr>
            <a:spLocks noGrp="1"/>
          </p:cNvSpPr>
          <p:nvPr>
            <p:ph type="sldNum" sz="quarter" idx="10"/>
          </p:nvPr>
        </p:nvSpPr>
        <p:spPr/>
        <p:txBody>
          <a:bodyPr/>
          <a:lstStyle/>
          <a:p>
            <a:pPr>
              <a:defRPr/>
            </a:pPr>
            <a:fld id="{E794AF46-E35B-4376-BD13-F116C742DB90}" type="slidenum">
              <a:rPr lang="en-US" smtClean="0"/>
              <a:pPr>
                <a:defRPr/>
              </a:pPr>
              <a:t>7</a:t>
            </a:fld>
            <a:endParaRPr lang="en-US" dirty="0"/>
          </a:p>
        </p:txBody>
      </p:sp>
      <p:sp>
        <p:nvSpPr>
          <p:cNvPr id="8" name="Title 1"/>
          <p:cNvSpPr txBox="1">
            <a:spLocks/>
          </p:cNvSpPr>
          <p:nvPr/>
        </p:nvSpPr>
        <p:spPr bwMode="auto">
          <a:xfrm>
            <a:off x="0" y="12700"/>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a:spcBef>
                <a:spcPct val="0"/>
              </a:spcBef>
              <a:buClrTx/>
              <a:buSzTx/>
              <a:buFontTx/>
              <a:buNone/>
              <a:defRPr/>
            </a:pPr>
            <a:endParaRPr lang="en-US" sz="3200" kern="0" dirty="0">
              <a:solidFill>
                <a:schemeClr val="bg1"/>
              </a:solidFill>
              <a:latin typeface="+mj-lt"/>
              <a:ea typeface="+mj-ea"/>
              <a:cs typeface="+mj-cs"/>
            </a:endParaRPr>
          </a:p>
        </p:txBody>
      </p:sp>
      <p:sp>
        <p:nvSpPr>
          <p:cNvPr id="11" name="TextBox 10"/>
          <p:cNvSpPr txBox="1"/>
          <p:nvPr/>
        </p:nvSpPr>
        <p:spPr>
          <a:xfrm>
            <a:off x="762000" y="2286000"/>
            <a:ext cx="7467600" cy="338138"/>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600" dirty="0">
                <a:latin typeface="Arial" charset="0"/>
                <a:cs typeface="Arial" charset="0"/>
              </a:rPr>
              <a:t>Customer</a:t>
            </a:r>
          </a:p>
        </p:txBody>
      </p:sp>
      <p:sp>
        <p:nvSpPr>
          <p:cNvPr id="12" name="TextBox 11"/>
          <p:cNvSpPr txBox="1"/>
          <p:nvPr/>
        </p:nvSpPr>
        <p:spPr>
          <a:xfrm>
            <a:off x="762000" y="3471863"/>
            <a:ext cx="7467600" cy="338137"/>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600" dirty="0">
                <a:latin typeface="Arial" charset="0"/>
                <a:cs typeface="Arial" charset="0"/>
              </a:rPr>
              <a:t>Customer Id and Telephone Number</a:t>
            </a:r>
          </a:p>
        </p:txBody>
      </p:sp>
      <p:sp>
        <p:nvSpPr>
          <p:cNvPr id="13" name="TextBox 12"/>
          <p:cNvSpPr txBox="1"/>
          <p:nvPr/>
        </p:nvSpPr>
        <p:spPr>
          <a:xfrm>
            <a:off x="762000" y="4648200"/>
            <a:ext cx="7467600" cy="338138"/>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600" dirty="0">
                <a:latin typeface="Arial" charset="0"/>
                <a:cs typeface="Arial" charset="0"/>
              </a:rPr>
              <a:t>Set the details of customer and get the details of the customer</a:t>
            </a:r>
          </a:p>
        </p:txBody>
      </p:sp>
      <p:sp>
        <p:nvSpPr>
          <p:cNvPr id="14" name="Oval Callout 13"/>
          <p:cNvSpPr/>
          <p:nvPr/>
        </p:nvSpPr>
        <p:spPr bwMode="auto">
          <a:xfrm>
            <a:off x="6934200" y="4191000"/>
            <a:ext cx="2971800" cy="1600200"/>
          </a:xfrm>
          <a:prstGeom prst="wedgeEllipseCallout">
            <a:avLst>
              <a:gd name="adj1" fmla="val -69611"/>
              <a:gd name="adj2" fmla="val -57023"/>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this scenario be represented using Class diagram?</a:t>
            </a:r>
          </a:p>
        </p:txBody>
      </p:sp>
      <p:sp>
        <p:nvSpPr>
          <p:cNvPr id="16" name="TextBox 15"/>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a:spAutoFit/>
          </a:bodyPr>
          <a:lstStyle/>
          <a:p>
            <a:pPr algn="ctr">
              <a:defRPr/>
            </a:pPr>
            <a:r>
              <a:rPr lang="en-US" sz="1800" dirty="0">
                <a:solidFill>
                  <a:schemeClr val="bg1"/>
                </a:solidFill>
                <a:latin typeface="Arial" charset="0"/>
                <a:cs typeface="Arial" charset="0"/>
              </a:rPr>
              <a:t>Retail Application-Activity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Q6. What will be the output of the following code snippet and Why?</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D01B738B-7B2A-44CB-808C-99EFA880DDFF}" type="slidenum">
              <a:rPr lang="en-US"/>
              <a:pPr>
                <a:defRPr/>
              </a:pPr>
              <a:t>70</a:t>
            </a:fld>
            <a:endParaRPr lang="en-US"/>
          </a:p>
        </p:txBody>
      </p:sp>
      <p:sp>
        <p:nvSpPr>
          <p:cNvPr id="7" name="Text Box 4"/>
          <p:cNvSpPr txBox="1">
            <a:spLocks noChangeArrowheads="1"/>
          </p:cNvSpPr>
          <p:nvPr/>
        </p:nvSpPr>
        <p:spPr bwMode="auto">
          <a:xfrm>
            <a:off x="457200" y="2141538"/>
            <a:ext cx="6172200" cy="3878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a:t>
            </a:r>
            <a:r>
              <a:rPr lang="en-US" dirty="0" err="1"/>
              <a:t>MyClass</a:t>
            </a:r>
            <a:r>
              <a:rPr lang="en-US" dirty="0"/>
              <a:t>{</a:t>
            </a:r>
          </a:p>
          <a:p>
            <a:pPr>
              <a:defRPr/>
            </a:pPr>
            <a:r>
              <a:rPr lang="en-US" dirty="0"/>
              <a:t>	public </a:t>
            </a:r>
            <a:r>
              <a:rPr lang="en-US" dirty="0" err="1"/>
              <a:t>int</a:t>
            </a:r>
            <a:r>
              <a:rPr lang="en-US" dirty="0"/>
              <a:t> </a:t>
            </a:r>
            <a:r>
              <a:rPr lang="en-US" dirty="0" err="1"/>
              <a:t>varOne</a:t>
            </a:r>
            <a:r>
              <a:rPr lang="en-US" dirty="0"/>
              <a:t>=1000;</a:t>
            </a:r>
          </a:p>
          <a:p>
            <a:pPr>
              <a:defRPr/>
            </a:pPr>
            <a:r>
              <a:rPr lang="en-US" dirty="0"/>
              <a:t>	public float </a:t>
            </a:r>
            <a:r>
              <a:rPr lang="en-US" dirty="0" err="1"/>
              <a:t>varTwo</a:t>
            </a:r>
            <a:r>
              <a:rPr lang="en-US" dirty="0"/>
              <a:t>=20.00f;</a:t>
            </a:r>
          </a:p>
          <a:p>
            <a:pPr>
              <a:defRPr/>
            </a:pPr>
            <a:r>
              <a:rPr lang="en-US" dirty="0"/>
              <a:t>	public double </a:t>
            </a:r>
            <a:r>
              <a:rPr lang="en-US" dirty="0" err="1"/>
              <a:t>varThree</a:t>
            </a:r>
            <a:r>
              <a:rPr lang="en-US" dirty="0"/>
              <a:t>=0.0;</a:t>
            </a:r>
          </a:p>
          <a:p>
            <a:pPr>
              <a:defRPr/>
            </a:pPr>
            <a:endParaRPr lang="en-US" dirty="0"/>
          </a:p>
          <a:p>
            <a:pPr>
              <a:defRPr/>
            </a:pPr>
            <a:r>
              <a:rPr lang="en-US" dirty="0"/>
              <a:t>	public void </a:t>
            </a:r>
            <a:r>
              <a:rPr lang="en-US" dirty="0" err="1"/>
              <a:t>myMethod</a:t>
            </a:r>
            <a:r>
              <a:rPr lang="en-US" dirty="0"/>
              <a:t>(){</a:t>
            </a:r>
          </a:p>
          <a:p>
            <a:pPr>
              <a:defRPr/>
            </a:pPr>
            <a:r>
              <a:rPr lang="en-US" dirty="0"/>
              <a:t>		</a:t>
            </a:r>
            <a:r>
              <a:rPr lang="en-US" dirty="0" err="1"/>
              <a:t>varThree</a:t>
            </a:r>
            <a:r>
              <a:rPr lang="en-US" dirty="0"/>
              <a:t>=(double)(</a:t>
            </a:r>
            <a:r>
              <a:rPr lang="en-US" dirty="0" err="1"/>
              <a:t>varTwo</a:t>
            </a:r>
            <a:r>
              <a:rPr lang="en-US" dirty="0"/>
              <a:t> + </a:t>
            </a:r>
            <a:r>
              <a:rPr lang="en-US" dirty="0" err="1"/>
              <a:t>varOne</a:t>
            </a:r>
            <a:r>
              <a:rPr lang="en-US" dirty="0"/>
              <a:t>*(double) (7/100));</a:t>
            </a:r>
          </a:p>
          <a:p>
            <a:pPr>
              <a:defRPr/>
            </a:pPr>
            <a:r>
              <a:rPr lang="en-US" dirty="0"/>
              <a:t>		</a:t>
            </a:r>
            <a:r>
              <a:rPr lang="en-US" dirty="0" err="1"/>
              <a:t>System.out.println</a:t>
            </a:r>
            <a:r>
              <a:rPr lang="en-US" dirty="0"/>
              <a:t>("</a:t>
            </a:r>
            <a:r>
              <a:rPr lang="en-US" dirty="0" err="1"/>
              <a:t>varThree</a:t>
            </a:r>
            <a:r>
              <a:rPr lang="en-US" dirty="0"/>
              <a:t>:"+</a:t>
            </a:r>
            <a:r>
              <a:rPr lang="en-US" dirty="0" err="1"/>
              <a:t>varThree</a:t>
            </a:r>
            <a:r>
              <a:rPr lang="en-US" dirty="0"/>
              <a:t>);</a:t>
            </a:r>
          </a:p>
          <a:p>
            <a:pPr>
              <a:defRPr/>
            </a:pPr>
            <a:r>
              <a:rPr lang="en-US" dirty="0"/>
              <a:t>	}</a:t>
            </a:r>
          </a:p>
          <a:p>
            <a:pPr>
              <a:defRPr/>
            </a:pPr>
            <a:r>
              <a:rPr lang="en-US" dirty="0"/>
              <a:t>	public static void main(String </a:t>
            </a:r>
            <a:r>
              <a:rPr lang="en-US" dirty="0" err="1"/>
              <a:t>args</a:t>
            </a:r>
            <a:r>
              <a:rPr lang="en-US" dirty="0"/>
              <a:t>[]){</a:t>
            </a:r>
          </a:p>
          <a:p>
            <a:pPr>
              <a:defRPr/>
            </a:pPr>
            <a:r>
              <a:rPr lang="en-US" dirty="0"/>
              <a:t>		</a:t>
            </a:r>
            <a:r>
              <a:rPr lang="en-US" dirty="0" err="1"/>
              <a:t>MyClass</a:t>
            </a:r>
            <a:r>
              <a:rPr lang="en-US" dirty="0"/>
              <a:t> </a:t>
            </a:r>
            <a:r>
              <a:rPr lang="en-US" dirty="0" err="1"/>
              <a:t>obj</a:t>
            </a:r>
            <a:r>
              <a:rPr lang="en-US" dirty="0"/>
              <a:t>=new </a:t>
            </a:r>
            <a:r>
              <a:rPr lang="en-US" dirty="0" err="1"/>
              <a:t>MyClass</a:t>
            </a:r>
            <a:r>
              <a:rPr lang="en-US" dirty="0"/>
              <a:t>();</a:t>
            </a:r>
          </a:p>
          <a:p>
            <a:pPr>
              <a:defRPr/>
            </a:pPr>
            <a:r>
              <a:rPr lang="en-US" dirty="0"/>
              <a:t>		</a:t>
            </a:r>
            <a:r>
              <a:rPr lang="en-US" dirty="0" err="1"/>
              <a:t>obj.myMethod</a:t>
            </a:r>
            <a:r>
              <a:rPr lang="en-US" dirty="0"/>
              <a:t>();</a:t>
            </a:r>
          </a:p>
          <a:p>
            <a:pPr>
              <a:defRPr/>
            </a:pPr>
            <a:r>
              <a:rPr lang="en-US" dirty="0"/>
              <a:t>	}</a:t>
            </a:r>
          </a:p>
          <a:p>
            <a:pPr>
              <a:defRPr/>
            </a:pPr>
            <a:r>
              <a:rPr lang="en-US" dirty="0"/>
              <a:t>}</a:t>
            </a:r>
          </a:p>
        </p:txBody>
      </p:sp>
      <p:pic>
        <p:nvPicPr>
          <p:cNvPr id="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7772400" y="4800600"/>
            <a:ext cx="1219200" cy="1371600"/>
          </a:xfrm>
          <a:prstGeom prst="rect">
            <a:avLst/>
          </a:prstGeom>
          <a:noFill/>
        </p:spPr>
      </p:pic>
      <p:sp>
        <p:nvSpPr>
          <p:cNvPr id="8" name="Content Placeholder 9"/>
          <p:cNvSpPr txBox="1">
            <a:spLocks/>
          </p:cNvSpPr>
          <p:nvPr/>
        </p:nvSpPr>
        <p:spPr bwMode="auto">
          <a:xfrm>
            <a:off x="6858000" y="2743200"/>
            <a:ext cx="29718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varThree:20.0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Q7. Debug the following code snippet, so that the output is varOne:100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39DDC22F-AEDD-4DD6-A920-AC9F4EA0DF11}" type="slidenum">
              <a:rPr lang="en-US"/>
              <a:pPr>
                <a:defRPr/>
              </a:pPr>
              <a:t>71</a:t>
            </a:fld>
            <a:endParaRPr lang="en-US"/>
          </a:p>
        </p:txBody>
      </p:sp>
      <p:sp>
        <p:nvSpPr>
          <p:cNvPr id="7" name="Text Box 4"/>
          <p:cNvSpPr txBox="1">
            <a:spLocks noChangeArrowheads="1"/>
          </p:cNvSpPr>
          <p:nvPr/>
        </p:nvSpPr>
        <p:spPr bwMode="auto">
          <a:xfrm>
            <a:off x="457200" y="2141538"/>
            <a:ext cx="6172200" cy="33242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class </a:t>
            </a:r>
            <a:r>
              <a:rPr lang="en-US" dirty="0" err="1"/>
              <a:t>MyClass</a:t>
            </a:r>
            <a:r>
              <a:rPr lang="en-US" dirty="0"/>
              <a:t>{</a:t>
            </a:r>
          </a:p>
          <a:p>
            <a:pPr>
              <a:defRPr/>
            </a:pPr>
            <a:r>
              <a:rPr lang="en-US" dirty="0"/>
              <a:t>	public </a:t>
            </a:r>
            <a:r>
              <a:rPr lang="en-US" dirty="0" err="1"/>
              <a:t>int</a:t>
            </a:r>
            <a:r>
              <a:rPr lang="en-US" dirty="0"/>
              <a:t> </a:t>
            </a:r>
            <a:r>
              <a:rPr lang="en-US" dirty="0" err="1"/>
              <a:t>varOne</a:t>
            </a:r>
            <a:r>
              <a:rPr lang="en-US" dirty="0"/>
              <a:t>=1000;</a:t>
            </a:r>
          </a:p>
          <a:p>
            <a:pPr>
              <a:defRPr/>
            </a:pPr>
            <a:r>
              <a:rPr lang="en-US" dirty="0"/>
              <a:t>	public void </a:t>
            </a:r>
            <a:r>
              <a:rPr lang="en-US" dirty="0" err="1"/>
              <a:t>myMethod</a:t>
            </a:r>
            <a:r>
              <a:rPr lang="en-US" dirty="0"/>
              <a:t>(){</a:t>
            </a:r>
          </a:p>
          <a:p>
            <a:pPr>
              <a:defRPr/>
            </a:pPr>
            <a:r>
              <a:rPr lang="en-US" dirty="0"/>
              <a:t>		</a:t>
            </a:r>
            <a:r>
              <a:rPr lang="en-US" dirty="0" err="1"/>
              <a:t>int</a:t>
            </a:r>
            <a:r>
              <a:rPr lang="en-US" dirty="0"/>
              <a:t> temp;</a:t>
            </a:r>
          </a:p>
          <a:p>
            <a:pPr>
              <a:defRPr/>
            </a:pPr>
            <a:r>
              <a:rPr lang="en-US" dirty="0"/>
              <a:t>		</a:t>
            </a:r>
            <a:r>
              <a:rPr lang="en-US" dirty="0" err="1"/>
              <a:t>varOne</a:t>
            </a:r>
            <a:r>
              <a:rPr lang="en-US" dirty="0"/>
              <a:t>= temp + 10.0;</a:t>
            </a:r>
          </a:p>
          <a:p>
            <a:pPr>
              <a:defRPr/>
            </a:pPr>
            <a:r>
              <a:rPr lang="en-US" dirty="0"/>
              <a:t>		</a:t>
            </a:r>
            <a:r>
              <a:rPr lang="en-US" dirty="0" err="1"/>
              <a:t>System.out.println</a:t>
            </a:r>
            <a:r>
              <a:rPr lang="en-US" dirty="0"/>
              <a:t>(“</a:t>
            </a:r>
            <a:r>
              <a:rPr lang="en-US" dirty="0" err="1"/>
              <a:t>varOne</a:t>
            </a:r>
            <a:r>
              <a:rPr lang="en-US" dirty="0"/>
              <a:t>:"+</a:t>
            </a:r>
            <a:r>
              <a:rPr lang="en-US" dirty="0" err="1"/>
              <a:t>varOne</a:t>
            </a:r>
            <a:r>
              <a:rPr lang="en-US" dirty="0"/>
              <a:t>);</a:t>
            </a:r>
          </a:p>
          <a:p>
            <a:pPr>
              <a:defRPr/>
            </a:pPr>
            <a:r>
              <a:rPr lang="en-US" dirty="0"/>
              <a:t>	}</a:t>
            </a:r>
          </a:p>
          <a:p>
            <a:pPr>
              <a:defRPr/>
            </a:pPr>
            <a:r>
              <a:rPr lang="en-US" dirty="0"/>
              <a:t>	public static void main(String </a:t>
            </a:r>
            <a:r>
              <a:rPr lang="en-US" dirty="0" err="1"/>
              <a:t>args</a:t>
            </a:r>
            <a:r>
              <a:rPr lang="en-US" dirty="0"/>
              <a:t>[]){</a:t>
            </a:r>
          </a:p>
          <a:p>
            <a:pPr>
              <a:defRPr/>
            </a:pPr>
            <a:r>
              <a:rPr lang="en-US" dirty="0"/>
              <a:t>		</a:t>
            </a:r>
            <a:r>
              <a:rPr lang="en-US" dirty="0" err="1"/>
              <a:t>MyClass</a:t>
            </a:r>
            <a:r>
              <a:rPr lang="en-US" dirty="0"/>
              <a:t> </a:t>
            </a:r>
            <a:r>
              <a:rPr lang="en-US" dirty="0" err="1"/>
              <a:t>obj</a:t>
            </a:r>
            <a:r>
              <a:rPr lang="en-US" dirty="0"/>
              <a:t>=new </a:t>
            </a:r>
            <a:r>
              <a:rPr lang="en-US" dirty="0" err="1"/>
              <a:t>MyClass</a:t>
            </a:r>
            <a:r>
              <a:rPr lang="en-US" dirty="0"/>
              <a:t>();</a:t>
            </a:r>
          </a:p>
          <a:p>
            <a:pPr>
              <a:defRPr/>
            </a:pPr>
            <a:r>
              <a:rPr lang="en-US" dirty="0"/>
              <a:t>		</a:t>
            </a:r>
            <a:r>
              <a:rPr lang="en-US" dirty="0" err="1"/>
              <a:t>obj.myMethod</a:t>
            </a:r>
            <a:r>
              <a:rPr lang="en-US" dirty="0"/>
              <a:t>();</a:t>
            </a:r>
          </a:p>
          <a:p>
            <a:pPr>
              <a:defRPr/>
            </a:pPr>
            <a:r>
              <a:rPr lang="en-US" dirty="0"/>
              <a:t>	}</a:t>
            </a:r>
          </a:p>
          <a:p>
            <a:pPr>
              <a:defRPr/>
            </a:pPr>
            <a:r>
              <a:rPr lang="en-US" dirty="0"/>
              <a:t>}</a:t>
            </a:r>
          </a:p>
        </p:txBody>
      </p:sp>
      <p:pic>
        <p:nvPicPr>
          <p:cNvPr id="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7772400" y="4800600"/>
            <a:ext cx="1219200" cy="1371600"/>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Q8. What will be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9E37681-6D6D-4775-BEA4-206572E1F8C8}" type="slidenum">
              <a:rPr lang="en-US"/>
              <a:pPr>
                <a:defRPr/>
              </a:pPr>
              <a:t>72</a:t>
            </a:fld>
            <a:endParaRPr lang="en-US"/>
          </a:p>
        </p:txBody>
      </p:sp>
      <p:sp>
        <p:nvSpPr>
          <p:cNvPr id="7" name="Text Box 4"/>
          <p:cNvSpPr txBox="1">
            <a:spLocks noChangeArrowheads="1"/>
          </p:cNvSpPr>
          <p:nvPr/>
        </p:nvSpPr>
        <p:spPr bwMode="auto">
          <a:xfrm>
            <a:off x="838200" y="1828800"/>
            <a:ext cx="5867400" cy="36004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0"/>
              </a:spcBef>
              <a:defRPr/>
            </a:pPr>
            <a:r>
              <a:rPr lang="en-US" dirty="0"/>
              <a:t>class </a:t>
            </a:r>
            <a:r>
              <a:rPr lang="en-US" dirty="0" err="1"/>
              <a:t>MyClass</a:t>
            </a:r>
            <a:r>
              <a:rPr lang="en-US" dirty="0"/>
              <a:t>{</a:t>
            </a:r>
          </a:p>
          <a:p>
            <a:pPr>
              <a:spcBef>
                <a:spcPts val="0"/>
              </a:spcBef>
              <a:defRPr/>
            </a:pPr>
            <a:r>
              <a:rPr lang="en-US" dirty="0"/>
              <a:t>	public </a:t>
            </a:r>
            <a:r>
              <a:rPr lang="en-US" dirty="0" err="1"/>
              <a:t>boolean</a:t>
            </a:r>
            <a:r>
              <a:rPr lang="en-US" dirty="0"/>
              <a:t> </a:t>
            </a:r>
            <a:r>
              <a:rPr lang="en-US" dirty="0" err="1"/>
              <a:t>myMethod</a:t>
            </a:r>
            <a:r>
              <a:rPr lang="en-US" dirty="0"/>
              <a:t>(</a:t>
            </a:r>
            <a:r>
              <a:rPr lang="en-US" dirty="0" err="1"/>
              <a:t>int</a:t>
            </a:r>
            <a:r>
              <a:rPr lang="en-US" dirty="0"/>
              <a:t> temp){</a:t>
            </a:r>
          </a:p>
          <a:p>
            <a:pPr>
              <a:spcBef>
                <a:spcPts val="0"/>
              </a:spcBef>
              <a:defRPr/>
            </a:pPr>
            <a:r>
              <a:rPr lang="en-US" dirty="0"/>
              <a:t>		if(temp&gt;100){</a:t>
            </a:r>
          </a:p>
          <a:p>
            <a:pPr>
              <a:spcBef>
                <a:spcPts val="0"/>
              </a:spcBef>
              <a:defRPr/>
            </a:pPr>
            <a:r>
              <a:rPr lang="en-US" dirty="0"/>
              <a:t>			return true;</a:t>
            </a:r>
          </a:p>
          <a:p>
            <a:pPr>
              <a:spcBef>
                <a:spcPts val="0"/>
              </a:spcBef>
              <a:defRPr/>
            </a:pPr>
            <a:r>
              <a:rPr lang="en-US" dirty="0"/>
              <a:t>		}</a:t>
            </a:r>
          </a:p>
          <a:p>
            <a:pPr>
              <a:spcBef>
                <a:spcPts val="0"/>
              </a:spcBef>
              <a:defRPr/>
            </a:pPr>
            <a:r>
              <a:rPr lang="en-US" dirty="0"/>
              <a:t>		else{</a:t>
            </a:r>
          </a:p>
          <a:p>
            <a:pPr>
              <a:spcBef>
                <a:spcPts val="0"/>
              </a:spcBef>
              <a:defRPr/>
            </a:pPr>
            <a:r>
              <a:rPr lang="en-US" dirty="0"/>
              <a:t>			return false;</a:t>
            </a:r>
          </a:p>
          <a:p>
            <a:pPr>
              <a:spcBef>
                <a:spcPts val="0"/>
              </a:spcBef>
              <a:defRPr/>
            </a:pPr>
            <a:r>
              <a:rPr lang="en-US" dirty="0"/>
              <a:t>		}</a:t>
            </a:r>
          </a:p>
          <a:p>
            <a:pPr>
              <a:spcBef>
                <a:spcPts val="0"/>
              </a:spcBef>
              <a:defRPr/>
            </a:pPr>
            <a:r>
              <a:rPr lang="en-US" dirty="0"/>
              <a:t>	}</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MyClass</a:t>
            </a:r>
            <a:r>
              <a:rPr lang="en-US" dirty="0"/>
              <a:t> </a:t>
            </a:r>
            <a:r>
              <a:rPr lang="en-US" dirty="0" err="1"/>
              <a:t>obj</a:t>
            </a:r>
            <a:r>
              <a:rPr lang="en-US" dirty="0"/>
              <a:t>=new </a:t>
            </a:r>
            <a:r>
              <a:rPr lang="en-US" dirty="0" err="1"/>
              <a:t>MyClass</a:t>
            </a:r>
            <a:r>
              <a:rPr lang="en-US" dirty="0"/>
              <a:t>();</a:t>
            </a:r>
          </a:p>
          <a:p>
            <a:pPr>
              <a:spcBef>
                <a:spcPts val="0"/>
              </a:spcBef>
              <a:defRPr/>
            </a:pPr>
            <a:r>
              <a:rPr lang="en-US" dirty="0"/>
              <a:t>		if(</a:t>
            </a:r>
            <a:r>
              <a:rPr lang="en-US" dirty="0" err="1"/>
              <a:t>obj.myMethod</a:t>
            </a:r>
            <a:r>
              <a:rPr lang="en-US" dirty="0"/>
              <a:t>(110)){</a:t>
            </a:r>
          </a:p>
          <a:p>
            <a:pPr>
              <a:spcBef>
                <a:spcPts val="0"/>
              </a:spcBef>
              <a:defRPr/>
            </a:pPr>
            <a:r>
              <a:rPr lang="en-US" dirty="0"/>
              <a:t>			</a:t>
            </a:r>
            <a:r>
              <a:rPr lang="en-US" dirty="0" err="1"/>
              <a:t>System.out.println</a:t>
            </a:r>
            <a:r>
              <a:rPr lang="en-US" dirty="0"/>
              <a:t>("Data is valid");</a:t>
            </a:r>
          </a:p>
          <a:p>
            <a:pPr>
              <a:spcBef>
                <a:spcPts val="0"/>
              </a:spcBef>
              <a:defRPr/>
            </a:pPr>
            <a:r>
              <a:rPr lang="en-US" dirty="0"/>
              <a:t>		}</a:t>
            </a:r>
          </a:p>
          <a:p>
            <a:pPr>
              <a:spcBef>
                <a:spcPts val="0"/>
              </a:spcBef>
              <a:defRPr/>
            </a:pPr>
            <a:r>
              <a:rPr lang="en-US" dirty="0"/>
              <a:t>		else{</a:t>
            </a:r>
          </a:p>
          <a:p>
            <a:pPr>
              <a:spcBef>
                <a:spcPts val="0"/>
              </a:spcBef>
              <a:defRPr/>
            </a:pPr>
            <a:r>
              <a:rPr lang="en-US" dirty="0"/>
              <a:t>			</a:t>
            </a:r>
            <a:r>
              <a:rPr lang="en-US" dirty="0" err="1"/>
              <a:t>System.out.println</a:t>
            </a:r>
            <a:r>
              <a:rPr lang="en-US" dirty="0"/>
              <a:t>("Data is invalid");</a:t>
            </a:r>
          </a:p>
          <a:p>
            <a:pPr>
              <a:spcBef>
                <a:spcPts val="0"/>
              </a:spcBef>
              <a:defRPr/>
            </a:pPr>
            <a:r>
              <a:rPr lang="en-US" dirty="0"/>
              <a:t>		}</a:t>
            </a:r>
          </a:p>
          <a:p>
            <a:pPr>
              <a:spcBef>
                <a:spcPts val="0"/>
              </a:spcBef>
              <a:defRPr/>
            </a:pPr>
            <a:r>
              <a:rPr lang="en-US" dirty="0"/>
              <a:t>	}</a:t>
            </a:r>
          </a:p>
          <a:p>
            <a:pPr>
              <a:spcBef>
                <a:spcPts val="0"/>
              </a:spcBef>
              <a:defRPr/>
            </a:pPr>
            <a:r>
              <a:rPr lang="en-US" dirty="0"/>
              <a:t>}</a:t>
            </a:r>
          </a:p>
        </p:txBody>
      </p:sp>
      <p:pic>
        <p:nvPicPr>
          <p:cNvPr id="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534400" y="5029200"/>
            <a:ext cx="948267" cy="1066800"/>
          </a:xfrm>
          <a:prstGeom prst="rect">
            <a:avLst/>
          </a:prstGeom>
          <a:noFill/>
        </p:spPr>
      </p:pic>
      <p:sp>
        <p:nvSpPr>
          <p:cNvPr id="8" name="Content Placeholder 9"/>
          <p:cNvSpPr txBox="1">
            <a:spLocks/>
          </p:cNvSpPr>
          <p:nvPr/>
        </p:nvSpPr>
        <p:spPr bwMode="auto">
          <a:xfrm>
            <a:off x="6858000" y="2743200"/>
            <a:ext cx="24384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Data is valid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Q9. What will be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5B75B62E-D34A-4C60-B425-8E900FF3220C}" type="slidenum">
              <a:rPr lang="en-US"/>
              <a:pPr>
                <a:defRPr/>
              </a:pPr>
              <a:t>73</a:t>
            </a:fld>
            <a:endParaRPr lang="en-US"/>
          </a:p>
        </p:txBody>
      </p:sp>
      <p:sp>
        <p:nvSpPr>
          <p:cNvPr id="7" name="Text Box 4"/>
          <p:cNvSpPr txBox="1">
            <a:spLocks noChangeArrowheads="1"/>
          </p:cNvSpPr>
          <p:nvPr/>
        </p:nvSpPr>
        <p:spPr bwMode="auto">
          <a:xfrm>
            <a:off x="838200" y="1828800"/>
            <a:ext cx="5943600" cy="39703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0"/>
              </a:spcBef>
              <a:defRPr/>
            </a:pPr>
            <a:r>
              <a:rPr lang="en-US" dirty="0"/>
              <a:t>public class </a:t>
            </a:r>
            <a:r>
              <a:rPr lang="en-US" dirty="0" err="1"/>
              <a:t>MyClass</a:t>
            </a:r>
            <a:r>
              <a:rPr lang="en-US" dirty="0"/>
              <a:t>{</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int</a:t>
            </a:r>
            <a:r>
              <a:rPr lang="en-US" dirty="0"/>
              <a:t> age=25;</a:t>
            </a:r>
          </a:p>
          <a:p>
            <a:pPr>
              <a:spcBef>
                <a:spcPts val="0"/>
              </a:spcBef>
              <a:defRPr/>
            </a:pPr>
            <a:r>
              <a:rPr lang="en-US" dirty="0"/>
              <a:t>		float </a:t>
            </a:r>
            <a:r>
              <a:rPr lang="en-US" dirty="0" err="1"/>
              <a:t>ticketFare</a:t>
            </a:r>
            <a:r>
              <a:rPr lang="en-US" dirty="0"/>
              <a:t>=0.0f;</a:t>
            </a:r>
          </a:p>
          <a:p>
            <a:pPr>
              <a:spcBef>
                <a:spcPts val="0"/>
              </a:spcBef>
              <a:defRPr/>
            </a:pPr>
            <a:endParaRPr lang="en-US" dirty="0"/>
          </a:p>
          <a:p>
            <a:pPr>
              <a:spcBef>
                <a:spcPts val="0"/>
              </a:spcBef>
              <a:defRPr/>
            </a:pPr>
            <a:r>
              <a:rPr lang="en-US" dirty="0"/>
              <a:t>		if(age&gt;10){</a:t>
            </a:r>
          </a:p>
          <a:p>
            <a:pPr>
              <a:spcBef>
                <a:spcPts val="0"/>
              </a:spcBef>
              <a:defRPr/>
            </a:pPr>
            <a:r>
              <a:rPr lang="en-US" dirty="0"/>
              <a:t>			</a:t>
            </a:r>
            <a:r>
              <a:rPr lang="en-US" dirty="0" err="1"/>
              <a:t>ticketFare</a:t>
            </a:r>
            <a:r>
              <a:rPr lang="en-US" dirty="0"/>
              <a:t> = 20f;</a:t>
            </a:r>
          </a:p>
          <a:p>
            <a:pPr>
              <a:spcBef>
                <a:spcPts val="0"/>
              </a:spcBef>
              <a:defRPr/>
            </a:pPr>
            <a:r>
              <a:rPr lang="en-US" dirty="0"/>
              <a:t>		}</a:t>
            </a:r>
          </a:p>
          <a:p>
            <a:pPr>
              <a:spcBef>
                <a:spcPts val="0"/>
              </a:spcBef>
              <a:defRPr/>
            </a:pPr>
            <a:endParaRPr lang="en-US" dirty="0"/>
          </a:p>
          <a:p>
            <a:pPr>
              <a:spcBef>
                <a:spcPts val="0"/>
              </a:spcBef>
              <a:defRPr/>
            </a:pPr>
            <a:r>
              <a:rPr lang="en-US" dirty="0"/>
              <a:t>		if(age&gt;20){</a:t>
            </a:r>
          </a:p>
          <a:p>
            <a:pPr>
              <a:spcBef>
                <a:spcPts val="0"/>
              </a:spcBef>
              <a:defRPr/>
            </a:pPr>
            <a:r>
              <a:rPr lang="en-US" dirty="0"/>
              <a:t>			</a:t>
            </a:r>
            <a:r>
              <a:rPr lang="en-US" dirty="0" err="1"/>
              <a:t>ticketFare</a:t>
            </a:r>
            <a:r>
              <a:rPr lang="en-US" dirty="0"/>
              <a:t> = 40f;</a:t>
            </a:r>
          </a:p>
          <a:p>
            <a:pPr>
              <a:spcBef>
                <a:spcPts val="0"/>
              </a:spcBef>
              <a:defRPr/>
            </a:pPr>
            <a:r>
              <a:rPr lang="en-US" dirty="0"/>
              <a:t>		}</a:t>
            </a:r>
          </a:p>
          <a:p>
            <a:pPr>
              <a:spcBef>
                <a:spcPts val="0"/>
              </a:spcBef>
              <a:defRPr/>
            </a:pPr>
            <a:endParaRPr lang="en-US" dirty="0"/>
          </a:p>
          <a:p>
            <a:pPr>
              <a:spcBef>
                <a:spcPts val="0"/>
              </a:spcBef>
              <a:defRPr/>
            </a:pPr>
            <a:r>
              <a:rPr lang="en-US" dirty="0"/>
              <a:t>		if(age&gt;30){</a:t>
            </a:r>
          </a:p>
          <a:p>
            <a:pPr>
              <a:spcBef>
                <a:spcPts val="0"/>
              </a:spcBef>
              <a:defRPr/>
            </a:pPr>
            <a:r>
              <a:rPr lang="en-US" dirty="0"/>
              <a:t>			</a:t>
            </a:r>
            <a:r>
              <a:rPr lang="en-US" dirty="0" err="1"/>
              <a:t>ticketFare</a:t>
            </a:r>
            <a:r>
              <a:rPr lang="en-US" dirty="0"/>
              <a:t> = 60f;</a:t>
            </a:r>
          </a:p>
          <a:p>
            <a:pPr>
              <a:spcBef>
                <a:spcPts val="0"/>
              </a:spcBef>
              <a:defRPr/>
            </a:pPr>
            <a:r>
              <a:rPr lang="en-US" dirty="0"/>
              <a:t>		}</a:t>
            </a:r>
          </a:p>
          <a:p>
            <a:pPr>
              <a:spcBef>
                <a:spcPts val="0"/>
              </a:spcBef>
              <a:defRPr/>
            </a:pPr>
            <a:endParaRPr lang="en-US" dirty="0"/>
          </a:p>
          <a:p>
            <a:pPr>
              <a:spcBef>
                <a:spcPts val="0"/>
              </a:spcBef>
              <a:defRPr/>
            </a:pPr>
            <a:r>
              <a:rPr lang="en-US" dirty="0"/>
              <a:t>		</a:t>
            </a:r>
            <a:r>
              <a:rPr lang="en-US" dirty="0" err="1"/>
              <a:t>System.out.println</a:t>
            </a:r>
            <a:r>
              <a:rPr lang="en-US" dirty="0"/>
              <a:t>("Your Ticket Fare is " + </a:t>
            </a:r>
            <a:r>
              <a:rPr lang="en-US" dirty="0" err="1"/>
              <a:t>ticketFare</a:t>
            </a:r>
            <a:r>
              <a:rPr lang="en-US" dirty="0"/>
              <a:t>);</a:t>
            </a:r>
          </a:p>
          <a:p>
            <a:pPr>
              <a:spcBef>
                <a:spcPts val="0"/>
              </a:spcBef>
              <a:defRPr/>
            </a:pPr>
            <a:r>
              <a:rPr lang="en-US" dirty="0"/>
              <a:t>	}</a:t>
            </a:r>
          </a:p>
          <a:p>
            <a:pPr>
              <a:spcBef>
                <a:spcPts val="0"/>
              </a:spcBef>
              <a:defRPr/>
            </a:pPr>
            <a:endParaRPr lang="en-US" dirty="0"/>
          </a:p>
          <a:p>
            <a:pPr>
              <a:spcBef>
                <a:spcPts val="0"/>
              </a:spcBef>
              <a:defRPr/>
            </a:pPr>
            <a:r>
              <a:rPr lang="en-US" dirty="0"/>
              <a:t>}</a:t>
            </a:r>
          </a:p>
        </p:txBody>
      </p:sp>
      <p:pic>
        <p:nvPicPr>
          <p:cNvPr id="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382000" y="4191000"/>
            <a:ext cx="1083733" cy="1219200"/>
          </a:xfrm>
          <a:prstGeom prst="rect">
            <a:avLst/>
          </a:prstGeom>
          <a:noFill/>
        </p:spPr>
      </p:pic>
      <p:sp>
        <p:nvSpPr>
          <p:cNvPr id="8" name="Content Placeholder 9"/>
          <p:cNvSpPr txBox="1">
            <a:spLocks/>
          </p:cNvSpPr>
          <p:nvPr/>
        </p:nvSpPr>
        <p:spPr bwMode="auto">
          <a:xfrm>
            <a:off x="6858000" y="2743200"/>
            <a:ext cx="24384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Your Ticket Fare is 40.0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Q10. What will be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9D29E040-60EE-4DC4-9278-910A2CCD80B8}" type="slidenum">
              <a:rPr lang="en-US"/>
              <a:pPr>
                <a:defRPr/>
              </a:pPr>
              <a:t>74</a:t>
            </a:fld>
            <a:endParaRPr lang="en-US"/>
          </a:p>
        </p:txBody>
      </p:sp>
      <p:sp>
        <p:nvSpPr>
          <p:cNvPr id="7" name="Text Box 4"/>
          <p:cNvSpPr txBox="1">
            <a:spLocks noChangeArrowheads="1"/>
          </p:cNvSpPr>
          <p:nvPr/>
        </p:nvSpPr>
        <p:spPr bwMode="auto">
          <a:xfrm>
            <a:off x="838200" y="1828800"/>
            <a:ext cx="7772400" cy="21240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Customer{</a:t>
            </a:r>
          </a:p>
          <a:p>
            <a:pPr>
              <a:spcBef>
                <a:spcPts val="0"/>
              </a:spcBef>
              <a:defRPr/>
            </a:pPr>
            <a:r>
              <a:rPr lang="en-US" dirty="0"/>
              <a:t>	private </a:t>
            </a:r>
            <a:r>
              <a:rPr lang="en-US" dirty="0" err="1"/>
              <a:t>int</a:t>
            </a:r>
            <a:r>
              <a:rPr lang="en-US" dirty="0"/>
              <a:t> </a:t>
            </a:r>
            <a:r>
              <a:rPr lang="en-US" dirty="0" err="1"/>
              <a:t>pincode</a:t>
            </a:r>
            <a:r>
              <a:rPr lang="en-US" dirty="0"/>
              <a:t>;</a:t>
            </a:r>
          </a:p>
          <a:p>
            <a:pPr>
              <a:spcBef>
                <a:spcPts val="0"/>
              </a:spcBef>
              <a:defRPr/>
            </a:pPr>
            <a:endParaRPr lang="en-US" dirty="0"/>
          </a:p>
          <a:p>
            <a:pPr>
              <a:spcBef>
                <a:spcPts val="0"/>
              </a:spcBef>
              <a:defRPr/>
            </a:pPr>
            <a:r>
              <a:rPr lang="en-US" dirty="0"/>
              <a:t>}</a:t>
            </a:r>
          </a:p>
          <a:p>
            <a:pPr>
              <a:spcBef>
                <a:spcPts val="0"/>
              </a:spcBef>
              <a:defRPr/>
            </a:pPr>
            <a:r>
              <a:rPr lang="en-US" dirty="0"/>
              <a:t>class Demo{</a:t>
            </a:r>
          </a:p>
          <a:p>
            <a:pPr>
              <a:spcBef>
                <a:spcPts val="0"/>
              </a:spcBef>
              <a:defRPr/>
            </a:pPr>
            <a:r>
              <a:rPr lang="en-US" dirty="0"/>
              <a:t>	public static void main(String </a:t>
            </a:r>
            <a:r>
              <a:rPr lang="en-US" dirty="0" err="1"/>
              <a:t>args</a:t>
            </a:r>
            <a:r>
              <a:rPr lang="en-US" dirty="0"/>
              <a:t>[]){</a:t>
            </a:r>
          </a:p>
          <a:p>
            <a:pPr>
              <a:spcBef>
                <a:spcPts val="0"/>
              </a:spcBef>
              <a:defRPr/>
            </a:pPr>
            <a:r>
              <a:rPr lang="en-US" dirty="0"/>
              <a:t>		Customer </a:t>
            </a:r>
            <a:r>
              <a:rPr lang="en-US" dirty="0" err="1"/>
              <a:t>cust</a:t>
            </a:r>
            <a:r>
              <a:rPr lang="en-US" dirty="0"/>
              <a:t> = new Customer();</a:t>
            </a:r>
          </a:p>
          <a:p>
            <a:pPr>
              <a:spcBef>
                <a:spcPts val="0"/>
              </a:spcBef>
              <a:defRPr/>
            </a:pPr>
            <a:r>
              <a:rPr lang="en-US" dirty="0"/>
              <a:t>		</a:t>
            </a:r>
            <a:r>
              <a:rPr lang="en-US" dirty="0" err="1"/>
              <a:t>cust.pincode</a:t>
            </a:r>
            <a:r>
              <a:rPr lang="en-US" dirty="0"/>
              <a:t>=570020;</a:t>
            </a:r>
          </a:p>
          <a:p>
            <a:pPr>
              <a:spcBef>
                <a:spcPts val="0"/>
              </a:spcBef>
              <a:defRPr/>
            </a:pPr>
            <a:r>
              <a:rPr lang="en-US" dirty="0"/>
              <a:t>		</a:t>
            </a:r>
            <a:r>
              <a:rPr lang="en-US" dirty="0" err="1"/>
              <a:t>System.out.println</a:t>
            </a:r>
            <a:r>
              <a:rPr lang="en-US" dirty="0"/>
              <a:t>("PIN:"+</a:t>
            </a:r>
            <a:r>
              <a:rPr lang="en-US" dirty="0" err="1"/>
              <a:t>cust.pincode</a:t>
            </a:r>
            <a:r>
              <a:rPr lang="en-US" dirty="0"/>
              <a:t>);</a:t>
            </a:r>
          </a:p>
          <a:p>
            <a:pPr>
              <a:spcBef>
                <a:spcPts val="0"/>
              </a:spcBef>
              <a:defRPr/>
            </a:pPr>
            <a:r>
              <a:rPr lang="en-US" dirty="0"/>
              <a:t>	}</a:t>
            </a:r>
          </a:p>
          <a:p>
            <a:pPr>
              <a:spcBef>
                <a:spcPts val="0"/>
              </a:spcBef>
              <a:defRPr/>
            </a:pPr>
            <a:r>
              <a:rPr lang="en-US" dirty="0"/>
              <a:t>}</a:t>
            </a:r>
          </a:p>
        </p:txBody>
      </p:sp>
      <p:pic>
        <p:nvPicPr>
          <p:cNvPr id="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7772400" y="4495800"/>
            <a:ext cx="1219200" cy="1371600"/>
          </a:xfrm>
          <a:prstGeom prst="rect">
            <a:avLst/>
          </a:prstGeom>
          <a:noFill/>
        </p:spPr>
      </p:pic>
      <p:sp>
        <p:nvSpPr>
          <p:cNvPr id="9" name="Content Placeholder 9"/>
          <p:cNvSpPr txBox="1">
            <a:spLocks/>
          </p:cNvSpPr>
          <p:nvPr/>
        </p:nvSpPr>
        <p:spPr bwMode="auto">
          <a:xfrm>
            <a:off x="838200" y="4343400"/>
            <a:ext cx="59436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Compilation Error: Trying to access a private instance variable directly using reference variable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Q11. What will be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9D29E040-60EE-4DC4-9278-910A2CCD80B8}" type="slidenum">
              <a:rPr lang="en-US"/>
              <a:pPr>
                <a:defRPr/>
              </a:pPr>
              <a:t>75</a:t>
            </a:fld>
            <a:endParaRPr lang="en-US"/>
          </a:p>
        </p:txBody>
      </p:sp>
      <p:sp>
        <p:nvSpPr>
          <p:cNvPr id="7" name="Text Box 4"/>
          <p:cNvSpPr txBox="1">
            <a:spLocks noChangeArrowheads="1"/>
          </p:cNvSpPr>
          <p:nvPr/>
        </p:nvSpPr>
        <p:spPr bwMode="auto">
          <a:xfrm>
            <a:off x="838200" y="1828800"/>
            <a:ext cx="7772400" cy="21240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Customer{</a:t>
            </a:r>
          </a:p>
          <a:p>
            <a:pPr>
              <a:spcBef>
                <a:spcPts val="0"/>
              </a:spcBef>
              <a:defRPr/>
            </a:pPr>
            <a:r>
              <a:rPr lang="en-US" dirty="0"/>
              <a:t>	</a:t>
            </a:r>
            <a:r>
              <a:rPr lang="en-US" dirty="0" smtClean="0"/>
              <a:t>public </a:t>
            </a:r>
            <a:r>
              <a:rPr lang="en-US" dirty="0" err="1" smtClean="0"/>
              <a:t>int</a:t>
            </a:r>
            <a:r>
              <a:rPr lang="en-US" dirty="0" smtClean="0"/>
              <a:t> </a:t>
            </a:r>
            <a:r>
              <a:rPr lang="en-US" dirty="0" err="1"/>
              <a:t>pincode</a:t>
            </a:r>
            <a:r>
              <a:rPr lang="en-US" dirty="0"/>
              <a:t>;</a:t>
            </a:r>
          </a:p>
          <a:p>
            <a:pPr>
              <a:spcBef>
                <a:spcPts val="0"/>
              </a:spcBef>
              <a:defRPr/>
            </a:pPr>
            <a:endParaRPr lang="en-US" dirty="0"/>
          </a:p>
          <a:p>
            <a:pPr>
              <a:spcBef>
                <a:spcPts val="0"/>
              </a:spcBef>
              <a:defRPr/>
            </a:pPr>
            <a:r>
              <a:rPr lang="en-US" dirty="0"/>
              <a:t>}</a:t>
            </a:r>
          </a:p>
          <a:p>
            <a:pPr>
              <a:spcBef>
                <a:spcPts val="0"/>
              </a:spcBef>
              <a:defRPr/>
            </a:pPr>
            <a:r>
              <a:rPr lang="en-US" dirty="0"/>
              <a:t>class Demo{</a:t>
            </a:r>
          </a:p>
          <a:p>
            <a:pPr>
              <a:spcBef>
                <a:spcPts val="0"/>
              </a:spcBef>
              <a:defRPr/>
            </a:pPr>
            <a:r>
              <a:rPr lang="en-US" dirty="0"/>
              <a:t>	public static void main(String </a:t>
            </a:r>
            <a:r>
              <a:rPr lang="en-US" dirty="0" err="1"/>
              <a:t>args</a:t>
            </a:r>
            <a:r>
              <a:rPr lang="en-US" dirty="0"/>
              <a:t>[]){</a:t>
            </a:r>
          </a:p>
          <a:p>
            <a:pPr>
              <a:spcBef>
                <a:spcPts val="0"/>
              </a:spcBef>
              <a:defRPr/>
            </a:pPr>
            <a:r>
              <a:rPr lang="en-US" dirty="0"/>
              <a:t>		Customer </a:t>
            </a:r>
            <a:r>
              <a:rPr lang="en-US" dirty="0" err="1"/>
              <a:t>cust</a:t>
            </a:r>
            <a:r>
              <a:rPr lang="en-US" dirty="0"/>
              <a:t> = new Customer();</a:t>
            </a:r>
          </a:p>
          <a:p>
            <a:pPr>
              <a:spcBef>
                <a:spcPts val="0"/>
              </a:spcBef>
              <a:defRPr/>
            </a:pPr>
            <a:r>
              <a:rPr lang="en-US" dirty="0"/>
              <a:t>		</a:t>
            </a:r>
            <a:r>
              <a:rPr lang="en-US" dirty="0" err="1"/>
              <a:t>cust.pincode</a:t>
            </a:r>
            <a:r>
              <a:rPr lang="en-US" dirty="0"/>
              <a:t>=570020;</a:t>
            </a:r>
          </a:p>
          <a:p>
            <a:pPr>
              <a:spcBef>
                <a:spcPts val="0"/>
              </a:spcBef>
              <a:defRPr/>
            </a:pPr>
            <a:r>
              <a:rPr lang="en-US" dirty="0"/>
              <a:t>		</a:t>
            </a:r>
            <a:r>
              <a:rPr lang="en-US" dirty="0" err="1"/>
              <a:t>System.out.println</a:t>
            </a:r>
            <a:r>
              <a:rPr lang="en-US" dirty="0"/>
              <a:t>("PIN:"+</a:t>
            </a:r>
            <a:r>
              <a:rPr lang="en-US" dirty="0" err="1"/>
              <a:t>cust.pincode</a:t>
            </a:r>
            <a:r>
              <a:rPr lang="en-US" dirty="0"/>
              <a:t>);</a:t>
            </a:r>
          </a:p>
          <a:p>
            <a:pPr>
              <a:spcBef>
                <a:spcPts val="0"/>
              </a:spcBef>
              <a:defRPr/>
            </a:pPr>
            <a:r>
              <a:rPr lang="en-US" dirty="0"/>
              <a:t>	}</a:t>
            </a:r>
          </a:p>
          <a:p>
            <a:pPr>
              <a:spcBef>
                <a:spcPts val="0"/>
              </a:spcBef>
              <a:defRPr/>
            </a:pPr>
            <a:r>
              <a:rPr lang="en-US" dirty="0"/>
              <a:t>}</a:t>
            </a:r>
          </a:p>
        </p:txBody>
      </p:sp>
      <p:pic>
        <p:nvPicPr>
          <p:cNvPr id="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7772400" y="4495800"/>
            <a:ext cx="1219200" cy="1371600"/>
          </a:xfrm>
          <a:prstGeom prst="rect">
            <a:avLst/>
          </a:prstGeom>
          <a:noFill/>
        </p:spPr>
      </p:pic>
      <p:sp>
        <p:nvSpPr>
          <p:cNvPr id="8" name="Content Placeholder 9"/>
          <p:cNvSpPr txBox="1">
            <a:spLocks/>
          </p:cNvSpPr>
          <p:nvPr/>
        </p:nvSpPr>
        <p:spPr bwMode="auto">
          <a:xfrm>
            <a:off x="838200" y="4343400"/>
            <a:ext cx="22098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PIN: 570020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0A81504-A95F-47CD-BD8A-AC467C934FB1}" type="slidenum">
              <a:rPr lang="en-US" smtClean="0"/>
              <a:pPr>
                <a:defRPr/>
              </a:pPr>
              <a:t>76</a:t>
            </a:fld>
            <a:endParaRPr lang="en-US"/>
          </a:p>
        </p:txBody>
      </p:sp>
      <p:sp>
        <p:nvSpPr>
          <p:cNvPr id="7" name="Rectangle 2"/>
          <p:cNvSpPr>
            <a:spLocks noGrp="1" noChangeAspect="1" noChangeArrowheads="1"/>
          </p:cNvSpPr>
          <p:nvPr>
            <p:ph type="title"/>
          </p:nvPr>
        </p:nvSpPr>
        <p:spPr/>
        <p:txBody>
          <a:bodyPr/>
          <a:lstStyle/>
          <a:p>
            <a:pPr>
              <a:defRPr/>
            </a:pPr>
            <a:r>
              <a:rPr lang="en-AU" dirty="0" smtClean="0"/>
              <a:t>Solving the Lab guide - Guidelines(Self Study) </a:t>
            </a:r>
            <a:endParaRPr lang="en-AU" dirty="0"/>
          </a:p>
        </p:txBody>
      </p:sp>
      <p:sp>
        <p:nvSpPr>
          <p:cNvPr id="8" name="Rectangle 3"/>
          <p:cNvSpPr txBox="1">
            <a:spLocks noChangeArrowheads="1"/>
          </p:cNvSpPr>
          <p:nvPr/>
        </p:nvSpPr>
        <p:spPr bwMode="auto">
          <a:xfrm>
            <a:off x="457200" y="1179513"/>
            <a:ext cx="8953500" cy="4876800"/>
          </a:xfrm>
          <a:prstGeom prst="rect">
            <a:avLst/>
          </a:prstGeom>
          <a:noFill/>
          <a:ln w="9525">
            <a:noFill/>
            <a:miter lim="800000"/>
            <a:headEnd/>
            <a:tailEnd/>
          </a:ln>
        </p:spPr>
        <p:txBody>
          <a:bodyPr/>
          <a:lstStyle/>
          <a:p>
            <a:pPr marL="342900" indent="-342900">
              <a:spcBef>
                <a:spcPct val="20000"/>
              </a:spcBef>
              <a:buClr>
                <a:srgbClr val="003366"/>
              </a:buClr>
              <a:buSzTx/>
              <a:buFont typeface="Arial" pitchFamily="34" charset="0"/>
              <a:buChar char="•"/>
              <a:defRPr/>
            </a:pPr>
            <a:endParaRPr lang="en-AU" sz="2400" b="0" kern="0" dirty="0">
              <a:latin typeface="+mn-lt"/>
              <a:cs typeface="+mn-cs"/>
            </a:endParaRPr>
          </a:p>
        </p:txBody>
      </p:sp>
      <p:sp>
        <p:nvSpPr>
          <p:cNvPr id="9" name="TextBox 8"/>
          <p:cNvSpPr txBox="1"/>
          <p:nvPr/>
        </p:nvSpPr>
        <p:spPr>
          <a:xfrm>
            <a:off x="685800" y="1100948"/>
            <a:ext cx="8305800" cy="4401205"/>
          </a:xfrm>
          <a:prstGeom prst="rect">
            <a:avLst/>
          </a:prstGeom>
          <a:noFill/>
        </p:spPr>
        <p:txBody>
          <a:bodyPr wrap="square" rtlCol="0">
            <a:spAutoFit/>
          </a:bodyPr>
          <a:lstStyle/>
          <a:p>
            <a:pPr marL="393700" indent="-393700" algn="just">
              <a:buClr>
                <a:schemeClr val="tx1"/>
              </a:buClr>
              <a:buFont typeface="Arial" pitchFamily="34" charset="0"/>
              <a:buChar char="•"/>
            </a:pPr>
            <a:r>
              <a:rPr lang="en-US" sz="2000" b="0" dirty="0" smtClean="0"/>
              <a:t>Create  a folder called Day 2(and subsequent days) under the work folder</a:t>
            </a:r>
          </a:p>
          <a:p>
            <a:pPr marL="393700" indent="-393700" algn="just">
              <a:buClr>
                <a:schemeClr val="tx1"/>
              </a:buClr>
              <a:buFont typeface="Arial" pitchFamily="34" charset="0"/>
              <a:buChar char="•"/>
            </a:pPr>
            <a:r>
              <a:rPr lang="en-US" sz="2000" b="0" dirty="0" smtClean="0"/>
              <a:t>Create separate folders for each assignment </a:t>
            </a:r>
          </a:p>
          <a:p>
            <a:pPr marL="393700" indent="-393700" algn="just">
              <a:buClr>
                <a:schemeClr val="tx1"/>
              </a:buClr>
              <a:buFont typeface="Arial" pitchFamily="34" charset="0"/>
              <a:buChar char="•"/>
            </a:pPr>
            <a:r>
              <a:rPr lang="en-US" sz="2000" b="0" dirty="0" smtClean="0"/>
              <a:t>Submit the Day 2 folder (and subsequent days) to the submission link</a:t>
            </a:r>
          </a:p>
          <a:p>
            <a:pPr marL="393700" indent="-393700" algn="just">
              <a:buClr>
                <a:schemeClr val="tx1"/>
              </a:buClr>
              <a:buFont typeface="Arial" pitchFamily="34" charset="0"/>
              <a:buChar char="•"/>
            </a:pPr>
            <a:r>
              <a:rPr lang="en-US" sz="2000" b="0" dirty="0" smtClean="0"/>
              <a:t>The assignments are to be built in incremental fashion</a:t>
            </a:r>
          </a:p>
          <a:p>
            <a:pPr marL="393700" indent="-393700" algn="just">
              <a:buClr>
                <a:schemeClr val="tx1"/>
              </a:buClr>
              <a:buFont typeface="Arial" pitchFamily="34" charset="0"/>
              <a:buChar char="•"/>
            </a:pPr>
            <a:r>
              <a:rPr lang="en-US" sz="2000" b="0" dirty="0" smtClean="0"/>
              <a:t>Copy the required Java files which need modification in the new assignment folder and perform the same</a:t>
            </a:r>
          </a:p>
          <a:p>
            <a:pPr marL="393700" indent="-393700" algn="just">
              <a:buClr>
                <a:schemeClr val="tx1"/>
              </a:buClr>
              <a:buFont typeface="Arial" pitchFamily="34" charset="0"/>
              <a:buChar char="•"/>
            </a:pPr>
            <a:r>
              <a:rPr lang="en-US" sz="2000" b="0" dirty="0" smtClean="0"/>
              <a:t>Compile all the individual .java files being used in an assignment </a:t>
            </a:r>
          </a:p>
          <a:p>
            <a:pPr marL="393700" indent="-393700" algn="just">
              <a:buClr>
                <a:schemeClr val="tx1"/>
              </a:buClr>
              <a:buFont typeface="Arial" pitchFamily="34" charset="0"/>
              <a:buChar char="•"/>
            </a:pPr>
            <a:r>
              <a:rPr lang="en-US" sz="2000" b="0" dirty="0" smtClean="0"/>
              <a:t>A check list of all the source files and their respective folders are provided at the end of each day assignments </a:t>
            </a:r>
            <a:endParaRPr lang="en-US" sz="2000" b="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4C8FA65-2D80-46A9-BE5D-8F8DBFE34CAA}" type="slidenum">
              <a:rPr lang="en-US"/>
              <a:pPr>
                <a:defRPr/>
              </a:pPr>
              <a:t>77</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18436" name="Rectangle 7"/>
          <p:cNvSpPr>
            <a:spLocks noGrp="1" noChangeArrowheads="1"/>
          </p:cNvSpPr>
          <p:nvPr>
            <p:ph type="body" idx="1"/>
          </p:nvPr>
        </p:nvSpPr>
        <p:spPr/>
        <p:txBody>
          <a:bodyPr/>
          <a:lstStyle/>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Arrays &amp; Strings, Constructors , Command Line arguments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 Will be dealt </a:t>
            </a:r>
            <a:r>
              <a:rPr lang="en-US" smtClean="0"/>
              <a:t>with on </a:t>
            </a:r>
            <a:r>
              <a:rPr lang="en-US" dirty="0" smtClean="0"/>
              <a:t>Day 3</a:t>
            </a:r>
          </a:p>
        </p:txBody>
      </p:sp>
      <p:pic>
        <p:nvPicPr>
          <p:cNvPr id="15365" name="Picture 2" descr="C:\Program Files\Microsoft Office\MEDIA\CAGCAT10\j0301252.wmf"/>
          <p:cNvPicPr>
            <a:picLocks noChangeAspect="1" noChangeArrowheads="1"/>
          </p:cNvPicPr>
          <p:nvPr/>
        </p:nvPicPr>
        <p:blipFill>
          <a:blip r:embed="rId3"/>
          <a:srcRect/>
          <a:stretch>
            <a:fillRect/>
          </a:stretch>
        </p:blipFill>
        <p:spPr bwMode="auto">
          <a:xfrm>
            <a:off x="6324600" y="2606580"/>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Retail Store Application – Summary </a:t>
            </a:r>
            <a:endParaRPr lang="en-US" dirty="0"/>
          </a:p>
        </p:txBody>
      </p:sp>
      <p:sp>
        <p:nvSpPr>
          <p:cNvPr id="3" name="Slide Number Placeholder 2"/>
          <p:cNvSpPr>
            <a:spLocks noGrp="1"/>
          </p:cNvSpPr>
          <p:nvPr>
            <p:ph type="sldNum" sz="quarter" idx="10"/>
          </p:nvPr>
        </p:nvSpPr>
        <p:spPr/>
        <p:txBody>
          <a:bodyPr/>
          <a:lstStyle/>
          <a:p>
            <a:pPr>
              <a:defRPr/>
            </a:pPr>
            <a:fld id="{9863A9F6-3BE1-41F0-8A4D-E84324C524B1}" type="slidenum">
              <a:rPr lang="en-US" smtClean="0"/>
              <a:pPr>
                <a:defRPr/>
              </a:pPr>
              <a:t>78</a:t>
            </a:fld>
            <a:endParaRPr lang="en-US"/>
          </a:p>
        </p:txBody>
      </p:sp>
      <p:pic>
        <p:nvPicPr>
          <p:cNvPr id="66564" name="Picture 2"/>
          <p:cNvPicPr>
            <a:picLocks noChangeAspect="1" noChangeArrowheads="1"/>
          </p:cNvPicPr>
          <p:nvPr/>
        </p:nvPicPr>
        <p:blipFill>
          <a:blip r:embed="rId3"/>
          <a:srcRect/>
          <a:stretch>
            <a:fillRect/>
          </a:stretch>
        </p:blipFill>
        <p:spPr bwMode="auto">
          <a:xfrm>
            <a:off x="228600" y="1905000"/>
            <a:ext cx="9490075" cy="4191000"/>
          </a:xfrm>
          <a:prstGeom prst="rect">
            <a:avLst/>
          </a:prstGeom>
          <a:noFill/>
          <a:ln w="12700">
            <a:noFill/>
            <a:miter lim="800000"/>
            <a:headEnd/>
            <a:tailEnd/>
          </a:ln>
        </p:spPr>
      </p:pic>
      <p:sp>
        <p:nvSpPr>
          <p:cNvPr id="5" name="Rectangular Callout 4"/>
          <p:cNvSpPr/>
          <p:nvPr/>
        </p:nvSpPr>
        <p:spPr bwMode="auto">
          <a:xfrm>
            <a:off x="4495800" y="1524000"/>
            <a:ext cx="1257300" cy="762000"/>
          </a:xfrm>
          <a:prstGeom prst="wedgeRectCallout">
            <a:avLst>
              <a:gd name="adj1" fmla="val -67963"/>
              <a:gd name="adj2" fmla="val 240453"/>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member variables of a </a:t>
            </a:r>
            <a:r>
              <a:rPr lang="en-US" dirty="0" smtClean="0">
                <a:solidFill>
                  <a:schemeClr val="bg1"/>
                </a:solidFill>
              </a:rPr>
              <a:t>class(Day 2)</a:t>
            </a:r>
            <a:endParaRPr lang="en-US" dirty="0">
              <a:solidFill>
                <a:schemeClr val="bg1"/>
              </a:solidFill>
            </a:endParaRPr>
          </a:p>
        </p:txBody>
      </p:sp>
      <p:sp>
        <p:nvSpPr>
          <p:cNvPr id="16" name="Rectangular Callout 15"/>
          <p:cNvSpPr/>
          <p:nvPr/>
        </p:nvSpPr>
        <p:spPr bwMode="auto">
          <a:xfrm>
            <a:off x="7924800" y="4648200"/>
            <a:ext cx="1600200" cy="762000"/>
          </a:xfrm>
          <a:prstGeom prst="wedgeRectCallout">
            <a:avLst>
              <a:gd name="adj1" fmla="val -73585"/>
              <a:gd name="adj2" fmla="val -28250"/>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control structures &amp; </a:t>
            </a:r>
            <a:r>
              <a:rPr lang="en-US" dirty="0" smtClean="0">
                <a:solidFill>
                  <a:schemeClr val="bg1"/>
                </a:solidFill>
              </a:rPr>
              <a:t>operators(Day 2)</a:t>
            </a:r>
            <a:endParaRPr lang="en-US" dirty="0">
              <a:solidFill>
                <a:schemeClr val="bg1"/>
              </a:solidFill>
            </a:endParaRPr>
          </a:p>
        </p:txBody>
      </p:sp>
      <p:sp>
        <p:nvSpPr>
          <p:cNvPr id="31" name="TextBox 30"/>
          <p:cNvSpPr txBox="1"/>
          <p:nvPr/>
        </p:nvSpPr>
        <p:spPr>
          <a:xfrm>
            <a:off x="399138"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33" name="Rectangle 32"/>
          <p:cNvSpPr/>
          <p:nvPr/>
        </p:nvSpPr>
        <p:spPr bwMode="auto">
          <a:xfrm>
            <a:off x="304800" y="2133600"/>
            <a:ext cx="2667000" cy="39624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4" name="Rectangle 33"/>
          <p:cNvSpPr/>
          <p:nvPr/>
        </p:nvSpPr>
        <p:spPr bwMode="auto">
          <a:xfrm>
            <a:off x="2971800" y="5105400"/>
            <a:ext cx="3124200" cy="9906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11" name="Rectangular Callout 10"/>
          <p:cNvSpPr/>
          <p:nvPr/>
        </p:nvSpPr>
        <p:spPr bwMode="auto">
          <a:xfrm>
            <a:off x="6248400" y="5257800"/>
            <a:ext cx="1257300" cy="762000"/>
          </a:xfrm>
          <a:prstGeom prst="wedgeRectCallout">
            <a:avLst>
              <a:gd name="adj1" fmla="val -166941"/>
              <a:gd name="adj2" fmla="val -143632"/>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member methods of a </a:t>
            </a:r>
            <a:r>
              <a:rPr lang="en-US" dirty="0" smtClean="0">
                <a:solidFill>
                  <a:schemeClr val="bg1"/>
                </a:solidFill>
              </a:rPr>
              <a:t>class(Day 2) </a:t>
            </a:r>
            <a:endParaRPr lang="en-US" dirty="0">
              <a:solidFill>
                <a:schemeClr val="bg1"/>
              </a:solidFill>
            </a:endParaRPr>
          </a:p>
        </p:txBody>
      </p:sp>
      <p:sp>
        <p:nvSpPr>
          <p:cNvPr id="35" name="Rectangle 34"/>
          <p:cNvSpPr/>
          <p:nvPr/>
        </p:nvSpPr>
        <p:spPr bwMode="auto">
          <a:xfrm>
            <a:off x="7696200" y="3276600"/>
            <a:ext cx="1981200" cy="12954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6" name="Rectangle 35"/>
          <p:cNvSpPr/>
          <p:nvPr/>
        </p:nvSpPr>
        <p:spPr bwMode="auto">
          <a:xfrm>
            <a:off x="3062614" y="3784948"/>
            <a:ext cx="2728586" cy="787052"/>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7" name="Rectangle 36"/>
          <p:cNvSpPr/>
          <p:nvPr/>
        </p:nvSpPr>
        <p:spPr bwMode="auto">
          <a:xfrm>
            <a:off x="5867400" y="1676400"/>
            <a:ext cx="1981200" cy="15240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2" name="Rectangular Callout 31"/>
          <p:cNvSpPr/>
          <p:nvPr/>
        </p:nvSpPr>
        <p:spPr bwMode="auto">
          <a:xfrm>
            <a:off x="2590800" y="1524000"/>
            <a:ext cx="1600200" cy="533400"/>
          </a:xfrm>
          <a:prstGeom prst="wedgeRectCallout">
            <a:avLst>
              <a:gd name="adj1" fmla="val -17025"/>
              <a:gd name="adj2" fmla="val 235292"/>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smtClean="0">
                <a:solidFill>
                  <a:schemeClr val="bg1"/>
                </a:solidFill>
              </a:rPr>
              <a:t>Object Oriented Concepts and UML (Day 1) </a:t>
            </a:r>
            <a:endParaRPr lang="en-US" dirty="0">
              <a:solidFill>
                <a:schemeClr val="bg1"/>
              </a:solidFill>
            </a:endParaRPr>
          </a:p>
        </p:txBody>
      </p:sp>
      <p:sp>
        <p:nvSpPr>
          <p:cNvPr id="38" name="Rectangle 37"/>
          <p:cNvSpPr/>
          <p:nvPr/>
        </p:nvSpPr>
        <p:spPr bwMode="auto">
          <a:xfrm>
            <a:off x="5829822" y="3746326"/>
            <a:ext cx="1752600" cy="597074"/>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9" name="Rectangle 38"/>
          <p:cNvSpPr/>
          <p:nvPr/>
        </p:nvSpPr>
        <p:spPr bwMode="auto">
          <a:xfrm>
            <a:off x="5829822" y="4343400"/>
            <a:ext cx="1752600" cy="3810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40" name="Rectangle 39"/>
          <p:cNvSpPr/>
          <p:nvPr/>
        </p:nvSpPr>
        <p:spPr bwMode="auto">
          <a:xfrm>
            <a:off x="5829822" y="4851748"/>
            <a:ext cx="1752600" cy="1524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32"/>
                                        </p:tgtEl>
                                      </p:cBhvr>
                                    </p:animEffect>
                                    <p:set>
                                      <p:cBhvr>
                                        <p:cTn id="11" dur="1" fill="hold">
                                          <p:stCondLst>
                                            <p:cond delay="499"/>
                                          </p:stCondLst>
                                        </p:cTn>
                                        <p:tgtEl>
                                          <p:spTgt spid="3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nodeType="clickEffect">
                                  <p:stCondLst>
                                    <p:cond delay="0"/>
                                  </p:stCondLst>
                                  <p:childTnLst>
                                    <p:animEffect transition="out" filter="blinds(horizontal)">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08E0AF-E94B-4430-B57C-A8CC6058C52E}" type="slidenum">
              <a:rPr lang="en-US"/>
              <a:pPr>
                <a:defRPr/>
              </a:pPr>
              <a:t>79</a:t>
            </a:fld>
            <a:endParaRPr lang="en-US"/>
          </a:p>
        </p:txBody>
      </p:sp>
      <p:sp>
        <p:nvSpPr>
          <p:cNvPr id="184324" name="Rectangle 4"/>
          <p:cNvSpPr>
            <a:spLocks noGrp="1" noChangeArrowheads="1"/>
          </p:cNvSpPr>
          <p:nvPr>
            <p:ph type="title"/>
          </p:nvPr>
        </p:nvSpPr>
        <p:spPr/>
        <p:txBody>
          <a:bodyPr/>
          <a:lstStyle/>
          <a:p>
            <a:pPr eaLnBrk="1" hangingPunct="1">
              <a:defRPr/>
            </a:pPr>
            <a:r>
              <a:rPr lang="en-US" dirty="0" smtClean="0"/>
              <a:t>Summary</a:t>
            </a:r>
          </a:p>
        </p:txBody>
      </p:sp>
      <p:sp>
        <p:nvSpPr>
          <p:cNvPr id="79876" name="Rectangle 5"/>
          <p:cNvSpPr>
            <a:spLocks noGrp="1" noChangeArrowheads="1"/>
          </p:cNvSpPr>
          <p:nvPr>
            <p:ph type="body" idx="1"/>
          </p:nvPr>
        </p:nvSpPr>
        <p:spPr>
          <a:xfrm>
            <a:off x="762000" y="1282700"/>
            <a:ext cx="8483600" cy="4881563"/>
          </a:xfrm>
        </p:spPr>
        <p:txBody>
          <a:bodyPr/>
          <a:lstStyle/>
          <a:p>
            <a:pPr marL="342900" lvl="1" indent="-342900" eaLnBrk="1" hangingPunct="1">
              <a:lnSpc>
                <a:spcPct val="90000"/>
              </a:lnSpc>
              <a:buClr>
                <a:schemeClr val="tx1"/>
              </a:buClr>
              <a:buSzPct val="100000"/>
              <a:buFont typeface="Wingdings" pitchFamily="2" charset="2"/>
              <a:buChar char="Ø"/>
              <a:defRPr/>
            </a:pPr>
            <a:r>
              <a:rPr lang="en-US" sz="2000" dirty="0" smtClean="0"/>
              <a:t>Classes and Objects</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Java Architecture</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‘this’ reference</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Operators</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 Control Structures</a:t>
            </a:r>
          </a:p>
          <a:p>
            <a:pPr marL="342900" lvl="1" indent="-342900" eaLnBrk="1" hangingPunct="1">
              <a:lnSpc>
                <a:spcPct val="90000"/>
              </a:lnSpc>
              <a:buClr>
                <a:schemeClr val="tx1"/>
              </a:buClr>
              <a:buSzPct val="100000"/>
              <a:buFont typeface="Wingdings" pitchFamily="2" charset="2"/>
              <a:buChar char="Ø"/>
              <a:defRPr/>
            </a:pPr>
            <a:endParaRPr lang="en-US" sz="2000" dirty="0" smtClean="0"/>
          </a:p>
          <a:p>
            <a:pPr marL="342900" lvl="1" indent="-342900" eaLnBrk="1" hangingPunct="1">
              <a:lnSpc>
                <a:spcPct val="90000"/>
              </a:lnSpc>
              <a:buClr>
                <a:schemeClr val="tx1"/>
              </a:buClr>
              <a:buSzPct val="100000"/>
              <a:buFont typeface="Wingdings" pitchFamily="2" charset="2"/>
              <a:buChar char="Ø"/>
              <a:defRPr/>
            </a:pPr>
            <a:r>
              <a:rPr lang="en-US" sz="2000" dirty="0" smtClean="0"/>
              <a:t>Type Casting and Conversion</a:t>
            </a:r>
            <a:endParaRPr lang="en-US"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49B21FF7-3824-4EA8-A917-CD9AC5B76B79}" type="slidenum">
              <a:rPr lang="en-US"/>
              <a:pPr>
                <a:defRPr/>
              </a:pPr>
              <a:t>8</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Class Diagram (2 of 2)</a:t>
            </a:r>
          </a:p>
        </p:txBody>
      </p:sp>
      <p:graphicFrame>
        <p:nvGraphicFramePr>
          <p:cNvPr id="9" name="Table 8"/>
          <p:cNvGraphicFramePr>
            <a:graphicFrameLocks noGrp="1"/>
          </p:cNvGraphicFramePr>
          <p:nvPr/>
        </p:nvGraphicFramePr>
        <p:xfrm>
          <a:off x="685800" y="2171700"/>
          <a:ext cx="4267200" cy="2514600"/>
        </p:xfrm>
        <a:graphic>
          <a:graphicData uri="http://schemas.openxmlformats.org/drawingml/2006/table">
            <a:tbl>
              <a:tblPr/>
              <a:tblGrid>
                <a:gridCol w="4267200"/>
              </a:tblGrid>
              <a:tr h="316111">
                <a:tc>
                  <a:txBody>
                    <a:bodyPr/>
                    <a:lstStyle/>
                    <a:p>
                      <a:pPr marL="0" marR="0" algn="ctr">
                        <a:spcBef>
                          <a:spcPts val="0"/>
                        </a:spcBef>
                        <a:spcAft>
                          <a:spcPts val="0"/>
                        </a:spcAft>
                      </a:pPr>
                      <a:r>
                        <a:rPr lang="en-US" sz="2000" b="1" dirty="0" smtClean="0">
                          <a:latin typeface="Arial" pitchFamily="34" charset="0"/>
                          <a:ea typeface="Calibri"/>
                          <a:cs typeface="Arial" pitchFamily="34" charset="0"/>
                        </a:rPr>
                        <a:t>Customer</a:t>
                      </a:r>
                      <a:endParaRPr lang="en-US" sz="2000" b="1"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221">
                <a:tc>
                  <a:txBody>
                    <a:bodyPr/>
                    <a:lstStyle/>
                    <a:p>
                      <a:pPr marL="0" lvl="1">
                        <a:defRPr/>
                      </a:pPr>
                      <a:r>
                        <a:rPr lang="en-US" sz="2000" b="0" dirty="0" smtClean="0">
                          <a:solidFill>
                            <a:srgbClr val="000000"/>
                          </a:solidFill>
                          <a:latin typeface="Calibri"/>
                          <a:ea typeface="굴림" pitchFamily="34" charset="-127"/>
                          <a:cs typeface="Times New Roman"/>
                        </a:rPr>
                        <a:t>-</a:t>
                      </a:r>
                      <a:r>
                        <a:rPr lang="en-US" sz="2000" b="0" dirty="0" err="1" smtClean="0">
                          <a:latin typeface="+mn-lt"/>
                          <a:ea typeface="굴림" pitchFamily="34" charset="-127"/>
                        </a:rPr>
                        <a:t>c</a:t>
                      </a:r>
                      <a:r>
                        <a:rPr lang="en-US" sz="2000" b="0" dirty="0" err="1" smtClean="0">
                          <a:latin typeface="+mn-lt"/>
                        </a:rPr>
                        <a:t>ustomerId</a:t>
                      </a:r>
                      <a:r>
                        <a:rPr lang="en-US" sz="2000" b="0" dirty="0" smtClean="0">
                          <a:latin typeface="+mn-lt"/>
                        </a:rPr>
                        <a:t>                       </a:t>
                      </a:r>
                      <a:r>
                        <a:rPr lang="en-US" sz="2000" b="0" dirty="0" smtClean="0">
                          <a:latin typeface="+mn-lt"/>
                          <a:ea typeface="굴림" pitchFamily="34" charset="-127"/>
                        </a:rPr>
                        <a:t>: </a:t>
                      </a:r>
                      <a:r>
                        <a:rPr lang="en-US" sz="2000" b="0" dirty="0" err="1" smtClean="0">
                          <a:latin typeface="+mn-lt"/>
                          <a:ea typeface="굴림" pitchFamily="34" charset="-127"/>
                        </a:rPr>
                        <a:t>int</a:t>
                      </a:r>
                      <a:endParaRPr lang="en-US" sz="2000" b="0" dirty="0" smtClean="0">
                        <a:latin typeface="+mn-lt"/>
                        <a:ea typeface="굴림" pitchFamily="34" charset="-127"/>
                      </a:endParaRPr>
                    </a:p>
                    <a:p>
                      <a:pPr marL="0" lvl="1">
                        <a:defRPr/>
                      </a:pPr>
                      <a:r>
                        <a:rPr lang="en-US" sz="2000" b="0" dirty="0" smtClean="0">
                          <a:solidFill>
                            <a:schemeClr val="tx1"/>
                          </a:solidFill>
                          <a:latin typeface="+mn-lt"/>
                          <a:ea typeface="굴림" pitchFamily="34" charset="-127"/>
                        </a:rPr>
                        <a:t>-</a:t>
                      </a:r>
                      <a:r>
                        <a:rPr lang="en-US" sz="2000" b="0" dirty="0" err="1" smtClean="0">
                          <a:solidFill>
                            <a:schemeClr val="tx1"/>
                          </a:solidFill>
                          <a:latin typeface="+mn-lt"/>
                          <a:ea typeface="굴림" pitchFamily="34" charset="-127"/>
                        </a:rPr>
                        <a:t>telephoneNo</a:t>
                      </a:r>
                      <a:r>
                        <a:rPr lang="en-US" sz="2000" b="0" dirty="0" smtClean="0">
                          <a:solidFill>
                            <a:schemeClr val="tx1"/>
                          </a:solidFill>
                          <a:latin typeface="+mn-lt"/>
                        </a:rPr>
                        <a:t>                    : long</a:t>
                      </a:r>
                      <a:endParaRPr lang="en-US" sz="20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6268">
                <a:tc>
                  <a:txBody>
                    <a:bodyPr/>
                    <a:lstStyle/>
                    <a:p>
                      <a:pPr marL="0" marR="0">
                        <a:spcBef>
                          <a:spcPts val="0"/>
                        </a:spcBef>
                        <a:spcAft>
                          <a:spcPts val="0"/>
                        </a:spcAft>
                      </a:pPr>
                      <a:r>
                        <a:rPr lang="en-US" sz="2000" b="0" dirty="0" smtClean="0">
                          <a:latin typeface="+mn-lt"/>
                          <a:ea typeface="굴림" pitchFamily="34" charset="-127"/>
                        </a:rPr>
                        <a:t>+</a:t>
                      </a:r>
                      <a:r>
                        <a:rPr lang="en-US" sz="2000" b="0" dirty="0" err="1" smtClean="0">
                          <a:latin typeface="+mn-lt"/>
                          <a:ea typeface="굴림" pitchFamily="34" charset="-127"/>
                        </a:rPr>
                        <a:t>set</a:t>
                      </a:r>
                      <a:r>
                        <a:rPr lang="en-US" sz="2000" b="0" dirty="0" err="1" smtClean="0">
                          <a:latin typeface="+mn-lt"/>
                        </a:rPr>
                        <a:t>CustomerId</a:t>
                      </a:r>
                      <a:r>
                        <a:rPr lang="en-US" sz="2000" b="0" dirty="0" smtClean="0">
                          <a:latin typeface="+mn-lt"/>
                        </a:rPr>
                        <a:t>(</a:t>
                      </a:r>
                      <a:r>
                        <a:rPr lang="en-US" sz="2000" b="0" dirty="0" err="1" smtClean="0">
                          <a:latin typeface="+mn-lt"/>
                        </a:rPr>
                        <a:t>int</a:t>
                      </a:r>
                      <a:r>
                        <a:rPr lang="en-US" sz="2000" b="0" dirty="0" smtClean="0">
                          <a:latin typeface="+mn-lt"/>
                        </a:rPr>
                        <a:t>)          : void</a:t>
                      </a:r>
                      <a:endParaRPr lang="en-US" sz="2000" dirty="0" smtClean="0">
                        <a:solidFill>
                          <a:srgbClr val="000000"/>
                        </a:solidFill>
                        <a:latin typeface="Calibri"/>
                        <a:ea typeface="Times New Roman"/>
                        <a:cs typeface="Times New Roman"/>
                      </a:endParaRPr>
                    </a:p>
                    <a:p>
                      <a:pPr marL="0" marR="0">
                        <a:spcBef>
                          <a:spcPts val="0"/>
                        </a:spcBef>
                        <a:spcAft>
                          <a:spcPts val="0"/>
                        </a:spcAft>
                      </a:pPr>
                      <a:r>
                        <a:rPr lang="en-US" sz="2000" dirty="0" smtClean="0">
                          <a:solidFill>
                            <a:srgbClr val="000000"/>
                          </a:solidFill>
                          <a:latin typeface="Calibri"/>
                          <a:ea typeface="Times New Roman"/>
                          <a:cs typeface="Times New Roman"/>
                        </a:rPr>
                        <a:t>+</a:t>
                      </a:r>
                      <a:r>
                        <a:rPr lang="en-US" sz="2000" b="0" dirty="0" err="1" smtClean="0">
                          <a:latin typeface="+mn-lt"/>
                          <a:ea typeface="굴림" pitchFamily="34" charset="-127"/>
                        </a:rPr>
                        <a:t>get</a:t>
                      </a:r>
                      <a:r>
                        <a:rPr lang="en-US" sz="2000" b="0" dirty="0" err="1" smtClean="0">
                          <a:latin typeface="+mn-lt"/>
                        </a:rPr>
                        <a:t>CustomerId</a:t>
                      </a:r>
                      <a:r>
                        <a:rPr lang="en-US" sz="2000" b="0" dirty="0" smtClean="0">
                          <a:latin typeface="+mn-lt"/>
                        </a:rPr>
                        <a:t>()              : int</a:t>
                      </a:r>
                    </a:p>
                    <a:p>
                      <a:pPr marL="0" marR="0">
                        <a:spcBef>
                          <a:spcPts val="0"/>
                        </a:spcBef>
                        <a:spcAft>
                          <a:spcPts val="0"/>
                        </a:spcAft>
                      </a:pPr>
                      <a:r>
                        <a:rPr lang="en-US" sz="2000" b="0" dirty="0" smtClean="0">
                          <a:latin typeface="+mn-lt"/>
                          <a:ea typeface="굴림" pitchFamily="34" charset="-127"/>
                        </a:rPr>
                        <a:t>+</a:t>
                      </a:r>
                      <a:r>
                        <a:rPr lang="en-US" sz="2000" b="0" dirty="0" err="1" smtClean="0">
                          <a:latin typeface="+mn-lt"/>
                          <a:ea typeface="굴림" pitchFamily="34" charset="-127"/>
                        </a:rPr>
                        <a:t>set</a:t>
                      </a:r>
                      <a:r>
                        <a:rPr lang="en-US" sz="2000" b="0" dirty="0" err="1" smtClean="0">
                          <a:latin typeface="+mn-lt"/>
                        </a:rPr>
                        <a:t>TelephoneNo</a:t>
                      </a:r>
                      <a:r>
                        <a:rPr lang="en-US" sz="2000" b="0" dirty="0" smtClean="0">
                          <a:latin typeface="+mn-lt"/>
                          <a:ea typeface="굴림" pitchFamily="34" charset="-127"/>
                        </a:rPr>
                        <a:t>(long)    : void   </a:t>
                      </a:r>
                      <a:endParaRPr lang="en-US" sz="2000" dirty="0" smtClean="0">
                        <a:latin typeface="Calibri"/>
                        <a:ea typeface="Calibri"/>
                        <a:cs typeface="Times New Roman"/>
                      </a:endParaRPr>
                    </a:p>
                    <a:p>
                      <a:pPr marL="0" marR="0">
                        <a:spcBef>
                          <a:spcPts val="0"/>
                        </a:spcBef>
                        <a:spcAft>
                          <a:spcPts val="0"/>
                        </a:spcAft>
                      </a:pPr>
                      <a:r>
                        <a:rPr lang="en-US" sz="2000" dirty="0" smtClean="0">
                          <a:solidFill>
                            <a:srgbClr val="000000"/>
                          </a:solidFill>
                          <a:latin typeface="Calibri"/>
                          <a:ea typeface="Times New Roman"/>
                          <a:cs typeface="Times New Roman"/>
                        </a:rPr>
                        <a:t>+</a:t>
                      </a:r>
                      <a:r>
                        <a:rPr lang="en-US" sz="2000" b="0" dirty="0" err="1" smtClean="0">
                          <a:latin typeface="+mn-lt"/>
                          <a:ea typeface="굴림" pitchFamily="34" charset="-127"/>
                        </a:rPr>
                        <a:t>get</a:t>
                      </a:r>
                      <a:r>
                        <a:rPr lang="en-US" sz="2000" b="0" dirty="0" err="1" smtClean="0">
                          <a:latin typeface="+mn-lt"/>
                        </a:rPr>
                        <a:t>TelephoneNo</a:t>
                      </a:r>
                      <a:r>
                        <a:rPr lang="en-US" sz="2000" b="0" dirty="0" smtClean="0">
                          <a:latin typeface="+mn-lt"/>
                          <a:ea typeface="굴림" pitchFamily="34" charset="-127"/>
                        </a:rPr>
                        <a:t>()           : long</a:t>
                      </a:r>
                      <a:endParaRPr lang="en-US" sz="20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 name="Vertical Scroll 14"/>
          <p:cNvSpPr/>
          <p:nvPr/>
        </p:nvSpPr>
        <p:spPr bwMode="auto">
          <a:xfrm>
            <a:off x="6781800" y="1847850"/>
            <a:ext cx="3124200" cy="3162300"/>
          </a:xfrm>
          <a:prstGeom prst="verticalScroll">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buClrTx/>
              <a:defRPr/>
            </a:pPr>
            <a:r>
              <a:rPr lang="en-US" sz="1400" dirty="0">
                <a:solidFill>
                  <a:schemeClr val="tx1"/>
                </a:solidFill>
              </a:rPr>
              <a:t>         </a:t>
            </a:r>
            <a:r>
              <a:rPr lang="en-US" sz="1400" u="sng" dirty="0">
                <a:solidFill>
                  <a:schemeClr val="tx1"/>
                </a:solidFill>
              </a:rPr>
              <a:t>Class Diagram</a:t>
            </a:r>
          </a:p>
          <a:p>
            <a:pPr>
              <a:buClrTx/>
              <a:buFont typeface="Arial" pitchFamily="34" charset="0"/>
              <a:buChar char="•"/>
              <a:defRPr/>
            </a:pPr>
            <a:r>
              <a:rPr lang="en-US" sz="1400" dirty="0">
                <a:solidFill>
                  <a:schemeClr val="tx1"/>
                </a:solidFill>
              </a:rPr>
              <a:t> First </a:t>
            </a:r>
            <a:r>
              <a:rPr lang="en-US" sz="1400" dirty="0" smtClean="0">
                <a:solidFill>
                  <a:schemeClr val="tx1"/>
                </a:solidFill>
              </a:rPr>
              <a:t>Compartment- </a:t>
            </a:r>
            <a:r>
              <a:rPr lang="en-US" sz="1400" dirty="0">
                <a:solidFill>
                  <a:schemeClr val="tx1"/>
                </a:solidFill>
              </a:rPr>
              <a:t>Class name</a:t>
            </a:r>
          </a:p>
          <a:p>
            <a:pPr>
              <a:buClrTx/>
              <a:buFont typeface="Arial" pitchFamily="34" charset="0"/>
              <a:buChar char="•"/>
              <a:defRPr/>
            </a:pPr>
            <a:r>
              <a:rPr lang="en-US" sz="1400" dirty="0">
                <a:solidFill>
                  <a:schemeClr val="tx1"/>
                </a:solidFill>
              </a:rPr>
              <a:t> Second </a:t>
            </a:r>
            <a:r>
              <a:rPr lang="en-US" sz="1400" dirty="0" smtClean="0">
                <a:solidFill>
                  <a:schemeClr val="tx1"/>
                </a:solidFill>
              </a:rPr>
              <a:t>Compartment - </a:t>
            </a:r>
            <a:r>
              <a:rPr lang="en-US" sz="1400" dirty="0">
                <a:solidFill>
                  <a:schemeClr val="tx1"/>
                </a:solidFill>
              </a:rPr>
              <a:t>State of the class</a:t>
            </a:r>
          </a:p>
          <a:p>
            <a:pPr>
              <a:buClrTx/>
              <a:buFont typeface="Arial" pitchFamily="34" charset="0"/>
              <a:buChar char="•"/>
              <a:defRPr/>
            </a:pPr>
            <a:r>
              <a:rPr lang="en-US" sz="1400" dirty="0">
                <a:solidFill>
                  <a:schemeClr val="tx1"/>
                </a:solidFill>
              </a:rPr>
              <a:t> Third </a:t>
            </a:r>
            <a:r>
              <a:rPr lang="en-US" sz="1400" dirty="0" smtClean="0">
                <a:solidFill>
                  <a:schemeClr val="tx1"/>
                </a:solidFill>
              </a:rPr>
              <a:t>Compartment - </a:t>
            </a:r>
            <a:r>
              <a:rPr lang="en-US" sz="1400" dirty="0">
                <a:solidFill>
                  <a:schemeClr val="tx1"/>
                </a:solidFill>
              </a:rPr>
              <a:t>Behavior of the class</a:t>
            </a:r>
          </a:p>
          <a:p>
            <a:pPr>
              <a:defRPr/>
            </a:pPr>
            <a:endParaRPr lang="en-US" sz="1400" dirty="0">
              <a:solidFill>
                <a:schemeClr val="tx1"/>
              </a:solidFill>
            </a:endParaRPr>
          </a:p>
        </p:txBody>
      </p:sp>
      <p:sp>
        <p:nvSpPr>
          <p:cNvPr id="7" name="Flowchart: Process 6"/>
          <p:cNvSpPr/>
          <p:nvPr/>
        </p:nvSpPr>
        <p:spPr bwMode="auto">
          <a:xfrm>
            <a:off x="533400" y="5257800"/>
            <a:ext cx="8305800" cy="7620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800" b="0" dirty="0">
                <a:solidFill>
                  <a:schemeClr val="tx1"/>
                </a:solidFill>
              </a:rPr>
              <a:t>This class can be implemented using any of the Object Oriented Programming languages like C++, C# or Java. We will be using </a:t>
            </a:r>
            <a:r>
              <a:rPr lang="en-US" sz="1800" dirty="0">
                <a:solidFill>
                  <a:schemeClr val="tx1"/>
                </a:solidFill>
              </a:rPr>
              <a:t>Java</a:t>
            </a:r>
            <a:r>
              <a:rPr lang="en-US" sz="1800" b="0" dirty="0">
                <a:solidFill>
                  <a:schemeClr val="tx1"/>
                </a:solidFill>
              </a:rPr>
              <a:t> throughout this course</a:t>
            </a:r>
          </a:p>
        </p:txBody>
      </p:sp>
      <p:sp>
        <p:nvSpPr>
          <p:cNvPr id="12" name="TextBox 11"/>
          <p:cNvSpPr txBox="1"/>
          <p:nvPr/>
        </p:nvSpPr>
        <p:spPr>
          <a:xfrm>
            <a:off x="2286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Oval Callout 10"/>
          <p:cNvSpPr/>
          <p:nvPr/>
        </p:nvSpPr>
        <p:spPr bwMode="auto">
          <a:xfrm>
            <a:off x="4572000" y="914400"/>
            <a:ext cx="2667000" cy="1447800"/>
          </a:xfrm>
          <a:prstGeom prst="wedgeEllipseCallout">
            <a:avLst>
              <a:gd name="adj1" fmla="val -51602"/>
              <a:gd name="adj2" fmla="val 74530"/>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this class diagram be implemented?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3E7D3D-89C0-4A2F-A87C-BFBEBE6A2908}" type="slidenum">
              <a:rPr lang="en-US"/>
              <a:pPr>
                <a:defRPr/>
              </a:pPr>
              <a:t>80</a:t>
            </a:fld>
            <a:endParaRPr lang="en-US"/>
          </a:p>
        </p:txBody>
      </p:sp>
      <p:sp>
        <p:nvSpPr>
          <p:cNvPr id="184324" name="Rectangle 4"/>
          <p:cNvSpPr>
            <a:spLocks noGrp="1" noChangeArrowheads="1"/>
          </p:cNvSpPr>
          <p:nvPr>
            <p:ph type="title"/>
          </p:nvPr>
        </p:nvSpPr>
        <p:spPr>
          <a:xfrm>
            <a:off x="381000" y="0"/>
            <a:ext cx="8077200" cy="973138"/>
          </a:xfrm>
        </p:spPr>
        <p:txBody>
          <a:bodyPr/>
          <a:lstStyle/>
          <a:p>
            <a:pPr eaLnBrk="1" hangingPunct="1">
              <a:defRPr/>
            </a:pPr>
            <a:r>
              <a:rPr lang="en-US" dirty="0" smtClean="0"/>
              <a:t>Appendix</a:t>
            </a:r>
          </a:p>
        </p:txBody>
      </p:sp>
      <p:sp>
        <p:nvSpPr>
          <p:cNvPr id="66564" name="Rectangle 7"/>
          <p:cNvSpPr>
            <a:spLocks noGrp="1" noChangeArrowheads="1"/>
          </p:cNvSpPr>
          <p:nvPr>
            <p:ph type="body" idx="1"/>
          </p:nvPr>
        </p:nvSpPr>
        <p:spPr>
          <a:xfrm>
            <a:off x="330200" y="1282701"/>
            <a:ext cx="8966200" cy="4889499"/>
          </a:xfrm>
        </p:spPr>
        <p:txBody>
          <a:bodyPr/>
          <a:lstStyle/>
          <a:p>
            <a:pPr marL="342900" lvl="1" indent="-342900" eaLnBrk="1" hangingPunct="1">
              <a:buFont typeface="Wingdings" pitchFamily="2" charset="2"/>
              <a:buChar char="Ø"/>
            </a:pPr>
            <a:r>
              <a:rPr lang="en-US" dirty="0" smtClean="0"/>
              <a:t>Modulus operator in Java works on signed as well as unsigned numbers</a:t>
            </a:r>
          </a:p>
          <a:p>
            <a:pPr marL="342900" lvl="1" indent="-342900" eaLnBrk="1" hangingPunct="1">
              <a:buFont typeface="Wingdings" pitchFamily="2" charset="2"/>
              <a:buChar char="Ø"/>
            </a:pPr>
            <a:r>
              <a:rPr lang="en-US" dirty="0" smtClean="0"/>
              <a:t>Please see the below mentioned example:</a:t>
            </a:r>
          </a:p>
          <a:p>
            <a:pPr marL="342900" lvl="1" indent="-342900" eaLnBrk="1" hangingPunct="1">
              <a:buFont typeface="Wingdings" pitchFamily="2" charset="2"/>
              <a:buChar char="Ø"/>
            </a:pPr>
            <a:endParaRPr lang="en-US" dirty="0" smtClean="0"/>
          </a:p>
          <a:p>
            <a:pPr marL="342900" lvl="1" indent="-342900" eaLnBrk="1" hangingPunct="1">
              <a:buFont typeface="Wingdings" pitchFamily="2" charset="2"/>
              <a:buChar char="Ø"/>
            </a:pPr>
            <a:endParaRPr lang="en-US" dirty="0" smtClean="0"/>
          </a:p>
        </p:txBody>
      </p:sp>
      <p:sp>
        <p:nvSpPr>
          <p:cNvPr id="6" name="Text Box 4"/>
          <p:cNvSpPr txBox="1">
            <a:spLocks noChangeArrowheads="1"/>
          </p:cNvSpPr>
          <p:nvPr/>
        </p:nvSpPr>
        <p:spPr bwMode="auto">
          <a:xfrm>
            <a:off x="762000" y="2743200"/>
            <a:ext cx="7772400" cy="249299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r>
              <a:rPr lang="en-US" dirty="0" smtClean="0"/>
              <a:t>class </a:t>
            </a:r>
            <a:r>
              <a:rPr lang="en-US" dirty="0" err="1" smtClean="0"/>
              <a:t>MyClass</a:t>
            </a:r>
            <a:r>
              <a:rPr lang="en-US" dirty="0" smtClean="0"/>
              <a:t>{</a:t>
            </a:r>
          </a:p>
          <a:p>
            <a:r>
              <a:rPr lang="en-US" dirty="0" smtClean="0"/>
              <a:t>                public static void main(String </a:t>
            </a:r>
            <a:r>
              <a:rPr lang="en-US" dirty="0" err="1" smtClean="0"/>
              <a:t>args</a:t>
            </a:r>
            <a:r>
              <a:rPr lang="en-US" dirty="0" smtClean="0"/>
              <a:t>[]){</a:t>
            </a:r>
          </a:p>
          <a:p>
            <a:r>
              <a:rPr lang="en-US" dirty="0" smtClean="0"/>
              <a:t>                                </a:t>
            </a:r>
            <a:r>
              <a:rPr lang="en-US" dirty="0" err="1" smtClean="0"/>
              <a:t>int</a:t>
            </a:r>
            <a:r>
              <a:rPr lang="en-US" dirty="0" smtClean="0"/>
              <a:t> iNumber1=-10;</a:t>
            </a:r>
          </a:p>
          <a:p>
            <a:r>
              <a:rPr lang="en-US" dirty="0" smtClean="0"/>
              <a:t>                                </a:t>
            </a:r>
            <a:r>
              <a:rPr lang="en-US" dirty="0" err="1" smtClean="0"/>
              <a:t>int</a:t>
            </a:r>
            <a:r>
              <a:rPr lang="en-US" dirty="0" smtClean="0"/>
              <a:t> iNumber2=3;</a:t>
            </a:r>
          </a:p>
          <a:p>
            <a:r>
              <a:rPr lang="en-US" dirty="0" smtClean="0"/>
              <a:t>                                </a:t>
            </a:r>
            <a:r>
              <a:rPr lang="en-US" dirty="0" err="1" smtClean="0"/>
              <a:t>int</a:t>
            </a:r>
            <a:r>
              <a:rPr lang="en-US" dirty="0" smtClean="0"/>
              <a:t> iNumber3=14;</a:t>
            </a:r>
          </a:p>
          <a:p>
            <a:r>
              <a:rPr lang="en-US" dirty="0" smtClean="0"/>
              <a:t>                                </a:t>
            </a:r>
            <a:r>
              <a:rPr lang="en-US" dirty="0" err="1" smtClean="0"/>
              <a:t>System.out.println</a:t>
            </a:r>
            <a:r>
              <a:rPr lang="en-US" dirty="0" smtClean="0"/>
              <a:t>("The remainder is "+(iNumber1%iNumber2));</a:t>
            </a:r>
          </a:p>
          <a:p>
            <a:r>
              <a:rPr lang="en-US" dirty="0" smtClean="0"/>
              <a:t>                                </a:t>
            </a:r>
            <a:r>
              <a:rPr lang="en-US" dirty="0" err="1" smtClean="0"/>
              <a:t>System.out.println</a:t>
            </a:r>
            <a:r>
              <a:rPr lang="en-US" dirty="0" smtClean="0"/>
              <a:t>("The remainder is "+(iNumber3%iNumber2));</a:t>
            </a:r>
          </a:p>
          <a:p>
            <a:r>
              <a:rPr lang="en-US" dirty="0" smtClean="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7CB6B971-9CD8-4546-BBDF-F09006F50A8F}" type="slidenum">
              <a:rPr lang="en-US"/>
              <a:pPr>
                <a:defRPr/>
              </a:pPr>
              <a:t>81</a:t>
            </a:fld>
            <a:endParaRPr lang="en-US"/>
          </a:p>
        </p:txBody>
      </p:sp>
      <p:sp>
        <p:nvSpPr>
          <p:cNvPr id="80899" name="Rectangle 2"/>
          <p:cNvSpPr>
            <a:spLocks noChangeArrowheads="1"/>
          </p:cNvSpPr>
          <p:nvPr/>
        </p:nvSpPr>
        <p:spPr bwMode="auto">
          <a:xfrm>
            <a:off x="3505200" y="3594100"/>
            <a:ext cx="4184650"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3200">
                <a:solidFill>
                  <a:srgbClr val="777777"/>
                </a:solidFill>
              </a:rPr>
              <a:t>Thank You</a:t>
            </a:r>
          </a:p>
        </p:txBody>
      </p:sp>
      <p:sp>
        <p:nvSpPr>
          <p:cNvPr id="80900"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endParaRPr lang="en-US"/>
          </a:p>
        </p:txBody>
      </p:sp>
      <p:sp>
        <p:nvSpPr>
          <p:cNvPr id="80901"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r>
              <a:rPr lang="en-GB" sz="800">
                <a:solidFill>
                  <a:srgbClr val="000000"/>
                </a:solidFill>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rPr>
            </a:br>
            <a:r>
              <a:rPr lang="en-GB" sz="800">
                <a:solidFill>
                  <a:srgbClr val="000000"/>
                </a:solidFill>
              </a:rPr>
              <a:t>Infosys Technologies Ltd.”</a:t>
            </a:r>
          </a:p>
          <a:p>
            <a:endParaRPr lang="en-US" sz="600">
              <a:solidFill>
                <a:srgbClr val="000000"/>
              </a:solidFill>
              <a:latin typeface="Times New Roman" pitchFamily="18" charset="0"/>
            </a:endParaRPr>
          </a:p>
          <a:p>
            <a:r>
              <a:rPr lang="en-GB" sz="800">
                <a:solidFill>
                  <a:srgbClr val="000000"/>
                </a:solidFill>
              </a:rPr>
              <a:t>“© 2008 Infosys Technologies Ltd. All rights reserved. Copyright in the whole andany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2E99F6E-529E-4882-A317-8827905AF032}" type="slidenum">
              <a:rPr lang="en-US"/>
              <a:pPr>
                <a:defRPr/>
              </a:pPr>
              <a:t>9</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18436" name="Rectangle 7"/>
          <p:cNvSpPr>
            <a:spLocks noGrp="1" noChangeArrowheads="1"/>
          </p:cNvSpPr>
          <p:nvPr>
            <p:ph type="body" idx="1"/>
          </p:nvPr>
        </p:nvSpPr>
        <p:spPr/>
        <p:txBody>
          <a:bodyPr/>
          <a:lstStyle/>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Let us now understand :</a:t>
            </a:r>
          </a:p>
          <a:p>
            <a:pPr lvl="1" indent="-342900" eaLnBrk="1" hangingPunct="1">
              <a:buFont typeface="Arial" pitchFamily="34" charset="0"/>
              <a:buChar char="―"/>
              <a:defRPr/>
            </a:pPr>
            <a:r>
              <a:rPr lang="en-US" dirty="0" smtClean="0"/>
              <a:t> Identifiers </a:t>
            </a:r>
          </a:p>
          <a:p>
            <a:pPr lvl="1" indent="-342900" eaLnBrk="1" hangingPunct="1">
              <a:buFont typeface="Arial" pitchFamily="34" charset="0"/>
              <a:buChar char="―"/>
              <a:defRPr/>
            </a:pPr>
            <a:r>
              <a:rPr lang="en-US" dirty="0" smtClean="0"/>
              <a:t> Data types</a:t>
            </a:r>
          </a:p>
          <a:p>
            <a:pPr lvl="1" indent="-342900" eaLnBrk="1" hangingPunct="1">
              <a:buFont typeface="Arial" pitchFamily="34" charset="0"/>
              <a:buChar char="―"/>
              <a:defRPr/>
            </a:pPr>
            <a:r>
              <a:rPr lang="en-US" dirty="0" smtClean="0"/>
              <a:t> Ways of declaring identifiers</a:t>
            </a:r>
          </a:p>
          <a:p>
            <a:pPr lvl="1" indent="-342900" eaLnBrk="1" hangingPunct="1">
              <a:buFont typeface="Arial" pitchFamily="34" charset="0"/>
              <a:buChar char="―"/>
              <a:defRPr/>
            </a:pPr>
            <a:r>
              <a:rPr lang="en-US" dirty="0" smtClean="0"/>
              <a:t> Ways of implementing behavior using methods</a:t>
            </a:r>
          </a:p>
        </p:txBody>
      </p:sp>
      <p:pic>
        <p:nvPicPr>
          <p:cNvPr id="12293" name="Picture 2" descr="C:\Program Files\Microsoft Office\MEDIA\CAGCAT10\j0301252.wmf"/>
          <p:cNvPicPr>
            <a:picLocks noChangeAspect="1" noChangeArrowheads="1"/>
          </p:cNvPicPr>
          <p:nvPr/>
        </p:nvPicPr>
        <p:blipFill>
          <a:blip r:embed="rId3"/>
          <a:srcRect/>
          <a:stretch>
            <a:fillRect/>
          </a:stretch>
        </p:blipFill>
        <p:spPr bwMode="auto">
          <a:xfrm>
            <a:off x="6324600" y="2133600"/>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24936</TotalTime>
  <Words>6593</Words>
  <Application>Microsoft Office PowerPoint</Application>
  <PresentationFormat>A4 Paper (210x297 mm)</PresentationFormat>
  <Paragraphs>1737</Paragraphs>
  <Slides>81</Slides>
  <Notes>80</Notes>
  <HiddenSlides>0</HiddenSlides>
  <MMClips>0</MMClips>
  <ScaleCrop>false</ScaleCrop>
  <HeadingPairs>
    <vt:vector size="4" baseType="variant">
      <vt:variant>
        <vt:lpstr>Theme</vt:lpstr>
      </vt:variant>
      <vt:variant>
        <vt:i4>2</vt:i4>
      </vt:variant>
      <vt:variant>
        <vt:lpstr>Slide Titles</vt:lpstr>
      </vt:variant>
      <vt:variant>
        <vt:i4>81</vt:i4>
      </vt:variant>
    </vt:vector>
  </HeadingPairs>
  <TitlesOfParts>
    <vt:vector size="83" baseType="lpstr">
      <vt:lpstr>Custom Design</vt:lpstr>
      <vt:lpstr>1_Custom Design</vt:lpstr>
      <vt:lpstr>  Object Oriented Programming Using Java - Day 2</vt:lpstr>
      <vt:lpstr>General Guideline</vt:lpstr>
      <vt:lpstr>Confidential Information</vt:lpstr>
      <vt:lpstr>Recap of Day 1</vt:lpstr>
      <vt:lpstr>Day 2 Session Plan </vt:lpstr>
      <vt:lpstr>Retail Application Case Study – Steps Forward …</vt:lpstr>
      <vt:lpstr>Class Diagram (1 of 2)</vt:lpstr>
      <vt:lpstr>Class Diagram (2 of 2)</vt:lpstr>
      <vt:lpstr>  Road Ahead….</vt:lpstr>
      <vt:lpstr>Identifiers </vt:lpstr>
      <vt:lpstr>Variables</vt:lpstr>
      <vt:lpstr>Data Types (1 of 3)</vt:lpstr>
      <vt:lpstr>Data Types (2 of 3)</vt:lpstr>
      <vt:lpstr>Data Types (3 of 3)</vt:lpstr>
      <vt:lpstr>Methods in a class (1 of 2) </vt:lpstr>
      <vt:lpstr>Methods in a class (2 of 2) </vt:lpstr>
      <vt:lpstr>Access Specifiers (1 of 2)</vt:lpstr>
      <vt:lpstr>Access Specifiers (2 of 2)</vt:lpstr>
      <vt:lpstr>Implementation of a class in Java</vt:lpstr>
      <vt:lpstr>  Road Ahead…..</vt:lpstr>
      <vt:lpstr>Slide 21</vt:lpstr>
      <vt:lpstr>Creation of objects (1 of 2)</vt:lpstr>
      <vt:lpstr>Creation of objects (2 of 2)</vt:lpstr>
      <vt:lpstr>Reference Variables ( 1of 2)</vt:lpstr>
      <vt:lpstr>Reference Variables ( 2 of 2)</vt:lpstr>
      <vt:lpstr>A complete Java program ( 1of 2)</vt:lpstr>
      <vt:lpstr>A complete Java program ( 2 of 2)</vt:lpstr>
      <vt:lpstr>Compilation &amp; Execution of a Java class</vt:lpstr>
      <vt:lpstr>  Road Ahead…..</vt:lpstr>
      <vt:lpstr>Java Architecture (1 of 2)</vt:lpstr>
      <vt:lpstr>Java Architecture (2 of 2)</vt:lpstr>
      <vt:lpstr>  Road Ahead…..</vt:lpstr>
      <vt:lpstr>Reference variables &amp; Objects in Memory (1 of 4)</vt:lpstr>
      <vt:lpstr>Reference variables &amp; Objects in Memory (2 of 4)</vt:lpstr>
      <vt:lpstr>Reference variables &amp; Objects in Memory (3 of 4)</vt:lpstr>
      <vt:lpstr>Reference variables &amp; Objects in Memory (4 of 4)</vt:lpstr>
      <vt:lpstr>Lifetime of objects  (1 of 3)</vt:lpstr>
      <vt:lpstr>Lifetime of objects  (2 of 3)</vt:lpstr>
      <vt:lpstr>Lifetime of objects  (3 of 3)</vt:lpstr>
      <vt:lpstr>  Road Ahead…..</vt:lpstr>
      <vt:lpstr> Variables in detail – Local variables </vt:lpstr>
      <vt:lpstr>Variables in detail – Instance Variables</vt:lpstr>
      <vt:lpstr>Methods in detail</vt:lpstr>
      <vt:lpstr>Passing of Objects to Methods</vt:lpstr>
      <vt:lpstr>this reference (1 of 3)</vt:lpstr>
      <vt:lpstr>‘this’ reference  (2 of 3)</vt:lpstr>
      <vt:lpstr>this reference (3 of 3)</vt:lpstr>
      <vt:lpstr>Retail Application Case Study – Steps Forward …</vt:lpstr>
      <vt:lpstr>  Road Ahead…..</vt:lpstr>
      <vt:lpstr> Operators (1 of 3) </vt:lpstr>
      <vt:lpstr>  Operators (2 of 3)</vt:lpstr>
      <vt:lpstr>   Operators (3 of 3)  </vt:lpstr>
      <vt:lpstr> Control Structures(1 of 4) </vt:lpstr>
      <vt:lpstr>Control Structures(2 of 4)</vt:lpstr>
      <vt:lpstr>  Control Structures(3 of 4) </vt:lpstr>
      <vt:lpstr> Control Structures (4 of 4) </vt:lpstr>
      <vt:lpstr>Operators and Control Structures(1 of 2)</vt:lpstr>
      <vt:lpstr>Operators and Control Structures(2 of 2)</vt:lpstr>
      <vt:lpstr>  Road Ahead…..</vt:lpstr>
      <vt:lpstr> Type Conversion  (1 of 2) </vt:lpstr>
      <vt:lpstr> Type Conversion (2 of 2) </vt:lpstr>
      <vt:lpstr> Type Casting   </vt:lpstr>
      <vt:lpstr>Type Conversion and Type Casting (1 of 2) </vt:lpstr>
      <vt:lpstr>Type Conversion and Type Casting (2 of 2)</vt:lpstr>
      <vt:lpstr>Coding Standards </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Solving the Lab guide - Guidelines(Self Study) </vt:lpstr>
      <vt:lpstr>  Road Ahead….</vt:lpstr>
      <vt:lpstr>Retail Store Application – Summary </vt:lpstr>
      <vt:lpstr>Summary</vt:lpstr>
      <vt:lpstr>Appendix</vt:lpstr>
      <vt:lpstr>Slide 81</vt:lpstr>
    </vt:vector>
  </TitlesOfParts>
  <Company>Infosys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PST - Day1</dc:title>
  <dc:subject>Problem Solving Techniques</dc:subject>
  <dc:creator>Kshitiz Jain</dc:creator>
  <cp:lastModifiedBy>anoojam_jacob</cp:lastModifiedBy>
  <cp:revision>857</cp:revision>
  <dcterms:created xsi:type="dcterms:W3CDTF">2004-06-03T12:22:57Z</dcterms:created>
  <dcterms:modified xsi:type="dcterms:W3CDTF">2010-06-29T10:11:21Z</dcterms:modified>
  <cp:category>Foudation Program</cp:category>
</cp:coreProperties>
</file>