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72"/>
  </p:notesMasterIdLst>
  <p:sldIdLst>
    <p:sldId id="648" r:id="rId2"/>
    <p:sldId id="512" r:id="rId3"/>
    <p:sldId id="514" r:id="rId4"/>
    <p:sldId id="647" r:id="rId5"/>
    <p:sldId id="518" r:id="rId6"/>
    <p:sldId id="702" r:id="rId7"/>
    <p:sldId id="703" r:id="rId8"/>
    <p:sldId id="689" r:id="rId9"/>
    <p:sldId id="690" r:id="rId10"/>
    <p:sldId id="691" r:id="rId11"/>
    <p:sldId id="705" r:id="rId12"/>
    <p:sldId id="692" r:id="rId13"/>
    <p:sldId id="693" r:id="rId14"/>
    <p:sldId id="706" r:id="rId15"/>
    <p:sldId id="694" r:id="rId16"/>
    <p:sldId id="707" r:id="rId17"/>
    <p:sldId id="708" r:id="rId18"/>
    <p:sldId id="709" r:id="rId19"/>
    <p:sldId id="695" r:id="rId20"/>
    <p:sldId id="696" r:id="rId21"/>
    <p:sldId id="710" r:id="rId22"/>
    <p:sldId id="712" r:id="rId23"/>
    <p:sldId id="713" r:id="rId24"/>
    <p:sldId id="711" r:id="rId25"/>
    <p:sldId id="698" r:id="rId26"/>
    <p:sldId id="714" r:id="rId27"/>
    <p:sldId id="715" r:id="rId28"/>
    <p:sldId id="716" r:id="rId29"/>
    <p:sldId id="775" r:id="rId30"/>
    <p:sldId id="774" r:id="rId31"/>
    <p:sldId id="765" r:id="rId32"/>
    <p:sldId id="777" r:id="rId33"/>
    <p:sldId id="778" r:id="rId34"/>
    <p:sldId id="779" r:id="rId35"/>
    <p:sldId id="717" r:id="rId36"/>
    <p:sldId id="790" r:id="rId37"/>
    <p:sldId id="759" r:id="rId38"/>
    <p:sldId id="760" r:id="rId39"/>
    <p:sldId id="761" r:id="rId40"/>
    <p:sldId id="718" r:id="rId41"/>
    <p:sldId id="609" r:id="rId42"/>
    <p:sldId id="678" r:id="rId43"/>
    <p:sldId id="719" r:id="rId44"/>
    <p:sldId id="720" r:id="rId45"/>
    <p:sldId id="610" r:id="rId46"/>
    <p:sldId id="674" r:id="rId47"/>
    <p:sldId id="721" r:id="rId48"/>
    <p:sldId id="613" r:id="rId49"/>
    <p:sldId id="722" r:id="rId50"/>
    <p:sldId id="768" r:id="rId51"/>
    <p:sldId id="781" r:id="rId52"/>
    <p:sldId id="782" r:id="rId53"/>
    <p:sldId id="783" r:id="rId54"/>
    <p:sldId id="784" r:id="rId55"/>
    <p:sldId id="785" r:id="rId56"/>
    <p:sldId id="791" r:id="rId57"/>
    <p:sldId id="734" r:id="rId58"/>
    <p:sldId id="729" r:id="rId59"/>
    <p:sldId id="730" r:id="rId60"/>
    <p:sldId id="737" r:id="rId61"/>
    <p:sldId id="755" r:id="rId62"/>
    <p:sldId id="733" r:id="rId63"/>
    <p:sldId id="756" r:id="rId64"/>
    <p:sldId id="731" r:id="rId65"/>
    <p:sldId id="786" r:id="rId66"/>
    <p:sldId id="787" r:id="rId67"/>
    <p:sldId id="793" r:id="rId68"/>
    <p:sldId id="789" r:id="rId69"/>
    <p:sldId id="591" r:id="rId70"/>
    <p:sldId id="592" r:id="rId71"/>
  </p:sldIdLst>
  <p:sldSz cx="9906000" cy="6858000" type="A4"/>
  <p:notesSz cx="6858000" cy="9190038"/>
  <p:defaultTextStyle>
    <a:defPPr>
      <a:defRPr lang="en-US"/>
    </a:defPPr>
    <a:lvl1pPr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1pPr>
    <a:lvl2pPr marL="4572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2pPr>
    <a:lvl3pPr marL="9144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3pPr>
    <a:lvl4pPr marL="13716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4pPr>
    <a:lvl5pPr marL="18288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enakshi_s04" initials="m" lastIdx="4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99E9EF"/>
    <a:srgbClr val="C0C0C0"/>
    <a:srgbClr val="0000FF"/>
    <a:srgbClr val="00FF00"/>
    <a:srgbClr val="00FFFF"/>
    <a:srgbClr val="FFFF66"/>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6" autoAdjust="0"/>
    <p:restoredTop sz="79167" autoAdjust="0"/>
  </p:normalViewPr>
  <p:slideViewPr>
    <p:cSldViewPr showGuides="1">
      <p:cViewPr>
        <p:scale>
          <a:sx n="68" d="100"/>
          <a:sy n="68" d="100"/>
        </p:scale>
        <p:origin x="-1236" y="-72"/>
      </p:cViewPr>
      <p:guideLst>
        <p:guide orient="horz" pos="2160"/>
        <p:guide pos="3120"/>
      </p:guideLst>
    </p:cSldViewPr>
  </p:slideViewPr>
  <p:outlineViewPr>
    <p:cViewPr>
      <p:scale>
        <a:sx n="33" d="100"/>
        <a:sy n="33" d="100"/>
      </p:scale>
      <p:origin x="0" y="11184"/>
    </p:cViewPr>
  </p:outlineViewPr>
  <p:notesTextViewPr>
    <p:cViewPr>
      <p:scale>
        <a:sx n="100" d="100"/>
        <a:sy n="100" d="100"/>
      </p:scale>
      <p:origin x="0" y="0"/>
    </p:cViewPr>
  </p:notesTextViewPr>
  <p:sorterViewPr>
    <p:cViewPr>
      <p:scale>
        <a:sx n="100" d="100"/>
        <a:sy n="100" d="100"/>
      </p:scale>
      <p:origin x="0" y="9012"/>
    </p:cViewPr>
  </p:sorterViewPr>
  <p:notesViewPr>
    <p:cSldViewPr showGuides="1">
      <p:cViewPr>
        <p:scale>
          <a:sx n="50" d="100"/>
          <a:sy n="50" d="100"/>
        </p:scale>
        <p:origin x="-1932" y="-204"/>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fld id="{1246DD3F-2DC2-4B3F-A67F-E8B241FFC42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89816C5-F653-40A8-A6E4-5CD8D731DA04}" type="slidenum">
              <a:rPr lang="en-US" smtClean="0">
                <a:cs typeface="Arial" charset="0"/>
              </a:rPr>
              <a:pPr/>
              <a:t>1</a:t>
            </a:fld>
            <a:endParaRPr lang="en-US" smtClean="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000"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510D9AAE-BB46-4AA6-85EA-B074C2CB3E5E}" type="slidenum">
              <a:rPr lang="en-US" smtClean="0"/>
              <a:pPr>
                <a:defRPr/>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mtClean="0"/>
              <a:t>Note: The symbol [] can be used before or after the array name</a:t>
            </a:r>
          </a:p>
          <a:p>
            <a:endParaRPr lang="en-US" smtClean="0"/>
          </a:p>
          <a:p>
            <a:r>
              <a:rPr lang="en-US" smtClean="0"/>
              <a:t>Ex;</a:t>
            </a:r>
          </a:p>
          <a:p>
            <a:r>
              <a:rPr lang="en-US" smtClean="0"/>
              <a:t>      long contactNos[] = new long[3]; </a:t>
            </a:r>
          </a:p>
          <a:p>
            <a:r>
              <a:rPr lang="en-US" smtClean="0"/>
              <a:t>      long [] contactNos = new long[3];  This format is used for more readability, where [] is placed before the array name</a:t>
            </a:r>
          </a:p>
          <a:p>
            <a:endParaRPr lang="en-US" smtClean="0"/>
          </a:p>
          <a:p>
            <a:endParaRPr lang="en-US" smtClean="0"/>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3E8EB812-2248-4454-BC4A-505F65047745}" type="slidenum">
              <a:rPr lang="en-US" smtClean="0"/>
              <a:pPr>
                <a:defRPr/>
              </a:pPr>
              <a:t>11</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smtClean="0"/>
              <a:t>In Java , the array</a:t>
            </a:r>
            <a:r>
              <a:rPr lang="en-US" baseline="0" dirty="0" smtClean="0"/>
              <a:t> names</a:t>
            </a:r>
            <a:r>
              <a:rPr lang="en-US" dirty="0" smtClean="0"/>
              <a:t> are treated as references. Hence the memory allocation is done in the heap memory segment(</a:t>
            </a:r>
            <a:r>
              <a:rPr lang="en-US" dirty="0" err="1" smtClean="0"/>
              <a:t>ie</a:t>
            </a:r>
            <a:r>
              <a:rPr lang="en-US" dirty="0" smtClean="0"/>
              <a:t>. the data or array elements) and the name of the array is stored in the stack (since it is a reference variable) .</a:t>
            </a:r>
          </a:p>
          <a:p>
            <a:endParaRPr lang="en-US" dirty="0" smtClean="0"/>
          </a:p>
          <a:p>
            <a:r>
              <a:rPr lang="en-US" dirty="0" smtClean="0"/>
              <a:t>In C language, however, the allocation of memory depends on where the array is declared. In case the array is locally declared, memory is allocated in stack, if it is globally declared, the memory is allocated in the data segment.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F037743D-CD2A-4CF7-85D4-A4FEA8BD47F8}" type="slidenum">
              <a:rPr lang="en-US" smtClean="0"/>
              <a:pPr>
                <a:defRPr/>
              </a:pPr>
              <a:t>12</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Note : ‘\0’ has no special meaning unlike C. It is only considered as a normal character </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1F965C46-E54E-40AF-8029-8CC8BFBD302E}" type="slidenum">
              <a:rPr lang="en-US" smtClean="0"/>
              <a:pPr>
                <a:defRPr/>
              </a:pPr>
              <a:t>13</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Refer back to C where two dimensional arrays can be created . In Java, two dimensional array creation is similar , the name of the array is a reference. The memory is allocated dynamically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8EE2069E-E65A-4467-A471-3A2265AEA506}" type="slidenum">
              <a:rPr lang="en-US" smtClean="0"/>
              <a:pPr>
                <a:defRPr/>
              </a:pPr>
              <a:t>14</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smtClean="0"/>
              <a:t>In C language, array bound checking is not done by the compiler. This may lead to array overflow and subsequent memory related problems . This is avoided in Java as the</a:t>
            </a:r>
            <a:r>
              <a:rPr lang="en-US" baseline="0" dirty="0" smtClean="0"/>
              <a:t> JVM </a:t>
            </a:r>
            <a:r>
              <a:rPr lang="en-US" dirty="0" smtClean="0"/>
              <a:t>checks the boundary of an array while accessing an element. Java will not allow the programmer to exceed the array boundary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3AB865A1-BECA-4604-BFEE-AAD1F2574FD0}" type="slidenum">
              <a:rPr lang="en-US" smtClean="0"/>
              <a:pPr>
                <a:defRPr/>
              </a:pPr>
              <a:t>15</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z="2200" dirty="0" smtClean="0"/>
              <a:t>Consider the array given below,</a:t>
            </a:r>
          </a:p>
          <a:p>
            <a:pPr eaLnBrk="1" hangingPunct="1"/>
            <a:r>
              <a:rPr lang="en-US" sz="2400" dirty="0" smtClean="0"/>
              <a:t>long </a:t>
            </a:r>
            <a:r>
              <a:rPr lang="en-US" sz="2400" dirty="0" err="1" smtClean="0"/>
              <a:t>contactNos</a:t>
            </a:r>
            <a:r>
              <a:rPr lang="en-US" sz="2400" dirty="0" smtClean="0"/>
              <a:t>[] = {048214280200L,</a:t>
            </a:r>
            <a:r>
              <a:rPr lang="en-US" sz="2400" dirty="0" smtClean="0">
                <a:ea typeface="굴림" pitchFamily="34" charset="-127"/>
              </a:rPr>
              <a:t> 9901911334L, 04821710601L};</a:t>
            </a:r>
          </a:p>
          <a:p>
            <a:pPr eaLnBrk="1" hangingPunct="1"/>
            <a:endParaRPr lang="en-US" sz="2400" dirty="0" smtClean="0">
              <a:ea typeface="굴림" pitchFamily="34" charset="-127"/>
            </a:endParaRPr>
          </a:p>
          <a:p>
            <a:pPr eaLnBrk="1" hangingPunct="1"/>
            <a:r>
              <a:rPr lang="en-US" sz="2400" dirty="0" smtClean="0">
                <a:ea typeface="굴림" pitchFamily="34" charset="-127"/>
              </a:rPr>
              <a:t>Length of the array, </a:t>
            </a:r>
            <a:r>
              <a:rPr lang="en-US" sz="2400" dirty="0" err="1" smtClean="0">
                <a:ea typeface="굴림" pitchFamily="34" charset="-127"/>
              </a:rPr>
              <a:t>contactNos</a:t>
            </a:r>
            <a:r>
              <a:rPr lang="en-US" sz="2400" dirty="0" smtClean="0">
                <a:ea typeface="굴림" pitchFamily="34" charset="-127"/>
              </a:rPr>
              <a:t> is </a:t>
            </a:r>
          </a:p>
          <a:p>
            <a:pPr eaLnBrk="1" hangingPunct="1"/>
            <a:r>
              <a:rPr lang="en-US" sz="2400" dirty="0" err="1" smtClean="0">
                <a:ea typeface="굴림" pitchFamily="34" charset="-127"/>
              </a:rPr>
              <a:t>contactNos.length</a:t>
            </a:r>
            <a:r>
              <a:rPr lang="en-US" sz="2400" dirty="0" smtClean="0">
                <a:ea typeface="굴림" pitchFamily="34" charset="-127"/>
              </a:rPr>
              <a:t>=3</a:t>
            </a:r>
          </a:p>
          <a:p>
            <a:pPr eaLnBrk="1" hangingPunct="1"/>
            <a:endParaRPr lang="en-US" sz="2400" dirty="0" smtClean="0"/>
          </a:p>
          <a:p>
            <a:pPr eaLnBrk="1" hangingPunct="1"/>
            <a:r>
              <a:rPr lang="en-US" sz="2200" dirty="0" smtClean="0"/>
              <a:t>Length is a property that gives the length of an array. More on this after discussion of static keyword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p>
            <a:pPr>
              <a:defRPr/>
            </a:pPr>
            <a:fld id="{EC259410-9F23-4F3D-8F0B-4BAFA2532D13}" type="slidenum">
              <a:rPr lang="en-US" smtClean="0"/>
              <a:pPr>
                <a:defRPr/>
              </a:pPr>
              <a:t>16</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z="2200" dirty="0" smtClean="0"/>
              <a:t>Length is a property that gives the length of an array.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06087BC0-D00D-4F2C-B3EA-BAF89C229719}" type="slidenum">
              <a:rPr lang="en-US" smtClean="0"/>
              <a:pPr>
                <a:defRPr/>
              </a:pPr>
              <a:t>17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t>Refer slide No. 7 wherein the same problem was solved using 3 instance variables to store the different contact numbers for a customer. Here it is solved using an array since the datatype of all the contact numbers are the same .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62F0B3FD-6DC1-4069-92B9-04E29587C98F}" type="slidenum">
              <a:rPr lang="en-US" smtClean="0">
                <a:latin typeface="Arial" pitchFamily="34" charset="0"/>
              </a:rPr>
              <a:pPr>
                <a:defRPr/>
              </a:pPr>
              <a:t>18</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DBEFE80-5CC4-40EA-A262-42D88D4E7F79}" type="slidenum">
              <a:rPr lang="en-US" smtClean="0">
                <a:cs typeface="Arial" charset="0"/>
              </a:rPr>
              <a:pPr/>
              <a:t>19</a:t>
            </a:fld>
            <a:endParaRPr lang="en-US" smtClean="0">
              <a:cs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C3EECE0-C55B-4FF0-87CB-94C3F9EB395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87B393BB-1473-44F4-A8AD-FE14EB7F747E}" type="slidenum">
              <a:rPr lang="en-US" smtClean="0"/>
              <a:pPr>
                <a:defRPr/>
              </a:pPr>
              <a:t>20</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mtClean="0"/>
              <a:t>In C language , a string is implemented as an array of characters with a terminator character (null character of ‘\0’). The limitations of this approach is that the size of the array is fixed hence it may lead to wastage or lack of memory. String handling is done with the help of string functions . In Java, string handling is done with the help of a built in class called </a:t>
            </a:r>
            <a:r>
              <a:rPr lang="en-US" b="1" smtClean="0"/>
              <a:t>String.</a:t>
            </a:r>
            <a:endParaRPr lang="en-US" smtClean="0"/>
          </a:p>
          <a:p>
            <a:pPr eaLnBrk="1" hangingPunct="1"/>
            <a:endParaRPr lang="en-US" smtClean="0"/>
          </a:p>
          <a:p>
            <a:pPr eaLnBrk="1" hangingPunct="1"/>
            <a:r>
              <a:rPr lang="en-US" smtClean="0"/>
              <a:t>In the example case study, telephoneNo/contactNos are treated as long datatype. In real life, they may be treated as String datatype also.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5C01C376-36D4-411A-B63F-99F45C8A6BAE}" type="slidenum">
              <a:rPr lang="en-US" smtClean="0"/>
              <a:pPr>
                <a:defRPr/>
              </a:pPr>
              <a:t>21</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E8BEA98C-1B09-4030-93C0-AF0A5444782A}" type="slidenum">
              <a:rPr lang="en-US" smtClean="0"/>
              <a:pPr>
                <a:defRPr/>
              </a:pPr>
              <a:t>22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smtClean="0"/>
              <a:t>Note: Here it is assumed that the declaration</a:t>
            </a:r>
            <a:r>
              <a:rPr lang="en-US" baseline="0" dirty="0" smtClean="0"/>
              <a:t> of </a:t>
            </a:r>
            <a:r>
              <a:rPr lang="en-US" baseline="0" dirty="0" err="1" smtClean="0"/>
              <a:t>customerName</a:t>
            </a:r>
            <a:r>
              <a:rPr lang="en-US" baseline="0" dirty="0" smtClean="0"/>
              <a:t> is done inside the main () method and hence treated as a local variable and memory will be allocated in the stack</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0E84A0C8-A424-42EF-995E-024DE46E2B3C}" type="slidenum">
              <a:rPr lang="en-US" smtClean="0"/>
              <a:pPr>
                <a:defRPr/>
              </a:pPr>
              <a:t>23</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dirty="0" smtClean="0"/>
              <a:t>Immutable means that once an object of String class is created it can't be altered.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64F227E2-402D-432B-A286-0146155309ED}" type="slidenum">
              <a:rPr lang="en-US" smtClean="0"/>
              <a:pPr>
                <a:defRPr/>
              </a:pPr>
              <a:t>24</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solidFill>
                <a:srgbClr val="FF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551FF862-D9B2-4EB1-AB11-617915DE2DEF}" type="slidenum">
              <a:rPr lang="en-US" smtClean="0"/>
              <a:pPr>
                <a:defRPr/>
              </a:pPr>
              <a:t>25</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marL="0" lvl="1" eaLnBrk="1" hangingPunct="1"/>
            <a:r>
              <a:rPr lang="en-US" sz="2400" dirty="0" smtClean="0"/>
              <a:t>In C language , the string functions were used to perform operations on strings. The header file </a:t>
            </a:r>
            <a:r>
              <a:rPr lang="en-US" sz="2400" dirty="0" err="1" smtClean="0"/>
              <a:t>string.h</a:t>
            </a:r>
            <a:r>
              <a:rPr lang="en-US" sz="2400" dirty="0" smtClean="0"/>
              <a:t> was used for this purpose. </a:t>
            </a:r>
            <a:r>
              <a:rPr lang="en-US" sz="2400" b="1" dirty="0" smtClean="0"/>
              <a:t>String</a:t>
            </a:r>
            <a:r>
              <a:rPr lang="en-US" sz="2400" dirty="0" smtClean="0"/>
              <a:t>  is a built in class in Java which contains methods for handling strings. There are many methods which can be used in an easier manner to perform operations on strings. Some of them have been discussed on this slide.</a:t>
            </a:r>
          </a:p>
          <a:p>
            <a:pPr marL="0" lvl="1" eaLnBrk="1" hangingPunct="1"/>
            <a:endParaRPr lang="en-US" sz="2400" dirty="0" smtClean="0"/>
          </a:p>
          <a:p>
            <a:pPr marL="0" lvl="1" eaLnBrk="1" hangingPunct="1"/>
            <a:r>
              <a:rPr lang="en-US" sz="2400" dirty="0" smtClean="0"/>
              <a:t>In Java,</a:t>
            </a:r>
            <a:r>
              <a:rPr lang="en-US" sz="2400" baseline="0" dirty="0" smtClean="0"/>
              <a:t> the + operator can be used to concatenate two Strings</a:t>
            </a:r>
            <a:endParaRPr lang="en-US" sz="2400" dirty="0" smtClean="0"/>
          </a:p>
          <a:p>
            <a:pPr marL="0" lvl="1" eaLnBrk="1" hangingPunct="1"/>
            <a:endParaRPr lang="en-US" sz="2400" dirty="0" smtClean="0"/>
          </a:p>
          <a:p>
            <a:pPr marL="0" lvl="1" eaLnBrk="1" hangingPunct="1"/>
            <a:r>
              <a:rPr lang="en-US" sz="2400" dirty="0" smtClean="0"/>
              <a:t>Operator == is used to compare the reference of the String Object</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7E52C65-7AFC-4FC7-83E9-B640CBF6B387}" type="slidenum">
              <a:rPr lang="en-US" smtClean="0"/>
              <a:pPr>
                <a:defRPr/>
              </a:pPr>
              <a:t>26</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dirty="0" smtClean="0"/>
              <a:t>Assume that the getter methods are available for </a:t>
            </a:r>
            <a:r>
              <a:rPr lang="en-US" dirty="0" err="1" smtClean="0"/>
              <a:t>customerId</a:t>
            </a:r>
            <a:r>
              <a:rPr lang="en-US" dirty="0" smtClean="0"/>
              <a:t> </a:t>
            </a:r>
          </a:p>
          <a:p>
            <a:pPr eaLnBrk="1" hangingPunct="1"/>
            <a:endParaRPr lang="en-US" dirty="0" smtClean="0"/>
          </a:p>
          <a:p>
            <a:pPr eaLnBrk="1" hangingPunct="1"/>
            <a:r>
              <a:rPr lang="en-US" dirty="0" smtClean="0"/>
              <a:t>Note: Here,</a:t>
            </a:r>
            <a:r>
              <a:rPr lang="en-US" baseline="0" dirty="0" smtClean="0"/>
              <a:t> the reference variable, </a:t>
            </a:r>
            <a:r>
              <a:rPr lang="en-US" baseline="0" dirty="0" err="1" smtClean="0"/>
              <a:t>customerName</a:t>
            </a:r>
            <a:r>
              <a:rPr lang="en-US" baseline="0" dirty="0" smtClean="0"/>
              <a:t> is an instance variable of Customer class and when an object of Customer is created, memory for </a:t>
            </a:r>
            <a:r>
              <a:rPr lang="en-US" baseline="0" dirty="0" err="1" smtClean="0"/>
              <a:t>customerName</a:t>
            </a:r>
            <a:r>
              <a:rPr lang="en-US" baseline="0" dirty="0" smtClean="0"/>
              <a:t> will be allocated in </a:t>
            </a:r>
            <a:r>
              <a:rPr lang="en-US" baseline="0" smtClean="0"/>
              <a:t>the Heap</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964314D0-87EF-4361-83E3-CD184CDF004E}" type="slidenum">
              <a:rPr lang="en-US" smtClean="0">
                <a:latin typeface="Arial" pitchFamily="34" charset="0"/>
              </a:rPr>
              <a:pPr>
                <a:defRPr/>
              </a:pPr>
              <a:t>27</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DDE32F57-7A68-47C1-A757-1C87FB1D2BF4}" type="slidenum">
              <a:rPr lang="en-US" smtClean="0"/>
              <a:pPr>
                <a:defRPr/>
              </a:pPr>
              <a:t>28</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dirty="0" smtClean="0"/>
              <a:t>Why?</a:t>
            </a:r>
          </a:p>
          <a:p>
            <a:pPr eaLnBrk="1" hangingPunct="1"/>
            <a:r>
              <a:rPr lang="en-US" dirty="0" smtClean="0"/>
              <a:t>	That’s because we have compared the value of first name and last name using equals method which performs a case sensitive comparison . </a:t>
            </a:r>
          </a:p>
          <a:p>
            <a:pPr eaLnBrk="1" hangingPunct="1"/>
            <a:endParaRPr lang="en-US" dirty="0" smtClean="0"/>
          </a:p>
          <a:p>
            <a:pPr eaLnBrk="1" hangingPunct="1"/>
            <a:r>
              <a:rPr lang="en-US" dirty="0" smtClean="0"/>
              <a:t>The default value of reference variables is null. Here,</a:t>
            </a:r>
            <a:r>
              <a:rPr lang="en-US" baseline="0" dirty="0" smtClean="0"/>
              <a:t> the </a:t>
            </a:r>
            <a:r>
              <a:rPr lang="en-US" baseline="0" dirty="0" err="1" smtClean="0"/>
              <a:t>customerName</a:t>
            </a:r>
            <a:r>
              <a:rPr lang="en-US" baseline="0" dirty="0" smtClean="0"/>
              <a:t> is set to null by default if not initialized </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DB63490-5E2D-46A6-8C8A-D8AE9596D316}" type="slidenum">
              <a:rPr lang="en-US" smtClean="0">
                <a:cs typeface="Arial" charset="0"/>
              </a:rPr>
              <a:pPr/>
              <a:t>29</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smtClean="0"/>
              <a:t>Q1. </a:t>
            </a:r>
            <a:r>
              <a:rPr lang="en-US" dirty="0" err="1" smtClean="0"/>
              <a:t>Ans</a:t>
            </a:r>
            <a:endParaRPr lang="en-US" dirty="0" smtClean="0"/>
          </a:p>
          <a:p>
            <a:pPr eaLnBrk="1" hangingPunct="1"/>
            <a:r>
              <a:rPr lang="en-US" dirty="0" smtClean="0"/>
              <a:t>	Run time exception as a result of</a:t>
            </a:r>
            <a:r>
              <a:rPr lang="en-US" baseline="0" dirty="0" smtClean="0"/>
              <a:t> accessing the array out of the boundary</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FC498E1-A2D6-4C34-89D6-E7D54862D86E}"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A30C090-2D29-46C1-B196-7F3EA248C245}" type="slidenum">
              <a:rPr lang="en-US" smtClean="0">
                <a:cs typeface="Arial" charset="0"/>
              </a:rPr>
              <a:pPr/>
              <a:t>30</a:t>
            </a:fld>
            <a:endParaRPr lang="en-US" smtClean="0">
              <a:cs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dirty="0" smtClean="0"/>
              <a:t>Q2. </a:t>
            </a:r>
            <a:r>
              <a:rPr lang="en-US" dirty="0" err="1" smtClean="0"/>
              <a:t>Ans</a:t>
            </a:r>
            <a:endParaRPr lang="en-US" dirty="0" smtClean="0"/>
          </a:p>
          <a:p>
            <a:pPr eaLnBrk="1" hangingPunct="1"/>
            <a:r>
              <a:rPr lang="en-US" dirty="0" smtClean="0"/>
              <a:t>	3</a:t>
            </a:r>
          </a:p>
          <a:p>
            <a:pPr eaLnBrk="1" hangingPunct="1"/>
            <a:r>
              <a:rPr lang="en-US" dirty="0" smtClean="0"/>
              <a:t>	2</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0EC222A-5C98-4254-9717-D6E06CFB997A}" type="slidenum">
              <a:rPr lang="en-US" smtClean="0">
                <a:cs typeface="Arial" charset="0"/>
              </a:rPr>
              <a:pPr/>
              <a:t>31</a:t>
            </a:fld>
            <a:endParaRPr lang="en-US" smtClean="0">
              <a:cs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dirty="0" smtClean="0"/>
              <a:t>Q3. </a:t>
            </a:r>
            <a:r>
              <a:rPr lang="en-US" dirty="0" err="1" smtClean="0"/>
              <a:t>Ans</a:t>
            </a:r>
            <a:endParaRPr lang="en-US" dirty="0" smtClean="0"/>
          </a:p>
          <a:p>
            <a:pPr eaLnBrk="1" hangingPunct="1"/>
            <a:r>
              <a:rPr lang="en-US" dirty="0" smtClean="0"/>
              <a:t>	3	</a:t>
            </a:r>
          </a:p>
          <a:p>
            <a:pPr eaLnBrk="1" hangingPunct="1"/>
            <a:r>
              <a:rPr lang="en-US" dirty="0" smtClean="0"/>
              <a:t>	1</a:t>
            </a:r>
          </a:p>
          <a:p>
            <a:pPr eaLnBrk="1" hangingPunct="1"/>
            <a:r>
              <a:rPr lang="en-US" dirty="0" smtClean="0"/>
              <a:t>	6</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944FE4E-7CB5-4161-BA82-7888D732DE8C}" type="slidenum">
              <a:rPr lang="en-US" smtClean="0">
                <a:cs typeface="Arial" charset="0"/>
              </a:rPr>
              <a:pPr/>
              <a:t>32</a:t>
            </a:fld>
            <a:endParaRPr lang="en-US" smtClean="0">
              <a:cs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dirty="0" smtClean="0"/>
              <a:t>Q4. </a:t>
            </a:r>
            <a:r>
              <a:rPr lang="en-US" dirty="0" err="1" smtClean="0"/>
              <a:t>Ans</a:t>
            </a:r>
            <a:endParaRPr lang="en-US" dirty="0" smtClean="0"/>
          </a:p>
          <a:p>
            <a:pPr eaLnBrk="1" hangingPunct="1"/>
            <a:r>
              <a:rPr lang="en-US" dirty="0" smtClean="0"/>
              <a:t>	0</a:t>
            </a:r>
          </a:p>
          <a:p>
            <a:pPr eaLnBrk="1" hangingPunct="1"/>
            <a:r>
              <a:rPr lang="en-US" dirty="0" smtClean="0"/>
              <a:t>	0</a:t>
            </a:r>
          </a:p>
          <a:p>
            <a:pPr eaLnBrk="1" hangingPunct="1"/>
            <a:r>
              <a:rPr lang="en-US" dirty="0" smtClean="0"/>
              <a:t>Q5. </a:t>
            </a:r>
            <a:r>
              <a:rPr lang="en-US" dirty="0" err="1" smtClean="0"/>
              <a:t>Ans</a:t>
            </a:r>
            <a:endParaRPr lang="en-US" dirty="0" smtClean="0"/>
          </a:p>
          <a:p>
            <a:pPr eaLnBrk="1" hangingPunct="1"/>
            <a:r>
              <a:rPr lang="en-US" dirty="0" smtClean="0"/>
              <a:t>	A. True</a:t>
            </a:r>
          </a:p>
          <a:p>
            <a:pPr eaLnBrk="1" hangingPunct="1"/>
            <a:r>
              <a:rPr lang="en-US" dirty="0" smtClean="0"/>
              <a:t> 	B. False</a:t>
            </a:r>
          </a:p>
          <a:p>
            <a:pPr eaLnBrk="1" hangingPunct="1"/>
            <a:r>
              <a:rPr lang="en-US" dirty="0" smtClean="0"/>
              <a:t>	C. False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296A05D-63BE-44ED-9312-5E1F06019A98}" type="slidenum">
              <a:rPr lang="en-US" smtClean="0">
                <a:cs typeface="Arial" charset="0"/>
              </a:rPr>
              <a:pPr/>
              <a:t>33</a:t>
            </a:fld>
            <a:endParaRPr lang="en-US" smtClean="0">
              <a:cs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dirty="0" smtClean="0"/>
              <a:t>Q6. </a:t>
            </a:r>
            <a:r>
              <a:rPr lang="en-US" dirty="0" err="1" smtClean="0"/>
              <a:t>Ans</a:t>
            </a:r>
            <a:endParaRPr lang="en-US" dirty="0" smtClean="0"/>
          </a:p>
          <a:p>
            <a:pPr eaLnBrk="1" hangingPunct="1"/>
            <a:r>
              <a:rPr lang="en-US" dirty="0" smtClean="0"/>
              <a:t>	Infosys Technologies</a:t>
            </a:r>
          </a:p>
          <a:p>
            <a:pPr eaLnBrk="1" hangingPunct="1"/>
            <a:r>
              <a:rPr lang="en-US" dirty="0" smtClean="0"/>
              <a:t>	Infosys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EDA3F063-3BC0-4F09-8958-FFB493733634}" type="slidenum">
              <a:rPr lang="en-US" smtClean="0">
                <a:cs typeface="Arial" charset="0"/>
              </a:rPr>
              <a:pPr/>
              <a:t>34</a:t>
            </a:fld>
            <a:endParaRPr lang="en-US" smtClean="0">
              <a:cs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dirty="0" smtClean="0"/>
              <a:t>Q7. </a:t>
            </a:r>
            <a:r>
              <a:rPr lang="en-US" dirty="0" err="1" smtClean="0"/>
              <a:t>Ans</a:t>
            </a:r>
            <a:endParaRPr lang="en-US" dirty="0" smtClean="0"/>
          </a:p>
          <a:p>
            <a:pPr eaLnBrk="1" hangingPunct="1"/>
            <a:endParaRPr lang="en-US" dirty="0" smtClean="0"/>
          </a:p>
          <a:p>
            <a:pPr eaLnBrk="1" hangingPunct="1"/>
            <a:r>
              <a:rPr lang="en-US" dirty="0" smtClean="0"/>
              <a:t>String Length :7</a:t>
            </a:r>
          </a:p>
          <a:p>
            <a:pPr eaLnBrk="1" hangingPunct="1"/>
            <a:r>
              <a:rPr lang="en-US" dirty="0" smtClean="0"/>
              <a:t>Concatenated String </a:t>
            </a:r>
            <a:r>
              <a:rPr lang="en-US" dirty="0" err="1" smtClean="0"/>
              <a:t>is:InfosysMysore</a:t>
            </a:r>
            <a:endParaRPr lang="en-US" dirty="0" smtClean="0"/>
          </a:p>
          <a:p>
            <a:pPr eaLnBrk="1" hangingPunct="1"/>
            <a:r>
              <a:rPr lang="en-US" dirty="0" smtClean="0"/>
              <a:t>Object Reference of s1 and s2 are different</a:t>
            </a:r>
          </a:p>
          <a:p>
            <a:pPr eaLnBrk="1" hangingPunct="1"/>
            <a:r>
              <a:rPr lang="en-US" dirty="0" smtClean="0"/>
              <a:t>Object Reference of s3 and s4 are same</a:t>
            </a:r>
          </a:p>
          <a:p>
            <a:pPr eaLnBrk="1" hangingPunct="1"/>
            <a:endParaRPr lang="en-US" dirty="0" smtClean="0"/>
          </a:p>
          <a:p>
            <a:pPr eaLnBrk="1" hangingPunct="1"/>
            <a:endParaRPr lang="en-US" dirty="0" smtClean="0"/>
          </a:p>
          <a:p>
            <a:pPr eaLnBrk="1" hangingPunct="1"/>
            <a:r>
              <a:rPr lang="en-US" dirty="0" smtClean="0"/>
              <a:t>String pool concept is out of the scope of this course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32B1E158-0B2D-49F2-A56D-8E616813F790}" type="slidenum">
              <a:rPr lang="en-US" smtClean="0">
                <a:latin typeface="Arial" pitchFamily="34" charset="0"/>
              </a:rPr>
              <a:pPr>
                <a:defRPr/>
              </a:pPr>
              <a:t>35</a:t>
            </a:fld>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DBEFE80-5CC4-40EA-A262-42D88D4E7F79}" type="slidenum">
              <a:rPr lang="en-US" smtClean="0">
                <a:cs typeface="Arial" charset="0"/>
              </a:rPr>
              <a:pPr/>
              <a:t>36</a:t>
            </a:fld>
            <a:endParaRPr lang="en-US" smtClean="0">
              <a:cs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09D01738-240D-450B-9BCE-F38D1DC95A28}" type="slidenum">
              <a:rPr lang="en-US" smtClean="0"/>
              <a:pPr>
                <a:defRPr/>
              </a:pPr>
              <a:t>37</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marL="342900" indent="-342900" eaLnBrk="1" hangingPunct="1">
              <a:spcBef>
                <a:spcPct val="20000"/>
              </a:spcBef>
              <a:buClr>
                <a:srgbClr val="003366"/>
              </a:buClr>
              <a:buFont typeface="Wingdings" pitchFamily="2" charset="2"/>
              <a:buNone/>
            </a:pPr>
            <a:r>
              <a:rPr lang="en-US" smtClean="0">
                <a:solidFill>
                  <a:srgbClr val="000000"/>
                </a:solidFill>
              </a:rPr>
              <a:t>Parameterized constructor will be discussed along with method overloading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9E48E7C6-8D61-432A-AE97-35641B60A315}" type="slidenum">
              <a:rPr lang="en-US" smtClean="0"/>
              <a:pPr>
                <a:defRPr/>
              </a:pPr>
              <a:t>38</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marL="342900" indent="-342900" eaLnBrk="1" hangingPunct="1">
              <a:spcBef>
                <a:spcPct val="20000"/>
              </a:spcBef>
              <a:buClr>
                <a:srgbClr val="003366"/>
              </a:buClr>
              <a:buFont typeface="Wingdings" pitchFamily="2" charset="2"/>
              <a:buChar char="Ø"/>
            </a:pPr>
            <a:endParaRPr lang="en-US" smtClean="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EF4E2626-F4B2-4FDE-B06E-D0F9550BA5F3}" type="slidenum">
              <a:rPr lang="en-US" smtClean="0"/>
              <a:pPr>
                <a:defRPr/>
              </a:pPr>
              <a:t>39</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marL="228600" indent="-228600"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C48109D-3A03-41B8-B1C5-A708EF18516C}"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5FB4C60-F2BD-4D02-AA23-9C4806B64009}" type="slidenum">
              <a:rPr lang="en-US" smtClean="0"/>
              <a:pPr>
                <a:defRPr/>
              </a:pPr>
              <a:t>40</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dirty="0" smtClean="0"/>
              <a:t>The reason for the above the output is :</a:t>
            </a:r>
          </a:p>
          <a:p>
            <a:pPr marL="342900" indent="-342900" algn="just" eaLnBrk="1" hangingPunct="1">
              <a:spcBef>
                <a:spcPct val="20000"/>
              </a:spcBef>
              <a:buClr>
                <a:srgbClr val="003366"/>
              </a:buClr>
              <a:buSzTx/>
              <a:defRPr/>
            </a:pPr>
            <a:r>
              <a:rPr lang="en-US" dirty="0" smtClean="0"/>
              <a:t>       </a:t>
            </a:r>
            <a:r>
              <a:rPr lang="en-US" b="0" dirty="0" err="1" smtClean="0"/>
              <a:t>customerId</a:t>
            </a:r>
            <a:r>
              <a:rPr lang="en-US" b="0" dirty="0" smtClean="0"/>
              <a:t> is an instance variable of Customer class and it will be created separately</a:t>
            </a:r>
          </a:p>
          <a:p>
            <a:pPr marL="342900" indent="-342900" algn="just" eaLnBrk="1" hangingPunct="1">
              <a:spcBef>
                <a:spcPct val="20000"/>
              </a:spcBef>
              <a:buClr>
                <a:srgbClr val="003366"/>
              </a:buClr>
              <a:buSzTx/>
              <a:defRPr/>
            </a:pPr>
            <a:r>
              <a:rPr lang="en-US" b="0" dirty="0" smtClean="0"/>
              <a:t>for each and every object of Customer class. Hence each time an object of  </a:t>
            </a:r>
          </a:p>
          <a:p>
            <a:pPr marL="342900" indent="-342900" algn="just" eaLnBrk="1" hangingPunct="1">
              <a:spcBef>
                <a:spcPct val="20000"/>
              </a:spcBef>
              <a:buClr>
                <a:srgbClr val="003366"/>
              </a:buClr>
              <a:buSzTx/>
              <a:defRPr/>
            </a:pPr>
            <a:r>
              <a:rPr lang="en-US" b="0" dirty="0" smtClean="0"/>
              <a:t>Customer class is created, constructor is called and </a:t>
            </a:r>
            <a:r>
              <a:rPr lang="en-US" b="0" dirty="0" err="1" smtClean="0"/>
              <a:t>customerId</a:t>
            </a:r>
            <a:r>
              <a:rPr lang="en-US" b="0" dirty="0" smtClean="0"/>
              <a:t> will be initialized</a:t>
            </a:r>
          </a:p>
          <a:p>
            <a:pPr marL="342900" indent="-342900" algn="just" eaLnBrk="1" hangingPunct="1">
              <a:spcBef>
                <a:spcPct val="20000"/>
              </a:spcBef>
              <a:buClr>
                <a:srgbClr val="003366"/>
              </a:buClr>
              <a:buSzTx/>
              <a:defRPr/>
            </a:pPr>
            <a:r>
              <a:rPr lang="en-US" b="0" dirty="0" smtClean="0"/>
              <a:t> to 1000 and will  be incremented by 1 in the constructor as a result for all the</a:t>
            </a:r>
          </a:p>
          <a:p>
            <a:pPr marL="342900" indent="-342900" algn="just" eaLnBrk="1" hangingPunct="1">
              <a:spcBef>
                <a:spcPct val="20000"/>
              </a:spcBef>
              <a:buClr>
                <a:srgbClr val="003366"/>
              </a:buClr>
              <a:buSzTx/>
              <a:defRPr/>
            </a:pPr>
            <a:r>
              <a:rPr lang="en-US" b="0" dirty="0" smtClean="0"/>
              <a:t> objects </a:t>
            </a:r>
            <a:r>
              <a:rPr lang="en-US" b="0" dirty="0" err="1" smtClean="0"/>
              <a:t>customerId</a:t>
            </a:r>
            <a:r>
              <a:rPr lang="en-US" b="0" dirty="0" smtClean="0"/>
              <a:t>  will remain as 1001.</a:t>
            </a:r>
          </a:p>
          <a:p>
            <a:pPr marL="1588" indent="-1588" algn="just" eaLnBrk="1" hangingPunct="1">
              <a:spcBef>
                <a:spcPct val="20000"/>
              </a:spcBef>
              <a:buClr>
                <a:srgbClr val="003366"/>
              </a:buClr>
              <a:buSzTx/>
              <a:defRPr/>
            </a:pPr>
            <a:r>
              <a:rPr lang="en-US" b="0" kern="0" dirty="0" smtClean="0"/>
              <a:t>Hence we need to have a variable common to all the objects of Customer class</a:t>
            </a:r>
            <a:endParaRPr lang="en-US" b="0" kern="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9F156F6E-9BE5-4206-83E1-976004B5860B}" type="slidenum">
              <a:rPr lang="en-US" smtClean="0"/>
              <a:pPr>
                <a:defRPr/>
              </a:pPr>
              <a:t>41</a:t>
            </a:fld>
            <a:endParaRPr lang="en-US" dirty="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smtClean="0"/>
              <a:t>Compare this with C language wherein global variables are used for sharing common data across functions in a file.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2D7F5C5C-AC99-4F72-A685-0AC217AFE874}" type="slidenum">
              <a:rPr lang="en-US" smtClean="0"/>
              <a:pPr>
                <a:defRPr/>
              </a:pPr>
              <a:t>42</a:t>
            </a:fld>
            <a:endParaRPr lang="en-US" dirty="0" smtClean="0"/>
          </a:p>
        </p:txBody>
      </p:sp>
      <p:sp>
        <p:nvSpPr>
          <p:cNvPr id="120835"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ln/>
        </p:spPr>
        <p:txBody>
          <a:bodyPr/>
          <a:lstStyle/>
          <a:p>
            <a:pPr eaLnBrk="1" hangingPunct="1">
              <a:defRPr/>
            </a:pPr>
            <a:r>
              <a:rPr lang="en-US" dirty="0" smtClean="0"/>
              <a:t>Class loading happens the moment the class is referenced in a program. A class can be referenced in the following situations:</a:t>
            </a:r>
          </a:p>
          <a:p>
            <a:pPr marL="228600" indent="-228600" eaLnBrk="1" hangingPunct="1">
              <a:buFontTx/>
              <a:buAutoNum type="arabicPeriod"/>
              <a:defRPr/>
            </a:pPr>
            <a:r>
              <a:rPr lang="en-US" dirty="0" smtClean="0"/>
              <a:t>When an object of the class is created or</a:t>
            </a:r>
          </a:p>
          <a:p>
            <a:pPr marL="228600" indent="-228600" eaLnBrk="1" hangingPunct="1">
              <a:buFontTx/>
              <a:buAutoNum type="arabicPeriod"/>
              <a:defRPr/>
            </a:pPr>
            <a:r>
              <a:rPr lang="en-US" dirty="0" smtClean="0"/>
              <a:t>When a method of a class is invoked with/without objects (non static/static methods respectively) or</a:t>
            </a:r>
          </a:p>
          <a:p>
            <a:pPr marL="228600" indent="-228600" eaLnBrk="1" hangingPunct="1">
              <a:buFontTx/>
              <a:buAutoNum type="arabicPeriod"/>
              <a:defRPr/>
            </a:pPr>
            <a:r>
              <a:rPr lang="en-US" dirty="0" smtClean="0"/>
              <a:t>When an instance variable/class variable of a class is accessed with/without objects</a:t>
            </a:r>
          </a:p>
          <a:p>
            <a:pPr marL="228600" indent="-228600" eaLnBrk="1" hangingPunct="1">
              <a:defRPr/>
            </a:pPr>
            <a:endParaRPr lang="en-US" dirty="0" smtClean="0"/>
          </a:p>
          <a:p>
            <a:pPr eaLnBrk="1" hangingPunct="1">
              <a:defRPr/>
            </a:pPr>
            <a:r>
              <a:rPr lang="en-US" dirty="0" smtClean="0"/>
              <a:t>JVM will load the class when it is referenced.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81CC041F-DC3B-44AE-B3DC-20BB6C4E4674}" type="slidenum">
              <a:rPr lang="en-US" smtClean="0"/>
              <a:pPr>
                <a:defRPr/>
              </a:pPr>
              <a:t>43</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smtClean="0"/>
              <a:t>In the above code, a counter variable is used as the static variable for implementing auto generation logic  since customerId is an attribute of each Customer object and cannot be considered as static</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B9CA4245-0C2D-4DCD-BA9B-930349026DD8}" type="slidenum">
              <a:rPr lang="en-US" smtClean="0">
                <a:latin typeface="Arial" pitchFamily="34" charset="0"/>
              </a:rPr>
              <a:pPr>
                <a:defRPr/>
              </a:pPr>
              <a:t>44</a:t>
            </a:fld>
            <a:endParaRPr 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A165D520-0E6C-4601-AA78-DFBB5EBA066D}" type="slidenum">
              <a:rPr lang="en-US" smtClean="0"/>
              <a:pPr>
                <a:defRPr/>
              </a:pPr>
              <a:t>45</a:t>
            </a:fld>
            <a:endParaRPr lang="en-US"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dirty="0" smtClean="0"/>
              <a:t>Static </a:t>
            </a:r>
            <a:r>
              <a:rPr lang="en-US" baseline="0" dirty="0" smtClean="0"/>
              <a:t> member variables of the class can be accessed by static and non-static methods of the class </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00A5B2A9-A271-422B-BCF6-F01E36863AE2}" type="slidenum">
              <a:rPr lang="en-US" smtClean="0"/>
              <a:pPr>
                <a:defRPr/>
              </a:pPr>
              <a:t>46</a:t>
            </a:fld>
            <a:endParaRPr lang="en-US" dirty="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dirty="0" smtClean="0">
              <a:solidFill>
                <a:srgbClr val="FF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9083C4E0-1FB8-40A1-823C-2036A75C0AC3}" type="slidenum">
              <a:rPr lang="en-US" smtClean="0"/>
              <a:pPr>
                <a:defRPr/>
              </a:pPr>
              <a:t>47</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smtClean="0"/>
              <a:t>Static method is more relevant here since if we use a non-static method to get the total number of customers, an object is required for invoking the method. Here that constraint is not there, the static method can be invoked using the class name itself.</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p>
            <a:pPr>
              <a:defRPr/>
            </a:pPr>
            <a:fld id="{94C7D955-F644-4765-B596-4FA72FE5EFA5}" type="slidenum">
              <a:rPr lang="en-US" smtClean="0"/>
              <a:pPr>
                <a:defRPr/>
              </a:pPr>
              <a:t>48</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E648DA03-3F67-4895-A457-541532CCD16E}" type="slidenum">
              <a:rPr lang="en-US" smtClean="0"/>
              <a:pPr>
                <a:defRPr/>
              </a:pPr>
              <a:t>49</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9DD1AE58-148C-4755-83BF-8A4CBC48C74B}" type="slidenum">
              <a:rPr lang="en-US" smtClean="0"/>
              <a:pPr>
                <a:defRPr/>
              </a:pPr>
              <a:t>5</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10296F29-365A-4CCC-A125-3CAD73D9AB9B}" type="slidenum">
              <a:rPr lang="en-US" smtClean="0">
                <a:cs typeface="Arial" charset="0"/>
              </a:rPr>
              <a:pPr/>
              <a:t>50</a:t>
            </a:fld>
            <a:endParaRPr lang="en-US" smtClean="0">
              <a:cs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n-US" dirty="0" smtClean="0"/>
              <a:t>Q1. </a:t>
            </a:r>
            <a:r>
              <a:rPr lang="en-US" dirty="0" err="1" smtClean="0"/>
              <a:t>Ans</a:t>
            </a:r>
            <a:endParaRPr lang="en-US" dirty="0" smtClean="0"/>
          </a:p>
          <a:p>
            <a:pPr eaLnBrk="1" hangingPunct="1"/>
            <a:r>
              <a:rPr lang="en-US" dirty="0" smtClean="0"/>
              <a:t>	Roll No	:0</a:t>
            </a:r>
          </a:p>
          <a:p>
            <a:pPr eaLnBrk="1" hangingPunct="1"/>
            <a:r>
              <a:rPr lang="en-US" dirty="0" smtClean="0"/>
              <a:t>	Name	:null</a:t>
            </a:r>
          </a:p>
          <a:p>
            <a:pPr eaLnBrk="1" hangingPunct="1"/>
            <a:r>
              <a:rPr lang="en-US" dirty="0" smtClean="0"/>
              <a:t>	Roll No	:101</a:t>
            </a:r>
          </a:p>
          <a:p>
            <a:pPr eaLnBrk="1" hangingPunct="1"/>
            <a:r>
              <a:rPr lang="en-US" dirty="0" smtClean="0"/>
              <a:t>	Name	: Jack</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B71A770-5DB3-409E-A413-A9382DD9069B}" type="slidenum">
              <a:rPr lang="en-US" smtClean="0">
                <a:cs typeface="Arial" charset="0"/>
              </a:rPr>
              <a:pPr/>
              <a:t>51</a:t>
            </a:fld>
            <a:endParaRPr lang="en-US" smtClean="0">
              <a:cs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n-US" dirty="0" smtClean="0"/>
              <a:t>Q2. </a:t>
            </a:r>
            <a:r>
              <a:rPr lang="en-US" dirty="0" err="1" smtClean="0"/>
              <a:t>Ans</a:t>
            </a:r>
            <a:endParaRPr lang="en-US" dirty="0" smtClean="0"/>
          </a:p>
          <a:p>
            <a:pPr eaLnBrk="1" hangingPunct="1"/>
            <a:r>
              <a:rPr lang="en-US" dirty="0" smtClean="0"/>
              <a:t>	300</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21E1CECB-B412-4E47-9C91-4A86F59CD168}" type="slidenum">
              <a:rPr lang="en-US" smtClean="0">
                <a:cs typeface="Arial" charset="0"/>
              </a:rPr>
              <a:pPr/>
              <a:t>52</a:t>
            </a:fld>
            <a:endParaRPr lang="en-US" smtClean="0">
              <a:cs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smtClean="0"/>
              <a:t>Q2. </a:t>
            </a:r>
            <a:r>
              <a:rPr lang="en-US" dirty="0" err="1" smtClean="0"/>
              <a:t>Ans</a:t>
            </a:r>
            <a:endParaRPr lang="en-US" dirty="0" smtClean="0"/>
          </a:p>
          <a:p>
            <a:pPr eaLnBrk="1" hangingPunct="1"/>
            <a:r>
              <a:rPr lang="en-US" dirty="0" smtClean="0"/>
              <a:t>	100</a:t>
            </a:r>
          </a:p>
          <a:p>
            <a:pPr eaLnBrk="1" hangingPunct="1"/>
            <a:r>
              <a:rPr lang="en-US" dirty="0" smtClean="0"/>
              <a:t>	0</a:t>
            </a:r>
          </a:p>
          <a:p>
            <a:pPr eaLnBrk="1" hangingPunct="1"/>
            <a:endParaRPr lang="en-US" dirty="0" smtClean="0"/>
          </a:p>
          <a:p>
            <a:pPr eaLnBrk="1" hangingPunct="1"/>
            <a:r>
              <a:rPr lang="en-US" dirty="0" smtClean="0"/>
              <a:t>Since</a:t>
            </a:r>
            <a:r>
              <a:rPr lang="en-US" baseline="0" dirty="0" smtClean="0"/>
              <a:t> a variable declared inside a block can be accessed only inside that block, once the execution of the block is over, the variable will lose its scope</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6BE6B10B-3491-4F70-A1B3-B1B1D610CEB7}" type="slidenum">
              <a:rPr lang="en-US" smtClean="0">
                <a:cs typeface="Arial" charset="0"/>
              </a:rPr>
              <a:pPr/>
              <a:t>53</a:t>
            </a:fld>
            <a:endParaRPr lang="en-US" smtClean="0">
              <a:cs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dirty="0" smtClean="0"/>
              <a:t>Q4. </a:t>
            </a:r>
            <a:r>
              <a:rPr lang="en-US" dirty="0" err="1" smtClean="0"/>
              <a:t>Ans</a:t>
            </a:r>
            <a:endParaRPr lang="en-US" dirty="0" smtClean="0"/>
          </a:p>
          <a:p>
            <a:r>
              <a:rPr lang="en-US" dirty="0" smtClean="0"/>
              <a:t>	This gives the use of static blocks - This is Static Block 1</a:t>
            </a:r>
          </a:p>
          <a:p>
            <a:r>
              <a:rPr lang="en-US" dirty="0" smtClean="0"/>
              <a:t>	Static block 2</a:t>
            </a:r>
          </a:p>
          <a:p>
            <a:r>
              <a:rPr lang="en-US" dirty="0" smtClean="0"/>
              <a:t>	The values are 20 100</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87E408B5-FD97-471E-A53A-7A2D19965EBD}" type="slidenum">
              <a:rPr lang="en-US" smtClean="0">
                <a:cs typeface="Arial" charset="0"/>
              </a:rPr>
              <a:pPr/>
              <a:t>54</a:t>
            </a:fld>
            <a:endParaRPr lang="en-US" smtClean="0">
              <a:cs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n-US" dirty="0" smtClean="0"/>
              <a:t>Q5. </a:t>
            </a:r>
            <a:r>
              <a:rPr lang="en-US" dirty="0" err="1" smtClean="0"/>
              <a:t>Ans</a:t>
            </a:r>
            <a:endParaRPr lang="en-US" dirty="0" smtClean="0"/>
          </a:p>
          <a:p>
            <a:r>
              <a:rPr lang="en-US" dirty="0" smtClean="0"/>
              <a:t>	</a:t>
            </a:r>
            <a:r>
              <a:rPr lang="en-US" sz="1200" b="0" dirty="0" smtClean="0"/>
              <a:t>Compilation Error: Non static variable is accessed in a static method</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15178CF-C3A1-4842-9BAD-1D35009479C2}" type="slidenum">
              <a:rPr lang="en-US" smtClean="0">
                <a:cs typeface="Arial" charset="0"/>
              </a:rPr>
              <a:pPr/>
              <a:t>55</a:t>
            </a:fld>
            <a:endParaRPr lang="en-US" smtClean="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en-US" dirty="0" smtClean="0"/>
              <a:t>Q6.</a:t>
            </a:r>
          </a:p>
          <a:p>
            <a:pPr eaLnBrk="1" hangingPunct="1"/>
            <a:r>
              <a:rPr lang="en-US" dirty="0" smtClean="0"/>
              <a:t>	Employee Id: 1001</a:t>
            </a:r>
          </a:p>
          <a:p>
            <a:pPr eaLnBrk="1" hangingPunct="1"/>
            <a:r>
              <a:rPr lang="en-US" dirty="0" smtClean="0"/>
              <a:t>	Employee Id: 1002</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Is it correct to maintain </a:t>
            </a:r>
            <a:r>
              <a:rPr lang="en-US" sz="1200" dirty="0" err="1" smtClean="0">
                <a:solidFill>
                  <a:schemeClr val="tx1"/>
                </a:solidFill>
              </a:rPr>
              <a:t>empId</a:t>
            </a:r>
            <a:r>
              <a:rPr lang="en-US" sz="1200" dirty="0" smtClean="0">
                <a:solidFill>
                  <a:schemeClr val="tx1"/>
                </a:solidFill>
              </a:rPr>
              <a:t> as static?</a:t>
            </a:r>
          </a:p>
          <a:p>
            <a:pPr eaLnBrk="1" hangingPunct="1"/>
            <a:r>
              <a:rPr lang="en-US" dirty="0" smtClean="0"/>
              <a:t>No!! Since </a:t>
            </a:r>
            <a:r>
              <a:rPr lang="en-US" dirty="0" err="1" smtClean="0"/>
              <a:t>empId</a:t>
            </a:r>
            <a:r>
              <a:rPr lang="en-US" baseline="0" dirty="0" smtClean="0"/>
              <a:t> is a property of an object of Employee class. The correct solution is to maintain another static variable to take care of auto-generation logic</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6BE6B10B-3491-4F70-A1B3-B1B1D610CEB7}" type="slidenum">
              <a:rPr lang="en-US" smtClean="0">
                <a:cs typeface="Arial" charset="0"/>
              </a:rPr>
              <a:pPr/>
              <a:t>56</a:t>
            </a:fld>
            <a:endParaRPr lang="en-US" smtClean="0">
              <a:cs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dirty="0" smtClean="0"/>
              <a:t>Q7. </a:t>
            </a:r>
            <a:r>
              <a:rPr lang="en-US" dirty="0" err="1" smtClean="0"/>
              <a:t>Ans</a:t>
            </a:r>
            <a:endParaRPr lang="en-US" dirty="0" smtClean="0"/>
          </a:p>
          <a:p>
            <a:r>
              <a:rPr lang="en-US" dirty="0" smtClean="0"/>
              <a:t>	This gives the use of static blocks - This is Static Block 1</a:t>
            </a:r>
          </a:p>
          <a:p>
            <a:r>
              <a:rPr lang="en-US" dirty="0" smtClean="0"/>
              <a:t>	Static block 2</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r>
              <a:rPr lang="en-US" smtClean="0">
                <a:latin typeface="Arial" charset="0"/>
              </a:rPr>
              <a:t>For simplicity, let us assume processing charge is considered as integer</a:t>
            </a:r>
          </a:p>
        </p:txBody>
      </p:sp>
      <p:sp>
        <p:nvSpPr>
          <p:cNvPr id="83972" name="Slide Number Placeholder 3"/>
          <p:cNvSpPr>
            <a:spLocks noGrp="1"/>
          </p:cNvSpPr>
          <p:nvPr>
            <p:ph type="sldNum" sz="quarter" idx="5"/>
          </p:nvPr>
        </p:nvSpPr>
        <p:spPr/>
        <p:txBody>
          <a:bodyPr/>
          <a:lstStyle/>
          <a:p>
            <a:pPr>
              <a:defRPr/>
            </a:pPr>
            <a:fld id="{CE156451-20B9-4849-A8AE-ADF9C01A69B2}" type="slidenum">
              <a:rPr lang="en-US" smtClean="0">
                <a:latin typeface="Arial" pitchFamily="34" charset="0"/>
              </a:rPr>
              <a:pPr>
                <a:defRPr/>
              </a:pPr>
              <a:t>57</a:t>
            </a:fld>
            <a:endParaRPr lang="en-US"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FB93AB4-7D3A-4CCD-8465-905B62577230}" type="slidenum">
              <a:rPr lang="en-US" smtClean="0">
                <a:cs typeface="Arial" charset="0"/>
              </a:rPr>
              <a:pPr/>
              <a:t>58</a:t>
            </a:fld>
            <a:endParaRPr lang="en-US" smtClean="0">
              <a:cs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pPr>
              <a:defRPr/>
            </a:pPr>
            <a:fld id="{6CB88F60-ED4C-4AB9-8921-1AC4AC02E822}" type="slidenum">
              <a:rPr lang="en-US" smtClean="0"/>
              <a:pPr>
                <a:defRPr/>
              </a:pPr>
              <a:t>59</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r>
              <a:rPr lang="en-US" smtClean="0"/>
              <a:t>When we have console based application and no GUI is available, then command line argument is used to provide input to the programs </a:t>
            </a:r>
          </a:p>
          <a:p>
            <a:pPr eaLnBrk="1" hangingPunct="1"/>
            <a:r>
              <a:rPr lang="en-US" smtClean="0"/>
              <a:t>for example in DOS(Disk operating system)  we create a directory like this -</a:t>
            </a:r>
          </a:p>
          <a:p>
            <a:pPr eaLnBrk="1" hangingPunct="1"/>
            <a:endParaRPr lang="en-US" smtClean="0"/>
          </a:p>
          <a:p>
            <a:pPr eaLnBrk="1" hangingPunct="1"/>
            <a:r>
              <a:rPr lang="en-US" smtClean="0"/>
              <a:t>mkdir oop</a:t>
            </a:r>
          </a:p>
          <a:p>
            <a:pPr eaLnBrk="1" hangingPunct="1"/>
            <a:r>
              <a:rPr lang="en-US" smtClean="0"/>
              <a:t>oop is the  command line argument/input  to mkdir which is the program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6D99747B-E8BA-42F1-B06C-FE1287D0FEDC}"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D67F507D-47BA-42F2-9A29-10B3F17FA258}" type="slidenum">
              <a:rPr lang="en-US" smtClean="0"/>
              <a:pPr>
                <a:defRPr/>
              </a:pPr>
              <a:t>60</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45BC58F-2B19-4910-A1FB-4E803302A91C}" type="slidenum">
              <a:rPr lang="en-US" smtClean="0"/>
              <a:pPr>
                <a:defRPr/>
              </a:pPr>
              <a:t>61</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533CD0EE-D8DA-485F-AAF8-FB4C4DE4BD35}" type="slidenum">
              <a:rPr lang="en-US" smtClean="0"/>
              <a:pPr>
                <a:defRPr/>
              </a:pPr>
              <a:t>62</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en-US" smtClean="0"/>
              <a:t>Details of Integer is  not being covered, this is just to facilitate how to get only an integer value through command line</a:t>
            </a:r>
          </a:p>
          <a:p>
            <a:pPr eaLnBrk="1" hangingPunct="1"/>
            <a:r>
              <a:rPr lang="en-US" smtClean="0"/>
              <a:t>Wrapper classes  will be dealt later in  the stream based training</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ECA8B0FC-C4E1-4D11-8A19-9A799FC361BD}" type="slidenum">
              <a:rPr lang="en-US" smtClean="0"/>
              <a:pPr>
                <a:defRPr/>
              </a:pPr>
              <a:t>63</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pPr>
              <a:defRPr/>
            </a:pPr>
            <a:fld id="{C1667F35-9CBB-415A-B995-0A44C502CE8D}" type="slidenum">
              <a:rPr lang="en-US" smtClean="0"/>
              <a:pPr>
                <a:defRPr/>
              </a:pPr>
              <a:t>64</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3C52E811-CE24-4730-8343-11355803F9DD}" type="slidenum">
              <a:rPr lang="en-US" smtClean="0">
                <a:cs typeface="Arial" charset="0"/>
              </a:rPr>
              <a:pPr/>
              <a:t>65</a:t>
            </a:fld>
            <a:endParaRPr lang="en-US" smtClean="0">
              <a:cs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r>
              <a:rPr lang="en-US" dirty="0" smtClean="0"/>
              <a:t>Q1.</a:t>
            </a:r>
          </a:p>
          <a:p>
            <a:pPr eaLnBrk="1" hangingPunct="1"/>
            <a:r>
              <a:rPr lang="en-US" dirty="0" smtClean="0"/>
              <a:t>	</a:t>
            </a:r>
            <a:r>
              <a:rPr lang="en-US" sz="1200" b="0" dirty="0" smtClean="0"/>
              <a:t>Compilation Error: String value cannot be assigned to an integer</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CA735932-4375-4D88-8B85-0DF9A3AE7ECD}" type="slidenum">
              <a:rPr lang="en-US" smtClean="0">
                <a:cs typeface="Arial" charset="0"/>
              </a:rPr>
              <a:pPr/>
              <a:t>66</a:t>
            </a:fld>
            <a:endParaRPr lang="en-US" smtClean="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r>
              <a:rPr lang="en-US" dirty="0" smtClean="0"/>
              <a:t>Q2.</a:t>
            </a:r>
          </a:p>
          <a:p>
            <a:pPr eaLnBrk="1" hangingPunct="1"/>
            <a:r>
              <a:rPr lang="en-US" dirty="0" smtClean="0"/>
              <a:t>	Name: Jennifer</a:t>
            </a:r>
          </a:p>
          <a:p>
            <a:pPr eaLnBrk="1" hangingPunct="1"/>
            <a:r>
              <a:rPr lang="en-US" dirty="0" smtClean="0"/>
              <a:t>	Total Marks: 85</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0F1C7D1-1AF1-4786-85A8-D4715366804C}" type="slidenum">
              <a:rPr lang="en-US" smtClean="0"/>
              <a:pPr>
                <a:defRPr/>
              </a:pPr>
              <a:t>67</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B90F63B-E566-439B-9508-04F518A2B377}" type="slidenum">
              <a:rPr lang="en-US" smtClean="0"/>
              <a:pPr>
                <a:defRPr/>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6611C168-5D03-4A25-BCC6-8FC4F09DDD70}" type="slidenum">
              <a:rPr lang="en-US" smtClean="0"/>
              <a:pPr>
                <a:defRPr/>
              </a:pPr>
              <a:t>69</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F44B0CAD-8D61-4358-9C79-BC3E40E111DE}" type="slidenum">
              <a:rPr lang="en-US" smtClean="0"/>
              <a:pPr>
                <a:defRPr/>
              </a:pPr>
              <a:t>7</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dirty="0" smtClean="0"/>
              <a:t>Note: Assume that the getter methods of the class are available. </a:t>
            </a:r>
          </a:p>
          <a:p>
            <a:pPr eaLnBrk="1" hangingPunct="1"/>
            <a:endParaRPr lang="en-US" dirty="0" smtClean="0"/>
          </a:p>
          <a:p>
            <a:pPr eaLnBrk="1" hangingPunct="1"/>
            <a:r>
              <a:rPr lang="en-US" dirty="0" smtClean="0"/>
              <a:t>We have seen how arrays are implemented in C language. The next few slides will discuss how arrays are implemented in Java</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FD20B09-DB23-4F46-8001-5876A51CD054}" type="slidenum">
              <a:rPr lang="en-US" smtClean="0"/>
              <a:pPr>
                <a:defRPr/>
              </a:pPr>
              <a:t>70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24D1AE0-9F33-4100-910D-8C5FFBE2EF21}" type="slidenum">
              <a:rPr lang="en-US" smtClean="0">
                <a:cs typeface="Arial" charset="0"/>
              </a:rPr>
              <a:pPr/>
              <a:t>8</a:t>
            </a:fld>
            <a:endParaRPr lang="en-US" smtClean="0">
              <a:cs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p>
            <a:pPr>
              <a:defRPr/>
            </a:pPr>
            <a:fld id="{7ACA6645-6CE7-435B-98EC-92275E0D12A4}" type="slidenum">
              <a:rPr lang="en-US" smtClean="0"/>
              <a:pPr>
                <a:defRPr/>
              </a:pPr>
              <a:t>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dirty="0" smtClean="0"/>
              <a:t>Recall that Objects are instances of classes. A class is also called an abstract data type </a:t>
            </a:r>
          </a:p>
          <a:p>
            <a:endParaRPr lang="en-US" dirty="0" smtClean="0"/>
          </a:p>
          <a:p>
            <a:r>
              <a:rPr lang="en-US" dirty="0" smtClean="0"/>
              <a:t>Arrays group data objects of the same type</a:t>
            </a:r>
          </a:p>
          <a:p>
            <a:r>
              <a:rPr lang="en-US" dirty="0" smtClean="0"/>
              <a:t>Arrays can be used to store primitive types and reference types</a:t>
            </a: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cs typeface="+mn-cs"/>
            </a:endParaRPr>
          </a:p>
        </p:txBody>
      </p:sp>
      <p:sp>
        <p:nvSpPr>
          <p:cNvPr id="6" name="Text Box 8"/>
          <p:cNvSpPr txBox="1">
            <a:spLocks noChangeArrowheads="1"/>
          </p:cNvSpPr>
          <p:nvPr userDrawn="1"/>
        </p:nvSpPr>
        <p:spPr bwMode="auto">
          <a:xfrm>
            <a:off x="39751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a:defRPr/>
            </a:pPr>
            <a:r>
              <a:rPr lang="en-US" b="0" dirty="0">
                <a:solidFill>
                  <a:srgbClr val="FFFFCC"/>
                </a:solidFill>
              </a:rPr>
              <a:t>Ver. No.: </a:t>
            </a:r>
            <a:r>
              <a:rPr lang="en-US" b="0" dirty="0" smtClean="0">
                <a:solidFill>
                  <a:srgbClr val="FFFFCC"/>
                </a:solidFill>
              </a:rPr>
              <a:t>2.2</a:t>
            </a:r>
            <a:endParaRPr lang="en-US" b="0" dirty="0">
              <a:solidFill>
                <a:srgbClr val="FFFFCC"/>
              </a:solidFill>
            </a:endParaRPr>
          </a:p>
        </p:txBody>
      </p:sp>
      <p:sp>
        <p:nvSpPr>
          <p:cNvPr id="7"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Copyright © 2008, Infosys Technologies Ltd.</a:t>
            </a:r>
          </a:p>
        </p:txBody>
      </p:sp>
      <p:sp>
        <p:nvSpPr>
          <p:cNvPr id="8"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9"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0"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1"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2"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3" name="Freeform 12"/>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cs typeface="+mn-cs"/>
            </a:endParaRPr>
          </a:p>
        </p:txBody>
      </p:sp>
      <p:sp>
        <p:nvSpPr>
          <p:cNvPr id="14" name="Freeform 13"/>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cs typeface="+mn-cs"/>
            </a:endParaRPr>
          </a:p>
        </p:txBody>
      </p:sp>
      <p:sp>
        <p:nvSpPr>
          <p:cNvPr id="15" name="Freeform 14"/>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cs typeface="+mn-cs"/>
            </a:endParaRPr>
          </a:p>
        </p:txBody>
      </p:sp>
      <p:grpSp>
        <p:nvGrpSpPr>
          <p:cNvPr id="16" name="Group 16"/>
          <p:cNvGrpSpPr>
            <a:grpSpLocks/>
          </p:cNvGrpSpPr>
          <p:nvPr userDrawn="1"/>
        </p:nvGrpSpPr>
        <p:grpSpPr bwMode="auto">
          <a:xfrm>
            <a:off x="8407400" y="241300"/>
            <a:ext cx="1120775" cy="414338"/>
            <a:chOff x="2444" y="1518"/>
            <a:chExt cx="1488" cy="550"/>
          </a:xfrm>
        </p:grpSpPr>
        <p:sp>
          <p:nvSpPr>
            <p:cNvPr id="17" name="Freeform 16"/>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8" name="Freeform 17"/>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19" name="Freeform 18"/>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20" name="Freeform 19"/>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sp>
        <p:nvSpPr>
          <p:cNvPr id="21"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eaLnBrk="1" hangingPunct="1">
              <a:spcBef>
                <a:spcPct val="0"/>
              </a:spcBef>
              <a:buClrTx/>
              <a:buSzTx/>
              <a:buFontTx/>
              <a:buNone/>
              <a:defRPr/>
            </a:pPr>
            <a:r>
              <a:rPr lang="en-US" sz="1600">
                <a:solidFill>
                  <a:srgbClr val="FF9900"/>
                </a:solidFill>
                <a:cs typeface="+mn-cs"/>
              </a:rPr>
              <a:t>Education and Research</a:t>
            </a:r>
            <a:r>
              <a:rPr lang="en-US" sz="1600">
                <a:solidFill>
                  <a:srgbClr val="66CCFF"/>
                </a:solidFill>
                <a:cs typeface="+mn-cs"/>
              </a:rPr>
              <a:t> </a:t>
            </a:r>
          </a:p>
          <a:p>
            <a:pPr eaLnBrk="1" hangingPunct="1">
              <a:spcBef>
                <a:spcPct val="0"/>
              </a:spcBef>
              <a:buClrTx/>
              <a:buSzTx/>
              <a:buFontTx/>
              <a:buNone/>
              <a:defRPr/>
            </a:pPr>
            <a:r>
              <a:rPr lang="en-US" b="0" i="1">
                <a:solidFill>
                  <a:srgbClr val="FFFF66"/>
                </a:solidFill>
                <a:cs typeface="+mn-cs"/>
              </a:rPr>
              <a:t>We enable you to leverage knowledge anytime, anywhere!</a:t>
            </a:r>
          </a:p>
        </p:txBody>
      </p:sp>
      <p:sp>
        <p:nvSpPr>
          <p:cNvPr id="22"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eaLnBrk="1" hangingPunct="1">
              <a:buClrTx/>
              <a:buSzTx/>
              <a:buFontTx/>
              <a:buNone/>
              <a:defRPr/>
            </a:pPr>
            <a:endParaRPr lang="en-US" sz="1800" b="0" i="1">
              <a:cs typeface="+mn-cs"/>
            </a:endParaRPr>
          </a:p>
        </p:txBody>
      </p:sp>
      <p:sp>
        <p:nvSpPr>
          <p:cNvPr id="23"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endParaRPr lang="en-US" b="0" dirty="0">
              <a:solidFill>
                <a:srgbClr val="FFFFCC"/>
              </a:solidFill>
            </a:endParaRPr>
          </a:p>
        </p:txBody>
      </p:sp>
      <p:sp>
        <p:nvSpPr>
          <p:cNvPr id="24" name="Text Box 7"/>
          <p:cNvSpPr txBox="1">
            <a:spLocks noChangeArrowheads="1"/>
          </p:cNvSpPr>
          <p:nvPr userDrawn="1"/>
        </p:nvSpPr>
        <p:spPr bwMode="auto">
          <a:xfrm>
            <a:off x="228600" y="6583363"/>
            <a:ext cx="2209800" cy="274637"/>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b="0" dirty="0">
                <a:solidFill>
                  <a:srgbClr val="FFFFCC"/>
                </a:solidFill>
              </a:rPr>
              <a:t>ER/CORP/CRS/LA1026 </a:t>
            </a:r>
          </a:p>
        </p:txBody>
      </p:sp>
      <p:sp>
        <p:nvSpPr>
          <p:cNvPr id="25" name="Rectangle 6"/>
          <p:cNvSpPr>
            <a:spLocks noChangeArrowheads="1"/>
          </p:cNvSpPr>
          <p:nvPr userDrawn="1"/>
        </p:nvSpPr>
        <p:spPr bwMode="auto">
          <a:xfrm>
            <a:off x="2438400" y="65801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000"/>
                                        <p:tgtEl>
                                          <p:spTgt spid="8"/>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3000"/>
                                        <p:tgtEl>
                                          <p:spTgt spid="10"/>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0"/>
                                        <p:tgtEl>
                                          <p:spTgt spid="14"/>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3000"/>
                                        <p:tgtEl>
                                          <p:spTgt spid="9"/>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3000"/>
                                        <p:tgtEl>
                                          <p:spTgt spid="15"/>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3000"/>
                                        <p:tgtEl>
                                          <p:spTgt spid="11"/>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0"/>
                                        <p:tgtEl>
                                          <p:spTgt spid="12"/>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0"/>
                                        <p:tgtEl>
                                          <p:spTgt spid="13"/>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1">
                                            <p:txEl>
                                              <p:pRg st="0" end="0"/>
                                            </p:txEl>
                                          </p:spTgt>
                                        </p:tgtEl>
                                      </p:cBhvr>
                                      <p:to x="80000" y="100000"/>
                                    </p:animScale>
                                    <p:anim by="(#ppt_w*0.10)" calcmode="lin" valueType="num">
                                      <p:cBhvr>
                                        <p:cTn id="31" dur="250" autoRev="1" fill="hold">
                                          <p:stCondLst>
                                            <p:cond delay="0"/>
                                          </p:stCondLst>
                                        </p:cTn>
                                        <p:tgtEl>
                                          <p:spTgt spid="21">
                                            <p:txEl>
                                              <p:pRg st="0" end="0"/>
                                            </p:txEl>
                                          </p:spTgt>
                                        </p:tgtEl>
                                        <p:attrNameLst>
                                          <p:attrName>ppt_x</p:attrName>
                                        </p:attrNameLst>
                                      </p:cBhvr>
                                    </p:anim>
                                    <p:anim by="(-#ppt_w*0.10)" calcmode="lin" valueType="num">
                                      <p:cBhvr>
                                        <p:cTn id="32" dur="250" autoRev="1" fill="hold">
                                          <p:stCondLst>
                                            <p:cond delay="0"/>
                                          </p:stCondLst>
                                        </p:cTn>
                                        <p:tgtEl>
                                          <p:spTgt spid="21">
                                            <p:txEl>
                                              <p:pRg st="0" end="0"/>
                                            </p:txEl>
                                          </p:spTgt>
                                        </p:tgtEl>
                                        <p:attrNameLst>
                                          <p:attrName>ppt_y</p:attrName>
                                        </p:attrNameLst>
                                      </p:cBhvr>
                                    </p:anim>
                                    <p:animRot by="-480000">
                                      <p:cBhvr>
                                        <p:cTn id="33" dur="250" autoRev="1" fill="hold">
                                          <p:stCondLst>
                                            <p:cond delay="0"/>
                                          </p:stCondLst>
                                        </p:cTn>
                                        <p:tgtEl>
                                          <p:spTgt spid="21">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1">
                                            <p:txEl>
                                              <p:pRg st="1" end="1"/>
                                            </p:txEl>
                                          </p:spTgt>
                                        </p:tgtEl>
                                      </p:cBhvr>
                                      <p:to x="80000" y="100000"/>
                                    </p:animScale>
                                    <p:anim by="(#ppt_w*0.10)" calcmode="lin" valueType="num">
                                      <p:cBhvr>
                                        <p:cTn id="36" dur="250" autoRev="1" fill="hold">
                                          <p:stCondLst>
                                            <p:cond delay="0"/>
                                          </p:stCondLst>
                                        </p:cTn>
                                        <p:tgtEl>
                                          <p:spTgt spid="21">
                                            <p:txEl>
                                              <p:pRg st="1" end="1"/>
                                            </p:txEl>
                                          </p:spTgt>
                                        </p:tgtEl>
                                        <p:attrNameLst>
                                          <p:attrName>ppt_x</p:attrName>
                                        </p:attrNameLst>
                                      </p:cBhvr>
                                    </p:anim>
                                    <p:anim by="(-#ppt_w*0.10)" calcmode="lin" valueType="num">
                                      <p:cBhvr>
                                        <p:cTn id="37" dur="250" autoRev="1" fill="hold">
                                          <p:stCondLst>
                                            <p:cond delay="0"/>
                                          </p:stCondLst>
                                        </p:cTn>
                                        <p:tgtEl>
                                          <p:spTgt spid="21">
                                            <p:txEl>
                                              <p:pRg st="1" end="1"/>
                                            </p:txEl>
                                          </p:spTgt>
                                        </p:tgtEl>
                                        <p:attrNameLst>
                                          <p:attrName>ppt_y</p:attrName>
                                        </p:attrNameLst>
                                      </p:cBhvr>
                                    </p:anim>
                                    <p:animRot by="-480000">
                                      <p:cBhvr>
                                        <p:cTn id="38" dur="250" autoRev="1" fill="hold">
                                          <p:stCondLst>
                                            <p:cond delay="0"/>
                                          </p:stCondLst>
                                        </p:cTn>
                                        <p:tgtEl>
                                          <p:spTgt spid="2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649B6195-BFF0-4ABC-9815-903466B997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D0710447-5A8B-496B-A64B-EA2247E32D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C909F5EE-3BB6-4AC3-8616-BAEA92AA2BA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38EA5D25-2B5A-4542-A97C-5BB966508BB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265046C4-1B4D-4998-98EE-4ACDC5B3F7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2C4212B9-7735-48CD-BCED-AD416E3C4AC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26AA8E01-243F-45A5-8206-FABD5F03DE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C4766438-F06B-4B1B-B868-1F1F3218AB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DAA643EE-7451-400B-8682-01920EEE2C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A9218FF2-91C1-44EE-948D-CB76D3F4E9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FEACA512-B81C-4DD7-8DDE-47A18D6699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4"/>
          <a:srcRect l="3703"/>
          <a:stretch>
            <a:fillRect/>
          </a:stretch>
        </p:blipFill>
        <p:spPr bwMode="auto">
          <a:xfrm>
            <a:off x="0" y="0"/>
            <a:ext cx="9906000" cy="1000125"/>
          </a:xfrm>
          <a:prstGeom prst="rect">
            <a:avLst/>
          </a:prstGeom>
          <a:noFill/>
          <a:ln w="9525">
            <a:noFill/>
            <a:miter lim="800000"/>
            <a:headEnd/>
            <a:tailEnd/>
          </a:ln>
        </p:spPr>
      </p:pic>
      <p:sp>
        <p:nvSpPr>
          <p:cNvPr id="132099" name="Rectangle 3"/>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cs typeface="+mn-cs"/>
            </a:endParaRPr>
          </a:p>
        </p:txBody>
      </p:sp>
      <p:pic>
        <p:nvPicPr>
          <p:cNvPr id="1028" name="Picture 4" descr="E&amp;R-Template-inside_footer2"/>
          <p:cNvPicPr>
            <a:picLocks noChangeAspect="1" noChangeArrowheads="1"/>
          </p:cNvPicPr>
          <p:nvPr userDrawn="1"/>
        </p:nvPicPr>
        <p:blipFill>
          <a:blip r:embed="rId15"/>
          <a:srcRect l="3703"/>
          <a:stretch>
            <a:fillRect/>
          </a:stretch>
        </p:blipFill>
        <p:spPr bwMode="auto">
          <a:xfrm>
            <a:off x="0" y="5943600"/>
            <a:ext cx="9906000" cy="914400"/>
          </a:xfrm>
          <a:prstGeom prst="rect">
            <a:avLst/>
          </a:prstGeom>
          <a:noFill/>
          <a:ln w="9525">
            <a:noFill/>
            <a:miter lim="800000"/>
            <a:headEnd/>
            <a:tailEnd/>
          </a:ln>
        </p:spPr>
      </p:pic>
      <p:sp>
        <p:nvSpPr>
          <p:cNvPr id="132101"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3"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charset="0"/>
                <a:cs typeface="+mn-cs"/>
              </a:defRPr>
            </a:lvl1pPr>
          </a:lstStyle>
          <a:p>
            <a:pPr>
              <a:defRPr/>
            </a:pPr>
            <a:fld id="{CCEEEB1C-107F-4A2F-BBCC-C89972784B31}" type="slidenum">
              <a:rPr lang="en-US"/>
              <a:pPr>
                <a:defRPr/>
              </a:pPr>
              <a:t>‹#›</a:t>
            </a:fld>
            <a:endParaRPr lang="en-US"/>
          </a:p>
        </p:txBody>
      </p:sp>
      <p:grpSp>
        <p:nvGrpSpPr>
          <p:cNvPr id="1032" name="Group 8"/>
          <p:cNvGrpSpPr>
            <a:grpSpLocks/>
          </p:cNvGrpSpPr>
          <p:nvPr userDrawn="1"/>
        </p:nvGrpSpPr>
        <p:grpSpPr bwMode="auto">
          <a:xfrm>
            <a:off x="4656138" y="6453188"/>
            <a:ext cx="354012" cy="381000"/>
            <a:chOff x="4181" y="4125"/>
            <a:chExt cx="183" cy="192"/>
          </a:xfrm>
        </p:grpSpPr>
        <p:sp>
          <p:nvSpPr>
            <p:cNvPr id="132105"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cs typeface="+mn-cs"/>
              </a:endParaRPr>
            </a:p>
          </p:txBody>
        </p:sp>
        <p:sp>
          <p:nvSpPr>
            <p:cNvPr id="132106"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cs typeface="+mn-cs"/>
              </a:endParaRPr>
            </a:p>
          </p:txBody>
        </p:sp>
        <p:sp>
          <p:nvSpPr>
            <p:cNvPr id="132107"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cs typeface="+mn-cs"/>
              </a:endParaRPr>
            </a:p>
          </p:txBody>
        </p:sp>
      </p:grpSp>
      <p:sp>
        <p:nvSpPr>
          <p:cNvPr id="11"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a:buClrTx/>
              <a:buSzTx/>
              <a:buFontTx/>
              <a:buNone/>
              <a:defRPr/>
            </a:pPr>
            <a:r>
              <a:rPr lang="en-US" sz="1100" b="0" dirty="0">
                <a:solidFill>
                  <a:schemeClr val="bg1"/>
                </a:solidFill>
                <a:cs typeface="+mn-cs"/>
              </a:rPr>
              <a:t>Copyright © 2008, Infosys Technologies Ltd.</a:t>
            </a:r>
          </a:p>
        </p:txBody>
      </p:sp>
      <p:grpSp>
        <p:nvGrpSpPr>
          <p:cNvPr id="1034" name="Group 13"/>
          <p:cNvGrpSpPr>
            <a:grpSpLocks/>
          </p:cNvGrpSpPr>
          <p:nvPr userDrawn="1"/>
        </p:nvGrpSpPr>
        <p:grpSpPr bwMode="auto">
          <a:xfrm>
            <a:off x="381000" y="6472238"/>
            <a:ext cx="838200" cy="309562"/>
            <a:chOff x="2444" y="1518"/>
            <a:chExt cx="1488" cy="550"/>
          </a:xfrm>
        </p:grpSpPr>
        <p:sp>
          <p:nvSpPr>
            <p:cNvPr id="132110"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32111"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132112"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132113"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pic>
        <p:nvPicPr>
          <p:cNvPr id="1035" name="Picture 18" descr="E&amp;RLOGO [Converted]"/>
          <p:cNvPicPr>
            <a:picLocks noChangeAspect="1" noChangeArrowheads="1"/>
          </p:cNvPicPr>
          <p:nvPr userDrawn="1"/>
        </p:nvPicPr>
        <p:blipFill>
          <a:blip r:embed="rId16"/>
          <a:srcRect/>
          <a:stretch>
            <a:fillRect/>
          </a:stretch>
        </p:blipFill>
        <p:spPr bwMode="auto">
          <a:xfrm>
            <a:off x="8509000" y="88900"/>
            <a:ext cx="787400" cy="785813"/>
          </a:xfrm>
          <a:prstGeom prst="rect">
            <a:avLst/>
          </a:prstGeom>
          <a:noFill/>
          <a:ln w="9525">
            <a:noFill/>
            <a:miter lim="800000"/>
            <a:headEnd/>
            <a:tailEnd/>
          </a:ln>
        </p:spPr>
      </p:pic>
      <p:sp>
        <p:nvSpPr>
          <p:cNvPr id="19" name="Rectangle 6"/>
          <p:cNvSpPr>
            <a:spLocks noChangeArrowheads="1"/>
          </p:cNvSpPr>
          <p:nvPr userDrawn="1"/>
        </p:nvSpPr>
        <p:spPr bwMode="auto">
          <a:xfrm>
            <a:off x="5562600" y="65039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Tree>
  </p:cSld>
  <p:clrMap bg1="lt1" tx1="dk1" bg2="lt2" tx2="dk2" accent1="accent1" accent2="accent2" accent3="accent3" accent4="accent4" accent5="accent5" accent6="accent6" hlink="hlink" folHlink="folHlink"/>
  <p:sldLayoutIdLst>
    <p:sldLayoutId id="2147484825" r:id="rId1"/>
    <p:sldLayoutId id="2147484814" r:id="rId2"/>
    <p:sldLayoutId id="2147484815" r:id="rId3"/>
    <p:sldLayoutId id="2147484816" r:id="rId4"/>
    <p:sldLayoutId id="2147484817" r:id="rId5"/>
    <p:sldLayoutId id="2147484818" r:id="rId6"/>
    <p:sldLayoutId id="2147484819" r:id="rId7"/>
    <p:sldLayoutId id="2147484820" r:id="rId8"/>
    <p:sldLayoutId id="2147484821" r:id="rId9"/>
    <p:sldLayoutId id="2147484822" r:id="rId10"/>
    <p:sldLayoutId id="2147484823" r:id="rId11"/>
    <p:sldLayoutId id="2147484824" r:id="rId12"/>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cs typeface="Arial" charset="0"/>
        </a:defRPr>
      </a:lvl2pPr>
      <a:lvl3pPr algn="l" rtl="0" eaLnBrk="0" fontAlgn="base" hangingPunct="0">
        <a:spcBef>
          <a:spcPct val="0"/>
        </a:spcBef>
        <a:spcAft>
          <a:spcPct val="0"/>
        </a:spcAft>
        <a:defRPr sz="2800" b="1">
          <a:solidFill>
            <a:schemeClr val="bg1"/>
          </a:solidFill>
          <a:latin typeface="Arial" charset="0"/>
          <a:cs typeface="Arial" charset="0"/>
        </a:defRPr>
      </a:lvl3pPr>
      <a:lvl4pPr algn="l" rtl="0" eaLnBrk="0" fontAlgn="base" hangingPunct="0">
        <a:spcBef>
          <a:spcPct val="0"/>
        </a:spcBef>
        <a:spcAft>
          <a:spcPct val="0"/>
        </a:spcAft>
        <a:defRPr sz="2800" b="1">
          <a:solidFill>
            <a:schemeClr val="bg1"/>
          </a:solidFill>
          <a:latin typeface="Arial" charset="0"/>
          <a:cs typeface="Arial" charset="0"/>
        </a:defRPr>
      </a:lvl4pPr>
      <a:lvl5pPr algn="l" rtl="0" eaLnBrk="0" fontAlgn="base" hangingPunct="0">
        <a:spcBef>
          <a:spcPct val="0"/>
        </a:spcBef>
        <a:spcAft>
          <a:spcPct val="0"/>
        </a:spcAft>
        <a:defRPr sz="28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2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0" y="733425"/>
            <a:ext cx="9906000" cy="1470025"/>
          </a:xfrm>
        </p:spPr>
        <p:txBody>
          <a:bodyPr anchor="t"/>
          <a:lstStyle/>
          <a:p>
            <a:pPr eaLnBrk="1" hangingPunct="1">
              <a:defRPr/>
            </a:pPr>
            <a:r>
              <a:rPr lang="en-US" sz="3600" dirty="0" smtClean="0"/>
              <a:t/>
            </a:r>
            <a:br>
              <a:rPr lang="en-US" sz="3600" dirty="0" smtClean="0"/>
            </a:br>
            <a:r>
              <a:rPr lang="en-US" dirty="0" smtClean="0"/>
              <a:t> Object Oriented Programming Using Java- Day 3</a:t>
            </a:r>
          </a:p>
        </p:txBody>
      </p:sp>
      <p:sp>
        <p:nvSpPr>
          <p:cNvPr id="5" name="Rectangle 6"/>
          <p:cNvSpPr txBox="1">
            <a:spLocks noChangeArrowheads="1"/>
          </p:cNvSpPr>
          <p:nvPr/>
        </p:nvSpPr>
        <p:spPr bwMode="auto">
          <a:xfrm>
            <a:off x="533400" y="2286000"/>
            <a:ext cx="6934200" cy="571500"/>
          </a:xfrm>
          <a:prstGeom prst="rect">
            <a:avLst/>
          </a:prstGeom>
          <a:noFill/>
          <a:ln w="9525">
            <a:noFill/>
            <a:miter lim="800000"/>
            <a:headEnd/>
            <a:tailEnd/>
          </a:ln>
          <a:effectLst>
            <a:outerShdw dist="35921" dir="2700000" algn="ctr" rotWithShape="0">
              <a:schemeClr val="bg2"/>
            </a:outerShdw>
          </a:effectLst>
        </p:spPr>
        <p:txBody>
          <a:bodyPr/>
          <a:lstStyle/>
          <a:p>
            <a:pPr eaLnBrk="1" hangingPunct="1">
              <a:spcBef>
                <a:spcPct val="20000"/>
              </a:spcBef>
              <a:buClr>
                <a:srgbClr val="003366"/>
              </a:buClr>
              <a:buSzTx/>
              <a:buFont typeface="Wingdings" pitchFamily="2" charset="2"/>
              <a:buNone/>
              <a:defRPr/>
            </a:pPr>
            <a:r>
              <a:rPr lang="en-GB" sz="3200" kern="0" dirty="0">
                <a:solidFill>
                  <a:srgbClr val="FFCC66"/>
                </a:solidFill>
                <a:latin typeface="+mn-lt"/>
                <a:cs typeface="+mn-cs"/>
              </a:rPr>
              <a:t>Intermediate Level</a:t>
            </a:r>
            <a:endParaRPr lang="en-US" sz="3200" kern="0" dirty="0">
              <a:solidFill>
                <a:srgbClr val="FFCC66"/>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9B6A435B-A5CC-4B2D-8EEC-FE500E8AECE7}" type="slidenum">
              <a:rPr lang="en-US"/>
              <a:pPr>
                <a:defRPr/>
              </a:pPr>
              <a:t>10</a:t>
            </a:fld>
            <a:endParaRPr lang="en-US"/>
          </a:p>
        </p:txBody>
      </p:sp>
      <p:sp>
        <p:nvSpPr>
          <p:cNvPr id="289802" name="Rectangle 10"/>
          <p:cNvSpPr>
            <a:spLocks noGrp="1" noChangeArrowheads="1"/>
          </p:cNvSpPr>
          <p:nvPr>
            <p:ph type="title"/>
          </p:nvPr>
        </p:nvSpPr>
        <p:spPr/>
        <p:txBody>
          <a:bodyPr/>
          <a:lstStyle/>
          <a:p>
            <a:pPr eaLnBrk="1" hangingPunct="1">
              <a:defRPr/>
            </a:pPr>
            <a:r>
              <a:rPr lang="en-US" dirty="0" smtClean="0"/>
              <a:t>Arrays (2 of 9)</a:t>
            </a:r>
          </a:p>
        </p:txBody>
      </p:sp>
      <p:sp>
        <p:nvSpPr>
          <p:cNvPr id="17412" name="Rectangle 11"/>
          <p:cNvSpPr>
            <a:spLocks noGrp="1" noChangeArrowheads="1"/>
          </p:cNvSpPr>
          <p:nvPr>
            <p:ph type="body" idx="1"/>
          </p:nvPr>
        </p:nvSpPr>
        <p:spPr>
          <a:xfrm>
            <a:off x="609600" y="1066800"/>
            <a:ext cx="8636000" cy="4953000"/>
          </a:xfrm>
        </p:spPr>
        <p:txBody>
          <a:bodyPr/>
          <a:lstStyle/>
          <a:p>
            <a:pPr marL="0" indent="0" eaLnBrk="1" hangingPunct="1">
              <a:buFont typeface="Wingdings" pitchFamily="2" charset="2"/>
              <a:buNone/>
              <a:defRPr/>
            </a:pPr>
            <a:r>
              <a:rPr lang="en-US" dirty="0" smtClean="0"/>
              <a:t>Single Dimensional Arrays :</a:t>
            </a:r>
          </a:p>
          <a:p>
            <a:pPr marL="231775" indent="-231775" eaLnBrk="1" hangingPunct="1">
              <a:defRPr/>
            </a:pPr>
            <a:r>
              <a:rPr lang="en-US" sz="2200" dirty="0" smtClean="0"/>
              <a:t>An array with one dimension (one row) is called a single dimensional array</a:t>
            </a:r>
          </a:p>
          <a:p>
            <a:pPr marL="0" indent="0" eaLnBrk="1" hangingPunct="1">
              <a:defRPr/>
            </a:pPr>
            <a:r>
              <a:rPr lang="en-US" sz="2200" dirty="0" smtClean="0"/>
              <a:t>Different ways of creating and initializing an array are given below</a:t>
            </a:r>
          </a:p>
          <a:p>
            <a:pPr lvl="1" eaLnBrk="1" hangingPunct="1">
              <a:defRPr/>
            </a:pPr>
            <a:r>
              <a:rPr lang="en-US" sz="2000" b="1" dirty="0" smtClean="0"/>
              <a:t>Method 1:</a:t>
            </a:r>
          </a:p>
          <a:p>
            <a:pPr eaLnBrk="1" hangingPunct="1">
              <a:buFont typeface="Wingdings" pitchFamily="2" charset="2"/>
              <a:buNone/>
              <a:defRPr/>
            </a:pPr>
            <a:r>
              <a:rPr lang="en-US" sz="2200" dirty="0" smtClean="0"/>
              <a:t>		</a:t>
            </a:r>
          </a:p>
          <a:p>
            <a:pPr eaLnBrk="1" hangingPunct="1">
              <a:buFont typeface="Wingdings" pitchFamily="2" charset="2"/>
              <a:buNone/>
              <a:defRPr/>
            </a:pPr>
            <a:endParaRPr lang="en-US" sz="2200" dirty="0" smtClean="0"/>
          </a:p>
          <a:p>
            <a:pPr eaLnBrk="1" hangingPunct="1">
              <a:buFont typeface="Wingdings" pitchFamily="2" charset="2"/>
              <a:buNone/>
              <a:defRPr/>
            </a:pPr>
            <a:endParaRPr lang="en-US" sz="2200" dirty="0" smtClean="0"/>
          </a:p>
          <a:p>
            <a:pPr eaLnBrk="1" hangingPunct="1">
              <a:buFont typeface="Wingdings" pitchFamily="2" charset="2"/>
              <a:buNone/>
              <a:defRPr/>
            </a:pPr>
            <a:endParaRPr lang="en-US" sz="2200" dirty="0" smtClean="0"/>
          </a:p>
          <a:p>
            <a:pPr lvl="1" eaLnBrk="1" hangingPunct="1">
              <a:defRPr/>
            </a:pPr>
            <a:r>
              <a:rPr lang="en-US" sz="2000" b="1" dirty="0" smtClean="0"/>
              <a:t>Method 2:</a:t>
            </a:r>
          </a:p>
          <a:p>
            <a:pPr eaLnBrk="1" hangingPunct="1">
              <a:defRPr/>
            </a:pPr>
            <a:endParaRPr lang="en-US" sz="2200" dirty="0" smtClean="0">
              <a:solidFill>
                <a:srgbClr val="000000"/>
              </a:solidFill>
            </a:endParaRPr>
          </a:p>
          <a:p>
            <a:pPr eaLnBrk="1" hangingPunct="1">
              <a:defRPr/>
            </a:pPr>
            <a:endParaRPr lang="en-US" sz="2200" dirty="0" smtClean="0">
              <a:solidFill>
                <a:srgbClr val="000000"/>
              </a:solidFill>
            </a:endParaRPr>
          </a:p>
          <a:p>
            <a:pPr eaLnBrk="1" hangingPunct="1">
              <a:defRPr/>
            </a:pPr>
            <a:endParaRPr lang="en-US" sz="2200" dirty="0" smtClean="0">
              <a:solidFill>
                <a:srgbClr val="000000"/>
              </a:solidFill>
            </a:endParaRPr>
          </a:p>
        </p:txBody>
      </p:sp>
      <p:sp>
        <p:nvSpPr>
          <p:cNvPr id="21" name="Text Box 4"/>
          <p:cNvSpPr txBox="1">
            <a:spLocks noChangeArrowheads="1"/>
          </p:cNvSpPr>
          <p:nvPr/>
        </p:nvSpPr>
        <p:spPr bwMode="auto">
          <a:xfrm>
            <a:off x="1524000" y="3048000"/>
            <a:ext cx="4343400" cy="144621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dirty="0">
                <a:solidFill>
                  <a:schemeClr val="bg1"/>
                </a:solidFill>
              </a:rPr>
              <a:t> </a:t>
            </a:r>
            <a:r>
              <a:rPr lang="en-US" sz="1600" b="0" dirty="0">
                <a:solidFill>
                  <a:schemeClr val="bg1"/>
                </a:solidFill>
              </a:rPr>
              <a:t>long </a:t>
            </a:r>
            <a:r>
              <a:rPr lang="en-US" sz="1600" b="0" dirty="0" err="1">
                <a:solidFill>
                  <a:schemeClr val="bg1"/>
                </a:solidFill>
              </a:rPr>
              <a:t>contactNos</a:t>
            </a:r>
            <a:r>
              <a:rPr lang="en-US" sz="1600" b="0" dirty="0">
                <a:solidFill>
                  <a:schemeClr val="bg1"/>
                </a:solidFill>
              </a:rPr>
              <a:t>[] = new long[3];</a:t>
            </a:r>
          </a:p>
          <a:p>
            <a:pPr eaLnBrk="1" hangingPunct="1">
              <a:buFont typeface="Wingdings" pitchFamily="2" charset="2"/>
              <a:buNone/>
              <a:defRPr/>
            </a:pPr>
            <a:r>
              <a:rPr lang="en-US" sz="1600" b="0" dirty="0" err="1">
                <a:solidFill>
                  <a:schemeClr val="bg1"/>
                </a:solidFill>
              </a:rPr>
              <a:t>contactNos</a:t>
            </a:r>
            <a:r>
              <a:rPr lang="en-US" sz="1600" b="0" dirty="0">
                <a:solidFill>
                  <a:schemeClr val="bg1"/>
                </a:solidFill>
              </a:rPr>
              <a:t>[0] = 048214280200L;</a:t>
            </a:r>
          </a:p>
          <a:p>
            <a:pPr eaLnBrk="1" hangingPunct="1">
              <a:buFont typeface="Wingdings" pitchFamily="2" charset="2"/>
              <a:buNone/>
              <a:defRPr/>
            </a:pPr>
            <a:r>
              <a:rPr lang="en-US" sz="1600" b="0" dirty="0" err="1">
                <a:solidFill>
                  <a:schemeClr val="bg1"/>
                </a:solidFill>
                <a:ea typeface="굴림" pitchFamily="34" charset="-127"/>
              </a:rPr>
              <a:t>contactNos</a:t>
            </a:r>
            <a:r>
              <a:rPr lang="en-US" sz="1600" b="0" dirty="0">
                <a:solidFill>
                  <a:schemeClr val="bg1"/>
                </a:solidFill>
                <a:ea typeface="굴림" pitchFamily="34" charset="-127"/>
              </a:rPr>
              <a:t>[1] = 9901911334L;</a:t>
            </a:r>
          </a:p>
          <a:p>
            <a:pPr eaLnBrk="1" hangingPunct="1">
              <a:buFont typeface="Wingdings" pitchFamily="2" charset="2"/>
              <a:buNone/>
              <a:defRPr/>
            </a:pPr>
            <a:r>
              <a:rPr lang="en-US" sz="1600" b="0" dirty="0" err="1">
                <a:solidFill>
                  <a:schemeClr val="bg1"/>
                </a:solidFill>
                <a:ea typeface="굴림" pitchFamily="34" charset="-127"/>
              </a:rPr>
              <a:t>contactNos</a:t>
            </a:r>
            <a:r>
              <a:rPr lang="en-US" sz="1600" b="0" dirty="0">
                <a:solidFill>
                  <a:schemeClr val="bg1"/>
                </a:solidFill>
                <a:ea typeface="굴림" pitchFamily="34" charset="-127"/>
              </a:rPr>
              <a:t>[2] = 04821710601L;    </a:t>
            </a:r>
            <a:endParaRPr lang="en-US" sz="1500" b="0" dirty="0">
              <a:solidFill>
                <a:schemeClr val="bg1"/>
              </a:solidFill>
              <a:ea typeface="굴림" pitchFamily="34" charset="-127"/>
            </a:endParaRPr>
          </a:p>
        </p:txBody>
      </p:sp>
      <p:sp>
        <p:nvSpPr>
          <p:cNvPr id="22" name="Text Box 4"/>
          <p:cNvSpPr txBox="1">
            <a:spLocks noChangeArrowheads="1"/>
          </p:cNvSpPr>
          <p:nvPr/>
        </p:nvSpPr>
        <p:spPr bwMode="auto">
          <a:xfrm>
            <a:off x="1371600" y="5105400"/>
            <a:ext cx="7467600" cy="68421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defRPr/>
            </a:pPr>
            <a:r>
              <a:rPr lang="en-US" sz="1600" b="0" dirty="0">
                <a:solidFill>
                  <a:schemeClr val="bg1"/>
                </a:solidFill>
              </a:rPr>
              <a:t>long </a:t>
            </a:r>
            <a:r>
              <a:rPr lang="en-US" sz="1600" b="0" dirty="0" smtClean="0">
                <a:solidFill>
                  <a:schemeClr val="bg1"/>
                </a:solidFill>
              </a:rPr>
              <a:t>[] </a:t>
            </a:r>
            <a:r>
              <a:rPr lang="en-US" sz="1600" b="0" dirty="0" err="1" smtClean="0">
                <a:solidFill>
                  <a:schemeClr val="bg1"/>
                </a:solidFill>
              </a:rPr>
              <a:t>contactNos</a:t>
            </a:r>
            <a:r>
              <a:rPr lang="en-US" sz="1600" b="0" dirty="0">
                <a:solidFill>
                  <a:schemeClr val="bg1"/>
                </a:solidFill>
              </a:rPr>
              <a:t>= {048214280200L,</a:t>
            </a:r>
            <a:r>
              <a:rPr lang="en-US" sz="1600" b="0" dirty="0">
                <a:solidFill>
                  <a:schemeClr val="bg1"/>
                </a:solidFill>
                <a:ea typeface="굴림" pitchFamily="34" charset="-127"/>
              </a:rPr>
              <a:t> 9901911334L, 04821710601L};</a:t>
            </a:r>
            <a:endParaRPr lang="en-US" sz="1600" b="0" dirty="0">
              <a:solidFill>
                <a:schemeClr val="bg1"/>
              </a:solidFill>
            </a:endParaRPr>
          </a:p>
          <a:p>
            <a:pPr eaLnBrk="1" hangingPunct="1">
              <a:buFont typeface="Wingdings" pitchFamily="2" charset="2"/>
              <a:buNone/>
              <a:defRPr/>
            </a:pPr>
            <a:endParaRPr lang="en-US" sz="1500" b="0" dirty="0">
              <a:solidFill>
                <a:schemeClr val="bg1"/>
              </a:solidFill>
              <a:ea typeface="굴림" pitchFamily="34" charset="-127"/>
            </a:endParaRPr>
          </a:p>
        </p:txBody>
      </p:sp>
      <p:sp>
        <p:nvSpPr>
          <p:cNvPr id="23" name="Oval Callout 22"/>
          <p:cNvSpPr/>
          <p:nvPr/>
        </p:nvSpPr>
        <p:spPr bwMode="auto">
          <a:xfrm>
            <a:off x="6096000" y="2590800"/>
            <a:ext cx="3505200" cy="1143000"/>
          </a:xfrm>
          <a:prstGeom prst="wedgeEllipseCallout">
            <a:avLst>
              <a:gd name="adj1" fmla="val -87812"/>
              <a:gd name="adj2" fmla="val 447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Where will the memory be allocated for this array?</a:t>
            </a:r>
          </a:p>
        </p:txBody>
      </p:sp>
      <p:sp>
        <p:nvSpPr>
          <p:cNvPr id="8" name="Rectangular Callout 7"/>
          <p:cNvSpPr/>
          <p:nvPr/>
        </p:nvSpPr>
        <p:spPr bwMode="auto">
          <a:xfrm>
            <a:off x="6477000" y="3886200"/>
            <a:ext cx="3048000" cy="838200"/>
          </a:xfrm>
          <a:prstGeom prst="wedgeRectCallout">
            <a:avLst>
              <a:gd name="adj1" fmla="val -181682"/>
              <a:gd name="adj2" fmla="val 9733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that the [] can be placed before or after the array name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9B880CFF-237D-4E34-AEB4-11CD2AE91A26}" type="slidenum">
              <a:rPr lang="en-US"/>
              <a:pPr>
                <a:defRPr/>
              </a:pPr>
              <a:t>11</a:t>
            </a:fld>
            <a:endParaRPr lang="en-US"/>
          </a:p>
        </p:txBody>
      </p:sp>
      <p:sp>
        <p:nvSpPr>
          <p:cNvPr id="289802" name="Rectangle 10"/>
          <p:cNvSpPr>
            <a:spLocks noGrp="1" noChangeArrowheads="1"/>
          </p:cNvSpPr>
          <p:nvPr>
            <p:ph type="title"/>
          </p:nvPr>
        </p:nvSpPr>
        <p:spPr/>
        <p:txBody>
          <a:bodyPr/>
          <a:lstStyle/>
          <a:p>
            <a:pPr eaLnBrk="1" hangingPunct="1">
              <a:defRPr/>
            </a:pPr>
            <a:r>
              <a:rPr lang="en-US" dirty="0" smtClean="0"/>
              <a:t>Arrays (3 of 9) </a:t>
            </a:r>
          </a:p>
        </p:txBody>
      </p:sp>
      <p:sp>
        <p:nvSpPr>
          <p:cNvPr id="14340" name="Rectangle 11"/>
          <p:cNvSpPr>
            <a:spLocks noGrp="1" noChangeArrowheads="1"/>
          </p:cNvSpPr>
          <p:nvPr>
            <p:ph type="body" idx="1"/>
          </p:nvPr>
        </p:nvSpPr>
        <p:spPr>
          <a:xfrm>
            <a:off x="609600" y="1295400"/>
            <a:ext cx="8636000" cy="4953000"/>
          </a:xfr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eaLnBrk="1" hangingPunct="1"/>
            <a:r>
              <a:rPr lang="en-US" dirty="0" smtClean="0">
                <a:solidFill>
                  <a:srgbClr val="000000"/>
                </a:solidFill>
              </a:rPr>
              <a:t>Array names are references hence will be stored in the stack</a:t>
            </a:r>
          </a:p>
          <a:p>
            <a:pPr eaLnBrk="1" hangingPunct="1"/>
            <a:r>
              <a:rPr lang="en-US" dirty="0" smtClean="0">
                <a:solidFill>
                  <a:srgbClr val="000000"/>
                </a:solidFill>
              </a:rPr>
              <a:t>Array elements will be stored dynamically in the heap</a:t>
            </a:r>
          </a:p>
          <a:p>
            <a:pPr eaLnBrk="1" hangingPunct="1"/>
            <a:r>
              <a:rPr lang="en-US" dirty="0" smtClean="0">
                <a:solidFill>
                  <a:srgbClr val="000000"/>
                </a:solidFill>
              </a:rPr>
              <a:t>Array elements will be initialized to default values of respective type if not explicitly initialized</a:t>
            </a:r>
            <a:endParaRPr lang="en-US" dirty="0" smtClean="0"/>
          </a:p>
        </p:txBody>
      </p:sp>
      <p:grpSp>
        <p:nvGrpSpPr>
          <p:cNvPr id="14341" name="Group 24"/>
          <p:cNvGrpSpPr>
            <a:grpSpLocks/>
          </p:cNvGrpSpPr>
          <p:nvPr/>
        </p:nvGrpSpPr>
        <p:grpSpPr bwMode="auto">
          <a:xfrm>
            <a:off x="1066800" y="1295400"/>
            <a:ext cx="6894513" cy="2735263"/>
            <a:chOff x="1066801" y="2061368"/>
            <a:chExt cx="6894512" cy="2735263"/>
          </a:xfrm>
        </p:grpSpPr>
        <p:sp>
          <p:nvSpPr>
            <p:cNvPr id="9" name="Oval 36"/>
            <p:cNvSpPr>
              <a:spLocks noChangeArrowheads="1"/>
            </p:cNvSpPr>
            <p:nvPr/>
          </p:nvSpPr>
          <p:spPr bwMode="auto">
            <a:xfrm>
              <a:off x="4273361" y="2061368"/>
              <a:ext cx="3687952" cy="2380798"/>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17" name="Flowchart: Process 16"/>
            <p:cNvSpPr/>
            <p:nvPr/>
          </p:nvSpPr>
          <p:spPr bwMode="auto">
            <a:xfrm>
              <a:off x="1412876" y="2855118"/>
              <a:ext cx="1909763" cy="889000"/>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14346" name="TextBox 33"/>
            <p:cNvSpPr txBox="1">
              <a:spLocks noChangeArrowheads="1"/>
            </p:cNvSpPr>
            <p:nvPr/>
          </p:nvSpPr>
          <p:spPr bwMode="auto">
            <a:xfrm>
              <a:off x="1066801" y="3975890"/>
              <a:ext cx="2766020" cy="367510"/>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14347" name="TextBox 38"/>
            <p:cNvSpPr txBox="1">
              <a:spLocks noChangeArrowheads="1"/>
            </p:cNvSpPr>
            <p:nvPr/>
          </p:nvSpPr>
          <p:spPr bwMode="auto">
            <a:xfrm>
              <a:off x="5218837" y="2973839"/>
              <a:ext cx="1959264" cy="307777"/>
            </a:xfrm>
            <a:prstGeom prst="rect">
              <a:avLst/>
            </a:prstGeom>
            <a:noFill/>
            <a:ln w="9525">
              <a:solidFill>
                <a:schemeClr val="tx1"/>
              </a:solidFill>
              <a:miter lim="800000"/>
              <a:headEnd/>
              <a:tailEnd/>
            </a:ln>
          </p:spPr>
          <p:txBody>
            <a:bodyPr>
              <a:spAutoFit/>
            </a:bodyPr>
            <a:lstStyle/>
            <a:p>
              <a:r>
                <a:rPr lang="en-US" sz="1400" b="0"/>
                <a:t>048214280200</a:t>
              </a:r>
              <a:endParaRPr lang="en-US" sz="1400"/>
            </a:p>
          </p:txBody>
        </p:sp>
        <p:sp>
          <p:nvSpPr>
            <p:cNvPr id="14348" name="TextBox 39"/>
            <p:cNvSpPr txBox="1">
              <a:spLocks noChangeArrowheads="1"/>
            </p:cNvSpPr>
            <p:nvPr/>
          </p:nvSpPr>
          <p:spPr bwMode="auto">
            <a:xfrm>
              <a:off x="5218837" y="3307767"/>
              <a:ext cx="1959264" cy="307777"/>
            </a:xfrm>
            <a:prstGeom prst="rect">
              <a:avLst/>
            </a:prstGeom>
            <a:noFill/>
            <a:ln w="9525">
              <a:solidFill>
                <a:schemeClr val="tx1"/>
              </a:solidFill>
              <a:miter lim="800000"/>
              <a:headEnd/>
              <a:tailEnd/>
            </a:ln>
          </p:spPr>
          <p:txBody>
            <a:bodyPr>
              <a:spAutoFit/>
            </a:bodyPr>
            <a:lstStyle/>
            <a:p>
              <a:r>
                <a:rPr lang="en-US" sz="1400" b="0">
                  <a:ea typeface="굴림" pitchFamily="34" charset="-127"/>
                </a:rPr>
                <a:t>9901911334</a:t>
              </a:r>
              <a:endParaRPr lang="en-US" sz="1400"/>
            </a:p>
          </p:txBody>
        </p:sp>
        <p:sp>
          <p:nvSpPr>
            <p:cNvPr id="14349" name="TextBox 40"/>
            <p:cNvSpPr txBox="1">
              <a:spLocks noChangeArrowheads="1"/>
            </p:cNvSpPr>
            <p:nvPr/>
          </p:nvSpPr>
          <p:spPr bwMode="auto">
            <a:xfrm>
              <a:off x="4695555" y="4427040"/>
              <a:ext cx="3111771" cy="369591"/>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14350" name="Straight Arrow Connector 55"/>
            <p:cNvCxnSpPr>
              <a:cxnSpLocks noChangeShapeType="1"/>
              <a:stCxn id="17" idx="3"/>
            </p:cNvCxnSpPr>
            <p:nvPr/>
          </p:nvCxnSpPr>
          <p:spPr bwMode="auto">
            <a:xfrm>
              <a:off x="3322638" y="3299483"/>
              <a:ext cx="1738426" cy="35909"/>
            </a:xfrm>
            <a:prstGeom prst="straightConnector1">
              <a:avLst/>
            </a:prstGeom>
            <a:noFill/>
            <a:ln w="38100" algn="ctr">
              <a:solidFill>
                <a:schemeClr val="tx1"/>
              </a:solidFill>
              <a:round/>
              <a:headEnd/>
              <a:tailEnd type="arrow" w="med" len="med"/>
            </a:ln>
          </p:spPr>
        </p:cxnSp>
        <p:sp>
          <p:nvSpPr>
            <p:cNvPr id="14351" name="TextBox 28"/>
            <p:cNvSpPr txBox="1">
              <a:spLocks noChangeArrowheads="1"/>
            </p:cNvSpPr>
            <p:nvPr/>
          </p:nvSpPr>
          <p:spPr bwMode="auto">
            <a:xfrm>
              <a:off x="1636712" y="3154679"/>
              <a:ext cx="1219200" cy="584370"/>
            </a:xfrm>
            <a:prstGeom prst="rect">
              <a:avLst/>
            </a:prstGeom>
            <a:noFill/>
            <a:ln w="9525">
              <a:noFill/>
              <a:miter lim="800000"/>
              <a:headEnd/>
              <a:tailEnd/>
            </a:ln>
          </p:spPr>
          <p:txBody>
            <a:bodyPr>
              <a:spAutoFit/>
            </a:bodyPr>
            <a:lstStyle/>
            <a:p>
              <a:pPr algn="ctr"/>
              <a:r>
                <a:rPr lang="en-US" sz="1400">
                  <a:ea typeface="굴림" pitchFamily="34" charset="-127"/>
                </a:rPr>
                <a:t>contactNos</a:t>
              </a:r>
              <a:endParaRPr lang="en-US" sz="1400"/>
            </a:p>
            <a:p>
              <a:endParaRPr lang="en-US"/>
            </a:p>
          </p:txBody>
        </p:sp>
        <p:sp>
          <p:nvSpPr>
            <p:cNvPr id="14352" name="TextBox 19"/>
            <p:cNvSpPr txBox="1">
              <a:spLocks noChangeArrowheads="1"/>
            </p:cNvSpPr>
            <p:nvPr/>
          </p:nvSpPr>
          <p:spPr bwMode="auto">
            <a:xfrm>
              <a:off x="5715000" y="2590800"/>
              <a:ext cx="914400" cy="276999"/>
            </a:xfrm>
            <a:prstGeom prst="rect">
              <a:avLst/>
            </a:prstGeom>
            <a:noFill/>
            <a:ln w="9525">
              <a:noFill/>
              <a:miter lim="800000"/>
              <a:headEnd/>
              <a:tailEnd/>
            </a:ln>
          </p:spPr>
          <p:txBody>
            <a:bodyPr>
              <a:spAutoFit/>
            </a:bodyPr>
            <a:lstStyle/>
            <a:p>
              <a:r>
                <a:rPr lang="en-US"/>
                <a:t>long[]</a:t>
              </a:r>
            </a:p>
          </p:txBody>
        </p:sp>
        <p:sp>
          <p:nvSpPr>
            <p:cNvPr id="14353" name="TextBox 39"/>
            <p:cNvSpPr txBox="1">
              <a:spLocks noChangeArrowheads="1"/>
            </p:cNvSpPr>
            <p:nvPr/>
          </p:nvSpPr>
          <p:spPr bwMode="auto">
            <a:xfrm>
              <a:off x="5203536" y="3654623"/>
              <a:ext cx="1959264" cy="307777"/>
            </a:xfrm>
            <a:prstGeom prst="rect">
              <a:avLst/>
            </a:prstGeom>
            <a:noFill/>
            <a:ln w="9525">
              <a:solidFill>
                <a:schemeClr val="tx1"/>
              </a:solidFill>
              <a:miter lim="800000"/>
              <a:headEnd/>
              <a:tailEnd/>
            </a:ln>
          </p:spPr>
          <p:txBody>
            <a:bodyPr>
              <a:spAutoFit/>
            </a:bodyPr>
            <a:lstStyle/>
            <a:p>
              <a:r>
                <a:rPr lang="en-US" sz="1400" b="0">
                  <a:ea typeface="굴림" pitchFamily="34" charset="-127"/>
                </a:rPr>
                <a:t>04821710601</a:t>
              </a:r>
              <a:endParaRPr lang="en-US" sz="14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9E176E5-2FC0-4B8C-BBBE-F0852C293452}" type="slidenum">
              <a:rPr lang="en-US"/>
              <a:pPr>
                <a:defRPr/>
              </a:pPr>
              <a:t>12</a:t>
            </a:fld>
            <a:endParaRPr lang="en-US"/>
          </a:p>
        </p:txBody>
      </p:sp>
      <p:sp>
        <p:nvSpPr>
          <p:cNvPr id="290823" name="Rectangle 7"/>
          <p:cNvSpPr>
            <a:spLocks noGrp="1" noChangeArrowheads="1"/>
          </p:cNvSpPr>
          <p:nvPr>
            <p:ph type="title"/>
          </p:nvPr>
        </p:nvSpPr>
        <p:spPr/>
        <p:txBody>
          <a:bodyPr/>
          <a:lstStyle/>
          <a:p>
            <a:pPr eaLnBrk="1" hangingPunct="1">
              <a:defRPr/>
            </a:pPr>
            <a:r>
              <a:rPr lang="en-US" dirty="0" smtClean="0"/>
              <a:t>Arrays (4 of 9) </a:t>
            </a:r>
          </a:p>
        </p:txBody>
      </p:sp>
      <p:sp>
        <p:nvSpPr>
          <p:cNvPr id="15364" name="Rectangle 8"/>
          <p:cNvSpPr>
            <a:spLocks noGrp="1" noChangeArrowheads="1"/>
          </p:cNvSpPr>
          <p:nvPr>
            <p:ph type="body" idx="1"/>
          </p:nvPr>
        </p:nvSpPr>
        <p:spPr>
          <a:xfrm>
            <a:off x="457200" y="1371600"/>
            <a:ext cx="8915400" cy="5029200"/>
          </a:xfrm>
        </p:spPr>
        <p:txBody>
          <a:bodyPr/>
          <a:lstStyle/>
          <a:p>
            <a:pPr eaLnBrk="1" hangingPunct="1">
              <a:lnSpc>
                <a:spcPct val="90000"/>
              </a:lnSpc>
              <a:buFont typeface="Wingdings" pitchFamily="2" charset="2"/>
              <a:buNone/>
            </a:pPr>
            <a:r>
              <a:rPr lang="en-US" smtClean="0"/>
              <a:t>Multi-Dimensional Arrays </a:t>
            </a:r>
          </a:p>
          <a:p>
            <a:pPr eaLnBrk="1" hangingPunct="1">
              <a:lnSpc>
                <a:spcPct val="90000"/>
              </a:lnSpc>
            </a:pPr>
            <a:r>
              <a:rPr lang="en-US" sz="2200" smtClean="0"/>
              <a:t>An array can have more than one dimension. Such types of arrays are called multi-dimensional arrays</a:t>
            </a:r>
          </a:p>
          <a:p>
            <a:pPr eaLnBrk="1" hangingPunct="1"/>
            <a:r>
              <a:rPr lang="en-US" sz="2200" smtClean="0"/>
              <a:t>Different ways of creating and initializing a multi-dimensional array are given below:</a:t>
            </a:r>
          </a:p>
          <a:p>
            <a:pPr lvl="1" eaLnBrk="1" hangingPunct="1"/>
            <a:r>
              <a:rPr lang="en-US" sz="2000" b="1" smtClean="0"/>
              <a:t>Method 1</a:t>
            </a:r>
          </a:p>
          <a:p>
            <a:pPr eaLnBrk="1" hangingPunct="1"/>
            <a:endParaRPr lang="en-US" sz="2200" smtClean="0"/>
          </a:p>
          <a:p>
            <a:pPr eaLnBrk="1" hangingPunct="1"/>
            <a:endParaRPr lang="en-US" sz="2200" smtClean="0"/>
          </a:p>
          <a:p>
            <a:pPr eaLnBrk="1" hangingPunct="1">
              <a:buFont typeface="Wingdings" pitchFamily="2" charset="2"/>
              <a:buNone/>
            </a:pPr>
            <a:r>
              <a:rPr lang="en-US" sz="2200" smtClean="0"/>
              <a:t>		</a:t>
            </a:r>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buFont typeface="Wingdings" pitchFamily="2" charset="2"/>
              <a:buNone/>
            </a:pPr>
            <a:endParaRPr lang="en-US" sz="2200" smtClean="0"/>
          </a:p>
          <a:p>
            <a:pPr eaLnBrk="1" hangingPunct="1">
              <a:lnSpc>
                <a:spcPct val="90000"/>
              </a:lnSpc>
              <a:buFont typeface="Wingdings" pitchFamily="2" charset="2"/>
              <a:buNone/>
            </a:pPr>
            <a:endParaRPr lang="en-US" sz="2200" smtClean="0"/>
          </a:p>
          <a:p>
            <a:pPr eaLnBrk="1" hangingPunct="1">
              <a:lnSpc>
                <a:spcPct val="90000"/>
              </a:lnSpc>
              <a:buFont typeface="Wingdings" pitchFamily="2" charset="2"/>
              <a:buNone/>
            </a:pPr>
            <a:endParaRPr lang="en-US" sz="2200" smtClean="0"/>
          </a:p>
          <a:p>
            <a:pPr eaLnBrk="1" hangingPunct="1">
              <a:lnSpc>
                <a:spcPct val="90000"/>
              </a:lnSpc>
            </a:pPr>
            <a:endParaRPr lang="en-US" sz="2200" smtClean="0"/>
          </a:p>
          <a:p>
            <a:pPr eaLnBrk="1" hangingPunct="1">
              <a:lnSpc>
                <a:spcPct val="90000"/>
              </a:lnSpc>
            </a:pPr>
            <a:endParaRPr lang="en-US" sz="2200" smtClean="0"/>
          </a:p>
          <a:p>
            <a:pPr eaLnBrk="1" hangingPunct="1">
              <a:lnSpc>
                <a:spcPct val="90000"/>
              </a:lnSpc>
            </a:pPr>
            <a:endParaRPr lang="en-US" sz="2200" smtClean="0"/>
          </a:p>
          <a:p>
            <a:pPr eaLnBrk="1" hangingPunct="1">
              <a:lnSpc>
                <a:spcPct val="90000"/>
              </a:lnSpc>
            </a:pPr>
            <a:endParaRPr lang="en-US" sz="2200" smtClean="0"/>
          </a:p>
        </p:txBody>
      </p:sp>
      <p:grpSp>
        <p:nvGrpSpPr>
          <p:cNvPr id="15365" name="Group 8"/>
          <p:cNvGrpSpPr>
            <a:grpSpLocks/>
          </p:cNvGrpSpPr>
          <p:nvPr/>
        </p:nvGrpSpPr>
        <p:grpSpPr bwMode="auto">
          <a:xfrm>
            <a:off x="1295400" y="3505200"/>
            <a:ext cx="8001000" cy="2590800"/>
            <a:chOff x="1524000" y="3429000"/>
            <a:chExt cx="8001000" cy="2589883"/>
          </a:xfrm>
        </p:grpSpPr>
        <p:sp>
          <p:nvSpPr>
            <p:cNvPr id="5" name="Text Box 4"/>
            <p:cNvSpPr txBox="1">
              <a:spLocks noChangeArrowheads="1"/>
            </p:cNvSpPr>
            <p:nvPr/>
          </p:nvSpPr>
          <p:spPr bwMode="auto">
            <a:xfrm>
              <a:off x="1524000" y="3429000"/>
              <a:ext cx="6858000" cy="255364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b="0" dirty="0"/>
                <a:t>char array[][]= new char[2][3]; </a:t>
              </a:r>
              <a:r>
                <a:rPr lang="en-US" sz="1600" dirty="0"/>
                <a:t>or</a:t>
              </a:r>
              <a:r>
                <a:rPr lang="en-US" sz="1600" b="0" dirty="0"/>
                <a:t>  char[][] array= new char[2][3]; </a:t>
              </a:r>
            </a:p>
            <a:p>
              <a:pPr eaLnBrk="1" hangingPunct="1">
                <a:buFont typeface="Wingdings" pitchFamily="2" charset="2"/>
                <a:buNone/>
                <a:defRPr/>
              </a:pPr>
              <a:r>
                <a:rPr lang="en-US" sz="1600" b="0" dirty="0"/>
                <a:t>array[0][0]=‘a’;</a:t>
              </a:r>
            </a:p>
            <a:p>
              <a:pPr eaLnBrk="1" hangingPunct="1">
                <a:buFont typeface="Wingdings" pitchFamily="2" charset="2"/>
                <a:buNone/>
                <a:defRPr/>
              </a:pPr>
              <a:r>
                <a:rPr lang="en-US" sz="1600" b="0" dirty="0"/>
                <a:t>array[0][1]=‘2’;</a:t>
              </a:r>
            </a:p>
            <a:p>
              <a:pPr eaLnBrk="1" hangingPunct="1">
                <a:buFont typeface="Wingdings" pitchFamily="2" charset="2"/>
                <a:buNone/>
                <a:defRPr/>
              </a:pPr>
              <a:r>
                <a:rPr lang="en-US" sz="1600" b="0" dirty="0"/>
                <a:t>array[0</a:t>
              </a:r>
              <a:r>
                <a:rPr lang="en-US" sz="1600" b="0" dirty="0" smtClean="0"/>
                <a:t>][2]=‘*’;</a:t>
              </a:r>
              <a:endParaRPr lang="en-US" sz="1600" b="0" dirty="0"/>
            </a:p>
            <a:p>
              <a:pPr eaLnBrk="1" hangingPunct="1">
                <a:buFont typeface="Wingdings" pitchFamily="2" charset="2"/>
                <a:buNone/>
                <a:defRPr/>
              </a:pPr>
              <a:r>
                <a:rPr lang="en-US" sz="1600" b="0" dirty="0"/>
                <a:t> array[1][0]=‘\0’;</a:t>
              </a:r>
            </a:p>
            <a:p>
              <a:pPr eaLnBrk="1" hangingPunct="1">
                <a:buFont typeface="Wingdings" pitchFamily="2" charset="2"/>
                <a:buNone/>
                <a:defRPr/>
              </a:pPr>
              <a:r>
                <a:rPr lang="en-US" sz="1600" b="0" dirty="0"/>
                <a:t> array[1][1]=‘</a:t>
              </a:r>
              <a:r>
                <a:rPr lang="en-US" sz="1600" b="0" dirty="0" err="1" smtClean="0"/>
                <a:t>i</a:t>
              </a:r>
              <a:r>
                <a:rPr lang="en-US" sz="1600" b="0" dirty="0" smtClean="0"/>
                <a:t>’;</a:t>
              </a:r>
            </a:p>
            <a:p>
              <a:pPr eaLnBrk="1" hangingPunct="1">
                <a:buFont typeface="Wingdings" pitchFamily="2" charset="2"/>
                <a:buNone/>
                <a:defRPr/>
              </a:pPr>
              <a:r>
                <a:rPr lang="en-US" sz="1600" b="0" dirty="0" smtClean="0"/>
                <a:t>array[1][2]=‘b’;  </a:t>
              </a:r>
              <a:endParaRPr lang="en-US" sz="1500" b="0" dirty="0">
                <a:ea typeface="굴림" pitchFamily="34" charset="-127"/>
              </a:endParaRPr>
            </a:p>
          </p:txBody>
        </p:sp>
        <p:sp>
          <p:nvSpPr>
            <p:cNvPr id="8" name="Rectangular Callout 7"/>
            <p:cNvSpPr/>
            <p:nvPr/>
          </p:nvSpPr>
          <p:spPr bwMode="auto">
            <a:xfrm>
              <a:off x="5562600" y="5180980"/>
              <a:ext cx="3962400" cy="837903"/>
            </a:xfrm>
            <a:prstGeom prst="wedgeRectCallout">
              <a:avLst>
                <a:gd name="adj1" fmla="val -114111"/>
                <a:gd name="adj2" fmla="val -6412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 ‘\0’ has no special meaning unlike C. It is only considered as a normal character </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E7FC9592-21A8-4612-AD15-CAD988595C50}" type="slidenum">
              <a:rPr lang="en-US"/>
              <a:pPr>
                <a:defRPr/>
              </a:pPr>
              <a:t>13</a:t>
            </a:fld>
            <a:endParaRPr lang="en-US"/>
          </a:p>
        </p:txBody>
      </p:sp>
      <p:sp>
        <p:nvSpPr>
          <p:cNvPr id="290823" name="Rectangle 7"/>
          <p:cNvSpPr>
            <a:spLocks noGrp="1" noChangeArrowheads="1"/>
          </p:cNvSpPr>
          <p:nvPr>
            <p:ph type="title"/>
          </p:nvPr>
        </p:nvSpPr>
        <p:spPr/>
        <p:txBody>
          <a:bodyPr/>
          <a:lstStyle/>
          <a:p>
            <a:pPr eaLnBrk="1" hangingPunct="1">
              <a:defRPr/>
            </a:pPr>
            <a:r>
              <a:rPr lang="en-US" dirty="0" smtClean="0"/>
              <a:t>Arrays (5 of 9) </a:t>
            </a:r>
          </a:p>
        </p:txBody>
      </p:sp>
      <p:sp>
        <p:nvSpPr>
          <p:cNvPr id="16388" name="Rectangle 8"/>
          <p:cNvSpPr>
            <a:spLocks noGrp="1" noChangeArrowheads="1"/>
          </p:cNvSpPr>
          <p:nvPr>
            <p:ph type="body" idx="1"/>
          </p:nvPr>
        </p:nvSpPr>
        <p:spPr>
          <a:xfrm>
            <a:off x="457200" y="1066800"/>
            <a:ext cx="8915400" cy="5029200"/>
          </a:xfrm>
        </p:spPr>
        <p:txBody>
          <a:bodyPr/>
          <a:lstStyle/>
          <a:p>
            <a:pPr eaLnBrk="1" hangingPunct="1">
              <a:buFont typeface="Wingdings" pitchFamily="2" charset="2"/>
              <a:buNone/>
            </a:pPr>
            <a:endParaRPr lang="en-US" sz="2200" dirty="0" smtClean="0"/>
          </a:p>
          <a:p>
            <a:pPr lvl="1" eaLnBrk="1" hangingPunct="1"/>
            <a:r>
              <a:rPr lang="en-US" sz="2000" b="1" dirty="0" smtClean="0"/>
              <a:t>Method 2:</a:t>
            </a:r>
          </a:p>
          <a:p>
            <a:pPr eaLnBrk="1" hangingPunct="1">
              <a:buFont typeface="Wingdings" pitchFamily="2" charset="2"/>
              <a:buNone/>
            </a:pPr>
            <a:endParaRPr lang="en-US" sz="2200" dirty="0" smtClean="0"/>
          </a:p>
          <a:p>
            <a:pPr eaLnBrk="1" hangingPunct="1">
              <a:buFont typeface="Wingdings" pitchFamily="2" charset="2"/>
              <a:buNone/>
            </a:pPr>
            <a:endParaRPr lang="en-US" sz="2200" dirty="0" smtClean="0"/>
          </a:p>
          <a:p>
            <a:pPr eaLnBrk="1" hangingPunct="1">
              <a:buFont typeface="Wingdings" pitchFamily="2" charset="2"/>
              <a:buNone/>
            </a:pPr>
            <a:endParaRPr lang="en-US" sz="2200" dirty="0" smtClean="0"/>
          </a:p>
          <a:p>
            <a:pPr eaLnBrk="1" hangingPunct="1">
              <a:buFont typeface="Wingdings" pitchFamily="2" charset="2"/>
              <a:buNone/>
            </a:pPr>
            <a:endParaRPr lang="en-US" sz="2200" dirty="0" smtClean="0"/>
          </a:p>
          <a:p>
            <a:pPr eaLnBrk="1" hangingPunct="1">
              <a:lnSpc>
                <a:spcPct val="90000"/>
              </a:lnSpc>
            </a:pPr>
            <a:endParaRPr lang="en-US" sz="2200" dirty="0" smtClean="0"/>
          </a:p>
          <a:p>
            <a:pPr eaLnBrk="1" hangingPunct="1">
              <a:lnSpc>
                <a:spcPct val="90000"/>
              </a:lnSpc>
            </a:pPr>
            <a:endParaRPr lang="en-US" sz="2200" dirty="0" smtClean="0"/>
          </a:p>
          <a:p>
            <a:pPr eaLnBrk="1" hangingPunct="1">
              <a:lnSpc>
                <a:spcPct val="90000"/>
              </a:lnSpc>
            </a:pPr>
            <a:endParaRPr lang="en-US" sz="2200" dirty="0" smtClean="0"/>
          </a:p>
          <a:p>
            <a:pPr eaLnBrk="1" hangingPunct="1">
              <a:lnSpc>
                <a:spcPct val="90000"/>
              </a:lnSpc>
            </a:pPr>
            <a:endParaRPr lang="en-US" sz="2200" dirty="0" smtClean="0"/>
          </a:p>
        </p:txBody>
      </p:sp>
      <p:sp>
        <p:nvSpPr>
          <p:cNvPr id="7" name="Text Box 4"/>
          <p:cNvSpPr txBox="1">
            <a:spLocks noChangeArrowheads="1"/>
          </p:cNvSpPr>
          <p:nvPr/>
        </p:nvSpPr>
        <p:spPr bwMode="auto">
          <a:xfrm>
            <a:off x="1295400" y="1981200"/>
            <a:ext cx="6096000" cy="7080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b="0" dirty="0"/>
              <a:t>char[][]  array={{‘a’,’2’,’*’},{‘\0’,’I’,’n’}} </a:t>
            </a:r>
            <a:r>
              <a:rPr lang="en-US" sz="1600" dirty="0"/>
              <a:t>or</a:t>
            </a:r>
          </a:p>
          <a:p>
            <a:pPr eaLnBrk="1" hangingPunct="1">
              <a:buFont typeface="Wingdings" pitchFamily="2" charset="2"/>
              <a:buNone/>
              <a:defRPr/>
            </a:pPr>
            <a:r>
              <a:rPr lang="en-US" sz="1600" b="0" dirty="0"/>
              <a:t> char array[][]={{‘a’,’2’,’*’},{‘\0’,’I’,’n’}}</a:t>
            </a:r>
            <a:endParaRPr lang="en-US" sz="1500" b="0" dirty="0">
              <a:ea typeface="굴림" pitchFamily="34" charset="-127"/>
            </a:endParaRPr>
          </a:p>
        </p:txBody>
      </p:sp>
      <p:sp>
        <p:nvSpPr>
          <p:cNvPr id="9" name="Rectangular Callout 8"/>
          <p:cNvSpPr/>
          <p:nvPr/>
        </p:nvSpPr>
        <p:spPr bwMode="auto">
          <a:xfrm>
            <a:off x="5181600" y="3886200"/>
            <a:ext cx="3429000" cy="838200"/>
          </a:xfrm>
          <a:prstGeom prst="wedgeRectCallout">
            <a:avLst>
              <a:gd name="adj1" fmla="val -128517"/>
              <a:gd name="adj2" fmla="val -1905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that the [][] can be placed before or after the array name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8"/>
          <p:cNvSpPr>
            <a:spLocks noGrp="1"/>
          </p:cNvSpPr>
          <p:nvPr>
            <p:ph idx="1"/>
          </p:nvPr>
        </p:nvSpPr>
        <p:spPr>
          <a:xfrm>
            <a:off x="304800" y="1219200"/>
            <a:ext cx="8915400" cy="4881563"/>
          </a:xfrm>
        </p:spPr>
        <p:txBody>
          <a:bodyPr/>
          <a:lstStyle/>
          <a:p>
            <a:r>
              <a:rPr lang="en-US" smtClean="0"/>
              <a:t>Consider the code given below:</a:t>
            </a:r>
          </a:p>
        </p:txBody>
      </p:sp>
      <p:sp>
        <p:nvSpPr>
          <p:cNvPr id="6" name="Slide Number Placeholder 3"/>
          <p:cNvSpPr>
            <a:spLocks noGrp="1"/>
          </p:cNvSpPr>
          <p:nvPr>
            <p:ph type="sldNum" sz="quarter" idx="10"/>
          </p:nvPr>
        </p:nvSpPr>
        <p:spPr/>
        <p:txBody>
          <a:bodyPr/>
          <a:lstStyle/>
          <a:p>
            <a:pPr>
              <a:defRPr/>
            </a:pPr>
            <a:fld id="{D92EC8A1-F23B-4217-B1A5-57776F8CFEC2}" type="slidenum">
              <a:rPr lang="en-US"/>
              <a:pPr>
                <a:defRPr/>
              </a:pPr>
              <a:t>14</a:t>
            </a:fld>
            <a:endParaRPr lang="en-US"/>
          </a:p>
        </p:txBody>
      </p:sp>
      <p:sp>
        <p:nvSpPr>
          <p:cNvPr id="290823" name="Rectangle 7"/>
          <p:cNvSpPr>
            <a:spLocks noGrp="1" noChangeArrowheads="1"/>
          </p:cNvSpPr>
          <p:nvPr>
            <p:ph type="title"/>
          </p:nvPr>
        </p:nvSpPr>
        <p:spPr/>
        <p:txBody>
          <a:bodyPr/>
          <a:lstStyle/>
          <a:p>
            <a:pPr eaLnBrk="1" hangingPunct="1">
              <a:defRPr/>
            </a:pPr>
            <a:r>
              <a:rPr lang="en-US" dirty="0" smtClean="0"/>
              <a:t>Arrays (6 of 9)</a:t>
            </a:r>
          </a:p>
        </p:txBody>
      </p:sp>
      <p:sp>
        <p:nvSpPr>
          <p:cNvPr id="11" name="Text Box 4"/>
          <p:cNvSpPr txBox="1">
            <a:spLocks noChangeArrowheads="1"/>
          </p:cNvSpPr>
          <p:nvPr/>
        </p:nvSpPr>
        <p:spPr bwMode="auto">
          <a:xfrm>
            <a:off x="914400" y="1905000"/>
            <a:ext cx="7620000" cy="107791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defRPr/>
            </a:pPr>
            <a:r>
              <a:rPr lang="en-US" sz="1600" b="0" dirty="0"/>
              <a:t>long </a:t>
            </a:r>
            <a:r>
              <a:rPr lang="en-US" sz="1600" b="0" dirty="0" err="1"/>
              <a:t>contactNos</a:t>
            </a:r>
            <a:r>
              <a:rPr lang="en-US" sz="1600" b="0" dirty="0"/>
              <a:t>[] = {</a:t>
            </a:r>
            <a:r>
              <a:rPr lang="en-US" sz="1600" b="0" dirty="0">
                <a:solidFill>
                  <a:schemeClr val="bg1"/>
                </a:solidFill>
              </a:rPr>
              <a:t>048214280200L,</a:t>
            </a:r>
            <a:r>
              <a:rPr lang="en-US" sz="1600" b="0" dirty="0">
                <a:solidFill>
                  <a:schemeClr val="bg1"/>
                </a:solidFill>
                <a:ea typeface="굴림" pitchFamily="34" charset="-127"/>
              </a:rPr>
              <a:t> 9901911334L, 04821710601L};</a:t>
            </a:r>
          </a:p>
          <a:p>
            <a:pPr eaLnBrk="1" hangingPunct="1">
              <a:defRPr/>
            </a:pPr>
            <a:r>
              <a:rPr lang="en-US" sz="1600" b="0" dirty="0" err="1">
                <a:ea typeface="굴림" pitchFamily="34" charset="-127"/>
              </a:rPr>
              <a:t>System.out.println</a:t>
            </a:r>
            <a:r>
              <a:rPr lang="en-US" sz="1600" b="0" dirty="0">
                <a:ea typeface="굴림" pitchFamily="34" charset="-127"/>
              </a:rPr>
              <a:t>(</a:t>
            </a:r>
            <a:r>
              <a:rPr lang="en-US" sz="1600" b="0" dirty="0" err="1">
                <a:ea typeface="굴림" pitchFamily="34" charset="-127"/>
              </a:rPr>
              <a:t>contactNos</a:t>
            </a:r>
            <a:r>
              <a:rPr lang="en-US" sz="1600" b="0" dirty="0">
                <a:ea typeface="굴림" pitchFamily="34" charset="-127"/>
              </a:rPr>
              <a:t>[0]);</a:t>
            </a:r>
          </a:p>
          <a:p>
            <a:pPr eaLnBrk="1" hangingPunct="1">
              <a:defRPr/>
            </a:pPr>
            <a:r>
              <a:rPr lang="en-US" sz="1600" b="0" dirty="0" err="1">
                <a:ea typeface="굴림" pitchFamily="34" charset="-127"/>
              </a:rPr>
              <a:t>System.out.println</a:t>
            </a:r>
            <a:r>
              <a:rPr lang="en-US" sz="1600" b="0" dirty="0">
                <a:ea typeface="굴림" pitchFamily="34" charset="-127"/>
              </a:rPr>
              <a:t>(</a:t>
            </a:r>
            <a:r>
              <a:rPr lang="en-US" sz="1600" b="0" dirty="0" err="1">
                <a:ea typeface="굴림" pitchFamily="34" charset="-127"/>
              </a:rPr>
              <a:t>contactNos</a:t>
            </a:r>
            <a:r>
              <a:rPr lang="en-US" sz="1600" b="0" dirty="0">
                <a:ea typeface="굴림" pitchFamily="34" charset="-127"/>
              </a:rPr>
              <a:t>[3]);</a:t>
            </a:r>
            <a:endParaRPr lang="en-US" sz="1500" b="0" dirty="0">
              <a:ea typeface="굴림" pitchFamily="34" charset="-127"/>
            </a:endParaRPr>
          </a:p>
        </p:txBody>
      </p:sp>
      <p:sp>
        <p:nvSpPr>
          <p:cNvPr id="12" name="Oval Callout 11"/>
          <p:cNvSpPr/>
          <p:nvPr/>
        </p:nvSpPr>
        <p:spPr bwMode="auto">
          <a:xfrm>
            <a:off x="5943600" y="914400"/>
            <a:ext cx="3505200" cy="990600"/>
          </a:xfrm>
          <a:prstGeom prst="wedgeEllipseCallout">
            <a:avLst>
              <a:gd name="adj1" fmla="val -151835"/>
              <a:gd name="adj2" fmla="val 5392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is the size of the array, </a:t>
            </a:r>
            <a:r>
              <a:rPr lang="en-US" sz="1800" dirty="0" err="1">
                <a:solidFill>
                  <a:schemeClr val="tx1"/>
                </a:solidFill>
              </a:rPr>
              <a:t>contactNos</a:t>
            </a:r>
            <a:r>
              <a:rPr lang="en-US" sz="1800" dirty="0">
                <a:solidFill>
                  <a:schemeClr val="tx1"/>
                </a:solidFill>
              </a:rPr>
              <a:t>?</a:t>
            </a:r>
          </a:p>
        </p:txBody>
      </p:sp>
      <p:sp>
        <p:nvSpPr>
          <p:cNvPr id="13" name="Flowchart: Process 12"/>
          <p:cNvSpPr/>
          <p:nvPr/>
        </p:nvSpPr>
        <p:spPr bwMode="auto">
          <a:xfrm>
            <a:off x="990600" y="3429000"/>
            <a:ext cx="8305800" cy="12192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ClrTx/>
              <a:defRPr/>
            </a:pPr>
            <a:r>
              <a:rPr lang="en-US" sz="1600" b="0" dirty="0"/>
              <a:t>Size of the array, </a:t>
            </a:r>
            <a:r>
              <a:rPr lang="en-US" sz="1600" b="0" dirty="0" err="1"/>
              <a:t>contactNos</a:t>
            </a:r>
            <a:r>
              <a:rPr lang="en-US" sz="1600" b="0" dirty="0"/>
              <a:t> is 3.</a:t>
            </a:r>
          </a:p>
          <a:p>
            <a:pPr eaLnBrk="1" hangingPunct="1">
              <a:buClrTx/>
              <a:defRPr/>
            </a:pPr>
            <a:r>
              <a:rPr lang="en-US" sz="1600" dirty="0"/>
              <a:t>Note:  </a:t>
            </a:r>
            <a:r>
              <a:rPr lang="en-US" sz="1600" b="0" dirty="0"/>
              <a:t>If size is not explicitly mentioned while declaring an array using new operator, it is taken as the number of elements initialized</a:t>
            </a:r>
          </a:p>
        </p:txBody>
      </p:sp>
      <p:sp>
        <p:nvSpPr>
          <p:cNvPr id="15" name="Flowchart: Process 14"/>
          <p:cNvSpPr/>
          <p:nvPr/>
        </p:nvSpPr>
        <p:spPr bwMode="auto">
          <a:xfrm>
            <a:off x="990600" y="4800600"/>
            <a:ext cx="2209800" cy="5334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ClrTx/>
              <a:defRPr/>
            </a:pPr>
            <a:r>
              <a:rPr lang="en-US" sz="1600" b="0" dirty="0">
                <a:solidFill>
                  <a:schemeClr val="tx1"/>
                </a:solidFill>
              </a:rPr>
              <a:t>048214280200</a:t>
            </a:r>
          </a:p>
        </p:txBody>
      </p:sp>
      <p:sp>
        <p:nvSpPr>
          <p:cNvPr id="16" name="Oval Callout 15"/>
          <p:cNvSpPr/>
          <p:nvPr/>
        </p:nvSpPr>
        <p:spPr bwMode="auto">
          <a:xfrm>
            <a:off x="6400800" y="2057400"/>
            <a:ext cx="3200400" cy="914400"/>
          </a:xfrm>
          <a:prstGeom prst="wedgeEllipseCallout">
            <a:avLst>
              <a:gd name="adj1" fmla="val -123111"/>
              <a:gd name="adj2" fmla="val -709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will be the output?</a:t>
            </a:r>
          </a:p>
        </p:txBody>
      </p:sp>
      <p:sp>
        <p:nvSpPr>
          <p:cNvPr id="17" name="Flowchart: Process 16"/>
          <p:cNvSpPr/>
          <p:nvPr/>
        </p:nvSpPr>
        <p:spPr bwMode="auto">
          <a:xfrm>
            <a:off x="990600" y="5410200"/>
            <a:ext cx="8305800" cy="609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ClrTx/>
              <a:defRPr/>
            </a:pPr>
            <a:r>
              <a:rPr lang="en-US" sz="1600" b="0" dirty="0" smtClean="0"/>
              <a:t>Run time exception, </a:t>
            </a:r>
            <a:r>
              <a:rPr lang="en-US" sz="1600" b="0" dirty="0"/>
              <a:t>since we are trying to access an element outside the array.</a:t>
            </a:r>
          </a:p>
          <a:p>
            <a:pPr eaLnBrk="1" hangingPunct="1">
              <a:buClrTx/>
              <a:defRPr/>
            </a:pPr>
            <a:r>
              <a:rPr lang="en-US" sz="1600" dirty="0"/>
              <a:t>Note: </a:t>
            </a:r>
            <a:r>
              <a:rPr lang="en-US" sz="1600" b="0" dirty="0"/>
              <a:t>Unlike C, array bound checking happens explicitly</a:t>
            </a:r>
          </a:p>
        </p:txBody>
      </p:sp>
      <p:sp>
        <p:nvSpPr>
          <p:cNvPr id="14" name="Oval Callout 13"/>
          <p:cNvSpPr/>
          <p:nvPr/>
        </p:nvSpPr>
        <p:spPr bwMode="auto">
          <a:xfrm>
            <a:off x="5791200" y="2971800"/>
            <a:ext cx="3200400" cy="914400"/>
          </a:xfrm>
          <a:prstGeom prst="wedgeEllipseCallout">
            <a:avLst>
              <a:gd name="adj1" fmla="val -103038"/>
              <a:gd name="adj2" fmla="val -6765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will be the 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C933839-1C74-48E2-B2C6-1FFADD1C8841}" type="slidenum">
              <a:rPr lang="en-US"/>
              <a:pPr>
                <a:defRPr/>
              </a:pPr>
              <a:t>15</a:t>
            </a:fld>
            <a:endParaRPr lang="en-US"/>
          </a:p>
        </p:txBody>
      </p:sp>
      <p:sp>
        <p:nvSpPr>
          <p:cNvPr id="290823" name="Rectangle 7"/>
          <p:cNvSpPr>
            <a:spLocks noGrp="1" noChangeArrowheads="1"/>
          </p:cNvSpPr>
          <p:nvPr>
            <p:ph type="title"/>
          </p:nvPr>
        </p:nvSpPr>
        <p:spPr/>
        <p:txBody>
          <a:bodyPr/>
          <a:lstStyle/>
          <a:p>
            <a:pPr eaLnBrk="1" hangingPunct="1">
              <a:defRPr/>
            </a:pPr>
            <a:r>
              <a:rPr lang="en-US" dirty="0" smtClean="0"/>
              <a:t>Arrays (7 of 9)</a:t>
            </a:r>
          </a:p>
        </p:txBody>
      </p:sp>
      <p:sp>
        <p:nvSpPr>
          <p:cNvPr id="18436" name="Rectangle 8"/>
          <p:cNvSpPr>
            <a:spLocks noGrp="1" noChangeArrowheads="1"/>
          </p:cNvSpPr>
          <p:nvPr>
            <p:ph type="body" idx="1"/>
          </p:nvPr>
        </p:nvSpPr>
        <p:spPr>
          <a:xfrm>
            <a:off x="457200" y="1295400"/>
            <a:ext cx="8839200" cy="4953000"/>
          </a:xfrm>
        </p:spPr>
        <p:txBody>
          <a:bodyPr/>
          <a:lstStyle/>
          <a:p>
            <a:pPr eaLnBrk="1" hangingPunct="1">
              <a:buFont typeface="Wingdings" pitchFamily="2" charset="2"/>
              <a:buNone/>
            </a:pPr>
            <a:r>
              <a:rPr lang="en-US" smtClean="0"/>
              <a:t>Single Dimensional Array</a:t>
            </a:r>
          </a:p>
          <a:p>
            <a:pPr lvl="1" eaLnBrk="1" hangingPunct="1"/>
            <a:r>
              <a:rPr lang="en-US" smtClean="0"/>
              <a:t>Length property represents the size of an array</a:t>
            </a:r>
            <a:r>
              <a:rPr lang="en-US" sz="1900" smtClean="0"/>
              <a:t>	</a:t>
            </a:r>
          </a:p>
          <a:p>
            <a:pPr lvl="1" eaLnBrk="1" hangingPunct="1"/>
            <a:r>
              <a:rPr lang="en-US" smtClean="0"/>
              <a:t>Length of an array can be identified using the below statement</a:t>
            </a:r>
          </a:p>
          <a:p>
            <a:pPr lvl="1" eaLnBrk="1" hangingPunct="1">
              <a:lnSpc>
                <a:spcPct val="90000"/>
              </a:lnSpc>
            </a:pPr>
            <a:endParaRPr lang="en-US" smtClean="0"/>
          </a:p>
          <a:p>
            <a:pPr lvl="1" eaLnBrk="1" hangingPunct="1">
              <a:lnSpc>
                <a:spcPct val="90000"/>
              </a:lnSpc>
            </a:pPr>
            <a:endParaRPr lang="en-US" smtClean="0"/>
          </a:p>
          <a:p>
            <a:pPr lvl="1" eaLnBrk="1" hangingPunct="1">
              <a:lnSpc>
                <a:spcPct val="90000"/>
              </a:lnSpc>
            </a:pPr>
            <a:r>
              <a:rPr lang="en-US" smtClean="0"/>
              <a:t>Consider the array given below,</a:t>
            </a:r>
          </a:p>
          <a:p>
            <a:pPr eaLnBrk="1" hangingPunct="1">
              <a:lnSpc>
                <a:spcPct val="90000"/>
              </a:lnSpc>
              <a:buFont typeface="Wingdings" pitchFamily="2" charset="2"/>
              <a:buNone/>
            </a:pPr>
            <a:endParaRPr lang="en-US" sz="2200" smtClean="0"/>
          </a:p>
          <a:p>
            <a:pPr eaLnBrk="1" hangingPunct="1">
              <a:lnSpc>
                <a:spcPct val="90000"/>
              </a:lnSpc>
            </a:pPr>
            <a:endParaRPr lang="en-US" sz="2200" smtClean="0"/>
          </a:p>
          <a:p>
            <a:pPr eaLnBrk="1" hangingPunct="1">
              <a:lnSpc>
                <a:spcPct val="90000"/>
              </a:lnSpc>
            </a:pPr>
            <a:endParaRPr lang="en-US" sz="2200"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endParaRPr lang="en-US" sz="1900" smtClean="0"/>
          </a:p>
          <a:p>
            <a:pPr lvl="1" eaLnBrk="1" hangingPunct="1">
              <a:lnSpc>
                <a:spcPct val="90000"/>
              </a:lnSpc>
            </a:pPr>
            <a:r>
              <a:rPr lang="en-US" smtClean="0"/>
              <a:t>Size of the above array, </a:t>
            </a:r>
            <a:r>
              <a:rPr lang="en-US" sz="2000" b="1" smtClean="0"/>
              <a:t>contactNos</a:t>
            </a:r>
            <a:r>
              <a:rPr lang="en-US" smtClean="0"/>
              <a:t> is</a:t>
            </a:r>
          </a:p>
          <a:p>
            <a:pPr eaLnBrk="1" hangingPunct="1">
              <a:lnSpc>
                <a:spcPct val="90000"/>
              </a:lnSpc>
            </a:pPr>
            <a:endParaRPr lang="en-US" sz="2200" smtClean="0"/>
          </a:p>
          <a:p>
            <a:pPr eaLnBrk="1" hangingPunct="1">
              <a:lnSpc>
                <a:spcPct val="90000"/>
              </a:lnSpc>
            </a:pPr>
            <a:endParaRPr lang="en-US" sz="2200" smtClean="0"/>
          </a:p>
        </p:txBody>
      </p:sp>
      <p:sp>
        <p:nvSpPr>
          <p:cNvPr id="22" name="Text Box 4"/>
          <p:cNvSpPr txBox="1">
            <a:spLocks noChangeArrowheads="1"/>
          </p:cNvSpPr>
          <p:nvPr/>
        </p:nvSpPr>
        <p:spPr bwMode="auto">
          <a:xfrm>
            <a:off x="1295400" y="2667000"/>
            <a:ext cx="32766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dirty="0" err="1"/>
              <a:t>arrayname.length</a:t>
            </a:r>
            <a:endParaRPr lang="en-US" sz="1500" dirty="0">
              <a:ea typeface="굴림" pitchFamily="34" charset="-127"/>
            </a:endParaRPr>
          </a:p>
        </p:txBody>
      </p:sp>
      <p:sp>
        <p:nvSpPr>
          <p:cNvPr id="24" name="Text Box 4"/>
          <p:cNvSpPr txBox="1">
            <a:spLocks noChangeArrowheads="1"/>
          </p:cNvSpPr>
          <p:nvPr/>
        </p:nvSpPr>
        <p:spPr bwMode="auto">
          <a:xfrm>
            <a:off x="1295400" y="5867400"/>
            <a:ext cx="3276600" cy="3381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eaLnBrk="1" hangingPunct="1">
              <a:buFont typeface="Wingdings" pitchFamily="2" charset="2"/>
              <a:buNone/>
              <a:defRPr/>
            </a:pPr>
            <a:r>
              <a:rPr lang="en-US" sz="1600" dirty="0" err="1"/>
              <a:t>contactNos.length</a:t>
            </a:r>
            <a:r>
              <a:rPr lang="en-US" sz="1600" dirty="0"/>
              <a:t>, </a:t>
            </a:r>
            <a:r>
              <a:rPr lang="en-US" sz="1600" dirty="0" err="1"/>
              <a:t>i.e</a:t>
            </a:r>
            <a:r>
              <a:rPr lang="en-US" sz="1600" dirty="0"/>
              <a:t> 5</a:t>
            </a:r>
            <a:endParaRPr lang="en-US" sz="1500" dirty="0">
              <a:ea typeface="굴림" pitchFamily="34" charset="-127"/>
            </a:endParaRPr>
          </a:p>
        </p:txBody>
      </p:sp>
      <p:sp>
        <p:nvSpPr>
          <p:cNvPr id="25" name="Text Box 4"/>
          <p:cNvSpPr txBox="1">
            <a:spLocks noChangeArrowheads="1"/>
          </p:cNvSpPr>
          <p:nvPr/>
        </p:nvSpPr>
        <p:spPr bwMode="auto">
          <a:xfrm>
            <a:off x="1295400" y="3657600"/>
            <a:ext cx="4343400" cy="144621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dirty="0"/>
              <a:t> 	</a:t>
            </a:r>
            <a:r>
              <a:rPr lang="en-US" sz="1600" b="0" dirty="0"/>
              <a:t>long </a:t>
            </a:r>
            <a:r>
              <a:rPr lang="en-US" sz="1600" b="0" dirty="0" err="1"/>
              <a:t>contactNos</a:t>
            </a:r>
            <a:r>
              <a:rPr lang="en-US" sz="1600" b="0" dirty="0"/>
              <a:t>[] = new long[5];</a:t>
            </a:r>
          </a:p>
          <a:p>
            <a:pPr eaLnBrk="1" hangingPunct="1">
              <a:buFont typeface="Wingdings" pitchFamily="2" charset="2"/>
              <a:buNone/>
              <a:defRPr/>
            </a:pPr>
            <a:r>
              <a:rPr lang="en-US" sz="1600" b="0" dirty="0"/>
              <a:t>	</a:t>
            </a:r>
            <a:r>
              <a:rPr lang="en-US" sz="1600" b="0" dirty="0" err="1">
                <a:solidFill>
                  <a:schemeClr val="bg1"/>
                </a:solidFill>
              </a:rPr>
              <a:t>contactNos</a:t>
            </a:r>
            <a:r>
              <a:rPr lang="en-US" sz="1600" b="0" dirty="0">
                <a:solidFill>
                  <a:schemeClr val="bg1"/>
                </a:solidFill>
              </a:rPr>
              <a:t>[0] = 048214280200L;</a:t>
            </a:r>
          </a:p>
          <a:p>
            <a:pPr eaLnBrk="1" hangingPunct="1">
              <a:buFont typeface="Wingdings" pitchFamily="2" charset="2"/>
              <a:buNone/>
              <a:defRPr/>
            </a:pPr>
            <a:r>
              <a:rPr lang="en-US" sz="1600" b="0" dirty="0">
                <a:solidFill>
                  <a:schemeClr val="bg1"/>
                </a:solidFill>
                <a:ea typeface="굴림" pitchFamily="34" charset="-127"/>
              </a:rPr>
              <a:t>	</a:t>
            </a:r>
            <a:r>
              <a:rPr lang="en-US" sz="1600" b="0" dirty="0" err="1">
                <a:solidFill>
                  <a:schemeClr val="bg1"/>
                </a:solidFill>
                <a:ea typeface="굴림" pitchFamily="34" charset="-127"/>
              </a:rPr>
              <a:t>contactNos</a:t>
            </a:r>
            <a:r>
              <a:rPr lang="en-US" sz="1600" b="0" dirty="0">
                <a:solidFill>
                  <a:schemeClr val="bg1"/>
                </a:solidFill>
                <a:ea typeface="굴림" pitchFamily="34" charset="-127"/>
              </a:rPr>
              <a:t>[1] = 9901911334L;</a:t>
            </a:r>
          </a:p>
          <a:p>
            <a:pPr eaLnBrk="1" hangingPunct="1">
              <a:buFont typeface="Wingdings" pitchFamily="2" charset="2"/>
              <a:buNone/>
              <a:defRPr/>
            </a:pPr>
            <a:r>
              <a:rPr lang="en-US" sz="1600" b="0" dirty="0">
                <a:solidFill>
                  <a:schemeClr val="bg1"/>
                </a:solidFill>
                <a:ea typeface="굴림" pitchFamily="34" charset="-127"/>
              </a:rPr>
              <a:t>	</a:t>
            </a:r>
            <a:r>
              <a:rPr lang="en-US" sz="1600" b="0" dirty="0" err="1">
                <a:solidFill>
                  <a:schemeClr val="bg1"/>
                </a:solidFill>
                <a:ea typeface="굴림" pitchFamily="34" charset="-127"/>
              </a:rPr>
              <a:t>contactNos</a:t>
            </a:r>
            <a:r>
              <a:rPr lang="en-US" sz="1600" b="0" dirty="0">
                <a:solidFill>
                  <a:schemeClr val="bg1"/>
                </a:solidFill>
                <a:ea typeface="굴림" pitchFamily="34" charset="-127"/>
              </a:rPr>
              <a:t>[2] = 04821710601L;    </a:t>
            </a:r>
            <a:endParaRPr lang="en-US" sz="1500" b="0" dirty="0">
              <a:solidFill>
                <a:schemeClr val="bg1"/>
              </a:solidFill>
              <a:ea typeface="굴림" pitchFamily="34" charset="-127"/>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19A5A3F4-E03A-43EA-B43D-CAE5DDB7E015}" type="slidenum">
              <a:rPr lang="en-US"/>
              <a:pPr>
                <a:defRPr/>
              </a:pPr>
              <a:t>16</a:t>
            </a:fld>
            <a:endParaRPr lang="en-US"/>
          </a:p>
        </p:txBody>
      </p:sp>
      <p:sp>
        <p:nvSpPr>
          <p:cNvPr id="290823" name="Rectangle 7"/>
          <p:cNvSpPr>
            <a:spLocks noGrp="1" noChangeArrowheads="1"/>
          </p:cNvSpPr>
          <p:nvPr>
            <p:ph type="title"/>
          </p:nvPr>
        </p:nvSpPr>
        <p:spPr/>
        <p:txBody>
          <a:bodyPr/>
          <a:lstStyle/>
          <a:p>
            <a:pPr eaLnBrk="1" hangingPunct="1">
              <a:defRPr/>
            </a:pPr>
            <a:r>
              <a:rPr lang="en-US" dirty="0" smtClean="0"/>
              <a:t>Arrays (8 of 9) </a:t>
            </a:r>
          </a:p>
        </p:txBody>
      </p:sp>
      <p:sp>
        <p:nvSpPr>
          <p:cNvPr id="19460" name="Rectangle 8"/>
          <p:cNvSpPr>
            <a:spLocks noGrp="1" noChangeArrowheads="1"/>
          </p:cNvSpPr>
          <p:nvPr>
            <p:ph type="body" idx="1"/>
          </p:nvPr>
        </p:nvSpPr>
        <p:spPr>
          <a:xfrm>
            <a:off x="457200" y="1063625"/>
            <a:ext cx="8839200" cy="5029200"/>
          </a:xfrm>
        </p:spPr>
        <p:txBody>
          <a:bodyPr/>
          <a:lstStyle/>
          <a:p>
            <a:pPr eaLnBrk="1" hangingPunct="1">
              <a:buFont typeface="Wingdings" pitchFamily="2" charset="2"/>
              <a:buNone/>
            </a:pPr>
            <a:r>
              <a:rPr lang="en-US" smtClean="0"/>
              <a:t>Multi-dimensional  Array</a:t>
            </a:r>
          </a:p>
          <a:p>
            <a:pPr lvl="1" eaLnBrk="1" hangingPunct="1"/>
            <a:r>
              <a:rPr lang="en-US" sz="2100" smtClean="0"/>
              <a:t>No. of rows  can be obtained as follows:</a:t>
            </a:r>
            <a:endParaRPr lang="en-US" sz="2100" b="1" smtClean="0"/>
          </a:p>
          <a:p>
            <a:pPr lvl="1" eaLnBrk="1" hangingPunct="1">
              <a:buFont typeface="Wingdings" pitchFamily="2" charset="2"/>
              <a:buNone/>
            </a:pPr>
            <a:endParaRPr lang="en-US" smtClean="0"/>
          </a:p>
          <a:p>
            <a:pPr lvl="1" eaLnBrk="1" hangingPunct="1"/>
            <a:endParaRPr lang="en-US" smtClean="0"/>
          </a:p>
          <a:p>
            <a:pPr lvl="1" eaLnBrk="1" hangingPunct="1"/>
            <a:r>
              <a:rPr lang="en-US" smtClean="0"/>
              <a:t>No. of columns in a row can be obtained as follows:</a:t>
            </a:r>
          </a:p>
          <a:p>
            <a:pPr lvl="1" eaLnBrk="1" hangingPunct="1"/>
            <a:endParaRPr lang="en-US" smtClean="0"/>
          </a:p>
          <a:p>
            <a:pPr lvl="1" eaLnBrk="1" hangingPunct="1"/>
            <a:endParaRPr lang="en-US" smtClean="0"/>
          </a:p>
          <a:p>
            <a:pPr lvl="1" eaLnBrk="1" hangingPunct="1"/>
            <a:r>
              <a:rPr lang="en-US" smtClean="0"/>
              <a:t>Consider the array given below:</a:t>
            </a:r>
          </a:p>
          <a:p>
            <a:pPr lvl="1" eaLnBrk="1" hangingPunct="1">
              <a:buFont typeface="Wingdings" pitchFamily="2" charset="2"/>
              <a:buNone/>
            </a:pPr>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eaLnBrk="1" hangingPunct="1">
              <a:buFont typeface="Wingdings" pitchFamily="2" charset="2"/>
              <a:buNone/>
            </a:pPr>
            <a:r>
              <a:rPr lang="en-US" sz="2200" smtClean="0"/>
              <a:t>			</a:t>
            </a:r>
          </a:p>
          <a:p>
            <a:pPr eaLnBrk="1" hangingPunct="1">
              <a:buFont typeface="Wingdings" pitchFamily="2" charset="2"/>
              <a:buNone/>
            </a:pPr>
            <a:r>
              <a:rPr lang="en-US" sz="2200" smtClean="0"/>
              <a:t>			</a:t>
            </a:r>
          </a:p>
          <a:p>
            <a:pPr eaLnBrk="1" hangingPunct="1">
              <a:lnSpc>
                <a:spcPct val="90000"/>
              </a:lnSpc>
              <a:buFont typeface="Wingdings" pitchFamily="2" charset="2"/>
              <a:buNone/>
            </a:pPr>
            <a:endParaRPr lang="en-US" sz="2200" smtClean="0"/>
          </a:p>
          <a:p>
            <a:pPr eaLnBrk="1" hangingPunct="1">
              <a:lnSpc>
                <a:spcPct val="90000"/>
              </a:lnSpc>
              <a:buFont typeface="Wingdings" pitchFamily="2" charset="2"/>
              <a:buNone/>
            </a:pPr>
            <a:endParaRPr lang="en-US" sz="2200" smtClean="0"/>
          </a:p>
          <a:p>
            <a:pPr eaLnBrk="1" hangingPunct="1">
              <a:lnSpc>
                <a:spcPct val="90000"/>
              </a:lnSpc>
            </a:pPr>
            <a:endParaRPr lang="en-US" sz="2200" smtClean="0"/>
          </a:p>
          <a:p>
            <a:pPr eaLnBrk="1" hangingPunct="1">
              <a:lnSpc>
                <a:spcPct val="90000"/>
              </a:lnSpc>
            </a:pPr>
            <a:endParaRPr lang="en-US" sz="2200" smtClean="0"/>
          </a:p>
          <a:p>
            <a:pPr eaLnBrk="1" hangingPunct="1">
              <a:lnSpc>
                <a:spcPct val="90000"/>
              </a:lnSpc>
            </a:pPr>
            <a:endParaRPr lang="en-US" sz="2200" smtClean="0"/>
          </a:p>
          <a:p>
            <a:pPr eaLnBrk="1" hangingPunct="1">
              <a:lnSpc>
                <a:spcPct val="90000"/>
              </a:lnSpc>
              <a:buFont typeface="Wingdings" pitchFamily="2" charset="2"/>
              <a:buNone/>
            </a:pPr>
            <a:endParaRPr lang="en-US" sz="2200" smtClean="0"/>
          </a:p>
        </p:txBody>
      </p:sp>
      <p:sp>
        <p:nvSpPr>
          <p:cNvPr id="15" name="Text Box 4"/>
          <p:cNvSpPr txBox="1">
            <a:spLocks noChangeArrowheads="1"/>
          </p:cNvSpPr>
          <p:nvPr/>
        </p:nvSpPr>
        <p:spPr bwMode="auto">
          <a:xfrm>
            <a:off x="1295400" y="3197225"/>
            <a:ext cx="32766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dirty="0" err="1"/>
              <a:t>arrayname</a:t>
            </a:r>
            <a:r>
              <a:rPr lang="en-US" sz="1600" dirty="0"/>
              <a:t>[</a:t>
            </a:r>
            <a:r>
              <a:rPr lang="en-US" sz="1600" dirty="0" err="1"/>
              <a:t>rownumber</a:t>
            </a:r>
            <a:r>
              <a:rPr lang="en-US" sz="1600" dirty="0"/>
              <a:t>].length</a:t>
            </a:r>
            <a:endParaRPr lang="en-US" sz="1500" dirty="0">
              <a:ea typeface="굴림" pitchFamily="34" charset="-127"/>
            </a:endParaRPr>
          </a:p>
        </p:txBody>
      </p:sp>
      <p:sp>
        <p:nvSpPr>
          <p:cNvPr id="19" name="Text Box 4"/>
          <p:cNvSpPr txBox="1">
            <a:spLocks noChangeArrowheads="1"/>
          </p:cNvSpPr>
          <p:nvPr/>
        </p:nvSpPr>
        <p:spPr bwMode="auto">
          <a:xfrm>
            <a:off x="1295400" y="4416425"/>
            <a:ext cx="38862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b="0" dirty="0"/>
              <a:t>char[][]  </a:t>
            </a:r>
            <a:r>
              <a:rPr lang="en-US" sz="1600" b="0" dirty="0" err="1"/>
              <a:t>arrNum</a:t>
            </a:r>
            <a:r>
              <a:rPr lang="en-US" sz="1600" b="0" dirty="0"/>
              <a:t>={{‘a’,’2’,’*’},{‘\0’,’I’}}</a:t>
            </a:r>
            <a:endParaRPr lang="en-US" sz="1500" b="0" dirty="0">
              <a:ea typeface="굴림" pitchFamily="34" charset="-127"/>
            </a:endParaRPr>
          </a:p>
        </p:txBody>
      </p:sp>
      <p:sp>
        <p:nvSpPr>
          <p:cNvPr id="12" name="Text Box 4"/>
          <p:cNvSpPr txBox="1">
            <a:spLocks noChangeArrowheads="1"/>
          </p:cNvSpPr>
          <p:nvPr/>
        </p:nvSpPr>
        <p:spPr bwMode="auto">
          <a:xfrm>
            <a:off x="1295400" y="1981200"/>
            <a:ext cx="19812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dirty="0" err="1"/>
              <a:t>arrayname.length</a:t>
            </a:r>
            <a:endParaRPr lang="en-US" sz="1500" dirty="0">
              <a:ea typeface="굴림" pitchFamily="34" charset="-127"/>
            </a:endParaRPr>
          </a:p>
        </p:txBody>
      </p:sp>
      <p:sp>
        <p:nvSpPr>
          <p:cNvPr id="13" name="Text Box 4"/>
          <p:cNvSpPr txBox="1">
            <a:spLocks noChangeArrowheads="1"/>
          </p:cNvSpPr>
          <p:nvPr/>
        </p:nvSpPr>
        <p:spPr bwMode="auto">
          <a:xfrm>
            <a:off x="1295400" y="5026025"/>
            <a:ext cx="3276600" cy="3381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eaLnBrk="1" hangingPunct="1">
              <a:buFont typeface="Wingdings" pitchFamily="2" charset="2"/>
              <a:buNone/>
              <a:defRPr/>
            </a:pPr>
            <a:r>
              <a:rPr lang="en-US" sz="1600" dirty="0" err="1"/>
              <a:t>arrNum.length</a:t>
            </a:r>
            <a:r>
              <a:rPr lang="en-US" sz="1600" dirty="0"/>
              <a:t>, </a:t>
            </a:r>
            <a:r>
              <a:rPr lang="en-US" sz="1600" dirty="0" err="1"/>
              <a:t>i.e</a:t>
            </a:r>
            <a:r>
              <a:rPr lang="en-US" sz="1600" dirty="0"/>
              <a:t> 2</a:t>
            </a:r>
            <a:endParaRPr lang="en-US" sz="1500" dirty="0">
              <a:ea typeface="굴림" pitchFamily="34" charset="-127"/>
            </a:endParaRPr>
          </a:p>
        </p:txBody>
      </p:sp>
      <p:sp>
        <p:nvSpPr>
          <p:cNvPr id="14" name="Text Box 4"/>
          <p:cNvSpPr txBox="1">
            <a:spLocks noChangeArrowheads="1"/>
          </p:cNvSpPr>
          <p:nvPr/>
        </p:nvSpPr>
        <p:spPr bwMode="auto">
          <a:xfrm>
            <a:off x="1295400" y="5635625"/>
            <a:ext cx="3276600" cy="3381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eaLnBrk="1" hangingPunct="1">
              <a:buFont typeface="Wingdings" pitchFamily="2" charset="2"/>
              <a:buNone/>
              <a:defRPr/>
            </a:pPr>
            <a:r>
              <a:rPr lang="en-US" sz="1600" dirty="0" err="1"/>
              <a:t>arrNum</a:t>
            </a:r>
            <a:r>
              <a:rPr lang="en-US" sz="1600" dirty="0"/>
              <a:t>[1].length, </a:t>
            </a:r>
            <a:r>
              <a:rPr lang="en-US" sz="1600" dirty="0" err="1"/>
              <a:t>i.e</a:t>
            </a:r>
            <a:r>
              <a:rPr lang="en-US" sz="1600" dirty="0"/>
              <a:t> 2</a:t>
            </a:r>
            <a:endParaRPr lang="en-US" sz="1500" dirty="0">
              <a:ea typeface="굴림" pitchFamily="34" charset="-127"/>
            </a:endParaRPr>
          </a:p>
        </p:txBody>
      </p:sp>
      <p:sp>
        <p:nvSpPr>
          <p:cNvPr id="16" name="Oval Callout 15"/>
          <p:cNvSpPr/>
          <p:nvPr/>
        </p:nvSpPr>
        <p:spPr bwMode="auto">
          <a:xfrm>
            <a:off x="5791200" y="2968176"/>
            <a:ext cx="3733800" cy="990600"/>
          </a:xfrm>
          <a:prstGeom prst="wedgeEllipseCallout">
            <a:avLst>
              <a:gd name="adj1" fmla="val -82209"/>
              <a:gd name="adj2" fmla="val 10138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is the size of the array- </a:t>
            </a:r>
            <a:r>
              <a:rPr lang="en-US" sz="1800" dirty="0" err="1">
                <a:solidFill>
                  <a:schemeClr val="tx1"/>
                </a:solidFill>
              </a:rPr>
              <a:t>arrNum</a:t>
            </a:r>
            <a:r>
              <a:rPr lang="en-US" sz="1800" dirty="0">
                <a:solidFill>
                  <a:schemeClr val="tx1"/>
                </a:solidFill>
              </a:rPr>
              <a:t>?</a:t>
            </a:r>
          </a:p>
        </p:txBody>
      </p:sp>
      <p:sp>
        <p:nvSpPr>
          <p:cNvPr id="11" name="Oval Callout 10"/>
          <p:cNvSpPr/>
          <p:nvPr/>
        </p:nvSpPr>
        <p:spPr bwMode="auto">
          <a:xfrm>
            <a:off x="5791200" y="4339776"/>
            <a:ext cx="3810000" cy="1447800"/>
          </a:xfrm>
          <a:prstGeom prst="wedgeEllipseCallout">
            <a:avLst>
              <a:gd name="adj1" fmla="val -81150"/>
              <a:gd name="adj2" fmla="val -1818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many columns are there </a:t>
            </a:r>
            <a:r>
              <a:rPr lang="en-US" sz="1800" dirty="0" smtClean="0">
                <a:solidFill>
                  <a:schemeClr val="tx1"/>
                </a:solidFill>
              </a:rPr>
              <a:t>in second row (index number one</a:t>
            </a:r>
            <a:r>
              <a:rPr lang="en-US" sz="1800" dirty="0">
                <a:solidFill>
                  <a:schemeClr val="tx1"/>
                </a:solidFill>
              </a:rPr>
              <a:t>) of  the array- </a:t>
            </a:r>
            <a:r>
              <a:rPr lang="en-US" sz="1800" dirty="0" err="1">
                <a:solidFill>
                  <a:schemeClr val="tx1"/>
                </a:solidFill>
              </a:rPr>
              <a:t>arrNum</a:t>
            </a:r>
            <a:r>
              <a:rPr lang="en-US" sz="18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658CEA0E-1E94-401E-B3BB-B245CF2F0658}" type="slidenum">
              <a:rPr lang="en-US"/>
              <a:pPr>
                <a:defRPr/>
              </a:pPr>
              <a:t>17</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Arrays (9 of 9)</a:t>
            </a:r>
          </a:p>
        </p:txBody>
      </p:sp>
      <p:sp>
        <p:nvSpPr>
          <p:cNvPr id="10" name="Text Box 4"/>
          <p:cNvSpPr txBox="1">
            <a:spLocks noChangeArrowheads="1"/>
          </p:cNvSpPr>
          <p:nvPr/>
        </p:nvSpPr>
        <p:spPr bwMode="auto">
          <a:xfrm>
            <a:off x="533400" y="1676400"/>
            <a:ext cx="6553200" cy="3324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Customer{</a:t>
            </a:r>
          </a:p>
          <a:p>
            <a:pPr>
              <a:defRPr/>
            </a:pPr>
            <a:r>
              <a:rPr lang="en-US" dirty="0"/>
              <a:t>                private </a:t>
            </a:r>
            <a:r>
              <a:rPr lang="en-US" dirty="0" err="1"/>
              <a:t>int</a:t>
            </a:r>
            <a:r>
              <a:rPr lang="en-US" dirty="0"/>
              <a:t> </a:t>
            </a:r>
            <a:r>
              <a:rPr lang="en-US" dirty="0" err="1"/>
              <a:t>customerId</a:t>
            </a:r>
            <a:r>
              <a:rPr lang="en-US" dirty="0"/>
              <a:t>;</a:t>
            </a:r>
          </a:p>
          <a:p>
            <a:pPr>
              <a:defRPr/>
            </a:pPr>
            <a:r>
              <a:rPr lang="en-US" dirty="0"/>
              <a:t>                private long </a:t>
            </a:r>
            <a:r>
              <a:rPr lang="en-US" dirty="0" err="1"/>
              <a:t>contactNos</a:t>
            </a:r>
            <a:r>
              <a:rPr lang="en-US" dirty="0"/>
              <a:t>[] = new long[3];</a:t>
            </a:r>
          </a:p>
          <a:p>
            <a:pPr>
              <a:defRPr/>
            </a:pPr>
            <a:r>
              <a:rPr lang="en-US" dirty="0"/>
              <a:t>                public void </a:t>
            </a:r>
            <a:r>
              <a:rPr lang="en-US" dirty="0" err="1"/>
              <a:t>setCustomerId</a:t>
            </a:r>
            <a:r>
              <a:rPr lang="en-US" dirty="0"/>
              <a:t>(</a:t>
            </a:r>
            <a:r>
              <a:rPr lang="en-US" dirty="0" err="1"/>
              <a:t>int</a:t>
            </a:r>
            <a:r>
              <a:rPr lang="en-US" dirty="0"/>
              <a:t> id){</a:t>
            </a:r>
          </a:p>
          <a:p>
            <a:pPr>
              <a:defRPr/>
            </a:pPr>
            <a:r>
              <a:rPr lang="en-US" dirty="0"/>
              <a:t>                                </a:t>
            </a:r>
            <a:r>
              <a:rPr lang="en-US" dirty="0" err="1"/>
              <a:t>customerId</a:t>
            </a:r>
            <a:r>
              <a:rPr lang="en-US" dirty="0"/>
              <a:t> = id;</a:t>
            </a:r>
          </a:p>
          <a:p>
            <a:pPr>
              <a:defRPr/>
            </a:pPr>
            <a:r>
              <a:rPr lang="en-US" dirty="0"/>
              <a:t>                }</a:t>
            </a:r>
          </a:p>
          <a:p>
            <a:pPr>
              <a:defRPr/>
            </a:pPr>
            <a:r>
              <a:rPr lang="en-US" dirty="0"/>
              <a:t>                public void </a:t>
            </a:r>
            <a:r>
              <a:rPr lang="en-US" dirty="0" err="1"/>
              <a:t>setContactNo</a:t>
            </a:r>
            <a:r>
              <a:rPr lang="en-US" dirty="0"/>
              <a:t>(long no1,long no2,long no3){</a:t>
            </a:r>
          </a:p>
          <a:p>
            <a:pPr>
              <a:defRPr/>
            </a:pPr>
            <a:r>
              <a:rPr lang="en-US" dirty="0"/>
              <a:t>                                </a:t>
            </a:r>
            <a:r>
              <a:rPr lang="en-US" dirty="0" err="1"/>
              <a:t>contactNos</a:t>
            </a:r>
            <a:r>
              <a:rPr lang="en-US" dirty="0"/>
              <a:t>[0]=no1;</a:t>
            </a:r>
          </a:p>
          <a:p>
            <a:pPr>
              <a:defRPr/>
            </a:pPr>
            <a:r>
              <a:rPr lang="en-US" dirty="0"/>
              <a:t>                                </a:t>
            </a:r>
            <a:r>
              <a:rPr lang="en-US" dirty="0" err="1"/>
              <a:t>contactNos</a:t>
            </a:r>
            <a:r>
              <a:rPr lang="en-US" dirty="0"/>
              <a:t>[1]=no2;</a:t>
            </a:r>
          </a:p>
          <a:p>
            <a:pPr>
              <a:defRPr/>
            </a:pPr>
            <a:r>
              <a:rPr lang="en-US" dirty="0"/>
              <a:t>                                </a:t>
            </a:r>
            <a:r>
              <a:rPr lang="en-US" dirty="0" err="1"/>
              <a:t>contactNos</a:t>
            </a:r>
            <a:r>
              <a:rPr lang="en-US" dirty="0"/>
              <a:t>[2]=no3;</a:t>
            </a:r>
          </a:p>
          <a:p>
            <a:pPr>
              <a:defRPr/>
            </a:pPr>
            <a:r>
              <a:rPr lang="en-US" dirty="0"/>
              <a:t>                }</a:t>
            </a:r>
          </a:p>
          <a:p>
            <a:pPr>
              <a:defRPr/>
            </a:pPr>
            <a:r>
              <a:rPr lang="en-US" dirty="0"/>
              <a:t>}</a:t>
            </a:r>
          </a:p>
        </p:txBody>
      </p:sp>
      <p:sp>
        <p:nvSpPr>
          <p:cNvPr id="6" name="TextBox 5"/>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7" name="Content Placeholder 11"/>
          <p:cNvSpPr>
            <a:spLocks noGrp="1"/>
          </p:cNvSpPr>
          <p:nvPr>
            <p:ph idx="1"/>
          </p:nvPr>
        </p:nvSpPr>
        <p:spPr>
          <a:xfrm>
            <a:off x="8001000" y="1295400"/>
            <a:ext cx="1676400" cy="1600200"/>
          </a:xfrm>
          <a:prstGeom prst="wedgeRectCallout">
            <a:avLst>
              <a:gd name="adj1" fmla="val -269129"/>
              <a:gd name="adj2" fmla="val 1815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ct val="50000"/>
              </a:spcBef>
              <a:buClr>
                <a:srgbClr val="0033CC"/>
              </a:buClr>
              <a:buSzPct val="155000"/>
              <a:buFont typeface="Wingdings" pitchFamily="2" charset="2"/>
              <a:buNone/>
              <a:defRPr/>
            </a:pPr>
            <a:r>
              <a:rPr lang="en-US" sz="1600" dirty="0" smtClean="0">
                <a:solidFill>
                  <a:schemeClr val="tx1"/>
                </a:solidFill>
              </a:rPr>
              <a:t>Note the usage of the array </a:t>
            </a:r>
            <a:r>
              <a:rPr lang="en-US" sz="1600" dirty="0" err="1" smtClean="0">
                <a:solidFill>
                  <a:schemeClr val="tx1"/>
                </a:solidFill>
              </a:rPr>
              <a:t>contactNos</a:t>
            </a:r>
            <a:r>
              <a:rPr lang="en-US" sz="1600" dirty="0" smtClean="0">
                <a:solidFill>
                  <a:schemeClr val="tx1"/>
                </a:solidFill>
              </a:rPr>
              <a:t> as an instance variable of the class Customer</a:t>
            </a:r>
            <a:endParaRPr lang="en-US" sz="1400" b="1" dirty="0" smtClean="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304800" y="1752600"/>
            <a:ext cx="8915400" cy="4411663"/>
          </a:xfrm>
        </p:spPr>
        <p:txBody>
          <a:bodyPr/>
          <a:lstStyle/>
          <a:p>
            <a:pPr>
              <a:buFont typeface="Wingdings" pitchFamily="2" charset="2"/>
              <a:buNone/>
            </a:pPr>
            <a:r>
              <a:rPr lang="en-US" smtClean="0"/>
              <a:t>    Assume that the Retail Store wants to store the customer name for all its customers </a:t>
            </a: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p:txBody>
      </p:sp>
      <p:sp>
        <p:nvSpPr>
          <p:cNvPr id="6" name="Slide Number Placeholder 5"/>
          <p:cNvSpPr>
            <a:spLocks noGrp="1"/>
          </p:cNvSpPr>
          <p:nvPr>
            <p:ph type="sldNum" sz="quarter" idx="10"/>
          </p:nvPr>
        </p:nvSpPr>
        <p:spPr/>
        <p:txBody>
          <a:bodyPr/>
          <a:lstStyle/>
          <a:p>
            <a:pPr>
              <a:defRPr/>
            </a:pPr>
            <a:fld id="{B1C88432-FF1B-4143-9CB5-846C3C6E5FF1}" type="slidenum">
              <a:rPr lang="en-US" smtClean="0"/>
              <a:pPr>
                <a:defRPr/>
              </a:pPr>
              <a:t>18</a:t>
            </a:fld>
            <a:endParaRPr lang="en-US"/>
          </a:p>
        </p:txBody>
      </p:sp>
      <p:sp>
        <p:nvSpPr>
          <p:cNvPr id="9" name="TextBox 8"/>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Oval Callout 9"/>
          <p:cNvSpPr/>
          <p:nvPr/>
        </p:nvSpPr>
        <p:spPr bwMode="auto">
          <a:xfrm>
            <a:off x="6629400" y="1066800"/>
            <a:ext cx="2667000" cy="762000"/>
          </a:xfrm>
          <a:prstGeom prst="wedgeEllipseCallout">
            <a:avLst>
              <a:gd name="adj1" fmla="val -70465"/>
              <a:gd name="adj2" fmla="val 4320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done?</a:t>
            </a:r>
          </a:p>
        </p:txBody>
      </p:sp>
      <p:sp>
        <p:nvSpPr>
          <p:cNvPr id="11" name="Flowchart: Process 10"/>
          <p:cNvSpPr/>
          <p:nvPr/>
        </p:nvSpPr>
        <p:spPr bwMode="auto">
          <a:xfrm>
            <a:off x="685800" y="2568575"/>
            <a:ext cx="8382000" cy="685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just">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r>
              <a:rPr lang="en-US" sz="1800" b="0" dirty="0"/>
              <a:t>Need to add one more instance variable, </a:t>
            </a:r>
            <a:r>
              <a:rPr lang="en-US" sz="1800" b="0" dirty="0" err="1"/>
              <a:t>customerName</a:t>
            </a:r>
            <a:r>
              <a:rPr lang="en-US" sz="1800" b="0" dirty="0"/>
              <a:t> to the class, Customer</a:t>
            </a:r>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r>
              <a:rPr lang="en-US" sz="1800" b="0" dirty="0"/>
              <a:t>		</a:t>
            </a:r>
          </a:p>
          <a:p>
            <a:pPr>
              <a:buFont typeface="Wingdings" pitchFamily="2" charset="2"/>
              <a:buNone/>
              <a:defRPr/>
            </a:pPr>
            <a:endParaRPr lang="en-US" sz="1800" b="0" dirty="0"/>
          </a:p>
          <a:p>
            <a:pPr>
              <a:buFont typeface="Wingdings" pitchFamily="2" charset="2"/>
              <a:buNone/>
              <a:defRPr/>
            </a:pPr>
            <a:r>
              <a:rPr lang="en-US" sz="1800" b="0" dirty="0"/>
              <a:t>		</a:t>
            </a:r>
          </a:p>
          <a:p>
            <a:pPr>
              <a:buFont typeface="Wingdings" pitchFamily="2" charset="2"/>
              <a:buNone/>
              <a:defRPr/>
            </a:pPr>
            <a:endParaRPr lang="en-US" sz="1800" b="0" dirty="0"/>
          </a:p>
        </p:txBody>
      </p:sp>
      <p:sp>
        <p:nvSpPr>
          <p:cNvPr id="7" name="Oval Callout 6"/>
          <p:cNvSpPr/>
          <p:nvPr/>
        </p:nvSpPr>
        <p:spPr bwMode="auto">
          <a:xfrm>
            <a:off x="5638800" y="3352800"/>
            <a:ext cx="3962400" cy="1066800"/>
          </a:xfrm>
          <a:prstGeom prst="wedgeEllipseCallout">
            <a:avLst>
              <a:gd name="adj1" fmla="val -58699"/>
              <a:gd name="adj2" fmla="val -7803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Can we declare an array of characters for </a:t>
            </a:r>
            <a:r>
              <a:rPr lang="en-US" sz="1800" dirty="0" err="1">
                <a:solidFill>
                  <a:schemeClr val="tx1"/>
                </a:solidFill>
              </a:rPr>
              <a:t>customerName</a:t>
            </a:r>
            <a:r>
              <a:rPr lang="en-US" sz="1800" dirty="0">
                <a:solidFill>
                  <a:schemeClr val="tx1"/>
                </a:solidFill>
              </a:rPr>
              <a:t>?</a:t>
            </a:r>
          </a:p>
        </p:txBody>
      </p:sp>
      <p:sp>
        <p:nvSpPr>
          <p:cNvPr id="12" name="Flowchart: Process 11"/>
          <p:cNvSpPr/>
          <p:nvPr/>
        </p:nvSpPr>
        <p:spPr bwMode="auto">
          <a:xfrm>
            <a:off x="685800" y="4487863"/>
            <a:ext cx="8382000" cy="990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just">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r>
              <a:rPr lang="en-US" sz="1800" b="0" dirty="0"/>
              <a:t>An array of characters may be declared, but we need a mechanism of accessing the </a:t>
            </a:r>
            <a:r>
              <a:rPr lang="en-US" sz="1800" b="0" dirty="0" err="1"/>
              <a:t>customerName</a:t>
            </a:r>
            <a:r>
              <a:rPr lang="en-US" sz="1800" b="0" dirty="0"/>
              <a:t> as a single entity</a:t>
            </a:r>
          </a:p>
          <a:p>
            <a:pPr>
              <a:buFont typeface="Wingdings" pitchFamily="2" charset="2"/>
              <a:buNone/>
              <a:defRPr/>
            </a:pPr>
            <a:r>
              <a:rPr lang="en-US" sz="1800" b="0" dirty="0"/>
              <a:t>The names of customers may also have varying length </a:t>
            </a:r>
          </a:p>
          <a:p>
            <a:pPr>
              <a:buFont typeface="Wingdings" pitchFamily="2" charset="2"/>
              <a:buNone/>
              <a:defRPr/>
            </a:pPr>
            <a:endParaRPr lang="en-US" sz="1800" b="0" dirty="0"/>
          </a:p>
          <a:p>
            <a:pPr>
              <a:buFont typeface="Wingdings" pitchFamily="2" charset="2"/>
              <a:buNone/>
              <a:defRPr/>
            </a:pPr>
            <a:endParaRPr lang="en-US" sz="1800" b="0" dirty="0"/>
          </a:p>
          <a:p>
            <a:pPr>
              <a:buFont typeface="Wingdings" pitchFamily="2" charset="2"/>
              <a:buNone/>
              <a:defRPr/>
            </a:pPr>
            <a:r>
              <a:rPr lang="en-US" sz="1800" b="0" dirty="0"/>
              <a:t>		</a:t>
            </a:r>
          </a:p>
          <a:p>
            <a:pPr>
              <a:buFont typeface="Wingdings" pitchFamily="2" charset="2"/>
              <a:buNone/>
              <a:defRPr/>
            </a:pPr>
            <a:endParaRPr lang="en-US" sz="1800" b="0" dirty="0"/>
          </a:p>
          <a:p>
            <a:pPr>
              <a:buFont typeface="Wingdings" pitchFamily="2" charset="2"/>
              <a:buNone/>
              <a:defRPr/>
            </a:pPr>
            <a:r>
              <a:rPr lang="en-US" sz="1800" b="0" dirty="0"/>
              <a:t>		</a:t>
            </a:r>
          </a:p>
          <a:p>
            <a:pPr>
              <a:buFont typeface="Wingdings" pitchFamily="2" charset="2"/>
              <a:buNone/>
              <a:defRPr/>
            </a:pPr>
            <a:endParaRPr lang="en-US" sz="1800" b="0" dirty="0"/>
          </a:p>
        </p:txBody>
      </p:sp>
      <p:sp>
        <p:nvSpPr>
          <p:cNvPr id="13"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81000" y="1524000"/>
            <a:ext cx="7696200" cy="685800"/>
          </a:xfrm>
        </p:spPr>
        <p:txBody>
          <a:bodyPr/>
          <a:lstStyle/>
          <a:p>
            <a:pPr eaLnBrk="1" hangingPunct="1">
              <a:lnSpc>
                <a:spcPct val="90000"/>
              </a:lnSpc>
              <a:defRPr/>
            </a:pPr>
            <a:r>
              <a:rPr lang="en-US" dirty="0" smtClean="0"/>
              <a:t>Strings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a:buFont typeface="Wingdings" pitchFamily="2" charset="2"/>
              <a:buNone/>
              <a:defRPr/>
            </a:pPr>
            <a:r>
              <a:rPr lang="en-US" sz="1600" b="1" dirty="0" smtClean="0"/>
              <a:t>© (2009) Infosys Technologies Ltd.</a:t>
            </a:r>
          </a:p>
          <a:p>
            <a:pPr>
              <a:buFont typeface="Wingdings" pitchFamily="2" charset="2"/>
              <a:buNone/>
              <a:defRPr/>
            </a:pPr>
            <a:endParaRPr lang="en-US" sz="1600" dirty="0" smtClean="0"/>
          </a:p>
          <a:p>
            <a:pPr indent="4763">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7DAF3BB3-37EA-48A7-A900-3EF9DDB1A330}"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50B55DBD-E034-4D77-9E5F-50C2DA2B4209}" type="slidenum">
              <a:rPr lang="en-US"/>
              <a:pPr>
                <a:defRPr/>
              </a:pPr>
              <a:t>20</a:t>
            </a:fld>
            <a:endParaRPr lang="en-US"/>
          </a:p>
        </p:txBody>
      </p:sp>
      <p:sp>
        <p:nvSpPr>
          <p:cNvPr id="348171" name="Rectangle 11"/>
          <p:cNvSpPr>
            <a:spLocks noGrp="1" noChangeArrowheads="1"/>
          </p:cNvSpPr>
          <p:nvPr>
            <p:ph type="title"/>
          </p:nvPr>
        </p:nvSpPr>
        <p:spPr/>
        <p:txBody>
          <a:bodyPr/>
          <a:lstStyle/>
          <a:p>
            <a:pPr eaLnBrk="1" hangingPunct="1">
              <a:defRPr/>
            </a:pPr>
            <a:r>
              <a:rPr lang="en-US" dirty="0" smtClean="0"/>
              <a:t>Strings  (1 of 6)</a:t>
            </a:r>
          </a:p>
        </p:txBody>
      </p:sp>
      <p:sp>
        <p:nvSpPr>
          <p:cNvPr id="24580" name="Rectangle 12"/>
          <p:cNvSpPr>
            <a:spLocks noGrp="1" noChangeArrowheads="1"/>
          </p:cNvSpPr>
          <p:nvPr>
            <p:ph type="body" idx="1"/>
          </p:nvPr>
        </p:nvSpPr>
        <p:spPr>
          <a:xfrm>
            <a:off x="381000" y="1143000"/>
            <a:ext cx="8839200" cy="4800600"/>
          </a:xfrm>
        </p:spPr>
        <p:txBody>
          <a:bodyPr/>
          <a:lstStyle/>
          <a:p>
            <a:pPr eaLnBrk="1" hangingPunct="1"/>
            <a:r>
              <a:rPr lang="en-US" smtClean="0"/>
              <a:t>A set of related characters can be represented using a string</a:t>
            </a:r>
          </a:p>
          <a:p>
            <a:pPr eaLnBrk="1" hangingPunct="1">
              <a:buFont typeface="Wingdings" pitchFamily="2" charset="2"/>
              <a:buNone/>
            </a:pPr>
            <a:endParaRPr lang="en-US" smtClean="0"/>
          </a:p>
          <a:p>
            <a:pPr eaLnBrk="1" hangingPunct="1"/>
            <a:r>
              <a:rPr lang="en-US" smtClean="0"/>
              <a:t>In Java, this is done with the help of a built in class called </a:t>
            </a:r>
            <a:r>
              <a:rPr lang="en-US" b="1" smtClean="0"/>
              <a:t>String</a:t>
            </a:r>
            <a:r>
              <a:rPr lang="en-US" smtClean="0"/>
              <a:t> </a:t>
            </a:r>
          </a:p>
          <a:p>
            <a:pPr eaLnBrk="1" hangingPunct="1">
              <a:buFont typeface="Wingdings" pitchFamily="2" charset="2"/>
              <a:buNone/>
            </a:pPr>
            <a:endParaRPr lang="en-US" smtClean="0"/>
          </a:p>
          <a:p>
            <a:pPr lvl="1" eaLnBrk="1" hangingPunct="1"/>
            <a:r>
              <a:rPr lang="en-US" b="1" smtClean="0">
                <a:solidFill>
                  <a:srgbClr val="000000"/>
                </a:solidFill>
              </a:rPr>
              <a:t>String</a:t>
            </a:r>
            <a:r>
              <a:rPr lang="en-US" smtClean="0">
                <a:solidFill>
                  <a:srgbClr val="000000"/>
                </a:solidFill>
              </a:rPr>
              <a:t> is not a simple array of characters</a:t>
            </a:r>
          </a:p>
          <a:p>
            <a:pPr lvl="1" eaLnBrk="1" hangingPunct="1">
              <a:buFont typeface="Wingdings" pitchFamily="2" charset="2"/>
              <a:buNone/>
            </a:pPr>
            <a:endParaRPr lang="en-US" smtClean="0">
              <a:solidFill>
                <a:srgbClr val="000000"/>
              </a:solidFill>
            </a:endParaRPr>
          </a:p>
          <a:p>
            <a:pPr lvl="1" eaLnBrk="1" hangingPunct="1"/>
            <a:r>
              <a:rPr lang="en-US" smtClean="0">
                <a:solidFill>
                  <a:srgbClr val="000000"/>
                </a:solidFill>
              </a:rPr>
              <a:t>There is no terminator character (‘\0’) used </a:t>
            </a:r>
            <a:endParaRPr lang="en-US" sz="2400" smtClean="0">
              <a:solidFill>
                <a:srgbClr val="000000"/>
              </a:solidFill>
            </a:endParaRPr>
          </a:p>
          <a:p>
            <a:pPr eaLnBrk="1" hangingPunct="1"/>
            <a:endParaRPr lang="en-US" sz="1900" b="1" smtClean="0">
              <a:solidFill>
                <a:srgbClr val="000000"/>
              </a:solidFill>
            </a:endParaRPr>
          </a:p>
          <a:p>
            <a:pPr lvl="1" eaLnBrk="1" hangingPunct="1">
              <a:buFont typeface="Wingdings" pitchFamily="2" charset="2"/>
              <a:buNone/>
            </a:pPr>
            <a:r>
              <a:rPr lang="en-US" sz="1900" smtClean="0">
                <a:solidFill>
                  <a:srgbClr val="000000"/>
                </a:solidFill>
              </a:rPr>
              <a:t>	</a:t>
            </a:r>
            <a:endParaRPr lang="en-US" smtClean="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6899C3B-4D69-42CB-AA51-F027791A9981}" type="slidenum">
              <a:rPr lang="en-US"/>
              <a:pPr>
                <a:defRPr/>
              </a:pPr>
              <a:t>21</a:t>
            </a:fld>
            <a:endParaRPr lang="en-US"/>
          </a:p>
        </p:txBody>
      </p:sp>
      <p:sp>
        <p:nvSpPr>
          <p:cNvPr id="348171" name="Rectangle 11"/>
          <p:cNvSpPr>
            <a:spLocks noGrp="1" noChangeArrowheads="1"/>
          </p:cNvSpPr>
          <p:nvPr>
            <p:ph type="title"/>
          </p:nvPr>
        </p:nvSpPr>
        <p:spPr/>
        <p:txBody>
          <a:bodyPr/>
          <a:lstStyle/>
          <a:p>
            <a:pPr eaLnBrk="1" hangingPunct="1">
              <a:defRPr/>
            </a:pPr>
            <a:r>
              <a:rPr lang="en-US" dirty="0" smtClean="0"/>
              <a:t>Strings  (2 of 6)</a:t>
            </a:r>
          </a:p>
        </p:txBody>
      </p:sp>
      <p:sp>
        <p:nvSpPr>
          <p:cNvPr id="25604" name="Rectangle 12"/>
          <p:cNvSpPr>
            <a:spLocks noGrp="1" noChangeArrowheads="1"/>
          </p:cNvSpPr>
          <p:nvPr>
            <p:ph type="body" idx="1"/>
          </p:nvPr>
        </p:nvSpPr>
        <p:spPr>
          <a:xfrm>
            <a:off x="381000" y="1295400"/>
            <a:ext cx="8839200" cy="4800600"/>
          </a:xfrm>
        </p:spPr>
        <p:txBody>
          <a:bodyPr/>
          <a:lstStyle/>
          <a:p>
            <a:pPr eaLnBrk="1" hangingPunct="1">
              <a:buFont typeface="Wingdings" pitchFamily="2" charset="2"/>
              <a:buNone/>
            </a:pPr>
            <a:r>
              <a:rPr lang="en-US" smtClean="0">
                <a:solidFill>
                  <a:srgbClr val="000000"/>
                </a:solidFill>
              </a:rPr>
              <a:t>Creation and Initialization of a </a:t>
            </a:r>
            <a:r>
              <a:rPr lang="en-US" b="1" smtClean="0">
                <a:solidFill>
                  <a:srgbClr val="000000"/>
                </a:solidFill>
              </a:rPr>
              <a:t>String</a:t>
            </a:r>
            <a:r>
              <a:rPr lang="en-US" smtClean="0">
                <a:solidFill>
                  <a:srgbClr val="000000"/>
                </a:solidFill>
              </a:rPr>
              <a:t> object</a:t>
            </a:r>
          </a:p>
          <a:p>
            <a:pPr lvl="1" eaLnBrk="1" hangingPunct="1"/>
            <a:r>
              <a:rPr lang="en-US" sz="2000" b="1" smtClean="0">
                <a:solidFill>
                  <a:srgbClr val="000000"/>
                </a:solidFill>
              </a:rPr>
              <a:t>Method 1:</a:t>
            </a:r>
          </a:p>
          <a:p>
            <a:pPr lvl="2" eaLnBrk="1" hangingPunct="1"/>
            <a:r>
              <a:rPr lang="en-US" smtClean="0">
                <a:solidFill>
                  <a:srgbClr val="000000"/>
                </a:solidFill>
              </a:rPr>
              <a:t>Creating an object  of </a:t>
            </a:r>
            <a:r>
              <a:rPr lang="en-US" b="1" smtClean="0">
                <a:solidFill>
                  <a:srgbClr val="000000"/>
                </a:solidFill>
              </a:rPr>
              <a:t>String</a:t>
            </a:r>
            <a:r>
              <a:rPr lang="en-US" smtClean="0">
                <a:solidFill>
                  <a:srgbClr val="000000"/>
                </a:solidFill>
              </a:rPr>
              <a:t> using new operator</a:t>
            </a:r>
          </a:p>
          <a:p>
            <a:pPr lvl="1" eaLnBrk="1" hangingPunct="1"/>
            <a:endParaRPr lang="en-US" sz="2100" b="1" smtClean="0">
              <a:solidFill>
                <a:srgbClr val="000000"/>
              </a:solidFill>
            </a:endParaRPr>
          </a:p>
          <a:p>
            <a:pPr lvl="1" eaLnBrk="1" hangingPunct="1"/>
            <a:r>
              <a:rPr lang="en-US" sz="2000" b="1" smtClean="0">
                <a:solidFill>
                  <a:srgbClr val="000000"/>
                </a:solidFill>
              </a:rPr>
              <a:t>Method 2:</a:t>
            </a:r>
          </a:p>
          <a:p>
            <a:pPr lvl="2" eaLnBrk="1" hangingPunct="1"/>
            <a:r>
              <a:rPr lang="en-US" smtClean="0">
                <a:solidFill>
                  <a:srgbClr val="000000"/>
                </a:solidFill>
              </a:rPr>
              <a:t>Assigning a group of characters into a </a:t>
            </a:r>
            <a:r>
              <a:rPr lang="en-US" b="1" smtClean="0">
                <a:solidFill>
                  <a:srgbClr val="000000"/>
                </a:solidFill>
              </a:rPr>
              <a:t>String</a:t>
            </a:r>
            <a:r>
              <a:rPr lang="en-US" smtClean="0">
                <a:solidFill>
                  <a:srgbClr val="000000"/>
                </a:solidFill>
              </a:rPr>
              <a:t> object </a:t>
            </a:r>
          </a:p>
          <a:p>
            <a:pPr lvl="2" eaLnBrk="1" hangingPunct="1"/>
            <a:endParaRPr lang="en-US" sz="1700" b="1" smtClean="0">
              <a:solidFill>
                <a:srgbClr val="000000"/>
              </a:solidFill>
            </a:endParaRPr>
          </a:p>
          <a:p>
            <a:pPr lvl="1" eaLnBrk="1" hangingPunct="1"/>
            <a:endParaRPr lang="en-US" sz="1900" smtClean="0">
              <a:solidFill>
                <a:srgbClr val="000000"/>
              </a:solidFill>
            </a:endParaRPr>
          </a:p>
          <a:p>
            <a:pPr lvl="1" eaLnBrk="1" hangingPunct="1">
              <a:buFont typeface="Wingdings" pitchFamily="2" charset="2"/>
              <a:buNone/>
            </a:pPr>
            <a:r>
              <a:rPr lang="en-US" sz="2000" b="1" smtClean="0">
                <a:solidFill>
                  <a:srgbClr val="000000"/>
                </a:solidFill>
              </a:rPr>
              <a:t> </a:t>
            </a:r>
          </a:p>
          <a:p>
            <a:pPr lvl="1" eaLnBrk="1" hangingPunct="1"/>
            <a:r>
              <a:rPr lang="en-US" sz="2000" b="1" smtClean="0">
                <a:solidFill>
                  <a:srgbClr val="000000"/>
                </a:solidFill>
              </a:rPr>
              <a:t>Method 3:</a:t>
            </a:r>
          </a:p>
          <a:p>
            <a:pPr lvl="2" eaLnBrk="1" hangingPunct="1"/>
            <a:r>
              <a:rPr lang="en-US" smtClean="0">
                <a:solidFill>
                  <a:srgbClr val="000000"/>
                </a:solidFill>
              </a:rPr>
              <a:t>Combining both the statements in Method 2</a:t>
            </a:r>
          </a:p>
        </p:txBody>
      </p:sp>
      <p:sp>
        <p:nvSpPr>
          <p:cNvPr id="8" name="Text Box 4"/>
          <p:cNvSpPr txBox="1">
            <a:spLocks noChangeArrowheads="1"/>
          </p:cNvSpPr>
          <p:nvPr/>
        </p:nvSpPr>
        <p:spPr bwMode="auto">
          <a:xfrm>
            <a:off x="2857500" y="2514600"/>
            <a:ext cx="41910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b="0" dirty="0"/>
              <a:t>String </a:t>
            </a:r>
            <a:r>
              <a:rPr lang="en-US" sz="1600" b="0" dirty="0" err="1"/>
              <a:t>customerName</a:t>
            </a:r>
            <a:r>
              <a:rPr lang="en-US" sz="1600" b="0" dirty="0"/>
              <a:t> = new String(“Jack”);</a:t>
            </a:r>
            <a:endParaRPr lang="en-US" sz="1500" b="0" dirty="0">
              <a:ea typeface="굴림" pitchFamily="34" charset="-127"/>
            </a:endParaRPr>
          </a:p>
        </p:txBody>
      </p:sp>
      <p:sp>
        <p:nvSpPr>
          <p:cNvPr id="7" name="Text Box 4"/>
          <p:cNvSpPr txBox="1">
            <a:spLocks noChangeArrowheads="1"/>
          </p:cNvSpPr>
          <p:nvPr/>
        </p:nvSpPr>
        <p:spPr bwMode="auto">
          <a:xfrm>
            <a:off x="2857500" y="3657600"/>
            <a:ext cx="4191000" cy="7080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b="0" dirty="0"/>
              <a:t>String </a:t>
            </a:r>
            <a:r>
              <a:rPr lang="en-US" sz="1600" b="0" dirty="0" err="1"/>
              <a:t>customerName</a:t>
            </a:r>
            <a:r>
              <a:rPr lang="en-US" sz="1600" b="0" dirty="0"/>
              <a:t>;</a:t>
            </a:r>
          </a:p>
          <a:p>
            <a:pPr eaLnBrk="1" hangingPunct="1">
              <a:buFont typeface="Wingdings" pitchFamily="2" charset="2"/>
              <a:buNone/>
              <a:defRPr/>
            </a:pPr>
            <a:r>
              <a:rPr lang="en-US" sz="1600" b="0" dirty="0" err="1"/>
              <a:t>customerName</a:t>
            </a:r>
            <a:r>
              <a:rPr lang="en-US" sz="1600" b="0" dirty="0"/>
              <a:t> = “Jack”;</a:t>
            </a:r>
            <a:endParaRPr lang="en-US" sz="1500" b="0" dirty="0">
              <a:ea typeface="굴림" pitchFamily="34" charset="-127"/>
            </a:endParaRPr>
          </a:p>
        </p:txBody>
      </p:sp>
      <p:sp>
        <p:nvSpPr>
          <p:cNvPr id="9" name="Text Box 4"/>
          <p:cNvSpPr txBox="1">
            <a:spLocks noChangeArrowheads="1"/>
          </p:cNvSpPr>
          <p:nvPr/>
        </p:nvSpPr>
        <p:spPr bwMode="auto">
          <a:xfrm>
            <a:off x="2819400" y="5410200"/>
            <a:ext cx="41910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buFont typeface="Wingdings" pitchFamily="2" charset="2"/>
              <a:buNone/>
              <a:defRPr/>
            </a:pPr>
            <a:r>
              <a:rPr lang="en-US" sz="1600" b="0" dirty="0"/>
              <a:t>String </a:t>
            </a:r>
            <a:r>
              <a:rPr lang="en-US" sz="1600" b="0" dirty="0" err="1"/>
              <a:t>customerName</a:t>
            </a:r>
            <a:r>
              <a:rPr lang="en-US" sz="1600" b="0" dirty="0"/>
              <a:t> = “Jack”;</a:t>
            </a:r>
          </a:p>
        </p:txBody>
      </p:sp>
      <p:sp>
        <p:nvSpPr>
          <p:cNvPr id="10" name="Oval Callout 9"/>
          <p:cNvSpPr/>
          <p:nvPr/>
        </p:nvSpPr>
        <p:spPr bwMode="auto">
          <a:xfrm>
            <a:off x="7162800" y="1143000"/>
            <a:ext cx="2743200" cy="1295400"/>
          </a:xfrm>
          <a:prstGeom prst="wedgeEllipseCallout">
            <a:avLst>
              <a:gd name="adj1" fmla="val -60635"/>
              <a:gd name="adj2" fmla="val 6671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Where will the memory be allocated?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020FFAC7-FFCA-49CC-8C0F-BBAF878F1191}" type="slidenum">
              <a:rPr lang="en-US"/>
              <a:pPr>
                <a:defRPr/>
              </a:pPr>
              <a:t>22</a:t>
            </a:fld>
            <a:endParaRPr lang="en-US"/>
          </a:p>
        </p:txBody>
      </p:sp>
      <p:sp>
        <p:nvSpPr>
          <p:cNvPr id="289802" name="Rectangle 10"/>
          <p:cNvSpPr>
            <a:spLocks noGrp="1" noChangeArrowheads="1"/>
          </p:cNvSpPr>
          <p:nvPr>
            <p:ph type="title"/>
          </p:nvPr>
        </p:nvSpPr>
        <p:spPr/>
        <p:txBody>
          <a:bodyPr/>
          <a:lstStyle/>
          <a:p>
            <a:pPr eaLnBrk="1" hangingPunct="1">
              <a:defRPr/>
            </a:pPr>
            <a:r>
              <a:rPr lang="en-US" dirty="0" smtClean="0"/>
              <a:t>Strings (3 of 6)</a:t>
            </a:r>
          </a:p>
        </p:txBody>
      </p:sp>
      <p:sp>
        <p:nvSpPr>
          <p:cNvPr id="26628" name="Rectangle 11"/>
          <p:cNvSpPr>
            <a:spLocks noGrp="1" noChangeArrowheads="1"/>
          </p:cNvSpPr>
          <p:nvPr>
            <p:ph type="body" idx="1"/>
          </p:nvPr>
        </p:nvSpPr>
        <p:spPr>
          <a:xfrm>
            <a:off x="609600" y="1295400"/>
            <a:ext cx="8636000" cy="49530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solidFill>
                <a:srgbClr val="000000"/>
              </a:solidFill>
            </a:endParaRPr>
          </a:p>
          <a:p>
            <a:pPr eaLnBrk="1" hangingPunct="1"/>
            <a:endParaRPr lang="en-US" smtClean="0">
              <a:solidFill>
                <a:srgbClr val="000000"/>
              </a:solidFill>
            </a:endParaRPr>
          </a:p>
          <a:p>
            <a:pPr eaLnBrk="1" hangingPunct="1"/>
            <a:r>
              <a:rPr lang="en-US" smtClean="0">
                <a:solidFill>
                  <a:srgbClr val="000000"/>
                </a:solidFill>
              </a:rPr>
              <a:t>customerName is the reference variable of </a:t>
            </a:r>
            <a:r>
              <a:rPr lang="en-US" b="1" smtClean="0">
                <a:solidFill>
                  <a:srgbClr val="000000"/>
                </a:solidFill>
              </a:rPr>
              <a:t>String</a:t>
            </a:r>
            <a:r>
              <a:rPr lang="en-US" smtClean="0">
                <a:solidFill>
                  <a:srgbClr val="000000"/>
                </a:solidFill>
              </a:rPr>
              <a:t> class</a:t>
            </a:r>
          </a:p>
          <a:p>
            <a:pPr eaLnBrk="1" hangingPunct="1"/>
            <a:r>
              <a:rPr lang="en-US" smtClean="0">
                <a:solidFill>
                  <a:srgbClr val="000000"/>
                </a:solidFill>
              </a:rPr>
              <a:t>Default value for reference variable of </a:t>
            </a:r>
            <a:r>
              <a:rPr lang="en-US" b="1" smtClean="0">
                <a:solidFill>
                  <a:srgbClr val="000000"/>
                </a:solidFill>
              </a:rPr>
              <a:t>String</a:t>
            </a:r>
            <a:r>
              <a:rPr lang="en-US" smtClean="0">
                <a:solidFill>
                  <a:srgbClr val="000000"/>
                </a:solidFill>
              </a:rPr>
              <a:t> class will be null</a:t>
            </a:r>
          </a:p>
          <a:p>
            <a:pPr eaLnBrk="1" hangingPunct="1"/>
            <a:endParaRPr lang="en-US" smtClean="0">
              <a:solidFill>
                <a:srgbClr val="000000"/>
              </a:solidFill>
            </a:endParaRPr>
          </a:p>
        </p:txBody>
      </p:sp>
      <p:grpSp>
        <p:nvGrpSpPr>
          <p:cNvPr id="26629" name="Group 24"/>
          <p:cNvGrpSpPr>
            <a:grpSpLocks/>
          </p:cNvGrpSpPr>
          <p:nvPr/>
        </p:nvGrpSpPr>
        <p:grpSpPr bwMode="auto">
          <a:xfrm>
            <a:off x="1752600" y="1295400"/>
            <a:ext cx="6248400" cy="2514600"/>
            <a:chOff x="1066801" y="2061368"/>
            <a:chExt cx="6083571" cy="2503191"/>
          </a:xfrm>
        </p:grpSpPr>
        <p:sp>
          <p:nvSpPr>
            <p:cNvPr id="9" name="Oval 36"/>
            <p:cNvSpPr>
              <a:spLocks noChangeArrowheads="1"/>
            </p:cNvSpPr>
            <p:nvPr/>
          </p:nvSpPr>
          <p:spPr bwMode="auto">
            <a:xfrm>
              <a:off x="4273361" y="2061368"/>
              <a:ext cx="2660840" cy="2133600"/>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17" name="Flowchart: Process 16"/>
            <p:cNvSpPr/>
            <p:nvPr/>
          </p:nvSpPr>
          <p:spPr bwMode="auto">
            <a:xfrm>
              <a:off x="1413020" y="2854677"/>
              <a:ext cx="1910390" cy="88970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26634" name="TextBox 33"/>
            <p:cNvSpPr txBox="1">
              <a:spLocks noChangeArrowheads="1"/>
            </p:cNvSpPr>
            <p:nvPr/>
          </p:nvSpPr>
          <p:spPr bwMode="auto">
            <a:xfrm>
              <a:off x="1066801" y="3975890"/>
              <a:ext cx="2766020" cy="367510"/>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26635" name="TextBox 38"/>
            <p:cNvSpPr txBox="1">
              <a:spLocks noChangeArrowheads="1"/>
            </p:cNvSpPr>
            <p:nvPr/>
          </p:nvSpPr>
          <p:spPr bwMode="auto">
            <a:xfrm>
              <a:off x="5073055" y="3047474"/>
              <a:ext cx="833366" cy="455126"/>
            </a:xfrm>
            <a:prstGeom prst="rect">
              <a:avLst/>
            </a:prstGeom>
            <a:noFill/>
            <a:ln w="9525">
              <a:solidFill>
                <a:schemeClr val="tx1"/>
              </a:solidFill>
              <a:miter lim="800000"/>
              <a:headEnd/>
              <a:tailEnd/>
            </a:ln>
          </p:spPr>
          <p:txBody>
            <a:bodyPr>
              <a:spAutoFit/>
            </a:bodyPr>
            <a:lstStyle/>
            <a:p>
              <a:r>
                <a:rPr lang="en-US" sz="1400" b="0"/>
                <a:t>Jack</a:t>
              </a:r>
              <a:endParaRPr lang="en-US" sz="1400"/>
            </a:p>
          </p:txBody>
        </p:sp>
        <p:sp>
          <p:nvSpPr>
            <p:cNvPr id="26636" name="TextBox 40"/>
            <p:cNvSpPr txBox="1">
              <a:spLocks noChangeArrowheads="1"/>
            </p:cNvSpPr>
            <p:nvPr/>
          </p:nvSpPr>
          <p:spPr bwMode="auto">
            <a:xfrm>
              <a:off x="4038601" y="4194968"/>
              <a:ext cx="3111771" cy="369591"/>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26637" name="Straight Arrow Connector 55"/>
            <p:cNvCxnSpPr>
              <a:cxnSpLocks noChangeShapeType="1"/>
              <a:stCxn id="17" idx="3"/>
            </p:cNvCxnSpPr>
            <p:nvPr/>
          </p:nvCxnSpPr>
          <p:spPr bwMode="auto">
            <a:xfrm>
              <a:off x="3322638" y="3299483"/>
              <a:ext cx="1738426" cy="35909"/>
            </a:xfrm>
            <a:prstGeom prst="straightConnector1">
              <a:avLst/>
            </a:prstGeom>
            <a:noFill/>
            <a:ln w="38100" algn="ctr">
              <a:solidFill>
                <a:schemeClr val="tx1"/>
              </a:solidFill>
              <a:round/>
              <a:headEnd/>
              <a:tailEnd type="arrow" w="med" len="med"/>
            </a:ln>
          </p:spPr>
        </p:cxnSp>
        <p:sp>
          <p:nvSpPr>
            <p:cNvPr id="26638" name="TextBox 28"/>
            <p:cNvSpPr txBox="1">
              <a:spLocks noChangeArrowheads="1"/>
            </p:cNvSpPr>
            <p:nvPr/>
          </p:nvSpPr>
          <p:spPr bwMode="auto">
            <a:xfrm>
              <a:off x="1566821" y="3085401"/>
              <a:ext cx="1680178" cy="873183"/>
            </a:xfrm>
            <a:prstGeom prst="rect">
              <a:avLst/>
            </a:prstGeom>
            <a:noFill/>
            <a:ln w="9525">
              <a:noFill/>
              <a:miter lim="800000"/>
              <a:headEnd/>
              <a:tailEnd/>
            </a:ln>
          </p:spPr>
          <p:txBody>
            <a:bodyPr>
              <a:spAutoFit/>
            </a:bodyPr>
            <a:lstStyle/>
            <a:p>
              <a:pPr algn="ctr"/>
              <a:r>
                <a:rPr lang="en-US" sz="1400">
                  <a:ea typeface="굴림" pitchFamily="34" charset="-127"/>
                </a:rPr>
                <a:t>customerName</a:t>
              </a:r>
              <a:endParaRPr lang="en-US" sz="1400"/>
            </a:p>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BFF6253-B89A-481E-95EF-6329C4F893B0}" type="slidenum">
              <a:rPr lang="en-US"/>
              <a:pPr>
                <a:defRPr/>
              </a:pPr>
              <a:t>23</a:t>
            </a:fld>
            <a:endParaRPr lang="en-US"/>
          </a:p>
        </p:txBody>
      </p:sp>
      <p:sp>
        <p:nvSpPr>
          <p:cNvPr id="289802" name="Rectangle 10"/>
          <p:cNvSpPr>
            <a:spLocks noGrp="1" noChangeArrowheads="1"/>
          </p:cNvSpPr>
          <p:nvPr>
            <p:ph type="title"/>
          </p:nvPr>
        </p:nvSpPr>
        <p:spPr/>
        <p:txBody>
          <a:bodyPr/>
          <a:lstStyle/>
          <a:p>
            <a:pPr eaLnBrk="1" hangingPunct="1">
              <a:defRPr/>
            </a:pPr>
            <a:r>
              <a:rPr lang="en-US" dirty="0" smtClean="0"/>
              <a:t>Strings (4 of 6)</a:t>
            </a:r>
          </a:p>
        </p:txBody>
      </p:sp>
      <p:sp>
        <p:nvSpPr>
          <p:cNvPr id="27652" name="Rectangle 11"/>
          <p:cNvSpPr>
            <a:spLocks noGrp="1" noChangeArrowheads="1"/>
          </p:cNvSpPr>
          <p:nvPr>
            <p:ph type="body" idx="1"/>
          </p:nvPr>
        </p:nvSpPr>
        <p:spPr>
          <a:xfrm>
            <a:off x="592138" y="685800"/>
            <a:ext cx="8636000" cy="5715000"/>
          </a:xfrm>
        </p:spPr>
        <p:txBody>
          <a:bodyPr/>
          <a:lstStyle/>
          <a:p>
            <a:pPr eaLnBrk="1" hangingPunct="1"/>
            <a:endParaRPr lang="en-US" smtClean="0">
              <a:solidFill>
                <a:srgbClr val="000000"/>
              </a:solidFill>
            </a:endParaRPr>
          </a:p>
          <a:p>
            <a:pPr eaLnBrk="1" hangingPunct="1"/>
            <a:r>
              <a:rPr lang="en-US" smtClean="0">
                <a:solidFill>
                  <a:srgbClr val="000000"/>
                </a:solidFill>
              </a:rPr>
              <a:t>Consider the following code:</a:t>
            </a: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buFont typeface="Wingdings" pitchFamily="2" charset="2"/>
              <a:buNone/>
            </a:pPr>
            <a:endParaRPr lang="en-US" smtClean="0">
              <a:solidFill>
                <a:srgbClr val="000000"/>
              </a:solidFill>
            </a:endParaRPr>
          </a:p>
          <a:p>
            <a:pPr eaLnBrk="1" hangingPunct="1"/>
            <a:endParaRPr lang="en-US" sz="2100"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p:txBody>
      </p:sp>
      <p:sp>
        <p:nvSpPr>
          <p:cNvPr id="9" name="Oval 36"/>
          <p:cNvSpPr>
            <a:spLocks noChangeArrowheads="1"/>
          </p:cNvSpPr>
          <p:nvPr/>
        </p:nvSpPr>
        <p:spPr bwMode="auto">
          <a:xfrm>
            <a:off x="4724400" y="2438400"/>
            <a:ext cx="2732933" cy="2338172"/>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17" name="Flowchart: Process 16"/>
          <p:cNvSpPr/>
          <p:nvPr/>
        </p:nvSpPr>
        <p:spPr bwMode="auto">
          <a:xfrm>
            <a:off x="1785938" y="3308350"/>
            <a:ext cx="1962150" cy="97313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18" name="TextBox 33"/>
          <p:cNvSpPr txBox="1">
            <a:spLocks noChangeArrowheads="1"/>
          </p:cNvSpPr>
          <p:nvPr/>
        </p:nvSpPr>
        <p:spPr bwMode="auto">
          <a:xfrm>
            <a:off x="1371600" y="4343400"/>
            <a:ext cx="2841625" cy="403225"/>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13" name="TextBox 38"/>
          <p:cNvSpPr txBox="1">
            <a:spLocks noChangeArrowheads="1"/>
          </p:cNvSpPr>
          <p:nvPr/>
        </p:nvSpPr>
        <p:spPr bwMode="auto">
          <a:xfrm>
            <a:off x="5697538" y="3124200"/>
            <a:ext cx="627062" cy="304800"/>
          </a:xfrm>
          <a:prstGeom prst="rect">
            <a:avLst/>
          </a:prstGeom>
          <a:noFill/>
          <a:ln w="9525">
            <a:solidFill>
              <a:schemeClr val="tx1"/>
            </a:solidFill>
            <a:miter lim="800000"/>
            <a:headEnd/>
            <a:tailEnd/>
          </a:ln>
        </p:spPr>
        <p:txBody>
          <a:bodyPr>
            <a:spAutoFit/>
          </a:bodyPr>
          <a:lstStyle/>
          <a:p>
            <a:r>
              <a:rPr lang="en-US" sz="1400" b="0"/>
              <a:t>Jack</a:t>
            </a:r>
            <a:endParaRPr lang="en-US" sz="1400"/>
          </a:p>
        </p:txBody>
      </p:sp>
      <p:sp>
        <p:nvSpPr>
          <p:cNvPr id="15" name="TextBox 40"/>
          <p:cNvSpPr txBox="1">
            <a:spLocks noChangeArrowheads="1"/>
          </p:cNvSpPr>
          <p:nvPr/>
        </p:nvSpPr>
        <p:spPr bwMode="auto">
          <a:xfrm>
            <a:off x="4483100" y="4776788"/>
            <a:ext cx="3195638" cy="404812"/>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16" name="Straight Arrow Connector 55"/>
          <p:cNvCxnSpPr>
            <a:cxnSpLocks noChangeShapeType="1"/>
            <a:stCxn id="17" idx="3"/>
          </p:cNvCxnSpPr>
          <p:nvPr/>
        </p:nvCxnSpPr>
        <p:spPr bwMode="auto">
          <a:xfrm flipV="1">
            <a:off x="3748088" y="3429000"/>
            <a:ext cx="1873250" cy="366713"/>
          </a:xfrm>
          <a:prstGeom prst="straightConnector1">
            <a:avLst/>
          </a:prstGeom>
          <a:noFill/>
          <a:ln w="38100" algn="ctr">
            <a:solidFill>
              <a:schemeClr val="tx1"/>
            </a:solidFill>
            <a:round/>
            <a:headEnd/>
            <a:tailEnd type="arrow" w="med" len="med"/>
          </a:ln>
        </p:spPr>
      </p:cxnSp>
      <p:sp>
        <p:nvSpPr>
          <p:cNvPr id="11" name="TextBox 28"/>
          <p:cNvSpPr txBox="1">
            <a:spLocks noChangeArrowheads="1"/>
          </p:cNvSpPr>
          <p:nvPr/>
        </p:nvSpPr>
        <p:spPr bwMode="auto">
          <a:xfrm>
            <a:off x="1944688" y="3560763"/>
            <a:ext cx="1725612" cy="957262"/>
          </a:xfrm>
          <a:prstGeom prst="rect">
            <a:avLst/>
          </a:prstGeom>
          <a:noFill/>
          <a:ln w="9525">
            <a:noFill/>
            <a:miter lim="800000"/>
            <a:headEnd/>
            <a:tailEnd/>
          </a:ln>
        </p:spPr>
        <p:txBody>
          <a:bodyPr>
            <a:spAutoFit/>
          </a:bodyPr>
          <a:lstStyle/>
          <a:p>
            <a:pPr algn="ctr"/>
            <a:r>
              <a:rPr lang="en-US" sz="1400">
                <a:ea typeface="굴림" pitchFamily="34" charset="-127"/>
              </a:rPr>
              <a:t>customerName</a:t>
            </a:r>
            <a:endParaRPr lang="en-US" sz="1400"/>
          </a:p>
          <a:p>
            <a:endParaRPr lang="en-US"/>
          </a:p>
        </p:txBody>
      </p:sp>
      <p:sp>
        <p:nvSpPr>
          <p:cNvPr id="25" name="Text Box 4"/>
          <p:cNvSpPr txBox="1">
            <a:spLocks noChangeArrowheads="1"/>
          </p:cNvSpPr>
          <p:nvPr/>
        </p:nvSpPr>
        <p:spPr bwMode="auto">
          <a:xfrm>
            <a:off x="914400" y="1676400"/>
            <a:ext cx="4876800" cy="7080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defRPr/>
            </a:pPr>
            <a:r>
              <a:rPr lang="en-US" sz="1600" b="0" dirty="0"/>
              <a:t>String </a:t>
            </a:r>
            <a:r>
              <a:rPr lang="en-US" sz="1600" b="0" dirty="0" err="1"/>
              <a:t>customerName</a:t>
            </a:r>
            <a:r>
              <a:rPr lang="en-US" sz="1600" b="0" dirty="0"/>
              <a:t> = new String(“Jack”);</a:t>
            </a:r>
          </a:p>
          <a:p>
            <a:pPr eaLnBrk="1" hangingPunct="1">
              <a:defRPr/>
            </a:pPr>
            <a:r>
              <a:rPr lang="en-US" sz="1600" b="0" dirty="0" err="1">
                <a:ea typeface="굴림" pitchFamily="34" charset="-127"/>
              </a:rPr>
              <a:t>customerName</a:t>
            </a:r>
            <a:r>
              <a:rPr lang="en-US" sz="1600" b="0" dirty="0">
                <a:ea typeface="굴림" pitchFamily="34" charset="-127"/>
              </a:rPr>
              <a:t> = “John”;</a:t>
            </a:r>
            <a:endParaRPr lang="en-US" sz="1500" b="0" dirty="0">
              <a:ea typeface="굴림" pitchFamily="34" charset="-127"/>
            </a:endParaRPr>
          </a:p>
        </p:txBody>
      </p:sp>
      <p:sp>
        <p:nvSpPr>
          <p:cNvPr id="34" name="TextBox 38"/>
          <p:cNvSpPr txBox="1">
            <a:spLocks noChangeArrowheads="1"/>
          </p:cNvSpPr>
          <p:nvPr/>
        </p:nvSpPr>
        <p:spPr bwMode="auto">
          <a:xfrm>
            <a:off x="5697538" y="3886200"/>
            <a:ext cx="627062" cy="304800"/>
          </a:xfrm>
          <a:prstGeom prst="rect">
            <a:avLst/>
          </a:prstGeom>
          <a:noFill/>
          <a:ln w="9525">
            <a:solidFill>
              <a:schemeClr val="tx1"/>
            </a:solidFill>
            <a:miter lim="800000"/>
            <a:headEnd/>
            <a:tailEnd/>
          </a:ln>
        </p:spPr>
        <p:txBody>
          <a:bodyPr>
            <a:spAutoFit/>
          </a:bodyPr>
          <a:lstStyle/>
          <a:p>
            <a:r>
              <a:rPr lang="en-US" sz="1400" b="0"/>
              <a:t>John</a:t>
            </a:r>
            <a:endParaRPr lang="en-US" sz="1400"/>
          </a:p>
        </p:txBody>
      </p:sp>
      <p:cxnSp>
        <p:nvCxnSpPr>
          <p:cNvPr id="35" name="Straight Arrow Connector 55"/>
          <p:cNvCxnSpPr>
            <a:cxnSpLocks noChangeShapeType="1"/>
            <a:stCxn id="17" idx="3"/>
            <a:endCxn id="34" idx="1"/>
          </p:cNvCxnSpPr>
          <p:nvPr/>
        </p:nvCxnSpPr>
        <p:spPr bwMode="auto">
          <a:xfrm>
            <a:off x="3748088" y="3795713"/>
            <a:ext cx="1949450" cy="242887"/>
          </a:xfrm>
          <a:prstGeom prst="straightConnector1">
            <a:avLst/>
          </a:prstGeom>
          <a:noFill/>
          <a:ln w="38100" algn="ctr">
            <a:solidFill>
              <a:schemeClr val="tx1"/>
            </a:solidFill>
            <a:round/>
            <a:headEnd/>
            <a:tailEnd type="arrow" w="med" len="med"/>
          </a:ln>
        </p:spPr>
      </p:cxnSp>
      <p:sp>
        <p:nvSpPr>
          <p:cNvPr id="43" name="Flowchart: Process 42"/>
          <p:cNvSpPr/>
          <p:nvPr/>
        </p:nvSpPr>
        <p:spPr bwMode="auto">
          <a:xfrm>
            <a:off x="800100" y="5105400"/>
            <a:ext cx="7810500" cy="609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600" dirty="0">
                <a:solidFill>
                  <a:srgbClr val="000000"/>
                </a:solidFill>
              </a:rPr>
              <a:t>This means that String objects are immutable</a:t>
            </a:r>
          </a:p>
        </p:txBody>
      </p:sp>
      <p:sp>
        <p:nvSpPr>
          <p:cNvPr id="20" name="Content Placeholder 11"/>
          <p:cNvSpPr txBox="1">
            <a:spLocks/>
          </p:cNvSpPr>
          <p:nvPr/>
        </p:nvSpPr>
        <p:spPr bwMode="auto">
          <a:xfrm>
            <a:off x="7772400" y="914400"/>
            <a:ext cx="1828800" cy="990600"/>
          </a:xfrm>
          <a:prstGeom prst="wedgeRectCallout">
            <a:avLst>
              <a:gd name="adj1" fmla="val -204556"/>
              <a:gd name="adj2" fmla="val 46345"/>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The </a:t>
            </a:r>
            <a:r>
              <a:rPr lang="en-US" sz="1600" b="0" kern="0" dirty="0" err="1">
                <a:solidFill>
                  <a:schemeClr val="tx1"/>
                </a:solidFill>
              </a:rPr>
              <a:t>customerName</a:t>
            </a:r>
            <a:r>
              <a:rPr lang="en-US" sz="1600" b="0" kern="0" dirty="0">
                <a:solidFill>
                  <a:schemeClr val="tx1"/>
                </a:solidFill>
              </a:rPr>
              <a:t> reference variable points to Jack </a:t>
            </a:r>
            <a:endParaRPr lang="en-US" sz="1400" kern="0" dirty="0">
              <a:solidFill>
                <a:schemeClr val="tx1"/>
              </a:solidFill>
            </a:endParaRPr>
          </a:p>
        </p:txBody>
      </p:sp>
      <p:sp>
        <p:nvSpPr>
          <p:cNvPr id="21" name="Content Placeholder 11"/>
          <p:cNvSpPr txBox="1">
            <a:spLocks/>
          </p:cNvSpPr>
          <p:nvPr/>
        </p:nvSpPr>
        <p:spPr bwMode="auto">
          <a:xfrm>
            <a:off x="7848600" y="1676400"/>
            <a:ext cx="2057400" cy="1447800"/>
          </a:xfrm>
          <a:prstGeom prst="wedgeRectCallout">
            <a:avLst>
              <a:gd name="adj1" fmla="val -273313"/>
              <a:gd name="adj2" fmla="val -14607"/>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The </a:t>
            </a:r>
            <a:r>
              <a:rPr lang="en-US" sz="1600" b="0" kern="0" dirty="0" err="1">
                <a:solidFill>
                  <a:schemeClr val="tx1"/>
                </a:solidFill>
              </a:rPr>
              <a:t>customerName</a:t>
            </a:r>
            <a:r>
              <a:rPr lang="en-US" sz="1600" b="0" kern="0" dirty="0">
                <a:solidFill>
                  <a:schemeClr val="tx1"/>
                </a:solidFill>
              </a:rPr>
              <a:t> reference variable no longer points to Jack but to John</a:t>
            </a:r>
            <a:endParaRPr lang="en-US" sz="1400" kern="0" dirty="0">
              <a:solidFill>
                <a:schemeClr val="tx1"/>
              </a:solidFill>
            </a:endParaRPr>
          </a:p>
        </p:txBody>
      </p:sp>
      <p:sp>
        <p:nvSpPr>
          <p:cNvPr id="22" name="Content Placeholder 11"/>
          <p:cNvSpPr txBox="1">
            <a:spLocks/>
          </p:cNvSpPr>
          <p:nvPr/>
        </p:nvSpPr>
        <p:spPr bwMode="auto">
          <a:xfrm>
            <a:off x="8077200" y="3276600"/>
            <a:ext cx="1600200" cy="762000"/>
          </a:xfrm>
          <a:prstGeom prst="wedgeRectCallout">
            <a:avLst>
              <a:gd name="adj1" fmla="val -156966"/>
              <a:gd name="adj2" fmla="val -52030"/>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that Jack is still present in memory </a:t>
            </a:r>
            <a:endParaRPr lang="en-US" sz="140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1" nodeType="clickEffect">
                                  <p:stCondLst>
                                    <p:cond delay="0"/>
                                  </p:stCondLst>
                                  <p:childTnLst>
                                    <p:animEffect transition="out" filter="blinds(horizontal)">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linds(horizontal)">
                                      <p:cBhvr>
                                        <p:cTn id="38" dur="500"/>
                                        <p:tgtEl>
                                          <p:spTgt spid="34"/>
                                        </p:tgtEl>
                                      </p:cBhvr>
                                    </p:animEffect>
                                  </p:childTnLst>
                                </p:cTn>
                              </p:par>
                              <p:par>
                                <p:cTn id="39" presetID="3" presetClass="entr" presetSubtype="1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linds(horizontal)">
                                      <p:cBhvr>
                                        <p:cTn id="41" dur="500"/>
                                        <p:tgtEl>
                                          <p:spTgt spid="3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par>
                                <p:cTn id="45" presetID="3" presetClass="exit" presetSubtype="10" fill="hold" nodeType="withEffect">
                                  <p:stCondLst>
                                    <p:cond delay="0"/>
                                  </p:stCondLst>
                                  <p:childTnLst>
                                    <p:animEffect transition="out" filter="blinds(horizontal)">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linds(horizont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3" grpId="0" animBg="1"/>
      <p:bldP spid="15" grpId="0"/>
      <p:bldP spid="11" grpId="0"/>
      <p:bldP spid="34" grpId="0" animBg="1"/>
      <p:bldP spid="43" grpId="0" animBg="1"/>
      <p:bldP spid="20" grpId="0" animBg="1"/>
      <p:bldP spid="20" grpId="1" animBg="1"/>
      <p:bldP spid="21" grpId="0" animBg="1"/>
      <p:bldP spid="21" grpId="1"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2823E21-CB7D-4F97-88D6-8B9651AD6B1A}" type="slidenum">
              <a:rPr lang="en-US"/>
              <a:pPr>
                <a:defRPr/>
              </a:pPr>
              <a:t>24</a:t>
            </a:fld>
            <a:endParaRPr lang="en-US"/>
          </a:p>
        </p:txBody>
      </p:sp>
      <p:sp>
        <p:nvSpPr>
          <p:cNvPr id="289802" name="Rectangle 10"/>
          <p:cNvSpPr>
            <a:spLocks noGrp="1" noChangeArrowheads="1"/>
          </p:cNvSpPr>
          <p:nvPr>
            <p:ph type="title"/>
          </p:nvPr>
        </p:nvSpPr>
        <p:spPr/>
        <p:txBody>
          <a:bodyPr/>
          <a:lstStyle/>
          <a:p>
            <a:pPr eaLnBrk="1" hangingPunct="1">
              <a:defRPr/>
            </a:pPr>
            <a:r>
              <a:rPr lang="en-US" dirty="0" smtClean="0"/>
              <a:t>Strings (5 of 6)</a:t>
            </a:r>
          </a:p>
        </p:txBody>
      </p:sp>
      <p:sp>
        <p:nvSpPr>
          <p:cNvPr id="28676" name="Rectangle 11"/>
          <p:cNvSpPr>
            <a:spLocks noGrp="1" noChangeArrowheads="1"/>
          </p:cNvSpPr>
          <p:nvPr>
            <p:ph type="body" idx="1"/>
          </p:nvPr>
        </p:nvSpPr>
        <p:spPr>
          <a:xfrm>
            <a:off x="635000" y="571500"/>
            <a:ext cx="8636000" cy="5715000"/>
          </a:xfrm>
        </p:spPr>
        <p:txBody>
          <a:bodyPr/>
          <a:lstStyle/>
          <a:p>
            <a:pPr eaLnBrk="1" hangingPunct="1"/>
            <a:endParaRPr lang="en-US" smtClean="0">
              <a:solidFill>
                <a:srgbClr val="000000"/>
              </a:solidFill>
            </a:endParaRPr>
          </a:p>
          <a:p>
            <a:pPr eaLnBrk="1" hangingPunct="1">
              <a:buFont typeface="Wingdings" pitchFamily="2" charset="2"/>
              <a:buNone/>
            </a:pPr>
            <a:r>
              <a:rPr lang="en-US" smtClean="0">
                <a:solidFill>
                  <a:srgbClr val="000000"/>
                </a:solidFill>
              </a:rPr>
              <a:t>Consider the following code:</a:t>
            </a: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a:p>
            <a:pPr eaLnBrk="1" hangingPunct="1">
              <a:buFont typeface="Wingdings" pitchFamily="2" charset="2"/>
              <a:buNone/>
            </a:pPr>
            <a:endParaRPr lang="en-US" smtClean="0">
              <a:solidFill>
                <a:srgbClr val="000000"/>
              </a:solidFill>
            </a:endParaRPr>
          </a:p>
          <a:p>
            <a:pPr eaLnBrk="1" hangingPunct="1"/>
            <a:endParaRPr lang="en-US" sz="2100" smtClean="0">
              <a:solidFill>
                <a:srgbClr val="000000"/>
              </a:solidFill>
            </a:endParaRPr>
          </a:p>
          <a:p>
            <a:pPr eaLnBrk="1" hangingPunct="1"/>
            <a:endParaRPr lang="en-US" smtClean="0">
              <a:solidFill>
                <a:srgbClr val="000000"/>
              </a:solidFill>
            </a:endParaRPr>
          </a:p>
          <a:p>
            <a:pPr eaLnBrk="1" hangingPunct="1"/>
            <a:endParaRPr lang="en-US" smtClean="0">
              <a:solidFill>
                <a:srgbClr val="000000"/>
              </a:solidFill>
            </a:endParaRPr>
          </a:p>
        </p:txBody>
      </p:sp>
      <p:sp>
        <p:nvSpPr>
          <p:cNvPr id="9" name="Oval 36"/>
          <p:cNvSpPr>
            <a:spLocks noChangeArrowheads="1"/>
          </p:cNvSpPr>
          <p:nvPr/>
        </p:nvSpPr>
        <p:spPr bwMode="auto">
          <a:xfrm>
            <a:off x="4724400" y="3200400"/>
            <a:ext cx="2732933" cy="2338172"/>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17" name="Flowchart: Process 16"/>
          <p:cNvSpPr/>
          <p:nvPr/>
        </p:nvSpPr>
        <p:spPr bwMode="auto">
          <a:xfrm>
            <a:off x="1785938" y="4070350"/>
            <a:ext cx="1962150" cy="97313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18" name="TextBox 33"/>
          <p:cNvSpPr txBox="1">
            <a:spLocks noChangeArrowheads="1"/>
          </p:cNvSpPr>
          <p:nvPr/>
        </p:nvSpPr>
        <p:spPr bwMode="auto">
          <a:xfrm>
            <a:off x="1371600" y="5105400"/>
            <a:ext cx="2841625" cy="403225"/>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13" name="TextBox 38"/>
          <p:cNvSpPr txBox="1">
            <a:spLocks noChangeArrowheads="1"/>
          </p:cNvSpPr>
          <p:nvPr/>
        </p:nvSpPr>
        <p:spPr bwMode="auto">
          <a:xfrm>
            <a:off x="5697538" y="3886200"/>
            <a:ext cx="838200" cy="304800"/>
          </a:xfrm>
          <a:prstGeom prst="rect">
            <a:avLst/>
          </a:prstGeom>
          <a:noFill/>
          <a:ln w="9525">
            <a:solidFill>
              <a:schemeClr val="tx1"/>
            </a:solidFill>
            <a:miter lim="800000"/>
            <a:headEnd/>
            <a:tailEnd/>
          </a:ln>
        </p:spPr>
        <p:txBody>
          <a:bodyPr>
            <a:spAutoFit/>
          </a:bodyPr>
          <a:lstStyle/>
          <a:p>
            <a:r>
              <a:rPr lang="en-US" sz="1400" b="0"/>
              <a:t>Jack</a:t>
            </a:r>
            <a:endParaRPr lang="en-US" sz="1400"/>
          </a:p>
        </p:txBody>
      </p:sp>
      <p:sp>
        <p:nvSpPr>
          <p:cNvPr id="15" name="TextBox 40"/>
          <p:cNvSpPr txBox="1">
            <a:spLocks noChangeArrowheads="1"/>
          </p:cNvSpPr>
          <p:nvPr/>
        </p:nvSpPr>
        <p:spPr bwMode="auto">
          <a:xfrm>
            <a:off x="4483100" y="5538788"/>
            <a:ext cx="3195638" cy="404812"/>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16" name="Straight Arrow Connector 55"/>
          <p:cNvCxnSpPr>
            <a:cxnSpLocks noChangeShapeType="1"/>
            <a:stCxn id="17" idx="3"/>
          </p:cNvCxnSpPr>
          <p:nvPr/>
        </p:nvCxnSpPr>
        <p:spPr bwMode="auto">
          <a:xfrm flipV="1">
            <a:off x="3748088" y="4191000"/>
            <a:ext cx="1873250" cy="366713"/>
          </a:xfrm>
          <a:prstGeom prst="straightConnector1">
            <a:avLst/>
          </a:prstGeom>
          <a:noFill/>
          <a:ln w="38100" algn="ctr">
            <a:solidFill>
              <a:schemeClr val="tx1"/>
            </a:solidFill>
            <a:round/>
            <a:headEnd/>
            <a:tailEnd type="arrow" w="med" len="med"/>
          </a:ln>
        </p:spPr>
      </p:cxnSp>
      <p:sp>
        <p:nvSpPr>
          <p:cNvPr id="11" name="TextBox 28"/>
          <p:cNvSpPr txBox="1">
            <a:spLocks noChangeArrowheads="1"/>
          </p:cNvSpPr>
          <p:nvPr/>
        </p:nvSpPr>
        <p:spPr bwMode="auto">
          <a:xfrm>
            <a:off x="1944688" y="4322763"/>
            <a:ext cx="1712912" cy="584200"/>
          </a:xfrm>
          <a:prstGeom prst="rect">
            <a:avLst/>
          </a:prstGeom>
          <a:noFill/>
          <a:ln w="9525">
            <a:noFill/>
            <a:miter lim="800000"/>
            <a:headEnd/>
            <a:tailEnd/>
          </a:ln>
        </p:spPr>
        <p:txBody>
          <a:bodyPr>
            <a:spAutoFit/>
          </a:bodyPr>
          <a:lstStyle/>
          <a:p>
            <a:pPr algn="ctr"/>
            <a:r>
              <a:rPr lang="en-US" sz="1400">
                <a:ea typeface="굴림" pitchFamily="34" charset="-127"/>
              </a:rPr>
              <a:t>customerName</a:t>
            </a:r>
            <a:endParaRPr lang="en-US" sz="1400"/>
          </a:p>
          <a:p>
            <a:endParaRPr lang="en-US"/>
          </a:p>
        </p:txBody>
      </p:sp>
      <p:sp>
        <p:nvSpPr>
          <p:cNvPr id="25" name="Text Box 4"/>
          <p:cNvSpPr txBox="1">
            <a:spLocks noChangeArrowheads="1"/>
          </p:cNvSpPr>
          <p:nvPr/>
        </p:nvSpPr>
        <p:spPr bwMode="auto">
          <a:xfrm>
            <a:off x="914400" y="1676400"/>
            <a:ext cx="6172200" cy="107791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defRPr/>
            </a:pPr>
            <a:r>
              <a:rPr lang="en-US" sz="1600" b="0" dirty="0"/>
              <a:t>String </a:t>
            </a:r>
            <a:r>
              <a:rPr lang="en-US" sz="1600" b="0" dirty="0" err="1"/>
              <a:t>customerName</a:t>
            </a:r>
            <a:r>
              <a:rPr lang="en-US" sz="1600" b="0" dirty="0"/>
              <a:t> = new String(“Jack”);</a:t>
            </a:r>
          </a:p>
          <a:p>
            <a:pPr eaLnBrk="1" hangingPunct="1">
              <a:defRPr/>
            </a:pPr>
            <a:r>
              <a:rPr lang="en-US" sz="1600" b="0" dirty="0"/>
              <a:t>String </a:t>
            </a:r>
            <a:r>
              <a:rPr lang="en-US" sz="1600" b="0" dirty="0" err="1"/>
              <a:t>oldCustomerName</a:t>
            </a:r>
            <a:r>
              <a:rPr lang="en-US" sz="1600" b="0" dirty="0"/>
              <a:t> = </a:t>
            </a:r>
            <a:r>
              <a:rPr lang="en-US" sz="1600" b="0" dirty="0" err="1"/>
              <a:t>customerName</a:t>
            </a:r>
            <a:r>
              <a:rPr lang="en-US" sz="1600" b="0" dirty="0"/>
              <a:t>;</a:t>
            </a:r>
          </a:p>
          <a:p>
            <a:pPr eaLnBrk="1" hangingPunct="1">
              <a:defRPr/>
            </a:pPr>
            <a:r>
              <a:rPr lang="en-US" sz="1600" b="0" dirty="0" err="1">
                <a:ea typeface="굴림" pitchFamily="34" charset="-127"/>
              </a:rPr>
              <a:t>customerName</a:t>
            </a:r>
            <a:r>
              <a:rPr lang="en-US" sz="1600" b="0" dirty="0">
                <a:ea typeface="굴림" pitchFamily="34" charset="-127"/>
              </a:rPr>
              <a:t> = “John”;</a:t>
            </a:r>
            <a:endParaRPr lang="en-US" sz="1500" b="0" dirty="0">
              <a:ea typeface="굴림" pitchFamily="34" charset="-127"/>
            </a:endParaRPr>
          </a:p>
        </p:txBody>
      </p:sp>
      <p:sp>
        <p:nvSpPr>
          <p:cNvPr id="34" name="TextBox 38"/>
          <p:cNvSpPr txBox="1">
            <a:spLocks noChangeArrowheads="1"/>
          </p:cNvSpPr>
          <p:nvPr/>
        </p:nvSpPr>
        <p:spPr bwMode="auto">
          <a:xfrm>
            <a:off x="5715000" y="4572000"/>
            <a:ext cx="855663" cy="307975"/>
          </a:xfrm>
          <a:prstGeom prst="rect">
            <a:avLst/>
          </a:prstGeom>
          <a:noFill/>
          <a:ln w="9525">
            <a:solidFill>
              <a:schemeClr val="tx1"/>
            </a:solidFill>
            <a:miter lim="800000"/>
            <a:headEnd/>
            <a:tailEnd/>
          </a:ln>
        </p:spPr>
        <p:txBody>
          <a:bodyPr>
            <a:spAutoFit/>
          </a:bodyPr>
          <a:lstStyle/>
          <a:p>
            <a:r>
              <a:rPr lang="en-US" sz="1400" b="0"/>
              <a:t>John</a:t>
            </a:r>
            <a:endParaRPr lang="en-US" sz="1400"/>
          </a:p>
        </p:txBody>
      </p:sp>
      <p:cxnSp>
        <p:nvCxnSpPr>
          <p:cNvPr id="35" name="Straight Arrow Connector 55"/>
          <p:cNvCxnSpPr>
            <a:cxnSpLocks noChangeShapeType="1"/>
            <a:stCxn id="17" idx="3"/>
            <a:endCxn id="34" idx="1"/>
          </p:cNvCxnSpPr>
          <p:nvPr/>
        </p:nvCxnSpPr>
        <p:spPr bwMode="auto">
          <a:xfrm>
            <a:off x="3748088" y="4557713"/>
            <a:ext cx="1966912" cy="168275"/>
          </a:xfrm>
          <a:prstGeom prst="straightConnector1">
            <a:avLst/>
          </a:prstGeom>
          <a:noFill/>
          <a:ln w="38100" algn="ctr">
            <a:solidFill>
              <a:schemeClr val="tx1"/>
            </a:solidFill>
            <a:round/>
            <a:headEnd/>
            <a:tailEnd type="arrow" w="med" len="med"/>
          </a:ln>
        </p:spPr>
      </p:cxnSp>
      <p:sp>
        <p:nvSpPr>
          <p:cNvPr id="46" name="Flowchart: Process 45"/>
          <p:cNvSpPr/>
          <p:nvPr/>
        </p:nvSpPr>
        <p:spPr bwMode="auto">
          <a:xfrm>
            <a:off x="1752600" y="3138488"/>
            <a:ext cx="1981200" cy="914400"/>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47" name="TextBox 28"/>
          <p:cNvSpPr txBox="1">
            <a:spLocks noChangeArrowheads="1"/>
          </p:cNvSpPr>
          <p:nvPr/>
        </p:nvSpPr>
        <p:spPr bwMode="auto">
          <a:xfrm>
            <a:off x="1911350" y="3390900"/>
            <a:ext cx="1803400" cy="584200"/>
          </a:xfrm>
          <a:prstGeom prst="rect">
            <a:avLst/>
          </a:prstGeom>
          <a:noFill/>
          <a:ln w="9525">
            <a:noFill/>
            <a:miter lim="800000"/>
            <a:headEnd/>
            <a:tailEnd/>
          </a:ln>
        </p:spPr>
        <p:txBody>
          <a:bodyPr>
            <a:spAutoFit/>
          </a:bodyPr>
          <a:lstStyle/>
          <a:p>
            <a:pPr algn="ctr"/>
            <a:r>
              <a:rPr lang="en-US" sz="1400" dirty="0" err="1" smtClean="0">
                <a:ea typeface="굴림" pitchFamily="34" charset="-127"/>
              </a:rPr>
              <a:t>oldCustomerName</a:t>
            </a:r>
            <a:endParaRPr lang="en-US" sz="1400" dirty="0"/>
          </a:p>
          <a:p>
            <a:endParaRPr lang="en-US" dirty="0"/>
          </a:p>
        </p:txBody>
      </p:sp>
      <p:cxnSp>
        <p:nvCxnSpPr>
          <p:cNvPr id="48" name="Straight Arrow Connector 55"/>
          <p:cNvCxnSpPr>
            <a:cxnSpLocks noChangeShapeType="1"/>
            <a:endCxn id="13" idx="1"/>
          </p:cNvCxnSpPr>
          <p:nvPr/>
        </p:nvCxnSpPr>
        <p:spPr bwMode="auto">
          <a:xfrm>
            <a:off x="3733800" y="3611563"/>
            <a:ext cx="1963738" cy="427037"/>
          </a:xfrm>
          <a:prstGeom prst="straightConnector1">
            <a:avLst/>
          </a:prstGeom>
          <a:noFill/>
          <a:ln w="38100"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3" presetClass="exit" presetSubtype="10" fill="hold" nodeType="withEffect">
                                  <p:stCondLst>
                                    <p:cond delay="0"/>
                                  </p:stCondLst>
                                  <p:childTnLst>
                                    <p:animEffect transition="out" filter="blinds(horizontal)">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3" grpId="0" animBg="1"/>
      <p:bldP spid="15" grpId="0"/>
      <p:bldP spid="11" grpId="0"/>
      <p:bldP spid="34" grpId="0" animBg="1"/>
      <p:bldP spid="46" grpId="0" animBg="1"/>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FFD36226-490F-4E67-80A0-23615515FE7D}" type="slidenum">
              <a:rPr lang="en-US"/>
              <a:pPr>
                <a:defRPr/>
              </a:pPr>
              <a:t>25</a:t>
            </a:fld>
            <a:endParaRPr lang="en-US"/>
          </a:p>
        </p:txBody>
      </p:sp>
      <p:sp>
        <p:nvSpPr>
          <p:cNvPr id="348171" name="Rectangle 11"/>
          <p:cNvSpPr>
            <a:spLocks noGrp="1" noChangeArrowheads="1"/>
          </p:cNvSpPr>
          <p:nvPr>
            <p:ph type="title"/>
          </p:nvPr>
        </p:nvSpPr>
        <p:spPr/>
        <p:txBody>
          <a:bodyPr/>
          <a:lstStyle/>
          <a:p>
            <a:pPr eaLnBrk="1" hangingPunct="1">
              <a:defRPr/>
            </a:pPr>
            <a:r>
              <a:rPr lang="en-US" dirty="0" smtClean="0"/>
              <a:t>Strings  (6 of 9)</a:t>
            </a:r>
          </a:p>
        </p:txBody>
      </p:sp>
      <p:sp>
        <p:nvSpPr>
          <p:cNvPr id="1029" name="Rectangle 12"/>
          <p:cNvSpPr>
            <a:spLocks noGrp="1" noChangeArrowheads="1"/>
          </p:cNvSpPr>
          <p:nvPr>
            <p:ph type="body" idx="1"/>
          </p:nvPr>
        </p:nvSpPr>
        <p:spPr>
          <a:xfrm>
            <a:off x="228600" y="1143000"/>
            <a:ext cx="8686800" cy="5105400"/>
          </a:xfrm>
        </p:spPr>
        <p:txBody>
          <a:bodyPr/>
          <a:lstStyle/>
          <a:p>
            <a:pPr marL="171450" lvl="1" indent="-6350" eaLnBrk="1" hangingPunct="1">
              <a:buFont typeface="Wingdings" pitchFamily="2" charset="2"/>
              <a:buChar char="Ø"/>
              <a:defRPr/>
            </a:pPr>
            <a:r>
              <a:rPr lang="en-US" sz="2400" b="1" dirty="0" smtClean="0"/>
              <a:t>String</a:t>
            </a:r>
            <a:r>
              <a:rPr lang="en-US" sz="2400" dirty="0" smtClean="0"/>
              <a:t> class contains many methods </a:t>
            </a:r>
          </a:p>
          <a:p>
            <a:pPr marL="171450" lvl="1" indent="-6350" eaLnBrk="1" hangingPunct="1">
              <a:buFont typeface="Wingdings" pitchFamily="2" charset="2"/>
              <a:buChar char="Ø"/>
              <a:defRPr/>
            </a:pPr>
            <a:r>
              <a:rPr lang="en-US" sz="2400" dirty="0" smtClean="0"/>
              <a:t>The methods facilitate easy operations on the strings</a:t>
            </a:r>
            <a:r>
              <a:rPr lang="en-US" sz="2400" b="1" dirty="0" smtClean="0"/>
              <a:t> </a:t>
            </a:r>
            <a:endParaRPr lang="en-US" sz="2400" dirty="0" smtClean="0"/>
          </a:p>
          <a:p>
            <a:pPr lvl="1" eaLnBrk="1" hangingPunct="1">
              <a:defRPr/>
            </a:pPr>
            <a:endParaRPr lang="en-US" sz="1800" dirty="0" smtClean="0"/>
          </a:p>
          <a:p>
            <a:pPr lvl="1" eaLnBrk="1" hangingPunct="1">
              <a:defRPr/>
            </a:pPr>
            <a:endParaRPr lang="en-US" sz="2300" dirty="0" smtClean="0"/>
          </a:p>
          <a:p>
            <a:pPr lvl="1" eaLnBrk="1" hangingPunct="1">
              <a:defRPr/>
            </a:pPr>
            <a:endParaRPr lang="en-US" sz="2300" dirty="0" smtClean="0"/>
          </a:p>
          <a:p>
            <a:pPr lvl="1" eaLnBrk="1" hangingPunct="1">
              <a:defRPr/>
            </a:pPr>
            <a:endParaRPr lang="en-US" sz="2300" dirty="0" smtClean="0"/>
          </a:p>
          <a:p>
            <a:pPr lvl="1" eaLnBrk="1" hangingPunct="1">
              <a:defRPr/>
            </a:pPr>
            <a:endParaRPr lang="en-US" sz="2300" dirty="0" smtClean="0"/>
          </a:p>
          <a:p>
            <a:pPr lvl="1" eaLnBrk="1" hangingPunct="1">
              <a:defRPr/>
            </a:pPr>
            <a:endParaRPr lang="en-US" sz="2300" dirty="0" smtClean="0"/>
          </a:p>
          <a:p>
            <a:pPr lvl="1" eaLnBrk="1" hangingPunct="1">
              <a:defRPr/>
            </a:pPr>
            <a:endParaRPr lang="en-US" sz="2300" dirty="0" smtClean="0"/>
          </a:p>
          <a:p>
            <a:pPr lvl="1" eaLnBrk="1" hangingPunct="1">
              <a:defRPr/>
            </a:pPr>
            <a:endParaRPr lang="en-US" sz="1800" dirty="0" smtClean="0"/>
          </a:p>
          <a:p>
            <a:pPr lvl="1" eaLnBrk="1" hangingPunct="1">
              <a:defRPr/>
            </a:pPr>
            <a:endParaRPr lang="en-US" sz="1800" dirty="0" smtClean="0"/>
          </a:p>
          <a:p>
            <a:pPr lvl="1" eaLnBrk="1" hangingPunct="1">
              <a:buFont typeface="Wingdings" pitchFamily="2" charset="2"/>
              <a:buNone/>
              <a:defRPr/>
            </a:pPr>
            <a:endParaRPr lang="en-US" sz="1900" dirty="0" smtClean="0"/>
          </a:p>
          <a:p>
            <a:pPr eaLnBrk="1" hangingPunct="1">
              <a:buFont typeface="Wingdings" pitchFamily="2" charset="2"/>
              <a:buNone/>
              <a:defRPr/>
            </a:pPr>
            <a:r>
              <a:rPr lang="en-US" sz="2200" dirty="0" smtClean="0"/>
              <a:t>		</a:t>
            </a:r>
          </a:p>
        </p:txBody>
      </p:sp>
      <p:graphicFrame>
        <p:nvGraphicFramePr>
          <p:cNvPr id="7" name="Table 6"/>
          <p:cNvGraphicFramePr>
            <a:graphicFrameLocks noGrp="1"/>
          </p:cNvGraphicFramePr>
          <p:nvPr/>
        </p:nvGraphicFramePr>
        <p:xfrm>
          <a:off x="762000" y="2247900"/>
          <a:ext cx="7924800" cy="3916680"/>
        </p:xfrm>
        <a:graphic>
          <a:graphicData uri="http://schemas.openxmlformats.org/drawingml/2006/table">
            <a:tbl>
              <a:tblPr firstRow="1" bandRow="1">
                <a:tableStyleId>{21E4AEA4-8DFA-4A89-87EB-49C32662AFE0}</a:tableStyleId>
              </a:tblPr>
              <a:tblGrid>
                <a:gridCol w="3505200"/>
                <a:gridCol w="4419600"/>
              </a:tblGrid>
              <a:tr h="370840">
                <a:tc>
                  <a:txBody>
                    <a:bodyPr/>
                    <a:lstStyle/>
                    <a:p>
                      <a:r>
                        <a:rPr lang="en-US" sz="1600" dirty="0" smtClean="0"/>
                        <a:t>String Class method</a:t>
                      </a:r>
                      <a:endParaRPr lang="en-US" sz="1600" dirty="0"/>
                    </a:p>
                  </a:txBody>
                  <a:tcPr/>
                </a:tc>
                <a:tc>
                  <a:txBody>
                    <a:bodyPr/>
                    <a:lstStyle/>
                    <a:p>
                      <a:r>
                        <a:rPr lang="en-US" sz="1600" dirty="0" smtClean="0"/>
                        <a:t>Used</a:t>
                      </a:r>
                      <a:r>
                        <a:rPr lang="en-US" sz="1600" baseline="0" dirty="0" smtClean="0"/>
                        <a:t> for ..</a:t>
                      </a:r>
                      <a:endParaRPr lang="en-US" sz="1600" dirty="0"/>
                    </a:p>
                  </a:txBody>
                  <a:tcPr/>
                </a:tc>
              </a:tr>
              <a:tr h="370840">
                <a:tc>
                  <a:txBody>
                    <a:bodyPr/>
                    <a:lstStyle/>
                    <a:p>
                      <a:r>
                        <a:rPr lang="en-US" sz="1600" dirty="0" err="1" smtClean="0"/>
                        <a:t>int</a:t>
                      </a:r>
                      <a:r>
                        <a:rPr lang="en-US" sz="1600" dirty="0" smtClean="0"/>
                        <a:t> length()</a:t>
                      </a:r>
                      <a:endParaRPr lang="en-US" sz="1600" dirty="0"/>
                    </a:p>
                  </a:txBody>
                  <a:tcPr/>
                </a:tc>
                <a:tc>
                  <a:txBody>
                    <a:bodyPr/>
                    <a:lstStyle/>
                    <a:p>
                      <a:r>
                        <a:rPr lang="en-US" sz="1600" dirty="0" smtClean="0"/>
                        <a:t>To find number of characters in a string</a:t>
                      </a:r>
                      <a:endParaRPr lang="en-US" sz="1600" dirty="0"/>
                    </a:p>
                  </a:txBody>
                  <a:tcPr/>
                </a:tc>
              </a:tr>
              <a:tr h="370840">
                <a:tc>
                  <a:txBody>
                    <a:bodyPr/>
                    <a:lstStyle/>
                    <a:p>
                      <a:r>
                        <a:rPr lang="en-US" sz="1600" dirty="0" smtClean="0"/>
                        <a:t>String </a:t>
                      </a:r>
                      <a:r>
                        <a:rPr lang="en-US" sz="1600" dirty="0" err="1" smtClean="0"/>
                        <a:t>concat</a:t>
                      </a:r>
                      <a:r>
                        <a:rPr lang="en-US" sz="1600" dirty="0" smtClean="0"/>
                        <a:t>(String s)</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Concatenates or joins two strings and returns third string as the result</a:t>
                      </a:r>
                    </a:p>
                  </a:txBody>
                  <a:tcPr/>
                </a:tc>
              </a:tr>
              <a:tr h="370840">
                <a:tc>
                  <a:txBody>
                    <a:bodyPr/>
                    <a:lstStyle/>
                    <a:p>
                      <a:r>
                        <a:rPr lang="en-US" sz="1600" dirty="0" err="1" smtClean="0"/>
                        <a:t>boolean</a:t>
                      </a:r>
                      <a:r>
                        <a:rPr lang="en-US" sz="1600" dirty="0" smtClean="0"/>
                        <a:t> equals(String s):</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Case sensitive equality of the string is checked</a:t>
                      </a:r>
                    </a:p>
                  </a:txBody>
                  <a:tcPr/>
                </a:tc>
              </a:tr>
              <a:tr h="370840">
                <a:tc>
                  <a:txBody>
                    <a:bodyPr/>
                    <a:lstStyle/>
                    <a:p>
                      <a:r>
                        <a:rPr lang="en-US" sz="1600" dirty="0" err="1" smtClean="0"/>
                        <a:t>boolean</a:t>
                      </a:r>
                      <a:r>
                        <a:rPr lang="en-US" sz="1600" dirty="0" smtClean="0"/>
                        <a:t> </a:t>
                      </a:r>
                      <a:r>
                        <a:rPr lang="en-US" sz="1600" dirty="0" err="1" smtClean="0"/>
                        <a:t>equalsIgnoreCase</a:t>
                      </a:r>
                      <a:r>
                        <a:rPr lang="en-US" sz="1600" dirty="0" smtClean="0"/>
                        <a:t>(String s) </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Case insensitive equality of the string is checked</a:t>
                      </a:r>
                    </a:p>
                  </a:txBody>
                  <a:tcPr/>
                </a:tc>
              </a:tr>
              <a:tr h="370840">
                <a:tc>
                  <a:txBody>
                    <a:bodyPr/>
                    <a:lstStyle/>
                    <a:p>
                      <a:r>
                        <a:rPr lang="en-US" sz="1600" dirty="0" smtClean="0"/>
                        <a:t>String </a:t>
                      </a:r>
                      <a:r>
                        <a:rPr lang="en-US" sz="1600" dirty="0" err="1" smtClean="0"/>
                        <a:t>toLowerCase</a:t>
                      </a:r>
                      <a:r>
                        <a:rPr lang="en-US" sz="1600" dirty="0" smtClean="0"/>
                        <a:t>()</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a string that contains all the characters of the source string converted to lower case</a:t>
                      </a:r>
                    </a:p>
                  </a:txBody>
                  <a:tcPr/>
                </a:tc>
              </a:tr>
              <a:tr h="370840">
                <a:tc>
                  <a:txBody>
                    <a:bodyPr/>
                    <a:lstStyle/>
                    <a:p>
                      <a:r>
                        <a:rPr lang="en-US" sz="1600" dirty="0" smtClean="0"/>
                        <a:t>String </a:t>
                      </a:r>
                      <a:r>
                        <a:rPr lang="en-US" sz="1600" dirty="0" err="1" smtClean="0"/>
                        <a:t>toUpperCase</a:t>
                      </a:r>
                      <a:r>
                        <a:rPr lang="en-US" sz="1600" dirty="0" smtClean="0"/>
                        <a:t>()</a:t>
                      </a:r>
                      <a:endParaRPr lang="en-US" sz="1600" dirty="0"/>
                    </a:p>
                  </a:txBody>
                  <a:tcPr/>
                </a:tc>
                <a:tc>
                  <a:txBody>
                    <a:bodyPr/>
                    <a:lstStyle/>
                    <a:p>
                      <a:r>
                        <a:rPr lang="en-US" sz="1600" dirty="0" smtClean="0"/>
                        <a:t>Returns a string that contains  all the characters of the source string converted to upper case</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F54EC87E-214D-4DAB-BD9F-32A2B5F4E2A9}" type="slidenum">
              <a:rPr lang="en-US"/>
              <a:pPr>
                <a:defRPr/>
              </a:pPr>
              <a:t>26</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Strings (7 of 9)</a:t>
            </a:r>
          </a:p>
        </p:txBody>
      </p:sp>
      <p:sp>
        <p:nvSpPr>
          <p:cNvPr id="10" name="Text Box 4"/>
          <p:cNvSpPr txBox="1">
            <a:spLocks noChangeArrowheads="1"/>
          </p:cNvSpPr>
          <p:nvPr/>
        </p:nvSpPr>
        <p:spPr bwMode="auto">
          <a:xfrm>
            <a:off x="457200" y="1828800"/>
            <a:ext cx="6553200" cy="3600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Customer{</a:t>
            </a:r>
          </a:p>
          <a:p>
            <a:pPr>
              <a:defRPr/>
            </a:pPr>
            <a:r>
              <a:rPr lang="en-US" dirty="0"/>
              <a:t>                private </a:t>
            </a:r>
            <a:r>
              <a:rPr lang="en-US" dirty="0" err="1"/>
              <a:t>int</a:t>
            </a:r>
            <a:r>
              <a:rPr lang="en-US" dirty="0"/>
              <a:t> </a:t>
            </a:r>
            <a:r>
              <a:rPr lang="en-US" dirty="0" err="1"/>
              <a:t>customerId</a:t>
            </a:r>
            <a:r>
              <a:rPr lang="en-US" dirty="0"/>
              <a:t>;</a:t>
            </a:r>
          </a:p>
          <a:p>
            <a:pPr>
              <a:defRPr/>
            </a:pPr>
            <a:r>
              <a:rPr lang="en-US" dirty="0"/>
              <a:t>                private String </a:t>
            </a:r>
            <a:r>
              <a:rPr lang="en-US" dirty="0" err="1"/>
              <a:t>customerName</a:t>
            </a:r>
            <a:r>
              <a:rPr lang="en-US" dirty="0"/>
              <a:t>;</a:t>
            </a:r>
          </a:p>
          <a:p>
            <a:pPr>
              <a:defRPr/>
            </a:pPr>
            <a:r>
              <a:rPr lang="en-US" dirty="0"/>
              <a:t>                public void </a:t>
            </a:r>
            <a:r>
              <a:rPr lang="en-US" dirty="0" err="1"/>
              <a:t>setCustomerId</a:t>
            </a:r>
            <a:r>
              <a:rPr lang="en-US" dirty="0"/>
              <a:t>(</a:t>
            </a:r>
            <a:r>
              <a:rPr lang="en-US" dirty="0" err="1"/>
              <a:t>int</a:t>
            </a:r>
            <a:r>
              <a:rPr lang="en-US" dirty="0"/>
              <a:t> id){</a:t>
            </a:r>
          </a:p>
          <a:p>
            <a:pPr>
              <a:defRPr/>
            </a:pPr>
            <a:r>
              <a:rPr lang="en-US" dirty="0"/>
              <a:t>                                </a:t>
            </a:r>
            <a:r>
              <a:rPr lang="en-US" dirty="0" err="1"/>
              <a:t>customerId</a:t>
            </a:r>
            <a:r>
              <a:rPr lang="en-US" dirty="0"/>
              <a:t> = id;</a:t>
            </a:r>
          </a:p>
          <a:p>
            <a:pPr>
              <a:defRPr/>
            </a:pPr>
            <a:r>
              <a:rPr lang="en-US" dirty="0"/>
              <a:t>                }</a:t>
            </a:r>
          </a:p>
          <a:p>
            <a:pPr>
              <a:defRPr/>
            </a:pPr>
            <a:r>
              <a:rPr lang="en-US" dirty="0"/>
              <a:t>                public  void </a:t>
            </a:r>
            <a:r>
              <a:rPr lang="en-US" dirty="0" err="1"/>
              <a:t>setCustomerName</a:t>
            </a:r>
            <a:r>
              <a:rPr lang="en-US" dirty="0"/>
              <a:t>(String name){</a:t>
            </a:r>
          </a:p>
          <a:p>
            <a:pPr>
              <a:defRPr/>
            </a:pPr>
            <a:r>
              <a:rPr lang="en-US" dirty="0"/>
              <a:t>                                </a:t>
            </a:r>
            <a:r>
              <a:rPr lang="en-US" dirty="0" err="1"/>
              <a:t>customerName</a:t>
            </a:r>
            <a:r>
              <a:rPr lang="en-US" dirty="0"/>
              <a:t>=name;</a:t>
            </a:r>
          </a:p>
          <a:p>
            <a:pPr>
              <a:defRPr/>
            </a:pPr>
            <a:r>
              <a:rPr lang="en-US" dirty="0"/>
              <a:t>                }</a:t>
            </a:r>
          </a:p>
          <a:p>
            <a:pPr>
              <a:defRPr/>
            </a:pPr>
            <a:r>
              <a:rPr lang="en-US" dirty="0"/>
              <a:t>                public String </a:t>
            </a:r>
            <a:r>
              <a:rPr lang="en-US" dirty="0" err="1"/>
              <a:t>getCustomerName</a:t>
            </a:r>
            <a:r>
              <a:rPr lang="en-US" dirty="0"/>
              <a:t>(){</a:t>
            </a:r>
          </a:p>
          <a:p>
            <a:pPr>
              <a:defRPr/>
            </a:pPr>
            <a:r>
              <a:rPr lang="en-US" dirty="0"/>
              <a:t>                                return </a:t>
            </a:r>
            <a:r>
              <a:rPr lang="en-US" dirty="0" err="1"/>
              <a:t>customerName</a:t>
            </a:r>
            <a:r>
              <a:rPr lang="en-US" dirty="0"/>
              <a:t>;</a:t>
            </a:r>
          </a:p>
          <a:p>
            <a:pPr>
              <a:defRPr/>
            </a:pPr>
            <a:r>
              <a:rPr lang="en-US" dirty="0"/>
              <a:t>                }</a:t>
            </a:r>
          </a:p>
          <a:p>
            <a:pPr>
              <a:defRPr/>
            </a:pPr>
            <a:r>
              <a:rPr lang="en-US" dirty="0"/>
              <a:t>}</a:t>
            </a:r>
          </a:p>
        </p:txBody>
      </p:sp>
      <p:sp>
        <p:nvSpPr>
          <p:cNvPr id="6" name="Rounded Rectangular Callout 5"/>
          <p:cNvSpPr/>
          <p:nvPr/>
        </p:nvSpPr>
        <p:spPr bwMode="auto">
          <a:xfrm>
            <a:off x="6629400" y="2133600"/>
            <a:ext cx="2971800" cy="1295400"/>
          </a:xfrm>
          <a:prstGeom prst="wedgeRoundRectCallout">
            <a:avLst>
              <a:gd name="adj1" fmla="val -100257"/>
              <a:gd name="adj2" fmla="val 11269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String is passed to a method and returned from a method</a:t>
            </a:r>
          </a:p>
        </p:txBody>
      </p:sp>
      <p:sp>
        <p:nvSpPr>
          <p:cNvPr id="7" name="TextBox 6"/>
          <p:cNvSpPr txBox="1"/>
          <p:nvPr/>
        </p:nvSpPr>
        <p:spPr>
          <a:xfrm>
            <a:off x="3048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Right Brace 10"/>
          <p:cNvSpPr/>
          <p:nvPr/>
        </p:nvSpPr>
        <p:spPr bwMode="auto">
          <a:xfrm>
            <a:off x="4648200" y="3581400"/>
            <a:ext cx="457200" cy="1295400"/>
          </a:xfrm>
          <a:prstGeom prst="rightBrace">
            <a:avLst>
              <a:gd name="adj1" fmla="val 125000"/>
              <a:gd name="adj2"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Strings (8 of 9)</a:t>
            </a:r>
            <a:endParaRPr lang="en-US" dirty="0"/>
          </a:p>
        </p:txBody>
      </p:sp>
      <p:sp>
        <p:nvSpPr>
          <p:cNvPr id="31747" name="Content Placeholder 2"/>
          <p:cNvSpPr>
            <a:spLocks noGrp="1"/>
          </p:cNvSpPr>
          <p:nvPr>
            <p:ph idx="4294967295"/>
          </p:nvPr>
        </p:nvSpPr>
        <p:spPr>
          <a:xfrm>
            <a:off x="304800" y="1752600"/>
            <a:ext cx="8915400" cy="4411663"/>
          </a:xfrm>
        </p:spPr>
        <p:txBody>
          <a:bodyPr/>
          <a:lstStyle/>
          <a:p>
            <a:pPr algn="just">
              <a:buFont typeface="Wingdings" pitchFamily="2" charset="2"/>
              <a:buNone/>
            </a:pPr>
            <a:r>
              <a:rPr lang="en-US" smtClean="0"/>
              <a:t>    Assume that the following functionalities need to be implemented before assigning the value to instance variable customerName.</a:t>
            </a:r>
          </a:p>
          <a:p>
            <a:pPr>
              <a:buFont typeface="Wingdings" pitchFamily="2" charset="2"/>
              <a:buNone/>
            </a:pPr>
            <a:endParaRPr lang="en-US" smtClean="0"/>
          </a:p>
          <a:p>
            <a:pPr lvl="1" algn="just"/>
            <a:r>
              <a:rPr lang="en-US" sz="2100" smtClean="0"/>
              <a:t>Customer can give First name and Last name</a:t>
            </a:r>
          </a:p>
          <a:p>
            <a:pPr lvl="2" algn="just"/>
            <a:r>
              <a:rPr lang="en-US" sz="1900" smtClean="0"/>
              <a:t>First Name must be in upper case letters and Last Name must be in lower case letters</a:t>
            </a:r>
          </a:p>
          <a:p>
            <a:pPr lvl="2" algn="just"/>
            <a:r>
              <a:rPr lang="en-US" sz="1900" smtClean="0"/>
              <a:t>First Name and Last Name must be checked to ensure that they are different</a:t>
            </a:r>
          </a:p>
          <a:p>
            <a:pPr lvl="2" algn="just"/>
            <a:r>
              <a:rPr lang="en-US" sz="1900" smtClean="0"/>
              <a:t>First Name and Last Name must be combined and stored in the instance variable, customerName</a:t>
            </a:r>
          </a:p>
          <a:p>
            <a:pPr lvl="2"/>
            <a:endParaRPr lang="en-US" sz="1900" smtClean="0"/>
          </a:p>
          <a:p>
            <a:pPr lvl="1"/>
            <a:endParaRPr lang="en-US" sz="2100" smtClean="0"/>
          </a:p>
          <a:p>
            <a:pPr>
              <a:buFont typeface="Wingdings" pitchFamily="2" charset="2"/>
              <a:buNone/>
            </a:pPr>
            <a:endParaRPr lang="en-US" smtClean="0"/>
          </a:p>
          <a:p>
            <a:pPr>
              <a:buFont typeface="Wingdings" pitchFamily="2" charset="2"/>
              <a:buNone/>
            </a:pPr>
            <a:r>
              <a:rPr lang="en-US" b="1" smtClean="0"/>
              <a:t>		</a:t>
            </a:r>
          </a:p>
          <a:p>
            <a:pPr>
              <a:buFont typeface="Wingdings" pitchFamily="2" charset="2"/>
              <a:buNone/>
            </a:pPr>
            <a:endParaRPr lang="en-US" b="1" smtClean="0"/>
          </a:p>
          <a:p>
            <a:pPr>
              <a:buFont typeface="Wingdings" pitchFamily="2" charset="2"/>
              <a:buNone/>
            </a:pPr>
            <a:r>
              <a:rPr lang="en-US" smtClean="0"/>
              <a:t>		</a:t>
            </a:r>
          </a:p>
          <a:p>
            <a:pPr>
              <a:buFont typeface="Wingdings" pitchFamily="2" charset="2"/>
              <a:buNone/>
            </a:pPr>
            <a:endParaRPr lang="en-US" smtClean="0"/>
          </a:p>
        </p:txBody>
      </p:sp>
      <p:sp>
        <p:nvSpPr>
          <p:cNvPr id="6" name="Slide Number Placeholder 5"/>
          <p:cNvSpPr>
            <a:spLocks noGrp="1"/>
          </p:cNvSpPr>
          <p:nvPr>
            <p:ph type="sldNum" sz="quarter" idx="10"/>
          </p:nvPr>
        </p:nvSpPr>
        <p:spPr/>
        <p:txBody>
          <a:bodyPr/>
          <a:lstStyle/>
          <a:p>
            <a:pPr>
              <a:defRPr/>
            </a:pPr>
            <a:fld id="{90E7F0C8-A813-4737-894F-1A43FAF02380}" type="slidenum">
              <a:rPr lang="en-US" smtClean="0"/>
              <a:pPr>
                <a:defRPr/>
              </a:pPr>
              <a:t>27</a:t>
            </a:fld>
            <a:endParaRPr lang="en-US"/>
          </a:p>
        </p:txBody>
      </p:sp>
      <p:sp>
        <p:nvSpPr>
          <p:cNvPr id="7" name="TextBox 6"/>
          <p:cNvSpPr txBox="1"/>
          <p:nvPr/>
        </p:nvSpPr>
        <p:spPr>
          <a:xfrm>
            <a:off x="3048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53494785-5E75-4F9C-B0BC-C8E8267B1C78}" type="slidenum">
              <a:rPr lang="en-US"/>
              <a:pPr>
                <a:defRPr/>
              </a:pPr>
              <a:t>28</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Strings (9 of 9)</a:t>
            </a:r>
          </a:p>
        </p:txBody>
      </p:sp>
      <p:sp>
        <p:nvSpPr>
          <p:cNvPr id="10" name="Text Box 4"/>
          <p:cNvSpPr txBox="1">
            <a:spLocks noChangeArrowheads="1"/>
          </p:cNvSpPr>
          <p:nvPr/>
        </p:nvSpPr>
        <p:spPr bwMode="auto">
          <a:xfrm>
            <a:off x="366713" y="1447800"/>
            <a:ext cx="4876800" cy="4800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a:t>
            </a:r>
            <a:r>
              <a:rPr lang="en-US" dirty="0" smtClean="0">
                <a:ea typeface="굴림" pitchFamily="34" charset="-127"/>
              </a:rPr>
              <a:t> private String </a:t>
            </a:r>
            <a:r>
              <a:rPr lang="en-US" dirty="0" err="1">
                <a:ea typeface="굴림" pitchFamily="34" charset="-127"/>
              </a:rPr>
              <a:t>customerName</a:t>
            </a:r>
            <a:r>
              <a:rPr lang="en-US" dirty="0">
                <a:ea typeface="굴림" pitchFamily="34" charset="-127"/>
              </a:rPr>
              <a:t>;</a:t>
            </a:r>
          </a:p>
          <a:p>
            <a:pPr>
              <a:defRPr/>
            </a:pPr>
            <a:r>
              <a:rPr lang="en-US" dirty="0">
                <a:ea typeface="굴림" pitchFamily="34" charset="-127"/>
              </a:rPr>
              <a:t>     public void  </a:t>
            </a:r>
            <a:r>
              <a:rPr lang="en-US" dirty="0" err="1">
                <a:ea typeface="굴림" pitchFamily="34" charset="-127"/>
              </a:rPr>
              <a:t>assignName</a:t>
            </a:r>
            <a:r>
              <a:rPr lang="en-US" dirty="0">
                <a:ea typeface="굴림" pitchFamily="34" charset="-127"/>
              </a:rPr>
              <a:t>(String </a:t>
            </a:r>
            <a:r>
              <a:rPr lang="en-US" dirty="0" err="1">
                <a:ea typeface="굴림" pitchFamily="34" charset="-127"/>
              </a:rPr>
              <a:t>firstName</a:t>
            </a:r>
            <a:r>
              <a:rPr lang="en-US" dirty="0">
                <a:ea typeface="굴림" pitchFamily="34" charset="-127"/>
              </a:rPr>
              <a:t>, String </a:t>
            </a:r>
            <a:r>
              <a:rPr lang="en-US" dirty="0" err="1">
                <a:ea typeface="굴림" pitchFamily="34" charset="-127"/>
              </a:rPr>
              <a:t>lastName</a:t>
            </a:r>
            <a:r>
              <a:rPr lang="en-US" dirty="0">
                <a:ea typeface="굴림" pitchFamily="34" charset="-127"/>
              </a:rPr>
              <a:t>){</a:t>
            </a:r>
          </a:p>
          <a:p>
            <a:pPr>
              <a:defRPr/>
            </a:pPr>
            <a:r>
              <a:rPr lang="en-US" dirty="0">
                <a:ea typeface="굴림" pitchFamily="34" charset="-127"/>
              </a:rPr>
              <a:t>        String s1 = </a:t>
            </a:r>
            <a:r>
              <a:rPr lang="en-US" dirty="0" err="1">
                <a:ea typeface="굴림" pitchFamily="34" charset="-127"/>
              </a:rPr>
              <a:t>firstName.toUpperCase</a:t>
            </a:r>
            <a:r>
              <a:rPr lang="en-US" dirty="0">
                <a:ea typeface="굴림" pitchFamily="34" charset="-127"/>
              </a:rPr>
              <a:t>();</a:t>
            </a:r>
          </a:p>
          <a:p>
            <a:pPr>
              <a:defRPr/>
            </a:pPr>
            <a:r>
              <a:rPr lang="en-US" dirty="0">
                <a:ea typeface="굴림" pitchFamily="34" charset="-127"/>
              </a:rPr>
              <a:t>        String s2 = </a:t>
            </a:r>
            <a:r>
              <a:rPr lang="en-US" dirty="0" err="1">
                <a:ea typeface="굴림" pitchFamily="34" charset="-127"/>
              </a:rPr>
              <a:t>lastName.toLowerCase</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("First Name:"+s1);</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("Last Name:"+s2);</a:t>
            </a:r>
          </a:p>
          <a:p>
            <a:pPr>
              <a:defRPr/>
            </a:pPr>
            <a:r>
              <a:rPr lang="en-US" dirty="0">
                <a:ea typeface="굴림" pitchFamily="34" charset="-127"/>
              </a:rPr>
              <a:t>        </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("First Name and Last Name are same");</a:t>
            </a:r>
          </a:p>
          <a:p>
            <a:pPr>
              <a:defRPr/>
            </a:pPr>
            <a:r>
              <a:rPr lang="en-US" dirty="0">
                <a:ea typeface="굴림" pitchFamily="34" charset="-127"/>
              </a:rPr>
              <a:t>         }</a:t>
            </a:r>
          </a:p>
          <a:p>
            <a:pPr>
              <a:defRPr/>
            </a:pPr>
            <a:r>
              <a:rPr lang="en-US" dirty="0">
                <a:ea typeface="굴림" pitchFamily="34" charset="-127"/>
              </a:rPr>
              <a:t>         else{</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("First Name and Last Name are different");</a:t>
            </a:r>
          </a:p>
          <a:p>
            <a:pPr>
              <a:defRPr/>
            </a:pPr>
            <a:r>
              <a:rPr lang="en-US" dirty="0">
                <a:ea typeface="굴림" pitchFamily="34" charset="-127"/>
              </a:rPr>
              <a:t>           </a:t>
            </a:r>
            <a:r>
              <a:rPr lang="en-US" dirty="0" err="1">
                <a:ea typeface="굴림" pitchFamily="34" charset="-127"/>
              </a:rPr>
              <a:t>customerName</a:t>
            </a:r>
            <a:r>
              <a:rPr lang="en-US" dirty="0">
                <a:ea typeface="굴림" pitchFamily="34" charset="-127"/>
              </a:rPr>
              <a:t> =  s1.concat(s2);</a:t>
            </a:r>
          </a:p>
          <a:p>
            <a:pPr>
              <a:defRPr/>
            </a:pPr>
            <a:r>
              <a:rPr lang="en-US" dirty="0">
                <a:ea typeface="굴림" pitchFamily="34" charset="-127"/>
              </a:rPr>
              <a:t>         }</a:t>
            </a:r>
          </a:p>
          <a:p>
            <a:pPr>
              <a:defRPr/>
            </a:pPr>
            <a:r>
              <a:rPr lang="en-US" dirty="0">
                <a:ea typeface="굴림" pitchFamily="34" charset="-127"/>
              </a:rPr>
              <a:t>      }</a:t>
            </a:r>
          </a:p>
          <a:p>
            <a:pPr>
              <a:defRPr/>
            </a:pPr>
            <a:endParaRPr lang="en-US" dirty="0">
              <a:ea typeface="굴림" pitchFamily="34" charset="-127"/>
            </a:endParaRPr>
          </a:p>
        </p:txBody>
      </p:sp>
      <p:sp>
        <p:nvSpPr>
          <p:cNvPr id="7" name="Text Box 4"/>
          <p:cNvSpPr txBox="1">
            <a:spLocks noChangeArrowheads="1"/>
          </p:cNvSpPr>
          <p:nvPr/>
        </p:nvSpPr>
        <p:spPr bwMode="auto">
          <a:xfrm>
            <a:off x="5410200" y="1066800"/>
            <a:ext cx="4114800" cy="3232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public String </a:t>
            </a:r>
            <a:r>
              <a:rPr lang="en-US" dirty="0" err="1">
                <a:ea typeface="굴림" pitchFamily="34" charset="-127"/>
              </a:rPr>
              <a:t>getCustomerName</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customerName</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a:p>
            <a:pPr>
              <a:defRPr/>
            </a:pPr>
            <a:r>
              <a:rPr lang="en-US" dirty="0">
                <a:ea typeface="굴림" pitchFamily="34" charset="-127"/>
              </a:rPr>
              <a:t>class Retail{</a:t>
            </a:r>
          </a:p>
          <a:p>
            <a:pPr>
              <a:defRPr/>
            </a:pPr>
            <a:r>
              <a:rPr lang="en-US" dirty="0">
                <a:ea typeface="굴림" pitchFamily="34" charset="-127"/>
              </a:rPr>
              <a:t>    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Customer </a:t>
            </a:r>
            <a:r>
              <a:rPr lang="en-US" dirty="0" err="1">
                <a:ea typeface="굴림" pitchFamily="34" charset="-127"/>
              </a:rPr>
              <a:t>custObj</a:t>
            </a:r>
            <a:r>
              <a:rPr lang="en-US" dirty="0">
                <a:ea typeface="굴림" pitchFamily="34" charset="-127"/>
              </a:rPr>
              <a:t> = new Customer();</a:t>
            </a:r>
          </a:p>
          <a:p>
            <a:pPr>
              <a:defRPr/>
            </a:pPr>
            <a:r>
              <a:rPr lang="en-US" dirty="0">
                <a:ea typeface="굴림" pitchFamily="34" charset="-127"/>
              </a:rPr>
              <a:t>        </a:t>
            </a:r>
            <a:r>
              <a:rPr lang="en-US" dirty="0" err="1">
                <a:ea typeface="굴림" pitchFamily="34" charset="-127"/>
              </a:rPr>
              <a:t>custObj.assignName</a:t>
            </a:r>
            <a:r>
              <a:rPr lang="en-US" dirty="0">
                <a:ea typeface="굴림" pitchFamily="34" charset="-127"/>
              </a:rPr>
              <a:t>("</a:t>
            </a:r>
            <a:r>
              <a:rPr lang="en-US" dirty="0" err="1">
                <a:ea typeface="굴림" pitchFamily="34" charset="-127"/>
              </a:rPr>
              <a:t>JoHn","jOHn</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Name:"+</a:t>
            </a:r>
            <a:r>
              <a:rPr lang="en-US" dirty="0" err="1">
                <a:ea typeface="굴림" pitchFamily="34" charset="-127"/>
              </a:rPr>
              <a:t>custObj.getCustomerName</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	</a:t>
            </a:r>
          </a:p>
        </p:txBody>
      </p:sp>
      <p:sp>
        <p:nvSpPr>
          <p:cNvPr id="15" name="Content Placeholder 9"/>
          <p:cNvSpPr>
            <a:spLocks noGrp="1"/>
          </p:cNvSpPr>
          <p:nvPr>
            <p:ph idx="1"/>
          </p:nvPr>
        </p:nvSpPr>
        <p:spPr>
          <a:xfrm>
            <a:off x="5307013" y="4379913"/>
            <a:ext cx="3810000" cy="1792287"/>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dirty="0" smtClean="0"/>
              <a:t>First Name: JOHN</a:t>
            </a:r>
          </a:p>
          <a:p>
            <a:pPr eaLnBrk="1" hangingPunct="1">
              <a:buFont typeface="Wingdings" pitchFamily="2" charset="2"/>
              <a:buNone/>
              <a:defRPr/>
            </a:pPr>
            <a:r>
              <a:rPr lang="en-US" sz="1600" dirty="0" smtClean="0">
                <a:ea typeface="굴림" pitchFamily="34" charset="-127"/>
              </a:rPr>
              <a:t>Last Name: john</a:t>
            </a:r>
          </a:p>
          <a:p>
            <a:pPr eaLnBrk="1" hangingPunct="1">
              <a:buFont typeface="Wingdings" pitchFamily="2" charset="2"/>
              <a:buNone/>
              <a:defRPr/>
            </a:pPr>
            <a:r>
              <a:rPr lang="en-US" sz="1600" dirty="0" smtClean="0">
                <a:ea typeface="굴림" pitchFamily="34" charset="-127"/>
              </a:rPr>
              <a:t>First Name and Last Name are different</a:t>
            </a:r>
          </a:p>
          <a:p>
            <a:pPr eaLnBrk="1" hangingPunct="1">
              <a:buFont typeface="Wingdings" pitchFamily="2" charset="2"/>
              <a:buNone/>
              <a:defRPr/>
            </a:pPr>
            <a:r>
              <a:rPr lang="en-US" sz="1600" dirty="0" smtClean="0">
                <a:ea typeface="굴림" pitchFamily="34" charset="-127"/>
              </a:rPr>
              <a:t>Customer Name: </a:t>
            </a:r>
            <a:r>
              <a:rPr lang="en-US" sz="1600" dirty="0" err="1" smtClean="0">
                <a:ea typeface="굴림" pitchFamily="34" charset="-127"/>
              </a:rPr>
              <a:t>JOHNjohn</a:t>
            </a:r>
            <a:endParaRPr lang="en-US" sz="1600" dirty="0"/>
          </a:p>
        </p:txBody>
      </p:sp>
      <p:sp>
        <p:nvSpPr>
          <p:cNvPr id="20" name="TextBox 19"/>
          <p:cNvSpPr txBox="1">
            <a:spLocks noChangeArrowheads="1"/>
          </p:cNvSpPr>
          <p:nvPr/>
        </p:nvSpPr>
        <p:spPr bwMode="auto">
          <a:xfrm>
            <a:off x="762000" y="3352800"/>
            <a:ext cx="2514600" cy="276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if(s1.equalsIgnoreCase(s2</a:t>
            </a:r>
            <a:r>
              <a:rPr lang="en-US" dirty="0" smtClean="0"/>
              <a:t>)){</a:t>
            </a:r>
            <a:endParaRPr lang="en-US" dirty="0"/>
          </a:p>
        </p:txBody>
      </p:sp>
      <p:sp>
        <p:nvSpPr>
          <p:cNvPr id="21" name="TextBox 20"/>
          <p:cNvSpPr txBox="1">
            <a:spLocks noChangeArrowheads="1"/>
          </p:cNvSpPr>
          <p:nvPr/>
        </p:nvSpPr>
        <p:spPr bwMode="auto">
          <a:xfrm>
            <a:off x="762000" y="3381375"/>
            <a:ext cx="2514600" cy="2762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dirty="0"/>
              <a:t>if(s1.equals(s2</a:t>
            </a:r>
            <a:r>
              <a:rPr lang="en-US" dirty="0" smtClean="0"/>
              <a:t>)){</a:t>
            </a:r>
            <a:endParaRPr lang="en-US" dirty="0"/>
          </a:p>
        </p:txBody>
      </p:sp>
      <p:sp>
        <p:nvSpPr>
          <p:cNvPr id="23" name="Content Placeholder 9"/>
          <p:cNvSpPr txBox="1">
            <a:spLocks/>
          </p:cNvSpPr>
          <p:nvPr/>
        </p:nvSpPr>
        <p:spPr bwMode="auto">
          <a:xfrm>
            <a:off x="5334000" y="4419600"/>
            <a:ext cx="3581400" cy="1828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t>Output:</a:t>
            </a:r>
          </a:p>
          <a:p>
            <a:pPr eaLnBrk="1" hangingPunct="1">
              <a:buFont typeface="Wingdings" pitchFamily="2" charset="2"/>
              <a:buNone/>
              <a:defRPr/>
            </a:pPr>
            <a:r>
              <a:rPr lang="en-US" sz="1600" b="0" dirty="0"/>
              <a:t>First Name: JOHN</a:t>
            </a:r>
          </a:p>
          <a:p>
            <a:pPr eaLnBrk="1" hangingPunct="1">
              <a:buFont typeface="Wingdings" pitchFamily="2" charset="2"/>
              <a:buNone/>
              <a:defRPr/>
            </a:pPr>
            <a:r>
              <a:rPr lang="en-US" sz="1600" b="0" dirty="0">
                <a:ea typeface="굴림" pitchFamily="34" charset="-127"/>
              </a:rPr>
              <a:t>Last Name: john</a:t>
            </a:r>
          </a:p>
          <a:p>
            <a:pPr marL="342900" indent="-342900" eaLnBrk="1" hangingPunct="1">
              <a:spcBef>
                <a:spcPct val="20000"/>
              </a:spcBef>
              <a:buClr>
                <a:srgbClr val="003366"/>
              </a:buClr>
              <a:buSzTx/>
              <a:buFont typeface="Wingdings" pitchFamily="2" charset="2"/>
              <a:buNone/>
              <a:defRPr/>
            </a:pPr>
            <a:r>
              <a:rPr lang="en-US" sz="1600" b="0" kern="0" dirty="0">
                <a:ea typeface="굴림" pitchFamily="34" charset="-127"/>
              </a:rPr>
              <a:t>First Name and Last Name are same</a:t>
            </a:r>
          </a:p>
          <a:p>
            <a:pPr marL="342900" indent="-342900" eaLnBrk="1" hangingPunct="1">
              <a:spcBef>
                <a:spcPct val="20000"/>
              </a:spcBef>
              <a:buClr>
                <a:srgbClr val="003366"/>
              </a:buClr>
              <a:buSzTx/>
              <a:buFont typeface="Wingdings" pitchFamily="2" charset="2"/>
              <a:buNone/>
              <a:defRPr/>
            </a:pPr>
            <a:r>
              <a:rPr lang="en-US" sz="1600" b="0" kern="0" dirty="0">
                <a:ea typeface="굴림" pitchFamily="34" charset="-127"/>
              </a:rPr>
              <a:t>Customer Name: null</a:t>
            </a:r>
            <a:endParaRPr lang="en-US" sz="1600" b="0" kern="0" dirty="0"/>
          </a:p>
        </p:txBody>
      </p:sp>
      <p:sp>
        <p:nvSpPr>
          <p:cNvPr id="12" name="TextBox 11"/>
          <p:cNvSpPr txBox="1"/>
          <p:nvPr/>
        </p:nvSpPr>
        <p:spPr>
          <a:xfrm>
            <a:off x="304800" y="1102056"/>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7" name="Oval Callout 16"/>
          <p:cNvSpPr/>
          <p:nvPr/>
        </p:nvSpPr>
        <p:spPr bwMode="auto">
          <a:xfrm>
            <a:off x="7543800" y="3733800"/>
            <a:ext cx="2362200" cy="1676400"/>
          </a:xfrm>
          <a:prstGeom prst="wedgeEllipseCallout">
            <a:avLst>
              <a:gd name="adj1" fmla="val -56057"/>
              <a:gd name="adj2" fmla="val 5226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600" dirty="0">
                <a:solidFill>
                  <a:schemeClr val="tx1"/>
                </a:solidFill>
              </a:rPr>
              <a:t>Even if the first and last name are same , there is no check done. Why?</a:t>
            </a:r>
          </a:p>
        </p:txBody>
      </p:sp>
      <p:sp>
        <p:nvSpPr>
          <p:cNvPr id="13" name="Oval Callout 12"/>
          <p:cNvSpPr/>
          <p:nvPr/>
        </p:nvSpPr>
        <p:spPr bwMode="auto">
          <a:xfrm>
            <a:off x="2438400" y="5334000"/>
            <a:ext cx="2362200" cy="914400"/>
          </a:xfrm>
          <a:prstGeom prst="wedgeEllipseCallout">
            <a:avLst>
              <a:gd name="adj1" fmla="val 70968"/>
              <a:gd name="adj2" fmla="val -494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600" dirty="0">
                <a:solidFill>
                  <a:schemeClr val="tx1"/>
                </a:solidFill>
              </a:rPr>
              <a:t>Note the change in the output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7"/>
                                        </p:tgtEl>
                                        <p:attrNameLst>
                                          <p:attrName>ppt_x</p:attrName>
                                        </p:attrNameLst>
                                      </p:cBhvr>
                                      <p:tavLst>
                                        <p:tav tm="0">
                                          <p:val>
                                            <p:strVal val="ppt_x"/>
                                          </p:val>
                                        </p:tav>
                                        <p:tav tm="100000">
                                          <p:val>
                                            <p:strVal val="ppt_x"/>
                                          </p:val>
                                        </p:tav>
                                      </p:tavLst>
                                    </p:anim>
                                    <p:anim calcmode="lin" valueType="num">
                                      <p:cBhvr additive="base">
                                        <p:cTn id="25" dur="500"/>
                                        <p:tgtEl>
                                          <p:spTgt spid="17"/>
                                        </p:tgtEl>
                                        <p:attrNameLst>
                                          <p:attrName>ppt_y</p:attrName>
                                        </p:attrNameLst>
                                      </p:cBhvr>
                                      <p:tavLst>
                                        <p:tav tm="0">
                                          <p:val>
                                            <p:strVal val="ppt_y"/>
                                          </p:val>
                                        </p:tav>
                                        <p:tav tm="100000">
                                          <p:val>
                                            <p:strVal val="1+ppt_h/2"/>
                                          </p:val>
                                        </p:tav>
                                      </p:tavLst>
                                    </p:anim>
                                    <p:set>
                                      <p:cBhvr>
                                        <p:cTn id="26" dur="1" fill="hold">
                                          <p:stCondLst>
                                            <p:cond delay="499"/>
                                          </p:stCondLst>
                                        </p:cTn>
                                        <p:tgtEl>
                                          <p:spTgt spid="17"/>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p:tgtEl>
                                          <p:spTgt spid="15">
                                            <p:txEl>
                                              <p:pRg st="0" end="0"/>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15">
                                            <p:txEl>
                                              <p:pRg st="0" end="0"/>
                                            </p:txEl>
                                          </p:spTgt>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33" dur="500"/>
                                        <p:tgtEl>
                                          <p:spTgt spid="15">
                                            <p:txEl>
                                              <p:pRg st="1" end="1"/>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15">
                                            <p:txEl>
                                              <p:pRg st="1" end="1"/>
                                            </p:txEl>
                                          </p:spTgt>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37" dur="500"/>
                                        <p:tgtEl>
                                          <p:spTgt spid="15">
                                            <p:txEl>
                                              <p:pRg st="2" end="2"/>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5">
                                            <p:txEl>
                                              <p:pRg st="2" end="2"/>
                                            </p:txEl>
                                          </p:spTgt>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41" dur="500"/>
                                        <p:tgtEl>
                                          <p:spTgt spid="15">
                                            <p:txEl>
                                              <p:pRg st="3" end="3"/>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15">
                                            <p:txEl>
                                              <p:pRg st="3" end="3"/>
                                            </p:txEl>
                                          </p:spTgt>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45" dur="500"/>
                                        <p:tgtEl>
                                          <p:spTgt spid="15">
                                            <p:txEl>
                                              <p:pRg st="4" end="4"/>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15">
                                            <p:txEl>
                                              <p:pRg st="4" end="4"/>
                                            </p:txEl>
                                          </p:spTgt>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5">
                                            <p:bg/>
                                          </p:spTgt>
                                        </p:tgtEl>
                                        <p:attrNameLst>
                                          <p:attrName>ppt_x</p:attrName>
                                        </p:attrNameLst>
                                      </p:cBhvr>
                                      <p:tavLst>
                                        <p:tav tm="0">
                                          <p:val>
                                            <p:strVal val="ppt_x"/>
                                          </p:val>
                                        </p:tav>
                                        <p:tav tm="100000">
                                          <p:val>
                                            <p:strVal val="ppt_x"/>
                                          </p:val>
                                        </p:tav>
                                      </p:tavLst>
                                    </p:anim>
                                    <p:anim calcmode="lin" valueType="num">
                                      <p:cBhvr additive="base">
                                        <p:cTn id="49" dur="500"/>
                                        <p:tgtEl>
                                          <p:spTgt spid="15">
                                            <p:bg/>
                                          </p:spTgt>
                                        </p:tgtEl>
                                        <p:attrNameLst>
                                          <p:attrName>ppt_y</p:attrName>
                                        </p:attrNameLst>
                                      </p:cBhvr>
                                      <p:tavLst>
                                        <p:tav tm="0">
                                          <p:val>
                                            <p:strVal val="ppt_y"/>
                                          </p:val>
                                        </p:tav>
                                        <p:tav tm="100000">
                                          <p:val>
                                            <p:strVal val="1+ppt_h/2"/>
                                          </p:val>
                                        </p:tav>
                                      </p:tavLst>
                                    </p:anim>
                                    <p:set>
                                      <p:cBhvr>
                                        <p:cTn id="50" dur="1" fill="hold">
                                          <p:stCondLst>
                                            <p:cond delay="499"/>
                                          </p:stCondLst>
                                        </p:cTn>
                                        <p:tgtEl>
                                          <p:spTgt spid="15">
                                            <p:bg/>
                                          </p:spTgt>
                                        </p:tgtEl>
                                        <p:attrNameLst>
                                          <p:attrName>style.visibility</p:attrName>
                                        </p:attrNameLst>
                                      </p:cBhvr>
                                      <p:to>
                                        <p:strVal val="hidden"/>
                                      </p:to>
                                    </p:set>
                                  </p:childTnLst>
                                </p:cTn>
                              </p:par>
                              <p:par>
                                <p:cTn id="51" presetID="3" presetClass="exit" presetSubtype="10" fill="hold" grpId="0" nodeType="withEffect">
                                  <p:stCondLst>
                                    <p:cond delay="0"/>
                                  </p:stCondLst>
                                  <p:childTnLst>
                                    <p:animEffect transition="out" filter="blinds(horizontal)">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
                                            <p:bg/>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3">
                                            <p:txEl>
                                              <p:pRg st="0" end="0"/>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3">
                                            <p:txEl>
                                              <p:pRg st="1" end="1"/>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3">
                                            <p:txEl>
                                              <p:pRg st="2" end="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3">
                                            <p:txEl>
                                              <p:pRg st="3" end="3"/>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1" nodeType="clickEffect">
                                  <p:stCondLst>
                                    <p:cond delay="0"/>
                                  </p:stCondLst>
                                  <p:childTnLst>
                                    <p:set>
                                      <p:cBhvr>
                                        <p:cTn id="75" dur="1" fill="hold">
                                          <p:stCondLst>
                                            <p:cond delay="0"/>
                                          </p:stCondLst>
                                        </p:cTn>
                                        <p:tgtEl>
                                          <p:spTgt spid="23">
                                            <p:bg/>
                                          </p:spTgt>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childTnLst>
                                </p:cTn>
                              </p:par>
                              <p:par>
                                <p:cTn id="78" presetID="1" presetClass="entr" presetSubtype="0" fill="hold" grpId="1" nodeType="withEffect">
                                  <p:stCondLst>
                                    <p:cond delay="0"/>
                                  </p:stCondLst>
                                  <p:childTnLst>
                                    <p:set>
                                      <p:cBhvr>
                                        <p:cTn id="79" dur="1" fill="hold">
                                          <p:stCondLst>
                                            <p:cond delay="0"/>
                                          </p:stCondLst>
                                        </p:cTn>
                                        <p:tgtEl>
                                          <p:spTgt spid="23">
                                            <p:txEl>
                                              <p:pRg st="1" end="1"/>
                                            </p:txEl>
                                          </p:spTgt>
                                        </p:tgtEl>
                                        <p:attrNameLst>
                                          <p:attrName>style.visibility</p:attrName>
                                        </p:attrNameLst>
                                      </p:cBhvr>
                                      <p:to>
                                        <p:strVal val="visible"/>
                                      </p:to>
                                    </p:set>
                                  </p:childTnLst>
                                </p:cTn>
                              </p:par>
                              <p:par>
                                <p:cTn id="80" presetID="1" presetClass="entr" presetSubtype="0" fill="hold" grpId="1" nodeType="withEffect">
                                  <p:stCondLst>
                                    <p:cond delay="0"/>
                                  </p:stCondLst>
                                  <p:childTnLst>
                                    <p:set>
                                      <p:cBhvr>
                                        <p:cTn id="81" dur="1" fill="hold">
                                          <p:stCondLst>
                                            <p:cond delay="0"/>
                                          </p:stCondLst>
                                        </p:cTn>
                                        <p:tgtEl>
                                          <p:spTgt spid="23">
                                            <p:txEl>
                                              <p:pRg st="2" end="2"/>
                                            </p:txEl>
                                          </p:spTgt>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23">
                                            <p:txEl>
                                              <p:pRg st="3" end="3"/>
                                            </p:txEl>
                                          </p:spTgt>
                                        </p:tgtEl>
                                        <p:attrNameLst>
                                          <p:attrName>style.visibility</p:attrName>
                                        </p:attrNameLst>
                                      </p:cBhvr>
                                      <p:to>
                                        <p:strVal val="visible"/>
                                      </p:to>
                                    </p:set>
                                  </p:childTnLst>
                                </p:cTn>
                              </p:par>
                              <p:par>
                                <p:cTn id="84" presetID="1" presetClass="entr" presetSubtype="0" fill="hold" grpId="1" nodeType="withEffect">
                                  <p:stCondLst>
                                    <p:cond delay="0"/>
                                  </p:stCondLst>
                                  <p:childTnLst>
                                    <p:set>
                                      <p:cBhvr>
                                        <p:cTn id="85"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nodeType="clickEffect">
                                  <p:stCondLst>
                                    <p:cond delay="0"/>
                                  </p:stCondLst>
                                  <p:childTnLst>
                                    <p:animEffect transition="out" filter="blinds(horizontal)">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15" grpId="1" build="p" animBg="1"/>
      <p:bldP spid="20" grpId="0" animBg="1"/>
      <p:bldP spid="21" grpId="0" animBg="1"/>
      <p:bldP spid="23" grpId="0" build="p" animBg="1"/>
      <p:bldP spid="23" grpId="1"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 What will be the output of the following code snippet?</a:t>
            </a:r>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3D79DF40-AFBC-4F91-B115-F424B766BBBE}" type="slidenum">
              <a:rPr lang="en-US"/>
              <a:pPr>
                <a:defRPr/>
              </a:pPr>
              <a:t>29</a:t>
            </a:fld>
            <a:endParaRPr lang="en-US"/>
          </a:p>
        </p:txBody>
      </p:sp>
      <p:sp>
        <p:nvSpPr>
          <p:cNvPr id="7" name="Text Box 4"/>
          <p:cNvSpPr txBox="1">
            <a:spLocks noChangeArrowheads="1"/>
          </p:cNvSpPr>
          <p:nvPr/>
        </p:nvSpPr>
        <p:spPr bwMode="auto">
          <a:xfrm>
            <a:off x="838200" y="1981200"/>
            <a:ext cx="7772400" cy="17541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Example{</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int</a:t>
            </a:r>
            <a:r>
              <a:rPr lang="en-US" dirty="0"/>
              <a:t> array[]={1,2,3,4};</a:t>
            </a:r>
          </a:p>
          <a:p>
            <a:pPr>
              <a:spcBef>
                <a:spcPts val="0"/>
              </a:spcBef>
              <a:defRPr/>
            </a:pPr>
            <a:endParaRPr lang="en-US" dirty="0"/>
          </a:p>
          <a:p>
            <a:pPr>
              <a:spcBef>
                <a:spcPts val="0"/>
              </a:spcBef>
              <a:defRPr/>
            </a:pPr>
            <a:r>
              <a:rPr lang="en-US" dirty="0"/>
              <a:t>              </a:t>
            </a:r>
            <a:r>
              <a:rPr lang="en-US" dirty="0" err="1"/>
              <a:t>System.out.println</a:t>
            </a:r>
            <a:r>
              <a:rPr lang="en-US" dirty="0"/>
              <a:t>(</a:t>
            </a:r>
            <a:r>
              <a:rPr lang="en-US" dirty="0" err="1"/>
              <a:t>array.length</a:t>
            </a:r>
            <a:r>
              <a:rPr lang="en-US" dirty="0"/>
              <a:t>);</a:t>
            </a:r>
          </a:p>
          <a:p>
            <a:pPr>
              <a:spcBef>
                <a:spcPts val="0"/>
              </a:spcBef>
              <a:defRPr/>
            </a:pPr>
            <a:r>
              <a:rPr lang="en-US" dirty="0"/>
              <a:t>              </a:t>
            </a:r>
            <a:r>
              <a:rPr lang="en-US" dirty="0" smtClean="0"/>
              <a:t>System.out.println(array[4]);</a:t>
            </a:r>
            <a:endParaRPr lang="en-US" dirty="0"/>
          </a:p>
          <a:p>
            <a:pPr>
              <a:spcBef>
                <a:spcPts val="0"/>
              </a:spcBef>
              <a:defRPr/>
            </a:pPr>
            <a:endParaRPr lang="en-US" dirty="0"/>
          </a:p>
          <a:p>
            <a:pPr>
              <a:spcBef>
                <a:spcPts val="0"/>
              </a:spcBef>
              <a:defRPr/>
            </a:pPr>
            <a:r>
              <a:rPr lang="en-US" dirty="0"/>
              <a:t>      }</a:t>
            </a:r>
          </a:p>
          <a:p>
            <a:pPr>
              <a:spcBef>
                <a:spcPts val="0"/>
              </a:spcBef>
              <a:defRPr/>
            </a:pPr>
            <a:r>
              <a:rPr lang="en-US" dirty="0"/>
              <a:t>  }</a:t>
            </a:r>
          </a:p>
        </p:txBody>
      </p:sp>
      <p:pic>
        <p:nvPicPr>
          <p:cNvPr id="33798"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838200" y="3962400"/>
            <a:ext cx="71628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Run time exception as a result of accessing the array out of the boundary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a:spcBef>
                <a:spcPts val="100"/>
              </a:spcBef>
              <a:buFont typeface="Wingdings" pitchFamily="2" charset="2"/>
              <a:buChar char="§"/>
              <a:defRPr/>
            </a:pPr>
            <a:r>
              <a:rPr lang="en-US" sz="1600" b="1" dirty="0" smtClean="0"/>
              <a:t>Confidential Information includes, but is not limited to, the following:</a:t>
            </a:r>
          </a:p>
          <a:p>
            <a:pPr lvl="1">
              <a:spcBef>
                <a:spcPts val="100"/>
              </a:spcBef>
              <a:buFont typeface="Wingdings" pitchFamily="2" charset="2"/>
              <a:buChar char="q"/>
              <a:defRPr/>
            </a:pPr>
            <a:r>
              <a:rPr lang="en-US" sz="1400" dirty="0" smtClean="0">
                <a:ea typeface="+mn-ea"/>
              </a:rPr>
              <a:t> Corporate and Infrastructure information about Infosys</a:t>
            </a:r>
          </a:p>
          <a:p>
            <a:pPr lvl="1">
              <a:spcBef>
                <a:spcPts val="100"/>
              </a:spcBef>
              <a:buFont typeface="Wingdings" pitchFamily="2" charset="2"/>
              <a:buChar char="q"/>
              <a:defRPr/>
            </a:pPr>
            <a:r>
              <a:rPr lang="en-US" sz="1400" dirty="0" smtClean="0">
                <a:ea typeface="+mn-ea"/>
              </a:rPr>
              <a:t> Infosys’ project management and quality processes</a:t>
            </a:r>
          </a:p>
          <a:p>
            <a:pPr lvl="1">
              <a:spcBef>
                <a:spcPts val="100"/>
              </a:spcBef>
              <a:buFont typeface="Wingdings" pitchFamily="2" charset="2"/>
              <a:buChar char="q"/>
              <a:defRPr/>
            </a:pPr>
            <a:r>
              <a:rPr lang="en-US" sz="1400" dirty="0" smtClean="0">
                <a:ea typeface="+mn-ea"/>
              </a:rPr>
              <a:t> Project experiences provided included as illustrative case studies</a:t>
            </a:r>
          </a:p>
          <a:p>
            <a:pPr>
              <a:spcBef>
                <a:spcPts val="100"/>
              </a:spcBef>
              <a:buFont typeface="Wingdings" pitchFamily="2" charset="2"/>
              <a:buChar char="§"/>
              <a:defRPr/>
            </a:pPr>
            <a:r>
              <a:rPr lang="en-US" sz="1600" b="1" dirty="0" smtClean="0"/>
              <a:t>Any disclosure of Confidential Information to, or use of it by a third party, will be damaging to Infosys.</a:t>
            </a:r>
          </a:p>
          <a:p>
            <a:pPr>
              <a:spcBef>
                <a:spcPts val="100"/>
              </a:spcBef>
              <a:buFont typeface="Wingdings" pitchFamily="2" charset="2"/>
              <a:buChar char="§"/>
              <a:defRPr/>
            </a:pPr>
            <a:r>
              <a:rPr lang="en-US" sz="1600" b="1" dirty="0" smtClean="0"/>
              <a:t>Ownership of all Infosys Confidential Information, no matter in what media it resides, remains with Infosys.</a:t>
            </a:r>
          </a:p>
          <a:p>
            <a:pPr>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3"/>
          <p:cNvSpPr>
            <a:spLocks noGrp="1"/>
          </p:cNvSpPr>
          <p:nvPr>
            <p:ph type="sldNum" sz="quarter" idx="10"/>
          </p:nvPr>
        </p:nvSpPr>
        <p:spPr/>
        <p:txBody>
          <a:bodyPr/>
          <a:lstStyle/>
          <a:p>
            <a:pPr>
              <a:defRPr/>
            </a:pPr>
            <a:fld id="{84A4ECA0-6D0F-4186-A242-5B652B42208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Q2. What will be the output of the following code snippet?</a:t>
            </a:r>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BF081DD3-A693-442B-A0EC-90E3390CCA16}" type="slidenum">
              <a:rPr lang="en-US"/>
              <a:pPr>
                <a:defRPr/>
              </a:pPr>
              <a:t>30</a:t>
            </a:fld>
            <a:endParaRPr lang="en-US"/>
          </a:p>
        </p:txBody>
      </p:sp>
      <p:sp>
        <p:nvSpPr>
          <p:cNvPr id="7" name="Text Box 4"/>
          <p:cNvSpPr txBox="1">
            <a:spLocks noChangeArrowheads="1"/>
          </p:cNvSpPr>
          <p:nvPr/>
        </p:nvSpPr>
        <p:spPr bwMode="auto">
          <a:xfrm>
            <a:off x="838200" y="1981200"/>
            <a:ext cx="7772400" cy="17541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Example{</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int</a:t>
            </a:r>
            <a:r>
              <a:rPr lang="en-US" dirty="0"/>
              <a:t> array[][]={{2},{3,4},{5}};</a:t>
            </a:r>
          </a:p>
          <a:p>
            <a:pPr>
              <a:spcBef>
                <a:spcPts val="0"/>
              </a:spcBef>
              <a:defRPr/>
            </a:pPr>
            <a:endParaRPr lang="en-US" dirty="0"/>
          </a:p>
          <a:p>
            <a:pPr>
              <a:spcBef>
                <a:spcPts val="0"/>
              </a:spcBef>
              <a:defRPr/>
            </a:pPr>
            <a:r>
              <a:rPr lang="en-US" dirty="0"/>
              <a:t>              </a:t>
            </a:r>
            <a:r>
              <a:rPr lang="en-US" dirty="0" err="1"/>
              <a:t>System.out.println</a:t>
            </a:r>
            <a:r>
              <a:rPr lang="en-US" dirty="0"/>
              <a:t>(</a:t>
            </a:r>
            <a:r>
              <a:rPr lang="en-US" dirty="0" err="1"/>
              <a:t>array.length</a:t>
            </a:r>
            <a:r>
              <a:rPr lang="en-US" dirty="0"/>
              <a:t>);</a:t>
            </a:r>
          </a:p>
          <a:p>
            <a:pPr>
              <a:spcBef>
                <a:spcPts val="0"/>
              </a:spcBef>
              <a:defRPr/>
            </a:pPr>
            <a:r>
              <a:rPr lang="en-US" dirty="0"/>
              <a:t>              </a:t>
            </a:r>
            <a:r>
              <a:rPr lang="en-US" dirty="0" err="1"/>
              <a:t>System.out.println</a:t>
            </a:r>
            <a:r>
              <a:rPr lang="en-US" dirty="0"/>
              <a:t>(array[1].length);</a:t>
            </a:r>
          </a:p>
          <a:p>
            <a:pPr>
              <a:spcBef>
                <a:spcPts val="0"/>
              </a:spcBef>
              <a:defRPr/>
            </a:pPr>
            <a:endParaRPr lang="en-US" dirty="0"/>
          </a:p>
          <a:p>
            <a:pPr>
              <a:spcBef>
                <a:spcPts val="0"/>
              </a:spcBef>
              <a:defRPr/>
            </a:pPr>
            <a:r>
              <a:rPr lang="en-US" dirty="0"/>
              <a:t>      }</a:t>
            </a:r>
          </a:p>
          <a:p>
            <a:pPr>
              <a:spcBef>
                <a:spcPts val="0"/>
              </a:spcBef>
              <a:defRPr/>
            </a:pPr>
            <a:r>
              <a:rPr lang="en-US" dirty="0"/>
              <a:t>  }</a:t>
            </a:r>
          </a:p>
        </p:txBody>
      </p:sp>
      <p:pic>
        <p:nvPicPr>
          <p:cNvPr id="34822"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838200" y="3962400"/>
            <a:ext cx="1905000" cy="1143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endParaRPr lang="en-US" sz="1600" dirty="0" smtClean="0"/>
          </a:p>
          <a:p>
            <a:pPr eaLnBrk="1" hangingPunct="1">
              <a:spcBef>
                <a:spcPts val="0"/>
              </a:spcBef>
            </a:pPr>
            <a:r>
              <a:rPr lang="en-US" sz="1600" b="0" dirty="0" smtClean="0"/>
              <a:t>3</a:t>
            </a:r>
          </a:p>
          <a:p>
            <a:pPr eaLnBrk="1" hangingPunct="1">
              <a:spcBef>
                <a:spcPts val="0"/>
              </a:spcBef>
            </a:pPr>
            <a:r>
              <a:rPr lang="en-US" sz="1600" b="0" dirty="0" smtClean="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Q3. What will be the output of the following code snippet?</a:t>
            </a:r>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F82D229-4611-4A9E-9D53-965D810786EB}" type="slidenum">
              <a:rPr lang="en-US"/>
              <a:pPr>
                <a:defRPr/>
              </a:pPr>
              <a:t>31</a:t>
            </a:fld>
            <a:endParaRPr lang="en-US"/>
          </a:p>
        </p:txBody>
      </p:sp>
      <p:sp>
        <p:nvSpPr>
          <p:cNvPr id="7" name="Text Box 4"/>
          <p:cNvSpPr txBox="1">
            <a:spLocks noChangeArrowheads="1"/>
          </p:cNvSpPr>
          <p:nvPr/>
        </p:nvSpPr>
        <p:spPr bwMode="auto">
          <a:xfrm>
            <a:off x="838200" y="1981200"/>
            <a:ext cx="7772400" cy="21236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smtClean="0"/>
              <a:t>class </a:t>
            </a:r>
            <a:r>
              <a:rPr lang="en-US" dirty="0"/>
              <a:t>Demo{</a:t>
            </a:r>
          </a:p>
          <a:p>
            <a:pPr>
              <a:spcBef>
                <a:spcPts val="0"/>
              </a:spcBef>
              <a:defRPr/>
            </a:pPr>
            <a:r>
              <a:rPr lang="en-US" dirty="0"/>
              <a:t>	public static void main(String </a:t>
            </a:r>
            <a:r>
              <a:rPr lang="en-US" dirty="0" err="1"/>
              <a:t>args</a:t>
            </a:r>
            <a:r>
              <a:rPr lang="en-US" dirty="0"/>
              <a:t>[]){</a:t>
            </a:r>
          </a:p>
          <a:p>
            <a:pPr>
              <a:spcBef>
                <a:spcPts val="0"/>
              </a:spcBef>
              <a:defRPr/>
            </a:pPr>
            <a:r>
              <a:rPr lang="en-US" dirty="0"/>
              <a:t>		char </a:t>
            </a:r>
            <a:r>
              <a:rPr lang="en-US" dirty="0" err="1" smtClean="0"/>
              <a:t>intArray</a:t>
            </a:r>
            <a:r>
              <a:rPr lang="en-US" dirty="0" smtClean="0"/>
              <a:t>[][]={{1,2,3},{4},{5,6,7,8,9,10}};</a:t>
            </a:r>
            <a:endParaRPr lang="en-US" dirty="0"/>
          </a:p>
          <a:p>
            <a:pPr>
              <a:spcBef>
                <a:spcPts val="0"/>
              </a:spcBef>
              <a:defRPr/>
            </a:pPr>
            <a:endParaRPr lang="en-US" dirty="0"/>
          </a:p>
          <a:p>
            <a:pPr>
              <a:spcBef>
                <a:spcPts val="0"/>
              </a:spcBef>
              <a:defRPr/>
            </a:pPr>
            <a:r>
              <a:rPr lang="en-US" dirty="0"/>
              <a:t>		</a:t>
            </a:r>
            <a:r>
              <a:rPr lang="en-US" dirty="0" err="1"/>
              <a:t>int</a:t>
            </a:r>
            <a:r>
              <a:rPr lang="en-US" dirty="0"/>
              <a:t> </a:t>
            </a:r>
            <a:r>
              <a:rPr lang="en-US" dirty="0" err="1"/>
              <a:t>iIndex</a:t>
            </a:r>
            <a:r>
              <a:rPr lang="en-US" dirty="0"/>
              <a:t>;</a:t>
            </a:r>
          </a:p>
          <a:p>
            <a:pPr>
              <a:spcBef>
                <a:spcPts val="0"/>
              </a:spcBef>
              <a:defRPr/>
            </a:pPr>
            <a:endParaRPr lang="en-US" dirty="0"/>
          </a:p>
          <a:p>
            <a:pPr>
              <a:spcBef>
                <a:spcPts val="0"/>
              </a:spcBef>
              <a:defRPr/>
            </a:pPr>
            <a:r>
              <a:rPr lang="en-US" dirty="0"/>
              <a:t>		</a:t>
            </a:r>
            <a:r>
              <a:rPr lang="en-US" dirty="0" smtClean="0"/>
              <a:t>for(</a:t>
            </a:r>
            <a:r>
              <a:rPr lang="en-US" dirty="0" err="1" smtClean="0"/>
              <a:t>iIndex</a:t>
            </a:r>
            <a:r>
              <a:rPr lang="en-US" dirty="0" smtClean="0"/>
              <a:t>=0;iIndex&lt;</a:t>
            </a:r>
            <a:r>
              <a:rPr lang="en-US" dirty="0" err="1" smtClean="0"/>
              <a:t>intArray.length;iIndex</a:t>
            </a:r>
            <a:r>
              <a:rPr lang="en-US" dirty="0" smtClean="0"/>
              <a:t>++){</a:t>
            </a:r>
            <a:endParaRPr lang="en-US" dirty="0"/>
          </a:p>
          <a:p>
            <a:pPr>
              <a:spcBef>
                <a:spcPts val="0"/>
              </a:spcBef>
              <a:defRPr/>
            </a:pPr>
            <a:r>
              <a:rPr lang="en-US" dirty="0"/>
              <a:t>			</a:t>
            </a:r>
            <a:r>
              <a:rPr lang="en-US" dirty="0" err="1" smtClean="0"/>
              <a:t>System.out.println</a:t>
            </a:r>
            <a:r>
              <a:rPr lang="en-US" dirty="0" smtClean="0"/>
              <a:t>(</a:t>
            </a:r>
            <a:r>
              <a:rPr lang="en-US" dirty="0" err="1" smtClean="0"/>
              <a:t>intArray</a:t>
            </a:r>
            <a:r>
              <a:rPr lang="en-US" dirty="0" smtClean="0"/>
              <a:t>[</a:t>
            </a:r>
            <a:r>
              <a:rPr lang="en-US" dirty="0" err="1" smtClean="0"/>
              <a:t>iIndex</a:t>
            </a:r>
            <a:r>
              <a:rPr lang="en-US" dirty="0"/>
              <a:t>].length);</a:t>
            </a:r>
          </a:p>
          <a:p>
            <a:pPr>
              <a:spcBef>
                <a:spcPts val="0"/>
              </a:spcBef>
              <a:defRPr/>
            </a:pPr>
            <a:r>
              <a:rPr lang="en-US" dirty="0"/>
              <a:t>		}</a:t>
            </a:r>
          </a:p>
          <a:p>
            <a:pPr>
              <a:spcBef>
                <a:spcPts val="0"/>
              </a:spcBef>
              <a:defRPr/>
            </a:pPr>
            <a:r>
              <a:rPr lang="en-US" dirty="0"/>
              <a:t>	}</a:t>
            </a:r>
          </a:p>
          <a:p>
            <a:pPr>
              <a:spcBef>
                <a:spcPts val="0"/>
              </a:spcBef>
              <a:defRPr/>
            </a:pPr>
            <a:r>
              <a:rPr lang="en-US" dirty="0"/>
              <a:t>    }</a:t>
            </a:r>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838200" y="4419600"/>
            <a:ext cx="1905000" cy="1371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endParaRPr lang="en-US" sz="1600" dirty="0" smtClean="0"/>
          </a:p>
          <a:p>
            <a:pPr eaLnBrk="1" hangingPunct="1">
              <a:spcBef>
                <a:spcPts val="0"/>
              </a:spcBef>
            </a:pPr>
            <a:r>
              <a:rPr lang="en-US" sz="1600" b="0" dirty="0" smtClean="0"/>
              <a:t>3	</a:t>
            </a:r>
          </a:p>
          <a:p>
            <a:pPr eaLnBrk="1" hangingPunct="1">
              <a:spcBef>
                <a:spcPts val="0"/>
              </a:spcBef>
            </a:pPr>
            <a:r>
              <a:rPr lang="en-US" sz="1600" b="0" dirty="0" smtClean="0"/>
              <a:t>1</a:t>
            </a:r>
          </a:p>
          <a:p>
            <a:pPr eaLnBrk="1" hangingPunct="1">
              <a:spcBef>
                <a:spcPts val="0"/>
              </a:spcBef>
            </a:pPr>
            <a:r>
              <a:rPr lang="en-US" sz="1600" b="0" dirty="0" smtClean="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Q4. What will be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Q5. Select the statements which are true regarding arrays.</a:t>
            </a:r>
          </a:p>
          <a:p>
            <a:pPr marL="800100" lvl="1" indent="-342900">
              <a:buFont typeface="+mj-lt"/>
              <a:buAutoNum type="alphaUcPeriod"/>
              <a:defRPr/>
            </a:pPr>
            <a:r>
              <a:rPr lang="en-US" sz="1800" dirty="0" smtClean="0"/>
              <a:t>Array names are references in Java</a:t>
            </a:r>
          </a:p>
          <a:p>
            <a:pPr marL="800100" lvl="1" indent="-342900">
              <a:buFont typeface="+mj-lt"/>
              <a:buAutoNum type="alphaUcPeriod"/>
              <a:defRPr/>
            </a:pPr>
            <a:r>
              <a:rPr lang="en-US" sz="1800" dirty="0" smtClean="0"/>
              <a:t>Array names are variables of integer type in Java</a:t>
            </a:r>
          </a:p>
          <a:p>
            <a:pPr marL="800100" lvl="1" indent="-342900">
              <a:buFont typeface="+mj-lt"/>
              <a:buAutoNum type="alphaUcPeriod"/>
              <a:defRPr/>
            </a:pPr>
            <a:r>
              <a:rPr lang="en-US" sz="1800" dirty="0" smtClean="0"/>
              <a:t>Array bound checking is not done in Java</a:t>
            </a:r>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B8F08681-6423-45C5-ADDA-EC649DBF1AC9}" type="slidenum">
              <a:rPr lang="en-US"/>
              <a:pPr>
                <a:defRPr/>
              </a:pPr>
              <a:t>32</a:t>
            </a:fld>
            <a:endParaRPr lang="en-US"/>
          </a:p>
        </p:txBody>
      </p:sp>
      <p:sp>
        <p:nvSpPr>
          <p:cNvPr id="7" name="Text Box 4"/>
          <p:cNvSpPr txBox="1">
            <a:spLocks noChangeArrowheads="1"/>
          </p:cNvSpPr>
          <p:nvPr/>
        </p:nvSpPr>
        <p:spPr bwMode="auto">
          <a:xfrm>
            <a:off x="838200" y="1817688"/>
            <a:ext cx="7772400" cy="24923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Demo{</a:t>
            </a:r>
          </a:p>
          <a:p>
            <a:pPr>
              <a:defRPr/>
            </a:pPr>
            <a:r>
              <a:rPr lang="en-US" dirty="0"/>
              <a:t>                public static void main(String </a:t>
            </a:r>
            <a:r>
              <a:rPr lang="en-US" dirty="0" err="1"/>
              <a:t>args</a:t>
            </a:r>
            <a:r>
              <a:rPr lang="en-US" dirty="0"/>
              <a:t>[])  {</a:t>
            </a:r>
          </a:p>
          <a:p>
            <a:pPr>
              <a:defRPr/>
            </a:pPr>
            <a:r>
              <a:rPr lang="en-US" dirty="0"/>
              <a:t>                                </a:t>
            </a:r>
            <a:r>
              <a:rPr lang="en-US" dirty="0" err="1"/>
              <a:t>int</a:t>
            </a:r>
            <a:r>
              <a:rPr lang="en-US" dirty="0"/>
              <a:t> </a:t>
            </a:r>
            <a:r>
              <a:rPr lang="en-US" dirty="0" err="1"/>
              <a:t>intArray</a:t>
            </a:r>
            <a:r>
              <a:rPr lang="en-US" dirty="0"/>
              <a:t> [][] = new </a:t>
            </a:r>
            <a:r>
              <a:rPr lang="en-US" dirty="0" err="1"/>
              <a:t>int</a:t>
            </a:r>
            <a:r>
              <a:rPr lang="en-US" dirty="0"/>
              <a:t>[2][2];</a:t>
            </a:r>
          </a:p>
          <a:p>
            <a:pPr>
              <a:defRPr/>
            </a:pPr>
            <a:r>
              <a:rPr lang="en-US" dirty="0"/>
              <a:t>                                </a:t>
            </a:r>
            <a:r>
              <a:rPr lang="en-US" dirty="0" err="1"/>
              <a:t>int</a:t>
            </a:r>
            <a:r>
              <a:rPr lang="en-US" dirty="0"/>
              <a:t> index=0;</a:t>
            </a:r>
          </a:p>
          <a:p>
            <a:pPr>
              <a:defRPr/>
            </a:pPr>
            <a:r>
              <a:rPr lang="en-US" dirty="0"/>
              <a:t>                                for(index=0; index&lt;</a:t>
            </a:r>
            <a:r>
              <a:rPr lang="en-US" dirty="0" err="1"/>
              <a:t>intArray</a:t>
            </a:r>
            <a:r>
              <a:rPr lang="en-US" dirty="0"/>
              <a:t>[0].length; index++)  {</a:t>
            </a:r>
          </a:p>
          <a:p>
            <a:pPr>
              <a:defRPr/>
            </a:pPr>
            <a:r>
              <a:rPr lang="en-US" dirty="0"/>
              <a:t>                                                </a:t>
            </a:r>
            <a:r>
              <a:rPr lang="en-US" dirty="0" err="1"/>
              <a:t>System.out.println</a:t>
            </a:r>
            <a:r>
              <a:rPr lang="en-US" dirty="0"/>
              <a:t>(</a:t>
            </a:r>
            <a:r>
              <a:rPr lang="en-US" dirty="0" err="1"/>
              <a:t>intArray</a:t>
            </a:r>
            <a:r>
              <a:rPr lang="en-US" dirty="0"/>
              <a:t>[index][index]);</a:t>
            </a:r>
          </a:p>
          <a:p>
            <a:pPr>
              <a:defRPr/>
            </a:pPr>
            <a:r>
              <a:rPr lang="en-US" dirty="0"/>
              <a:t>                                }</a:t>
            </a:r>
          </a:p>
          <a:p>
            <a:pPr>
              <a:defRPr/>
            </a:pPr>
            <a:r>
              <a:rPr lang="en-US" dirty="0"/>
              <a:t>                }</a:t>
            </a:r>
          </a:p>
          <a:p>
            <a:pPr>
              <a:defRPr/>
            </a:pPr>
            <a:r>
              <a:rPr lang="en-US" dirty="0"/>
              <a:t>}</a:t>
            </a:r>
          </a:p>
        </p:txBody>
      </p:sp>
      <p:pic>
        <p:nvPicPr>
          <p:cNvPr id="3687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477000" y="2362200"/>
            <a:ext cx="19050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endParaRPr lang="en-US" sz="1600" dirty="0" smtClean="0"/>
          </a:p>
          <a:p>
            <a:pPr eaLnBrk="1" hangingPunct="1">
              <a:spcBef>
                <a:spcPts val="0"/>
              </a:spcBef>
            </a:pPr>
            <a:r>
              <a:rPr lang="en-US" sz="1600" b="0" dirty="0" smtClean="0"/>
              <a:t>0</a:t>
            </a:r>
          </a:p>
          <a:p>
            <a:pPr eaLnBrk="1" hangingPunct="1">
              <a:spcBef>
                <a:spcPts val="0"/>
              </a:spcBef>
            </a:pPr>
            <a:r>
              <a:rPr lang="en-US" sz="1600" b="0" dirty="0" smtClean="0"/>
              <a:t>0</a:t>
            </a:r>
          </a:p>
        </p:txBody>
      </p:sp>
      <p:sp>
        <p:nvSpPr>
          <p:cNvPr id="9" name="Content Placeholder 9"/>
          <p:cNvSpPr txBox="1">
            <a:spLocks/>
          </p:cNvSpPr>
          <p:nvPr/>
        </p:nvSpPr>
        <p:spPr bwMode="auto">
          <a:xfrm>
            <a:off x="6553200" y="4800600"/>
            <a:ext cx="1905000" cy="1524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A. True</a:t>
            </a:r>
          </a:p>
          <a:p>
            <a:pPr eaLnBrk="1" hangingPunct="1"/>
            <a:r>
              <a:rPr lang="en-US" sz="1600" b="0" dirty="0" smtClean="0"/>
              <a:t>B. False</a:t>
            </a:r>
          </a:p>
          <a:p>
            <a:pPr eaLnBrk="1" hangingPunct="1"/>
            <a:r>
              <a:rPr lang="en-US" sz="1600" b="0" dirty="0" smtClean="0"/>
              <a:t>C. False </a:t>
            </a:r>
          </a:p>
          <a:p>
            <a:pPr eaLnBrk="1" hangingPunct="1">
              <a:spcBef>
                <a:spcPts val="0"/>
              </a:spcBef>
            </a:pPr>
            <a:endParaRPr lang="en-US" sz="16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4" name="Slide Number Placeholder 3"/>
          <p:cNvSpPr>
            <a:spLocks noGrp="1"/>
          </p:cNvSpPr>
          <p:nvPr>
            <p:ph type="sldNum" sz="quarter" idx="10"/>
          </p:nvPr>
        </p:nvSpPr>
        <p:spPr/>
        <p:txBody>
          <a:bodyPr/>
          <a:lstStyle/>
          <a:p>
            <a:pPr>
              <a:defRPr/>
            </a:pPr>
            <a:fld id="{84C26985-29B8-42DF-BD88-5776BBB7FC89}" type="slidenum">
              <a:rPr lang="en-US"/>
              <a:pPr>
                <a:defRPr/>
              </a:pPr>
              <a:t>33</a:t>
            </a:fld>
            <a:endParaRPr lang="en-US"/>
          </a:p>
        </p:txBody>
      </p:sp>
      <p:sp>
        <p:nvSpPr>
          <p:cNvPr id="7" name="Text Box 4"/>
          <p:cNvSpPr txBox="1">
            <a:spLocks noChangeArrowheads="1"/>
          </p:cNvSpPr>
          <p:nvPr/>
        </p:nvSpPr>
        <p:spPr bwMode="auto">
          <a:xfrm>
            <a:off x="838200" y="1817688"/>
            <a:ext cx="7772400" cy="19383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smtClean="0"/>
              <a:t>class Demo1{</a:t>
            </a:r>
          </a:p>
          <a:p>
            <a:pPr>
              <a:defRPr/>
            </a:pPr>
            <a:r>
              <a:rPr lang="en-US" dirty="0" smtClean="0"/>
              <a:t>	public static void main(String </a:t>
            </a:r>
            <a:r>
              <a:rPr lang="en-US" dirty="0" err="1" smtClean="0"/>
              <a:t>args</a:t>
            </a:r>
            <a:r>
              <a:rPr lang="en-US" dirty="0" smtClean="0"/>
              <a:t>[]){</a:t>
            </a:r>
          </a:p>
          <a:p>
            <a:pPr>
              <a:defRPr/>
            </a:pPr>
            <a:r>
              <a:rPr lang="en-US" dirty="0" smtClean="0"/>
              <a:t>		String name="Infosys";</a:t>
            </a:r>
          </a:p>
          <a:p>
            <a:pPr>
              <a:defRPr/>
            </a:pPr>
            <a:r>
              <a:rPr lang="en-US" dirty="0" smtClean="0"/>
              <a:t>		</a:t>
            </a:r>
            <a:r>
              <a:rPr lang="en-US" dirty="0" err="1" smtClean="0"/>
              <a:t>System.out.println</a:t>
            </a:r>
            <a:r>
              <a:rPr lang="en-US" dirty="0" smtClean="0"/>
              <a:t>( name+" Technologies" );</a:t>
            </a:r>
          </a:p>
          <a:p>
            <a:pPr>
              <a:defRPr/>
            </a:pPr>
            <a:r>
              <a:rPr lang="en-US" dirty="0" smtClean="0"/>
              <a:t>		</a:t>
            </a:r>
            <a:r>
              <a:rPr lang="en-US" dirty="0" err="1" smtClean="0"/>
              <a:t>System.out.println</a:t>
            </a:r>
            <a:r>
              <a:rPr lang="en-US" dirty="0" smtClean="0"/>
              <a:t>( name);</a:t>
            </a:r>
          </a:p>
          <a:p>
            <a:pPr>
              <a:defRPr/>
            </a:pPr>
            <a:r>
              <a:rPr lang="en-US" dirty="0" smtClean="0"/>
              <a:t>	}</a:t>
            </a:r>
          </a:p>
          <a:p>
            <a:pPr>
              <a:defRPr/>
            </a:pPr>
            <a:r>
              <a:rPr lang="en-US" dirty="0" smtClean="0"/>
              <a:t>}</a:t>
            </a:r>
            <a:endParaRPr lang="en-US" dirty="0"/>
          </a:p>
        </p:txBody>
      </p:sp>
      <p:pic>
        <p:nvPicPr>
          <p:cNvPr id="37893"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37894" name="Content Placeholder 8"/>
          <p:cNvSpPr>
            <a:spLocks noGrp="1"/>
          </p:cNvSpPr>
          <p:nvPr>
            <p:ph idx="1"/>
          </p:nvPr>
        </p:nvSpPr>
        <p:spPr/>
        <p:txBody>
          <a:bodyPr/>
          <a:lstStyle/>
          <a:p>
            <a:pPr>
              <a:buFont typeface="Wingdings" pitchFamily="2" charset="2"/>
              <a:buNone/>
            </a:pPr>
            <a:r>
              <a:rPr lang="en-US" dirty="0" smtClean="0"/>
              <a:t>Q6. What will be the output of the following code snippet?</a:t>
            </a:r>
          </a:p>
        </p:txBody>
      </p:sp>
      <p:sp>
        <p:nvSpPr>
          <p:cNvPr id="8" name="Content Placeholder 9"/>
          <p:cNvSpPr txBox="1">
            <a:spLocks/>
          </p:cNvSpPr>
          <p:nvPr/>
        </p:nvSpPr>
        <p:spPr bwMode="auto">
          <a:xfrm>
            <a:off x="838200" y="3962400"/>
            <a:ext cx="2590800" cy="1524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endParaRPr lang="en-US" sz="1600" dirty="0" smtClean="0"/>
          </a:p>
          <a:p>
            <a:pPr eaLnBrk="1" hangingPunct="1">
              <a:spcBef>
                <a:spcPts val="0"/>
              </a:spcBef>
            </a:pPr>
            <a:r>
              <a:rPr lang="en-US" sz="1600" b="0" dirty="0" smtClean="0"/>
              <a:t>Infosys Technologies</a:t>
            </a:r>
          </a:p>
          <a:p>
            <a:pPr eaLnBrk="1" hangingPunct="1">
              <a:spcBef>
                <a:spcPts val="0"/>
              </a:spcBef>
            </a:pPr>
            <a:r>
              <a:rPr lang="en-US" sz="1600" b="0" dirty="0" smtClean="0"/>
              <a:t>Infosys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0"/>
            <a:ext cx="8915400" cy="4881563"/>
          </a:xfrm>
        </p:spPr>
        <p:txBody>
          <a:bodyPr/>
          <a:lstStyle/>
          <a:p>
            <a:pPr>
              <a:buFont typeface="Wingdings" pitchFamily="2" charset="2"/>
              <a:buNone/>
              <a:defRPr/>
            </a:pPr>
            <a:r>
              <a:rPr lang="en-US" dirty="0" smtClean="0"/>
              <a:t>Q7. What will be the output of the following code snippet?</a:t>
            </a:r>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8B75B74E-381F-4BF7-99CD-1FBA5BE4D6AD}" type="slidenum">
              <a:rPr lang="en-US"/>
              <a:pPr>
                <a:defRPr/>
              </a:pPr>
              <a:t>34</a:t>
            </a:fld>
            <a:endParaRPr lang="en-US"/>
          </a:p>
        </p:txBody>
      </p:sp>
      <p:pic>
        <p:nvPicPr>
          <p:cNvPr id="38917"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Text Box 4"/>
          <p:cNvSpPr txBox="1">
            <a:spLocks noChangeArrowheads="1"/>
          </p:cNvSpPr>
          <p:nvPr/>
        </p:nvSpPr>
        <p:spPr bwMode="auto">
          <a:xfrm>
            <a:off x="762000" y="1593850"/>
            <a:ext cx="7772400" cy="4340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a:t>
            </a:r>
            <a:r>
              <a:rPr lang="en-US" dirty="0" err="1"/>
              <a:t>StringDemo</a:t>
            </a:r>
            <a:r>
              <a:rPr lang="en-US" dirty="0"/>
              <a:t>{</a:t>
            </a:r>
          </a:p>
          <a:p>
            <a:pPr>
              <a:spcBef>
                <a:spcPts val="0"/>
              </a:spcBef>
              <a:defRPr/>
            </a:pPr>
            <a:r>
              <a:rPr lang="en-US" dirty="0"/>
              <a:t>   public static void main(String </a:t>
            </a:r>
            <a:r>
              <a:rPr lang="en-US" dirty="0" err="1"/>
              <a:t>args</a:t>
            </a:r>
            <a:r>
              <a:rPr lang="en-US" dirty="0"/>
              <a:t>[]){</a:t>
            </a:r>
          </a:p>
          <a:p>
            <a:pPr>
              <a:spcBef>
                <a:spcPts val="0"/>
              </a:spcBef>
              <a:defRPr/>
            </a:pPr>
            <a:r>
              <a:rPr lang="en-US" dirty="0"/>
              <a:t>      String s1=new String("Infosys");</a:t>
            </a:r>
          </a:p>
          <a:p>
            <a:pPr>
              <a:spcBef>
                <a:spcPts val="0"/>
              </a:spcBef>
              <a:defRPr/>
            </a:pPr>
            <a:r>
              <a:rPr lang="en-US" dirty="0"/>
              <a:t>      String s2=new String("</a:t>
            </a:r>
            <a:r>
              <a:rPr lang="en-US" dirty="0" err="1"/>
              <a:t>infosys</a:t>
            </a:r>
            <a:r>
              <a:rPr lang="en-US" dirty="0"/>
              <a:t>");</a:t>
            </a:r>
          </a:p>
          <a:p>
            <a:pPr>
              <a:spcBef>
                <a:spcPts val="0"/>
              </a:spcBef>
              <a:defRPr/>
            </a:pPr>
            <a:r>
              <a:rPr lang="en-US" dirty="0"/>
              <a:t>      String s3=new String("Mysore");</a:t>
            </a:r>
          </a:p>
          <a:p>
            <a:pPr>
              <a:spcBef>
                <a:spcPts val="0"/>
              </a:spcBef>
              <a:defRPr/>
            </a:pPr>
            <a:r>
              <a:rPr lang="en-US" dirty="0"/>
              <a:t>      String s4=s3;</a:t>
            </a:r>
          </a:p>
          <a:p>
            <a:pPr>
              <a:spcBef>
                <a:spcPts val="0"/>
              </a:spcBef>
              <a:defRPr/>
            </a:pPr>
            <a:r>
              <a:rPr lang="en-US" dirty="0"/>
              <a:t>      </a:t>
            </a:r>
            <a:r>
              <a:rPr lang="en-US" dirty="0" err="1"/>
              <a:t>System.out.println</a:t>
            </a:r>
            <a:r>
              <a:rPr lang="en-US" dirty="0"/>
              <a:t>("String Length :"+s1.length());</a:t>
            </a:r>
          </a:p>
          <a:p>
            <a:pPr>
              <a:spcBef>
                <a:spcPts val="0"/>
              </a:spcBef>
              <a:defRPr/>
            </a:pPr>
            <a:r>
              <a:rPr lang="en-US" dirty="0"/>
              <a:t>      String s5=s1.concat(s3);</a:t>
            </a:r>
          </a:p>
          <a:p>
            <a:pPr>
              <a:spcBef>
                <a:spcPts val="0"/>
              </a:spcBef>
              <a:defRPr/>
            </a:pPr>
            <a:r>
              <a:rPr lang="en-US" dirty="0"/>
              <a:t>      </a:t>
            </a:r>
            <a:r>
              <a:rPr lang="en-US" dirty="0" err="1"/>
              <a:t>System.out.println</a:t>
            </a:r>
            <a:r>
              <a:rPr lang="en-US" dirty="0"/>
              <a:t>("Concatenated String is:"+s5);</a:t>
            </a:r>
          </a:p>
          <a:p>
            <a:pPr>
              <a:spcBef>
                <a:spcPts val="0"/>
              </a:spcBef>
              <a:defRPr/>
            </a:pPr>
            <a:r>
              <a:rPr lang="en-US" dirty="0"/>
              <a:t>      if(s1==s2){</a:t>
            </a:r>
          </a:p>
          <a:p>
            <a:pPr>
              <a:spcBef>
                <a:spcPts val="0"/>
              </a:spcBef>
              <a:defRPr/>
            </a:pPr>
            <a:r>
              <a:rPr lang="en-US" dirty="0"/>
              <a:t>                                  </a:t>
            </a:r>
            <a:r>
              <a:rPr lang="en-US" dirty="0" err="1"/>
              <a:t>System.out.println</a:t>
            </a:r>
            <a:r>
              <a:rPr lang="en-US" dirty="0"/>
              <a:t>("Object Reference of s1 and s2 are same");</a:t>
            </a:r>
          </a:p>
          <a:p>
            <a:pPr>
              <a:spcBef>
                <a:spcPts val="0"/>
              </a:spcBef>
              <a:defRPr/>
            </a:pPr>
            <a:r>
              <a:rPr lang="en-US" dirty="0"/>
              <a:t>                  }</a:t>
            </a:r>
          </a:p>
          <a:p>
            <a:pPr>
              <a:spcBef>
                <a:spcPts val="0"/>
              </a:spcBef>
              <a:defRPr/>
            </a:pPr>
            <a:r>
              <a:rPr lang="en-US" dirty="0"/>
              <a:t>                  else{</a:t>
            </a:r>
          </a:p>
          <a:p>
            <a:pPr>
              <a:spcBef>
                <a:spcPts val="0"/>
              </a:spcBef>
              <a:defRPr/>
            </a:pPr>
            <a:r>
              <a:rPr lang="en-US" dirty="0"/>
              <a:t>                                  </a:t>
            </a:r>
            <a:r>
              <a:rPr lang="en-US" dirty="0" err="1"/>
              <a:t>System.out.println</a:t>
            </a:r>
            <a:r>
              <a:rPr lang="en-US" dirty="0"/>
              <a:t>("Object Reference of s1 and s2 are different");</a:t>
            </a:r>
          </a:p>
          <a:p>
            <a:pPr>
              <a:spcBef>
                <a:spcPts val="0"/>
              </a:spcBef>
              <a:defRPr/>
            </a:pPr>
            <a:r>
              <a:rPr lang="en-US" dirty="0"/>
              <a:t>                  }</a:t>
            </a:r>
          </a:p>
          <a:p>
            <a:pPr>
              <a:spcBef>
                <a:spcPts val="0"/>
              </a:spcBef>
              <a:defRPr/>
            </a:pPr>
            <a:r>
              <a:rPr lang="en-US" dirty="0"/>
              <a:t>                  if(s3==s4){</a:t>
            </a:r>
          </a:p>
          <a:p>
            <a:pPr>
              <a:spcBef>
                <a:spcPts val="0"/>
              </a:spcBef>
              <a:defRPr/>
            </a:pPr>
            <a:r>
              <a:rPr lang="en-US" dirty="0"/>
              <a:t>                                  </a:t>
            </a:r>
            <a:r>
              <a:rPr lang="en-US" dirty="0" err="1"/>
              <a:t>System.out.println</a:t>
            </a:r>
            <a:r>
              <a:rPr lang="en-US" dirty="0"/>
              <a:t>("Object Reference of </a:t>
            </a:r>
            <a:r>
              <a:rPr lang="en-US" dirty="0" smtClean="0"/>
              <a:t>s3 and s4 </a:t>
            </a:r>
            <a:r>
              <a:rPr lang="en-US" dirty="0"/>
              <a:t>are same");</a:t>
            </a:r>
          </a:p>
          <a:p>
            <a:pPr>
              <a:spcBef>
                <a:spcPts val="0"/>
              </a:spcBef>
              <a:defRPr/>
            </a:pPr>
            <a:r>
              <a:rPr lang="en-US" dirty="0"/>
              <a:t>                  }</a:t>
            </a:r>
          </a:p>
          <a:p>
            <a:pPr>
              <a:spcBef>
                <a:spcPts val="0"/>
              </a:spcBef>
              <a:defRPr/>
            </a:pPr>
            <a:r>
              <a:rPr lang="en-US" dirty="0"/>
              <a:t>                  else{</a:t>
            </a:r>
          </a:p>
          <a:p>
            <a:pPr>
              <a:spcBef>
                <a:spcPts val="0"/>
              </a:spcBef>
              <a:defRPr/>
            </a:pPr>
            <a:r>
              <a:rPr lang="en-US" dirty="0"/>
              <a:t>                                  </a:t>
            </a:r>
            <a:r>
              <a:rPr lang="en-US" dirty="0" err="1"/>
              <a:t>System.out.println</a:t>
            </a:r>
            <a:r>
              <a:rPr lang="en-US" dirty="0"/>
              <a:t>("Object Reference of </a:t>
            </a:r>
            <a:r>
              <a:rPr lang="en-US" dirty="0" smtClean="0"/>
              <a:t>s3 and s4 </a:t>
            </a:r>
            <a:r>
              <a:rPr lang="en-US" dirty="0"/>
              <a:t>are different");</a:t>
            </a:r>
          </a:p>
          <a:p>
            <a:pPr>
              <a:spcBef>
                <a:spcPts val="0"/>
              </a:spcBef>
              <a:defRPr/>
            </a:pPr>
            <a:r>
              <a:rPr lang="en-US" dirty="0"/>
              <a:t>                  }</a:t>
            </a:r>
          </a:p>
          <a:p>
            <a:pPr>
              <a:spcBef>
                <a:spcPts val="0"/>
              </a:spcBef>
              <a:defRPr/>
            </a:pPr>
            <a:r>
              <a:rPr lang="en-US" dirty="0"/>
              <a:t>  }</a:t>
            </a:r>
          </a:p>
          <a:p>
            <a:pPr>
              <a:spcBef>
                <a:spcPts val="0"/>
              </a:spcBef>
              <a:defRPr/>
            </a:pPr>
            <a:r>
              <a:rPr lang="en-US" dirty="0"/>
              <a:t>}</a:t>
            </a:r>
          </a:p>
        </p:txBody>
      </p:sp>
      <p:sp>
        <p:nvSpPr>
          <p:cNvPr id="7" name="Content Placeholder 9"/>
          <p:cNvSpPr txBox="1">
            <a:spLocks/>
          </p:cNvSpPr>
          <p:nvPr/>
        </p:nvSpPr>
        <p:spPr bwMode="auto">
          <a:xfrm>
            <a:off x="5257800" y="1688120"/>
            <a:ext cx="4343400" cy="1600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String Length :7</a:t>
            </a:r>
          </a:p>
          <a:p>
            <a:pPr eaLnBrk="1" hangingPunct="1">
              <a:spcBef>
                <a:spcPts val="0"/>
              </a:spcBef>
            </a:pPr>
            <a:r>
              <a:rPr lang="en-US" sz="1600" b="0" dirty="0" smtClean="0"/>
              <a:t>Concatenated String </a:t>
            </a:r>
            <a:r>
              <a:rPr lang="en-US" sz="1600" b="0" dirty="0" err="1" smtClean="0"/>
              <a:t>is:InfosysMysore</a:t>
            </a:r>
            <a:endParaRPr lang="en-US" sz="1600" b="0" dirty="0" smtClean="0"/>
          </a:p>
          <a:p>
            <a:pPr eaLnBrk="1" hangingPunct="1">
              <a:spcBef>
                <a:spcPts val="0"/>
              </a:spcBef>
            </a:pPr>
            <a:r>
              <a:rPr lang="en-US" sz="1600" b="0" dirty="0" smtClean="0"/>
              <a:t>Object Reference of s1 and s2 are different</a:t>
            </a:r>
          </a:p>
          <a:p>
            <a:pPr eaLnBrk="1" hangingPunct="1">
              <a:spcBef>
                <a:spcPts val="0"/>
              </a:spcBef>
            </a:pPr>
            <a:r>
              <a:rPr lang="en-US" sz="1600" b="0" dirty="0" smtClean="0"/>
              <a:t>Object Reference of s3 and s4 are same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4294967295"/>
          </p:nvPr>
        </p:nvSpPr>
        <p:spPr>
          <a:xfrm>
            <a:off x="304800" y="1752600"/>
            <a:ext cx="8915400" cy="4411663"/>
          </a:xfrm>
        </p:spPr>
        <p:txBody>
          <a:bodyPr/>
          <a:lstStyle/>
          <a:p>
            <a:pPr>
              <a:buFont typeface="Wingdings" pitchFamily="2" charset="2"/>
              <a:buNone/>
            </a:pPr>
            <a:r>
              <a:rPr lang="en-US" smtClean="0"/>
              <a:t>    Assume that the Retail Store now wants to auto generate the customerId starting from 1001. i.e the first customer should get the customerId as1001, the second customer should get the customerId as 1002 and so on</a:t>
            </a: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b="1" smtClean="0"/>
              <a:t>		</a:t>
            </a:r>
          </a:p>
          <a:p>
            <a:pPr>
              <a:buFont typeface="Wingdings" pitchFamily="2" charset="2"/>
              <a:buNone/>
            </a:pPr>
            <a:endParaRPr lang="en-US" b="1" smtClean="0"/>
          </a:p>
          <a:p>
            <a:pPr>
              <a:buFont typeface="Wingdings" pitchFamily="2" charset="2"/>
              <a:buNone/>
            </a:pPr>
            <a:r>
              <a:rPr lang="en-US" smtClean="0"/>
              <a:t>		</a:t>
            </a:r>
          </a:p>
          <a:p>
            <a:pPr>
              <a:buFont typeface="Wingdings" pitchFamily="2" charset="2"/>
              <a:buNone/>
            </a:pPr>
            <a:endParaRPr lang="en-US" smtClean="0"/>
          </a:p>
        </p:txBody>
      </p:sp>
      <p:sp>
        <p:nvSpPr>
          <p:cNvPr id="6" name="Slide Number Placeholder 5"/>
          <p:cNvSpPr>
            <a:spLocks noGrp="1"/>
          </p:cNvSpPr>
          <p:nvPr>
            <p:ph type="sldNum" sz="quarter" idx="10"/>
          </p:nvPr>
        </p:nvSpPr>
        <p:spPr/>
        <p:txBody>
          <a:bodyPr/>
          <a:lstStyle/>
          <a:p>
            <a:pPr>
              <a:defRPr/>
            </a:pPr>
            <a:fld id="{D1C790CA-FE7E-4FE0-9EDA-AD14617260FF}" type="slidenum">
              <a:rPr lang="en-US" smtClean="0"/>
              <a:pPr>
                <a:defRPr/>
              </a:pPr>
              <a:t>35</a:t>
            </a:fld>
            <a:endParaRPr lang="en-US"/>
          </a:p>
        </p:txBody>
      </p:sp>
      <p:sp>
        <p:nvSpPr>
          <p:cNvPr id="7" name="Oval Callout 6"/>
          <p:cNvSpPr/>
          <p:nvPr/>
        </p:nvSpPr>
        <p:spPr bwMode="auto">
          <a:xfrm>
            <a:off x="5943600" y="3429000"/>
            <a:ext cx="2590800" cy="914400"/>
          </a:xfrm>
          <a:prstGeom prst="wedgeEllipseCallout">
            <a:avLst>
              <a:gd name="adj1" fmla="val -65289"/>
              <a:gd name="adj2" fmla="val -8472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done?</a:t>
            </a:r>
          </a:p>
        </p:txBody>
      </p:sp>
      <p:sp>
        <p:nvSpPr>
          <p:cNvPr id="9" name="TextBox 8"/>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Flowchart: Process 7"/>
          <p:cNvSpPr/>
          <p:nvPr/>
        </p:nvSpPr>
        <p:spPr bwMode="auto">
          <a:xfrm>
            <a:off x="533400" y="4876800"/>
            <a:ext cx="8001000" cy="990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endParaRPr lang="en-US" sz="1600" b="0" dirty="0">
              <a:solidFill>
                <a:schemeClr val="tx1"/>
              </a:solidFill>
            </a:endParaRPr>
          </a:p>
          <a:p>
            <a:pPr>
              <a:defRPr/>
            </a:pPr>
            <a:r>
              <a:rPr lang="en-US" sz="1600" b="0" dirty="0">
                <a:solidFill>
                  <a:schemeClr val="tx1"/>
                </a:solidFill>
              </a:rPr>
              <a:t>We  need a means to </a:t>
            </a:r>
          </a:p>
          <a:p>
            <a:pPr marL="287338" indent="-287338">
              <a:buClrTx/>
              <a:buFont typeface="Arial" pitchFamily="34" charset="0"/>
              <a:buChar char="•"/>
              <a:defRPr/>
            </a:pPr>
            <a:r>
              <a:rPr lang="en-US" sz="1600" b="0" dirty="0">
                <a:solidFill>
                  <a:schemeClr val="tx1"/>
                </a:solidFill>
              </a:rPr>
              <a:t>initialize the </a:t>
            </a:r>
            <a:r>
              <a:rPr lang="en-US" sz="1600" b="0" dirty="0" err="1">
                <a:solidFill>
                  <a:schemeClr val="tx1"/>
                </a:solidFill>
              </a:rPr>
              <a:t>customerId</a:t>
            </a:r>
            <a:r>
              <a:rPr lang="en-US" sz="1600" b="0" dirty="0">
                <a:solidFill>
                  <a:schemeClr val="tx1"/>
                </a:solidFill>
              </a:rPr>
              <a:t> along with creation of an object</a:t>
            </a:r>
          </a:p>
          <a:p>
            <a:pPr marL="287338" indent="-287338">
              <a:buClrTx/>
              <a:buFont typeface="Arial" pitchFamily="34" charset="0"/>
              <a:buChar char="•"/>
              <a:defRPr/>
            </a:pPr>
            <a:r>
              <a:rPr lang="en-US" sz="1600" b="0" dirty="0">
                <a:solidFill>
                  <a:schemeClr val="tx1"/>
                </a:solidFill>
              </a:rPr>
              <a:t>logic for </a:t>
            </a:r>
            <a:r>
              <a:rPr lang="en-US" sz="1600" b="0" dirty="0" err="1">
                <a:solidFill>
                  <a:schemeClr val="tx1"/>
                </a:solidFill>
              </a:rPr>
              <a:t>autogeneration</a:t>
            </a:r>
            <a:r>
              <a:rPr lang="en-US" sz="1600" b="0" dirty="0">
                <a:solidFill>
                  <a:schemeClr val="tx1"/>
                </a:solidFill>
              </a:rPr>
              <a:t> of </a:t>
            </a:r>
            <a:r>
              <a:rPr lang="en-US" sz="1600" b="0" dirty="0" err="1">
                <a:solidFill>
                  <a:schemeClr val="tx1"/>
                </a:solidFill>
              </a:rPr>
              <a:t>customerId</a:t>
            </a:r>
            <a:r>
              <a:rPr lang="en-US" sz="1600" b="0" dirty="0">
                <a:solidFill>
                  <a:schemeClr val="tx1"/>
                </a:solidFill>
              </a:rPr>
              <a:t> from 1001 onwards</a:t>
            </a:r>
          </a:p>
          <a:p>
            <a:pPr indent="914400">
              <a:defRPr/>
            </a:pPr>
            <a:r>
              <a:rPr lang="en-US" sz="1800" b="0" dirty="0">
                <a:solidFill>
                  <a:schemeClr val="tx1"/>
                </a:solidFill>
              </a:rPr>
              <a:t>	</a:t>
            </a:r>
          </a:p>
        </p:txBody>
      </p:sp>
      <p:sp>
        <p:nvSpPr>
          <p:cNvPr id="10"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81000" y="1524000"/>
            <a:ext cx="7696200" cy="685800"/>
          </a:xfrm>
        </p:spPr>
        <p:txBody>
          <a:bodyPr/>
          <a:lstStyle/>
          <a:p>
            <a:pPr eaLnBrk="1" hangingPunct="1">
              <a:lnSpc>
                <a:spcPct val="90000"/>
              </a:lnSpc>
              <a:defRPr/>
            </a:pPr>
            <a:r>
              <a:rPr lang="en-US" dirty="0" smtClean="0"/>
              <a:t>Constructors &amp; static keyword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9657136B-4223-42D9-A816-E99DD31E155E}" type="slidenum">
              <a:rPr lang="en-US"/>
              <a:pPr>
                <a:defRPr/>
              </a:pPr>
              <a:t>37</a:t>
            </a:fld>
            <a:endParaRPr lang="en-US" dirty="0"/>
          </a:p>
        </p:txBody>
      </p:sp>
      <p:sp>
        <p:nvSpPr>
          <p:cNvPr id="577543" name="Rectangle 7"/>
          <p:cNvSpPr>
            <a:spLocks noGrp="1" noChangeArrowheads="1"/>
          </p:cNvSpPr>
          <p:nvPr>
            <p:ph type="title"/>
          </p:nvPr>
        </p:nvSpPr>
        <p:spPr/>
        <p:txBody>
          <a:bodyPr/>
          <a:lstStyle/>
          <a:p>
            <a:pPr eaLnBrk="1" hangingPunct="1">
              <a:defRPr/>
            </a:pPr>
            <a:r>
              <a:rPr lang="en-US" dirty="0" smtClean="0"/>
              <a:t>Constructors (1 of 4)</a:t>
            </a:r>
          </a:p>
        </p:txBody>
      </p:sp>
      <p:sp>
        <p:nvSpPr>
          <p:cNvPr id="41988" name="Rectangle 8"/>
          <p:cNvSpPr>
            <a:spLocks noGrp="1" noChangeArrowheads="1"/>
          </p:cNvSpPr>
          <p:nvPr>
            <p:ph type="body" idx="1"/>
          </p:nvPr>
        </p:nvSpPr>
        <p:spPr>
          <a:xfrm>
            <a:off x="533400" y="1143000"/>
            <a:ext cx="8763000" cy="5181600"/>
          </a:xfrm>
        </p:spPr>
        <p:txBody>
          <a:bodyPr/>
          <a:lstStyle/>
          <a:p>
            <a:pPr eaLnBrk="1" hangingPunct="1"/>
            <a:r>
              <a:rPr lang="en-US" smtClean="0"/>
              <a:t>Constructor is a special method that has the same name as that of a class </a:t>
            </a:r>
          </a:p>
          <a:p>
            <a:pPr eaLnBrk="1" hangingPunct="1">
              <a:buFont typeface="Wingdings" pitchFamily="2" charset="2"/>
              <a:buNone/>
            </a:pPr>
            <a:endParaRPr lang="en-US" smtClean="0"/>
          </a:p>
          <a:p>
            <a:pPr eaLnBrk="1" hangingPunct="1"/>
            <a:r>
              <a:rPr lang="en-US" smtClean="0"/>
              <a:t>The constructor is used to initialize the instance variables of the class  </a:t>
            </a:r>
          </a:p>
          <a:p>
            <a:pPr eaLnBrk="1" hangingPunct="1">
              <a:buFont typeface="Wingdings" pitchFamily="2" charset="2"/>
              <a:buNone/>
            </a:pPr>
            <a:endParaRPr lang="en-US" smtClean="0"/>
          </a:p>
          <a:p>
            <a:pPr eaLnBrk="1" hangingPunct="1"/>
            <a:r>
              <a:rPr lang="en-US" smtClean="0">
                <a:solidFill>
                  <a:srgbClr val="000000"/>
                </a:solidFill>
              </a:rPr>
              <a:t>Types of  constructors:</a:t>
            </a:r>
          </a:p>
          <a:p>
            <a:pPr marL="800100" lvl="1" indent="-342900" eaLnBrk="1" hangingPunct="1"/>
            <a:r>
              <a:rPr lang="en-US" smtClean="0">
                <a:solidFill>
                  <a:srgbClr val="000000"/>
                </a:solidFill>
              </a:rPr>
              <a:t>Default constructor</a:t>
            </a:r>
          </a:p>
          <a:p>
            <a:pPr marL="800100" lvl="1" indent="-342900" eaLnBrk="1" hangingPunct="1"/>
            <a:r>
              <a:rPr lang="en-US" smtClean="0">
                <a:solidFill>
                  <a:srgbClr val="000000"/>
                </a:solidFill>
              </a:rPr>
              <a:t>Parameterized constructor</a:t>
            </a:r>
          </a:p>
          <a:p>
            <a:pPr marL="800100" lvl="1" indent="-342900" eaLnBrk="1" hangingPunct="1"/>
            <a:endParaRPr lang="en-US" smtClean="0">
              <a:solidFill>
                <a:srgbClr val="000000"/>
              </a:solidFill>
            </a:endParaRPr>
          </a:p>
          <a:p>
            <a:pPr eaLnBrk="1" hangingPunct="1">
              <a:buFont typeface="Wingdings" pitchFamily="2" charset="2"/>
              <a:buNone/>
            </a:pPr>
            <a:endParaRPr lang="en-US" smtClean="0"/>
          </a:p>
          <a:p>
            <a:pPr eaLnBrk="1" hangingPunct="1"/>
            <a:endParaRPr lang="en-US" smtClean="0"/>
          </a:p>
          <a:p>
            <a:pPr eaLnBrk="1" hangingPunct="1"/>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endParaRPr lang="en-US" smtClean="0"/>
          </a:p>
          <a:p>
            <a:pPr eaLnBrk="1" hangingPunct="1">
              <a:buFont typeface="Wingdings" pitchFamily="2" charset="2"/>
              <a:buNone/>
            </a:pPr>
            <a:endParaRPr lang="en-US" smtClean="0"/>
          </a:p>
          <a:p>
            <a:pPr eaLnBrk="1" hangingPunct="1"/>
            <a:endParaRPr lang="en-US" sz="220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34C44D6C-1779-4A68-A495-8B8A9CE257BF}" type="slidenum">
              <a:rPr lang="en-US"/>
              <a:pPr>
                <a:defRPr/>
              </a:pPr>
              <a:t>38</a:t>
            </a:fld>
            <a:endParaRPr lang="en-US" dirty="0"/>
          </a:p>
        </p:txBody>
      </p:sp>
      <p:sp>
        <p:nvSpPr>
          <p:cNvPr id="577543" name="Rectangle 7"/>
          <p:cNvSpPr>
            <a:spLocks noGrp="1" noChangeArrowheads="1"/>
          </p:cNvSpPr>
          <p:nvPr>
            <p:ph type="title"/>
          </p:nvPr>
        </p:nvSpPr>
        <p:spPr/>
        <p:txBody>
          <a:bodyPr/>
          <a:lstStyle/>
          <a:p>
            <a:pPr eaLnBrk="1" hangingPunct="1">
              <a:defRPr/>
            </a:pPr>
            <a:r>
              <a:rPr lang="en-US" dirty="0" smtClean="0"/>
              <a:t>Constructors (2 of 4)</a:t>
            </a:r>
          </a:p>
        </p:txBody>
      </p:sp>
      <p:sp>
        <p:nvSpPr>
          <p:cNvPr id="43012" name="Rectangle 8"/>
          <p:cNvSpPr>
            <a:spLocks noGrp="1" noChangeArrowheads="1"/>
          </p:cNvSpPr>
          <p:nvPr>
            <p:ph type="body" idx="1"/>
          </p:nvPr>
        </p:nvSpPr>
        <p:spPr>
          <a:xfrm>
            <a:off x="533400" y="1219200"/>
            <a:ext cx="8763000" cy="4876800"/>
          </a:xfrm>
        </p:spPr>
        <p:txBody>
          <a:bodyPr/>
          <a:lstStyle/>
          <a:p>
            <a:pPr eaLnBrk="1" hangingPunct="1">
              <a:buFont typeface="Wingdings" pitchFamily="2" charset="2"/>
              <a:buNone/>
            </a:pPr>
            <a:r>
              <a:rPr lang="en-US" b="1" smtClean="0"/>
              <a:t>Default Constructor</a:t>
            </a:r>
          </a:p>
          <a:p>
            <a:pPr eaLnBrk="1" hangingPunct="1">
              <a:buFont typeface="Wingdings" pitchFamily="2" charset="2"/>
              <a:buNone/>
            </a:pPr>
            <a:endParaRPr lang="en-US" smtClean="0"/>
          </a:p>
          <a:p>
            <a:pPr eaLnBrk="1" hangingPunct="1"/>
            <a:r>
              <a:rPr lang="en-US" smtClean="0"/>
              <a:t>If the programmer does not code the constructor explicitly, the system provides a default constructor</a:t>
            </a:r>
          </a:p>
          <a:p>
            <a:pPr lvl="1" eaLnBrk="1" hangingPunct="1"/>
            <a:r>
              <a:rPr lang="en-US" smtClean="0"/>
              <a:t>This initializes the instance variables to their default values</a:t>
            </a:r>
          </a:p>
          <a:p>
            <a:pPr eaLnBrk="1" hangingPunct="1"/>
            <a:endParaRPr lang="en-US" sz="2200" smtClean="0"/>
          </a:p>
          <a:p>
            <a:pPr eaLnBrk="1" hangingPunct="1"/>
            <a:r>
              <a:rPr lang="en-US" smtClean="0"/>
              <a:t>Programmer can redefine the default constructor</a:t>
            </a:r>
          </a:p>
          <a:p>
            <a:pPr lvl="1" eaLnBrk="1" hangingPunct="1"/>
            <a:r>
              <a:rPr lang="en-US" smtClean="0">
                <a:solidFill>
                  <a:srgbClr val="000000"/>
                </a:solidFill>
              </a:rPr>
              <a:t>Such a constructor does not take any arguments</a:t>
            </a:r>
          </a:p>
          <a:p>
            <a:pPr lvl="1" eaLnBrk="1" hangingPunct="1"/>
            <a:r>
              <a:rPr lang="en-US" smtClean="0">
                <a:solidFill>
                  <a:srgbClr val="000000"/>
                </a:solidFill>
              </a:rPr>
              <a:t>The instance variables can be initialized by the user explicitly inside this constructor</a:t>
            </a:r>
            <a:endParaRPr lang="en-US" smtClean="0"/>
          </a:p>
          <a:p>
            <a:pPr eaLnBrk="1" hangingPunct="1"/>
            <a:endParaRPr lang="en-US" smtClean="0"/>
          </a:p>
          <a:p>
            <a:pPr eaLnBrk="1" hangingPunct="1"/>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endParaRPr lang="en-US" smtClean="0"/>
          </a:p>
          <a:p>
            <a:pPr eaLnBrk="1" hangingPunct="1">
              <a:buFont typeface="Wingdings" pitchFamily="2" charset="2"/>
              <a:buNone/>
            </a:pPr>
            <a:endParaRPr lang="en-US" smtClean="0"/>
          </a:p>
          <a:p>
            <a:pPr eaLnBrk="1" hangingPunct="1"/>
            <a:endParaRPr lang="en-US" sz="2200" smtClean="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Constructors (3 of 4)</a:t>
            </a:r>
          </a:p>
        </p:txBody>
      </p:sp>
      <p:sp>
        <p:nvSpPr>
          <p:cNvPr id="8" name="Slide Number Placeholder 3"/>
          <p:cNvSpPr>
            <a:spLocks noGrp="1"/>
          </p:cNvSpPr>
          <p:nvPr>
            <p:ph type="sldNum" sz="quarter" idx="10"/>
          </p:nvPr>
        </p:nvSpPr>
        <p:spPr/>
        <p:txBody>
          <a:bodyPr/>
          <a:lstStyle/>
          <a:p>
            <a:pPr>
              <a:defRPr/>
            </a:pPr>
            <a:fld id="{859B846A-36AE-4959-9787-4949E3CC5191}" type="slidenum">
              <a:rPr lang="en-US"/>
              <a:pPr>
                <a:defRPr/>
              </a:pPr>
              <a:t>39</a:t>
            </a:fld>
            <a:endParaRPr lang="en-US" dirty="0"/>
          </a:p>
        </p:txBody>
      </p:sp>
      <p:sp>
        <p:nvSpPr>
          <p:cNvPr id="11" name="Text Box 4"/>
          <p:cNvSpPr txBox="1">
            <a:spLocks noChangeArrowheads="1"/>
          </p:cNvSpPr>
          <p:nvPr/>
        </p:nvSpPr>
        <p:spPr bwMode="auto">
          <a:xfrm>
            <a:off x="381000" y="1447800"/>
            <a:ext cx="4343400" cy="3600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solidFill>
                  <a:schemeClr val="tx1"/>
                </a:solidFill>
              </a:rPr>
              <a:t>class Customer{</a:t>
            </a:r>
          </a:p>
          <a:p>
            <a:pPr>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a:t>
            </a:r>
          </a:p>
          <a:p>
            <a:pPr>
              <a:defRPr/>
            </a:pPr>
            <a:r>
              <a:rPr lang="en-US" dirty="0">
                <a:solidFill>
                  <a:schemeClr val="tx1"/>
                </a:solidFill>
              </a:rPr>
              <a:t>class Retail{</a:t>
            </a:r>
          </a:p>
          <a:p>
            <a:pPr>
              <a:defRPr/>
            </a:pPr>
            <a:r>
              <a:rPr lang="en-US" dirty="0">
                <a:solidFill>
                  <a:schemeClr val="tx1"/>
                </a:solidFill>
              </a:rPr>
              <a:t>public static void main(String </a:t>
            </a:r>
            <a:r>
              <a:rPr lang="en-US" dirty="0" err="1">
                <a:solidFill>
                  <a:schemeClr val="tx1"/>
                </a:solidFill>
              </a:rPr>
              <a:t>args</a:t>
            </a:r>
            <a:r>
              <a:rPr lang="en-US" dirty="0">
                <a:solidFill>
                  <a:schemeClr val="tx1"/>
                </a:solidFill>
              </a:rPr>
              <a:t>[]){</a:t>
            </a:r>
          </a:p>
          <a:p>
            <a:pPr>
              <a:defRPr/>
            </a:pPr>
            <a:r>
              <a:rPr lang="en-US" dirty="0">
                <a:solidFill>
                  <a:schemeClr val="tx1"/>
                </a:solidFill>
              </a:rPr>
              <a:t>	Customer </a:t>
            </a:r>
            <a:r>
              <a:rPr lang="en-US" dirty="0" err="1">
                <a:solidFill>
                  <a:schemeClr val="tx1"/>
                </a:solidFill>
              </a:rPr>
              <a:t>custObj</a:t>
            </a:r>
            <a:r>
              <a:rPr lang="en-US" dirty="0">
                <a:solidFill>
                  <a:schemeClr val="tx1"/>
                </a:solidFill>
              </a:rPr>
              <a:t>=new Customer();</a:t>
            </a:r>
          </a:p>
          <a:p>
            <a:pPr>
              <a:defRPr/>
            </a:pPr>
            <a:r>
              <a:rPr lang="en-US" dirty="0">
                <a:solidFill>
                  <a:schemeClr val="tx1"/>
                </a:solidFill>
              </a:rPr>
              <a:t>	</a:t>
            </a:r>
            <a:r>
              <a:rPr lang="en-US" dirty="0" err="1">
                <a:solidFill>
                  <a:schemeClr val="tx1"/>
                </a:solidFill>
              </a:rPr>
              <a:t>System.out.println</a:t>
            </a:r>
            <a:r>
              <a:rPr lang="en-US" dirty="0">
                <a:solidFill>
                  <a:schemeClr val="tx1"/>
                </a:solidFill>
              </a:rPr>
              <a:t>("Customer Id:"+</a:t>
            </a:r>
          </a:p>
          <a:p>
            <a:pPr>
              <a:defRPr/>
            </a:pPr>
            <a:r>
              <a:rPr lang="en-US" dirty="0">
                <a:solidFill>
                  <a:schemeClr val="tx1"/>
                </a:solidFill>
              </a:rPr>
              <a:t>		</a:t>
            </a:r>
            <a:r>
              <a:rPr lang="en-US" dirty="0" err="1">
                <a:solidFill>
                  <a:schemeClr val="tx1"/>
                </a:solidFill>
              </a:rPr>
              <a:t>custObj.getCustomerId</a:t>
            </a:r>
            <a:r>
              <a:rPr lang="en-US" dirty="0">
                <a:solidFill>
                  <a:schemeClr val="tx1"/>
                </a:solidFill>
              </a:rPr>
              <a:t>());</a:t>
            </a:r>
          </a:p>
          <a:p>
            <a:pPr>
              <a:defRPr/>
            </a:pPr>
            <a:r>
              <a:rPr lang="en-US" dirty="0">
                <a:solidFill>
                  <a:schemeClr val="tx1"/>
                </a:solidFill>
              </a:rPr>
              <a:t>}</a:t>
            </a:r>
          </a:p>
          <a:p>
            <a:pPr>
              <a:defRPr/>
            </a:pPr>
            <a:r>
              <a:rPr lang="en-US" dirty="0">
                <a:solidFill>
                  <a:schemeClr val="tx1"/>
                </a:solidFill>
              </a:rPr>
              <a:t>}</a:t>
            </a:r>
          </a:p>
        </p:txBody>
      </p:sp>
      <p:sp>
        <p:nvSpPr>
          <p:cNvPr id="7" name="Content Placeholder 9"/>
          <p:cNvSpPr>
            <a:spLocks noGrp="1"/>
          </p:cNvSpPr>
          <p:nvPr>
            <p:ph idx="1"/>
          </p:nvPr>
        </p:nvSpPr>
        <p:spPr>
          <a:xfrm>
            <a:off x="457200" y="5181600"/>
            <a:ext cx="4267200" cy="9144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b="1" dirty="0" smtClean="0"/>
              <a:t>		Customer Id: 0</a:t>
            </a:r>
            <a:endParaRPr lang="en-US" sz="1600" b="1" dirty="0"/>
          </a:p>
        </p:txBody>
      </p:sp>
      <p:sp>
        <p:nvSpPr>
          <p:cNvPr id="9" name="Content Placeholder 9"/>
          <p:cNvSpPr txBox="1">
            <a:spLocks/>
          </p:cNvSpPr>
          <p:nvPr/>
        </p:nvSpPr>
        <p:spPr bwMode="auto">
          <a:xfrm>
            <a:off x="4953000" y="5486400"/>
            <a:ext cx="4343400" cy="838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t>Output:</a:t>
            </a:r>
          </a:p>
          <a:p>
            <a:pPr eaLnBrk="1" hangingPunct="1">
              <a:defRPr/>
            </a:pPr>
            <a:r>
              <a:rPr lang="en-US" sz="1600" kern="0" dirty="0"/>
              <a:t>	</a:t>
            </a:r>
            <a:r>
              <a:rPr lang="en-US" sz="1600" dirty="0"/>
              <a:t>Customer Id: 1000</a:t>
            </a:r>
          </a:p>
        </p:txBody>
      </p:sp>
      <p:sp>
        <p:nvSpPr>
          <p:cNvPr id="13" name="Text Box 4"/>
          <p:cNvSpPr txBox="1">
            <a:spLocks noChangeArrowheads="1"/>
          </p:cNvSpPr>
          <p:nvPr/>
        </p:nvSpPr>
        <p:spPr bwMode="auto">
          <a:xfrm>
            <a:off x="4953000" y="1054100"/>
            <a:ext cx="4343400" cy="4340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solidFill>
                  <a:schemeClr val="tx1"/>
                </a:solidFill>
              </a:rPr>
              <a:t>class Customer{</a:t>
            </a:r>
          </a:p>
          <a:p>
            <a:pPr>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defRPr/>
            </a:pPr>
            <a:r>
              <a:rPr lang="en-US" dirty="0">
                <a:solidFill>
                  <a:schemeClr val="tx1"/>
                </a:solidFill>
              </a:rPr>
              <a:t>	public Customer(){</a:t>
            </a:r>
          </a:p>
          <a:p>
            <a:pPr>
              <a:defRPr/>
            </a:pPr>
            <a:r>
              <a:rPr lang="en-US" dirty="0">
                <a:solidFill>
                  <a:schemeClr val="tx1"/>
                </a:solidFill>
              </a:rPr>
              <a:t>		</a:t>
            </a:r>
            <a:r>
              <a:rPr lang="en-US" dirty="0" err="1">
                <a:solidFill>
                  <a:schemeClr val="tx1"/>
                </a:solidFill>
              </a:rPr>
              <a:t>customerId</a:t>
            </a:r>
            <a:r>
              <a:rPr lang="en-US" dirty="0">
                <a:solidFill>
                  <a:schemeClr val="tx1"/>
                </a:solidFill>
              </a:rPr>
              <a:t>=1000;</a:t>
            </a:r>
          </a:p>
          <a:p>
            <a:pPr>
              <a:defRPr/>
            </a:pPr>
            <a:r>
              <a:rPr lang="en-US" dirty="0">
                <a:solidFill>
                  <a:schemeClr val="tx1"/>
                </a:solidFill>
              </a:rPr>
              <a:t>	}</a:t>
            </a:r>
          </a:p>
          <a:p>
            <a:pPr>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a:t>
            </a:r>
          </a:p>
          <a:p>
            <a:pPr>
              <a:defRPr/>
            </a:pPr>
            <a:r>
              <a:rPr lang="en-US" dirty="0">
                <a:solidFill>
                  <a:schemeClr val="tx1"/>
                </a:solidFill>
              </a:rPr>
              <a:t>class Retail{</a:t>
            </a:r>
          </a:p>
          <a:p>
            <a:pPr>
              <a:defRPr/>
            </a:pPr>
            <a:r>
              <a:rPr lang="en-US" dirty="0">
                <a:solidFill>
                  <a:schemeClr val="tx1"/>
                </a:solidFill>
              </a:rPr>
              <a:t>public static void main(String </a:t>
            </a:r>
            <a:r>
              <a:rPr lang="en-US" dirty="0" err="1">
                <a:solidFill>
                  <a:schemeClr val="tx1"/>
                </a:solidFill>
              </a:rPr>
              <a:t>args</a:t>
            </a:r>
            <a:r>
              <a:rPr lang="en-US" dirty="0">
                <a:solidFill>
                  <a:schemeClr val="tx1"/>
                </a:solidFill>
              </a:rPr>
              <a:t>[]){</a:t>
            </a:r>
          </a:p>
          <a:p>
            <a:pPr>
              <a:defRPr/>
            </a:pPr>
            <a:r>
              <a:rPr lang="en-US" dirty="0">
                <a:solidFill>
                  <a:schemeClr val="tx1"/>
                </a:solidFill>
              </a:rPr>
              <a:t>	Customer </a:t>
            </a:r>
            <a:r>
              <a:rPr lang="en-US" dirty="0" err="1">
                <a:solidFill>
                  <a:schemeClr val="tx1"/>
                </a:solidFill>
              </a:rPr>
              <a:t>custObj</a:t>
            </a:r>
            <a:r>
              <a:rPr lang="en-US" dirty="0">
                <a:solidFill>
                  <a:schemeClr val="tx1"/>
                </a:solidFill>
              </a:rPr>
              <a:t>=new Customer();</a:t>
            </a:r>
          </a:p>
          <a:p>
            <a:pPr>
              <a:defRPr/>
            </a:pPr>
            <a:r>
              <a:rPr lang="en-US" dirty="0">
                <a:solidFill>
                  <a:schemeClr val="tx1"/>
                </a:solidFill>
              </a:rPr>
              <a:t>	</a:t>
            </a:r>
            <a:r>
              <a:rPr lang="en-US" dirty="0" err="1">
                <a:solidFill>
                  <a:schemeClr val="tx1"/>
                </a:solidFill>
              </a:rPr>
              <a:t>System.out.println</a:t>
            </a:r>
            <a:r>
              <a:rPr lang="en-US" dirty="0">
                <a:solidFill>
                  <a:schemeClr val="tx1"/>
                </a:solidFill>
              </a:rPr>
              <a:t>("Customer Id:“+			</a:t>
            </a:r>
            <a:r>
              <a:rPr lang="en-US" dirty="0" err="1">
                <a:solidFill>
                  <a:schemeClr val="tx1"/>
                </a:solidFill>
              </a:rPr>
              <a:t>custObj.getCustomerId</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a:t>
            </a:r>
          </a:p>
        </p:txBody>
      </p:sp>
      <p:sp>
        <p:nvSpPr>
          <p:cNvPr id="10" name="TextBox 9"/>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Content Placeholder 11"/>
          <p:cNvSpPr txBox="1">
            <a:spLocks/>
          </p:cNvSpPr>
          <p:nvPr/>
        </p:nvSpPr>
        <p:spPr bwMode="auto">
          <a:xfrm>
            <a:off x="3124200" y="2590800"/>
            <a:ext cx="1828800" cy="838200"/>
          </a:xfrm>
          <a:prstGeom prst="wedgeRectCallout">
            <a:avLst>
              <a:gd name="adj1" fmla="val -25681"/>
              <a:gd name="adj2" fmla="val 81744"/>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that the system provides a default constructor</a:t>
            </a:r>
            <a:endParaRPr lang="en-US" sz="1400" kern="0" dirty="0">
              <a:solidFill>
                <a:schemeClr val="tx1"/>
              </a:solidFill>
            </a:endParaRPr>
          </a:p>
        </p:txBody>
      </p:sp>
      <p:sp>
        <p:nvSpPr>
          <p:cNvPr id="14" name="Content Placeholder 11"/>
          <p:cNvSpPr txBox="1">
            <a:spLocks/>
          </p:cNvSpPr>
          <p:nvPr/>
        </p:nvSpPr>
        <p:spPr bwMode="auto">
          <a:xfrm>
            <a:off x="8610600" y="1905000"/>
            <a:ext cx="1143000" cy="838200"/>
          </a:xfrm>
          <a:prstGeom prst="wedgeRectCallout">
            <a:avLst>
              <a:gd name="adj1" fmla="val -128517"/>
              <a:gd name="adj2" fmla="val -74565"/>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that the default constructor is redefined</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animBg="1"/>
      <p:bldP spid="12" grpId="0" build="p" animBg="1"/>
      <p:bldP spid="1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of Day 2</a:t>
            </a:r>
            <a:endParaRPr lang="en-US" dirty="0"/>
          </a:p>
        </p:txBody>
      </p:sp>
      <p:sp>
        <p:nvSpPr>
          <p:cNvPr id="4" name="Slide Number Placeholder 3"/>
          <p:cNvSpPr>
            <a:spLocks noGrp="1"/>
          </p:cNvSpPr>
          <p:nvPr>
            <p:ph type="sldNum" sz="quarter" idx="10"/>
          </p:nvPr>
        </p:nvSpPr>
        <p:spPr/>
        <p:txBody>
          <a:bodyPr/>
          <a:lstStyle/>
          <a:p>
            <a:pPr>
              <a:defRPr/>
            </a:pPr>
            <a:fld id="{7FC2A108-8E74-48C0-AABA-FDC8771C7077}" type="slidenum">
              <a:rPr lang="en-US" smtClean="0"/>
              <a:pPr>
                <a:defRPr/>
              </a:pPr>
              <a:t>4</a:t>
            </a:fld>
            <a:endParaRPr lang="en-US"/>
          </a:p>
        </p:txBody>
      </p:sp>
      <p:sp>
        <p:nvSpPr>
          <p:cNvPr id="6" name="Rectangle 5"/>
          <p:cNvSpPr txBox="1">
            <a:spLocks noChangeArrowheads="1"/>
          </p:cNvSpPr>
          <p:nvPr/>
        </p:nvSpPr>
        <p:spPr bwMode="auto">
          <a:xfrm>
            <a:off x="609600" y="1295400"/>
            <a:ext cx="8483600" cy="4881563"/>
          </a:xfrm>
          <a:prstGeom prst="rect">
            <a:avLst/>
          </a:prstGeom>
          <a:noFill/>
          <a:ln w="9525">
            <a:noFill/>
            <a:miter lim="800000"/>
            <a:headEnd/>
            <a:tailEnd/>
          </a:ln>
        </p:spPr>
        <p:txBody>
          <a:bodyPr/>
          <a:lstStyle/>
          <a:p>
            <a:pPr marL="342900" lvl="1" indent="-342900" eaLnBrk="1" hangingPunct="1">
              <a:lnSpc>
                <a:spcPct val="90000"/>
              </a:lnSpc>
              <a:buClr>
                <a:schemeClr val="tx1"/>
              </a:buClr>
              <a:buSzPct val="100000"/>
              <a:buFont typeface="Wingdings" pitchFamily="2" charset="2"/>
              <a:buChar char="Ø"/>
              <a:defRPr/>
            </a:pPr>
            <a:r>
              <a:rPr lang="en-US" sz="2000" dirty="0" smtClean="0"/>
              <a:t>Classes and Objects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Java Architecture</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‘this’ reference</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Operators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 Control Structures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Type Casting and Conversion</a:t>
            </a:r>
            <a:endParaRPr lang="en-US" sz="2200" b="0" kern="0" dirty="0">
              <a:latin typeface="+mn-lt"/>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394BEA9-50D2-4470-841C-48EF7A996A24}" type="slidenum">
              <a:rPr lang="en-US"/>
              <a:pPr>
                <a:defRPr/>
              </a:pPr>
              <a:t>40</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Constructors (4 of 4)</a:t>
            </a:r>
          </a:p>
        </p:txBody>
      </p:sp>
      <p:sp>
        <p:nvSpPr>
          <p:cNvPr id="10" name="Text Box 4"/>
          <p:cNvSpPr txBox="1">
            <a:spLocks noChangeArrowheads="1"/>
          </p:cNvSpPr>
          <p:nvPr/>
        </p:nvSpPr>
        <p:spPr bwMode="auto">
          <a:xfrm>
            <a:off x="381000" y="1600200"/>
            <a:ext cx="6705600" cy="3232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ea typeface="굴림" pitchFamily="34" charset="-127"/>
              </a:rPr>
              <a:t>class Customer{</a:t>
            </a:r>
          </a:p>
          <a:p>
            <a:pPr>
              <a:spcBef>
                <a:spcPts val="0"/>
              </a:spcBef>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 = 1000;</a:t>
            </a:r>
          </a:p>
          <a:p>
            <a:pPr>
              <a:spcBef>
                <a:spcPts val="0"/>
              </a:spcBef>
              <a:defRPr/>
            </a:pPr>
            <a:r>
              <a:rPr lang="en-US" dirty="0">
                <a:ea typeface="굴림" pitchFamily="34" charset="-127"/>
              </a:rPr>
              <a:t>	public Customer(){</a:t>
            </a:r>
          </a:p>
          <a:p>
            <a:pPr>
              <a:spcBef>
                <a:spcPts val="0"/>
              </a:spcBef>
              <a:defRPr/>
            </a:pPr>
            <a:r>
              <a:rPr lang="en-US" dirty="0">
                <a:ea typeface="굴림" pitchFamily="34" charset="-127"/>
              </a:rPr>
              <a:t>		</a:t>
            </a:r>
            <a:r>
              <a:rPr lang="en-US" dirty="0" err="1">
                <a:ea typeface="굴림" pitchFamily="34" charset="-127"/>
              </a:rPr>
              <a:t>customerId</a:t>
            </a:r>
            <a:r>
              <a:rPr lang="en-US" dirty="0">
                <a:ea typeface="굴림" pitchFamily="34" charset="-127"/>
              </a:rPr>
              <a:t>++;</a:t>
            </a:r>
          </a:p>
          <a:p>
            <a:pPr>
              <a:spcBef>
                <a:spcPts val="0"/>
              </a:spcBef>
              <a:defRPr/>
            </a:pPr>
            <a:r>
              <a:rPr lang="en-US" dirty="0">
                <a:ea typeface="굴림" pitchFamily="34" charset="-127"/>
              </a:rPr>
              <a:t>	}</a:t>
            </a:r>
          </a:p>
          <a:p>
            <a:pPr>
              <a:spcBef>
                <a:spcPts val="0"/>
              </a:spcBef>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spcBef>
                <a:spcPts val="0"/>
              </a:spcBef>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spcBef>
                <a:spcPts val="0"/>
              </a:spcBef>
              <a:defRPr/>
            </a:pPr>
            <a:r>
              <a:rPr lang="en-US" dirty="0">
                <a:ea typeface="굴림" pitchFamily="34" charset="-127"/>
              </a:rPr>
              <a:t>	}</a:t>
            </a:r>
          </a:p>
          <a:p>
            <a:pPr>
              <a:spcBef>
                <a:spcPts val="0"/>
              </a:spcBef>
              <a:defRPr/>
            </a:pPr>
            <a:r>
              <a:rPr lang="en-US" dirty="0">
                <a:ea typeface="굴림" pitchFamily="34" charset="-127"/>
              </a:rPr>
              <a:t>}</a:t>
            </a:r>
          </a:p>
          <a:p>
            <a:pPr>
              <a:spcBef>
                <a:spcPts val="0"/>
              </a:spcBef>
              <a:defRPr/>
            </a:pPr>
            <a:r>
              <a:rPr lang="en-US" dirty="0">
                <a:ea typeface="굴림" pitchFamily="34" charset="-127"/>
              </a:rPr>
              <a:t>class Retail{</a:t>
            </a:r>
          </a:p>
          <a:p>
            <a:pPr>
              <a:spcBef>
                <a:spcPts val="0"/>
              </a:spcBef>
              <a:defRPr/>
            </a:pPr>
            <a:r>
              <a:rPr lang="en-US" dirty="0">
                <a:ea typeface="굴림" pitchFamily="34" charset="-127"/>
              </a:rPr>
              <a:t>	public static void main(String </a:t>
            </a:r>
            <a:r>
              <a:rPr lang="en-US" dirty="0" err="1">
                <a:ea typeface="굴림" pitchFamily="34" charset="-127"/>
              </a:rPr>
              <a:t>args</a:t>
            </a:r>
            <a:r>
              <a:rPr lang="en-US" dirty="0">
                <a:ea typeface="굴림" pitchFamily="34" charset="-127"/>
              </a:rPr>
              <a:t>[]){</a:t>
            </a:r>
          </a:p>
          <a:p>
            <a:pPr>
              <a:spcBef>
                <a:spcPts val="0"/>
              </a:spcBef>
              <a:defRPr/>
            </a:pPr>
            <a:r>
              <a:rPr lang="en-US" dirty="0">
                <a:ea typeface="굴림" pitchFamily="34" charset="-127"/>
              </a:rPr>
              <a:t>		Customer custObj1= new Customer();</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 custObj1.getCustomerId());</a:t>
            </a:r>
          </a:p>
          <a:p>
            <a:pPr>
              <a:spcBef>
                <a:spcPts val="0"/>
              </a:spcBef>
              <a:defRPr/>
            </a:pPr>
            <a:r>
              <a:rPr lang="en-US" dirty="0">
                <a:ea typeface="굴림" pitchFamily="34" charset="-127"/>
              </a:rPr>
              <a:t>		Customer custObj2= new Customer();</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 custObj2.getCustomerId());</a:t>
            </a:r>
          </a:p>
          <a:p>
            <a:pPr>
              <a:spcBef>
                <a:spcPts val="0"/>
              </a:spcBef>
              <a:defRPr/>
            </a:pPr>
            <a:r>
              <a:rPr lang="en-US" dirty="0">
                <a:ea typeface="굴림" pitchFamily="34" charset="-127"/>
              </a:rPr>
              <a:t>	}</a:t>
            </a:r>
          </a:p>
          <a:p>
            <a:pPr>
              <a:spcBef>
                <a:spcPts val="0"/>
              </a:spcBef>
              <a:defRPr/>
            </a:pPr>
            <a:r>
              <a:rPr lang="en-US" dirty="0">
                <a:ea typeface="굴림" pitchFamily="34" charset="-127"/>
              </a:rPr>
              <a:t>}</a:t>
            </a:r>
          </a:p>
        </p:txBody>
      </p:sp>
      <p:sp>
        <p:nvSpPr>
          <p:cNvPr id="11" name="Content Placeholder 9"/>
          <p:cNvSpPr>
            <a:spLocks noGrp="1"/>
          </p:cNvSpPr>
          <p:nvPr>
            <p:ph idx="1"/>
          </p:nvPr>
        </p:nvSpPr>
        <p:spPr>
          <a:xfrm>
            <a:off x="6361113" y="4913313"/>
            <a:ext cx="3352800" cy="1066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dirty="0" smtClean="0"/>
              <a:t>	Customer Id: 1001</a:t>
            </a:r>
          </a:p>
          <a:p>
            <a:pPr eaLnBrk="1" hangingPunct="1">
              <a:buFont typeface="Wingdings" pitchFamily="2" charset="2"/>
              <a:buNone/>
              <a:defRPr/>
            </a:pPr>
            <a:r>
              <a:rPr lang="en-US" sz="1600" dirty="0" smtClean="0"/>
              <a:t>	Customer Id: 1001</a:t>
            </a:r>
            <a:endParaRPr lang="en-US" sz="1600" dirty="0"/>
          </a:p>
        </p:txBody>
      </p:sp>
      <p:sp>
        <p:nvSpPr>
          <p:cNvPr id="13" name="Oval Callout 12"/>
          <p:cNvSpPr/>
          <p:nvPr/>
        </p:nvSpPr>
        <p:spPr bwMode="auto">
          <a:xfrm>
            <a:off x="6781800" y="2590800"/>
            <a:ext cx="3124200" cy="1828800"/>
          </a:xfrm>
          <a:prstGeom prst="wedgeEllipseCallout">
            <a:avLst>
              <a:gd name="adj1" fmla="val -22137"/>
              <a:gd name="adj2" fmla="val 9463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The Customer Id has not been incremented. What is the reason for this output?</a:t>
            </a:r>
          </a:p>
        </p:txBody>
      </p:sp>
      <p:sp>
        <p:nvSpPr>
          <p:cNvPr id="12" name="TextBox 11"/>
          <p:cNvSpPr txBox="1"/>
          <p:nvPr/>
        </p:nvSpPr>
        <p:spPr>
          <a:xfrm>
            <a:off x="3810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Content Placeholder 11"/>
          <p:cNvSpPr txBox="1">
            <a:spLocks/>
          </p:cNvSpPr>
          <p:nvPr/>
        </p:nvSpPr>
        <p:spPr bwMode="auto">
          <a:xfrm>
            <a:off x="4495800" y="1600200"/>
            <a:ext cx="2057400" cy="1143000"/>
          </a:xfrm>
          <a:prstGeom prst="wedgeRectCallout">
            <a:avLst>
              <a:gd name="adj1" fmla="val -103668"/>
              <a:gd name="adj2" fmla="val 11141"/>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that the </a:t>
            </a:r>
            <a:r>
              <a:rPr lang="en-US" sz="1400" b="0" kern="0" dirty="0" err="1">
                <a:solidFill>
                  <a:schemeClr val="tx1"/>
                </a:solidFill>
              </a:rPr>
              <a:t>customerId</a:t>
            </a:r>
            <a:r>
              <a:rPr lang="en-US" sz="1400" b="0" kern="0" dirty="0">
                <a:solidFill>
                  <a:schemeClr val="tx1"/>
                </a:solidFill>
              </a:rPr>
              <a:t> is incremented to the next value in the constructor  </a:t>
            </a:r>
            <a:endParaRPr lang="en-US" sz="1400" kern="0" dirty="0">
              <a:solidFill>
                <a:schemeClr val="tx1"/>
              </a:solidFill>
            </a:endParaRPr>
          </a:p>
        </p:txBody>
      </p:sp>
      <p:sp>
        <p:nvSpPr>
          <p:cNvPr id="14" name="Content Placeholder 9"/>
          <p:cNvSpPr txBox="1">
            <a:spLocks/>
          </p:cNvSpPr>
          <p:nvPr/>
        </p:nvSpPr>
        <p:spPr bwMode="auto">
          <a:xfrm>
            <a:off x="304800" y="4800600"/>
            <a:ext cx="5867400" cy="1524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algn="just" eaLnBrk="1" hangingPunct="1">
              <a:spcBef>
                <a:spcPct val="20000"/>
              </a:spcBef>
              <a:buClr>
                <a:srgbClr val="003366"/>
              </a:buClr>
              <a:buSzTx/>
              <a:defRPr/>
            </a:pPr>
            <a:r>
              <a:rPr lang="en-US" b="0" dirty="0" err="1"/>
              <a:t>customerId</a:t>
            </a:r>
            <a:r>
              <a:rPr lang="en-US" b="0" dirty="0"/>
              <a:t> is an instance variable of Customer class and it will </a:t>
            </a:r>
            <a:r>
              <a:rPr lang="en-US" b="0" dirty="0" smtClean="0"/>
              <a:t>be created</a:t>
            </a:r>
          </a:p>
          <a:p>
            <a:pPr marL="342900" indent="-342900" algn="just" eaLnBrk="1" hangingPunct="1">
              <a:spcBef>
                <a:spcPct val="20000"/>
              </a:spcBef>
              <a:buClr>
                <a:srgbClr val="003366"/>
              </a:buClr>
              <a:buSzTx/>
              <a:defRPr/>
            </a:pPr>
            <a:r>
              <a:rPr lang="en-US" b="0" dirty="0" smtClean="0"/>
              <a:t> separately for </a:t>
            </a:r>
            <a:r>
              <a:rPr lang="en-US" b="0" dirty="0"/>
              <a:t>each and every object of Customer class. Hence each time an </a:t>
            </a:r>
            <a:r>
              <a:rPr lang="en-US" b="0" dirty="0" smtClean="0"/>
              <a:t>object</a:t>
            </a:r>
          </a:p>
          <a:p>
            <a:pPr marL="342900" indent="-342900" algn="just" eaLnBrk="1" hangingPunct="1">
              <a:spcBef>
                <a:spcPct val="20000"/>
              </a:spcBef>
              <a:buClr>
                <a:srgbClr val="003366"/>
              </a:buClr>
              <a:buSzTx/>
              <a:defRPr/>
            </a:pPr>
            <a:r>
              <a:rPr lang="en-US" b="0" dirty="0" smtClean="0"/>
              <a:t>of  Customer </a:t>
            </a:r>
            <a:r>
              <a:rPr lang="en-US" b="0" dirty="0"/>
              <a:t>class is created, </a:t>
            </a:r>
            <a:r>
              <a:rPr lang="en-US" b="0" dirty="0" smtClean="0"/>
              <a:t>constructor is called and </a:t>
            </a:r>
            <a:r>
              <a:rPr lang="en-US" b="0" dirty="0" err="1" smtClean="0"/>
              <a:t>customerId</a:t>
            </a:r>
            <a:r>
              <a:rPr lang="en-US" b="0" dirty="0" smtClean="0"/>
              <a:t> </a:t>
            </a:r>
            <a:r>
              <a:rPr lang="en-US" b="0" dirty="0"/>
              <a:t>will be </a:t>
            </a:r>
            <a:r>
              <a:rPr lang="en-US" b="0" dirty="0" smtClean="0"/>
              <a:t>initialized</a:t>
            </a:r>
          </a:p>
          <a:p>
            <a:pPr marL="342900" indent="-342900" algn="just" eaLnBrk="1" hangingPunct="1">
              <a:spcBef>
                <a:spcPct val="20000"/>
              </a:spcBef>
              <a:buClr>
                <a:srgbClr val="003366"/>
              </a:buClr>
              <a:buSzTx/>
              <a:defRPr/>
            </a:pPr>
            <a:r>
              <a:rPr lang="en-US" b="0" dirty="0" smtClean="0"/>
              <a:t> </a:t>
            </a:r>
            <a:r>
              <a:rPr lang="en-US" b="0" dirty="0"/>
              <a:t>to 1000 and will  </a:t>
            </a:r>
            <a:r>
              <a:rPr lang="en-US" b="0" dirty="0" smtClean="0"/>
              <a:t>be incremented </a:t>
            </a:r>
            <a:r>
              <a:rPr lang="en-US" b="0" dirty="0"/>
              <a:t>by 1 in the constructor as a result for all </a:t>
            </a:r>
            <a:r>
              <a:rPr lang="en-US" b="0" dirty="0" smtClean="0"/>
              <a:t>the</a:t>
            </a:r>
          </a:p>
          <a:p>
            <a:pPr marL="342900" indent="-342900" algn="just" eaLnBrk="1" hangingPunct="1">
              <a:spcBef>
                <a:spcPct val="20000"/>
              </a:spcBef>
              <a:buClr>
                <a:srgbClr val="003366"/>
              </a:buClr>
              <a:buSzTx/>
              <a:defRPr/>
            </a:pPr>
            <a:r>
              <a:rPr lang="en-US" b="0" dirty="0" smtClean="0"/>
              <a:t> </a:t>
            </a:r>
            <a:r>
              <a:rPr lang="en-US" b="0" dirty="0"/>
              <a:t>objects </a:t>
            </a:r>
            <a:r>
              <a:rPr lang="en-US" b="0" dirty="0" err="1"/>
              <a:t>customerId</a:t>
            </a:r>
            <a:r>
              <a:rPr lang="en-US" b="0" dirty="0"/>
              <a:t> </a:t>
            </a:r>
            <a:r>
              <a:rPr lang="en-US" b="0" dirty="0" smtClean="0"/>
              <a:t> will</a:t>
            </a:r>
            <a:r>
              <a:rPr lang="en-US" b="0" dirty="0"/>
              <a:t> </a:t>
            </a:r>
            <a:r>
              <a:rPr lang="en-US" b="0" dirty="0" smtClean="0"/>
              <a:t>remain </a:t>
            </a:r>
            <a:r>
              <a:rPr lang="en-US" b="0" dirty="0"/>
              <a:t>as 1001.</a:t>
            </a:r>
          </a:p>
          <a:p>
            <a:pPr marL="1588" indent="-1588" algn="just" eaLnBrk="1" hangingPunct="1">
              <a:spcBef>
                <a:spcPct val="20000"/>
              </a:spcBef>
              <a:buClr>
                <a:srgbClr val="003366"/>
              </a:buClr>
              <a:buSzTx/>
              <a:defRPr/>
            </a:pPr>
            <a:r>
              <a:rPr lang="en-US" b="0" kern="0" dirty="0"/>
              <a:t>Hence we need to have a variable common to all the objects of Customer class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bg/>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9" grpId="0" build="p" animBg="1"/>
      <p:bldP spid="14"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B227BE20-B08C-47FA-B5CB-79E1C742DE9A}" type="slidenum">
              <a:rPr lang="en-US"/>
              <a:pPr>
                <a:defRPr/>
              </a:pPr>
              <a:t>41</a:t>
            </a:fld>
            <a:endParaRPr lang="en-US" dirty="0"/>
          </a:p>
        </p:txBody>
      </p:sp>
      <p:sp>
        <p:nvSpPr>
          <p:cNvPr id="328713" name="Rectangle 9"/>
          <p:cNvSpPr>
            <a:spLocks noGrp="1" noChangeArrowheads="1"/>
          </p:cNvSpPr>
          <p:nvPr>
            <p:ph type="title"/>
          </p:nvPr>
        </p:nvSpPr>
        <p:spPr/>
        <p:txBody>
          <a:bodyPr/>
          <a:lstStyle/>
          <a:p>
            <a:pPr eaLnBrk="1" hangingPunct="1">
              <a:defRPr/>
            </a:pPr>
            <a:r>
              <a:rPr lang="en-US" dirty="0" smtClean="0"/>
              <a:t>static keyword (1 of 8)</a:t>
            </a:r>
          </a:p>
        </p:txBody>
      </p:sp>
      <p:sp>
        <p:nvSpPr>
          <p:cNvPr id="46084" name="Rectangle 10"/>
          <p:cNvSpPr>
            <a:spLocks noGrp="1" noChangeArrowheads="1"/>
          </p:cNvSpPr>
          <p:nvPr>
            <p:ph type="body" idx="1"/>
          </p:nvPr>
        </p:nvSpPr>
        <p:spPr>
          <a:xfrm>
            <a:off x="533400" y="1371600"/>
            <a:ext cx="8610600" cy="4572000"/>
          </a:xfrm>
        </p:spPr>
        <p:txBody>
          <a:bodyPr/>
          <a:lstStyle/>
          <a:p>
            <a:pPr eaLnBrk="1" hangingPunct="1"/>
            <a:r>
              <a:rPr lang="en-US" dirty="0" smtClean="0"/>
              <a:t>The concept of static is used whenever data which is common to the objects of the class is required</a:t>
            </a:r>
          </a:p>
          <a:p>
            <a:pPr eaLnBrk="1" hangingPunct="1"/>
            <a:endParaRPr lang="en-US" dirty="0" smtClean="0"/>
          </a:p>
          <a:p>
            <a:pPr eaLnBrk="1" hangingPunct="1"/>
            <a:r>
              <a:rPr lang="en-US" dirty="0" smtClean="0"/>
              <a:t>Keyword to be used is “static”</a:t>
            </a:r>
          </a:p>
          <a:p>
            <a:pPr eaLnBrk="1" hangingPunct="1">
              <a:buFont typeface="Wingdings" pitchFamily="2" charset="2"/>
              <a:buNone/>
            </a:pPr>
            <a:endParaRPr lang="en-US" dirty="0" smtClean="0"/>
          </a:p>
          <a:p>
            <a:pPr eaLnBrk="1" hangingPunct="1"/>
            <a:r>
              <a:rPr lang="en-US" dirty="0" smtClean="0"/>
              <a:t>In Java, static keyword can be used in 3 scenarios:</a:t>
            </a:r>
            <a:endParaRPr lang="en-US" sz="2200" dirty="0" smtClean="0"/>
          </a:p>
          <a:p>
            <a:pPr lvl="1" eaLnBrk="1" hangingPunct="1"/>
            <a:r>
              <a:rPr lang="en-US" dirty="0" smtClean="0"/>
              <a:t>For instance variables</a:t>
            </a:r>
          </a:p>
          <a:p>
            <a:pPr lvl="1" eaLnBrk="1" hangingPunct="1"/>
            <a:r>
              <a:rPr lang="en-US" dirty="0" smtClean="0"/>
              <a:t>For methods</a:t>
            </a:r>
          </a:p>
          <a:p>
            <a:pPr lvl="1" eaLnBrk="1" hangingPunct="1"/>
            <a:r>
              <a:rPr lang="en-US" dirty="0" smtClean="0"/>
              <a:t>For a block of code</a:t>
            </a:r>
            <a:endParaRPr lang="en-US" sz="2400" b="1" dirty="0" smtClean="0">
              <a:solidFill>
                <a:srgbClr val="C00000"/>
              </a:solidFill>
            </a:endParaRPr>
          </a:p>
        </p:txBody>
      </p:sp>
      <p:sp>
        <p:nvSpPr>
          <p:cNvPr id="46085" name="Rectangle 6"/>
          <p:cNvSpPr>
            <a:spLocks noChangeArrowheads="1"/>
          </p:cNvSpPr>
          <p:nvPr/>
        </p:nvSpPr>
        <p:spPr bwMode="auto">
          <a:xfrm>
            <a:off x="330200" y="5562600"/>
            <a:ext cx="9245600" cy="152400"/>
          </a:xfrm>
          <a:prstGeom prst="rect">
            <a:avLst/>
          </a:prstGeom>
          <a:noFill/>
          <a:ln w="9525">
            <a:noFill/>
            <a:miter lim="800000"/>
            <a:headEnd/>
            <a:tailEnd/>
          </a:ln>
        </p:spPr>
        <p:txBody>
          <a:bodyPr lIns="0" tIns="0"/>
          <a:lstStyle/>
          <a:p>
            <a:pPr marL="342900" indent="-342900" eaLnBrk="1" hangingPunct="1">
              <a:spcBef>
                <a:spcPct val="20000"/>
              </a:spcBef>
              <a:buClr>
                <a:srgbClr val="003366"/>
              </a:buClr>
              <a:buSzTx/>
              <a:buFont typeface="Wingdings" pitchFamily="2" charset="2"/>
              <a:buChar char="Ø"/>
            </a:pPr>
            <a:endParaRPr lang="en-US" sz="2200" b="0">
              <a:solidFill>
                <a:srgbClr val="0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AAE5C20C-B221-4C6E-90FD-6EE7F3A15CAA}" type="slidenum">
              <a:rPr lang="en-US"/>
              <a:pPr>
                <a:defRPr/>
              </a:pPr>
              <a:t>42</a:t>
            </a:fld>
            <a:endParaRPr lang="en-US" dirty="0"/>
          </a:p>
        </p:txBody>
      </p:sp>
      <p:sp>
        <p:nvSpPr>
          <p:cNvPr id="328713" name="Rectangle 9"/>
          <p:cNvSpPr>
            <a:spLocks noGrp="1" noChangeArrowheads="1"/>
          </p:cNvSpPr>
          <p:nvPr>
            <p:ph type="title"/>
          </p:nvPr>
        </p:nvSpPr>
        <p:spPr/>
        <p:txBody>
          <a:bodyPr/>
          <a:lstStyle/>
          <a:p>
            <a:pPr eaLnBrk="1" hangingPunct="1">
              <a:defRPr/>
            </a:pPr>
            <a:r>
              <a:rPr lang="en-US" dirty="0" smtClean="0"/>
              <a:t>static keyword (2 of 8)</a:t>
            </a:r>
          </a:p>
        </p:txBody>
      </p:sp>
      <p:sp>
        <p:nvSpPr>
          <p:cNvPr id="47108" name="Rectangle 10"/>
          <p:cNvSpPr>
            <a:spLocks noGrp="1" noChangeArrowheads="1"/>
          </p:cNvSpPr>
          <p:nvPr>
            <p:ph type="body" idx="1"/>
          </p:nvPr>
        </p:nvSpPr>
        <p:spPr>
          <a:xfrm>
            <a:off x="381000" y="1143000"/>
            <a:ext cx="8763000" cy="4572000"/>
          </a:xfrm>
        </p:spPr>
        <p:txBody>
          <a:bodyPr/>
          <a:lstStyle/>
          <a:p>
            <a:pPr algn="just" eaLnBrk="1" hangingPunct="1">
              <a:buFont typeface="Wingdings" pitchFamily="2" charset="2"/>
              <a:buNone/>
            </a:pPr>
            <a:r>
              <a:rPr lang="en-US" sz="2200" b="1" smtClean="0"/>
              <a:t>Static Variables</a:t>
            </a:r>
          </a:p>
          <a:p>
            <a:pPr algn="just" eaLnBrk="1" hangingPunct="1"/>
            <a:r>
              <a:rPr lang="en-US" sz="2200" smtClean="0"/>
              <a:t>Static variables are also called as a class variables </a:t>
            </a:r>
          </a:p>
          <a:p>
            <a:pPr algn="just" eaLnBrk="1" hangingPunct="1"/>
            <a:r>
              <a:rPr lang="en-US" sz="2200" smtClean="0"/>
              <a:t>They are different from  instance variables of the class</a:t>
            </a:r>
          </a:p>
          <a:p>
            <a:pPr algn="just" eaLnBrk="1" hangingPunct="1"/>
            <a:r>
              <a:rPr lang="en-US" sz="2200" smtClean="0"/>
              <a:t>Static members represent data that is common to the entire class </a:t>
            </a:r>
          </a:p>
          <a:p>
            <a:pPr algn="just" eaLnBrk="1" hangingPunct="1"/>
            <a:r>
              <a:rPr lang="en-US" sz="2200" smtClean="0"/>
              <a:t>A single copy of the data will be shared by all instances of the class</a:t>
            </a:r>
          </a:p>
          <a:p>
            <a:pPr algn="just" eaLnBrk="1" hangingPunct="1"/>
            <a:r>
              <a:rPr lang="en-US" sz="2200" smtClean="0"/>
              <a:t>They are initialized at class load time. If not explicitly initialized during declaration, they will have default values</a:t>
            </a:r>
          </a:p>
          <a:p>
            <a:pPr algn="just" eaLnBrk="1" hangingPunct="1"/>
            <a:r>
              <a:rPr lang="en-US" sz="2200" smtClean="0"/>
              <a:t>Syntax for declaring static variable:</a:t>
            </a:r>
          </a:p>
          <a:p>
            <a:pPr algn="just" eaLnBrk="1" hangingPunct="1">
              <a:buFont typeface="Wingdings" pitchFamily="2" charset="2"/>
              <a:buNone/>
            </a:pPr>
            <a:endParaRPr lang="en-US" sz="2200" smtClean="0"/>
          </a:p>
        </p:txBody>
      </p:sp>
      <p:sp>
        <p:nvSpPr>
          <p:cNvPr id="15365" name="Text Box 4"/>
          <p:cNvSpPr txBox="1">
            <a:spLocks noChangeArrowheads="1"/>
          </p:cNvSpPr>
          <p:nvPr/>
        </p:nvSpPr>
        <p:spPr bwMode="auto">
          <a:xfrm>
            <a:off x="1524000" y="4876800"/>
            <a:ext cx="6248400" cy="2762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eaLnBrk="1" hangingPunct="1">
              <a:lnSpc>
                <a:spcPct val="75000"/>
              </a:lnSpc>
              <a:defRPr/>
            </a:pPr>
            <a:r>
              <a:rPr lang="en-US" sz="1600" b="0" dirty="0"/>
              <a:t>&lt;&lt;Access specifier&gt;&gt;&lt;&lt;static&gt;&gt; &lt;&lt;</a:t>
            </a:r>
            <a:r>
              <a:rPr lang="en-US" sz="1600" b="0" dirty="0" err="1"/>
              <a:t>datatype</a:t>
            </a:r>
            <a:r>
              <a:rPr lang="en-US" sz="1600" b="0" dirty="0"/>
              <a:t>&gt;&gt; &lt;&lt;variable name&gt;&gt;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51E61B4D-DA4C-41B0-8179-33EEF1FD9BBC}" type="slidenum">
              <a:rPr lang="en-US"/>
              <a:pPr>
                <a:defRPr/>
              </a:pPr>
              <a:t>43</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static keyword (3 of 8)</a:t>
            </a:r>
          </a:p>
        </p:txBody>
      </p:sp>
      <p:sp>
        <p:nvSpPr>
          <p:cNvPr id="10" name="Text Box 4"/>
          <p:cNvSpPr txBox="1">
            <a:spLocks noChangeArrowheads="1"/>
          </p:cNvSpPr>
          <p:nvPr/>
        </p:nvSpPr>
        <p:spPr bwMode="auto">
          <a:xfrm>
            <a:off x="366713" y="1576388"/>
            <a:ext cx="4586287" cy="406241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private static </a:t>
            </a:r>
            <a:r>
              <a:rPr lang="en-US" dirty="0" err="1">
                <a:ea typeface="굴림" pitchFamily="34" charset="-127"/>
              </a:rPr>
              <a:t>int</a:t>
            </a:r>
            <a:r>
              <a:rPr lang="en-US" dirty="0">
                <a:ea typeface="굴림" pitchFamily="34" charset="-127"/>
              </a:rPr>
              <a:t> counter=1000;</a:t>
            </a:r>
          </a:p>
          <a:p>
            <a:pPr>
              <a:defRPr/>
            </a:pPr>
            <a:r>
              <a:rPr lang="en-US" dirty="0">
                <a:ea typeface="굴림" pitchFamily="34" charset="-127"/>
              </a:rPr>
              <a:t>	public Customer(){</a:t>
            </a:r>
          </a:p>
          <a:p>
            <a:pPr>
              <a:defRPr/>
            </a:pPr>
            <a:r>
              <a:rPr lang="en-US" dirty="0">
                <a:ea typeface="굴림" pitchFamily="34" charset="-127"/>
              </a:rPr>
              <a:t>		</a:t>
            </a:r>
            <a:r>
              <a:rPr lang="en-US" dirty="0" err="1">
                <a:ea typeface="굴림" pitchFamily="34" charset="-127"/>
              </a:rPr>
              <a:t>customerId</a:t>
            </a:r>
            <a:r>
              <a:rPr lang="en-US" dirty="0">
                <a:ea typeface="굴림" pitchFamily="34" charset="-127"/>
              </a:rPr>
              <a:t>=++counter;</a:t>
            </a:r>
          </a:p>
          <a:p>
            <a:pPr>
              <a:defRPr/>
            </a:pPr>
            <a:r>
              <a:rPr lang="en-US" dirty="0">
                <a:ea typeface="굴림" pitchFamily="34" charset="-127"/>
              </a:rPr>
              <a:t>	}</a:t>
            </a:r>
          </a:p>
          <a:p>
            <a:pPr>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a:p>
            <a:pPr>
              <a:defRPr/>
            </a:pPr>
            <a:r>
              <a:rPr lang="en-US" dirty="0">
                <a:ea typeface="굴림" pitchFamily="34" charset="-127"/>
              </a:rPr>
              <a:t>class Retail{</a:t>
            </a:r>
          </a:p>
          <a:p>
            <a:pPr>
              <a:defRPr/>
            </a:pPr>
            <a:r>
              <a:rPr lang="en-US" dirty="0">
                <a:ea typeface="굴림" pitchFamily="34" charset="-127"/>
              </a:rPr>
              <a:t>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Customer custObj1= new Customer();</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 custObj1.getCustomerId());		</a:t>
            </a:r>
          </a:p>
        </p:txBody>
      </p:sp>
      <p:sp>
        <p:nvSpPr>
          <p:cNvPr id="11" name="Content Placeholder 9"/>
          <p:cNvSpPr>
            <a:spLocks noGrp="1"/>
          </p:cNvSpPr>
          <p:nvPr>
            <p:ph idx="1"/>
          </p:nvPr>
        </p:nvSpPr>
        <p:spPr>
          <a:xfrm>
            <a:off x="5181600" y="2743200"/>
            <a:ext cx="3352800" cy="1066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dirty="0" smtClean="0"/>
              <a:t>	Customer Id: 1001</a:t>
            </a:r>
          </a:p>
          <a:p>
            <a:pPr eaLnBrk="1" hangingPunct="1">
              <a:buFont typeface="Wingdings" pitchFamily="2" charset="2"/>
              <a:buNone/>
              <a:defRPr/>
            </a:pPr>
            <a:r>
              <a:rPr lang="en-US" sz="1600" dirty="0" smtClean="0"/>
              <a:t>	Customer Id: 1002</a:t>
            </a:r>
            <a:endParaRPr lang="en-US" sz="1600" dirty="0"/>
          </a:p>
        </p:txBody>
      </p:sp>
      <p:grpSp>
        <p:nvGrpSpPr>
          <p:cNvPr id="2" name="Group 41"/>
          <p:cNvGrpSpPr>
            <a:grpSpLocks/>
          </p:cNvGrpSpPr>
          <p:nvPr/>
        </p:nvGrpSpPr>
        <p:grpSpPr bwMode="auto">
          <a:xfrm>
            <a:off x="5019675" y="3962400"/>
            <a:ext cx="4886325" cy="1931988"/>
            <a:chOff x="4794311" y="1371600"/>
            <a:chExt cx="5111689" cy="2057400"/>
          </a:xfrm>
        </p:grpSpPr>
        <p:sp>
          <p:nvSpPr>
            <p:cNvPr id="14" name="Oval 36"/>
            <p:cNvSpPr>
              <a:spLocks noChangeArrowheads="1"/>
            </p:cNvSpPr>
            <p:nvPr/>
          </p:nvSpPr>
          <p:spPr bwMode="auto">
            <a:xfrm>
              <a:off x="7179639" y="1371600"/>
              <a:ext cx="2726361" cy="2057400"/>
            </a:xfrm>
            <a:prstGeom prst="ellipse">
              <a:avLst/>
            </a:prstGeom>
            <a:solidFill>
              <a:srgbClr val="00B0F0"/>
            </a:solidFill>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15" name="Flowchart: Process 14"/>
            <p:cNvSpPr/>
            <p:nvPr/>
          </p:nvSpPr>
          <p:spPr bwMode="auto">
            <a:xfrm>
              <a:off x="4802615" y="2612464"/>
              <a:ext cx="1654075" cy="39051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48144" name="TextBox 38"/>
            <p:cNvSpPr txBox="1">
              <a:spLocks noChangeArrowheads="1"/>
            </p:cNvSpPr>
            <p:nvPr/>
          </p:nvSpPr>
          <p:spPr bwMode="auto">
            <a:xfrm>
              <a:off x="8152228" y="2377440"/>
              <a:ext cx="941363" cy="290190"/>
            </a:xfrm>
            <a:prstGeom prst="rect">
              <a:avLst/>
            </a:prstGeom>
            <a:noFill/>
            <a:ln w="9525">
              <a:solidFill>
                <a:schemeClr val="tx1"/>
              </a:solidFill>
              <a:miter lim="800000"/>
              <a:headEnd/>
              <a:tailEnd/>
            </a:ln>
          </p:spPr>
          <p:txBody>
            <a:bodyPr>
              <a:spAutoFit/>
            </a:bodyPr>
            <a:lstStyle/>
            <a:p>
              <a:r>
                <a:rPr lang="en-US" sz="1400" b="0"/>
                <a:t>counter</a:t>
              </a:r>
              <a:endParaRPr lang="en-US" sz="1400"/>
            </a:p>
          </p:txBody>
        </p:sp>
        <p:cxnSp>
          <p:nvCxnSpPr>
            <p:cNvPr id="48145" name="Straight Arrow Connector 55"/>
            <p:cNvCxnSpPr>
              <a:cxnSpLocks noChangeShapeType="1"/>
              <a:stCxn id="15" idx="3"/>
            </p:cNvCxnSpPr>
            <p:nvPr/>
          </p:nvCxnSpPr>
          <p:spPr bwMode="auto">
            <a:xfrm flipV="1">
              <a:off x="6457084" y="2592978"/>
              <a:ext cx="1615427" cy="214543"/>
            </a:xfrm>
            <a:prstGeom prst="straightConnector1">
              <a:avLst/>
            </a:prstGeom>
            <a:noFill/>
            <a:ln w="38100" algn="ctr">
              <a:solidFill>
                <a:schemeClr val="tx1"/>
              </a:solidFill>
              <a:round/>
              <a:headEnd/>
              <a:tailEnd type="arrow" w="med" len="med"/>
            </a:ln>
          </p:spPr>
        </p:cxnSp>
        <p:sp>
          <p:nvSpPr>
            <p:cNvPr id="48146" name="TextBox 28"/>
            <p:cNvSpPr txBox="1">
              <a:spLocks noChangeArrowheads="1"/>
            </p:cNvSpPr>
            <p:nvPr/>
          </p:nvSpPr>
          <p:spPr bwMode="auto">
            <a:xfrm>
              <a:off x="4794311" y="2702859"/>
              <a:ext cx="1615763" cy="327634"/>
            </a:xfrm>
            <a:prstGeom prst="rect">
              <a:avLst/>
            </a:prstGeom>
            <a:noFill/>
            <a:ln w="9525">
              <a:noFill/>
              <a:miter lim="800000"/>
              <a:headEnd/>
              <a:tailEnd/>
            </a:ln>
          </p:spPr>
          <p:txBody>
            <a:bodyPr>
              <a:spAutoFit/>
            </a:bodyPr>
            <a:lstStyle/>
            <a:p>
              <a:pPr algn="ctr"/>
              <a:r>
                <a:rPr lang="en-US" sz="1400">
                  <a:ea typeface="굴림" pitchFamily="34" charset="-127"/>
                </a:rPr>
                <a:t>custObj1</a:t>
              </a:r>
              <a:endParaRPr lang="en-US"/>
            </a:p>
          </p:txBody>
        </p:sp>
        <p:sp>
          <p:nvSpPr>
            <p:cNvPr id="25" name="Flowchart: Process 24"/>
            <p:cNvSpPr/>
            <p:nvPr/>
          </p:nvSpPr>
          <p:spPr bwMode="auto">
            <a:xfrm>
              <a:off x="4804275" y="2210113"/>
              <a:ext cx="1654075" cy="39051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t>     </a:t>
              </a:r>
            </a:p>
          </p:txBody>
        </p:sp>
        <p:sp>
          <p:nvSpPr>
            <p:cNvPr id="48148" name="TextBox 28"/>
            <p:cNvSpPr txBox="1">
              <a:spLocks noChangeArrowheads="1"/>
            </p:cNvSpPr>
            <p:nvPr/>
          </p:nvSpPr>
          <p:spPr bwMode="auto">
            <a:xfrm>
              <a:off x="4810760" y="2259107"/>
              <a:ext cx="1601247" cy="327634"/>
            </a:xfrm>
            <a:prstGeom prst="rect">
              <a:avLst/>
            </a:prstGeom>
            <a:noFill/>
            <a:ln w="9525">
              <a:noFill/>
              <a:miter lim="800000"/>
              <a:headEnd/>
              <a:tailEnd/>
            </a:ln>
          </p:spPr>
          <p:txBody>
            <a:bodyPr>
              <a:spAutoFit/>
            </a:bodyPr>
            <a:lstStyle/>
            <a:p>
              <a:pPr algn="ctr"/>
              <a:r>
                <a:rPr lang="en-US" sz="1400">
                  <a:ea typeface="굴림" pitchFamily="34" charset="-127"/>
                </a:rPr>
                <a:t>custObj2</a:t>
              </a:r>
              <a:endParaRPr lang="en-US"/>
            </a:p>
          </p:txBody>
        </p:sp>
        <p:cxnSp>
          <p:nvCxnSpPr>
            <p:cNvPr id="48149" name="Straight Arrow Connector 55"/>
            <p:cNvCxnSpPr>
              <a:cxnSpLocks noChangeShapeType="1"/>
            </p:cNvCxnSpPr>
            <p:nvPr/>
          </p:nvCxnSpPr>
          <p:spPr bwMode="auto">
            <a:xfrm>
              <a:off x="6477000" y="2286000"/>
              <a:ext cx="1595511" cy="235132"/>
            </a:xfrm>
            <a:prstGeom prst="straightConnector1">
              <a:avLst/>
            </a:prstGeom>
            <a:noFill/>
            <a:ln w="38100" algn="ctr">
              <a:solidFill>
                <a:schemeClr val="tx1"/>
              </a:solidFill>
              <a:round/>
              <a:headEnd/>
              <a:tailEnd type="arrow" w="med" len="med"/>
            </a:ln>
          </p:spPr>
        </p:cxnSp>
        <p:sp>
          <p:nvSpPr>
            <p:cNvPr id="48150" name="TextBox 37"/>
            <p:cNvSpPr txBox="1">
              <a:spLocks noChangeArrowheads="1"/>
            </p:cNvSpPr>
            <p:nvPr/>
          </p:nvSpPr>
          <p:spPr bwMode="auto">
            <a:xfrm>
              <a:off x="9220200" y="2362200"/>
              <a:ext cx="685800" cy="276999"/>
            </a:xfrm>
            <a:prstGeom prst="rect">
              <a:avLst/>
            </a:prstGeom>
            <a:noFill/>
            <a:ln w="9525">
              <a:noFill/>
              <a:miter lim="800000"/>
              <a:headEnd/>
              <a:tailEnd/>
            </a:ln>
          </p:spPr>
          <p:txBody>
            <a:bodyPr>
              <a:spAutoFit/>
            </a:bodyPr>
            <a:lstStyle/>
            <a:p>
              <a:r>
                <a:rPr lang="en-US"/>
                <a:t>= 1002</a:t>
              </a:r>
            </a:p>
          </p:txBody>
        </p:sp>
      </p:grpSp>
      <p:sp>
        <p:nvSpPr>
          <p:cNvPr id="45" name="Text Box 4"/>
          <p:cNvSpPr txBox="1">
            <a:spLocks noChangeArrowheads="1"/>
          </p:cNvSpPr>
          <p:nvPr/>
        </p:nvSpPr>
        <p:spPr bwMode="auto">
          <a:xfrm>
            <a:off x="5040313" y="1360488"/>
            <a:ext cx="4586287" cy="1292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	Customer custObj2= new Customer();</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 custObj2.getCustomerId());</a:t>
            </a:r>
          </a:p>
          <a:p>
            <a:pPr>
              <a:defRPr/>
            </a:pPr>
            <a:r>
              <a:rPr lang="en-US" dirty="0">
                <a:ea typeface="굴림" pitchFamily="34" charset="-127"/>
              </a:rPr>
              <a:t>	}</a:t>
            </a:r>
          </a:p>
          <a:p>
            <a:pPr>
              <a:defRPr/>
            </a:pPr>
            <a:r>
              <a:rPr lang="en-US" dirty="0">
                <a:ea typeface="굴림" pitchFamily="34" charset="-127"/>
              </a:rPr>
              <a:t>}</a:t>
            </a:r>
          </a:p>
        </p:txBody>
      </p:sp>
      <p:sp>
        <p:nvSpPr>
          <p:cNvPr id="20" name="TextBox 19"/>
          <p:cNvSpPr txBox="1"/>
          <p:nvPr/>
        </p:nvSpPr>
        <p:spPr>
          <a:xfrm>
            <a:off x="381000" y="9906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21" name="Content Placeholder 11"/>
          <p:cNvSpPr txBox="1">
            <a:spLocks/>
          </p:cNvSpPr>
          <p:nvPr/>
        </p:nvSpPr>
        <p:spPr bwMode="auto">
          <a:xfrm>
            <a:off x="3124200" y="990600"/>
            <a:ext cx="1828800" cy="838200"/>
          </a:xfrm>
          <a:prstGeom prst="wedgeRectCallout">
            <a:avLst>
              <a:gd name="adj1" fmla="val -43439"/>
              <a:gd name="adj2" fmla="val 87792"/>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the usage of the static variable</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bg/>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21"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4294967295"/>
          </p:nvPr>
        </p:nvSpPr>
        <p:spPr>
          <a:xfrm>
            <a:off x="304800" y="1752600"/>
            <a:ext cx="8915400" cy="4411663"/>
          </a:xfrm>
        </p:spPr>
        <p:txBody>
          <a:bodyPr/>
          <a:lstStyle/>
          <a:p>
            <a:pPr>
              <a:buFont typeface="Wingdings" pitchFamily="2" charset="2"/>
              <a:buNone/>
            </a:pPr>
            <a:r>
              <a:rPr lang="en-US" smtClean="0"/>
              <a:t>    Assume that the Retail Store now wants to keep track of the total number of customers who have registered with the shop at any point of time</a:t>
            </a: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b="1" smtClean="0"/>
              <a:t>		</a:t>
            </a:r>
          </a:p>
          <a:p>
            <a:pPr>
              <a:buFont typeface="Wingdings" pitchFamily="2" charset="2"/>
              <a:buNone/>
            </a:pPr>
            <a:endParaRPr lang="en-US" b="1" smtClean="0"/>
          </a:p>
          <a:p>
            <a:pPr>
              <a:buFont typeface="Wingdings" pitchFamily="2" charset="2"/>
              <a:buNone/>
            </a:pPr>
            <a:r>
              <a:rPr lang="en-US" smtClean="0"/>
              <a:t>		</a:t>
            </a:r>
          </a:p>
          <a:p>
            <a:pPr>
              <a:buFont typeface="Wingdings" pitchFamily="2" charset="2"/>
              <a:buNone/>
            </a:pPr>
            <a:endParaRPr lang="en-US" smtClean="0"/>
          </a:p>
        </p:txBody>
      </p:sp>
      <p:sp>
        <p:nvSpPr>
          <p:cNvPr id="6" name="Slide Number Placeholder 5"/>
          <p:cNvSpPr>
            <a:spLocks noGrp="1"/>
          </p:cNvSpPr>
          <p:nvPr>
            <p:ph type="sldNum" sz="quarter" idx="10"/>
          </p:nvPr>
        </p:nvSpPr>
        <p:spPr/>
        <p:txBody>
          <a:bodyPr/>
          <a:lstStyle/>
          <a:p>
            <a:pPr>
              <a:defRPr/>
            </a:pPr>
            <a:fld id="{678393F7-C806-438F-B8CE-18938665C055}" type="slidenum">
              <a:rPr lang="en-US" smtClean="0"/>
              <a:pPr>
                <a:defRPr/>
              </a:pPr>
              <a:t>44</a:t>
            </a:fld>
            <a:endParaRPr lang="en-US"/>
          </a:p>
        </p:txBody>
      </p:sp>
      <p:sp>
        <p:nvSpPr>
          <p:cNvPr id="7" name="Oval Callout 6"/>
          <p:cNvSpPr/>
          <p:nvPr/>
        </p:nvSpPr>
        <p:spPr bwMode="auto">
          <a:xfrm>
            <a:off x="6858000" y="3962400"/>
            <a:ext cx="2667000" cy="1676400"/>
          </a:xfrm>
          <a:prstGeom prst="wedgeEllipseCallout">
            <a:avLst>
              <a:gd name="adj1" fmla="val -61803"/>
              <a:gd name="adj2" fmla="val -5875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static variable be accessed as and when it is required?</a:t>
            </a:r>
          </a:p>
        </p:txBody>
      </p:sp>
      <p:sp>
        <p:nvSpPr>
          <p:cNvPr id="9" name="TextBox 8"/>
          <p:cNvSpPr txBox="1"/>
          <p:nvPr/>
        </p:nvSpPr>
        <p:spPr>
          <a:xfrm>
            <a:off x="3810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Oval Callout 7"/>
          <p:cNvSpPr/>
          <p:nvPr/>
        </p:nvSpPr>
        <p:spPr bwMode="auto">
          <a:xfrm>
            <a:off x="6019800" y="2590800"/>
            <a:ext cx="2514600" cy="838200"/>
          </a:xfrm>
          <a:prstGeom prst="wedgeEllipseCallout">
            <a:avLst>
              <a:gd name="adj1" fmla="val -61803"/>
              <a:gd name="adj2" fmla="val -5875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done?</a:t>
            </a:r>
          </a:p>
        </p:txBody>
      </p:sp>
      <p:sp>
        <p:nvSpPr>
          <p:cNvPr id="10" name="Content Placeholder 9"/>
          <p:cNvSpPr txBox="1">
            <a:spLocks/>
          </p:cNvSpPr>
          <p:nvPr/>
        </p:nvSpPr>
        <p:spPr bwMode="auto">
          <a:xfrm>
            <a:off x="685800" y="3429000"/>
            <a:ext cx="57150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55563" indent="-1588" algn="just" eaLnBrk="1" hangingPunct="1">
              <a:spcBef>
                <a:spcPct val="20000"/>
              </a:spcBef>
              <a:buClr>
                <a:srgbClr val="003366"/>
              </a:buClr>
              <a:buSzTx/>
              <a:defRPr/>
            </a:pPr>
            <a:r>
              <a:rPr lang="en-US" sz="1600" b="0" dirty="0"/>
              <a:t>The total number of customers can be identified by subtracting 1000 from the counter variable that was introduced for implementing the auto generation logic</a:t>
            </a:r>
            <a:endParaRPr lang="en-US" sz="1600" b="0" kern="0" dirty="0"/>
          </a:p>
        </p:txBody>
      </p:sp>
      <p:sp>
        <p:nvSpPr>
          <p:cNvPr id="11" name="Content Placeholder 9"/>
          <p:cNvSpPr txBox="1">
            <a:spLocks/>
          </p:cNvSpPr>
          <p:nvPr/>
        </p:nvSpPr>
        <p:spPr bwMode="auto">
          <a:xfrm>
            <a:off x="685800" y="5029200"/>
            <a:ext cx="5715000" cy="381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55563" indent="-1588" algn="just" eaLnBrk="1" hangingPunct="1">
              <a:spcBef>
                <a:spcPct val="20000"/>
              </a:spcBef>
              <a:buClr>
                <a:srgbClr val="003366"/>
              </a:buClr>
              <a:buSzTx/>
              <a:defRPr/>
            </a:pPr>
            <a:r>
              <a:rPr lang="en-US" sz="1600" b="0" dirty="0"/>
              <a:t>We need to have a method to access the static variable </a:t>
            </a:r>
            <a:endParaRPr lang="en-US" sz="1600" b="0" kern="0" dirty="0"/>
          </a:p>
        </p:txBody>
      </p:sp>
      <p:sp>
        <p:nvSpPr>
          <p:cNvPr id="12"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0744143-D4E4-49FD-9859-E4EBEB337E23}" type="slidenum">
              <a:rPr lang="en-US"/>
              <a:pPr>
                <a:defRPr/>
              </a:pPr>
              <a:t>45</a:t>
            </a:fld>
            <a:endParaRPr lang="en-US" dirty="0"/>
          </a:p>
        </p:txBody>
      </p:sp>
      <p:sp>
        <p:nvSpPr>
          <p:cNvPr id="329739" name="Rectangle 11"/>
          <p:cNvSpPr>
            <a:spLocks noGrp="1" noChangeArrowheads="1"/>
          </p:cNvSpPr>
          <p:nvPr>
            <p:ph type="title"/>
          </p:nvPr>
        </p:nvSpPr>
        <p:spPr/>
        <p:txBody>
          <a:bodyPr/>
          <a:lstStyle/>
          <a:p>
            <a:pPr eaLnBrk="1" hangingPunct="1">
              <a:defRPr/>
            </a:pPr>
            <a:r>
              <a:rPr lang="en-US" dirty="0" smtClean="0"/>
              <a:t>static keyword (4 of 8)</a:t>
            </a:r>
          </a:p>
        </p:txBody>
      </p:sp>
      <p:sp>
        <p:nvSpPr>
          <p:cNvPr id="50180" name="Rectangle 12"/>
          <p:cNvSpPr>
            <a:spLocks noGrp="1" noChangeArrowheads="1"/>
          </p:cNvSpPr>
          <p:nvPr>
            <p:ph type="body" idx="1"/>
          </p:nvPr>
        </p:nvSpPr>
        <p:spPr>
          <a:xfrm>
            <a:off x="533400" y="1219200"/>
            <a:ext cx="8686800" cy="4800600"/>
          </a:xfrm>
        </p:spPr>
        <p:txBody>
          <a:bodyPr/>
          <a:lstStyle/>
          <a:p>
            <a:pPr eaLnBrk="1" hangingPunct="1">
              <a:buFont typeface="Wingdings" pitchFamily="2" charset="2"/>
              <a:buNone/>
            </a:pPr>
            <a:r>
              <a:rPr lang="en-US" sz="2200" b="1" dirty="0" smtClean="0"/>
              <a:t>Static Methods</a:t>
            </a:r>
          </a:p>
          <a:p>
            <a:pPr eaLnBrk="1" hangingPunct="1"/>
            <a:r>
              <a:rPr lang="en-US" sz="2200" dirty="0" smtClean="0"/>
              <a:t>Static method is a method that is generic  to the entire class</a:t>
            </a:r>
          </a:p>
          <a:p>
            <a:pPr eaLnBrk="1" hangingPunct="1"/>
            <a:r>
              <a:rPr lang="en-US" sz="2200" dirty="0" smtClean="0"/>
              <a:t>It may be used for accessing the static variables</a:t>
            </a:r>
          </a:p>
          <a:p>
            <a:pPr eaLnBrk="1" hangingPunct="1"/>
            <a:r>
              <a:rPr lang="en-US" sz="2200" dirty="0" smtClean="0"/>
              <a:t>Syntax for declaring static method:</a:t>
            </a:r>
          </a:p>
          <a:p>
            <a:pPr eaLnBrk="1" hangingPunct="1">
              <a:buFont typeface="Wingdings" pitchFamily="2" charset="2"/>
              <a:buNone/>
            </a:pPr>
            <a:endParaRPr lang="en-US" sz="2200" dirty="0" smtClean="0"/>
          </a:p>
          <a:p>
            <a:pPr eaLnBrk="1" hangingPunct="1"/>
            <a:endParaRPr lang="en-US" sz="2200" dirty="0" smtClean="0"/>
          </a:p>
          <a:p>
            <a:pPr eaLnBrk="1" hangingPunct="1"/>
            <a:r>
              <a:rPr lang="en-US" sz="2200" dirty="0" smtClean="0"/>
              <a:t>Static methods are invoked using the syntax</a:t>
            </a:r>
          </a:p>
          <a:p>
            <a:pPr eaLnBrk="1" hangingPunct="1">
              <a:buFont typeface="Wingdings" pitchFamily="2" charset="2"/>
              <a:buNone/>
            </a:pPr>
            <a:endParaRPr lang="en-US" sz="2200" dirty="0" smtClean="0"/>
          </a:p>
          <a:p>
            <a:pPr eaLnBrk="1" hangingPunct="1"/>
            <a:r>
              <a:rPr lang="en-US" sz="2200" dirty="0" smtClean="0">
                <a:solidFill>
                  <a:srgbClr val="000000"/>
                </a:solidFill>
              </a:rPr>
              <a:t>For invoking static method or variables, an object is not required</a:t>
            </a:r>
          </a:p>
          <a:p>
            <a:pPr lvl="1" eaLnBrk="1" hangingPunct="1"/>
            <a:r>
              <a:rPr lang="en-US" sz="2000" dirty="0" smtClean="0">
                <a:solidFill>
                  <a:srgbClr val="000000"/>
                </a:solidFill>
              </a:rPr>
              <a:t>However an object can also be used to access the static          method/variable</a:t>
            </a:r>
          </a:p>
          <a:p>
            <a:pPr eaLnBrk="1" hangingPunct="1"/>
            <a:endParaRPr lang="en-US" sz="2200" dirty="0" smtClean="0">
              <a:solidFill>
                <a:srgbClr val="000000"/>
              </a:solidFill>
            </a:endParaRPr>
          </a:p>
          <a:p>
            <a:pPr eaLnBrk="1" hangingPunct="1">
              <a:buFont typeface="Wingdings" pitchFamily="2" charset="2"/>
              <a:buNone/>
            </a:pPr>
            <a:endParaRPr lang="en-US" sz="2200" dirty="0" smtClean="0">
              <a:solidFill>
                <a:srgbClr val="000000"/>
              </a:solidFill>
            </a:endParaRPr>
          </a:p>
        </p:txBody>
      </p:sp>
      <p:sp>
        <p:nvSpPr>
          <p:cNvPr id="8" name="Text Box 4"/>
          <p:cNvSpPr txBox="1">
            <a:spLocks noChangeArrowheads="1"/>
          </p:cNvSpPr>
          <p:nvPr/>
        </p:nvSpPr>
        <p:spPr bwMode="auto">
          <a:xfrm>
            <a:off x="1257300" y="2921000"/>
            <a:ext cx="7391400" cy="5842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nSpc>
                <a:spcPct val="75000"/>
              </a:lnSpc>
              <a:defRPr/>
            </a:pPr>
            <a:r>
              <a:rPr lang="en-US" sz="1600" b="0" dirty="0"/>
              <a:t>&lt;&lt;Access </a:t>
            </a:r>
            <a:r>
              <a:rPr lang="en-US" sz="1600" b="0" dirty="0" err="1"/>
              <a:t>specifier</a:t>
            </a:r>
            <a:r>
              <a:rPr lang="en-US" sz="1600" b="0" dirty="0"/>
              <a:t>&gt;&gt;&lt;&lt;static&gt;&gt; &lt;&lt;return </a:t>
            </a:r>
            <a:r>
              <a:rPr lang="en-US" sz="1600" b="0" dirty="0" err="1"/>
              <a:t>datatype</a:t>
            </a:r>
            <a:r>
              <a:rPr lang="en-US" sz="1600" b="0" dirty="0"/>
              <a:t>&gt;&gt; &lt;&lt;method name&gt;&gt;{</a:t>
            </a:r>
          </a:p>
          <a:p>
            <a:pPr>
              <a:lnSpc>
                <a:spcPct val="75000"/>
              </a:lnSpc>
              <a:defRPr/>
            </a:pPr>
            <a:r>
              <a:rPr lang="en-US" sz="1600" b="0" dirty="0">
                <a:ea typeface="굴림" pitchFamily="34" charset="-127"/>
              </a:rPr>
              <a:t>}</a:t>
            </a:r>
          </a:p>
        </p:txBody>
      </p:sp>
      <p:sp>
        <p:nvSpPr>
          <p:cNvPr id="9" name="Text Box 4"/>
          <p:cNvSpPr txBox="1">
            <a:spLocks noChangeArrowheads="1"/>
          </p:cNvSpPr>
          <p:nvPr/>
        </p:nvSpPr>
        <p:spPr bwMode="auto">
          <a:xfrm>
            <a:off x="1295400" y="4143375"/>
            <a:ext cx="2781300" cy="2762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nSpc>
                <a:spcPct val="75000"/>
              </a:lnSpc>
              <a:defRPr/>
            </a:pPr>
            <a:r>
              <a:rPr lang="en-US" sz="1600" b="0" dirty="0" err="1" smtClean="0"/>
              <a:t>classname.methodname</a:t>
            </a:r>
            <a:r>
              <a:rPr lang="en-US" sz="1600" b="0" dirty="0"/>
              <a:t>();</a:t>
            </a:r>
            <a:endParaRPr lang="en-US" sz="1600" b="0" dirty="0">
              <a:ea typeface="굴림" pitchFamily="34" charset="-127"/>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C57F9AE-1E10-4DA4-A4C6-D581E2F80090}" type="slidenum">
              <a:rPr lang="en-US"/>
              <a:pPr>
                <a:defRPr/>
              </a:pPr>
              <a:t>46</a:t>
            </a:fld>
            <a:endParaRPr lang="en-US" dirty="0"/>
          </a:p>
        </p:txBody>
      </p:sp>
      <p:sp>
        <p:nvSpPr>
          <p:cNvPr id="329739" name="Rectangle 11"/>
          <p:cNvSpPr>
            <a:spLocks noGrp="1" noChangeArrowheads="1"/>
          </p:cNvSpPr>
          <p:nvPr>
            <p:ph type="title"/>
          </p:nvPr>
        </p:nvSpPr>
        <p:spPr/>
        <p:txBody>
          <a:bodyPr/>
          <a:lstStyle/>
          <a:p>
            <a:pPr eaLnBrk="1" hangingPunct="1">
              <a:defRPr/>
            </a:pPr>
            <a:r>
              <a:rPr lang="en-US" dirty="0" smtClean="0"/>
              <a:t>static keyword (5 of 8)</a:t>
            </a:r>
          </a:p>
        </p:txBody>
      </p:sp>
      <p:sp>
        <p:nvSpPr>
          <p:cNvPr id="51204" name="Rectangle 12"/>
          <p:cNvSpPr>
            <a:spLocks noGrp="1" noChangeArrowheads="1"/>
          </p:cNvSpPr>
          <p:nvPr>
            <p:ph type="body" idx="1"/>
          </p:nvPr>
        </p:nvSpPr>
        <p:spPr>
          <a:xfrm>
            <a:off x="533400" y="1371600"/>
            <a:ext cx="8686800" cy="4495800"/>
          </a:xfrm>
        </p:spPr>
        <p:txBody>
          <a:bodyPr/>
          <a:lstStyle/>
          <a:p>
            <a:pPr eaLnBrk="1" hangingPunct="1">
              <a:buFont typeface="Wingdings" pitchFamily="2" charset="2"/>
              <a:buNone/>
            </a:pPr>
            <a:r>
              <a:rPr lang="en-US" sz="2200" b="1" smtClean="0"/>
              <a:t>Static Methods</a:t>
            </a:r>
          </a:p>
          <a:p>
            <a:pPr eaLnBrk="1" hangingPunct="1"/>
            <a:endParaRPr lang="en-US" sz="2200" smtClean="0">
              <a:solidFill>
                <a:srgbClr val="000000"/>
              </a:solidFill>
            </a:endParaRPr>
          </a:p>
          <a:p>
            <a:pPr eaLnBrk="1" hangingPunct="1"/>
            <a:r>
              <a:rPr lang="en-US" sz="2200" smtClean="0">
                <a:solidFill>
                  <a:srgbClr val="000000"/>
                </a:solidFill>
              </a:rPr>
              <a:t>Static methods can access only other static data members and methods</a:t>
            </a:r>
          </a:p>
          <a:p>
            <a:pPr eaLnBrk="1" hangingPunct="1"/>
            <a:endParaRPr lang="en-US" sz="2200" smtClean="0">
              <a:solidFill>
                <a:srgbClr val="000000"/>
              </a:solidFill>
            </a:endParaRPr>
          </a:p>
          <a:p>
            <a:pPr eaLnBrk="1" hangingPunct="1"/>
            <a:r>
              <a:rPr lang="en-US" sz="2200" smtClean="0">
                <a:solidFill>
                  <a:srgbClr val="000000"/>
                </a:solidFill>
              </a:rPr>
              <a:t>Non static variable cannot be accessed directly inside a static method</a:t>
            </a:r>
          </a:p>
          <a:p>
            <a:pPr eaLnBrk="1" hangingPunct="1"/>
            <a:endParaRPr lang="en-US" sz="2200" smtClean="0">
              <a:solidFill>
                <a:srgbClr val="000000"/>
              </a:solidFill>
            </a:endParaRPr>
          </a:p>
          <a:p>
            <a:pPr eaLnBrk="1" hangingPunct="1">
              <a:buFont typeface="Wingdings" pitchFamily="2" charset="2"/>
              <a:buNone/>
            </a:pPr>
            <a:endParaRPr lang="en-US" sz="2200" smtClean="0">
              <a:solidFill>
                <a:srgbClr val="000000"/>
              </a:solidFill>
            </a:endParaRPr>
          </a:p>
          <a:p>
            <a:pPr eaLnBrk="1" hangingPunct="1"/>
            <a:endParaRPr lang="en-US" sz="2200" smtClean="0">
              <a:solidFill>
                <a:srgbClr val="000000"/>
              </a:solidFill>
            </a:endParaRPr>
          </a:p>
          <a:p>
            <a:pPr eaLnBrk="1" hangingPunct="1"/>
            <a:endParaRPr lang="en-US" sz="2200" smtClean="0">
              <a:solidFill>
                <a:srgbClr val="000000"/>
              </a:solidFill>
            </a:endParaRPr>
          </a:p>
          <a:p>
            <a:pPr eaLnBrk="1" hangingPunct="1"/>
            <a:endParaRPr lang="en-US" sz="2200" smtClean="0">
              <a:solidFill>
                <a:srgbClr val="000000"/>
              </a:solidFill>
            </a:endParaRPr>
          </a:p>
          <a:p>
            <a:pPr eaLnBrk="1" hangingPunct="1">
              <a:buFont typeface="Wingdings" pitchFamily="2" charset="2"/>
              <a:buNone/>
            </a:pPr>
            <a:endParaRPr lang="en-US" sz="22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E48A0FC8-500C-40B1-8A20-4D25FD11177C}" type="slidenum">
              <a:rPr lang="en-US"/>
              <a:pPr>
                <a:defRPr/>
              </a:pPr>
              <a:t>47</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static keyword (6 of 8)</a:t>
            </a:r>
          </a:p>
        </p:txBody>
      </p:sp>
      <p:sp>
        <p:nvSpPr>
          <p:cNvPr id="10" name="Text Box 4"/>
          <p:cNvSpPr txBox="1">
            <a:spLocks noChangeArrowheads="1"/>
          </p:cNvSpPr>
          <p:nvPr/>
        </p:nvSpPr>
        <p:spPr bwMode="auto">
          <a:xfrm>
            <a:off x="366713" y="1479550"/>
            <a:ext cx="4586287" cy="489426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private static </a:t>
            </a:r>
            <a:r>
              <a:rPr lang="en-US" dirty="0" err="1">
                <a:ea typeface="굴림" pitchFamily="34" charset="-127"/>
              </a:rPr>
              <a:t>int</a:t>
            </a:r>
            <a:r>
              <a:rPr lang="en-US" dirty="0">
                <a:ea typeface="굴림" pitchFamily="34" charset="-127"/>
              </a:rPr>
              <a:t> counter=1000;</a:t>
            </a:r>
          </a:p>
          <a:p>
            <a:pPr>
              <a:defRPr/>
            </a:pPr>
            <a:r>
              <a:rPr lang="en-US" dirty="0">
                <a:ea typeface="굴림" pitchFamily="34" charset="-127"/>
              </a:rPr>
              <a:t>  public Customer(){</a:t>
            </a:r>
          </a:p>
          <a:p>
            <a:pPr>
              <a:defRPr/>
            </a:pPr>
            <a:r>
              <a:rPr lang="en-US" dirty="0">
                <a:ea typeface="굴림" pitchFamily="34" charset="-127"/>
              </a:rPr>
              <a:t>  	</a:t>
            </a:r>
            <a:r>
              <a:rPr lang="en-US" dirty="0" err="1">
                <a:ea typeface="굴림" pitchFamily="34" charset="-127"/>
              </a:rPr>
              <a:t>customerId</a:t>
            </a:r>
            <a:r>
              <a:rPr lang="en-US" dirty="0">
                <a:ea typeface="굴림" pitchFamily="34" charset="-127"/>
              </a:rPr>
              <a:t>=++counter;</a:t>
            </a:r>
          </a:p>
          <a:p>
            <a:pPr>
              <a:defRPr/>
            </a:pPr>
            <a:r>
              <a:rPr lang="en-US" dirty="0">
                <a:ea typeface="굴림" pitchFamily="34" charset="-127"/>
              </a:rPr>
              <a:t>  }</a:t>
            </a:r>
          </a:p>
          <a:p>
            <a:pPr>
              <a:defRPr/>
            </a:pPr>
            <a:r>
              <a:rPr lang="en-US" dirty="0">
                <a:ea typeface="굴림" pitchFamily="34" charset="-127"/>
              </a:rPr>
              <a:t>   public static </a:t>
            </a:r>
            <a:r>
              <a:rPr lang="en-US" dirty="0" err="1">
                <a:ea typeface="굴림" pitchFamily="34" charset="-127"/>
              </a:rPr>
              <a:t>int</a:t>
            </a:r>
            <a:r>
              <a:rPr lang="en-US" dirty="0">
                <a:ea typeface="굴림" pitchFamily="34" charset="-127"/>
              </a:rPr>
              <a:t>  </a:t>
            </a:r>
            <a:r>
              <a:rPr lang="en-US" dirty="0" err="1">
                <a:ea typeface="굴림" pitchFamily="34" charset="-127"/>
              </a:rPr>
              <a:t>getTotalCustomer</a:t>
            </a:r>
            <a:r>
              <a:rPr lang="en-US" dirty="0">
                <a:ea typeface="굴림" pitchFamily="34" charset="-127"/>
              </a:rPr>
              <a:t>(){</a:t>
            </a:r>
          </a:p>
          <a:p>
            <a:pPr>
              <a:defRPr/>
            </a:pPr>
            <a:r>
              <a:rPr lang="en-US" dirty="0">
                <a:ea typeface="굴림" pitchFamily="34" charset="-127"/>
              </a:rPr>
              <a:t>      	 return (counter-1000);</a:t>
            </a:r>
          </a:p>
          <a:p>
            <a:pPr>
              <a:defRPr/>
            </a:pPr>
            <a:r>
              <a:rPr lang="en-US" dirty="0">
                <a:ea typeface="굴림" pitchFamily="34" charset="-127"/>
              </a:rPr>
              <a:t>   }</a:t>
            </a:r>
          </a:p>
          <a:p>
            <a:pPr>
              <a:defRPr/>
            </a:pPr>
            <a:r>
              <a:rPr lang="en-US" dirty="0">
                <a:ea typeface="굴림" pitchFamily="34" charset="-127"/>
              </a:rPr>
              <a:t>}</a:t>
            </a:r>
          </a:p>
          <a:p>
            <a:pPr>
              <a:defRPr/>
            </a:pPr>
            <a:r>
              <a:rPr lang="en-US" dirty="0">
                <a:ea typeface="굴림" pitchFamily="34" charset="-127"/>
              </a:rPr>
              <a:t>class Retail{</a:t>
            </a:r>
          </a:p>
          <a:p>
            <a:pPr>
              <a:defRPr/>
            </a:pPr>
            <a:r>
              <a:rPr lang="en-US" dirty="0">
                <a:ea typeface="굴림" pitchFamily="34" charset="-127"/>
              </a:rPr>
              <a:t>     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Customer custObj1=new Customer();</a:t>
            </a:r>
          </a:p>
          <a:p>
            <a:pPr>
              <a:defRPr/>
            </a:pPr>
            <a:r>
              <a:rPr lang="en-US" dirty="0">
                <a:ea typeface="굴림" pitchFamily="34" charset="-127"/>
              </a:rPr>
              <a:t>            Customer custObj2=new Customer();</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("Total Number of Customers:"+</a:t>
            </a:r>
            <a:r>
              <a:rPr lang="en-US" dirty="0" err="1">
                <a:ea typeface="굴림" pitchFamily="34" charset="-127"/>
              </a:rPr>
              <a:t>Customer.getTotalCustomer</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p:txBody>
      </p:sp>
      <p:sp>
        <p:nvSpPr>
          <p:cNvPr id="11" name="Content Placeholder 9"/>
          <p:cNvSpPr>
            <a:spLocks noGrp="1"/>
          </p:cNvSpPr>
          <p:nvPr>
            <p:ph idx="1"/>
          </p:nvPr>
        </p:nvSpPr>
        <p:spPr>
          <a:xfrm>
            <a:off x="5638800" y="3429000"/>
            <a:ext cx="3352800" cy="7620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dirty="0" smtClean="0"/>
              <a:t>	Total Number of Customers: 2</a:t>
            </a:r>
            <a:endParaRPr lang="en-US" sz="1600" dirty="0"/>
          </a:p>
        </p:txBody>
      </p:sp>
      <p:sp>
        <p:nvSpPr>
          <p:cNvPr id="29" name="Rectangular Callout 28"/>
          <p:cNvSpPr/>
          <p:nvPr/>
        </p:nvSpPr>
        <p:spPr bwMode="auto">
          <a:xfrm>
            <a:off x="5181600" y="5257800"/>
            <a:ext cx="2971800" cy="1066800"/>
          </a:xfrm>
          <a:prstGeom prst="wedgeRectCallout">
            <a:avLst>
              <a:gd name="adj1" fmla="val -94785"/>
              <a:gd name="adj2" fmla="val -1522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static method is invoked using class name</a:t>
            </a:r>
          </a:p>
        </p:txBody>
      </p:sp>
      <p:sp>
        <p:nvSpPr>
          <p:cNvPr id="20" name="TextBox 19"/>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4D2B50E5-B207-47F0-8F9F-521BF988E854}" type="slidenum">
              <a:rPr lang="en-US"/>
              <a:pPr>
                <a:defRPr/>
              </a:pPr>
              <a:t>48</a:t>
            </a:fld>
            <a:endParaRPr lang="en-US"/>
          </a:p>
        </p:txBody>
      </p:sp>
      <p:sp>
        <p:nvSpPr>
          <p:cNvPr id="335887" name="Rectangle 15"/>
          <p:cNvSpPr>
            <a:spLocks noGrp="1" noChangeArrowheads="1"/>
          </p:cNvSpPr>
          <p:nvPr>
            <p:ph type="title"/>
          </p:nvPr>
        </p:nvSpPr>
        <p:spPr/>
        <p:txBody>
          <a:bodyPr/>
          <a:lstStyle/>
          <a:p>
            <a:pPr eaLnBrk="1" hangingPunct="1">
              <a:defRPr/>
            </a:pPr>
            <a:r>
              <a:rPr lang="en-US" dirty="0" smtClean="0"/>
              <a:t>static keyword (7 of 8)</a:t>
            </a:r>
          </a:p>
        </p:txBody>
      </p:sp>
      <p:sp>
        <p:nvSpPr>
          <p:cNvPr id="53252" name="Rectangle 16"/>
          <p:cNvSpPr>
            <a:spLocks noGrp="1" noChangeArrowheads="1"/>
          </p:cNvSpPr>
          <p:nvPr>
            <p:ph type="body" idx="1"/>
          </p:nvPr>
        </p:nvSpPr>
        <p:spPr>
          <a:xfrm>
            <a:off x="533400" y="1143000"/>
            <a:ext cx="8712200" cy="5181600"/>
          </a:xfrm>
        </p:spPr>
        <p:txBody>
          <a:bodyPr/>
          <a:lstStyle/>
          <a:p>
            <a:pPr eaLnBrk="1" hangingPunct="1">
              <a:buFont typeface="Wingdings" pitchFamily="2" charset="2"/>
              <a:buNone/>
            </a:pPr>
            <a:r>
              <a:rPr lang="en-US" sz="2200" b="1" smtClean="0"/>
              <a:t>Static Block</a:t>
            </a:r>
          </a:p>
          <a:p>
            <a:pPr eaLnBrk="1" hangingPunct="1"/>
            <a:r>
              <a:rPr lang="en-US" sz="2200" smtClean="0"/>
              <a:t>The static block is a block of statement inside a Java class which gets executed when a class is first loaded in memory</a:t>
            </a:r>
          </a:p>
        </p:txBody>
      </p:sp>
      <p:sp>
        <p:nvSpPr>
          <p:cNvPr id="2054" name="Text Box 4"/>
          <p:cNvSpPr txBox="1">
            <a:spLocks noChangeArrowheads="1"/>
          </p:cNvSpPr>
          <p:nvPr/>
        </p:nvSpPr>
        <p:spPr bwMode="auto">
          <a:xfrm>
            <a:off x="1066800" y="2378075"/>
            <a:ext cx="6445250" cy="15081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nSpc>
                <a:spcPct val="75000"/>
              </a:lnSpc>
              <a:defRPr/>
            </a:pPr>
            <a:r>
              <a:rPr lang="en-US" sz="1600" b="0" dirty="0"/>
              <a:t>class Customer{</a:t>
            </a:r>
          </a:p>
          <a:p>
            <a:pPr>
              <a:lnSpc>
                <a:spcPct val="75000"/>
              </a:lnSpc>
              <a:defRPr/>
            </a:pPr>
            <a:r>
              <a:rPr lang="en-US" sz="1600" b="0" dirty="0"/>
              <a:t>	static{</a:t>
            </a:r>
          </a:p>
          <a:p>
            <a:pPr>
              <a:lnSpc>
                <a:spcPct val="75000"/>
              </a:lnSpc>
              <a:defRPr/>
            </a:pPr>
            <a:r>
              <a:rPr lang="en-US" sz="1600" b="0" dirty="0"/>
              <a:t>		//Code goes here </a:t>
            </a:r>
          </a:p>
          <a:p>
            <a:pPr>
              <a:lnSpc>
                <a:spcPct val="75000"/>
              </a:lnSpc>
              <a:defRPr/>
            </a:pPr>
            <a:r>
              <a:rPr lang="en-US" sz="1600" b="0" dirty="0"/>
              <a:t>	}</a:t>
            </a:r>
          </a:p>
          <a:p>
            <a:pPr>
              <a:lnSpc>
                <a:spcPct val="75000"/>
              </a:lnSpc>
              <a:defRPr/>
            </a:pPr>
            <a:r>
              <a:rPr lang="en-US" sz="1600" b="0" dirty="0"/>
              <a:t>}</a:t>
            </a:r>
          </a:p>
        </p:txBody>
      </p:sp>
      <p:sp>
        <p:nvSpPr>
          <p:cNvPr id="53254" name="Rectangle 7"/>
          <p:cNvSpPr>
            <a:spLocks noChangeArrowheads="1"/>
          </p:cNvSpPr>
          <p:nvPr/>
        </p:nvSpPr>
        <p:spPr bwMode="auto">
          <a:xfrm>
            <a:off x="609600" y="4191000"/>
            <a:ext cx="8534400" cy="1295400"/>
          </a:xfrm>
          <a:prstGeom prst="rect">
            <a:avLst/>
          </a:prstGeom>
          <a:noFill/>
          <a:ln w="9525">
            <a:noFill/>
            <a:miter lim="800000"/>
            <a:headEnd/>
            <a:tailEnd/>
          </a:ln>
        </p:spPr>
        <p:txBody>
          <a:bodyPr lIns="0" tIns="0"/>
          <a:lstStyle/>
          <a:p>
            <a:pPr marL="342900" indent="-342900" eaLnBrk="1" hangingPunct="1">
              <a:lnSpc>
                <a:spcPct val="80000"/>
              </a:lnSpc>
              <a:spcBef>
                <a:spcPct val="20000"/>
              </a:spcBef>
              <a:buClr>
                <a:srgbClr val="003366"/>
              </a:buClr>
              <a:buSzTx/>
              <a:buFont typeface="Wingdings" pitchFamily="2" charset="2"/>
              <a:buChar char="Ø"/>
            </a:pPr>
            <a:r>
              <a:rPr lang="en-US" sz="2200" b="0">
                <a:solidFill>
                  <a:srgbClr val="000000"/>
                </a:solidFill>
              </a:rPr>
              <a:t>A  static block helps to initialize the static data members just like how constructors help to initialize instance members</a:t>
            </a:r>
          </a:p>
          <a:p>
            <a:pPr marL="342900" indent="-342900" eaLnBrk="1" hangingPunct="1">
              <a:lnSpc>
                <a:spcPct val="80000"/>
              </a:lnSpc>
              <a:spcBef>
                <a:spcPct val="20000"/>
              </a:spcBef>
              <a:buClr>
                <a:srgbClr val="003366"/>
              </a:buClr>
              <a:buSzTx/>
            </a:pPr>
            <a:endParaRPr lang="en-US" sz="2200" b="0">
              <a:solidFill>
                <a:srgbClr val="000000"/>
              </a:solidFill>
            </a:endParaRPr>
          </a:p>
          <a:p>
            <a:pPr marL="342900" indent="-342900" eaLnBrk="1" hangingPunct="1">
              <a:lnSpc>
                <a:spcPct val="80000"/>
              </a:lnSpc>
              <a:spcBef>
                <a:spcPct val="20000"/>
              </a:spcBef>
              <a:buClr>
                <a:srgbClr val="003366"/>
              </a:buClr>
              <a:buSzTx/>
              <a:buFont typeface="Wingdings" pitchFamily="2" charset="2"/>
              <a:buChar char="Ø"/>
            </a:pPr>
            <a:r>
              <a:rPr lang="en-US" sz="2200" b="0">
                <a:solidFill>
                  <a:srgbClr val="000000"/>
                </a:solidFill>
              </a:rPr>
              <a:t>A class can have any number of static blocks</a:t>
            </a:r>
          </a:p>
          <a:p>
            <a:pPr marL="342900" indent="-342900" eaLnBrk="1" hangingPunct="1">
              <a:lnSpc>
                <a:spcPct val="80000"/>
              </a:lnSpc>
              <a:spcBef>
                <a:spcPct val="20000"/>
              </a:spcBef>
              <a:buClr>
                <a:srgbClr val="003366"/>
              </a:buClr>
              <a:buSzTx/>
              <a:buFont typeface="Wingdings" pitchFamily="2" charset="2"/>
              <a:buChar char="Ø"/>
            </a:pPr>
            <a:endParaRPr lang="en-US" sz="2200" b="0">
              <a:solidFill>
                <a:srgbClr val="000000"/>
              </a:solidFill>
            </a:endParaRPr>
          </a:p>
          <a:p>
            <a:pPr marL="342900" indent="-342900" eaLnBrk="1" hangingPunct="1">
              <a:lnSpc>
                <a:spcPct val="80000"/>
              </a:lnSpc>
              <a:spcBef>
                <a:spcPct val="20000"/>
              </a:spcBef>
              <a:buClr>
                <a:srgbClr val="003366"/>
              </a:buClr>
              <a:buSzTx/>
              <a:buFont typeface="Wingdings" pitchFamily="2" charset="2"/>
              <a:buChar char="Ø"/>
            </a:pPr>
            <a:r>
              <a:rPr lang="en-US" sz="2200" b="0">
                <a:solidFill>
                  <a:srgbClr val="000000"/>
                </a:solidFill>
              </a:rPr>
              <a:t>The execution will be based on the order in which the blocks are written</a:t>
            </a:r>
          </a:p>
          <a:p>
            <a:pPr marL="342900" indent="-342900" eaLnBrk="1" hangingPunct="1">
              <a:lnSpc>
                <a:spcPct val="80000"/>
              </a:lnSpc>
              <a:spcBef>
                <a:spcPct val="20000"/>
              </a:spcBef>
              <a:buClr>
                <a:srgbClr val="003366"/>
              </a:buClr>
              <a:buSzTx/>
              <a:buFont typeface="Wingdings" pitchFamily="2" charset="2"/>
              <a:buChar char="Ø"/>
            </a:pPr>
            <a:endParaRPr lang="en-US" sz="2200" b="0" i="1">
              <a:solidFill>
                <a:srgbClr val="000000"/>
              </a:solidFill>
            </a:endParaRPr>
          </a:p>
          <a:p>
            <a:pPr marL="342900" indent="-342900" eaLnBrk="1" hangingPunct="1">
              <a:lnSpc>
                <a:spcPct val="80000"/>
              </a:lnSpc>
              <a:spcBef>
                <a:spcPct val="20000"/>
              </a:spcBef>
              <a:buClr>
                <a:srgbClr val="003366"/>
              </a:buClr>
              <a:buSzTx/>
            </a:pPr>
            <a:endParaRPr lang="en-US" sz="2200" i="1">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61A2620E-4354-4D6A-8D44-0D0D5E1265A0}" type="slidenum">
              <a:rPr lang="en-US"/>
              <a:pPr>
                <a:defRPr/>
              </a:pPr>
              <a:t>49</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static keyword (8 of 8)</a:t>
            </a:r>
          </a:p>
        </p:txBody>
      </p:sp>
      <p:sp>
        <p:nvSpPr>
          <p:cNvPr id="10" name="Text Box 4"/>
          <p:cNvSpPr txBox="1">
            <a:spLocks noChangeArrowheads="1"/>
          </p:cNvSpPr>
          <p:nvPr/>
        </p:nvSpPr>
        <p:spPr bwMode="auto">
          <a:xfrm>
            <a:off x="366713" y="1447800"/>
            <a:ext cx="4357687" cy="360045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private static </a:t>
            </a:r>
            <a:r>
              <a:rPr lang="en-US" dirty="0" err="1">
                <a:ea typeface="굴림" pitchFamily="34" charset="-127"/>
              </a:rPr>
              <a:t>int</a:t>
            </a:r>
            <a:r>
              <a:rPr lang="en-US" dirty="0">
                <a:ea typeface="굴림" pitchFamily="34" charset="-127"/>
              </a:rPr>
              <a:t> counter;</a:t>
            </a:r>
          </a:p>
          <a:p>
            <a:pPr>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static{</a:t>
            </a:r>
          </a:p>
          <a:p>
            <a:pPr>
              <a:defRPr/>
            </a:pPr>
            <a:r>
              <a:rPr lang="en-US" dirty="0">
                <a:ea typeface="굴림" pitchFamily="34" charset="-127"/>
              </a:rPr>
              <a:t>	 counter=1000;</a:t>
            </a:r>
          </a:p>
          <a:p>
            <a:pPr>
              <a:defRPr/>
            </a:pPr>
            <a:r>
              <a:rPr lang="en-US" dirty="0">
                <a:ea typeface="굴림" pitchFamily="34" charset="-127"/>
              </a:rPr>
              <a:t>    }</a:t>
            </a:r>
          </a:p>
          <a:p>
            <a:pPr>
              <a:defRPr/>
            </a:pPr>
            <a:r>
              <a:rPr lang="en-US" dirty="0">
                <a:ea typeface="굴림" pitchFamily="34" charset="-127"/>
              </a:rPr>
              <a:t>    public Customer(){</a:t>
            </a:r>
          </a:p>
          <a:p>
            <a:pPr>
              <a:defRPr/>
            </a:pPr>
            <a:r>
              <a:rPr lang="en-US" dirty="0">
                <a:ea typeface="굴림" pitchFamily="34" charset="-127"/>
              </a:rPr>
              <a:t>	 </a:t>
            </a:r>
            <a:r>
              <a:rPr lang="en-US" dirty="0" err="1">
                <a:ea typeface="굴림" pitchFamily="34" charset="-127"/>
              </a:rPr>
              <a:t>customerId</a:t>
            </a:r>
            <a:r>
              <a:rPr lang="en-US" dirty="0">
                <a:ea typeface="굴림" pitchFamily="34" charset="-127"/>
              </a:rPr>
              <a:t>=++counter;</a:t>
            </a:r>
          </a:p>
          <a:p>
            <a:pPr>
              <a:defRPr/>
            </a:pPr>
            <a:r>
              <a:rPr lang="en-US" dirty="0">
                <a:ea typeface="굴림" pitchFamily="34" charset="-127"/>
              </a:rPr>
              <a:t>    }</a:t>
            </a:r>
          </a:p>
          <a:p>
            <a:pPr>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p:txBody>
      </p:sp>
      <p:sp>
        <p:nvSpPr>
          <p:cNvPr id="11" name="Content Placeholder 9"/>
          <p:cNvSpPr>
            <a:spLocks noGrp="1"/>
          </p:cNvSpPr>
          <p:nvPr>
            <p:ph idx="1"/>
          </p:nvPr>
        </p:nvSpPr>
        <p:spPr>
          <a:xfrm>
            <a:off x="5562600" y="4191000"/>
            <a:ext cx="3352800" cy="1066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dirty="0" smtClean="0"/>
              <a:t>	Customer Id: 1001</a:t>
            </a:r>
          </a:p>
          <a:p>
            <a:pPr eaLnBrk="1" hangingPunct="1">
              <a:buFont typeface="Wingdings" pitchFamily="2" charset="2"/>
              <a:buNone/>
              <a:defRPr/>
            </a:pPr>
            <a:r>
              <a:rPr lang="en-US" sz="1600" dirty="0" smtClean="0"/>
              <a:t>	Customer Id: 1002</a:t>
            </a:r>
            <a:endParaRPr lang="en-US" sz="1600" dirty="0"/>
          </a:p>
        </p:txBody>
      </p:sp>
      <p:sp>
        <p:nvSpPr>
          <p:cNvPr id="12" name="Text Box 4"/>
          <p:cNvSpPr txBox="1">
            <a:spLocks noChangeArrowheads="1"/>
          </p:cNvSpPr>
          <p:nvPr/>
        </p:nvSpPr>
        <p:spPr bwMode="auto">
          <a:xfrm>
            <a:off x="4953000" y="1447800"/>
            <a:ext cx="4572000" cy="258603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ea typeface="굴림" pitchFamily="34" charset="-127"/>
              </a:rPr>
              <a:t>class Retail{</a:t>
            </a:r>
          </a:p>
          <a:p>
            <a:pPr>
              <a:defRPr/>
            </a:pPr>
            <a:r>
              <a:rPr lang="en-US" dirty="0">
                <a:ea typeface="굴림" pitchFamily="34" charset="-127"/>
              </a:rPr>
              <a:t>    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Customer custObj1= new Customer();</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 custObj1.getCustomerId());</a:t>
            </a:r>
          </a:p>
          <a:p>
            <a:pPr>
              <a:defRPr/>
            </a:pPr>
            <a:r>
              <a:rPr lang="en-US" dirty="0">
                <a:ea typeface="굴림" pitchFamily="34" charset="-127"/>
              </a:rPr>
              <a:t>	Customer custObj2= new Customer();</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 custObj2.getCustomerId());</a:t>
            </a:r>
          </a:p>
          <a:p>
            <a:pPr>
              <a:defRPr/>
            </a:pPr>
            <a:r>
              <a:rPr lang="en-US" dirty="0">
                <a:ea typeface="굴림" pitchFamily="34" charset="-127"/>
              </a:rPr>
              <a:t>     }</a:t>
            </a:r>
          </a:p>
          <a:p>
            <a:pPr>
              <a:defRPr/>
            </a:pPr>
            <a:r>
              <a:rPr lang="en-US" dirty="0">
                <a:ea typeface="굴림" pitchFamily="34" charset="-127"/>
              </a:rPr>
              <a:t>}</a:t>
            </a:r>
          </a:p>
        </p:txBody>
      </p:sp>
      <p:sp>
        <p:nvSpPr>
          <p:cNvPr id="14" name="Rectangular Callout 13"/>
          <p:cNvSpPr/>
          <p:nvPr/>
        </p:nvSpPr>
        <p:spPr bwMode="auto">
          <a:xfrm>
            <a:off x="2667000" y="1600200"/>
            <a:ext cx="2057400" cy="1066800"/>
          </a:xfrm>
          <a:prstGeom prst="wedgeRectCallout">
            <a:avLst>
              <a:gd name="adj1" fmla="val -57878"/>
              <a:gd name="adj2" fmla="val 4842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static block is used for initializing the static variable, counter</a:t>
            </a:r>
          </a:p>
        </p:txBody>
      </p:sp>
      <p:sp>
        <p:nvSpPr>
          <p:cNvPr id="13" name="TextBox 12"/>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D87D071-A406-4BFE-B8AC-DCA5EC55A7E2}" type="slidenum">
              <a:rPr lang="en-US"/>
              <a:pPr>
                <a:defRPr/>
              </a:pPr>
              <a:t>5</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Session Plan – Day 3</a:t>
            </a:r>
          </a:p>
        </p:txBody>
      </p:sp>
      <p:sp>
        <p:nvSpPr>
          <p:cNvPr id="7172" name="Rectangle 3"/>
          <p:cNvSpPr txBox="1">
            <a:spLocks noChangeArrowheads="1"/>
          </p:cNvSpPr>
          <p:nvPr/>
        </p:nvSpPr>
        <p:spPr bwMode="auto">
          <a:xfrm>
            <a:off x="685800" y="1371600"/>
            <a:ext cx="7696200" cy="4800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Arrays</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Strings</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Constructors (default constructors)</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‘static’ keyword</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Command Line Arguments</a:t>
            </a:r>
          </a:p>
          <a:p>
            <a:pPr marL="290513" indent="-290513" eaLnBrk="1" hangingPunct="1">
              <a:lnSpc>
                <a:spcPct val="90000"/>
              </a:lnSpc>
              <a:buClr>
                <a:schemeClr val="tx1"/>
              </a:buClr>
              <a:buSzPct val="100000"/>
              <a:buFont typeface="Wingdings" pitchFamily="2" charset="2"/>
              <a:buChar char="§"/>
            </a:pPr>
            <a:endParaRPr lang="en-US" sz="2000" dirty="0"/>
          </a:p>
          <a:p>
            <a:pPr marL="290513" indent="-290513" eaLnBrk="1" hangingPunct="1">
              <a:lnSpc>
                <a:spcPct val="90000"/>
              </a:lnSpc>
              <a:buClr>
                <a:schemeClr val="tx1"/>
              </a:buClr>
              <a:buSzPct val="100000"/>
              <a:buFont typeface="Wingdings" pitchFamily="2" charset="2"/>
              <a:buChar char="§"/>
            </a:pP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 What will be the output of the following code snippet?</a:t>
            </a:r>
          </a:p>
          <a:p>
            <a:pPr>
              <a:buFont typeface="Wingdings" pitchFamily="2" charset="2"/>
              <a:buNone/>
              <a:defRPr/>
            </a:pP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42B1FE2A-92BE-41CC-B2E8-12C8F0329325}" type="slidenum">
              <a:rPr lang="en-US"/>
              <a:pPr>
                <a:defRPr/>
              </a:pPr>
              <a:t>50</a:t>
            </a:fld>
            <a:endParaRPr lang="en-US"/>
          </a:p>
        </p:txBody>
      </p:sp>
      <p:sp>
        <p:nvSpPr>
          <p:cNvPr id="7" name="Text Box 4"/>
          <p:cNvSpPr txBox="1">
            <a:spLocks noChangeArrowheads="1"/>
          </p:cNvSpPr>
          <p:nvPr/>
        </p:nvSpPr>
        <p:spPr bwMode="auto">
          <a:xfrm>
            <a:off x="685800" y="2057400"/>
            <a:ext cx="7772400" cy="39703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Student{</a:t>
            </a:r>
          </a:p>
          <a:p>
            <a:pPr>
              <a:spcBef>
                <a:spcPts val="0"/>
              </a:spcBef>
              <a:defRPr/>
            </a:pPr>
            <a:r>
              <a:rPr lang="en-US" dirty="0"/>
              <a:t>		private </a:t>
            </a:r>
            <a:r>
              <a:rPr lang="en-US" dirty="0" err="1"/>
              <a:t>int</a:t>
            </a:r>
            <a:r>
              <a:rPr lang="en-US" dirty="0"/>
              <a:t> </a:t>
            </a:r>
            <a:r>
              <a:rPr lang="en-US" dirty="0" err="1"/>
              <a:t>rollNumber</a:t>
            </a:r>
            <a:r>
              <a:rPr lang="en-US" dirty="0"/>
              <a:t>;</a:t>
            </a:r>
          </a:p>
          <a:p>
            <a:pPr>
              <a:spcBef>
                <a:spcPts val="0"/>
              </a:spcBef>
              <a:defRPr/>
            </a:pPr>
            <a:r>
              <a:rPr lang="en-US" dirty="0"/>
              <a:t>		private String name;</a:t>
            </a:r>
          </a:p>
          <a:p>
            <a:pPr>
              <a:spcBef>
                <a:spcPts val="0"/>
              </a:spcBef>
              <a:defRPr/>
            </a:pPr>
            <a:endParaRPr lang="en-US" dirty="0"/>
          </a:p>
          <a:p>
            <a:pPr>
              <a:spcBef>
                <a:spcPts val="0"/>
              </a:spcBef>
              <a:defRPr/>
            </a:pPr>
            <a:r>
              <a:rPr lang="en-US" dirty="0"/>
              <a:t>		public void </a:t>
            </a:r>
            <a:r>
              <a:rPr lang="en-US" dirty="0" err="1"/>
              <a:t>setStudent</a:t>
            </a:r>
            <a:r>
              <a:rPr lang="en-US" dirty="0"/>
              <a:t>(</a:t>
            </a:r>
            <a:r>
              <a:rPr lang="en-US" dirty="0" err="1"/>
              <a:t>int</a:t>
            </a:r>
            <a:r>
              <a:rPr lang="en-US" dirty="0"/>
              <a:t> </a:t>
            </a:r>
            <a:r>
              <a:rPr lang="en-US" dirty="0" err="1"/>
              <a:t>rollNumber,String</a:t>
            </a:r>
            <a:r>
              <a:rPr lang="en-US" dirty="0"/>
              <a:t> name){</a:t>
            </a:r>
          </a:p>
          <a:p>
            <a:pPr>
              <a:spcBef>
                <a:spcPts val="0"/>
              </a:spcBef>
              <a:defRPr/>
            </a:pPr>
            <a:r>
              <a:rPr lang="en-US" dirty="0"/>
              <a:t>			</a:t>
            </a:r>
            <a:r>
              <a:rPr lang="en-US" dirty="0" err="1"/>
              <a:t>this.rollNumber</a:t>
            </a:r>
            <a:r>
              <a:rPr lang="en-US" dirty="0"/>
              <a:t>=</a:t>
            </a:r>
            <a:r>
              <a:rPr lang="en-US" dirty="0" err="1"/>
              <a:t>rollNumber</a:t>
            </a:r>
            <a:r>
              <a:rPr lang="en-US" dirty="0"/>
              <a:t>;</a:t>
            </a:r>
          </a:p>
          <a:p>
            <a:pPr>
              <a:spcBef>
                <a:spcPts val="0"/>
              </a:spcBef>
              <a:defRPr/>
            </a:pPr>
            <a:r>
              <a:rPr lang="en-US" dirty="0"/>
              <a:t>			this.name=name;</a:t>
            </a:r>
          </a:p>
          <a:p>
            <a:pPr>
              <a:spcBef>
                <a:spcPts val="0"/>
              </a:spcBef>
              <a:defRPr/>
            </a:pPr>
            <a:r>
              <a:rPr lang="en-US" dirty="0"/>
              <a:t>		}</a:t>
            </a:r>
          </a:p>
          <a:p>
            <a:pPr>
              <a:spcBef>
                <a:spcPts val="0"/>
              </a:spcBef>
              <a:defRPr/>
            </a:pPr>
            <a:r>
              <a:rPr lang="en-US" dirty="0"/>
              <a:t>		public void </a:t>
            </a:r>
            <a:r>
              <a:rPr lang="en-US" dirty="0" err="1"/>
              <a:t>displayStudent</a:t>
            </a:r>
            <a:r>
              <a:rPr lang="en-US" dirty="0"/>
              <a:t>(){</a:t>
            </a:r>
          </a:p>
          <a:p>
            <a:pPr>
              <a:spcBef>
                <a:spcPts val="0"/>
              </a:spcBef>
              <a:defRPr/>
            </a:pPr>
            <a:r>
              <a:rPr lang="en-US" dirty="0"/>
              <a:t>			</a:t>
            </a:r>
            <a:r>
              <a:rPr lang="en-US" dirty="0" err="1"/>
              <a:t>System.out.println</a:t>
            </a:r>
            <a:r>
              <a:rPr lang="en-US" dirty="0"/>
              <a:t>("Roll No	:"+</a:t>
            </a:r>
            <a:r>
              <a:rPr lang="en-US" dirty="0" err="1"/>
              <a:t>rollNumber</a:t>
            </a:r>
            <a:r>
              <a:rPr lang="en-US" dirty="0"/>
              <a:t>);</a:t>
            </a:r>
          </a:p>
          <a:p>
            <a:pPr>
              <a:spcBef>
                <a:spcPts val="0"/>
              </a:spcBef>
              <a:defRPr/>
            </a:pPr>
            <a:r>
              <a:rPr lang="en-US" dirty="0"/>
              <a:t>			</a:t>
            </a:r>
            <a:r>
              <a:rPr lang="en-US" dirty="0" err="1"/>
              <a:t>System.out.println</a:t>
            </a:r>
            <a:r>
              <a:rPr lang="en-US" dirty="0"/>
              <a:t>("Name	:"+name);</a:t>
            </a:r>
          </a:p>
          <a:p>
            <a:pPr>
              <a:spcBef>
                <a:spcPts val="0"/>
              </a:spcBef>
              <a:defRPr/>
            </a:pPr>
            <a:r>
              <a:rPr lang="en-US" dirty="0"/>
              <a:t>		}</a:t>
            </a:r>
          </a:p>
          <a:p>
            <a:pPr>
              <a:spcBef>
                <a:spcPts val="0"/>
              </a:spcBef>
              <a:defRPr/>
            </a:pPr>
            <a:r>
              <a:rPr lang="en-US" dirty="0"/>
              <a:t>}</a:t>
            </a:r>
          </a:p>
          <a:p>
            <a:pPr>
              <a:spcBef>
                <a:spcPts val="0"/>
              </a:spcBef>
              <a:defRPr/>
            </a:pPr>
            <a:r>
              <a:rPr lang="en-US" dirty="0"/>
              <a:t>class Example1{</a:t>
            </a:r>
          </a:p>
          <a:p>
            <a:pPr>
              <a:spcBef>
                <a:spcPts val="0"/>
              </a:spcBef>
              <a:defRPr/>
            </a:pPr>
            <a:r>
              <a:rPr lang="en-US" dirty="0"/>
              <a:t>		public static void main(String </a:t>
            </a:r>
            <a:r>
              <a:rPr lang="en-US" dirty="0" err="1"/>
              <a:t>arg</a:t>
            </a:r>
            <a:r>
              <a:rPr lang="en-US" dirty="0"/>
              <a:t>[]){</a:t>
            </a:r>
          </a:p>
          <a:p>
            <a:pPr>
              <a:spcBef>
                <a:spcPts val="0"/>
              </a:spcBef>
              <a:defRPr/>
            </a:pPr>
            <a:r>
              <a:rPr lang="en-US" dirty="0"/>
              <a:t>			Student </a:t>
            </a:r>
            <a:r>
              <a:rPr lang="en-US" dirty="0" err="1"/>
              <a:t>studObj</a:t>
            </a:r>
            <a:r>
              <a:rPr lang="en-US" dirty="0"/>
              <a:t>=new Student();</a:t>
            </a:r>
          </a:p>
          <a:p>
            <a:pPr>
              <a:spcBef>
                <a:spcPts val="0"/>
              </a:spcBef>
              <a:defRPr/>
            </a:pPr>
            <a:r>
              <a:rPr lang="en-US" dirty="0"/>
              <a:t>			</a:t>
            </a:r>
            <a:r>
              <a:rPr lang="en-US" dirty="0" err="1"/>
              <a:t>studObj.displayStudent</a:t>
            </a:r>
            <a:r>
              <a:rPr lang="en-US" dirty="0"/>
              <a:t>();</a:t>
            </a:r>
          </a:p>
          <a:p>
            <a:pPr>
              <a:spcBef>
                <a:spcPts val="0"/>
              </a:spcBef>
              <a:defRPr/>
            </a:pPr>
            <a:r>
              <a:rPr lang="en-US" dirty="0"/>
              <a:t>			</a:t>
            </a:r>
            <a:r>
              <a:rPr lang="en-US" dirty="0" err="1"/>
              <a:t>studObj.setStudent</a:t>
            </a:r>
            <a:r>
              <a:rPr lang="en-US" dirty="0"/>
              <a:t>(101,"Jack");</a:t>
            </a:r>
          </a:p>
          <a:p>
            <a:pPr>
              <a:spcBef>
                <a:spcPts val="0"/>
              </a:spcBef>
              <a:defRPr/>
            </a:pPr>
            <a:r>
              <a:rPr lang="en-US" dirty="0"/>
              <a:t>			</a:t>
            </a:r>
            <a:r>
              <a:rPr lang="en-US" dirty="0" err="1"/>
              <a:t>studObj.displayStudent</a:t>
            </a:r>
            <a:r>
              <a:rPr lang="en-US" dirty="0"/>
              <a:t>();</a:t>
            </a:r>
          </a:p>
          <a:p>
            <a:pPr>
              <a:spcBef>
                <a:spcPts val="0"/>
              </a:spcBef>
              <a:defRPr/>
            </a:pPr>
            <a:r>
              <a:rPr lang="en-US" dirty="0"/>
              <a:t>	}</a:t>
            </a:r>
          </a:p>
          <a:p>
            <a:pPr>
              <a:spcBef>
                <a:spcPts val="0"/>
              </a:spcBef>
              <a:defRPr/>
            </a:pPr>
            <a:r>
              <a:rPr lang="en-US" dirty="0"/>
              <a:t>}</a:t>
            </a:r>
          </a:p>
        </p:txBody>
      </p:sp>
      <p:pic>
        <p:nvPicPr>
          <p:cNvPr id="55302"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5943600" y="4343400"/>
            <a:ext cx="2514600" cy="1752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spcBef>
                <a:spcPts val="0"/>
              </a:spcBef>
            </a:pPr>
            <a:endParaRPr lang="en-US" sz="1600" b="0" dirty="0" smtClean="0"/>
          </a:p>
          <a:p>
            <a:pPr eaLnBrk="1" hangingPunct="1">
              <a:spcBef>
                <a:spcPts val="0"/>
              </a:spcBef>
            </a:pPr>
            <a:r>
              <a:rPr lang="en-US" sz="1600" b="0" dirty="0" smtClean="0"/>
              <a:t>Roll No	:0</a:t>
            </a:r>
          </a:p>
          <a:p>
            <a:pPr eaLnBrk="1" hangingPunct="1">
              <a:spcBef>
                <a:spcPts val="0"/>
              </a:spcBef>
            </a:pPr>
            <a:r>
              <a:rPr lang="en-US" sz="1600" b="0" dirty="0" smtClean="0"/>
              <a:t>Name	:null</a:t>
            </a:r>
          </a:p>
          <a:p>
            <a:pPr eaLnBrk="1" hangingPunct="1">
              <a:spcBef>
                <a:spcPts val="0"/>
              </a:spcBef>
            </a:pPr>
            <a:r>
              <a:rPr lang="en-US" sz="1600" b="0" dirty="0" smtClean="0"/>
              <a:t>Roll No	:101</a:t>
            </a:r>
          </a:p>
          <a:p>
            <a:pPr eaLnBrk="1" hangingPunct="1">
              <a:spcBef>
                <a:spcPts val="0"/>
              </a:spcBef>
            </a:pPr>
            <a:r>
              <a:rPr lang="en-US" sz="1600" b="0" dirty="0" smtClean="0"/>
              <a:t>Name	: Jack</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Q2. What will be the output of the following code snippet?</a:t>
            </a:r>
          </a:p>
          <a:p>
            <a:pPr>
              <a:buFont typeface="Wingdings" pitchFamily="2" charset="2"/>
              <a:buNone/>
              <a:defRPr/>
            </a:pP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294E011D-5D1C-41E4-86A4-4F6D60E8D39D}" type="slidenum">
              <a:rPr lang="en-US"/>
              <a:pPr>
                <a:defRPr/>
              </a:pPr>
              <a:t>51</a:t>
            </a:fld>
            <a:endParaRPr lang="en-US"/>
          </a:p>
        </p:txBody>
      </p:sp>
      <p:sp>
        <p:nvSpPr>
          <p:cNvPr id="7" name="Text Box 4"/>
          <p:cNvSpPr txBox="1">
            <a:spLocks noChangeArrowheads="1"/>
          </p:cNvSpPr>
          <p:nvPr/>
        </p:nvSpPr>
        <p:spPr bwMode="auto">
          <a:xfrm>
            <a:off x="685800" y="1905000"/>
            <a:ext cx="7772400" cy="17541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Example3{</a:t>
            </a:r>
          </a:p>
          <a:p>
            <a:pPr>
              <a:spcBef>
                <a:spcPts val="0"/>
              </a:spcBef>
              <a:defRPr/>
            </a:pPr>
            <a:r>
              <a:rPr lang="en-US" dirty="0"/>
              <a:t>	public static </a:t>
            </a:r>
            <a:r>
              <a:rPr lang="en-US" dirty="0" err="1"/>
              <a:t>int</a:t>
            </a:r>
            <a:r>
              <a:rPr lang="en-US" dirty="0"/>
              <a:t> add(</a:t>
            </a:r>
            <a:r>
              <a:rPr lang="en-US" dirty="0" err="1"/>
              <a:t>int</a:t>
            </a:r>
            <a:r>
              <a:rPr lang="en-US" dirty="0"/>
              <a:t> a, </a:t>
            </a:r>
            <a:r>
              <a:rPr lang="en-US" dirty="0" err="1"/>
              <a:t>int</a:t>
            </a:r>
            <a:r>
              <a:rPr lang="en-US" dirty="0"/>
              <a:t> b){</a:t>
            </a:r>
          </a:p>
          <a:p>
            <a:pPr>
              <a:spcBef>
                <a:spcPts val="0"/>
              </a:spcBef>
              <a:defRPr/>
            </a:pPr>
            <a:r>
              <a:rPr lang="en-US" dirty="0"/>
              <a:t>		return </a:t>
            </a:r>
            <a:r>
              <a:rPr lang="en-US" dirty="0" err="1"/>
              <a:t>a+b</a:t>
            </a:r>
            <a:r>
              <a:rPr lang="en-US" dirty="0"/>
              <a:t>;</a:t>
            </a:r>
          </a:p>
          <a:p>
            <a:pPr>
              <a:spcBef>
                <a:spcPts val="0"/>
              </a:spcBef>
              <a:defRPr/>
            </a:pPr>
            <a:r>
              <a:rPr lang="en-US" dirty="0"/>
              <a:t>	}</a:t>
            </a:r>
          </a:p>
          <a:p>
            <a:pPr>
              <a:spcBef>
                <a:spcPts val="0"/>
              </a:spcBef>
              <a:defRPr/>
            </a:pPr>
            <a:r>
              <a:rPr lang="en-US" dirty="0"/>
              <a:t>	public static void main(String </a:t>
            </a:r>
            <a:r>
              <a:rPr lang="en-US" dirty="0" err="1"/>
              <a:t>arg</a:t>
            </a:r>
            <a:r>
              <a:rPr lang="en-US" dirty="0"/>
              <a:t>[])</a:t>
            </a:r>
          </a:p>
          <a:p>
            <a:pPr>
              <a:spcBef>
                <a:spcPts val="0"/>
              </a:spcBef>
              <a:defRPr/>
            </a:pPr>
            <a:r>
              <a:rPr lang="en-US" dirty="0"/>
              <a:t>	{</a:t>
            </a:r>
          </a:p>
          <a:p>
            <a:pPr>
              <a:spcBef>
                <a:spcPts val="0"/>
              </a:spcBef>
              <a:defRPr/>
            </a:pPr>
            <a:r>
              <a:rPr lang="en-US" dirty="0"/>
              <a:t>		</a:t>
            </a:r>
            <a:r>
              <a:rPr lang="en-US" dirty="0" err="1"/>
              <a:t>System.out.println</a:t>
            </a:r>
            <a:r>
              <a:rPr lang="en-US" dirty="0"/>
              <a:t>(Example3.add(100,200));</a:t>
            </a:r>
          </a:p>
          <a:p>
            <a:pPr>
              <a:spcBef>
                <a:spcPts val="0"/>
              </a:spcBef>
              <a:defRPr/>
            </a:pPr>
            <a:r>
              <a:rPr lang="en-US" dirty="0"/>
              <a:t>	}</a:t>
            </a:r>
          </a:p>
          <a:p>
            <a:pPr>
              <a:spcBef>
                <a:spcPts val="0"/>
              </a:spcBef>
              <a:defRPr/>
            </a:pPr>
            <a:r>
              <a:rPr lang="en-US" dirty="0"/>
              <a:t>}</a:t>
            </a:r>
          </a:p>
        </p:txBody>
      </p:sp>
      <p:pic>
        <p:nvPicPr>
          <p:cNvPr id="5632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09600" y="3810000"/>
            <a:ext cx="25146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spcBef>
                <a:spcPts val="0"/>
              </a:spcBef>
            </a:pPr>
            <a:endParaRPr lang="en-US" sz="1600" b="0" dirty="0" smtClean="0"/>
          </a:p>
          <a:p>
            <a:pPr eaLnBrk="1" hangingPunct="1"/>
            <a:r>
              <a:rPr lang="en-US" sz="1600" b="0" dirty="0" smtClean="0"/>
              <a:t>300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Q3. What will be the output of the following code snippet?</a:t>
            </a:r>
          </a:p>
          <a:p>
            <a:pPr>
              <a:buFont typeface="Wingdings" pitchFamily="2" charset="2"/>
              <a:buNone/>
              <a:defRPr/>
            </a:pP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39F14DC8-F016-4A2E-B216-48301C0BECE8}" type="slidenum">
              <a:rPr lang="en-US"/>
              <a:pPr>
                <a:defRPr/>
              </a:pPr>
              <a:t>52</a:t>
            </a:fld>
            <a:endParaRPr lang="en-US"/>
          </a:p>
        </p:txBody>
      </p:sp>
      <p:sp>
        <p:nvSpPr>
          <p:cNvPr id="7" name="Text Box 4"/>
          <p:cNvSpPr txBox="1">
            <a:spLocks noChangeArrowheads="1"/>
          </p:cNvSpPr>
          <p:nvPr/>
        </p:nvSpPr>
        <p:spPr bwMode="auto">
          <a:xfrm>
            <a:off x="685800" y="1905000"/>
            <a:ext cx="7772400" cy="2308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Example4{</a:t>
            </a:r>
          </a:p>
          <a:p>
            <a:pPr>
              <a:spcBef>
                <a:spcPts val="0"/>
              </a:spcBef>
              <a:defRPr/>
            </a:pPr>
            <a:r>
              <a:rPr lang="en-US" dirty="0"/>
              <a:t>	public static </a:t>
            </a:r>
            <a:r>
              <a:rPr lang="en-US" dirty="0" err="1"/>
              <a:t>int</a:t>
            </a:r>
            <a:r>
              <a:rPr lang="en-US" dirty="0"/>
              <a:t> num;</a:t>
            </a:r>
          </a:p>
          <a:p>
            <a:pPr>
              <a:spcBef>
                <a:spcPts val="0"/>
              </a:spcBef>
              <a:defRPr/>
            </a:pPr>
            <a:r>
              <a:rPr lang="en-US" dirty="0"/>
              <a:t>	static{</a:t>
            </a:r>
          </a:p>
          <a:p>
            <a:pPr>
              <a:spcBef>
                <a:spcPts val="0"/>
              </a:spcBef>
              <a:defRPr/>
            </a:pPr>
            <a:r>
              <a:rPr lang="en-US" dirty="0"/>
              <a:t>		</a:t>
            </a:r>
            <a:r>
              <a:rPr lang="en-US" dirty="0" err="1"/>
              <a:t>int</a:t>
            </a:r>
            <a:r>
              <a:rPr lang="en-US" dirty="0"/>
              <a:t> num=100;</a:t>
            </a:r>
          </a:p>
          <a:p>
            <a:pPr>
              <a:spcBef>
                <a:spcPts val="0"/>
              </a:spcBef>
              <a:defRPr/>
            </a:pPr>
            <a:r>
              <a:rPr lang="en-US" dirty="0"/>
              <a:t>		</a:t>
            </a:r>
            <a:r>
              <a:rPr lang="en-US" dirty="0" err="1"/>
              <a:t>System.out.println</a:t>
            </a:r>
            <a:r>
              <a:rPr lang="en-US" dirty="0"/>
              <a:t>(num);</a:t>
            </a:r>
          </a:p>
          <a:p>
            <a:pPr>
              <a:spcBef>
                <a:spcPts val="0"/>
              </a:spcBef>
              <a:defRPr/>
            </a:pPr>
            <a:r>
              <a:rPr lang="en-US" dirty="0"/>
              <a:t>	}</a:t>
            </a:r>
          </a:p>
          <a:p>
            <a:pPr>
              <a:spcBef>
                <a:spcPts val="0"/>
              </a:spcBef>
              <a:defRPr/>
            </a:pPr>
            <a:r>
              <a:rPr lang="en-US" dirty="0"/>
              <a:t>	public static void main(String </a:t>
            </a:r>
            <a:r>
              <a:rPr lang="en-US" dirty="0" err="1"/>
              <a:t>arg</a:t>
            </a:r>
            <a:r>
              <a:rPr lang="en-US" dirty="0"/>
              <a:t>[]){</a:t>
            </a:r>
          </a:p>
          <a:p>
            <a:pPr>
              <a:spcBef>
                <a:spcPts val="0"/>
              </a:spcBef>
              <a:defRPr/>
            </a:pPr>
            <a:r>
              <a:rPr lang="en-US" dirty="0"/>
              <a:t>		</a:t>
            </a:r>
            <a:r>
              <a:rPr lang="en-US" dirty="0" err="1"/>
              <a:t>System.out.println</a:t>
            </a:r>
            <a:r>
              <a:rPr lang="en-US" dirty="0"/>
              <a:t>(num);</a:t>
            </a:r>
          </a:p>
          <a:p>
            <a:pPr>
              <a:spcBef>
                <a:spcPts val="0"/>
              </a:spcBef>
              <a:defRPr/>
            </a:pPr>
            <a:endParaRPr lang="en-US" dirty="0"/>
          </a:p>
          <a:p>
            <a:pPr>
              <a:spcBef>
                <a:spcPts val="0"/>
              </a:spcBef>
              <a:defRPr/>
            </a:pPr>
            <a:r>
              <a:rPr lang="en-US" dirty="0"/>
              <a:t>	}</a:t>
            </a:r>
          </a:p>
          <a:p>
            <a:pPr>
              <a:spcBef>
                <a:spcPts val="0"/>
              </a:spcBef>
              <a:defRPr/>
            </a:pPr>
            <a:r>
              <a:rPr lang="en-US" dirty="0"/>
              <a:t>}</a:t>
            </a:r>
          </a:p>
          <a:p>
            <a:pPr>
              <a:spcBef>
                <a:spcPts val="0"/>
              </a:spcBef>
              <a:defRPr/>
            </a:pPr>
            <a:endParaRPr lang="en-US" dirty="0"/>
          </a:p>
        </p:txBody>
      </p:sp>
      <p:pic>
        <p:nvPicPr>
          <p:cNvPr id="5735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85800" y="4495800"/>
            <a:ext cx="25146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spcBef>
                <a:spcPts val="0"/>
              </a:spcBef>
            </a:pPr>
            <a:endParaRPr lang="en-US" sz="1600" b="0" dirty="0" smtClean="0"/>
          </a:p>
          <a:p>
            <a:pPr eaLnBrk="1" hangingPunct="1">
              <a:spcBef>
                <a:spcPts val="0"/>
              </a:spcBef>
            </a:pPr>
            <a:r>
              <a:rPr lang="en-US" sz="1600" b="0" dirty="0" smtClean="0"/>
              <a:t>100</a:t>
            </a:r>
          </a:p>
          <a:p>
            <a:pPr eaLnBrk="1" hangingPunct="1">
              <a:spcBef>
                <a:spcPts val="0"/>
              </a:spcBef>
            </a:pPr>
            <a:r>
              <a:rPr lang="en-US" sz="1600" b="0" dirty="0" smtClean="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Q4. What will be the output of the following code snippet?</a:t>
            </a:r>
          </a:p>
          <a:p>
            <a:pPr>
              <a:buFont typeface="Wingdings" pitchFamily="2" charset="2"/>
              <a:buNone/>
              <a:defRPr/>
            </a:pP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363B2226-51DE-4E2E-A167-45DB48D3D694}" type="slidenum">
              <a:rPr lang="en-US"/>
              <a:pPr>
                <a:defRPr/>
              </a:pPr>
              <a:t>53</a:t>
            </a:fld>
            <a:endParaRPr lang="en-US"/>
          </a:p>
        </p:txBody>
      </p:sp>
      <p:sp>
        <p:nvSpPr>
          <p:cNvPr id="7" name="Text Box 4"/>
          <p:cNvSpPr txBox="1">
            <a:spLocks noChangeArrowheads="1"/>
          </p:cNvSpPr>
          <p:nvPr/>
        </p:nvSpPr>
        <p:spPr bwMode="auto">
          <a:xfrm>
            <a:off x="685800" y="1905000"/>
            <a:ext cx="4038600" cy="19383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Distance{</a:t>
            </a:r>
          </a:p>
          <a:p>
            <a:pPr>
              <a:defRPr/>
            </a:pPr>
            <a:r>
              <a:rPr lang="en-US" dirty="0"/>
              <a:t>public </a:t>
            </a:r>
            <a:r>
              <a:rPr lang="en-US" dirty="0" err="1"/>
              <a:t>int</a:t>
            </a:r>
            <a:r>
              <a:rPr lang="en-US" dirty="0"/>
              <a:t> d;</a:t>
            </a:r>
          </a:p>
          <a:p>
            <a:pPr>
              <a:defRPr/>
            </a:pPr>
            <a:r>
              <a:rPr lang="en-US" dirty="0"/>
              <a:t>public void change(Distance obj1,Distance obj2){</a:t>
            </a:r>
          </a:p>
          <a:p>
            <a:pPr>
              <a:defRPr/>
            </a:pPr>
            <a:r>
              <a:rPr lang="en-US" dirty="0"/>
              <a:t>	obj1.d=20;</a:t>
            </a:r>
          </a:p>
          <a:p>
            <a:pPr>
              <a:defRPr/>
            </a:pPr>
            <a:r>
              <a:rPr lang="en-US" dirty="0"/>
              <a:t>	obj2.d=100;</a:t>
            </a:r>
          </a:p>
          <a:p>
            <a:pPr>
              <a:defRPr/>
            </a:pPr>
            <a:r>
              <a:rPr lang="en-US" dirty="0"/>
              <a:t>}	</a:t>
            </a:r>
          </a:p>
          <a:p>
            <a:pPr>
              <a:defRPr/>
            </a:pPr>
            <a:r>
              <a:rPr lang="en-US" dirty="0"/>
              <a:t>}</a:t>
            </a:r>
          </a:p>
        </p:txBody>
      </p:sp>
      <p:sp>
        <p:nvSpPr>
          <p:cNvPr id="8" name="Text Box 4"/>
          <p:cNvSpPr txBox="1">
            <a:spLocks noChangeArrowheads="1"/>
          </p:cNvSpPr>
          <p:nvPr/>
        </p:nvSpPr>
        <p:spPr bwMode="auto">
          <a:xfrm>
            <a:off x="4953000" y="1905000"/>
            <a:ext cx="4038600" cy="42465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Ex12{</a:t>
            </a:r>
          </a:p>
          <a:p>
            <a:pPr>
              <a:defRPr/>
            </a:pPr>
            <a:r>
              <a:rPr lang="en-US" dirty="0"/>
              <a:t>static{</a:t>
            </a:r>
          </a:p>
          <a:p>
            <a:pPr>
              <a:defRPr/>
            </a:pPr>
            <a:r>
              <a:rPr lang="en-US" dirty="0"/>
              <a:t>	</a:t>
            </a:r>
            <a:r>
              <a:rPr lang="en-US" dirty="0" err="1"/>
              <a:t>System.out.println</a:t>
            </a:r>
            <a:r>
              <a:rPr lang="en-US" dirty="0"/>
              <a:t>("This gives the use of static blocks - This is Static Block 1");</a:t>
            </a:r>
          </a:p>
          <a:p>
            <a:pPr>
              <a:defRPr/>
            </a:pPr>
            <a:r>
              <a:rPr lang="en-US" dirty="0"/>
              <a:t>}</a:t>
            </a:r>
          </a:p>
          <a:p>
            <a:pPr>
              <a:defRPr/>
            </a:pPr>
            <a:r>
              <a:rPr lang="en-US" dirty="0"/>
              <a:t>public static void main(String </a:t>
            </a:r>
            <a:r>
              <a:rPr lang="en-US" dirty="0" err="1"/>
              <a:t>args</a:t>
            </a:r>
            <a:r>
              <a:rPr lang="en-US" dirty="0"/>
              <a:t>[]){</a:t>
            </a:r>
          </a:p>
          <a:p>
            <a:pPr>
              <a:defRPr/>
            </a:pPr>
            <a:r>
              <a:rPr lang="en-US" dirty="0"/>
              <a:t>	Distance dobj1=new Distance();</a:t>
            </a:r>
          </a:p>
          <a:p>
            <a:pPr>
              <a:defRPr/>
            </a:pPr>
            <a:r>
              <a:rPr lang="en-US" dirty="0"/>
              <a:t>	Distance dobj2=new Distance();</a:t>
            </a:r>
          </a:p>
          <a:p>
            <a:pPr>
              <a:defRPr/>
            </a:pPr>
            <a:r>
              <a:rPr lang="en-US" dirty="0"/>
              <a:t>	dobj1.change(dobj1,dobj2);</a:t>
            </a:r>
          </a:p>
          <a:p>
            <a:pPr>
              <a:defRPr/>
            </a:pPr>
            <a:r>
              <a:rPr lang="en-US" dirty="0"/>
              <a:t>	</a:t>
            </a:r>
            <a:r>
              <a:rPr lang="en-US" dirty="0" err="1"/>
              <a:t>System.out.println</a:t>
            </a:r>
            <a:r>
              <a:rPr lang="en-US" dirty="0"/>
              <a:t>("The values are " +dobj1.d + " "+ dobj2.d);</a:t>
            </a:r>
          </a:p>
          <a:p>
            <a:pPr>
              <a:defRPr/>
            </a:pPr>
            <a:r>
              <a:rPr lang="en-US" dirty="0"/>
              <a:t>}</a:t>
            </a:r>
          </a:p>
          <a:p>
            <a:pPr>
              <a:defRPr/>
            </a:pPr>
            <a:r>
              <a:rPr lang="en-US" dirty="0"/>
              <a:t>static{</a:t>
            </a:r>
          </a:p>
          <a:p>
            <a:pPr>
              <a:defRPr/>
            </a:pPr>
            <a:r>
              <a:rPr lang="en-US" dirty="0"/>
              <a:t>	</a:t>
            </a:r>
            <a:r>
              <a:rPr lang="en-US" dirty="0" err="1"/>
              <a:t>System.out.println</a:t>
            </a:r>
            <a:r>
              <a:rPr lang="en-US" dirty="0"/>
              <a:t>("Static block 2");</a:t>
            </a:r>
          </a:p>
          <a:p>
            <a:pPr>
              <a:defRPr/>
            </a:pPr>
            <a:r>
              <a:rPr lang="en-US" dirty="0"/>
              <a:t>}</a:t>
            </a:r>
          </a:p>
          <a:p>
            <a:pPr>
              <a:defRPr/>
            </a:pPr>
            <a:r>
              <a:rPr lang="en-US" dirty="0"/>
              <a:t>}</a:t>
            </a:r>
          </a:p>
        </p:txBody>
      </p:sp>
      <p:sp>
        <p:nvSpPr>
          <p:cNvPr id="9" name="Content Placeholder 9"/>
          <p:cNvSpPr txBox="1">
            <a:spLocks/>
          </p:cNvSpPr>
          <p:nvPr/>
        </p:nvSpPr>
        <p:spPr bwMode="auto">
          <a:xfrm>
            <a:off x="152400" y="4267200"/>
            <a:ext cx="4648200" cy="1676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spcBef>
                <a:spcPts val="0"/>
              </a:spcBef>
            </a:pPr>
            <a:endParaRPr lang="en-US" sz="1600" b="0" dirty="0" smtClean="0"/>
          </a:p>
          <a:p>
            <a:r>
              <a:rPr lang="en-US" sz="1400" b="0" dirty="0" smtClean="0"/>
              <a:t>This gives the use of static blocks - This is Static Block 1</a:t>
            </a:r>
          </a:p>
          <a:p>
            <a:r>
              <a:rPr lang="en-US" sz="1400" b="0" dirty="0" smtClean="0"/>
              <a:t>Static block 2</a:t>
            </a:r>
          </a:p>
          <a:p>
            <a:r>
              <a:rPr lang="en-US" sz="1400" b="0" dirty="0" smtClean="0"/>
              <a:t>The values are 20 100</a:t>
            </a:r>
          </a:p>
        </p:txBody>
      </p:sp>
      <p:pic>
        <p:nvPicPr>
          <p:cNvPr id="58374"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3200400"/>
            <a:ext cx="1244600" cy="1400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Q5. What will be the output of the following code snippet?</a:t>
            </a:r>
          </a:p>
          <a:p>
            <a:pPr>
              <a:buFont typeface="Wingdings" pitchFamily="2" charset="2"/>
              <a:buNone/>
              <a:defRPr/>
            </a:pP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8C6EC318-1FBC-457F-9EB4-31039497AD76}" type="slidenum">
              <a:rPr lang="en-US"/>
              <a:pPr>
                <a:defRPr/>
              </a:pPr>
              <a:t>54</a:t>
            </a:fld>
            <a:endParaRPr lang="en-US"/>
          </a:p>
        </p:txBody>
      </p:sp>
      <p:sp>
        <p:nvSpPr>
          <p:cNvPr id="7" name="Text Box 4"/>
          <p:cNvSpPr txBox="1">
            <a:spLocks noChangeArrowheads="1"/>
          </p:cNvSpPr>
          <p:nvPr/>
        </p:nvSpPr>
        <p:spPr bwMode="auto">
          <a:xfrm>
            <a:off x="685800" y="1905000"/>
            <a:ext cx="7772400" cy="2862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Example3{</a:t>
            </a:r>
          </a:p>
          <a:p>
            <a:pPr>
              <a:spcBef>
                <a:spcPts val="0"/>
              </a:spcBef>
              <a:defRPr/>
            </a:pPr>
            <a:r>
              <a:rPr lang="en-US" dirty="0"/>
              <a:t>	private </a:t>
            </a:r>
            <a:r>
              <a:rPr lang="en-US" dirty="0" err="1"/>
              <a:t>int</a:t>
            </a:r>
            <a:r>
              <a:rPr lang="en-US" dirty="0"/>
              <a:t> x;</a:t>
            </a:r>
          </a:p>
          <a:p>
            <a:pPr>
              <a:spcBef>
                <a:spcPts val="0"/>
              </a:spcBef>
              <a:defRPr/>
            </a:pPr>
            <a:r>
              <a:rPr lang="en-US" dirty="0"/>
              <a:t>	public Example3(){</a:t>
            </a:r>
          </a:p>
          <a:p>
            <a:pPr>
              <a:spcBef>
                <a:spcPts val="0"/>
              </a:spcBef>
              <a:defRPr/>
            </a:pPr>
            <a:r>
              <a:rPr lang="en-US" dirty="0"/>
              <a:t>		x=10;</a:t>
            </a:r>
          </a:p>
          <a:p>
            <a:pPr>
              <a:spcBef>
                <a:spcPts val="0"/>
              </a:spcBef>
              <a:defRPr/>
            </a:pPr>
            <a:r>
              <a:rPr lang="en-US" dirty="0"/>
              <a:t>	}</a:t>
            </a:r>
          </a:p>
          <a:p>
            <a:pPr>
              <a:spcBef>
                <a:spcPts val="0"/>
              </a:spcBef>
              <a:defRPr/>
            </a:pPr>
            <a:r>
              <a:rPr lang="en-US" dirty="0"/>
              <a:t>	public static void display (){</a:t>
            </a:r>
          </a:p>
          <a:p>
            <a:pPr>
              <a:spcBef>
                <a:spcPts val="0"/>
              </a:spcBef>
              <a:defRPr/>
            </a:pPr>
            <a:r>
              <a:rPr lang="en-US" dirty="0"/>
              <a:t>		x++;</a:t>
            </a:r>
          </a:p>
          <a:p>
            <a:pPr>
              <a:spcBef>
                <a:spcPts val="0"/>
              </a:spcBef>
              <a:defRPr/>
            </a:pPr>
            <a:r>
              <a:rPr lang="en-US" dirty="0"/>
              <a:t>		</a:t>
            </a:r>
            <a:r>
              <a:rPr lang="en-US" dirty="0" err="1"/>
              <a:t>System.out.println</a:t>
            </a:r>
            <a:r>
              <a:rPr lang="en-US" dirty="0"/>
              <a:t>(x);</a:t>
            </a:r>
          </a:p>
          <a:p>
            <a:pPr>
              <a:spcBef>
                <a:spcPts val="0"/>
              </a:spcBef>
              <a:defRPr/>
            </a:pPr>
            <a:r>
              <a:rPr lang="en-US" dirty="0"/>
              <a:t>	}</a:t>
            </a:r>
          </a:p>
          <a:p>
            <a:pPr>
              <a:spcBef>
                <a:spcPts val="0"/>
              </a:spcBef>
              <a:defRPr/>
            </a:pPr>
            <a:r>
              <a:rPr lang="en-US" dirty="0"/>
              <a:t>	public static void main(String </a:t>
            </a:r>
            <a:r>
              <a:rPr lang="en-US" dirty="0" err="1"/>
              <a:t>arg</a:t>
            </a:r>
            <a:r>
              <a:rPr lang="en-US" dirty="0"/>
              <a:t>[])</a:t>
            </a:r>
          </a:p>
          <a:p>
            <a:pPr>
              <a:spcBef>
                <a:spcPts val="0"/>
              </a:spcBef>
              <a:defRPr/>
            </a:pPr>
            <a:r>
              <a:rPr lang="en-US" dirty="0"/>
              <a:t>	{</a:t>
            </a:r>
          </a:p>
          <a:p>
            <a:pPr>
              <a:spcBef>
                <a:spcPts val="0"/>
              </a:spcBef>
              <a:defRPr/>
            </a:pPr>
            <a:r>
              <a:rPr lang="en-US" dirty="0"/>
              <a:t>		Example3 </a:t>
            </a:r>
            <a:r>
              <a:rPr lang="en-US" dirty="0" err="1"/>
              <a:t>obj</a:t>
            </a:r>
            <a:r>
              <a:rPr lang="en-US" dirty="0"/>
              <a:t>=new Example3();</a:t>
            </a:r>
          </a:p>
          <a:p>
            <a:pPr>
              <a:spcBef>
                <a:spcPts val="0"/>
              </a:spcBef>
              <a:defRPr/>
            </a:pPr>
            <a:r>
              <a:rPr lang="en-US" dirty="0"/>
              <a:t>		</a:t>
            </a:r>
            <a:r>
              <a:rPr lang="en-US" dirty="0" err="1"/>
              <a:t>obj.display</a:t>
            </a:r>
            <a:r>
              <a:rPr lang="en-US" dirty="0"/>
              <a:t>();</a:t>
            </a:r>
          </a:p>
          <a:p>
            <a:pPr>
              <a:spcBef>
                <a:spcPts val="0"/>
              </a:spcBef>
              <a:defRPr/>
            </a:pPr>
            <a:r>
              <a:rPr lang="en-US" dirty="0"/>
              <a:t>	}</a:t>
            </a:r>
          </a:p>
          <a:p>
            <a:pPr>
              <a:spcBef>
                <a:spcPts val="0"/>
              </a:spcBef>
              <a:defRPr/>
            </a:pPr>
            <a:r>
              <a:rPr lang="en-US" dirty="0"/>
              <a:t>}</a:t>
            </a:r>
          </a:p>
        </p:txBody>
      </p:sp>
      <p:pic>
        <p:nvPicPr>
          <p:cNvPr id="59398"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85800" y="4953000"/>
            <a:ext cx="72390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spcBef>
                <a:spcPts val="0"/>
              </a:spcBef>
            </a:pPr>
            <a:endParaRPr lang="en-US" sz="1600" b="0" dirty="0" smtClean="0"/>
          </a:p>
          <a:p>
            <a:r>
              <a:rPr lang="en-US" sz="1400" b="0" dirty="0" smtClean="0"/>
              <a:t>Compilation Error: Non static variable is accessed in a static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228600" y="1295400"/>
            <a:ext cx="8915400" cy="4881563"/>
          </a:xfrm>
        </p:spPr>
        <p:txBody>
          <a:bodyPr/>
          <a:lstStyle/>
          <a:p>
            <a:pPr>
              <a:buFont typeface="Wingdings" pitchFamily="2" charset="2"/>
              <a:buNone/>
              <a:defRPr/>
            </a:pPr>
            <a:r>
              <a:rPr lang="en-US" dirty="0" smtClean="0"/>
              <a:t>Q6. What will be the output of the following code snippet? </a:t>
            </a: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C8F91033-0812-4879-97CC-4A8AB00F3A61}" type="slidenum">
              <a:rPr lang="en-US"/>
              <a:pPr>
                <a:defRPr/>
              </a:pPr>
              <a:t>55</a:t>
            </a:fld>
            <a:endParaRPr lang="en-US"/>
          </a:p>
        </p:txBody>
      </p:sp>
      <p:sp>
        <p:nvSpPr>
          <p:cNvPr id="7" name="Text Box 4"/>
          <p:cNvSpPr txBox="1">
            <a:spLocks noChangeArrowheads="1"/>
          </p:cNvSpPr>
          <p:nvPr/>
        </p:nvSpPr>
        <p:spPr bwMode="auto">
          <a:xfrm>
            <a:off x="838200" y="2090738"/>
            <a:ext cx="7772400" cy="2676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Employee{</a:t>
            </a:r>
          </a:p>
          <a:p>
            <a:pPr>
              <a:spcBef>
                <a:spcPts val="0"/>
              </a:spcBef>
              <a:defRPr/>
            </a:pPr>
            <a:r>
              <a:rPr lang="en-US" dirty="0"/>
              <a:t>	private static </a:t>
            </a:r>
            <a:r>
              <a:rPr lang="en-US" dirty="0" err="1"/>
              <a:t>int</a:t>
            </a:r>
            <a:r>
              <a:rPr lang="en-US" dirty="0"/>
              <a:t> </a:t>
            </a:r>
            <a:r>
              <a:rPr lang="en-US" dirty="0" err="1"/>
              <a:t>empId</a:t>
            </a:r>
            <a:r>
              <a:rPr lang="en-US" dirty="0"/>
              <a:t>=1000;</a:t>
            </a:r>
          </a:p>
          <a:p>
            <a:pPr>
              <a:spcBef>
                <a:spcPts val="0"/>
              </a:spcBef>
              <a:defRPr/>
            </a:pPr>
            <a:r>
              <a:rPr lang="en-US" dirty="0"/>
              <a:t>	public Employee(){</a:t>
            </a:r>
          </a:p>
          <a:p>
            <a:pPr>
              <a:spcBef>
                <a:spcPts val="0"/>
              </a:spcBef>
              <a:defRPr/>
            </a:pPr>
            <a:r>
              <a:rPr lang="en-US" dirty="0"/>
              <a:t>		</a:t>
            </a:r>
            <a:r>
              <a:rPr lang="en-US" dirty="0" err="1"/>
              <a:t>empId</a:t>
            </a:r>
            <a:r>
              <a:rPr lang="en-US" dirty="0"/>
              <a:t>++;</a:t>
            </a:r>
          </a:p>
          <a:p>
            <a:pPr>
              <a:spcBef>
                <a:spcPts val="0"/>
              </a:spcBef>
              <a:defRPr/>
            </a:pPr>
            <a:r>
              <a:rPr lang="en-US" dirty="0"/>
              <a:t>		</a:t>
            </a:r>
            <a:r>
              <a:rPr lang="en-US" dirty="0" err="1"/>
              <a:t>System.out.println</a:t>
            </a:r>
            <a:r>
              <a:rPr lang="en-US" dirty="0"/>
              <a:t>(“Employee Id:”+</a:t>
            </a:r>
            <a:r>
              <a:rPr lang="en-US" dirty="0" err="1"/>
              <a:t>empId</a:t>
            </a:r>
            <a:r>
              <a:rPr lang="en-US" dirty="0"/>
              <a:t>);</a:t>
            </a:r>
          </a:p>
          <a:p>
            <a:pPr>
              <a:spcBef>
                <a:spcPts val="0"/>
              </a:spcBef>
              <a:defRPr/>
            </a:pPr>
            <a:r>
              <a:rPr lang="en-US" dirty="0"/>
              <a:t>	}</a:t>
            </a:r>
          </a:p>
          <a:p>
            <a:pPr>
              <a:spcBef>
                <a:spcPts val="0"/>
              </a:spcBef>
              <a:defRPr/>
            </a:pPr>
            <a:r>
              <a:rPr lang="en-US" dirty="0"/>
              <a:t>}</a:t>
            </a:r>
          </a:p>
          <a:p>
            <a:pPr>
              <a:spcBef>
                <a:spcPts val="0"/>
              </a:spcBef>
              <a:defRPr/>
            </a:pPr>
            <a:r>
              <a:rPr lang="en-US" dirty="0"/>
              <a:t> class Example{</a:t>
            </a:r>
          </a:p>
          <a:p>
            <a:pPr>
              <a:spcBef>
                <a:spcPts val="0"/>
              </a:spcBef>
              <a:defRPr/>
            </a:pPr>
            <a:r>
              <a:rPr lang="en-US" dirty="0"/>
              <a:t>	public static void main(String </a:t>
            </a:r>
            <a:r>
              <a:rPr lang="en-US" dirty="0" err="1"/>
              <a:t>arg</a:t>
            </a:r>
            <a:r>
              <a:rPr lang="en-US" dirty="0"/>
              <a:t>[]){</a:t>
            </a:r>
          </a:p>
          <a:p>
            <a:pPr>
              <a:spcBef>
                <a:spcPts val="0"/>
              </a:spcBef>
              <a:defRPr/>
            </a:pPr>
            <a:r>
              <a:rPr lang="en-US" dirty="0"/>
              <a:t>		Employee </a:t>
            </a:r>
            <a:r>
              <a:rPr lang="en-US" dirty="0" err="1"/>
              <a:t>objOne</a:t>
            </a:r>
            <a:r>
              <a:rPr lang="en-US" dirty="0"/>
              <a:t>=new Employee();</a:t>
            </a:r>
          </a:p>
          <a:p>
            <a:pPr>
              <a:spcBef>
                <a:spcPts val="0"/>
              </a:spcBef>
              <a:defRPr/>
            </a:pPr>
            <a:r>
              <a:rPr lang="en-US" dirty="0"/>
              <a:t>		Employee </a:t>
            </a:r>
            <a:r>
              <a:rPr lang="en-US" dirty="0" err="1"/>
              <a:t>objTwo</a:t>
            </a:r>
            <a:r>
              <a:rPr lang="en-US" dirty="0"/>
              <a:t>=new Employee();</a:t>
            </a:r>
          </a:p>
          <a:p>
            <a:pPr>
              <a:spcBef>
                <a:spcPts val="0"/>
              </a:spcBef>
              <a:defRPr/>
            </a:pPr>
            <a:r>
              <a:rPr lang="en-US" dirty="0"/>
              <a:t>		</a:t>
            </a:r>
          </a:p>
          <a:p>
            <a:pPr>
              <a:spcBef>
                <a:spcPts val="0"/>
              </a:spcBef>
              <a:defRPr/>
            </a:pPr>
            <a:r>
              <a:rPr lang="en-US" dirty="0"/>
              <a:t>	}</a:t>
            </a:r>
          </a:p>
          <a:p>
            <a:pPr>
              <a:spcBef>
                <a:spcPts val="0"/>
              </a:spcBef>
              <a:defRPr/>
            </a:pPr>
            <a:r>
              <a:rPr lang="en-US" dirty="0"/>
              <a:t>}</a:t>
            </a:r>
          </a:p>
        </p:txBody>
      </p:sp>
      <p:pic>
        <p:nvPicPr>
          <p:cNvPr id="60422"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Oval Callout 7"/>
          <p:cNvSpPr/>
          <p:nvPr/>
        </p:nvSpPr>
        <p:spPr bwMode="auto">
          <a:xfrm>
            <a:off x="6553200" y="2438400"/>
            <a:ext cx="2514600" cy="1219200"/>
          </a:xfrm>
          <a:prstGeom prst="wedgeEllipseCallout">
            <a:avLst>
              <a:gd name="adj1" fmla="val -146186"/>
              <a:gd name="adj2" fmla="val -4853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Is it correct to maintain </a:t>
            </a:r>
            <a:r>
              <a:rPr lang="en-US" sz="1800" dirty="0" err="1">
                <a:solidFill>
                  <a:schemeClr val="tx1"/>
                </a:solidFill>
              </a:rPr>
              <a:t>empId</a:t>
            </a:r>
            <a:r>
              <a:rPr lang="en-US" sz="1800" dirty="0">
                <a:solidFill>
                  <a:schemeClr val="tx1"/>
                </a:solidFill>
              </a:rPr>
              <a:t> as static?</a:t>
            </a:r>
          </a:p>
        </p:txBody>
      </p:sp>
      <p:sp>
        <p:nvSpPr>
          <p:cNvPr id="9" name="Content Placeholder 9"/>
          <p:cNvSpPr txBox="1">
            <a:spLocks/>
          </p:cNvSpPr>
          <p:nvPr/>
        </p:nvSpPr>
        <p:spPr bwMode="auto">
          <a:xfrm>
            <a:off x="838200" y="4953000"/>
            <a:ext cx="25146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endParaRPr lang="en-US" sz="1600" b="0" dirty="0" smtClean="0"/>
          </a:p>
          <a:p>
            <a:pPr eaLnBrk="1" hangingPunct="1"/>
            <a:r>
              <a:rPr lang="en-US" sz="1400" b="0" dirty="0" smtClean="0"/>
              <a:t>Employee Id: 1001</a:t>
            </a:r>
          </a:p>
          <a:p>
            <a:pPr eaLnBrk="1" hangingPunct="1"/>
            <a:r>
              <a:rPr lang="en-US" sz="1400" b="0" dirty="0" smtClean="0"/>
              <a:t>Employee Id: 1002</a:t>
            </a:r>
          </a:p>
        </p:txBody>
      </p:sp>
      <p:sp>
        <p:nvSpPr>
          <p:cNvPr id="10" name="Content Placeholder 9"/>
          <p:cNvSpPr txBox="1">
            <a:spLocks/>
          </p:cNvSpPr>
          <p:nvPr/>
        </p:nvSpPr>
        <p:spPr bwMode="auto">
          <a:xfrm>
            <a:off x="838200" y="4953000"/>
            <a:ext cx="72390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endParaRPr lang="en-US" sz="1600" b="0" dirty="0" smtClean="0"/>
          </a:p>
          <a:p>
            <a:pPr eaLnBrk="1" hangingPunct="1"/>
            <a:r>
              <a:rPr lang="en-US" sz="1400" b="0" dirty="0" smtClean="0"/>
              <a:t>No!! Since </a:t>
            </a:r>
            <a:r>
              <a:rPr lang="en-US" sz="1400" b="0" dirty="0" err="1" smtClean="0"/>
              <a:t>empId</a:t>
            </a:r>
            <a:r>
              <a:rPr lang="en-US" sz="1400" b="0" dirty="0" smtClean="0"/>
              <a:t> is a property of an object of Employee class. The correct solution is to maintain another static variable to take care of auto-generation logic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Q7. What will be the output of the following code snippet?</a:t>
            </a:r>
          </a:p>
          <a:p>
            <a:pPr>
              <a:buFont typeface="Wingdings" pitchFamily="2" charset="2"/>
              <a:buNone/>
              <a:defRPr/>
            </a:pP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363B2226-51DE-4E2E-A167-45DB48D3D694}" type="slidenum">
              <a:rPr lang="en-US"/>
              <a:pPr>
                <a:defRPr/>
              </a:pPr>
              <a:t>56</a:t>
            </a:fld>
            <a:endParaRPr lang="en-US"/>
          </a:p>
        </p:txBody>
      </p:sp>
      <p:sp>
        <p:nvSpPr>
          <p:cNvPr id="7" name="Text Box 4"/>
          <p:cNvSpPr txBox="1">
            <a:spLocks noChangeArrowheads="1"/>
          </p:cNvSpPr>
          <p:nvPr/>
        </p:nvSpPr>
        <p:spPr bwMode="auto">
          <a:xfrm>
            <a:off x="685800" y="1905000"/>
            <a:ext cx="8153400" cy="276998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t>class Ex13{</a:t>
            </a:r>
          </a:p>
          <a:p>
            <a:pPr>
              <a:defRPr/>
            </a:pPr>
            <a:r>
              <a:rPr lang="en-US" dirty="0" smtClean="0"/>
              <a:t>	static{</a:t>
            </a:r>
          </a:p>
          <a:p>
            <a:pPr>
              <a:defRPr/>
            </a:pPr>
            <a:r>
              <a:rPr lang="en-US" dirty="0" smtClean="0"/>
              <a:t>		</a:t>
            </a:r>
            <a:r>
              <a:rPr lang="en-US" dirty="0" err="1" smtClean="0"/>
              <a:t>System.out.println</a:t>
            </a:r>
            <a:r>
              <a:rPr lang="en-US" dirty="0" smtClean="0"/>
              <a:t>("This gives the use of static blocks - This is Static Block 1");</a:t>
            </a:r>
          </a:p>
          <a:p>
            <a:pPr>
              <a:defRPr/>
            </a:pPr>
            <a:r>
              <a:rPr lang="en-US" dirty="0" smtClean="0"/>
              <a:t>	}	</a:t>
            </a:r>
          </a:p>
          <a:p>
            <a:pPr>
              <a:defRPr/>
            </a:pPr>
            <a:r>
              <a:rPr lang="en-US" dirty="0" smtClean="0"/>
              <a:t>	public static void main(String </a:t>
            </a:r>
            <a:r>
              <a:rPr lang="en-US" dirty="0" err="1" smtClean="0"/>
              <a:t>args</a:t>
            </a:r>
            <a:r>
              <a:rPr lang="en-US" dirty="0" smtClean="0"/>
              <a:t>[]){	</a:t>
            </a:r>
          </a:p>
          <a:p>
            <a:pPr>
              <a:defRPr/>
            </a:pPr>
            <a:r>
              <a:rPr lang="en-US" dirty="0" smtClean="0"/>
              <a:t>	}</a:t>
            </a:r>
          </a:p>
          <a:p>
            <a:pPr>
              <a:defRPr/>
            </a:pPr>
            <a:r>
              <a:rPr lang="en-US" dirty="0" smtClean="0"/>
              <a:t>	static{</a:t>
            </a:r>
          </a:p>
          <a:p>
            <a:pPr>
              <a:defRPr/>
            </a:pPr>
            <a:r>
              <a:rPr lang="en-US" dirty="0" smtClean="0"/>
              <a:t>		</a:t>
            </a:r>
            <a:r>
              <a:rPr lang="en-US" dirty="0" err="1" smtClean="0"/>
              <a:t>System.out.println</a:t>
            </a:r>
            <a:r>
              <a:rPr lang="en-US" dirty="0" smtClean="0"/>
              <a:t>("Static block 2");</a:t>
            </a:r>
          </a:p>
          <a:p>
            <a:pPr>
              <a:defRPr/>
            </a:pPr>
            <a:r>
              <a:rPr lang="en-US" dirty="0" smtClean="0"/>
              <a:t>	}</a:t>
            </a:r>
          </a:p>
          <a:p>
            <a:pPr>
              <a:defRPr/>
            </a:pPr>
            <a:r>
              <a:rPr lang="en-US" dirty="0" smtClean="0"/>
              <a:t>}</a:t>
            </a:r>
            <a:endParaRPr lang="en-US" dirty="0"/>
          </a:p>
        </p:txBody>
      </p:sp>
      <p:pic>
        <p:nvPicPr>
          <p:cNvPr id="58374"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228600" y="5181600"/>
            <a:ext cx="1244600" cy="1400175"/>
          </a:xfrm>
          <a:prstGeom prst="rect">
            <a:avLst/>
          </a:prstGeom>
          <a:noFill/>
          <a:ln w="9525">
            <a:noFill/>
            <a:miter lim="800000"/>
            <a:headEnd/>
            <a:tailEnd/>
          </a:ln>
        </p:spPr>
      </p:pic>
      <p:sp>
        <p:nvSpPr>
          <p:cNvPr id="8" name="Content Placeholder 9"/>
          <p:cNvSpPr txBox="1">
            <a:spLocks/>
          </p:cNvSpPr>
          <p:nvPr/>
        </p:nvSpPr>
        <p:spPr bwMode="auto">
          <a:xfrm>
            <a:off x="1905000" y="4876800"/>
            <a:ext cx="69342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spcBef>
                <a:spcPts val="0"/>
              </a:spcBef>
            </a:pPr>
            <a:endParaRPr lang="en-US" sz="1600" b="0" dirty="0" smtClean="0"/>
          </a:p>
          <a:p>
            <a:pPr>
              <a:spcBef>
                <a:spcPts val="0"/>
              </a:spcBef>
            </a:pPr>
            <a:r>
              <a:rPr lang="en-US" sz="1400" b="0" dirty="0" smtClean="0"/>
              <a:t>This gives the use of static blocks - This is Static Block 1</a:t>
            </a:r>
          </a:p>
          <a:p>
            <a:pPr>
              <a:spcBef>
                <a:spcPts val="0"/>
              </a:spcBef>
            </a:pPr>
            <a:r>
              <a:rPr lang="en-US" sz="1400" b="0" dirty="0" smtClean="0"/>
              <a:t>Static block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4294967295"/>
          </p:nvPr>
        </p:nvSpPr>
        <p:spPr>
          <a:xfrm>
            <a:off x="304800" y="1752600"/>
            <a:ext cx="8915400" cy="4411663"/>
          </a:xfrm>
        </p:spPr>
        <p:txBody>
          <a:bodyPr/>
          <a:lstStyle/>
          <a:p>
            <a:pPr marL="1588" indent="-1588" algn="just">
              <a:buFont typeface="Wingdings" pitchFamily="2" charset="2"/>
              <a:buNone/>
              <a:defRPr/>
            </a:pPr>
            <a:r>
              <a:rPr lang="en-US" dirty="0" smtClean="0"/>
              <a:t>Assume that the customers of the Retail Store have the option of paying the bill by cash or by using credit card. In case the customer uses credit card, processing charges are applicable. It is computed as a percentage of the bill amount. </a:t>
            </a:r>
          </a:p>
          <a:p>
            <a:pPr>
              <a:buFont typeface="Wingdings" pitchFamily="2" charset="2"/>
              <a:buNone/>
              <a:defRPr/>
            </a:pPr>
            <a:endParaRPr lang="en-US" dirty="0" smtClean="0"/>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b="1" dirty="0" smtClean="0"/>
              <a:t>		</a:t>
            </a:r>
          </a:p>
          <a:p>
            <a:pPr>
              <a:buFont typeface="Wingdings" pitchFamily="2" charset="2"/>
              <a:buNone/>
              <a:defRPr/>
            </a:pPr>
            <a:endParaRPr lang="en-US" b="1" dirty="0" smtClean="0"/>
          </a:p>
          <a:p>
            <a:pPr>
              <a:buFont typeface="Wingdings" pitchFamily="2" charset="2"/>
              <a:buNone/>
              <a:defRPr/>
            </a:pPr>
            <a:r>
              <a:rPr lang="en-US" dirty="0" smtClean="0"/>
              <a:t>		</a:t>
            </a:r>
          </a:p>
          <a:p>
            <a:pPr>
              <a:buFont typeface="Wingdings" pitchFamily="2" charset="2"/>
              <a:buNone/>
              <a:defRPr/>
            </a:pPr>
            <a:endParaRPr lang="en-US" dirty="0" smtClean="0"/>
          </a:p>
        </p:txBody>
      </p:sp>
      <p:sp>
        <p:nvSpPr>
          <p:cNvPr id="6" name="Slide Number Placeholder 5"/>
          <p:cNvSpPr>
            <a:spLocks noGrp="1"/>
          </p:cNvSpPr>
          <p:nvPr>
            <p:ph type="sldNum" sz="quarter" idx="10"/>
          </p:nvPr>
        </p:nvSpPr>
        <p:spPr/>
        <p:txBody>
          <a:bodyPr/>
          <a:lstStyle/>
          <a:p>
            <a:pPr>
              <a:defRPr/>
            </a:pPr>
            <a:fld id="{7615D59C-3ABD-451F-ACDD-0F342F3BCE54}" type="slidenum">
              <a:rPr lang="en-US" smtClean="0"/>
              <a:pPr>
                <a:defRPr/>
              </a:pPr>
              <a:t>57</a:t>
            </a:fld>
            <a:endParaRPr lang="en-US"/>
          </a:p>
        </p:txBody>
      </p:sp>
      <p:sp>
        <p:nvSpPr>
          <p:cNvPr id="7" name="TextBox 6"/>
          <p:cNvSpPr txBox="1"/>
          <p:nvPr/>
        </p:nvSpPr>
        <p:spPr>
          <a:xfrm>
            <a:off x="3810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Oval Callout 8"/>
          <p:cNvSpPr/>
          <p:nvPr/>
        </p:nvSpPr>
        <p:spPr bwMode="auto">
          <a:xfrm>
            <a:off x="7315200" y="3200400"/>
            <a:ext cx="2438400" cy="1752600"/>
          </a:xfrm>
          <a:prstGeom prst="wedgeEllipseCallout">
            <a:avLst>
              <a:gd name="adj1" fmla="val -60351"/>
              <a:gd name="adj2" fmla="val -5858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To compute the final bill, what are the inputs required?</a:t>
            </a:r>
          </a:p>
        </p:txBody>
      </p:sp>
      <p:sp>
        <p:nvSpPr>
          <p:cNvPr id="11" name="Content Placeholder 9"/>
          <p:cNvSpPr txBox="1">
            <a:spLocks/>
          </p:cNvSpPr>
          <p:nvPr/>
        </p:nvSpPr>
        <p:spPr>
          <a:xfrm>
            <a:off x="609600" y="5105400"/>
            <a:ext cx="7315200" cy="914400"/>
          </a:xfrm>
          <a:prstGeom prst="flowChartProcess">
            <a:avLst/>
          </a:prstGeom>
          <a:ln w="9525" cap="flat" cmpd="sng" algn="ctr">
            <a:solidFill>
              <a:schemeClr val="accent2">
                <a:shade val="95000"/>
                <a:satMod val="105000"/>
              </a:schemeClr>
            </a:solidFill>
            <a:prstDash val="soli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lvl="1" indent="-342900" algn="just">
              <a:buFont typeface="Wingdings" pitchFamily="2" charset="2"/>
              <a:buNone/>
              <a:defRPr/>
            </a:pPr>
            <a:r>
              <a:rPr lang="en-US" sz="1600" b="0" dirty="0"/>
              <a:t> Mode of Payment (Credit Card/Cash) &amp; Processing Charge</a:t>
            </a:r>
          </a:p>
          <a:p>
            <a:pPr marL="55563" lvl="1" indent="-1588" algn="just">
              <a:buFont typeface="Wingdings" pitchFamily="2" charset="2"/>
              <a:buNone/>
              <a:defRPr/>
            </a:pPr>
            <a:r>
              <a:rPr lang="en-US" sz="1600" b="0" dirty="0"/>
              <a:t>We need a means for accepting the input i.e. the mode of payment and the processing charge</a:t>
            </a: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81000" y="1524000"/>
            <a:ext cx="7696200" cy="685800"/>
          </a:xfrm>
        </p:spPr>
        <p:txBody>
          <a:bodyPr/>
          <a:lstStyle/>
          <a:p>
            <a:pPr eaLnBrk="1" hangingPunct="1">
              <a:lnSpc>
                <a:spcPct val="90000"/>
              </a:lnSpc>
              <a:defRPr/>
            </a:pPr>
            <a:r>
              <a:rPr lang="en-US" dirty="0" smtClean="0"/>
              <a:t>Command Line Arguments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1E490642-514B-4DB9-BD6F-402B99E8289F}" type="slidenum">
              <a:rPr lang="en-US"/>
              <a:pPr>
                <a:defRPr/>
              </a:pPr>
              <a:t>59</a:t>
            </a:fld>
            <a:endParaRPr lang="en-US"/>
          </a:p>
        </p:txBody>
      </p:sp>
      <p:sp>
        <p:nvSpPr>
          <p:cNvPr id="352262" name="Rectangle 6"/>
          <p:cNvSpPr>
            <a:spLocks noGrp="1" noChangeArrowheads="1"/>
          </p:cNvSpPr>
          <p:nvPr>
            <p:ph type="title"/>
          </p:nvPr>
        </p:nvSpPr>
        <p:spPr/>
        <p:txBody>
          <a:bodyPr/>
          <a:lstStyle/>
          <a:p>
            <a:pPr eaLnBrk="1" hangingPunct="1">
              <a:defRPr/>
            </a:pPr>
            <a:r>
              <a:rPr lang="en-US" dirty="0" smtClean="0"/>
              <a:t> Command Line Arguments  (1 of 5)</a:t>
            </a:r>
          </a:p>
        </p:txBody>
      </p:sp>
      <p:sp>
        <p:nvSpPr>
          <p:cNvPr id="65540" name="Rectangle 7"/>
          <p:cNvSpPr>
            <a:spLocks noGrp="1" noChangeArrowheads="1"/>
          </p:cNvSpPr>
          <p:nvPr>
            <p:ph type="body" idx="1"/>
          </p:nvPr>
        </p:nvSpPr>
        <p:spPr>
          <a:xfrm>
            <a:off x="381000" y="1295400"/>
            <a:ext cx="8763000" cy="4800600"/>
          </a:xfrm>
        </p:spPr>
        <p:txBody>
          <a:bodyPr/>
          <a:lstStyle/>
          <a:p>
            <a:pPr eaLnBrk="1" hangingPunct="1">
              <a:lnSpc>
                <a:spcPct val="80000"/>
              </a:lnSpc>
            </a:pPr>
            <a:r>
              <a:rPr lang="en-US" sz="2200" smtClean="0"/>
              <a:t>To pass an argument to the main method</a:t>
            </a:r>
          </a:p>
          <a:p>
            <a:pPr eaLnBrk="1" hangingPunct="1">
              <a:lnSpc>
                <a:spcPct val="80000"/>
              </a:lnSpc>
            </a:pPr>
            <a:endParaRPr lang="en-US" sz="2200" smtClean="0"/>
          </a:p>
          <a:p>
            <a:pPr eaLnBrk="1" hangingPunct="1">
              <a:lnSpc>
                <a:spcPct val="80000"/>
              </a:lnSpc>
            </a:pPr>
            <a:r>
              <a:rPr lang="en-US" sz="2200" smtClean="0"/>
              <a:t>Main method is  invoked  by the Java runtime system before the class or objects are created</a:t>
            </a:r>
          </a:p>
          <a:p>
            <a:pPr eaLnBrk="1" hangingPunct="1">
              <a:lnSpc>
                <a:spcPct val="80000"/>
              </a:lnSpc>
            </a:pPr>
            <a:endParaRPr lang="en-US" sz="2200" smtClean="0"/>
          </a:p>
          <a:p>
            <a:pPr eaLnBrk="1" hangingPunct="1">
              <a:lnSpc>
                <a:spcPct val="80000"/>
              </a:lnSpc>
              <a:buFont typeface="Wingdings" pitchFamily="2" charset="2"/>
              <a:buNone/>
            </a:pPr>
            <a:endParaRPr lang="en-US" sz="2200" smtClean="0"/>
          </a:p>
          <a:p>
            <a:pPr eaLnBrk="1" hangingPunct="1">
              <a:lnSpc>
                <a:spcPct val="80000"/>
              </a:lnSpc>
              <a:buFont typeface="Wingdings" pitchFamily="2" charset="2"/>
              <a:buNone/>
            </a:pPr>
            <a:endParaRPr lang="en-US" sz="2200" smtClean="0"/>
          </a:p>
          <a:p>
            <a:pPr eaLnBrk="1" hangingPunct="1">
              <a:lnSpc>
                <a:spcPct val="80000"/>
              </a:lnSpc>
            </a:pPr>
            <a:r>
              <a:rPr lang="en-US" sz="2200" smtClean="0"/>
              <a:t>The String[] (array of </a:t>
            </a:r>
            <a:r>
              <a:rPr lang="en-US" sz="2200" b="1" smtClean="0"/>
              <a:t>String</a:t>
            </a:r>
            <a:r>
              <a:rPr lang="en-US" sz="2200" smtClean="0"/>
              <a:t> objects) contains the command line arguments that are passed ,when the program is invoked</a:t>
            </a:r>
          </a:p>
          <a:p>
            <a:pPr eaLnBrk="1" hangingPunct="1">
              <a:lnSpc>
                <a:spcPct val="80000"/>
              </a:lnSpc>
            </a:pPr>
            <a:endParaRPr lang="en-US" sz="2200" smtClean="0"/>
          </a:p>
          <a:p>
            <a:r>
              <a:rPr lang="en-GB" sz="2200" smtClean="0"/>
              <a:t>Primitive values will not be able to hold the data  that strings can</a:t>
            </a:r>
          </a:p>
          <a:p>
            <a:endParaRPr lang="en-GB" sz="2200" smtClean="0"/>
          </a:p>
          <a:p>
            <a:r>
              <a:rPr lang="en-GB" sz="2200" smtClean="0"/>
              <a:t>String arguments can easily  be converted or parsed to primitive values  with the help of some predefined methods</a:t>
            </a:r>
            <a:endParaRPr lang="en-US" sz="2200" smtClean="0"/>
          </a:p>
          <a:p>
            <a:pPr eaLnBrk="1" hangingPunct="1">
              <a:lnSpc>
                <a:spcPct val="80000"/>
              </a:lnSpc>
              <a:buFont typeface="Wingdings" pitchFamily="2" charset="2"/>
              <a:buNone/>
            </a:pPr>
            <a:endParaRPr lang="en-US" sz="2200" smtClean="0"/>
          </a:p>
        </p:txBody>
      </p:sp>
      <p:sp>
        <p:nvSpPr>
          <p:cNvPr id="7" name="Text Box 5"/>
          <p:cNvSpPr txBox="1">
            <a:spLocks noChangeArrowheads="1"/>
          </p:cNvSpPr>
          <p:nvPr/>
        </p:nvSpPr>
        <p:spPr bwMode="auto">
          <a:xfrm>
            <a:off x="1295400" y="2743200"/>
            <a:ext cx="4343400" cy="3381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sz="1600" b="0" dirty="0">
                <a:ea typeface="굴림" pitchFamily="34" charset="-127"/>
              </a:rPr>
              <a:t>public static void main(String [] args){ } </a:t>
            </a:r>
          </a:p>
        </p:txBody>
      </p:sp>
      <p:sp>
        <p:nvSpPr>
          <p:cNvPr id="9" name="Oval Callout 8"/>
          <p:cNvSpPr/>
          <p:nvPr/>
        </p:nvSpPr>
        <p:spPr bwMode="auto">
          <a:xfrm>
            <a:off x="7010400" y="2133600"/>
            <a:ext cx="2362200" cy="1447800"/>
          </a:xfrm>
          <a:prstGeom prst="wedgeEllipseCallout">
            <a:avLst>
              <a:gd name="adj1" fmla="val -93418"/>
              <a:gd name="adj2" fmla="val -18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Why is the argument mentioned as String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686800" cy="973138"/>
          </a:xfrm>
        </p:spPr>
        <p:txBody>
          <a:bodyPr/>
          <a:lstStyle/>
          <a:p>
            <a:pPr>
              <a:defRPr/>
            </a:pPr>
            <a:r>
              <a:rPr lang="en-US" dirty="0" smtClean="0"/>
              <a:t>Retail Application Case Study – Steps Forward …</a:t>
            </a:r>
            <a:endParaRPr lang="en-US" dirty="0"/>
          </a:p>
        </p:txBody>
      </p:sp>
      <p:sp>
        <p:nvSpPr>
          <p:cNvPr id="8195" name="Content Placeholder 2"/>
          <p:cNvSpPr>
            <a:spLocks noGrp="1"/>
          </p:cNvSpPr>
          <p:nvPr>
            <p:ph idx="4294967295"/>
          </p:nvPr>
        </p:nvSpPr>
        <p:spPr>
          <a:xfrm>
            <a:off x="457200" y="1752600"/>
            <a:ext cx="8763000" cy="4411663"/>
          </a:xfrm>
        </p:spPr>
        <p:txBody>
          <a:bodyPr/>
          <a:lstStyle/>
          <a:p>
            <a:pPr algn="just">
              <a:buFont typeface="Wingdings" pitchFamily="2" charset="2"/>
              <a:buNone/>
            </a:pPr>
            <a:r>
              <a:rPr lang="en-US" dirty="0" smtClean="0"/>
              <a:t>    Assume that the Retail Store wants to store the Contact numbers of all its customers. Contact numbers include residence telephone number, mobile number and office number</a:t>
            </a:r>
          </a:p>
          <a:p>
            <a:pPr algn="just">
              <a:buFont typeface="Wingdings" pitchFamily="2" charset="2"/>
              <a:buNone/>
            </a:pPr>
            <a:endParaRPr lang="en-US" dirty="0" smtClean="0"/>
          </a:p>
          <a:p>
            <a:pPr algn="just">
              <a:buFont typeface="Wingdings" pitchFamily="2" charset="2"/>
              <a:buNone/>
            </a:pPr>
            <a:r>
              <a:rPr lang="en-US" dirty="0" smtClean="0"/>
              <a:t>	</a:t>
            </a:r>
            <a:endParaRPr lang="en-US" b="1" dirty="0" smtClean="0"/>
          </a:p>
          <a:p>
            <a:pPr algn="just">
              <a:buFont typeface="Wingdings" pitchFamily="2" charset="2"/>
              <a:buNone/>
            </a:pPr>
            <a:r>
              <a:rPr lang="en-US" dirty="0" smtClean="0"/>
              <a:t>		</a:t>
            </a:r>
          </a:p>
          <a:p>
            <a:pPr algn="just">
              <a:buFont typeface="Wingdings" pitchFamily="2" charset="2"/>
              <a:buNone/>
            </a:pPr>
            <a:endParaRPr lang="en-US" dirty="0" smtClean="0"/>
          </a:p>
        </p:txBody>
      </p:sp>
      <p:sp>
        <p:nvSpPr>
          <p:cNvPr id="6" name="Slide Number Placeholder 5"/>
          <p:cNvSpPr>
            <a:spLocks noGrp="1"/>
          </p:cNvSpPr>
          <p:nvPr>
            <p:ph type="sldNum" sz="quarter" idx="10"/>
          </p:nvPr>
        </p:nvSpPr>
        <p:spPr/>
        <p:txBody>
          <a:bodyPr/>
          <a:lstStyle/>
          <a:p>
            <a:pPr>
              <a:defRPr/>
            </a:pPr>
            <a:fld id="{A348F96C-AAA0-49C4-83E5-576BD99ABE43}" type="slidenum">
              <a:rPr lang="en-US" smtClean="0"/>
              <a:pPr>
                <a:defRPr/>
              </a:pPr>
              <a:t>6</a:t>
            </a:fld>
            <a:endParaRPr lang="en-US"/>
          </a:p>
        </p:txBody>
      </p:sp>
      <p:sp>
        <p:nvSpPr>
          <p:cNvPr id="7" name="TextBox 6"/>
          <p:cNvSpPr txBox="1"/>
          <p:nvPr/>
        </p:nvSpPr>
        <p:spPr>
          <a:xfrm>
            <a:off x="6858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Oval Callout 8"/>
          <p:cNvSpPr/>
          <p:nvPr/>
        </p:nvSpPr>
        <p:spPr bwMode="auto">
          <a:xfrm>
            <a:off x="6858000" y="2971800"/>
            <a:ext cx="2667000" cy="914400"/>
          </a:xfrm>
          <a:prstGeom prst="wedgeEllipseCallout">
            <a:avLst>
              <a:gd name="adj1" fmla="val -81408"/>
              <a:gd name="adj2" fmla="val -5714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done?</a:t>
            </a:r>
          </a:p>
        </p:txBody>
      </p:sp>
      <p:sp>
        <p:nvSpPr>
          <p:cNvPr id="12" name="Flowchart: Process 11"/>
          <p:cNvSpPr/>
          <p:nvPr/>
        </p:nvSpPr>
        <p:spPr bwMode="auto">
          <a:xfrm>
            <a:off x="838200" y="4419600"/>
            <a:ext cx="8382000" cy="9144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just">
              <a:buFont typeface="Wingdings" pitchFamily="2" charset="2"/>
              <a:buNone/>
              <a:defRPr/>
            </a:pPr>
            <a:endParaRPr lang="en-US" sz="1800" b="0" dirty="0"/>
          </a:p>
          <a:p>
            <a:pPr algn="just">
              <a:buFont typeface="Wingdings" pitchFamily="2" charset="2"/>
              <a:buNone/>
              <a:defRPr/>
            </a:pPr>
            <a:r>
              <a:rPr lang="en-US" sz="1800" b="0" dirty="0"/>
              <a:t>Instead of one instance variable - </a:t>
            </a:r>
            <a:r>
              <a:rPr lang="en-US" sz="1800" b="0" dirty="0" err="1"/>
              <a:t>telephoneNo</a:t>
            </a:r>
            <a:r>
              <a:rPr lang="en-US" sz="1800" b="0" dirty="0"/>
              <a:t> ,we need three instance variables in the Customer class for storing all the contact numbers of a customer</a:t>
            </a:r>
          </a:p>
          <a:p>
            <a:pPr algn="just">
              <a:buFont typeface="Wingdings" pitchFamily="2" charset="2"/>
              <a:buNone/>
              <a:defRPr/>
            </a:pPr>
            <a:r>
              <a:rPr lang="en-US" sz="1800" b="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3522820-3642-4597-8068-CA1CE18147FC}" type="slidenum">
              <a:rPr lang="en-US"/>
              <a:pPr>
                <a:defRPr/>
              </a:pPr>
              <a:t>60</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Command Line Arguments  (2 of 5)</a:t>
            </a:r>
          </a:p>
        </p:txBody>
      </p:sp>
      <p:sp>
        <p:nvSpPr>
          <p:cNvPr id="10" name="Text Box 4"/>
          <p:cNvSpPr txBox="1">
            <a:spLocks noChangeArrowheads="1"/>
          </p:cNvSpPr>
          <p:nvPr/>
        </p:nvSpPr>
        <p:spPr bwMode="auto">
          <a:xfrm>
            <a:off x="366713" y="1447800"/>
            <a:ext cx="4357687" cy="415448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solidFill>
                  <a:schemeClr val="tx1"/>
                </a:solidFill>
                <a:ea typeface="굴림" pitchFamily="34" charset="-127"/>
              </a:rPr>
              <a:t>class Purchase{</a:t>
            </a:r>
          </a:p>
          <a:p>
            <a:pPr>
              <a:defRPr/>
            </a:pPr>
            <a:r>
              <a:rPr lang="en-US" dirty="0">
                <a:solidFill>
                  <a:schemeClr val="tx1"/>
                </a:solidFill>
                <a:ea typeface="굴림" pitchFamily="34" charset="-127"/>
              </a:rPr>
              <a:t>	private </a:t>
            </a:r>
            <a:r>
              <a:rPr lang="en-US" dirty="0" err="1">
                <a:solidFill>
                  <a:schemeClr val="tx1"/>
                </a:solidFill>
                <a:ea typeface="굴림" pitchFamily="34" charset="-127"/>
              </a:rPr>
              <a:t>int</a:t>
            </a:r>
            <a:r>
              <a:rPr lang="en-US" dirty="0">
                <a:solidFill>
                  <a:schemeClr val="tx1"/>
                </a:solidFill>
                <a:ea typeface="굴림" pitchFamily="34" charset="-127"/>
              </a:rPr>
              <a:t> </a:t>
            </a:r>
            <a:r>
              <a:rPr lang="en-US" dirty="0" err="1">
                <a:solidFill>
                  <a:schemeClr val="tx1"/>
                </a:solidFill>
                <a:ea typeface="굴림" pitchFamily="34" charset="-127"/>
              </a:rPr>
              <a:t>billId</a:t>
            </a:r>
            <a:r>
              <a:rPr lang="en-US" dirty="0">
                <a:solidFill>
                  <a:schemeClr val="tx1"/>
                </a:solidFill>
                <a:ea typeface="굴림" pitchFamily="34" charset="-127"/>
              </a:rPr>
              <a:t>;</a:t>
            </a:r>
          </a:p>
          <a:p>
            <a:pPr>
              <a:defRPr/>
            </a:pPr>
            <a:r>
              <a:rPr lang="en-US" dirty="0">
                <a:solidFill>
                  <a:schemeClr val="tx1"/>
                </a:solidFill>
                <a:ea typeface="굴림" pitchFamily="34" charset="-127"/>
              </a:rPr>
              <a:t>	private float </a:t>
            </a:r>
            <a:r>
              <a:rPr lang="en-US" dirty="0" err="1">
                <a:solidFill>
                  <a:schemeClr val="tx1"/>
                </a:solidFill>
                <a:ea typeface="굴림" pitchFamily="34" charset="-127"/>
              </a:rPr>
              <a:t>billAmount</a:t>
            </a:r>
            <a:r>
              <a:rPr lang="en-US" dirty="0">
                <a:solidFill>
                  <a:schemeClr val="tx1"/>
                </a:solidFill>
                <a:ea typeface="굴림" pitchFamily="34" charset="-127"/>
              </a:rPr>
              <a:t>;</a:t>
            </a:r>
          </a:p>
          <a:p>
            <a:pPr>
              <a:defRPr/>
            </a:pPr>
            <a:r>
              <a:rPr lang="en-US" dirty="0">
                <a:solidFill>
                  <a:schemeClr val="tx1"/>
                </a:solidFill>
                <a:ea typeface="굴림" pitchFamily="34" charset="-127"/>
              </a:rPr>
              <a:t>	public void </a:t>
            </a:r>
            <a:r>
              <a:rPr lang="en-US" dirty="0" err="1">
                <a:solidFill>
                  <a:schemeClr val="tx1"/>
                </a:solidFill>
                <a:ea typeface="굴림" pitchFamily="34" charset="-127"/>
              </a:rPr>
              <a:t>setBillId</a:t>
            </a:r>
            <a:r>
              <a:rPr lang="en-US" dirty="0">
                <a:solidFill>
                  <a:schemeClr val="tx1"/>
                </a:solidFill>
                <a:ea typeface="굴림" pitchFamily="34" charset="-127"/>
              </a:rPr>
              <a:t>(</a:t>
            </a:r>
            <a:r>
              <a:rPr lang="en-US" dirty="0" err="1">
                <a:solidFill>
                  <a:schemeClr val="tx1"/>
                </a:solidFill>
                <a:ea typeface="굴림" pitchFamily="34" charset="-127"/>
              </a:rPr>
              <a:t>int</a:t>
            </a:r>
            <a:r>
              <a:rPr lang="en-US" dirty="0">
                <a:solidFill>
                  <a:schemeClr val="tx1"/>
                </a:solidFill>
                <a:ea typeface="굴림" pitchFamily="34" charset="-127"/>
              </a:rPr>
              <a:t> id){</a:t>
            </a:r>
          </a:p>
          <a:p>
            <a:pPr>
              <a:defRPr/>
            </a:pPr>
            <a:r>
              <a:rPr lang="en-US" dirty="0">
                <a:solidFill>
                  <a:schemeClr val="tx1"/>
                </a:solidFill>
                <a:ea typeface="굴림" pitchFamily="34" charset="-127"/>
              </a:rPr>
              <a:t>		</a:t>
            </a:r>
            <a:r>
              <a:rPr lang="en-US" dirty="0" err="1">
                <a:solidFill>
                  <a:schemeClr val="tx1"/>
                </a:solidFill>
                <a:ea typeface="굴림" pitchFamily="34" charset="-127"/>
              </a:rPr>
              <a:t>billId</a:t>
            </a:r>
            <a:r>
              <a:rPr lang="en-US" dirty="0">
                <a:solidFill>
                  <a:schemeClr val="tx1"/>
                </a:solidFill>
                <a:ea typeface="굴림" pitchFamily="34" charset="-127"/>
              </a:rPr>
              <a:t>=id;</a:t>
            </a:r>
          </a:p>
          <a:p>
            <a:pPr>
              <a:defRPr/>
            </a:pPr>
            <a:r>
              <a:rPr lang="en-US" dirty="0">
                <a:solidFill>
                  <a:schemeClr val="tx1"/>
                </a:solidFill>
                <a:ea typeface="굴림" pitchFamily="34" charset="-127"/>
              </a:rPr>
              <a:t>	}</a:t>
            </a:r>
          </a:p>
          <a:p>
            <a:pPr>
              <a:defRPr/>
            </a:pPr>
            <a:r>
              <a:rPr lang="en-US" dirty="0">
                <a:solidFill>
                  <a:schemeClr val="tx1"/>
                </a:solidFill>
                <a:ea typeface="굴림" pitchFamily="34" charset="-127"/>
              </a:rPr>
              <a:t>	public void </a:t>
            </a:r>
            <a:r>
              <a:rPr lang="en-US" dirty="0" err="1">
                <a:solidFill>
                  <a:schemeClr val="tx1"/>
                </a:solidFill>
                <a:ea typeface="굴림" pitchFamily="34" charset="-127"/>
              </a:rPr>
              <a:t>setBillAmount</a:t>
            </a:r>
            <a:r>
              <a:rPr lang="en-US" dirty="0">
                <a:solidFill>
                  <a:schemeClr val="tx1"/>
                </a:solidFill>
                <a:ea typeface="굴림" pitchFamily="34" charset="-127"/>
              </a:rPr>
              <a:t>(float amount){</a:t>
            </a:r>
          </a:p>
          <a:p>
            <a:pPr>
              <a:defRPr/>
            </a:pPr>
            <a:r>
              <a:rPr lang="en-US" dirty="0">
                <a:solidFill>
                  <a:schemeClr val="tx1"/>
                </a:solidFill>
                <a:ea typeface="굴림" pitchFamily="34" charset="-127"/>
              </a:rPr>
              <a:t>		</a:t>
            </a:r>
            <a:r>
              <a:rPr lang="en-US" dirty="0" err="1">
                <a:solidFill>
                  <a:schemeClr val="tx1"/>
                </a:solidFill>
                <a:ea typeface="굴림" pitchFamily="34" charset="-127"/>
              </a:rPr>
              <a:t>billAmount</a:t>
            </a:r>
            <a:r>
              <a:rPr lang="en-US" dirty="0">
                <a:solidFill>
                  <a:schemeClr val="tx1"/>
                </a:solidFill>
                <a:ea typeface="굴림" pitchFamily="34" charset="-127"/>
              </a:rPr>
              <a:t>=amount;</a:t>
            </a:r>
          </a:p>
          <a:p>
            <a:pPr>
              <a:defRPr/>
            </a:pPr>
            <a:r>
              <a:rPr lang="en-US" dirty="0">
                <a:solidFill>
                  <a:schemeClr val="tx1"/>
                </a:solidFill>
                <a:ea typeface="굴림" pitchFamily="34" charset="-127"/>
              </a:rPr>
              <a:t>	}</a:t>
            </a:r>
          </a:p>
          <a:p>
            <a:pPr>
              <a:defRPr/>
            </a:pPr>
            <a:r>
              <a:rPr lang="en-US" dirty="0">
                <a:solidFill>
                  <a:schemeClr val="tx1"/>
                </a:solidFill>
                <a:ea typeface="굴림" pitchFamily="34" charset="-127"/>
              </a:rPr>
              <a:t>	public </a:t>
            </a:r>
            <a:r>
              <a:rPr lang="en-US" dirty="0" err="1">
                <a:solidFill>
                  <a:schemeClr val="tx1"/>
                </a:solidFill>
                <a:ea typeface="굴림" pitchFamily="34" charset="-127"/>
              </a:rPr>
              <a:t>int</a:t>
            </a:r>
            <a:r>
              <a:rPr lang="en-US" dirty="0">
                <a:solidFill>
                  <a:schemeClr val="tx1"/>
                </a:solidFill>
                <a:ea typeface="굴림" pitchFamily="34" charset="-127"/>
              </a:rPr>
              <a:t> </a:t>
            </a:r>
            <a:r>
              <a:rPr lang="en-US" dirty="0" err="1">
                <a:solidFill>
                  <a:schemeClr val="tx1"/>
                </a:solidFill>
                <a:ea typeface="굴림" pitchFamily="34" charset="-127"/>
              </a:rPr>
              <a:t>getBillId</a:t>
            </a:r>
            <a:r>
              <a:rPr lang="en-US" dirty="0">
                <a:solidFill>
                  <a:schemeClr val="tx1"/>
                </a:solidFill>
                <a:ea typeface="굴림" pitchFamily="34" charset="-127"/>
              </a:rPr>
              <a:t>(){</a:t>
            </a:r>
          </a:p>
          <a:p>
            <a:pPr>
              <a:defRPr/>
            </a:pPr>
            <a:r>
              <a:rPr lang="en-US" dirty="0">
                <a:solidFill>
                  <a:schemeClr val="tx1"/>
                </a:solidFill>
                <a:ea typeface="굴림" pitchFamily="34" charset="-127"/>
              </a:rPr>
              <a:t>		return </a:t>
            </a:r>
            <a:r>
              <a:rPr lang="en-US" dirty="0" err="1">
                <a:solidFill>
                  <a:schemeClr val="tx1"/>
                </a:solidFill>
                <a:ea typeface="굴림" pitchFamily="34" charset="-127"/>
              </a:rPr>
              <a:t>billId</a:t>
            </a:r>
            <a:r>
              <a:rPr lang="en-US" dirty="0">
                <a:solidFill>
                  <a:schemeClr val="tx1"/>
                </a:solidFill>
                <a:ea typeface="굴림" pitchFamily="34" charset="-127"/>
              </a:rPr>
              <a:t>;</a:t>
            </a:r>
          </a:p>
          <a:p>
            <a:pPr>
              <a:defRPr/>
            </a:pPr>
            <a:r>
              <a:rPr lang="en-US" dirty="0">
                <a:solidFill>
                  <a:schemeClr val="tx1"/>
                </a:solidFill>
                <a:ea typeface="굴림" pitchFamily="34" charset="-127"/>
              </a:rPr>
              <a:t>	}</a:t>
            </a:r>
          </a:p>
          <a:p>
            <a:pPr>
              <a:defRPr/>
            </a:pPr>
            <a:r>
              <a:rPr lang="en-US" dirty="0">
                <a:solidFill>
                  <a:schemeClr val="tx1"/>
                </a:solidFill>
                <a:ea typeface="굴림" pitchFamily="34" charset="-127"/>
              </a:rPr>
              <a:t>	public float </a:t>
            </a:r>
            <a:r>
              <a:rPr lang="en-US" dirty="0" err="1">
                <a:solidFill>
                  <a:schemeClr val="tx1"/>
                </a:solidFill>
                <a:ea typeface="굴림" pitchFamily="34" charset="-127"/>
              </a:rPr>
              <a:t>getBillAmount</a:t>
            </a:r>
            <a:r>
              <a:rPr lang="en-US" dirty="0">
                <a:solidFill>
                  <a:schemeClr val="tx1"/>
                </a:solidFill>
                <a:ea typeface="굴림" pitchFamily="34" charset="-127"/>
              </a:rPr>
              <a:t>(){</a:t>
            </a:r>
          </a:p>
          <a:p>
            <a:pPr>
              <a:defRPr/>
            </a:pPr>
            <a:r>
              <a:rPr lang="en-US" dirty="0">
                <a:solidFill>
                  <a:schemeClr val="tx1"/>
                </a:solidFill>
                <a:ea typeface="굴림" pitchFamily="34" charset="-127"/>
              </a:rPr>
              <a:t>		return </a:t>
            </a:r>
            <a:r>
              <a:rPr lang="en-US" dirty="0" err="1">
                <a:solidFill>
                  <a:schemeClr val="tx1"/>
                </a:solidFill>
                <a:ea typeface="굴림" pitchFamily="34" charset="-127"/>
              </a:rPr>
              <a:t>billAmount</a:t>
            </a:r>
            <a:r>
              <a:rPr lang="en-US" dirty="0">
                <a:solidFill>
                  <a:schemeClr val="tx1"/>
                </a:solidFill>
                <a:ea typeface="굴림" pitchFamily="34" charset="-127"/>
              </a:rPr>
              <a:t>;</a:t>
            </a:r>
          </a:p>
          <a:p>
            <a:pPr>
              <a:defRPr/>
            </a:pPr>
            <a:r>
              <a:rPr lang="en-US" dirty="0">
                <a:solidFill>
                  <a:schemeClr val="tx1"/>
                </a:solidFill>
                <a:ea typeface="굴림" pitchFamily="34" charset="-127"/>
              </a:rPr>
              <a:t>	}</a:t>
            </a:r>
          </a:p>
        </p:txBody>
      </p:sp>
      <p:sp>
        <p:nvSpPr>
          <p:cNvPr id="12" name="Text Box 4"/>
          <p:cNvSpPr txBox="1">
            <a:spLocks noChangeArrowheads="1"/>
          </p:cNvSpPr>
          <p:nvPr/>
        </p:nvSpPr>
        <p:spPr bwMode="auto">
          <a:xfrm>
            <a:off x="4953000" y="1447800"/>
            <a:ext cx="4724400" cy="267811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ea typeface="굴림" pitchFamily="34" charset="-127"/>
              </a:rPr>
              <a:t>public void </a:t>
            </a:r>
            <a:r>
              <a:rPr lang="en-US" dirty="0" err="1">
                <a:ea typeface="굴림" pitchFamily="34" charset="-127"/>
              </a:rPr>
              <a:t>calculateBill</a:t>
            </a:r>
            <a:r>
              <a:rPr lang="en-US" dirty="0">
                <a:ea typeface="굴림" pitchFamily="34" charset="-127"/>
              </a:rPr>
              <a:t>(String </a:t>
            </a:r>
            <a:r>
              <a:rPr lang="en-US" dirty="0" err="1">
                <a:ea typeface="굴림" pitchFamily="34" charset="-127"/>
              </a:rPr>
              <a:t>modeOfPayment,int</a:t>
            </a:r>
            <a:r>
              <a:rPr lang="en-US" dirty="0">
                <a:ea typeface="굴림" pitchFamily="34" charset="-127"/>
              </a:rPr>
              <a:t> </a:t>
            </a:r>
            <a:r>
              <a:rPr lang="en-US" dirty="0" err="1">
                <a:ea typeface="굴림" pitchFamily="34" charset="-127"/>
              </a:rPr>
              <a:t>processingCharge</a:t>
            </a:r>
            <a:r>
              <a:rPr lang="en-US" dirty="0">
                <a:ea typeface="굴림" pitchFamily="34" charset="-127"/>
              </a:rPr>
              <a:t>){</a:t>
            </a:r>
          </a:p>
          <a:p>
            <a:pPr>
              <a:spcBef>
                <a:spcPts val="0"/>
              </a:spcBef>
              <a:defRPr/>
            </a:pPr>
            <a:r>
              <a:rPr lang="en-US" dirty="0">
                <a:ea typeface="굴림" pitchFamily="34" charset="-127"/>
              </a:rPr>
              <a:t>	</a:t>
            </a:r>
            <a:r>
              <a:rPr lang="en-US" dirty="0" err="1">
                <a:ea typeface="굴림" pitchFamily="34" charset="-127"/>
              </a:rPr>
              <a:t>int</a:t>
            </a:r>
            <a:r>
              <a:rPr lang="en-US" dirty="0">
                <a:ea typeface="굴림" pitchFamily="34" charset="-127"/>
              </a:rPr>
              <a:t> discount=0;</a:t>
            </a:r>
          </a:p>
          <a:p>
            <a:pPr>
              <a:spcBef>
                <a:spcPts val="0"/>
              </a:spcBef>
              <a:defRPr/>
            </a:pPr>
            <a:r>
              <a:rPr lang="en-US" dirty="0">
                <a:ea typeface="굴림" pitchFamily="34" charset="-127"/>
              </a:rPr>
              <a:t>	float </a:t>
            </a:r>
            <a:r>
              <a:rPr lang="en-US" dirty="0" err="1">
                <a:ea typeface="굴림" pitchFamily="34" charset="-127"/>
              </a:rPr>
              <a:t>totalCharges</a:t>
            </a:r>
            <a:r>
              <a:rPr lang="en-US" dirty="0">
                <a:ea typeface="굴림" pitchFamily="34" charset="-127"/>
              </a:rPr>
              <a:t>=0;</a:t>
            </a:r>
          </a:p>
          <a:p>
            <a:pPr>
              <a:spcBef>
                <a:spcPts val="0"/>
              </a:spcBef>
              <a:defRPr/>
            </a:pPr>
            <a:r>
              <a:rPr lang="en-US" dirty="0">
                <a:ea typeface="굴림" pitchFamily="34" charset="-127"/>
              </a:rPr>
              <a:t>	if(</a:t>
            </a:r>
            <a:r>
              <a:rPr lang="en-US" dirty="0" err="1">
                <a:ea typeface="굴림" pitchFamily="34" charset="-127"/>
              </a:rPr>
              <a:t>modeOfPayment.equalsIgnoreCase</a:t>
            </a:r>
            <a:r>
              <a:rPr lang="en-US" dirty="0">
                <a:ea typeface="굴림" pitchFamily="34" charset="-127"/>
              </a:rPr>
              <a:t>("Credit")){</a:t>
            </a:r>
          </a:p>
          <a:p>
            <a:pPr>
              <a:spcBef>
                <a:spcPts val="0"/>
              </a:spcBef>
              <a:defRPr/>
            </a:pPr>
            <a:r>
              <a:rPr lang="en-US" dirty="0">
                <a:ea typeface="굴림" pitchFamily="34" charset="-127"/>
              </a:rPr>
              <a:t>		</a:t>
            </a:r>
            <a:r>
              <a:rPr lang="en-US" dirty="0" err="1">
                <a:ea typeface="굴림" pitchFamily="34" charset="-127"/>
              </a:rPr>
              <a:t>billAmount</a:t>
            </a:r>
            <a:r>
              <a:rPr lang="en-US" dirty="0">
                <a:ea typeface="굴림" pitchFamily="34" charset="-127"/>
              </a:rPr>
              <a:t>=</a:t>
            </a:r>
            <a:r>
              <a:rPr lang="en-US" dirty="0" err="1">
                <a:ea typeface="굴림" pitchFamily="34" charset="-127"/>
              </a:rPr>
              <a:t>billAmount</a:t>
            </a:r>
            <a:r>
              <a:rPr lang="en-US" dirty="0">
                <a:ea typeface="굴림" pitchFamily="34" charset="-127"/>
              </a:rPr>
              <a:t> + (</a:t>
            </a:r>
            <a:r>
              <a:rPr lang="en-US" dirty="0" err="1">
                <a:ea typeface="굴림" pitchFamily="34" charset="-127"/>
              </a:rPr>
              <a:t>billAmount</a:t>
            </a:r>
            <a:r>
              <a:rPr lang="en-US" dirty="0">
                <a:ea typeface="굴림" pitchFamily="34" charset="-127"/>
              </a:rPr>
              <a:t>*</a:t>
            </a:r>
            <a:r>
              <a:rPr lang="en-US" dirty="0" err="1">
                <a:ea typeface="굴림" pitchFamily="34" charset="-127"/>
              </a:rPr>
              <a:t>processingCharge</a:t>
            </a:r>
            <a:r>
              <a:rPr lang="en-US" dirty="0">
                <a:ea typeface="굴림" pitchFamily="34" charset="-127"/>
              </a:rPr>
              <a:t>/100.00f);</a:t>
            </a:r>
          </a:p>
          <a:p>
            <a:pPr>
              <a:spcBef>
                <a:spcPts val="0"/>
              </a:spcBef>
              <a:defRPr/>
            </a:pPr>
            <a:r>
              <a:rPr lang="en-US" dirty="0">
                <a:ea typeface="굴림" pitchFamily="34" charset="-127"/>
              </a:rPr>
              <a:t>	}</a:t>
            </a:r>
          </a:p>
          <a:p>
            <a:pPr>
              <a:spcBef>
                <a:spcPts val="0"/>
              </a:spcBef>
              <a:defRPr/>
            </a:pPr>
            <a:r>
              <a:rPr lang="en-US" dirty="0">
                <a:ea typeface="굴림" pitchFamily="34" charset="-127"/>
              </a:rPr>
              <a:t>	</a:t>
            </a:r>
            <a:r>
              <a:rPr lang="en-US" dirty="0" err="1">
                <a:ea typeface="굴림" pitchFamily="34" charset="-127"/>
              </a:rPr>
              <a:t>totalCharges</a:t>
            </a:r>
            <a:r>
              <a:rPr lang="en-US" dirty="0">
                <a:ea typeface="굴림" pitchFamily="34" charset="-127"/>
              </a:rPr>
              <a:t>=</a:t>
            </a:r>
            <a:r>
              <a:rPr lang="en-US" dirty="0" err="1">
                <a:ea typeface="굴림" pitchFamily="34" charset="-127"/>
              </a:rPr>
              <a:t>billAmount</a:t>
            </a:r>
            <a:r>
              <a:rPr lang="en-US" dirty="0">
                <a:ea typeface="굴림" pitchFamily="34" charset="-127"/>
              </a:rPr>
              <a:t>;</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("Amount to be paid after discount:"+</a:t>
            </a:r>
            <a:r>
              <a:rPr lang="en-US" dirty="0" err="1">
                <a:ea typeface="굴림" pitchFamily="34" charset="-127"/>
              </a:rPr>
              <a:t>totalCharges</a:t>
            </a:r>
            <a:r>
              <a:rPr lang="en-US" dirty="0">
                <a:ea typeface="굴림" pitchFamily="34" charset="-127"/>
              </a:rPr>
              <a:t>);</a:t>
            </a:r>
          </a:p>
          <a:p>
            <a:pPr>
              <a:spcBef>
                <a:spcPts val="0"/>
              </a:spcBef>
              <a:defRPr/>
            </a:pPr>
            <a:r>
              <a:rPr lang="en-US" dirty="0">
                <a:ea typeface="굴림" pitchFamily="34" charset="-127"/>
              </a:rPr>
              <a:t>	}</a:t>
            </a:r>
          </a:p>
          <a:p>
            <a:pPr>
              <a:spcBef>
                <a:spcPts val="0"/>
              </a:spcBef>
              <a:defRPr/>
            </a:pPr>
            <a:endParaRPr lang="en-US" dirty="0">
              <a:ea typeface="굴림" pitchFamily="34" charset="-127"/>
            </a:endParaRPr>
          </a:p>
          <a:p>
            <a:pPr>
              <a:spcBef>
                <a:spcPts val="0"/>
              </a:spcBef>
              <a:defRPr/>
            </a:pPr>
            <a:r>
              <a:rPr lang="en-US" dirty="0">
                <a:ea typeface="굴림" pitchFamily="34" charset="-127"/>
              </a:rPr>
              <a:t>}</a:t>
            </a:r>
          </a:p>
        </p:txBody>
      </p:sp>
      <p:sp>
        <p:nvSpPr>
          <p:cNvPr id="7" name="TextBox 6"/>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Content Placeholder 11"/>
          <p:cNvSpPr txBox="1">
            <a:spLocks/>
          </p:cNvSpPr>
          <p:nvPr/>
        </p:nvSpPr>
        <p:spPr bwMode="auto">
          <a:xfrm>
            <a:off x="8229600" y="3733800"/>
            <a:ext cx="1676400" cy="914400"/>
          </a:xfrm>
          <a:prstGeom prst="wedgeRectCallout">
            <a:avLst>
              <a:gd name="adj1" fmla="val 845"/>
              <a:gd name="adj2" fmla="val -191275"/>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the check for mode of payment and how </a:t>
            </a:r>
            <a:r>
              <a:rPr lang="en-US" sz="1400" b="0" kern="0" dirty="0" smtClean="0">
                <a:solidFill>
                  <a:schemeClr val="tx1"/>
                </a:solidFill>
              </a:rPr>
              <a:t>the calculation </a:t>
            </a:r>
            <a:r>
              <a:rPr lang="en-US" sz="1400" b="0" kern="0" dirty="0">
                <a:solidFill>
                  <a:schemeClr val="tx1"/>
                </a:solidFill>
              </a:rPr>
              <a:t>is done</a:t>
            </a:r>
            <a:endParaRPr lang="en-US" sz="1400" kern="0" dirty="0">
              <a:solidFill>
                <a:schemeClr val="tx1"/>
              </a:solidFill>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F7FA8277-4671-4ADC-AB7B-4A41F66BE476}" type="slidenum">
              <a:rPr lang="en-US"/>
              <a:pPr>
                <a:defRPr/>
              </a:pPr>
              <a:t>61</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Command Line Arguments  (3 of 5)</a:t>
            </a:r>
          </a:p>
        </p:txBody>
      </p:sp>
      <p:sp>
        <p:nvSpPr>
          <p:cNvPr id="10" name="Text Box 4"/>
          <p:cNvSpPr txBox="1">
            <a:spLocks noChangeArrowheads="1"/>
          </p:cNvSpPr>
          <p:nvPr/>
        </p:nvSpPr>
        <p:spPr bwMode="auto">
          <a:xfrm>
            <a:off x="366713" y="1547813"/>
            <a:ext cx="4357687" cy="378618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solidFill>
                  <a:schemeClr val="tx1"/>
                </a:solidFill>
                <a:ea typeface="굴림" pitchFamily="34" charset="-127"/>
              </a:rPr>
              <a:t>class Retail{</a:t>
            </a:r>
          </a:p>
          <a:p>
            <a:pPr>
              <a:defRPr/>
            </a:pPr>
            <a:r>
              <a:rPr lang="en-US" dirty="0">
                <a:solidFill>
                  <a:schemeClr val="tx1"/>
                </a:solidFill>
                <a:ea typeface="굴림" pitchFamily="34" charset="-127"/>
              </a:rPr>
              <a:t>public static void main(String </a:t>
            </a:r>
            <a:r>
              <a:rPr lang="en-US" dirty="0" err="1">
                <a:solidFill>
                  <a:schemeClr val="tx1"/>
                </a:solidFill>
                <a:ea typeface="굴림" pitchFamily="34" charset="-127"/>
              </a:rPr>
              <a:t>args</a:t>
            </a:r>
            <a:r>
              <a:rPr lang="en-US" dirty="0">
                <a:solidFill>
                  <a:schemeClr val="tx1"/>
                </a:solidFill>
                <a:ea typeface="굴림" pitchFamily="34" charset="-127"/>
              </a:rPr>
              <a:t>[]){</a:t>
            </a:r>
          </a:p>
          <a:p>
            <a:pPr>
              <a:defRPr/>
            </a:pPr>
            <a:r>
              <a:rPr lang="en-US" dirty="0">
                <a:solidFill>
                  <a:schemeClr val="tx1"/>
                </a:solidFill>
                <a:ea typeface="굴림" pitchFamily="34" charset="-127"/>
              </a:rPr>
              <a:t>	String </a:t>
            </a:r>
            <a:r>
              <a:rPr lang="en-US" dirty="0" err="1">
                <a:solidFill>
                  <a:schemeClr val="tx1"/>
                </a:solidFill>
                <a:ea typeface="굴림" pitchFamily="34" charset="-127"/>
              </a:rPr>
              <a:t>modeOfPayment</a:t>
            </a:r>
            <a:r>
              <a:rPr lang="en-US" dirty="0">
                <a:solidFill>
                  <a:schemeClr val="tx1"/>
                </a:solidFill>
                <a:ea typeface="굴림" pitchFamily="34" charset="-127"/>
              </a:rPr>
              <a:t>=</a:t>
            </a:r>
            <a:r>
              <a:rPr lang="en-US" dirty="0" err="1">
                <a:solidFill>
                  <a:schemeClr val="tx1"/>
                </a:solidFill>
                <a:ea typeface="굴림" pitchFamily="34" charset="-127"/>
              </a:rPr>
              <a:t>args</a:t>
            </a:r>
            <a:r>
              <a:rPr lang="en-US" dirty="0">
                <a:solidFill>
                  <a:schemeClr val="tx1"/>
                </a:solidFill>
                <a:ea typeface="굴림" pitchFamily="34" charset="-127"/>
              </a:rPr>
              <a:t>[0];</a:t>
            </a:r>
          </a:p>
          <a:p>
            <a:pPr>
              <a:defRPr/>
            </a:pPr>
            <a:r>
              <a:rPr lang="en-US" dirty="0">
                <a:solidFill>
                  <a:schemeClr val="tx1"/>
                </a:solidFill>
                <a:ea typeface="굴림" pitchFamily="34" charset="-127"/>
              </a:rPr>
              <a:t>	</a:t>
            </a:r>
            <a:r>
              <a:rPr lang="en-US" dirty="0" err="1">
                <a:solidFill>
                  <a:schemeClr val="tx1"/>
                </a:solidFill>
                <a:ea typeface="굴림" pitchFamily="34" charset="-127"/>
              </a:rPr>
              <a:t>int</a:t>
            </a:r>
            <a:r>
              <a:rPr lang="en-US" dirty="0">
                <a:solidFill>
                  <a:schemeClr val="tx1"/>
                </a:solidFill>
                <a:ea typeface="굴림" pitchFamily="34" charset="-127"/>
              </a:rPr>
              <a:t> </a:t>
            </a:r>
            <a:r>
              <a:rPr lang="en-US" dirty="0" err="1">
                <a:solidFill>
                  <a:schemeClr val="tx1"/>
                </a:solidFill>
                <a:ea typeface="굴림" pitchFamily="34" charset="-127"/>
              </a:rPr>
              <a:t>processingCharge</a:t>
            </a:r>
            <a:r>
              <a:rPr lang="en-US" dirty="0">
                <a:solidFill>
                  <a:schemeClr val="tx1"/>
                </a:solidFill>
                <a:ea typeface="굴림" pitchFamily="34" charset="-127"/>
              </a:rPr>
              <a:t>=</a:t>
            </a:r>
            <a:r>
              <a:rPr lang="en-US" dirty="0" err="1">
                <a:solidFill>
                  <a:schemeClr val="tx1"/>
                </a:solidFill>
                <a:ea typeface="굴림" pitchFamily="34" charset="-127"/>
              </a:rPr>
              <a:t>args</a:t>
            </a:r>
            <a:r>
              <a:rPr lang="en-US" dirty="0">
                <a:solidFill>
                  <a:schemeClr val="tx1"/>
                </a:solidFill>
                <a:ea typeface="굴림" pitchFamily="34" charset="-127"/>
              </a:rPr>
              <a:t>[1];</a:t>
            </a:r>
          </a:p>
          <a:p>
            <a:pPr>
              <a:defRPr/>
            </a:pPr>
            <a:r>
              <a:rPr lang="en-US" dirty="0">
                <a:solidFill>
                  <a:schemeClr val="tx1"/>
                </a:solidFill>
                <a:ea typeface="굴림" pitchFamily="34" charset="-127"/>
              </a:rPr>
              <a:t>	Purchase </a:t>
            </a:r>
            <a:r>
              <a:rPr lang="en-US" dirty="0" err="1">
                <a:solidFill>
                  <a:schemeClr val="tx1"/>
                </a:solidFill>
                <a:ea typeface="굴림" pitchFamily="34" charset="-127"/>
              </a:rPr>
              <a:t>purObj</a:t>
            </a:r>
            <a:r>
              <a:rPr lang="en-US" dirty="0">
                <a:solidFill>
                  <a:schemeClr val="tx1"/>
                </a:solidFill>
                <a:ea typeface="굴림" pitchFamily="34" charset="-127"/>
              </a:rPr>
              <a:t>=new Purchase();</a:t>
            </a:r>
          </a:p>
          <a:p>
            <a:pPr>
              <a:defRPr/>
            </a:pPr>
            <a:r>
              <a:rPr lang="en-US" dirty="0">
                <a:solidFill>
                  <a:schemeClr val="tx1"/>
                </a:solidFill>
                <a:ea typeface="굴림" pitchFamily="34" charset="-127"/>
              </a:rPr>
              <a:t>	</a:t>
            </a:r>
            <a:r>
              <a:rPr lang="en-US" dirty="0" err="1">
                <a:solidFill>
                  <a:schemeClr val="tx1"/>
                </a:solidFill>
                <a:ea typeface="굴림" pitchFamily="34" charset="-127"/>
              </a:rPr>
              <a:t>purObj.setBillId</a:t>
            </a:r>
            <a:r>
              <a:rPr lang="en-US" dirty="0">
                <a:solidFill>
                  <a:schemeClr val="tx1"/>
                </a:solidFill>
                <a:ea typeface="굴림" pitchFamily="34" charset="-127"/>
              </a:rPr>
              <a:t>(1001);</a:t>
            </a:r>
          </a:p>
          <a:p>
            <a:pPr>
              <a:defRPr/>
            </a:pPr>
            <a:r>
              <a:rPr lang="en-US" dirty="0">
                <a:solidFill>
                  <a:schemeClr val="tx1"/>
                </a:solidFill>
                <a:ea typeface="굴림" pitchFamily="34" charset="-127"/>
              </a:rPr>
              <a:t>	</a:t>
            </a:r>
            <a:r>
              <a:rPr lang="en-US" dirty="0" err="1">
                <a:solidFill>
                  <a:schemeClr val="tx1"/>
                </a:solidFill>
                <a:ea typeface="굴림" pitchFamily="34" charset="-127"/>
              </a:rPr>
              <a:t>purObj.setBillAmount</a:t>
            </a:r>
            <a:r>
              <a:rPr lang="en-US" dirty="0">
                <a:solidFill>
                  <a:schemeClr val="tx1"/>
                </a:solidFill>
                <a:ea typeface="굴림" pitchFamily="34" charset="-127"/>
              </a:rPr>
              <a:t>(1055.00f);</a:t>
            </a:r>
          </a:p>
          <a:p>
            <a:pPr>
              <a:defRPr/>
            </a:pPr>
            <a:r>
              <a:rPr lang="en-US" dirty="0">
                <a:solidFill>
                  <a:schemeClr val="tx1"/>
                </a:solidFill>
                <a:ea typeface="굴림" pitchFamily="34" charset="-127"/>
              </a:rPr>
              <a:t>	</a:t>
            </a:r>
            <a:r>
              <a:rPr lang="en-US" dirty="0" err="1">
                <a:solidFill>
                  <a:schemeClr val="tx1"/>
                </a:solidFill>
                <a:ea typeface="굴림" pitchFamily="34" charset="-127"/>
              </a:rPr>
              <a:t>System.out.println</a:t>
            </a:r>
            <a:r>
              <a:rPr lang="en-US" dirty="0">
                <a:solidFill>
                  <a:schemeClr val="tx1"/>
                </a:solidFill>
                <a:ea typeface="굴림" pitchFamily="34" charset="-127"/>
              </a:rPr>
              <a:t>("Bill Id:"+</a:t>
            </a:r>
            <a:r>
              <a:rPr lang="en-US" dirty="0" err="1">
                <a:solidFill>
                  <a:schemeClr val="tx1"/>
                </a:solidFill>
                <a:ea typeface="굴림" pitchFamily="34" charset="-127"/>
              </a:rPr>
              <a:t>purObj.getBillId</a:t>
            </a:r>
            <a:r>
              <a:rPr lang="en-US" dirty="0">
                <a:solidFill>
                  <a:schemeClr val="tx1"/>
                </a:solidFill>
                <a:ea typeface="굴림" pitchFamily="34" charset="-127"/>
              </a:rPr>
              <a:t>());</a:t>
            </a:r>
          </a:p>
          <a:p>
            <a:pPr>
              <a:defRPr/>
            </a:pPr>
            <a:r>
              <a:rPr lang="en-US" dirty="0">
                <a:solidFill>
                  <a:schemeClr val="tx1"/>
                </a:solidFill>
                <a:ea typeface="굴림" pitchFamily="34" charset="-127"/>
              </a:rPr>
              <a:t>	</a:t>
            </a:r>
            <a:r>
              <a:rPr lang="en-US" dirty="0" err="1">
                <a:solidFill>
                  <a:schemeClr val="tx1"/>
                </a:solidFill>
                <a:ea typeface="굴림" pitchFamily="34" charset="-127"/>
              </a:rPr>
              <a:t>System.out.println</a:t>
            </a:r>
            <a:r>
              <a:rPr lang="en-US" dirty="0">
                <a:solidFill>
                  <a:schemeClr val="tx1"/>
                </a:solidFill>
                <a:ea typeface="굴림" pitchFamily="34" charset="-127"/>
              </a:rPr>
              <a:t>("Actual Bill Amount:"+</a:t>
            </a:r>
            <a:r>
              <a:rPr lang="en-US" dirty="0" err="1">
                <a:solidFill>
                  <a:schemeClr val="tx1"/>
                </a:solidFill>
                <a:ea typeface="굴림" pitchFamily="34" charset="-127"/>
              </a:rPr>
              <a:t>purObj.getBillAmount</a:t>
            </a:r>
            <a:r>
              <a:rPr lang="en-US" dirty="0">
                <a:solidFill>
                  <a:schemeClr val="tx1"/>
                </a:solidFill>
                <a:ea typeface="굴림" pitchFamily="34" charset="-127"/>
              </a:rPr>
              <a:t>());      	</a:t>
            </a:r>
            <a:r>
              <a:rPr lang="en-US" dirty="0" err="1">
                <a:solidFill>
                  <a:schemeClr val="tx1"/>
                </a:solidFill>
                <a:ea typeface="굴림" pitchFamily="34" charset="-127"/>
              </a:rPr>
              <a:t>purObj.calculateBill</a:t>
            </a:r>
            <a:r>
              <a:rPr lang="en-US" dirty="0">
                <a:solidFill>
                  <a:schemeClr val="tx1"/>
                </a:solidFill>
                <a:ea typeface="굴림" pitchFamily="34" charset="-127"/>
              </a:rPr>
              <a:t>(</a:t>
            </a:r>
            <a:r>
              <a:rPr lang="en-US" dirty="0" err="1">
                <a:solidFill>
                  <a:schemeClr val="tx1"/>
                </a:solidFill>
                <a:ea typeface="굴림" pitchFamily="34" charset="-127"/>
              </a:rPr>
              <a:t>modeOfPayment,processingCharge</a:t>
            </a:r>
            <a:r>
              <a:rPr lang="en-US" dirty="0">
                <a:solidFill>
                  <a:schemeClr val="tx1"/>
                </a:solidFill>
                <a:ea typeface="굴림" pitchFamily="34" charset="-127"/>
              </a:rPr>
              <a:t>);</a:t>
            </a:r>
          </a:p>
          <a:p>
            <a:pPr>
              <a:defRPr/>
            </a:pPr>
            <a:r>
              <a:rPr lang="en-US" dirty="0">
                <a:solidFill>
                  <a:schemeClr val="tx1"/>
                </a:solidFill>
                <a:ea typeface="굴림" pitchFamily="34" charset="-127"/>
              </a:rPr>
              <a:t>}</a:t>
            </a:r>
          </a:p>
          <a:p>
            <a:pPr>
              <a:defRPr/>
            </a:pPr>
            <a:r>
              <a:rPr lang="en-US" dirty="0">
                <a:solidFill>
                  <a:schemeClr val="tx1"/>
                </a:solidFill>
                <a:ea typeface="굴림" pitchFamily="34" charset="-127"/>
              </a:rPr>
              <a:t>}</a:t>
            </a:r>
          </a:p>
        </p:txBody>
      </p:sp>
      <p:sp>
        <p:nvSpPr>
          <p:cNvPr id="7" name="TextBox 6"/>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Content Placeholder 9"/>
          <p:cNvSpPr>
            <a:spLocks noGrp="1"/>
          </p:cNvSpPr>
          <p:nvPr>
            <p:ph idx="1"/>
          </p:nvPr>
        </p:nvSpPr>
        <p:spPr>
          <a:xfrm>
            <a:off x="4953000" y="3124200"/>
            <a:ext cx="4114800" cy="11430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solidFill>
                  <a:schemeClr val="tx1"/>
                </a:solidFill>
              </a:rPr>
              <a:t>Output:</a:t>
            </a:r>
          </a:p>
          <a:p>
            <a:pPr eaLnBrk="1" hangingPunct="1">
              <a:buFont typeface="Wingdings" pitchFamily="2" charset="2"/>
              <a:buNone/>
              <a:defRPr/>
            </a:pPr>
            <a:r>
              <a:rPr lang="en-US" sz="1600" dirty="0" smtClean="0">
                <a:solidFill>
                  <a:schemeClr val="tx1"/>
                </a:solidFill>
              </a:rPr>
              <a:t>	Compilation Error!!!! </a:t>
            </a:r>
            <a:endParaRPr lang="en-US" sz="1600" dirty="0">
              <a:solidFill>
                <a:schemeClr val="tx1"/>
              </a:solidFill>
            </a:endParaRPr>
          </a:p>
        </p:txBody>
      </p:sp>
      <p:sp>
        <p:nvSpPr>
          <p:cNvPr id="13" name="Oval Callout 12"/>
          <p:cNvSpPr/>
          <p:nvPr/>
        </p:nvSpPr>
        <p:spPr bwMode="auto">
          <a:xfrm>
            <a:off x="7543800" y="1219200"/>
            <a:ext cx="2209800" cy="1066800"/>
          </a:xfrm>
          <a:prstGeom prst="wedgeEllipseCallout">
            <a:avLst>
              <a:gd name="adj1" fmla="val -64038"/>
              <a:gd name="adj2" fmla="val 8398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Why?</a:t>
            </a:r>
          </a:p>
        </p:txBody>
      </p:sp>
      <p:sp>
        <p:nvSpPr>
          <p:cNvPr id="14" name="Content Placeholder 9"/>
          <p:cNvSpPr txBox="1">
            <a:spLocks/>
          </p:cNvSpPr>
          <p:nvPr/>
        </p:nvSpPr>
        <p:spPr>
          <a:xfrm>
            <a:off x="4800600" y="4572000"/>
            <a:ext cx="4876800" cy="1295400"/>
          </a:xfrm>
          <a:prstGeom prst="flowChartProcess">
            <a:avLst/>
          </a:prstGeom>
          <a:ln w="9525" cap="flat" cmpd="sng" algn="ctr">
            <a:solidFill>
              <a:schemeClr val="accent2">
                <a:shade val="95000"/>
                <a:satMod val="105000"/>
              </a:schemeClr>
            </a:solidFill>
            <a:prstDash val="soli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buFont typeface="Wingdings" pitchFamily="2" charset="2"/>
              <a:buNone/>
              <a:defRPr/>
            </a:pPr>
            <a:r>
              <a:rPr lang="en-US" sz="1600" b="0" dirty="0">
                <a:solidFill>
                  <a:schemeClr val="tx1"/>
                </a:solidFill>
              </a:rPr>
              <a:t>In this case, </a:t>
            </a:r>
            <a:r>
              <a:rPr lang="en-US" sz="1600" b="0" dirty="0" err="1">
                <a:solidFill>
                  <a:schemeClr val="tx1"/>
                </a:solidFill>
              </a:rPr>
              <a:t>processingCharge</a:t>
            </a:r>
            <a:r>
              <a:rPr lang="en-US" sz="1600" b="0" dirty="0">
                <a:solidFill>
                  <a:schemeClr val="tx1"/>
                </a:solidFill>
              </a:rPr>
              <a:t> is an integer and we are assigning a String to it.</a:t>
            </a:r>
          </a:p>
          <a:p>
            <a:pPr>
              <a:buFont typeface="Wingdings" pitchFamily="2" charset="2"/>
              <a:buNone/>
              <a:defRPr/>
            </a:pPr>
            <a:r>
              <a:rPr lang="en-US" sz="1600" b="0" dirty="0">
                <a:solidFill>
                  <a:schemeClr val="tx1"/>
                </a:solidFill>
              </a:rPr>
              <a:t>Hence, we need to convert the String to integer before assigning it to </a:t>
            </a:r>
            <a:r>
              <a:rPr lang="en-US" sz="1600" b="0" dirty="0" err="1">
                <a:solidFill>
                  <a:schemeClr val="tx1"/>
                </a:solidFill>
              </a:rPr>
              <a:t>processingCharge</a:t>
            </a:r>
            <a:endParaRPr lang="en-US" sz="1600" b="0" dirty="0">
              <a:solidFill>
                <a:schemeClr val="tx1"/>
              </a:solidFill>
            </a:endParaRPr>
          </a:p>
        </p:txBody>
      </p:sp>
      <p:sp>
        <p:nvSpPr>
          <p:cNvPr id="16" name="Content Placeholder 11"/>
          <p:cNvSpPr txBox="1">
            <a:spLocks/>
          </p:cNvSpPr>
          <p:nvPr/>
        </p:nvSpPr>
        <p:spPr bwMode="auto">
          <a:xfrm>
            <a:off x="5410200" y="2133600"/>
            <a:ext cx="1676400" cy="838200"/>
          </a:xfrm>
          <a:prstGeom prst="wedgeRectCallout">
            <a:avLst>
              <a:gd name="adj1" fmla="val -148137"/>
              <a:gd name="adj2" fmla="val -3351"/>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a:t>
            </a:r>
            <a:r>
              <a:rPr lang="en-US" sz="1400" b="0" kern="0" dirty="0" err="1">
                <a:solidFill>
                  <a:schemeClr val="tx1"/>
                </a:solidFill>
              </a:rPr>
              <a:t>args</a:t>
            </a:r>
            <a:r>
              <a:rPr lang="en-US" sz="1400" b="0" kern="0" dirty="0">
                <a:solidFill>
                  <a:schemeClr val="tx1"/>
                </a:solidFill>
              </a:rPr>
              <a:t>[1] is assigned to </a:t>
            </a:r>
            <a:r>
              <a:rPr lang="en-US" sz="1400" b="0" kern="0" dirty="0" err="1">
                <a:solidFill>
                  <a:schemeClr val="tx1"/>
                </a:solidFill>
              </a:rPr>
              <a:t>processingCharge</a:t>
            </a:r>
            <a:endParaRPr lang="en-US" sz="1400" kern="0" dirty="0">
              <a:solidFill>
                <a:schemeClr val="tx1"/>
              </a:solidFill>
            </a:endParaRPr>
          </a:p>
        </p:txBody>
      </p:sp>
      <p:sp>
        <p:nvSpPr>
          <p:cNvPr id="17" name="Content Placeholder 11"/>
          <p:cNvSpPr txBox="1">
            <a:spLocks/>
          </p:cNvSpPr>
          <p:nvPr/>
        </p:nvSpPr>
        <p:spPr bwMode="auto">
          <a:xfrm>
            <a:off x="5410200" y="1143000"/>
            <a:ext cx="1676400" cy="838200"/>
          </a:xfrm>
          <a:prstGeom prst="wedgeRectCallout">
            <a:avLst>
              <a:gd name="adj1" fmla="val -144881"/>
              <a:gd name="adj2" fmla="val 78060"/>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command line arguments are used</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4" grpId="0" build="p" animBg="1"/>
      <p:bldP spid="16"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0C291D-84DD-4B7A-9977-E73CA12C8536}" type="slidenum">
              <a:rPr lang="en-US"/>
              <a:pPr>
                <a:defRPr/>
              </a:pPr>
              <a:t>62</a:t>
            </a:fld>
            <a:endParaRPr lang="en-US"/>
          </a:p>
        </p:txBody>
      </p:sp>
      <p:sp>
        <p:nvSpPr>
          <p:cNvPr id="614405" name="Rectangle 5"/>
          <p:cNvSpPr>
            <a:spLocks noGrp="1" noChangeArrowheads="1"/>
          </p:cNvSpPr>
          <p:nvPr>
            <p:ph type="title"/>
          </p:nvPr>
        </p:nvSpPr>
        <p:spPr/>
        <p:txBody>
          <a:bodyPr/>
          <a:lstStyle/>
          <a:p>
            <a:pPr eaLnBrk="1" hangingPunct="1">
              <a:defRPr/>
            </a:pPr>
            <a:r>
              <a:rPr lang="en-US" dirty="0" smtClean="0"/>
              <a:t>Command Line Arguments  (4 of 5)</a:t>
            </a:r>
          </a:p>
        </p:txBody>
      </p:sp>
      <p:sp>
        <p:nvSpPr>
          <p:cNvPr id="68612" name="Rectangle 6"/>
          <p:cNvSpPr>
            <a:spLocks noGrp="1" noChangeArrowheads="1"/>
          </p:cNvSpPr>
          <p:nvPr>
            <p:ph type="body" idx="1"/>
          </p:nvPr>
        </p:nvSpPr>
        <p:spPr>
          <a:xfrm>
            <a:off x="457200" y="1028700"/>
            <a:ext cx="8534400" cy="5295900"/>
          </a:xfrm>
        </p:spPr>
        <p:txBody>
          <a:bodyPr/>
          <a:lstStyle/>
          <a:p>
            <a:pPr eaLnBrk="1" hangingPunct="1">
              <a:lnSpc>
                <a:spcPct val="90000"/>
              </a:lnSpc>
              <a:buFont typeface="Wingdings" pitchFamily="2" charset="2"/>
              <a:buNone/>
            </a:pPr>
            <a:r>
              <a:rPr lang="en-US" sz="2200" smtClean="0"/>
              <a:t>Integer class </a:t>
            </a:r>
          </a:p>
          <a:p>
            <a:pPr lvl="2" eaLnBrk="1" hangingPunct="1">
              <a:lnSpc>
                <a:spcPct val="90000"/>
              </a:lnSpc>
              <a:buFont typeface="Wingdings" pitchFamily="2" charset="2"/>
              <a:buChar char="§"/>
            </a:pPr>
            <a:r>
              <a:rPr lang="en-US" sz="2200" smtClean="0"/>
              <a:t>parseInt() : </a:t>
            </a:r>
            <a:r>
              <a:rPr lang="en-US" smtClean="0"/>
              <a:t>To get int value from a String</a:t>
            </a:r>
            <a:endParaRPr lang="en-US" sz="2200"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endParaRPr lang="en-US" smtClean="0"/>
          </a:p>
        </p:txBody>
      </p:sp>
      <p:sp>
        <p:nvSpPr>
          <p:cNvPr id="6" name="Text Box 4"/>
          <p:cNvSpPr txBox="1">
            <a:spLocks noChangeArrowheads="1"/>
          </p:cNvSpPr>
          <p:nvPr/>
        </p:nvSpPr>
        <p:spPr bwMode="auto">
          <a:xfrm>
            <a:off x="1352550" y="1949450"/>
            <a:ext cx="7200900" cy="323215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solidFill>
                  <a:schemeClr val="tx1"/>
                </a:solidFill>
                <a:ea typeface="굴림" pitchFamily="34" charset="-127"/>
              </a:rPr>
              <a:t>class Retail{</a:t>
            </a:r>
          </a:p>
          <a:p>
            <a:pPr>
              <a:defRPr/>
            </a:pPr>
            <a:r>
              <a:rPr lang="en-US" dirty="0">
                <a:solidFill>
                  <a:schemeClr val="tx1"/>
                </a:solidFill>
                <a:ea typeface="굴림" pitchFamily="34" charset="-127"/>
              </a:rPr>
              <a:t>public static void main(String </a:t>
            </a:r>
            <a:r>
              <a:rPr lang="en-US" dirty="0" err="1">
                <a:solidFill>
                  <a:schemeClr val="tx1"/>
                </a:solidFill>
                <a:ea typeface="굴림" pitchFamily="34" charset="-127"/>
              </a:rPr>
              <a:t>args</a:t>
            </a:r>
            <a:r>
              <a:rPr lang="en-US" dirty="0">
                <a:solidFill>
                  <a:schemeClr val="tx1"/>
                </a:solidFill>
                <a:ea typeface="굴림" pitchFamily="34" charset="-127"/>
              </a:rPr>
              <a:t>[]){</a:t>
            </a:r>
          </a:p>
          <a:p>
            <a:pPr>
              <a:defRPr/>
            </a:pPr>
            <a:r>
              <a:rPr lang="en-US" dirty="0">
                <a:solidFill>
                  <a:schemeClr val="tx1"/>
                </a:solidFill>
                <a:ea typeface="굴림" pitchFamily="34" charset="-127"/>
              </a:rPr>
              <a:t>	String </a:t>
            </a:r>
            <a:r>
              <a:rPr lang="en-US" dirty="0" err="1">
                <a:solidFill>
                  <a:schemeClr val="tx1"/>
                </a:solidFill>
                <a:ea typeface="굴림" pitchFamily="34" charset="-127"/>
              </a:rPr>
              <a:t>modeOfPayment</a:t>
            </a:r>
            <a:r>
              <a:rPr lang="en-US" dirty="0">
                <a:solidFill>
                  <a:schemeClr val="tx1"/>
                </a:solidFill>
                <a:ea typeface="굴림" pitchFamily="34" charset="-127"/>
              </a:rPr>
              <a:t>=</a:t>
            </a:r>
            <a:r>
              <a:rPr lang="en-US" dirty="0" err="1">
                <a:solidFill>
                  <a:schemeClr val="tx1"/>
                </a:solidFill>
                <a:ea typeface="굴림" pitchFamily="34" charset="-127"/>
              </a:rPr>
              <a:t>args</a:t>
            </a:r>
            <a:r>
              <a:rPr lang="en-US" dirty="0">
                <a:solidFill>
                  <a:schemeClr val="tx1"/>
                </a:solidFill>
                <a:ea typeface="굴림" pitchFamily="34" charset="-127"/>
              </a:rPr>
              <a:t>[0];</a:t>
            </a:r>
          </a:p>
          <a:p>
            <a:pPr>
              <a:defRPr/>
            </a:pPr>
            <a:r>
              <a:rPr lang="en-US" dirty="0">
                <a:solidFill>
                  <a:schemeClr val="tx1"/>
                </a:solidFill>
                <a:ea typeface="굴림" pitchFamily="34" charset="-127"/>
              </a:rPr>
              <a:t>	</a:t>
            </a:r>
            <a:r>
              <a:rPr lang="en-US" dirty="0" err="1">
                <a:solidFill>
                  <a:schemeClr val="tx1"/>
                </a:solidFill>
                <a:ea typeface="굴림" pitchFamily="34" charset="-127"/>
              </a:rPr>
              <a:t>int</a:t>
            </a:r>
            <a:r>
              <a:rPr lang="en-US" dirty="0">
                <a:solidFill>
                  <a:schemeClr val="tx1"/>
                </a:solidFill>
                <a:ea typeface="굴림" pitchFamily="34" charset="-127"/>
              </a:rPr>
              <a:t> </a:t>
            </a:r>
            <a:r>
              <a:rPr lang="en-US" dirty="0" err="1">
                <a:solidFill>
                  <a:schemeClr val="tx1"/>
                </a:solidFill>
                <a:ea typeface="굴림" pitchFamily="34" charset="-127"/>
              </a:rPr>
              <a:t>processingCharge</a:t>
            </a:r>
            <a:r>
              <a:rPr lang="en-US" dirty="0">
                <a:solidFill>
                  <a:schemeClr val="tx1"/>
                </a:solidFill>
                <a:ea typeface="굴림" pitchFamily="34" charset="-127"/>
              </a:rPr>
              <a:t>=</a:t>
            </a:r>
            <a:r>
              <a:rPr lang="en-US" dirty="0" err="1">
                <a:solidFill>
                  <a:schemeClr val="tx1"/>
                </a:solidFill>
                <a:ea typeface="굴림" pitchFamily="34" charset="-127"/>
              </a:rPr>
              <a:t>Integer.parseInt</a:t>
            </a:r>
            <a:r>
              <a:rPr lang="en-US" dirty="0">
                <a:solidFill>
                  <a:schemeClr val="tx1"/>
                </a:solidFill>
                <a:ea typeface="굴림" pitchFamily="34" charset="-127"/>
              </a:rPr>
              <a:t>(</a:t>
            </a:r>
            <a:r>
              <a:rPr lang="en-US" dirty="0" err="1">
                <a:solidFill>
                  <a:schemeClr val="tx1"/>
                </a:solidFill>
                <a:ea typeface="굴림" pitchFamily="34" charset="-127"/>
              </a:rPr>
              <a:t>args</a:t>
            </a:r>
            <a:r>
              <a:rPr lang="en-US" dirty="0">
                <a:solidFill>
                  <a:schemeClr val="tx1"/>
                </a:solidFill>
                <a:ea typeface="굴림" pitchFamily="34" charset="-127"/>
              </a:rPr>
              <a:t>[1]);</a:t>
            </a:r>
          </a:p>
          <a:p>
            <a:pPr>
              <a:defRPr/>
            </a:pPr>
            <a:r>
              <a:rPr lang="en-US" dirty="0">
                <a:solidFill>
                  <a:schemeClr val="tx1"/>
                </a:solidFill>
                <a:ea typeface="굴림" pitchFamily="34" charset="-127"/>
              </a:rPr>
              <a:t>	Purchase </a:t>
            </a:r>
            <a:r>
              <a:rPr lang="en-US" dirty="0" err="1">
                <a:solidFill>
                  <a:schemeClr val="tx1"/>
                </a:solidFill>
                <a:ea typeface="굴림" pitchFamily="34" charset="-127"/>
              </a:rPr>
              <a:t>purObj</a:t>
            </a:r>
            <a:r>
              <a:rPr lang="en-US" dirty="0">
                <a:solidFill>
                  <a:schemeClr val="tx1"/>
                </a:solidFill>
                <a:ea typeface="굴림" pitchFamily="34" charset="-127"/>
              </a:rPr>
              <a:t>=new Purchase();</a:t>
            </a:r>
          </a:p>
          <a:p>
            <a:pPr>
              <a:defRPr/>
            </a:pPr>
            <a:r>
              <a:rPr lang="en-US" dirty="0">
                <a:solidFill>
                  <a:schemeClr val="tx1"/>
                </a:solidFill>
                <a:ea typeface="굴림" pitchFamily="34" charset="-127"/>
              </a:rPr>
              <a:t>	</a:t>
            </a:r>
            <a:r>
              <a:rPr lang="en-US" dirty="0" err="1">
                <a:solidFill>
                  <a:schemeClr val="tx1"/>
                </a:solidFill>
                <a:ea typeface="굴림" pitchFamily="34" charset="-127"/>
              </a:rPr>
              <a:t>purObj.setBillId</a:t>
            </a:r>
            <a:r>
              <a:rPr lang="en-US" dirty="0">
                <a:solidFill>
                  <a:schemeClr val="tx1"/>
                </a:solidFill>
                <a:ea typeface="굴림" pitchFamily="34" charset="-127"/>
              </a:rPr>
              <a:t>(1001);</a:t>
            </a:r>
          </a:p>
          <a:p>
            <a:pPr>
              <a:defRPr/>
            </a:pPr>
            <a:r>
              <a:rPr lang="en-US" dirty="0">
                <a:solidFill>
                  <a:schemeClr val="tx1"/>
                </a:solidFill>
                <a:ea typeface="굴림" pitchFamily="34" charset="-127"/>
              </a:rPr>
              <a:t>	</a:t>
            </a:r>
            <a:r>
              <a:rPr lang="en-US" dirty="0" err="1">
                <a:solidFill>
                  <a:schemeClr val="tx1"/>
                </a:solidFill>
                <a:ea typeface="굴림" pitchFamily="34" charset="-127"/>
              </a:rPr>
              <a:t>purObj.setBillAmount</a:t>
            </a:r>
            <a:r>
              <a:rPr lang="en-US" dirty="0">
                <a:solidFill>
                  <a:schemeClr val="tx1"/>
                </a:solidFill>
                <a:ea typeface="굴림" pitchFamily="34" charset="-127"/>
              </a:rPr>
              <a:t>(1055.00f);</a:t>
            </a:r>
          </a:p>
          <a:p>
            <a:pPr>
              <a:defRPr/>
            </a:pPr>
            <a:r>
              <a:rPr lang="en-US" dirty="0">
                <a:solidFill>
                  <a:schemeClr val="tx1"/>
                </a:solidFill>
                <a:ea typeface="굴림" pitchFamily="34" charset="-127"/>
              </a:rPr>
              <a:t>	</a:t>
            </a:r>
            <a:r>
              <a:rPr lang="en-US" dirty="0" err="1">
                <a:solidFill>
                  <a:schemeClr val="tx1"/>
                </a:solidFill>
                <a:ea typeface="굴림" pitchFamily="34" charset="-127"/>
              </a:rPr>
              <a:t>System.out.println</a:t>
            </a:r>
            <a:r>
              <a:rPr lang="en-US" dirty="0">
                <a:solidFill>
                  <a:schemeClr val="tx1"/>
                </a:solidFill>
                <a:ea typeface="굴림" pitchFamily="34" charset="-127"/>
              </a:rPr>
              <a:t>("Bill Id:"+</a:t>
            </a:r>
            <a:r>
              <a:rPr lang="en-US" dirty="0" err="1">
                <a:solidFill>
                  <a:schemeClr val="tx1"/>
                </a:solidFill>
                <a:ea typeface="굴림" pitchFamily="34" charset="-127"/>
              </a:rPr>
              <a:t>purObj.getBillId</a:t>
            </a:r>
            <a:r>
              <a:rPr lang="en-US" dirty="0">
                <a:solidFill>
                  <a:schemeClr val="tx1"/>
                </a:solidFill>
                <a:ea typeface="굴림" pitchFamily="34" charset="-127"/>
              </a:rPr>
              <a:t>());</a:t>
            </a:r>
          </a:p>
          <a:p>
            <a:pPr>
              <a:defRPr/>
            </a:pPr>
            <a:r>
              <a:rPr lang="en-US" dirty="0">
                <a:solidFill>
                  <a:schemeClr val="tx1"/>
                </a:solidFill>
                <a:ea typeface="굴림" pitchFamily="34" charset="-127"/>
              </a:rPr>
              <a:t>	</a:t>
            </a:r>
            <a:r>
              <a:rPr lang="en-US" dirty="0" err="1">
                <a:solidFill>
                  <a:schemeClr val="tx1"/>
                </a:solidFill>
                <a:ea typeface="굴림" pitchFamily="34" charset="-127"/>
              </a:rPr>
              <a:t>System.out.println</a:t>
            </a:r>
            <a:r>
              <a:rPr lang="en-US" dirty="0">
                <a:solidFill>
                  <a:schemeClr val="tx1"/>
                </a:solidFill>
                <a:ea typeface="굴림" pitchFamily="34" charset="-127"/>
              </a:rPr>
              <a:t>("Actual Bill Amount:"+</a:t>
            </a:r>
            <a:r>
              <a:rPr lang="en-US" dirty="0" err="1">
                <a:solidFill>
                  <a:schemeClr val="tx1"/>
                </a:solidFill>
                <a:ea typeface="굴림" pitchFamily="34" charset="-127"/>
              </a:rPr>
              <a:t>purObj.getBillAmount</a:t>
            </a:r>
            <a:r>
              <a:rPr lang="en-US" dirty="0">
                <a:solidFill>
                  <a:schemeClr val="tx1"/>
                </a:solidFill>
                <a:ea typeface="굴림" pitchFamily="34" charset="-127"/>
              </a:rPr>
              <a:t>());      	</a:t>
            </a:r>
            <a:r>
              <a:rPr lang="en-US" dirty="0" err="1">
                <a:solidFill>
                  <a:schemeClr val="tx1"/>
                </a:solidFill>
                <a:ea typeface="굴림" pitchFamily="34" charset="-127"/>
              </a:rPr>
              <a:t>purObj.calculateBill</a:t>
            </a:r>
            <a:r>
              <a:rPr lang="en-US" dirty="0">
                <a:solidFill>
                  <a:schemeClr val="tx1"/>
                </a:solidFill>
                <a:ea typeface="굴림" pitchFamily="34" charset="-127"/>
              </a:rPr>
              <a:t>(</a:t>
            </a:r>
            <a:r>
              <a:rPr lang="en-US" dirty="0" err="1">
                <a:solidFill>
                  <a:schemeClr val="tx1"/>
                </a:solidFill>
                <a:ea typeface="굴림" pitchFamily="34" charset="-127"/>
              </a:rPr>
              <a:t>modeOfPayment,processingCharge</a:t>
            </a:r>
            <a:r>
              <a:rPr lang="en-US" dirty="0">
                <a:solidFill>
                  <a:schemeClr val="tx1"/>
                </a:solidFill>
                <a:ea typeface="굴림" pitchFamily="34" charset="-127"/>
              </a:rPr>
              <a:t>);</a:t>
            </a:r>
          </a:p>
          <a:p>
            <a:pPr>
              <a:defRPr/>
            </a:pPr>
            <a:r>
              <a:rPr lang="en-US" dirty="0">
                <a:solidFill>
                  <a:schemeClr val="tx1"/>
                </a:solidFill>
                <a:ea typeface="굴림" pitchFamily="34" charset="-127"/>
              </a:rPr>
              <a:t>}</a:t>
            </a:r>
          </a:p>
          <a:p>
            <a:pPr>
              <a:defRPr/>
            </a:pPr>
            <a:r>
              <a:rPr lang="en-US" dirty="0">
                <a:solidFill>
                  <a:schemeClr val="tx1"/>
                </a:solidFill>
                <a:ea typeface="굴림" pitchFamily="34" charset="-127"/>
              </a:rPr>
              <a:t>}</a:t>
            </a:r>
          </a:p>
        </p:txBody>
      </p:sp>
      <p:sp>
        <p:nvSpPr>
          <p:cNvPr id="7" name="Content Placeholder 11"/>
          <p:cNvSpPr txBox="1">
            <a:spLocks/>
          </p:cNvSpPr>
          <p:nvPr/>
        </p:nvSpPr>
        <p:spPr bwMode="auto">
          <a:xfrm>
            <a:off x="7467600" y="2438400"/>
            <a:ext cx="1676400" cy="1143000"/>
          </a:xfrm>
          <a:prstGeom prst="wedgeRectCallout">
            <a:avLst>
              <a:gd name="adj1" fmla="val -140810"/>
              <a:gd name="adj2" fmla="val -10515"/>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a:t>
            </a:r>
            <a:r>
              <a:rPr lang="en-US" sz="1400" b="0" kern="0" dirty="0" err="1">
                <a:solidFill>
                  <a:schemeClr val="tx1"/>
                </a:solidFill>
              </a:rPr>
              <a:t>args</a:t>
            </a:r>
            <a:r>
              <a:rPr lang="en-US" sz="1400" b="0" kern="0" dirty="0">
                <a:solidFill>
                  <a:schemeClr val="tx1"/>
                </a:solidFill>
              </a:rPr>
              <a:t>[1] is converted to integer before assigning it to </a:t>
            </a:r>
            <a:r>
              <a:rPr lang="en-US" sz="1400" b="0" kern="0" dirty="0" err="1">
                <a:solidFill>
                  <a:schemeClr val="tx1"/>
                </a:solidFill>
              </a:rPr>
              <a:t>processingCharge</a:t>
            </a:r>
            <a:endParaRPr lang="en-US" sz="140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D3720A21-21F3-4A83-BD89-7AA314076B0F}" type="slidenum">
              <a:rPr lang="en-US"/>
              <a:pPr>
                <a:defRPr/>
              </a:pPr>
              <a:t>63</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Command Line Arguments  (5 of 5)</a:t>
            </a:r>
          </a:p>
        </p:txBody>
      </p:sp>
      <p:sp>
        <p:nvSpPr>
          <p:cNvPr id="7" name="Content Placeholder 9"/>
          <p:cNvSpPr>
            <a:spLocks noGrp="1"/>
          </p:cNvSpPr>
          <p:nvPr>
            <p:ph idx="1"/>
          </p:nvPr>
        </p:nvSpPr>
        <p:spPr>
          <a:xfrm>
            <a:off x="381000" y="1930400"/>
            <a:ext cx="4572000" cy="28194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solidFill>
                  <a:schemeClr val="tx1"/>
                </a:solidFill>
              </a:rPr>
              <a:t>Case 1 – Command Line Arguments passed are “Cash” and 5</a:t>
            </a:r>
          </a:p>
          <a:p>
            <a:pPr eaLnBrk="1" hangingPunct="1">
              <a:buFont typeface="Wingdings" pitchFamily="2" charset="2"/>
              <a:buNone/>
              <a:defRPr/>
            </a:pPr>
            <a:r>
              <a:rPr lang="en-US" sz="1600" b="1" dirty="0" smtClean="0">
                <a:solidFill>
                  <a:schemeClr val="tx1"/>
                </a:solidFill>
              </a:rPr>
              <a:t>Output:</a:t>
            </a:r>
          </a:p>
          <a:p>
            <a:pPr eaLnBrk="1" hangingPunct="1">
              <a:buFont typeface="Wingdings" pitchFamily="2" charset="2"/>
              <a:buNone/>
              <a:defRPr/>
            </a:pPr>
            <a:r>
              <a:rPr lang="en-US" sz="1600" dirty="0" smtClean="0">
                <a:solidFill>
                  <a:schemeClr val="tx1"/>
                </a:solidFill>
              </a:rPr>
              <a:t>Bill Id: 1001</a:t>
            </a:r>
          </a:p>
          <a:p>
            <a:pPr eaLnBrk="1" hangingPunct="1">
              <a:buFont typeface="Wingdings" pitchFamily="2" charset="2"/>
              <a:buNone/>
              <a:defRPr/>
            </a:pPr>
            <a:r>
              <a:rPr lang="en-US" sz="1600" dirty="0" smtClean="0">
                <a:solidFill>
                  <a:schemeClr val="tx1"/>
                </a:solidFill>
              </a:rPr>
              <a:t>Actual Bill Amount: 1055.0</a:t>
            </a:r>
          </a:p>
          <a:p>
            <a:pPr eaLnBrk="1" hangingPunct="1">
              <a:buFont typeface="Wingdings" pitchFamily="2" charset="2"/>
              <a:buNone/>
              <a:defRPr/>
            </a:pPr>
            <a:r>
              <a:rPr lang="en-US" sz="1600" dirty="0" smtClean="0">
                <a:solidFill>
                  <a:schemeClr val="tx1"/>
                </a:solidFill>
              </a:rPr>
              <a:t>Amount to be paid after discount: 1055.0</a:t>
            </a:r>
          </a:p>
        </p:txBody>
      </p:sp>
      <p:sp>
        <p:nvSpPr>
          <p:cNvPr id="11" name="Content Placeholder 9"/>
          <p:cNvSpPr txBox="1">
            <a:spLocks/>
          </p:cNvSpPr>
          <p:nvPr/>
        </p:nvSpPr>
        <p:spPr bwMode="auto">
          <a:xfrm>
            <a:off x="5105400" y="1931988"/>
            <a:ext cx="4572000" cy="2819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Case 2 – Command Line Argument passed are “Credit” </a:t>
            </a:r>
            <a:r>
              <a:rPr lang="en-US" sz="1600" dirty="0">
                <a:solidFill>
                  <a:schemeClr val="tx1"/>
                </a:solidFill>
              </a:rPr>
              <a:t>and 5</a:t>
            </a:r>
            <a:endParaRPr lang="en-US" sz="1600" kern="0" dirty="0">
              <a:solidFill>
                <a:schemeClr val="tx1"/>
              </a:solidFill>
            </a:endParaRPr>
          </a:p>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Bill Id: 1001</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Actual Bill Amount: 1055.0</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Amount to be paid after discount: 1107.75</a:t>
            </a:r>
          </a:p>
        </p:txBody>
      </p:sp>
      <p:sp>
        <p:nvSpPr>
          <p:cNvPr id="10" name="TextBox 9"/>
          <p:cNvSpPr txBox="1"/>
          <p:nvPr/>
        </p:nvSpPr>
        <p:spPr>
          <a:xfrm>
            <a:off x="381000" y="1094096"/>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1"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EE3E019-EEA6-4DA9-A3FC-E718C04987FF}" type="slidenum">
              <a:rPr lang="en-US"/>
              <a:pPr>
                <a:defRPr/>
              </a:pPr>
              <a:t>64</a:t>
            </a:fld>
            <a:endParaRPr lang="en-US"/>
          </a:p>
        </p:txBody>
      </p:sp>
      <p:sp>
        <p:nvSpPr>
          <p:cNvPr id="352262" name="Rectangle 6"/>
          <p:cNvSpPr>
            <a:spLocks noGrp="1" noChangeArrowheads="1"/>
          </p:cNvSpPr>
          <p:nvPr>
            <p:ph type="title"/>
          </p:nvPr>
        </p:nvSpPr>
        <p:spPr>
          <a:xfrm>
            <a:off x="330200" y="12700"/>
            <a:ext cx="8356600" cy="973138"/>
          </a:xfrm>
        </p:spPr>
        <p:txBody>
          <a:bodyPr/>
          <a:lstStyle/>
          <a:p>
            <a:pPr eaLnBrk="1" hangingPunct="1">
              <a:defRPr/>
            </a:pPr>
            <a:r>
              <a:rPr lang="en-US" dirty="0" smtClean="0"/>
              <a:t>Revisiting main() method</a:t>
            </a:r>
          </a:p>
        </p:txBody>
      </p:sp>
      <p:sp>
        <p:nvSpPr>
          <p:cNvPr id="70660" name="Rectangle 7"/>
          <p:cNvSpPr>
            <a:spLocks noGrp="1" noChangeArrowheads="1"/>
          </p:cNvSpPr>
          <p:nvPr>
            <p:ph type="body" idx="1"/>
          </p:nvPr>
        </p:nvSpPr>
        <p:spPr>
          <a:xfrm>
            <a:off x="533400" y="1295400"/>
            <a:ext cx="8534400" cy="4876800"/>
          </a:xfrm>
        </p:spPr>
        <p:txBody>
          <a:bodyPr/>
          <a:lstStyle/>
          <a:p>
            <a:r>
              <a:rPr lang="en-US" sz="2200" smtClean="0"/>
              <a:t>main() is declared as public so it can be accessed from anywhere</a:t>
            </a:r>
          </a:p>
          <a:p>
            <a:pPr>
              <a:buFont typeface="Wingdings" pitchFamily="2" charset="2"/>
              <a:buNone/>
            </a:pPr>
            <a:endParaRPr lang="en-US" sz="2200" smtClean="0"/>
          </a:p>
          <a:p>
            <a:r>
              <a:rPr lang="en-US" sz="2200" smtClean="0"/>
              <a:t> static allows main( ) to be called without having to instantiate a particular instance of the class</a:t>
            </a:r>
          </a:p>
          <a:p>
            <a:endParaRPr lang="en-US" sz="2200" smtClean="0"/>
          </a:p>
          <a:p>
            <a:r>
              <a:rPr lang="en-US" sz="2200" smtClean="0"/>
              <a:t>This is required because the main( ) is called by the Java interpreter before any objects are created</a:t>
            </a:r>
          </a:p>
          <a:p>
            <a:pPr>
              <a:buFont typeface="Wingdings" pitchFamily="2" charset="2"/>
              <a:buNone/>
            </a:pPr>
            <a:endParaRPr lang="en-US" sz="2200" smtClean="0"/>
          </a:p>
          <a:p>
            <a:r>
              <a:rPr lang="en-US" sz="2200" smtClean="0"/>
              <a:t>void informs the compiler that main( ) does not return any value</a:t>
            </a:r>
          </a:p>
          <a:p>
            <a:endParaRPr lang="en-US" sz="2200" smtClean="0"/>
          </a:p>
          <a:p>
            <a:r>
              <a:rPr lang="en-US" sz="2200" smtClean="0"/>
              <a:t>The parameter passed to the main() i.e. String args[] facilitates input through command line arguments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228600" y="1295400"/>
            <a:ext cx="8915400" cy="4881563"/>
          </a:xfrm>
        </p:spPr>
        <p:txBody>
          <a:bodyPr/>
          <a:lstStyle/>
          <a:p>
            <a:pPr>
              <a:buFont typeface="Wingdings" pitchFamily="2" charset="2"/>
              <a:buNone/>
              <a:defRPr/>
            </a:pPr>
            <a:r>
              <a:rPr lang="en-US" dirty="0" smtClean="0"/>
              <a:t>Q1. What will be the output of the following code snippet? Assume that the values passed are 10, 20</a:t>
            </a: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BCBB2ADC-8A20-4325-B69D-B5352498A901}" type="slidenum">
              <a:rPr lang="en-US"/>
              <a:pPr>
                <a:defRPr/>
              </a:pPr>
              <a:t>65</a:t>
            </a:fld>
            <a:endParaRPr lang="en-US"/>
          </a:p>
        </p:txBody>
      </p:sp>
      <p:sp>
        <p:nvSpPr>
          <p:cNvPr id="7" name="Text Box 4"/>
          <p:cNvSpPr txBox="1">
            <a:spLocks noChangeArrowheads="1"/>
          </p:cNvSpPr>
          <p:nvPr/>
        </p:nvSpPr>
        <p:spPr bwMode="auto">
          <a:xfrm>
            <a:off x="838200" y="2432050"/>
            <a:ext cx="7772400" cy="2216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class </a:t>
            </a:r>
            <a:r>
              <a:rPr lang="en-US" dirty="0" err="1">
                <a:ea typeface="굴림" pitchFamily="34" charset="-127"/>
              </a:rPr>
              <a:t>CommandArg</a:t>
            </a:r>
            <a:r>
              <a:rPr lang="en-US" dirty="0">
                <a:ea typeface="굴림" pitchFamily="34" charset="-127"/>
              </a:rPr>
              <a:t>{</a:t>
            </a:r>
          </a:p>
          <a:p>
            <a:pPr>
              <a:defRPr/>
            </a:pPr>
            <a:r>
              <a:rPr lang="en-US" dirty="0">
                <a:ea typeface="굴림" pitchFamily="34" charset="-127"/>
              </a:rPr>
              <a:t>  public static void main(String [] </a:t>
            </a:r>
            <a:r>
              <a:rPr lang="en-US" dirty="0" err="1">
                <a:ea typeface="굴림" pitchFamily="34" charset="-127"/>
              </a:rPr>
              <a:t>args</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("First Number is :   "+ </a:t>
            </a:r>
            <a:r>
              <a:rPr lang="en-US" dirty="0" err="1">
                <a:ea typeface="굴림" pitchFamily="34" charset="-127"/>
              </a:rPr>
              <a:t>args</a:t>
            </a:r>
            <a:r>
              <a:rPr lang="en-US" dirty="0">
                <a:ea typeface="굴림" pitchFamily="34" charset="-127"/>
              </a:rPr>
              <a:t>[0]);</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("Second Number is :"+</a:t>
            </a:r>
            <a:r>
              <a:rPr lang="en-US" dirty="0" err="1">
                <a:ea typeface="굴림" pitchFamily="34" charset="-127"/>
              </a:rPr>
              <a:t>args</a:t>
            </a:r>
            <a:r>
              <a:rPr lang="en-US" dirty="0">
                <a:ea typeface="굴림" pitchFamily="34" charset="-127"/>
              </a:rPr>
              <a:t>[1]);</a:t>
            </a:r>
          </a:p>
          <a:p>
            <a:pPr>
              <a:defRPr/>
            </a:pPr>
            <a:r>
              <a:rPr lang="en-US" dirty="0">
                <a:ea typeface="굴림" pitchFamily="34" charset="-127"/>
              </a:rPr>
              <a:t>     </a:t>
            </a:r>
            <a:r>
              <a:rPr lang="en-US" dirty="0" err="1">
                <a:ea typeface="굴림" pitchFamily="34" charset="-127"/>
              </a:rPr>
              <a:t>int</a:t>
            </a:r>
            <a:r>
              <a:rPr lang="en-US" dirty="0">
                <a:ea typeface="굴림" pitchFamily="34" charset="-127"/>
              </a:rPr>
              <a:t> sum=</a:t>
            </a:r>
            <a:r>
              <a:rPr lang="en-US" dirty="0" err="1">
                <a:ea typeface="굴림" pitchFamily="34" charset="-127"/>
              </a:rPr>
              <a:t>args</a:t>
            </a:r>
            <a:r>
              <a:rPr lang="en-US" dirty="0">
                <a:ea typeface="굴림" pitchFamily="34" charset="-127"/>
              </a:rPr>
              <a:t>[0]+</a:t>
            </a:r>
            <a:r>
              <a:rPr lang="en-US" dirty="0" err="1">
                <a:ea typeface="굴림" pitchFamily="34" charset="-127"/>
              </a:rPr>
              <a:t>args</a:t>
            </a:r>
            <a:r>
              <a:rPr lang="en-US" dirty="0">
                <a:ea typeface="굴림" pitchFamily="34" charset="-127"/>
              </a:rPr>
              <a:t>[1];</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("Sum= :"+sum);</a:t>
            </a:r>
          </a:p>
          <a:p>
            <a:pPr>
              <a:defRPr/>
            </a:pPr>
            <a:r>
              <a:rPr lang="en-US" dirty="0">
                <a:ea typeface="굴림" pitchFamily="34" charset="-127"/>
              </a:rPr>
              <a:t>    }</a:t>
            </a:r>
          </a:p>
          <a:p>
            <a:pPr>
              <a:defRPr/>
            </a:pPr>
            <a:r>
              <a:rPr lang="en-US" dirty="0">
                <a:ea typeface="굴림" pitchFamily="34" charset="-127"/>
              </a:rPr>
              <a:t>}</a:t>
            </a:r>
            <a:endParaRPr lang="en-US" dirty="0"/>
          </a:p>
        </p:txBody>
      </p:sp>
      <p:pic>
        <p:nvPicPr>
          <p:cNvPr id="716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838200" y="4800600"/>
            <a:ext cx="69342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r>
              <a:rPr lang="en-US" sz="1400" b="0" dirty="0" smtClean="0"/>
              <a:t>Compilation Error: String value cannot be assigned to an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228600" y="1295400"/>
            <a:ext cx="8915400" cy="4881563"/>
          </a:xfrm>
        </p:spPr>
        <p:txBody>
          <a:bodyPr/>
          <a:lstStyle/>
          <a:p>
            <a:pPr>
              <a:buFont typeface="Wingdings" pitchFamily="2" charset="2"/>
              <a:buNone/>
              <a:defRPr/>
            </a:pPr>
            <a:r>
              <a:rPr lang="en-US" dirty="0" smtClean="0"/>
              <a:t>Q2. What will be the output of the following code snippet? Assume that the values passed are Jennifer, 45, 40</a:t>
            </a:r>
            <a:endParaRPr lang="en-US" sz="1600" dirty="0" smtClean="0"/>
          </a:p>
          <a:p>
            <a:pPr>
              <a:buFont typeface="Wingdings" pitchFamily="2" charset="2"/>
              <a:buNone/>
              <a:defRPr/>
            </a:pPr>
            <a:endParaRPr lang="en-US" sz="1600" dirty="0" smtClean="0"/>
          </a:p>
          <a:p>
            <a:pPr marL="0" indent="0">
              <a:buFont typeface="Wingdings" pitchFamily="2" charset="2"/>
              <a:buNone/>
              <a:defRPr/>
            </a:pPr>
            <a:r>
              <a:rPr lang="en-US" dirty="0" smtClean="0"/>
              <a:t>		</a:t>
            </a:r>
          </a:p>
          <a:p>
            <a:pPr marL="0" indent="0">
              <a:buFont typeface="Wingdings" pitchFamily="2" charset="2"/>
              <a:buNone/>
              <a:defRPr/>
            </a:pPr>
            <a:endParaRPr lang="en-US" dirty="0" smtClean="0"/>
          </a:p>
          <a:p>
            <a:pPr marL="0" indent="0">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BE03E37A-D1F0-4459-B997-E6643BFF1020}" type="slidenum">
              <a:rPr lang="en-US"/>
              <a:pPr>
                <a:defRPr/>
              </a:pPr>
              <a:t>66</a:t>
            </a:fld>
            <a:endParaRPr lang="en-US"/>
          </a:p>
        </p:txBody>
      </p:sp>
      <p:sp>
        <p:nvSpPr>
          <p:cNvPr id="7" name="Text Box 4"/>
          <p:cNvSpPr txBox="1">
            <a:spLocks noChangeArrowheads="1"/>
          </p:cNvSpPr>
          <p:nvPr/>
        </p:nvSpPr>
        <p:spPr bwMode="auto">
          <a:xfrm>
            <a:off x="838200" y="2432050"/>
            <a:ext cx="7772400" cy="27701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class </a:t>
            </a:r>
            <a:r>
              <a:rPr lang="en-US" dirty="0" err="1">
                <a:ea typeface="굴림" pitchFamily="34" charset="-127"/>
              </a:rPr>
              <a:t>CommandArg</a:t>
            </a:r>
            <a:r>
              <a:rPr lang="en-US" dirty="0">
                <a:ea typeface="굴림" pitchFamily="34" charset="-127"/>
              </a:rPr>
              <a:t>{</a:t>
            </a:r>
          </a:p>
          <a:p>
            <a:pPr>
              <a:defRPr/>
            </a:pPr>
            <a:r>
              <a:rPr lang="en-US" dirty="0">
                <a:ea typeface="굴림" pitchFamily="34" charset="-127"/>
              </a:rPr>
              <a:t> 	public static void main(String [] </a:t>
            </a:r>
            <a:r>
              <a:rPr lang="en-US" dirty="0" err="1">
                <a:ea typeface="굴림" pitchFamily="34" charset="-127"/>
              </a:rPr>
              <a:t>args</a:t>
            </a:r>
            <a:r>
              <a:rPr lang="en-US" dirty="0">
                <a:ea typeface="굴림" pitchFamily="34" charset="-127"/>
              </a:rPr>
              <a:t>){</a:t>
            </a:r>
          </a:p>
          <a:p>
            <a:pPr>
              <a:defRPr/>
            </a:pPr>
            <a:r>
              <a:rPr lang="en-US" dirty="0">
                <a:ea typeface="굴림" pitchFamily="34" charset="-127"/>
              </a:rPr>
              <a:t>		String name=</a:t>
            </a:r>
            <a:r>
              <a:rPr lang="en-US" dirty="0" err="1">
                <a:ea typeface="굴림" pitchFamily="34" charset="-127"/>
              </a:rPr>
              <a:t>args</a:t>
            </a:r>
            <a:r>
              <a:rPr lang="en-US" dirty="0">
                <a:ea typeface="굴림" pitchFamily="34" charset="-127"/>
              </a:rPr>
              <a:t>[0];</a:t>
            </a:r>
          </a:p>
          <a:p>
            <a:pPr>
              <a:defRPr/>
            </a:pPr>
            <a:r>
              <a:rPr lang="en-US" dirty="0">
                <a:ea typeface="굴림" pitchFamily="34" charset="-127"/>
              </a:rPr>
              <a:t>		</a:t>
            </a:r>
            <a:r>
              <a:rPr lang="en-US" dirty="0" err="1">
                <a:ea typeface="굴림" pitchFamily="34" charset="-127"/>
              </a:rPr>
              <a:t>int</a:t>
            </a:r>
            <a:r>
              <a:rPr lang="en-US" dirty="0">
                <a:ea typeface="굴림" pitchFamily="34" charset="-127"/>
              </a:rPr>
              <a:t> </a:t>
            </a:r>
            <a:r>
              <a:rPr lang="en-US" dirty="0" err="1">
                <a:ea typeface="굴림" pitchFamily="34" charset="-127"/>
              </a:rPr>
              <a:t>markOne</a:t>
            </a:r>
            <a:r>
              <a:rPr lang="en-US" dirty="0">
                <a:ea typeface="굴림" pitchFamily="34" charset="-127"/>
              </a:rPr>
              <a:t>=</a:t>
            </a:r>
            <a:r>
              <a:rPr lang="en-US" dirty="0" err="1">
                <a:ea typeface="굴림" pitchFamily="34" charset="-127"/>
              </a:rPr>
              <a:t>Integer.parseInt</a:t>
            </a:r>
            <a:r>
              <a:rPr lang="en-US" dirty="0">
                <a:ea typeface="굴림" pitchFamily="34" charset="-127"/>
              </a:rPr>
              <a:t>(</a:t>
            </a:r>
            <a:r>
              <a:rPr lang="en-US" dirty="0" err="1">
                <a:ea typeface="굴림" pitchFamily="34" charset="-127"/>
              </a:rPr>
              <a:t>args</a:t>
            </a:r>
            <a:r>
              <a:rPr lang="en-US" dirty="0">
                <a:ea typeface="굴림" pitchFamily="34" charset="-127"/>
              </a:rPr>
              <a:t>[1]);</a:t>
            </a:r>
          </a:p>
          <a:p>
            <a:pPr>
              <a:defRPr/>
            </a:pPr>
            <a:r>
              <a:rPr lang="en-US" dirty="0">
                <a:ea typeface="굴림" pitchFamily="34" charset="-127"/>
              </a:rPr>
              <a:t>		</a:t>
            </a:r>
            <a:r>
              <a:rPr lang="en-US" dirty="0" err="1">
                <a:ea typeface="굴림" pitchFamily="34" charset="-127"/>
              </a:rPr>
              <a:t>int</a:t>
            </a:r>
            <a:r>
              <a:rPr lang="en-US" dirty="0">
                <a:ea typeface="굴림" pitchFamily="34" charset="-127"/>
              </a:rPr>
              <a:t> </a:t>
            </a:r>
            <a:r>
              <a:rPr lang="en-US" dirty="0" err="1">
                <a:ea typeface="굴림" pitchFamily="34" charset="-127"/>
              </a:rPr>
              <a:t>markTwo</a:t>
            </a:r>
            <a:r>
              <a:rPr lang="en-US" dirty="0">
                <a:ea typeface="굴림" pitchFamily="34" charset="-127"/>
              </a:rPr>
              <a:t>=</a:t>
            </a:r>
            <a:r>
              <a:rPr lang="en-US" dirty="0" err="1">
                <a:ea typeface="굴림" pitchFamily="34" charset="-127"/>
              </a:rPr>
              <a:t>Ineger.parseInt</a:t>
            </a:r>
            <a:r>
              <a:rPr lang="en-US" dirty="0">
                <a:ea typeface="굴림" pitchFamily="34" charset="-127"/>
              </a:rPr>
              <a:t>(</a:t>
            </a:r>
            <a:r>
              <a:rPr lang="en-US" dirty="0" err="1">
                <a:ea typeface="굴림" pitchFamily="34" charset="-127"/>
              </a:rPr>
              <a:t>args</a:t>
            </a:r>
            <a:r>
              <a:rPr lang="en-US" dirty="0">
                <a:ea typeface="굴림" pitchFamily="34" charset="-127"/>
              </a:rPr>
              <a:t>[2]);</a:t>
            </a:r>
          </a:p>
          <a:p>
            <a:pPr>
              <a:defRPr/>
            </a:pPr>
            <a:r>
              <a:rPr lang="en-US" dirty="0">
                <a:ea typeface="굴림" pitchFamily="34" charset="-127"/>
              </a:rPr>
              <a:t>		</a:t>
            </a:r>
            <a:r>
              <a:rPr lang="en-US" dirty="0" err="1">
                <a:ea typeface="굴림" pitchFamily="34" charset="-127"/>
              </a:rPr>
              <a:t>int</a:t>
            </a:r>
            <a:r>
              <a:rPr lang="en-US" dirty="0">
                <a:ea typeface="굴림" pitchFamily="34" charset="-127"/>
              </a:rPr>
              <a:t> </a:t>
            </a:r>
            <a:r>
              <a:rPr lang="en-US" dirty="0" err="1">
                <a:ea typeface="굴림" pitchFamily="34" charset="-127"/>
              </a:rPr>
              <a:t>totalMarks</a:t>
            </a:r>
            <a:r>
              <a:rPr lang="en-US" dirty="0">
                <a:ea typeface="굴림" pitchFamily="34" charset="-127"/>
              </a:rPr>
              <a:t>=</a:t>
            </a:r>
            <a:r>
              <a:rPr lang="en-US" dirty="0" err="1">
                <a:ea typeface="굴림" pitchFamily="34" charset="-127"/>
              </a:rPr>
              <a:t>markOne+markTwo</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(“Name:”+name);</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(“Total Marks:”+</a:t>
            </a:r>
            <a:r>
              <a:rPr lang="en-US" dirty="0" err="1">
                <a:ea typeface="굴림" pitchFamily="34" charset="-127"/>
              </a:rPr>
              <a:t>totalMarks</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endParaRPr lang="en-US" dirty="0"/>
          </a:p>
        </p:txBody>
      </p:sp>
      <p:pic>
        <p:nvPicPr>
          <p:cNvPr id="7271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838200" y="5334000"/>
            <a:ext cx="22860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p>
          <a:p>
            <a:pPr eaLnBrk="1" hangingPunct="1"/>
            <a:r>
              <a:rPr lang="en-US" sz="1400" b="0" dirty="0" smtClean="0"/>
              <a:t>Name: Jennifer</a:t>
            </a:r>
          </a:p>
          <a:p>
            <a:pPr eaLnBrk="1" hangingPunct="1"/>
            <a:r>
              <a:rPr lang="en-US" sz="1400" b="0" dirty="0" smtClean="0"/>
              <a:t>Total Marks: 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C8FA65-2D80-46A9-BE5D-8F8DBFE34CAA}" type="slidenum">
              <a:rPr lang="en-US"/>
              <a:pPr>
                <a:defRPr/>
              </a:pPr>
              <a:t>67</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Inheritance and Polymorphism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 Will be dealt with on </a:t>
            </a:r>
            <a:r>
              <a:rPr lang="en-US" smtClean="0"/>
              <a:t>Day </a:t>
            </a:r>
            <a:r>
              <a:rPr lang="en-US" dirty="0" smtClean="0"/>
              <a:t>4</a:t>
            </a:r>
          </a:p>
        </p:txBody>
      </p:sp>
      <p:pic>
        <p:nvPicPr>
          <p:cNvPr id="15365" name="Picture 2" descr="C:\Program Files\Microsoft Office\MEDIA\CAGCAT10\j0301252.wmf"/>
          <p:cNvPicPr>
            <a:picLocks noChangeAspect="1" noChangeArrowheads="1"/>
          </p:cNvPicPr>
          <p:nvPr/>
        </p:nvPicPr>
        <p:blipFill>
          <a:blip r:embed="rId3"/>
          <a:srcRect/>
          <a:stretch>
            <a:fillRect/>
          </a:stretch>
        </p:blipFill>
        <p:spPr bwMode="auto">
          <a:xfrm>
            <a:off x="6324600" y="260658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Retail Store Application – Summary </a:t>
            </a:r>
            <a:endParaRPr lang="en-US" dirty="0"/>
          </a:p>
        </p:txBody>
      </p:sp>
      <p:sp>
        <p:nvSpPr>
          <p:cNvPr id="3" name="Slide Number Placeholder 2"/>
          <p:cNvSpPr>
            <a:spLocks noGrp="1"/>
          </p:cNvSpPr>
          <p:nvPr>
            <p:ph type="sldNum" sz="quarter" idx="10"/>
          </p:nvPr>
        </p:nvSpPr>
        <p:spPr/>
        <p:txBody>
          <a:bodyPr/>
          <a:lstStyle/>
          <a:p>
            <a:pPr>
              <a:defRPr/>
            </a:pPr>
            <a:fld id="{9863A9F6-3BE1-41F0-8A4D-E84324C524B1}" type="slidenum">
              <a:rPr lang="en-US" smtClean="0"/>
              <a:pPr>
                <a:defRPr/>
              </a:pPr>
              <a:t>68</a:t>
            </a:fld>
            <a:endParaRPr lang="en-US"/>
          </a:p>
        </p:txBody>
      </p:sp>
      <p:pic>
        <p:nvPicPr>
          <p:cNvPr id="66564" name="Picture 2"/>
          <p:cNvPicPr>
            <a:picLocks noChangeAspect="1" noChangeArrowheads="1"/>
          </p:cNvPicPr>
          <p:nvPr/>
        </p:nvPicPr>
        <p:blipFill>
          <a:blip r:embed="rId3"/>
          <a:srcRect/>
          <a:stretch>
            <a:fillRect/>
          </a:stretch>
        </p:blipFill>
        <p:spPr bwMode="auto">
          <a:xfrm>
            <a:off x="228600" y="1905000"/>
            <a:ext cx="9490075" cy="4191000"/>
          </a:xfrm>
          <a:prstGeom prst="rect">
            <a:avLst/>
          </a:prstGeom>
          <a:noFill/>
          <a:ln w="12700">
            <a:noFill/>
            <a:miter lim="800000"/>
            <a:headEnd/>
            <a:tailEnd/>
          </a:ln>
        </p:spPr>
      </p:pic>
      <p:sp>
        <p:nvSpPr>
          <p:cNvPr id="5" name="Rectangular Callout 4"/>
          <p:cNvSpPr/>
          <p:nvPr/>
        </p:nvSpPr>
        <p:spPr bwMode="auto">
          <a:xfrm>
            <a:off x="4495800" y="1524000"/>
            <a:ext cx="1257300" cy="762000"/>
          </a:xfrm>
          <a:prstGeom prst="wedgeRectCallout">
            <a:avLst>
              <a:gd name="adj1" fmla="val -78818"/>
              <a:gd name="adj2" fmla="val 288811"/>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Static (Day 3)</a:t>
            </a:r>
            <a:endParaRPr lang="en-US" dirty="0">
              <a:solidFill>
                <a:schemeClr val="bg1"/>
              </a:solidFill>
            </a:endParaRPr>
          </a:p>
        </p:txBody>
      </p:sp>
      <p:sp>
        <p:nvSpPr>
          <p:cNvPr id="31" name="TextBox 30"/>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33" name="Rectangle 32"/>
          <p:cNvSpPr/>
          <p:nvPr/>
        </p:nvSpPr>
        <p:spPr bwMode="auto">
          <a:xfrm>
            <a:off x="304800" y="2133600"/>
            <a:ext cx="2667000" cy="3962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4" name="Rectangle 33"/>
          <p:cNvSpPr/>
          <p:nvPr/>
        </p:nvSpPr>
        <p:spPr bwMode="auto">
          <a:xfrm>
            <a:off x="2971800" y="5105400"/>
            <a:ext cx="3124200" cy="9906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5" name="Rectangle 34"/>
          <p:cNvSpPr/>
          <p:nvPr/>
        </p:nvSpPr>
        <p:spPr bwMode="auto">
          <a:xfrm>
            <a:off x="7696200" y="3276600"/>
            <a:ext cx="1981200" cy="1295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3062614" y="4343400"/>
            <a:ext cx="2728586" cy="2286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5867400" y="1676400"/>
            <a:ext cx="1981200" cy="15240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2" name="Rectangular Callout 31"/>
          <p:cNvSpPr/>
          <p:nvPr/>
        </p:nvSpPr>
        <p:spPr bwMode="auto">
          <a:xfrm>
            <a:off x="2590800" y="1524000"/>
            <a:ext cx="1600200" cy="533400"/>
          </a:xfrm>
          <a:prstGeom prst="wedgeRectCallout">
            <a:avLst>
              <a:gd name="adj1" fmla="val 36706"/>
              <a:gd name="adj2" fmla="val 352989"/>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smtClean="0">
                <a:solidFill>
                  <a:schemeClr val="bg1"/>
                </a:solidFill>
              </a:rPr>
              <a:t>Strings (Day 3) </a:t>
            </a:r>
            <a:endParaRPr lang="en-US" dirty="0">
              <a:solidFill>
                <a:schemeClr val="bg1"/>
              </a:solidFill>
            </a:endParaRPr>
          </a:p>
        </p:txBody>
      </p:sp>
      <p:sp>
        <p:nvSpPr>
          <p:cNvPr id="38" name="Rectangle 37"/>
          <p:cNvSpPr/>
          <p:nvPr/>
        </p:nvSpPr>
        <p:spPr bwMode="auto">
          <a:xfrm>
            <a:off x="5829822" y="3746326"/>
            <a:ext cx="1752600" cy="597074"/>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5829822" y="4343400"/>
            <a:ext cx="1752600" cy="3810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5829822" y="4851748"/>
            <a:ext cx="1752600" cy="152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18" name="Rectangular Callout 17"/>
          <p:cNvSpPr/>
          <p:nvPr/>
        </p:nvSpPr>
        <p:spPr bwMode="auto">
          <a:xfrm>
            <a:off x="914400" y="1676400"/>
            <a:ext cx="1600200" cy="533400"/>
          </a:xfrm>
          <a:prstGeom prst="wedgeRectCallout">
            <a:avLst>
              <a:gd name="adj1" fmla="val 85320"/>
              <a:gd name="adj2" fmla="val 352989"/>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smtClean="0">
                <a:solidFill>
                  <a:schemeClr val="bg1"/>
                </a:solidFill>
              </a:rPr>
              <a:t>Arrays (Day 3) </a:t>
            </a:r>
            <a:endParaRPr lang="en-US" dirty="0">
              <a:solidFill>
                <a:schemeClr val="bg1"/>
              </a:solidFill>
            </a:endParaRPr>
          </a:p>
        </p:txBody>
      </p:sp>
      <p:sp>
        <p:nvSpPr>
          <p:cNvPr id="19" name="Rectangle 18"/>
          <p:cNvSpPr/>
          <p:nvPr/>
        </p:nvSpPr>
        <p:spPr bwMode="auto">
          <a:xfrm>
            <a:off x="3048000" y="3886200"/>
            <a:ext cx="2728586" cy="152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20" name="Rectangular Callout 19"/>
          <p:cNvSpPr/>
          <p:nvPr/>
        </p:nvSpPr>
        <p:spPr bwMode="auto">
          <a:xfrm>
            <a:off x="6248400" y="5410200"/>
            <a:ext cx="1676400" cy="533400"/>
          </a:xfrm>
          <a:prstGeom prst="wedgeRectCallout">
            <a:avLst>
              <a:gd name="adj1" fmla="val -123151"/>
              <a:gd name="adj2" fmla="val -254058"/>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Constructors(Day3)</a:t>
            </a:r>
            <a:endParaRPr lang="en-US" dirty="0">
              <a:solidFill>
                <a:schemeClr val="bg1"/>
              </a:solidFill>
            </a:endParaRPr>
          </a:p>
        </p:txBody>
      </p:sp>
      <p:sp>
        <p:nvSpPr>
          <p:cNvPr id="21" name="Rectangular Callout 20"/>
          <p:cNvSpPr/>
          <p:nvPr/>
        </p:nvSpPr>
        <p:spPr bwMode="auto">
          <a:xfrm>
            <a:off x="8077200" y="4953000"/>
            <a:ext cx="1600200" cy="762000"/>
          </a:xfrm>
          <a:prstGeom prst="wedgeRectCallout">
            <a:avLst>
              <a:gd name="adj1" fmla="val -82022"/>
              <a:gd name="adj2" fmla="val -72766"/>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command line </a:t>
            </a:r>
            <a:r>
              <a:rPr lang="en-US" dirty="0" smtClean="0">
                <a:solidFill>
                  <a:schemeClr val="bg1"/>
                </a:solidFill>
              </a:rPr>
              <a:t>arguments(Day 3)</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32"/>
                                        </p:tgtEl>
                                      </p:cBhvr>
                                    </p:animEffect>
                                    <p:set>
                                      <p:cBhvr>
                                        <p:cTn id="20" dur="1" fill="hold">
                                          <p:stCondLst>
                                            <p:cond delay="499"/>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18" grpId="0" animBg="1"/>
      <p:bldP spid="1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CB8A73-BFAB-48DB-80F3-F93C3B7D1DFB}" type="slidenum">
              <a:rPr lang="en-US"/>
              <a:pPr>
                <a:defRPr/>
              </a:pPr>
              <a:t>69</a:t>
            </a:fld>
            <a:endParaRPr lang="en-US"/>
          </a:p>
        </p:txBody>
      </p:sp>
      <p:sp>
        <p:nvSpPr>
          <p:cNvPr id="184324" name="Rectangle 4"/>
          <p:cNvSpPr>
            <a:spLocks noGrp="1" noChangeArrowheads="1"/>
          </p:cNvSpPr>
          <p:nvPr>
            <p:ph type="title"/>
          </p:nvPr>
        </p:nvSpPr>
        <p:spPr>
          <a:xfrm>
            <a:off x="0" y="12700"/>
            <a:ext cx="8077200" cy="973138"/>
          </a:xfrm>
        </p:spPr>
        <p:txBody>
          <a:bodyPr/>
          <a:lstStyle/>
          <a:p>
            <a:pPr eaLnBrk="1" hangingPunct="1">
              <a:defRPr/>
            </a:pPr>
            <a:r>
              <a:rPr lang="en-US" dirty="0" smtClean="0"/>
              <a:t>  Summary</a:t>
            </a:r>
          </a:p>
        </p:txBody>
      </p:sp>
      <p:sp>
        <p:nvSpPr>
          <p:cNvPr id="73732" name="Rectangle 7"/>
          <p:cNvSpPr>
            <a:spLocks noGrp="1" noChangeArrowheads="1"/>
          </p:cNvSpPr>
          <p:nvPr>
            <p:ph type="body" idx="1"/>
          </p:nvPr>
        </p:nvSpPr>
        <p:spPr>
          <a:xfrm>
            <a:off x="609600" y="1282700"/>
            <a:ext cx="8636000" cy="4881563"/>
          </a:xfrm>
        </p:spPr>
        <p:txBody>
          <a:bodyPr/>
          <a:lstStyle/>
          <a:p>
            <a:pPr marL="290513" lvl="1" indent="-290513" eaLnBrk="1" hangingPunct="1">
              <a:lnSpc>
                <a:spcPct val="90000"/>
              </a:lnSpc>
              <a:buClr>
                <a:schemeClr val="tx1"/>
              </a:buClr>
              <a:buSzPct val="100000"/>
              <a:buFont typeface="Wingdings" pitchFamily="2" charset="2"/>
              <a:buChar char="Ø"/>
              <a:defRPr/>
            </a:pPr>
            <a:r>
              <a:rPr lang="en-US" dirty="0" smtClean="0">
                <a:ea typeface="+mn-ea"/>
              </a:rPr>
              <a:t>Arrays</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Strings</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Constructors (default constructors)</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‘static’ keyword</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Command Line Arguments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59BF5E05-5730-4BF2-B6DE-9AAFF8B163C6}" type="slidenum">
              <a:rPr lang="en-US"/>
              <a:pPr>
                <a:defRPr/>
              </a:pPr>
              <a:t>7</a:t>
            </a:fld>
            <a:endParaRPr lang="en-US" dirty="0"/>
          </a:p>
        </p:txBody>
      </p:sp>
      <p:sp>
        <p:nvSpPr>
          <p:cNvPr id="10" name="Text Box 4"/>
          <p:cNvSpPr txBox="1">
            <a:spLocks noChangeArrowheads="1"/>
          </p:cNvSpPr>
          <p:nvPr/>
        </p:nvSpPr>
        <p:spPr bwMode="auto">
          <a:xfrm>
            <a:off x="1143000" y="1371600"/>
            <a:ext cx="6553200" cy="49859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Customer{</a:t>
            </a:r>
          </a:p>
          <a:p>
            <a:pPr>
              <a:defRPr/>
            </a:pPr>
            <a:r>
              <a:rPr lang="en-US" dirty="0"/>
              <a:t>                private </a:t>
            </a:r>
            <a:r>
              <a:rPr lang="en-US" dirty="0" err="1"/>
              <a:t>int</a:t>
            </a:r>
            <a:r>
              <a:rPr lang="en-US" dirty="0"/>
              <a:t> </a:t>
            </a:r>
            <a:r>
              <a:rPr lang="en-US" dirty="0" err="1"/>
              <a:t>customerId</a:t>
            </a:r>
            <a:r>
              <a:rPr lang="en-US" dirty="0"/>
              <a:t>;</a:t>
            </a:r>
          </a:p>
          <a:p>
            <a:pPr>
              <a:defRPr/>
            </a:pPr>
            <a:r>
              <a:rPr lang="en-US" dirty="0"/>
              <a:t>                private long </a:t>
            </a:r>
            <a:r>
              <a:rPr lang="en-US" dirty="0" err="1"/>
              <a:t>residenceNo</a:t>
            </a:r>
            <a:r>
              <a:rPr lang="en-US" dirty="0"/>
              <a:t>;</a:t>
            </a:r>
          </a:p>
          <a:p>
            <a:pPr>
              <a:defRPr/>
            </a:pPr>
            <a:r>
              <a:rPr lang="en-US" dirty="0"/>
              <a:t>                private long </a:t>
            </a:r>
            <a:r>
              <a:rPr lang="en-US" dirty="0" err="1"/>
              <a:t>mobileNo</a:t>
            </a:r>
            <a:r>
              <a:rPr lang="en-US" dirty="0"/>
              <a:t>;</a:t>
            </a:r>
          </a:p>
          <a:p>
            <a:pPr>
              <a:defRPr/>
            </a:pPr>
            <a:r>
              <a:rPr lang="en-US" dirty="0"/>
              <a:t>                private long </a:t>
            </a:r>
            <a:r>
              <a:rPr lang="en-US" dirty="0" err="1"/>
              <a:t>officeNo</a:t>
            </a:r>
            <a:r>
              <a:rPr lang="en-US" dirty="0"/>
              <a:t>;</a:t>
            </a:r>
          </a:p>
          <a:p>
            <a:pPr>
              <a:defRPr/>
            </a:pPr>
            <a:r>
              <a:rPr lang="en-US" dirty="0"/>
              <a:t>                public void </a:t>
            </a:r>
            <a:r>
              <a:rPr lang="en-US" dirty="0" err="1"/>
              <a:t>setCustomerId</a:t>
            </a:r>
            <a:r>
              <a:rPr lang="en-US" dirty="0"/>
              <a:t>(</a:t>
            </a:r>
            <a:r>
              <a:rPr lang="en-US" dirty="0" err="1"/>
              <a:t>int</a:t>
            </a:r>
            <a:r>
              <a:rPr lang="en-US" dirty="0"/>
              <a:t> id){</a:t>
            </a:r>
          </a:p>
          <a:p>
            <a:pPr>
              <a:defRPr/>
            </a:pPr>
            <a:r>
              <a:rPr lang="en-US" dirty="0"/>
              <a:t>                                </a:t>
            </a:r>
            <a:r>
              <a:rPr lang="en-US" dirty="0" err="1"/>
              <a:t>customerId</a:t>
            </a:r>
            <a:r>
              <a:rPr lang="en-US" dirty="0"/>
              <a:t> = id;</a:t>
            </a:r>
          </a:p>
          <a:p>
            <a:pPr>
              <a:defRPr/>
            </a:pPr>
            <a:r>
              <a:rPr lang="en-US" dirty="0"/>
              <a:t>                }</a:t>
            </a:r>
          </a:p>
          <a:p>
            <a:pPr>
              <a:defRPr/>
            </a:pPr>
            <a:r>
              <a:rPr lang="en-US" dirty="0"/>
              <a:t>                public void </a:t>
            </a:r>
            <a:r>
              <a:rPr lang="en-US" dirty="0" err="1"/>
              <a:t>setResidenceNo</a:t>
            </a:r>
            <a:r>
              <a:rPr lang="en-US" dirty="0"/>
              <a:t>(long no1){</a:t>
            </a:r>
          </a:p>
          <a:p>
            <a:pPr>
              <a:defRPr/>
            </a:pPr>
            <a:r>
              <a:rPr lang="en-US" dirty="0"/>
              <a:t>                                </a:t>
            </a:r>
            <a:r>
              <a:rPr lang="en-US" dirty="0" err="1"/>
              <a:t>residenceNo</a:t>
            </a:r>
            <a:r>
              <a:rPr lang="en-US" dirty="0"/>
              <a:t>=no1;</a:t>
            </a:r>
          </a:p>
          <a:p>
            <a:pPr>
              <a:defRPr/>
            </a:pPr>
            <a:r>
              <a:rPr lang="en-US" dirty="0"/>
              <a:t>                }</a:t>
            </a:r>
          </a:p>
          <a:p>
            <a:pPr>
              <a:defRPr/>
            </a:pPr>
            <a:r>
              <a:rPr lang="en-US" dirty="0"/>
              <a:t>                public void </a:t>
            </a:r>
            <a:r>
              <a:rPr lang="en-US" dirty="0" err="1"/>
              <a:t>setMobileNo</a:t>
            </a:r>
            <a:r>
              <a:rPr lang="en-US" dirty="0"/>
              <a:t>(long no2){</a:t>
            </a:r>
          </a:p>
          <a:p>
            <a:pPr>
              <a:defRPr/>
            </a:pPr>
            <a:r>
              <a:rPr lang="en-US" dirty="0"/>
              <a:t>                                </a:t>
            </a:r>
            <a:r>
              <a:rPr lang="en-US" dirty="0" err="1"/>
              <a:t>mobileNo</a:t>
            </a:r>
            <a:r>
              <a:rPr lang="en-US" dirty="0"/>
              <a:t>=no2;</a:t>
            </a:r>
          </a:p>
          <a:p>
            <a:pPr>
              <a:defRPr/>
            </a:pPr>
            <a:r>
              <a:rPr lang="en-US" dirty="0"/>
              <a:t>                }</a:t>
            </a:r>
          </a:p>
          <a:p>
            <a:pPr>
              <a:defRPr/>
            </a:pPr>
            <a:r>
              <a:rPr lang="en-US" dirty="0"/>
              <a:t>                public void </a:t>
            </a:r>
            <a:r>
              <a:rPr lang="en-US" dirty="0" err="1"/>
              <a:t>setOfficeNo</a:t>
            </a:r>
            <a:r>
              <a:rPr lang="en-US" dirty="0"/>
              <a:t>(long no3){</a:t>
            </a:r>
          </a:p>
          <a:p>
            <a:pPr>
              <a:defRPr/>
            </a:pPr>
            <a:r>
              <a:rPr lang="en-US" dirty="0"/>
              <a:t>                                </a:t>
            </a:r>
            <a:r>
              <a:rPr lang="en-US" dirty="0" err="1"/>
              <a:t>officeNo</a:t>
            </a:r>
            <a:r>
              <a:rPr lang="en-US" dirty="0"/>
              <a:t>=no3;</a:t>
            </a:r>
          </a:p>
          <a:p>
            <a:pPr>
              <a:defRPr/>
            </a:pPr>
            <a:r>
              <a:rPr lang="en-US" dirty="0"/>
              <a:t>                }</a:t>
            </a:r>
          </a:p>
          <a:p>
            <a:pPr>
              <a:defRPr/>
            </a:pPr>
            <a:r>
              <a:rPr lang="en-US" dirty="0" smtClean="0"/>
              <a:t>} </a:t>
            </a:r>
          </a:p>
        </p:txBody>
      </p:sp>
      <p:sp>
        <p:nvSpPr>
          <p:cNvPr id="13" name="Oval Callout 12"/>
          <p:cNvSpPr/>
          <p:nvPr/>
        </p:nvSpPr>
        <p:spPr bwMode="auto">
          <a:xfrm>
            <a:off x="5638800" y="1447800"/>
            <a:ext cx="4267200" cy="1828800"/>
          </a:xfrm>
          <a:prstGeom prst="wedgeEllipseCallout">
            <a:avLst>
              <a:gd name="adj1" fmla="val -91241"/>
              <a:gd name="adj2" fmla="val 44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Here there are 3 instance variables of type long with similar data, Is there a better way of storing this data??</a:t>
            </a:r>
          </a:p>
        </p:txBody>
      </p:sp>
      <p:sp>
        <p:nvSpPr>
          <p:cNvPr id="7" name="Content Placeholder 9"/>
          <p:cNvSpPr txBox="1">
            <a:spLocks/>
          </p:cNvSpPr>
          <p:nvPr/>
        </p:nvSpPr>
        <p:spPr bwMode="auto">
          <a:xfrm>
            <a:off x="6400800" y="4800600"/>
            <a:ext cx="2971800" cy="685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algn="ctr" eaLnBrk="1" hangingPunct="1">
              <a:spcBef>
                <a:spcPct val="20000"/>
              </a:spcBef>
              <a:buClr>
                <a:srgbClr val="003366"/>
              </a:buClr>
              <a:buSzTx/>
              <a:buFont typeface="Wingdings" pitchFamily="2" charset="2"/>
              <a:buNone/>
              <a:defRPr/>
            </a:pPr>
            <a:r>
              <a:rPr lang="en-US" sz="1600" kern="0" dirty="0"/>
              <a:t>Yes!!! Arrays may be used</a:t>
            </a:r>
            <a:endParaRPr lang="en-US" sz="1600" b="0" kern="0" dirty="0"/>
          </a:p>
        </p:txBody>
      </p:sp>
      <p:sp>
        <p:nvSpPr>
          <p:cNvPr id="11" name="TextBox 10"/>
          <p:cNvSpPr txBox="1"/>
          <p:nvPr/>
        </p:nvSpPr>
        <p:spPr>
          <a:xfrm>
            <a:off x="304800" y="1037773"/>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allAtOnce"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E47E3F7-0B74-443B-A615-31EE3F5904B6}" type="slidenum">
              <a:rPr lang="en-US"/>
              <a:pPr>
                <a:defRPr/>
              </a:pPr>
              <a:t>70</a:t>
            </a:fld>
            <a:endParaRPr lang="en-US"/>
          </a:p>
        </p:txBody>
      </p:sp>
      <p:sp>
        <p:nvSpPr>
          <p:cNvPr id="74755"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74756"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74757"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rPr>
            </a:br>
            <a:r>
              <a:rPr lang="en-GB" sz="800">
                <a:solidFill>
                  <a:srgbClr val="000000"/>
                </a:solidFill>
              </a:rPr>
              <a:t>Infosys Technologies Ltd.”</a:t>
            </a:r>
          </a:p>
          <a:p>
            <a:endParaRPr lang="en-US" sz="600">
              <a:solidFill>
                <a:srgbClr val="000000"/>
              </a:solidFill>
              <a:latin typeface="Times New Roman" pitchFamily="18" charset="0"/>
            </a:endParaRPr>
          </a:p>
          <a:p>
            <a:r>
              <a:rPr lang="en-GB" sz="800">
                <a:solidFill>
                  <a:srgbClr val="000000"/>
                </a:solidFill>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81000" y="1524000"/>
            <a:ext cx="7696200" cy="685800"/>
          </a:xfrm>
        </p:spPr>
        <p:txBody>
          <a:bodyPr/>
          <a:lstStyle/>
          <a:p>
            <a:pPr eaLnBrk="1" hangingPunct="1">
              <a:lnSpc>
                <a:spcPct val="90000"/>
              </a:lnSpc>
              <a:defRPr/>
            </a:pPr>
            <a:r>
              <a:rPr lang="en-US" dirty="0" smtClean="0"/>
              <a:t>Arrays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014E7179-0811-4A44-994C-3F27C8A6AA5C}" type="slidenum">
              <a:rPr lang="en-US"/>
              <a:pPr>
                <a:defRPr/>
              </a:pPr>
              <a:t>9</a:t>
            </a:fld>
            <a:endParaRPr lang="en-US"/>
          </a:p>
        </p:txBody>
      </p:sp>
      <p:sp>
        <p:nvSpPr>
          <p:cNvPr id="289802" name="Rectangle 10"/>
          <p:cNvSpPr>
            <a:spLocks noGrp="1" noChangeArrowheads="1"/>
          </p:cNvSpPr>
          <p:nvPr>
            <p:ph type="title"/>
          </p:nvPr>
        </p:nvSpPr>
        <p:spPr>
          <a:xfrm>
            <a:off x="381000" y="12700"/>
            <a:ext cx="8026400" cy="973138"/>
          </a:xfrm>
        </p:spPr>
        <p:txBody>
          <a:bodyPr/>
          <a:lstStyle/>
          <a:p>
            <a:pPr eaLnBrk="1" hangingPunct="1">
              <a:defRPr/>
            </a:pPr>
            <a:r>
              <a:rPr lang="en-US" dirty="0" smtClean="0"/>
              <a:t>Arrays(1 of 9)  </a:t>
            </a:r>
          </a:p>
        </p:txBody>
      </p:sp>
      <p:sp>
        <p:nvSpPr>
          <p:cNvPr id="12292" name="Rectangle 11"/>
          <p:cNvSpPr>
            <a:spLocks noGrp="1" noChangeArrowheads="1"/>
          </p:cNvSpPr>
          <p:nvPr>
            <p:ph type="body" idx="1"/>
          </p:nvPr>
        </p:nvSpPr>
        <p:spPr>
          <a:xfrm>
            <a:off x="558800" y="1066800"/>
            <a:ext cx="8788400" cy="4802188"/>
          </a:xfrm>
        </p:spPr>
        <p:txBody>
          <a:bodyPr/>
          <a:lstStyle/>
          <a:p>
            <a:pPr eaLnBrk="1" hangingPunct="1"/>
            <a:r>
              <a:rPr lang="en-US" dirty="0" smtClean="0"/>
              <a:t>An array is a collection of similar data in contiguous locations of memory having the same name </a:t>
            </a:r>
          </a:p>
          <a:p>
            <a:pPr eaLnBrk="1" hangingPunct="1"/>
            <a:r>
              <a:rPr lang="en-US" dirty="0" smtClean="0"/>
              <a:t>Arrays can be used to store data belonging to primitive data types and reference types</a:t>
            </a:r>
          </a:p>
          <a:p>
            <a:pPr eaLnBrk="1" hangingPunct="1"/>
            <a:r>
              <a:rPr lang="en-US" dirty="0" smtClean="0"/>
              <a:t>Arrays are created dynamically in Java</a:t>
            </a:r>
          </a:p>
          <a:p>
            <a:pPr eaLnBrk="1" hangingPunct="1"/>
            <a:r>
              <a:rPr lang="en-US" dirty="0" smtClean="0"/>
              <a:t>The operator new is used for dynamic memory allocation</a:t>
            </a:r>
          </a:p>
          <a:p>
            <a:pPr eaLnBrk="1" hangingPunct="1"/>
            <a:r>
              <a:rPr lang="en-US" dirty="0" smtClean="0"/>
              <a:t>Types of Arrays</a:t>
            </a:r>
          </a:p>
          <a:p>
            <a:pPr lvl="1" eaLnBrk="1" hangingPunct="1"/>
            <a:r>
              <a:rPr lang="en-US" dirty="0" smtClean="0"/>
              <a:t>Single Dimensional Array</a:t>
            </a:r>
          </a:p>
          <a:p>
            <a:pPr lvl="1" eaLnBrk="1" hangingPunct="1"/>
            <a:r>
              <a:rPr lang="en-US" dirty="0" smtClean="0"/>
              <a:t>Multi Dimensional Array</a:t>
            </a:r>
          </a:p>
          <a:p>
            <a:pPr eaLnBrk="1" hangingPunct="1">
              <a:buFont typeface="Wingdings" pitchFamily="2" charset="2"/>
              <a:buNone/>
            </a:pPr>
            <a:endParaRPr lang="en-US" sz="2200" dirty="0" smtClean="0"/>
          </a:p>
          <a:p>
            <a:pPr eaLnBrk="1" hangingPunct="1">
              <a:buFont typeface="Wingdings" pitchFamily="2" charset="2"/>
              <a:buNone/>
            </a:pPr>
            <a:endParaRPr lang="en-US" sz="2200" dirty="0" smtClean="0"/>
          </a:p>
          <a:p>
            <a:pPr eaLnBrk="1" hangingPunct="1">
              <a:buFont typeface="Wingdings" pitchFamily="2" charset="2"/>
              <a:buNone/>
            </a:pPr>
            <a:endParaRPr lang="en-US" sz="2200" dirty="0" smtClean="0"/>
          </a:p>
          <a:p>
            <a:pPr eaLnBrk="1" hangingPunct="1">
              <a:buFont typeface="Wingdings" pitchFamily="2" charset="2"/>
              <a:buNone/>
            </a:pPr>
            <a:r>
              <a:rPr lang="en-US" sz="22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28830</TotalTime>
  <Words>5418</Words>
  <Application>Microsoft Office PowerPoint</Application>
  <PresentationFormat>A4 Paper (210x297 mm)</PresentationFormat>
  <Paragraphs>1659</Paragraphs>
  <Slides>70</Slides>
  <Notes>70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Custom Design</vt:lpstr>
      <vt:lpstr>  Object Oriented Programming Using Java- Day 3</vt:lpstr>
      <vt:lpstr>General Guideline</vt:lpstr>
      <vt:lpstr>Confidential Information</vt:lpstr>
      <vt:lpstr>Recap of Day 2</vt:lpstr>
      <vt:lpstr>  Session Plan – Day 3</vt:lpstr>
      <vt:lpstr>Retail Application Case Study – Steps Forward …</vt:lpstr>
      <vt:lpstr>Slide 7</vt:lpstr>
      <vt:lpstr>Arrays</vt:lpstr>
      <vt:lpstr>Arrays(1 of 9)  </vt:lpstr>
      <vt:lpstr>Arrays (2 of 9)</vt:lpstr>
      <vt:lpstr>Arrays (3 of 9) </vt:lpstr>
      <vt:lpstr>Arrays (4 of 9) </vt:lpstr>
      <vt:lpstr>Arrays (5 of 9) </vt:lpstr>
      <vt:lpstr>Arrays (6 of 9)</vt:lpstr>
      <vt:lpstr>Arrays (7 of 9)</vt:lpstr>
      <vt:lpstr>Arrays (8 of 9) </vt:lpstr>
      <vt:lpstr>Arrays (9 of 9)</vt:lpstr>
      <vt:lpstr>Slide 18</vt:lpstr>
      <vt:lpstr>Strings </vt:lpstr>
      <vt:lpstr>Strings  (1 of 6)</vt:lpstr>
      <vt:lpstr>Strings  (2 of 6)</vt:lpstr>
      <vt:lpstr>Strings (3 of 6)</vt:lpstr>
      <vt:lpstr>Strings (4 of 6)</vt:lpstr>
      <vt:lpstr>Strings (5 of 6)</vt:lpstr>
      <vt:lpstr>Strings  (6 of 9)</vt:lpstr>
      <vt:lpstr>Strings (7 of 9)</vt:lpstr>
      <vt:lpstr>Strings (8 of 9)</vt:lpstr>
      <vt:lpstr>Strings (9 of 9)</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Slide 35</vt:lpstr>
      <vt:lpstr>Constructors &amp; static keyword</vt:lpstr>
      <vt:lpstr>Constructors (1 of 4)</vt:lpstr>
      <vt:lpstr>Constructors (2 of 4)</vt:lpstr>
      <vt:lpstr>Constructors (3 of 4)</vt:lpstr>
      <vt:lpstr>Constructors (4 of 4)</vt:lpstr>
      <vt:lpstr>static keyword (1 of 8)</vt:lpstr>
      <vt:lpstr>static keyword (2 of 8)</vt:lpstr>
      <vt:lpstr>static keyword (3 of 8)</vt:lpstr>
      <vt:lpstr>Slide 44</vt:lpstr>
      <vt:lpstr>static keyword (4 of 8)</vt:lpstr>
      <vt:lpstr>static keyword (5 of 8)</vt:lpstr>
      <vt:lpstr>static keyword (6 of 8)</vt:lpstr>
      <vt:lpstr>static keyword (7 of 8)</vt:lpstr>
      <vt:lpstr>static keyword (8 of 8)</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Slide 57</vt:lpstr>
      <vt:lpstr>Command Line Arguments</vt:lpstr>
      <vt:lpstr> Command Line Arguments  (1 of 5)</vt:lpstr>
      <vt:lpstr>Command Line Arguments  (2 of 5)</vt:lpstr>
      <vt:lpstr>Command Line Arguments  (3 of 5)</vt:lpstr>
      <vt:lpstr>Command Line Arguments  (4 of 5)</vt:lpstr>
      <vt:lpstr>Command Line Arguments  (5 of 5)</vt:lpstr>
      <vt:lpstr>Revisiting main() method</vt:lpstr>
      <vt:lpstr>Can you answer these questions? </vt:lpstr>
      <vt:lpstr>Can you answer these questions? </vt:lpstr>
      <vt:lpstr>  Road Ahead….</vt:lpstr>
      <vt:lpstr>Retail Store Application – Summary </vt:lpstr>
      <vt:lpstr>  Summary</vt:lpstr>
      <vt:lpstr>Slide 70</vt:lpstr>
    </vt:vector>
  </TitlesOfParts>
  <Company>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OOP-Day3</dc:title>
  <dc:subject>OOP(Java)</dc:subject>
  <dc:creator>Vani Vasudevan</dc:creator>
  <cp:lastModifiedBy>anoojam_jacob</cp:lastModifiedBy>
  <cp:revision>882</cp:revision>
  <dcterms:created xsi:type="dcterms:W3CDTF">2004-06-03T12:22:57Z</dcterms:created>
  <dcterms:modified xsi:type="dcterms:W3CDTF">2010-06-29T10:11:37Z</dcterms:modified>
  <cp:category>Foudation Program</cp:category>
</cp:coreProperties>
</file>