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Default Extension="vml" ContentType="application/vnd.openxmlformats-officedocument.vmlDrawing"/>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9"/>
  </p:notesMasterIdLst>
  <p:handoutMasterIdLst>
    <p:handoutMasterId r:id="rId100"/>
  </p:handoutMasterIdLst>
  <p:sldIdLst>
    <p:sldId id="256" r:id="rId2"/>
    <p:sldId id="860" r:id="rId3"/>
    <p:sldId id="861" r:id="rId4"/>
    <p:sldId id="676" r:id="rId5"/>
    <p:sldId id="518" r:id="rId6"/>
    <p:sldId id="791" r:id="rId7"/>
    <p:sldId id="793" r:id="rId8"/>
    <p:sldId id="794" r:id="rId9"/>
    <p:sldId id="795" r:id="rId10"/>
    <p:sldId id="804" r:id="rId11"/>
    <p:sldId id="805" r:id="rId12"/>
    <p:sldId id="796" r:id="rId13"/>
    <p:sldId id="797" r:id="rId14"/>
    <p:sldId id="798" r:id="rId15"/>
    <p:sldId id="799" r:id="rId16"/>
    <p:sldId id="800" r:id="rId17"/>
    <p:sldId id="801" r:id="rId18"/>
    <p:sldId id="807" r:id="rId19"/>
    <p:sldId id="808" r:id="rId20"/>
    <p:sldId id="830" r:id="rId21"/>
    <p:sldId id="831" r:id="rId22"/>
    <p:sldId id="806" r:id="rId23"/>
    <p:sldId id="709" r:id="rId24"/>
    <p:sldId id="710" r:id="rId25"/>
    <p:sldId id="738" r:id="rId26"/>
    <p:sldId id="815" r:id="rId27"/>
    <p:sldId id="817" r:id="rId28"/>
    <p:sldId id="818" r:id="rId29"/>
    <p:sldId id="747" r:id="rId30"/>
    <p:sldId id="809" r:id="rId31"/>
    <p:sldId id="585" r:id="rId32"/>
    <p:sldId id="697" r:id="rId33"/>
    <p:sldId id="677" r:id="rId34"/>
    <p:sldId id="754" r:id="rId35"/>
    <p:sldId id="749" r:id="rId36"/>
    <p:sldId id="750" r:id="rId37"/>
    <p:sldId id="751" r:id="rId38"/>
    <p:sldId id="729" r:id="rId39"/>
    <p:sldId id="661" r:id="rId40"/>
    <p:sldId id="752" r:id="rId41"/>
    <p:sldId id="753" r:id="rId42"/>
    <p:sldId id="810" r:id="rId43"/>
    <p:sldId id="819" r:id="rId44"/>
    <p:sldId id="820" r:id="rId45"/>
    <p:sldId id="762" r:id="rId46"/>
    <p:sldId id="759" r:id="rId47"/>
    <p:sldId id="862" r:id="rId48"/>
    <p:sldId id="764" r:id="rId49"/>
    <p:sldId id="766" r:id="rId50"/>
    <p:sldId id="763" r:id="rId51"/>
    <p:sldId id="767" r:id="rId52"/>
    <p:sldId id="768" r:id="rId53"/>
    <p:sldId id="770" r:id="rId54"/>
    <p:sldId id="771" r:id="rId55"/>
    <p:sldId id="824" r:id="rId56"/>
    <p:sldId id="823" r:id="rId57"/>
    <p:sldId id="825" r:id="rId58"/>
    <p:sldId id="772" r:id="rId59"/>
    <p:sldId id="773" r:id="rId60"/>
    <p:sldId id="713" r:id="rId61"/>
    <p:sldId id="731" r:id="rId62"/>
    <p:sldId id="775" r:id="rId63"/>
    <p:sldId id="777" r:id="rId64"/>
    <p:sldId id="778" r:id="rId65"/>
    <p:sldId id="668" r:id="rId66"/>
    <p:sldId id="663" r:id="rId67"/>
    <p:sldId id="833" r:id="rId68"/>
    <p:sldId id="789" r:id="rId69"/>
    <p:sldId id="826" r:id="rId70"/>
    <p:sldId id="828" r:id="rId71"/>
    <p:sldId id="834" r:id="rId72"/>
    <p:sldId id="829" r:id="rId73"/>
    <p:sldId id="836" r:id="rId74"/>
    <p:sldId id="838" r:id="rId75"/>
    <p:sldId id="839" r:id="rId76"/>
    <p:sldId id="840" r:id="rId77"/>
    <p:sldId id="827" r:id="rId78"/>
    <p:sldId id="703" r:id="rId79"/>
    <p:sldId id="841" r:id="rId80"/>
    <p:sldId id="842" r:id="rId81"/>
    <p:sldId id="849" r:id="rId82"/>
    <p:sldId id="847" r:id="rId83"/>
    <p:sldId id="859" r:id="rId84"/>
    <p:sldId id="850" r:id="rId85"/>
    <p:sldId id="851" r:id="rId86"/>
    <p:sldId id="852" r:id="rId87"/>
    <p:sldId id="853" r:id="rId88"/>
    <p:sldId id="854" r:id="rId89"/>
    <p:sldId id="855" r:id="rId90"/>
    <p:sldId id="857" r:id="rId91"/>
    <p:sldId id="858" r:id="rId92"/>
    <p:sldId id="655" r:id="rId93"/>
    <p:sldId id="726" r:id="rId94"/>
    <p:sldId id="725" r:id="rId95"/>
    <p:sldId id="780" r:id="rId96"/>
    <p:sldId id="781" r:id="rId97"/>
    <p:sldId id="782" r:id="rId98"/>
  </p:sldIdLst>
  <p:sldSz cx="9906000" cy="6858000" type="A4"/>
  <p:notesSz cx="6858000" cy="9190038"/>
  <p:defaultTextStyle>
    <a:defPPr>
      <a:defRPr lang="en-US"/>
    </a:defPPr>
    <a:lvl1pPr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1pPr>
    <a:lvl2pPr marL="4572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2pPr>
    <a:lvl3pPr marL="9144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3pPr>
    <a:lvl4pPr marL="13716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4pPr>
    <a:lvl5pPr marL="18288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ojam_jacob" initials="a" lastIdx="18" clrIdx="0"/>
  <p:cmAuthor id="1" name="meenakshi_s04" initials="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008000"/>
    <a:srgbClr val="99E9EF"/>
    <a:srgbClr val="FF3300"/>
    <a:srgbClr val="00FF00"/>
    <a:srgbClr val="00FFFF"/>
    <a:srgbClr val="C0C0C0"/>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1" autoAdjust="0"/>
    <p:restoredTop sz="94167" autoAdjust="0"/>
  </p:normalViewPr>
  <p:slideViewPr>
    <p:cSldViewPr>
      <p:cViewPr>
        <p:scale>
          <a:sx n="66" d="100"/>
          <a:sy n="66" d="100"/>
        </p:scale>
        <p:origin x="-894" y="-1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090"/>
    </p:cViewPr>
  </p:sorterViewPr>
  <p:notesViewPr>
    <p:cSldViewPr>
      <p:cViewPr>
        <p:scale>
          <a:sx n="50" d="100"/>
          <a:sy n="50" d="100"/>
        </p:scale>
        <p:origin x="-1944" y="-276"/>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3-15T11:31:50.029" idx="9">
    <p:pos x="5088" y="8"/>
    <p:text>include implementation of association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cs typeface="Arial" charset="0"/>
              </a:defRPr>
            </a:lvl1pPr>
          </a:lstStyle>
          <a:p>
            <a:pPr>
              <a:defRPr/>
            </a:pPr>
            <a:fld id="{80888797-D706-4ADC-8279-6E522CC91A2C}" type="datetimeFigureOut">
              <a:rPr lang="en-US"/>
              <a:pPr>
                <a:defRPr/>
              </a:pPr>
              <a:t>6/29/2010</a:t>
            </a:fld>
            <a:endParaRPr lang="en-US"/>
          </a:p>
        </p:txBody>
      </p:sp>
      <p:sp>
        <p:nvSpPr>
          <p:cNvPr id="4" name="Footer Placeholder 3"/>
          <p:cNvSpPr>
            <a:spLocks noGrp="1"/>
          </p:cNvSpPr>
          <p:nvPr>
            <p:ph type="ftr" sz="quarter" idx="2"/>
          </p:nvPr>
        </p:nvSpPr>
        <p:spPr>
          <a:xfrm>
            <a:off x="0" y="8729663"/>
            <a:ext cx="2971800" cy="458787"/>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729663"/>
            <a:ext cx="2971800" cy="458787"/>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ECE54173-118B-48BA-BB9D-55EF228D6FC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98308" name="Rectangle 4"/>
          <p:cNvSpPr>
            <a:spLocks noGrp="1" noRot="1" noChangeAspect="1"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fld id="{54FE7F51-E11E-48C0-8D7E-60E2A4D107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AB95154-0352-4B93-8CC7-93165A97DEB9}" type="slidenum">
              <a:rPr lang="en-US" smtClean="0">
                <a:cs typeface="Arial" charset="0"/>
              </a:rPr>
              <a:pPr/>
              <a:t>1</a:t>
            </a:fld>
            <a:endParaRPr lang="en-US" smtClean="0">
              <a:cs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000"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r>
              <a:rPr lang="en-US" smtClean="0">
                <a:latin typeface="Arial" charset="0"/>
              </a:rPr>
              <a:t>Different customers may have different names and contact numbers. Hence we need a means to pass these values as arguments so that the details are stored when the customer object is created.</a:t>
            </a:r>
          </a:p>
        </p:txBody>
      </p:sp>
      <p:sp>
        <p:nvSpPr>
          <p:cNvPr id="83972" name="Slide Number Placeholder 3"/>
          <p:cNvSpPr>
            <a:spLocks noGrp="1"/>
          </p:cNvSpPr>
          <p:nvPr>
            <p:ph type="sldNum" sz="quarter" idx="5"/>
          </p:nvPr>
        </p:nvSpPr>
        <p:spPr/>
        <p:txBody>
          <a:bodyPr/>
          <a:lstStyle/>
          <a:p>
            <a:pPr>
              <a:defRPr/>
            </a:pPr>
            <a:fld id="{9ED9D382-F8D0-4D10-9A03-604A728F3A2E}" type="slidenum">
              <a:rPr lang="en-US" smtClean="0">
                <a:latin typeface="Arial" pitchFamily="34" charset="0"/>
              </a:rPr>
              <a:pPr>
                <a:defRPr/>
              </a:pPr>
              <a:t>10</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0C5E4038-081B-45A3-96C3-4BAC384A3A3E}" type="slidenum">
              <a:rPr lang="en-US" smtClean="0"/>
              <a:pPr>
                <a:defRPr/>
              </a:pPr>
              <a:t>11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8511CB76-4FB7-46C9-A5DA-D6FD23488CA2}" type="slidenum">
              <a:rPr lang="en-US" smtClean="0"/>
              <a:pPr>
                <a:defRPr/>
              </a:pPr>
              <a:t>12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marL="342900" indent="-342900" eaLnBrk="1" hangingPunct="1">
              <a:spcBef>
                <a:spcPct val="20000"/>
              </a:spcBef>
              <a:buClr>
                <a:srgbClr val="003366"/>
              </a:buClr>
              <a:buFont typeface="Wingdings" pitchFamily="2" charset="2"/>
              <a:buChar char="Ø"/>
            </a:pPr>
            <a:endParaRPr lang="en-US" smtClean="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D6BBB29-FEBE-4D87-B1E5-9BF3D2B52EF5}" type="slidenum">
              <a:rPr lang="en-US" smtClean="0"/>
              <a:pPr>
                <a:defRPr/>
              </a:pPr>
              <a:t>13</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B951F14F-B949-4A7F-9AB3-36BFD8636BA0}" type="slidenum">
              <a:rPr lang="en-US" smtClean="0"/>
              <a:pPr>
                <a:defRPr/>
              </a:pPr>
              <a:t>14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r>
              <a:rPr lang="en-US" smtClean="0">
                <a:solidFill>
                  <a:schemeClr val="bg2"/>
                </a:solidFill>
              </a:rPr>
              <a:t>Is it possible to define both default and parameterized constructor in a class? </a:t>
            </a:r>
          </a:p>
          <a:p>
            <a:pPr eaLnBrk="1" hangingPunct="1"/>
            <a:r>
              <a:rPr lang="en-US" smtClean="0"/>
              <a:t>Yes, based on the constructor that is invoked during creation of the object, the default or the parameterized constructor will be invoked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B8AB9BE3-9F79-4D21-B011-6727294AC410}" type="slidenum">
              <a:rPr lang="en-US" smtClean="0"/>
              <a:pPr>
                <a:defRPr/>
              </a:pPr>
              <a:t>15</a:t>
            </a:fld>
            <a:endParaRPr lang="en-US" smtClean="0"/>
          </a:p>
        </p:txBody>
      </p:sp>
      <p:sp>
        <p:nvSpPr>
          <p:cNvPr id="114691" name="Rectangle 2"/>
          <p:cNvSpPr>
            <a:spLocks noGrp="1" noRot="1" noChangeAspect="1" noChangeArrowheads="1" noTextEdit="1"/>
          </p:cNvSpPr>
          <p:nvPr>
            <p:ph type="sldImg"/>
          </p:nvPr>
        </p:nvSpPr>
        <p:spPr>
          <a:xfrm>
            <a:off x="942975" y="688975"/>
            <a:ext cx="4975225" cy="3446463"/>
          </a:xfrm>
          <a:ln/>
        </p:spPr>
      </p:sp>
      <p:sp>
        <p:nvSpPr>
          <p:cNvPr id="114692" name="Rectangle 3"/>
          <p:cNvSpPr>
            <a:spLocks noGrp="1" noChangeArrowheads="1"/>
          </p:cNvSpPr>
          <p:nvPr>
            <p:ph type="body" idx="1"/>
          </p:nvPr>
        </p:nvSpPr>
        <p:spPr>
          <a:noFill/>
          <a:ln/>
        </p:spPr>
        <p:txBody>
          <a:bodyPr/>
          <a:lstStyle/>
          <a:p>
            <a:pPr marL="685800" lvl="1" indent="-228600" eaLnBrk="1" hangingPunct="1"/>
            <a:endParaRPr lang="en-US" altLang="ko-KR" smtClean="0">
              <a:ea typeface="굴림" pitchFamily="34"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88814F6C-41EB-414A-9F48-BA40BD45C800}" type="slidenum">
              <a:rPr lang="en-US" smtClean="0"/>
              <a:pPr>
                <a:defRPr/>
              </a:pPr>
              <a:t>16</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r>
              <a:rPr lang="en-US" smtClean="0">
                <a:solidFill>
                  <a:schemeClr val="bg2"/>
                </a:solidFill>
              </a:rPr>
              <a:t>Is it possible to have more than one parameterized constructor in a class?</a:t>
            </a:r>
          </a:p>
          <a:p>
            <a:r>
              <a:rPr lang="en-US" smtClean="0">
                <a:solidFill>
                  <a:schemeClr val="bg2"/>
                </a:solidFill>
              </a:rPr>
              <a:t> Yes, based on the arguments the corresponding parameterized constructor will be invoked</a:t>
            </a:r>
          </a:p>
          <a:p>
            <a:pPr algn="ct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80E20F57-F897-42C7-AB92-78934CF3A9E8}" type="slidenum">
              <a:rPr lang="en-US" smtClean="0"/>
              <a:pPr>
                <a:defRPr/>
              </a:pPr>
              <a:t>17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dirty="0" smtClean="0"/>
              <a:t>Why?</a:t>
            </a:r>
          </a:p>
          <a:p>
            <a:endParaRPr lang="en-US" dirty="0" smtClean="0"/>
          </a:p>
          <a:p>
            <a:r>
              <a:rPr lang="en-US" dirty="0" smtClean="0"/>
              <a:t> Customer Id is 0 since the default constructor will not be invoked implicitly if the parameterized constructor is invoked</a:t>
            </a:r>
          </a:p>
          <a:p>
            <a:r>
              <a:rPr lang="en-US" dirty="0"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91D3C433-6DF1-40B6-BE3A-404067B3259A}" type="slidenum">
              <a:rPr lang="en-US" smtClean="0"/>
              <a:pPr>
                <a:defRPr/>
              </a:pPr>
              <a:t>18</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911F49F-1D0E-4B6A-BAC4-4FBA34240FA6}" type="slidenum">
              <a:rPr lang="en-US" smtClean="0">
                <a:cs typeface="Arial" charset="0"/>
              </a:rPr>
              <a:pPr/>
              <a:t>19</a:t>
            </a:fld>
            <a:endParaRPr lang="en-US" smtClean="0">
              <a:cs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dirty="0" smtClean="0"/>
              <a:t>Q1. </a:t>
            </a:r>
          </a:p>
          <a:p>
            <a:pPr eaLnBrk="1" hangingPunct="1"/>
            <a:r>
              <a:rPr lang="en-US" dirty="0" smtClean="0"/>
              <a:t>Second </a:t>
            </a:r>
            <a:r>
              <a:rPr lang="en-US" dirty="0" err="1" smtClean="0"/>
              <a:t>disp</a:t>
            </a:r>
            <a:r>
              <a:rPr lang="en-US" dirty="0" smtClean="0"/>
              <a:t> method in the Example Class</a:t>
            </a:r>
          </a:p>
          <a:p>
            <a:pPr eaLnBrk="1" hangingPunct="1"/>
            <a:r>
              <a:rPr lang="en-US" dirty="0" smtClean="0"/>
              <a:t>num1=60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90E599E-0423-4D3E-B3D1-8FE8D1D86FE2}"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911F49F-1D0E-4B6A-BAC4-4FBA34240FA6}" type="slidenum">
              <a:rPr lang="en-US" smtClean="0">
                <a:cs typeface="Arial" charset="0"/>
              </a:rPr>
              <a:pPr/>
              <a:t>20</a:t>
            </a:fld>
            <a:endParaRPr lang="en-US" smtClean="0">
              <a:cs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dirty="0" smtClean="0"/>
              <a:t>Q2. </a:t>
            </a:r>
          </a:p>
          <a:p>
            <a:r>
              <a:rPr lang="en-US" sz="1200" kern="1200" dirty="0" smtClean="0">
                <a:solidFill>
                  <a:schemeClr val="tx1"/>
                </a:solidFill>
                <a:latin typeface="Times New Roman" pitchFamily="18" charset="0"/>
                <a:ea typeface="+mn-ea"/>
                <a:cs typeface="+mn-cs"/>
              </a:rPr>
              <a:t>Second </a:t>
            </a:r>
            <a:r>
              <a:rPr lang="en-US" sz="1200" kern="1200" dirty="0" err="1" smtClean="0">
                <a:solidFill>
                  <a:schemeClr val="tx1"/>
                </a:solidFill>
                <a:latin typeface="Times New Roman" pitchFamily="18" charset="0"/>
                <a:ea typeface="+mn-ea"/>
                <a:cs typeface="+mn-cs"/>
              </a:rPr>
              <a:t>disp</a:t>
            </a:r>
            <a:r>
              <a:rPr lang="en-US" sz="1200" kern="1200" dirty="0" smtClean="0">
                <a:solidFill>
                  <a:schemeClr val="tx1"/>
                </a:solidFill>
                <a:latin typeface="Times New Roman" pitchFamily="18" charset="0"/>
                <a:ea typeface="+mn-ea"/>
                <a:cs typeface="+mn-cs"/>
              </a:rPr>
              <a:t> method in the Example Class</a:t>
            </a:r>
          </a:p>
          <a:p>
            <a:r>
              <a:rPr lang="en-US" sz="1200" kern="1200" dirty="0" smtClean="0">
                <a:solidFill>
                  <a:schemeClr val="tx1"/>
                </a:solidFill>
                <a:latin typeface="Times New Roman" pitchFamily="18" charset="0"/>
                <a:ea typeface="+mn-ea"/>
                <a:cs typeface="+mn-cs"/>
              </a:rPr>
              <a:t>num1=60</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911F49F-1D0E-4B6A-BAC4-4FBA34240FA6}" type="slidenum">
              <a:rPr lang="en-US" smtClean="0">
                <a:cs typeface="Arial" charset="0"/>
              </a:rPr>
              <a:pPr/>
              <a:t>21</a:t>
            </a:fld>
            <a:endParaRPr lang="en-US" smtClean="0">
              <a:cs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dirty="0" smtClean="0"/>
              <a:t>Q3. </a:t>
            </a:r>
            <a:r>
              <a:rPr lang="en-US" sz="1200" b="0" dirty="0" smtClean="0"/>
              <a:t>Compilation Error: more than one method with the same name and argument list cannot be given in a class</a:t>
            </a:r>
          </a:p>
          <a:p>
            <a:pPr eaLnBrk="1" hangingPunct="1"/>
            <a:endParaRPr lang="en-US" sz="1200" b="0" dirty="0" smtClean="0"/>
          </a:p>
          <a:p>
            <a:pPr eaLnBrk="1" hangingPunct="1"/>
            <a:r>
              <a:rPr lang="en-US" sz="1200" b="0" dirty="0" smtClean="0"/>
              <a:t>Note:</a:t>
            </a:r>
            <a:r>
              <a:rPr lang="en-US" sz="1200" b="0" baseline="0" dirty="0" smtClean="0"/>
              <a:t> </a:t>
            </a:r>
            <a:r>
              <a:rPr lang="en-US" dirty="0" smtClean="0"/>
              <a:t>This is not method overloading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CB969355-A5DC-4FFA-BCF6-C350ECA43A94}" type="slidenum">
              <a:rPr lang="en-US" smtClean="0">
                <a:latin typeface="Arial" pitchFamily="34" charset="0"/>
              </a:rPr>
              <a:pPr>
                <a:defRPr/>
              </a:pPr>
              <a:t>22</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CB87EA1-A9C3-40F3-A120-16EABB444677}" type="slidenum">
              <a:rPr lang="en-US" smtClean="0">
                <a:cs typeface="Arial" charset="0"/>
              </a:rPr>
              <a:pPr/>
              <a:t>23</a:t>
            </a:fld>
            <a:endParaRPr lang="en-US" smtClean="0">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7E89EBD-F91A-446E-BC37-2424517D991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FE7F51-E11E-48C0-8D7E-60E2A4D10748}"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FE7F51-E11E-48C0-8D7E-60E2A4D10748}"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0C5E4038-081B-45A3-96C3-4BAC384A3A3E}" type="slidenum">
              <a:rPr lang="en-US" smtClean="0"/>
              <a:pPr>
                <a:defRPr/>
              </a:pPr>
              <a:t>28</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BF690DF2-BE00-40AA-AC13-3434A6ACB48B}" type="slidenum">
              <a:rPr lang="en-US" smtClean="0">
                <a:latin typeface="Arial" pitchFamily="34" charset="0"/>
              </a:rPr>
              <a:pPr>
                <a:defRPr/>
              </a:pPr>
              <a:t>29</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AF0A9EC5-50D9-47CB-BCEE-573628E39A94}" type="slidenum">
              <a:rPr lang="en-US" smtClean="0"/>
              <a:pPr>
                <a:defRPr/>
              </a:pPr>
              <a:t>30</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684213" y="4365625"/>
            <a:ext cx="5489575" cy="4135438"/>
          </a:xfrm>
          <a:noFill/>
          <a:ln/>
        </p:spPr>
        <p:txBody>
          <a:bodyPr/>
          <a:lstStyle/>
          <a:p>
            <a:pPr>
              <a:buFontTx/>
              <a:buChar char="•"/>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A9E2FD3-88D7-4661-9B47-CF9B7AE4DB7F}"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A07E284-6BC8-481A-9F93-028F504B2668}" type="slidenum">
              <a:rPr lang="en-US" smtClean="0">
                <a:cs typeface="Arial" charset="0"/>
              </a:rPr>
              <a:pPr/>
              <a:t>31</a:t>
            </a:fld>
            <a:endParaRPr lang="en-US" smtClean="0">
              <a:cs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CC2C573C-C573-4D4E-A00D-AB2F820188EA}" type="slidenum">
              <a:rPr lang="en-US" smtClean="0"/>
              <a:pPr>
                <a:defRPr/>
              </a:pPr>
              <a:t>32</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a:buFontTx/>
              <a:buChar char="•"/>
            </a:pPr>
            <a:r>
              <a:rPr lang="en-US" dirty="0" smtClean="0"/>
              <a:t> Inheritance promotes </a:t>
            </a:r>
            <a:r>
              <a:rPr lang="en-US" b="1" dirty="0" smtClean="0"/>
              <a:t>reuse</a:t>
            </a:r>
            <a:r>
              <a:rPr lang="en-US" dirty="0" smtClean="0"/>
              <a:t>. When a new class is defined</a:t>
            </a:r>
            <a:r>
              <a:rPr lang="en-US" baseline="0" dirty="0" smtClean="0"/>
              <a:t> which has some commonality with an existing class, the common code need not be re-written. Instead, it can be reused.</a:t>
            </a:r>
          </a:p>
          <a:p>
            <a:pPr>
              <a:buFontTx/>
              <a:buChar char="•"/>
            </a:pPr>
            <a:endParaRPr lang="en-US" baseline="0" dirty="0" smtClean="0"/>
          </a:p>
          <a:p>
            <a:pPr>
              <a:buFontTx/>
              <a:buChar char="•"/>
            </a:pPr>
            <a:r>
              <a:rPr lang="en-US" baseline="0" dirty="0" smtClean="0"/>
              <a:t>If a new category of customer is to be added in the retail store (case study), then the properties of Customer class can be reused .</a:t>
            </a:r>
            <a:endParaRPr lang="en-US" dirty="0" smtClean="0"/>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F13FB64-8361-43B8-9D9F-649A2A9F5CD7}" type="slidenum">
              <a:rPr lang="en-US" smtClean="0">
                <a:cs typeface="Arial" charset="0"/>
              </a:rPr>
              <a:pPr/>
              <a:t>33</a:t>
            </a:fld>
            <a:endParaRPr lang="en-US" smtClean="0">
              <a:cs typeface="Arial" charset="0"/>
            </a:endParaRPr>
          </a:p>
        </p:txBody>
      </p:sp>
      <p:sp>
        <p:nvSpPr>
          <p:cNvPr id="126979" name="Rectangle 2"/>
          <p:cNvSpPr>
            <a:spLocks noGrp="1" noRot="1" noChangeAspect="1" noChangeArrowheads="1" noTextEdit="1"/>
          </p:cNvSpPr>
          <p:nvPr>
            <p:ph type="sldImg"/>
          </p:nvPr>
        </p:nvSpPr>
        <p:spPr>
          <a:xfrm>
            <a:off x="942975" y="688975"/>
            <a:ext cx="4975225" cy="3446463"/>
          </a:xfrm>
          <a:ln/>
        </p:spPr>
      </p:sp>
      <p:sp>
        <p:nvSpPr>
          <p:cNvPr id="126980" name="Rectangle 3"/>
          <p:cNvSpPr>
            <a:spLocks noGrp="1" noChangeArrowheads="1"/>
          </p:cNvSpPr>
          <p:nvPr>
            <p:ph type="body" idx="1"/>
          </p:nvPr>
        </p:nvSpPr>
        <p:spPr>
          <a:noFill/>
          <a:ln/>
        </p:spPr>
        <p:txBody>
          <a:bodyPr/>
          <a:lstStyle/>
          <a:p>
            <a:pPr eaLnBrk="1" hangingPunct="1"/>
            <a:r>
              <a:rPr lang="en-US" dirty="0" smtClean="0"/>
              <a:t>Multiple and hybrid inheritance are not allowed in Java </a:t>
            </a:r>
          </a:p>
          <a:p>
            <a:pPr eaLnBrk="1" hangingPunct="1"/>
            <a:endParaRPr lang="en-US" dirty="0" smtClean="0"/>
          </a:p>
          <a:p>
            <a:pPr eaLnBrk="1" hangingPunct="1"/>
            <a:r>
              <a:rPr lang="en-US" dirty="0" smtClean="0"/>
              <a:t>However, a safe version of multiple inheritance is allowed using interfaces. The concept of</a:t>
            </a:r>
            <a:r>
              <a:rPr lang="en-US" baseline="0" dirty="0" smtClean="0"/>
              <a:t> Interfaces would be discussed on Day 5</a:t>
            </a:r>
            <a:r>
              <a:rPr lang="en-US" dirty="0" smtClean="0"/>
              <a:t> </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p>
            <a:pPr>
              <a:defRPr/>
            </a:pPr>
            <a:fld id="{0F68AE3F-3EEC-4480-B001-F85DF724B864}" type="slidenum">
              <a:rPr lang="en-US" smtClean="0"/>
              <a:pPr>
                <a:defRPr/>
              </a:pPr>
              <a:t>34</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n-US" sz="1100" dirty="0" smtClean="0"/>
              <a:t>Member variables and methods</a:t>
            </a:r>
            <a:r>
              <a:rPr lang="en-US" sz="1100" baseline="0" dirty="0" smtClean="0"/>
              <a:t> of the child classes indicate the specific or extra attributes/</a:t>
            </a:r>
            <a:r>
              <a:rPr lang="en-US" sz="1100" baseline="0" dirty="0" err="1" smtClean="0"/>
              <a:t>behaviour</a:t>
            </a:r>
            <a:r>
              <a:rPr lang="en-US" sz="1100" baseline="0" dirty="0" smtClean="0"/>
              <a:t> that is needed in the child classes. Here, the Regular customers get a discount which is a specific attribute/</a:t>
            </a:r>
            <a:r>
              <a:rPr lang="en-US" sz="1100" baseline="0" dirty="0" err="1" smtClean="0"/>
              <a:t>behaviour</a:t>
            </a:r>
            <a:r>
              <a:rPr lang="en-US" sz="1100" baseline="0" dirty="0" smtClean="0"/>
              <a:t> </a:t>
            </a:r>
            <a:endParaRPr lang="en-US" sz="110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p>
            <a:pPr>
              <a:defRPr/>
            </a:pPr>
            <a:fld id="{0110D833-1D3A-4A38-8C6C-E2F630F5D825}" type="slidenum">
              <a:rPr lang="en-US" smtClean="0"/>
              <a:pPr>
                <a:defRPr/>
              </a:pPr>
              <a:t>35</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n-US" sz="1100" dirty="0" smtClean="0"/>
              <a:t>Assumption: The other instance variables of Customer class like </a:t>
            </a:r>
            <a:r>
              <a:rPr lang="en-US" sz="1100" dirty="0" err="1" smtClean="0"/>
              <a:t>customerName</a:t>
            </a:r>
            <a:r>
              <a:rPr lang="en-US" sz="1100" dirty="0" smtClean="0"/>
              <a:t>, </a:t>
            </a:r>
            <a:r>
              <a:rPr lang="en-US" sz="1100" dirty="0" err="1" smtClean="0"/>
              <a:t>contactNos</a:t>
            </a:r>
            <a:r>
              <a:rPr lang="en-US" sz="1100" dirty="0" smtClean="0"/>
              <a:t>[] etc and the getter/setter</a:t>
            </a:r>
            <a:r>
              <a:rPr lang="en-US" sz="1100" baseline="0" dirty="0" smtClean="0"/>
              <a:t> methods are pr</a:t>
            </a:r>
            <a:r>
              <a:rPr lang="en-US" sz="1100" dirty="0" smtClean="0"/>
              <a:t>esent.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428720E7-75F2-47C5-88A8-C84EC1D15B95}" type="slidenum">
              <a:rPr lang="en-US" smtClean="0"/>
              <a:pPr>
                <a:defRPr/>
              </a:pPr>
              <a:t>36</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E03DEC5E-95E3-4469-9F13-B5E01C70F379}" type="slidenum">
              <a:rPr lang="en-US" smtClean="0"/>
              <a:pPr>
                <a:defRPr/>
              </a:pPr>
              <a:t>37</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5B64893A-543E-4E94-AD25-D1C2CC530BEA}" type="slidenum">
              <a:rPr lang="en-US" smtClean="0"/>
              <a:pPr>
                <a:defRPr/>
              </a:pPr>
              <a:t>38</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93968A9E-6DBD-4A76-AF93-E7E8286F39CD}" type="slidenum">
              <a:rPr lang="en-US" smtClean="0"/>
              <a:pPr>
                <a:defRPr/>
              </a:pPr>
              <a:t>39</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n-US" sz="2400" dirty="0" smtClean="0"/>
              <a:t>super() is used to invoke a base class constructor.</a:t>
            </a:r>
          </a:p>
          <a:p>
            <a:pPr eaLnBrk="1" hangingPunct="1"/>
            <a:r>
              <a:rPr lang="en-US" sz="2400" dirty="0" smtClean="0"/>
              <a:t>The super key word can be used to refer members and constructors of a base class from a derived class</a:t>
            </a:r>
          </a:p>
          <a:p>
            <a:pPr eaLnBrk="1" hangingPunct="1"/>
            <a:endParaRPr lang="en-US" sz="2400" dirty="0" smtClean="0"/>
          </a:p>
          <a:p>
            <a:pPr eaLnBrk="1" hangingPunct="1"/>
            <a:r>
              <a:rPr lang="en-US" sz="2400" dirty="0" smtClean="0"/>
              <a:t>Guidelines to be remembered when calling a base class constructor</a:t>
            </a:r>
          </a:p>
          <a:p>
            <a:pPr lvl="1" eaLnBrk="1" hangingPunct="1">
              <a:buFont typeface="Arial" pitchFamily="34" charset="0"/>
              <a:buChar char="•"/>
            </a:pPr>
            <a:r>
              <a:rPr lang="en-US" sz="2400" dirty="0" smtClean="0"/>
              <a:t>The super statement that calls the base class constructor can be written only in the derived class constructor</a:t>
            </a:r>
          </a:p>
          <a:p>
            <a:pPr lvl="1" eaLnBrk="1" hangingPunct="1">
              <a:buFont typeface="Arial" pitchFamily="34" charset="0"/>
              <a:buChar char="•"/>
            </a:pPr>
            <a:r>
              <a:rPr lang="en-US" sz="2400" dirty="0" smtClean="0"/>
              <a:t>Cannot call constructor from any other method</a:t>
            </a:r>
          </a:p>
          <a:p>
            <a:pPr lvl="1" eaLnBrk="1" hangingPunct="1">
              <a:buFont typeface="Arial" pitchFamily="34" charset="0"/>
              <a:buChar char="•"/>
            </a:pPr>
            <a:r>
              <a:rPr lang="en-US" sz="2400" dirty="0" smtClean="0"/>
              <a:t>A call to the constructor using the super keyword must be the first statement in the derived constructor</a:t>
            </a:r>
          </a:p>
          <a:p>
            <a:pPr eaLnBrk="1" hangingPunct="1"/>
            <a:endParaRPr lang="en-US" sz="2400" dirty="0" smtClean="0"/>
          </a:p>
          <a:p>
            <a:pPr eaLnBrk="1" hangingPunct="1"/>
            <a:r>
              <a:rPr lang="en-US" sz="2400" dirty="0" smtClean="0"/>
              <a:t>If a derived class constructor does not explicitly call a base class </a:t>
            </a:r>
            <a:r>
              <a:rPr lang="en-US" sz="2400" smtClean="0"/>
              <a:t>constructor, Java </a:t>
            </a:r>
            <a:r>
              <a:rPr lang="en-US" sz="2400" dirty="0" smtClean="0"/>
              <a:t>will </a:t>
            </a:r>
            <a:r>
              <a:rPr lang="en-US" sz="2400" smtClean="0"/>
              <a:t>automatically call </a:t>
            </a:r>
            <a:r>
              <a:rPr lang="en-US" sz="2400" dirty="0" smtClean="0"/>
              <a:t>the base class default constructor just before the code in the derived class constructor executes</a:t>
            </a:r>
          </a:p>
          <a:p>
            <a:pPr eaLnBrk="1" hangingPunct="1"/>
            <a:endParaRPr lang="en-US" dirty="0" smtClean="0"/>
          </a:p>
          <a:p>
            <a:pPr eaLnBrk="1" hangingPunct="1">
              <a:buFont typeface="Wingdings" pitchFamily="2" charset="2"/>
              <a:buNone/>
            </a:pPr>
            <a:endParaRPr lang="en-US" dirty="0" smtClean="0"/>
          </a:p>
          <a:p>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2E2CA4C6-070D-4C8E-8824-D53CCFC2E9A0}" type="slidenum">
              <a:rPr lang="en-US" smtClean="0"/>
              <a:pPr>
                <a:defRPr/>
              </a:pPr>
              <a:t>40</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D76D134-A923-4551-A27C-F06D67C30E19}"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63A1E468-7F55-4D2E-9A7F-C35E66121125}" type="slidenum">
              <a:rPr lang="en-US" smtClean="0"/>
              <a:pPr>
                <a:defRPr/>
              </a:pPr>
              <a:t>41</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42</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The output is :</a:t>
            </a:r>
          </a:p>
          <a:p>
            <a:pPr eaLnBrk="1" hangingPunct="1"/>
            <a:r>
              <a:rPr lang="en-US" dirty="0" smtClean="0"/>
              <a:t>Base class constructor</a:t>
            </a:r>
          </a:p>
          <a:p>
            <a:pPr eaLnBrk="1" hangingPunct="1"/>
            <a:r>
              <a:rPr lang="en-US" dirty="0" smtClean="0"/>
              <a:t>Derived class constructor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43</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The output is :</a:t>
            </a:r>
          </a:p>
          <a:p>
            <a:pPr eaLnBrk="1" hangingPunct="1"/>
            <a:r>
              <a:rPr lang="en-US" dirty="0" smtClean="0"/>
              <a:t>Derived class constructor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44</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err="1" smtClean="0"/>
              <a:t>Ans</a:t>
            </a:r>
            <a:r>
              <a:rPr lang="en-US" dirty="0" smtClean="0"/>
              <a:t>:</a:t>
            </a:r>
          </a:p>
          <a:p>
            <a:pPr eaLnBrk="1" hangingPunct="1">
              <a:spcBef>
                <a:spcPts val="0"/>
              </a:spcBef>
            </a:pPr>
            <a:r>
              <a:rPr lang="en-US" sz="1200" b="0" dirty="0" smtClean="0"/>
              <a:t>No output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62A0CC88-88C3-43D4-9E05-9920C4DCF1A6}" type="slidenum">
              <a:rPr lang="en-US" smtClean="0">
                <a:latin typeface="Arial" pitchFamily="34" charset="0"/>
              </a:rPr>
              <a:pPr>
                <a:defRPr/>
              </a:pPr>
              <a:t>45</a:t>
            </a:fld>
            <a:endParaRPr 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9CD84C4-AD24-4D8D-A882-7ACB6BBA55EC}" type="slidenum">
              <a:rPr lang="en-US" smtClean="0">
                <a:cs typeface="Arial" charset="0"/>
              </a:rPr>
              <a:pPr/>
              <a:t>46</a:t>
            </a:fld>
            <a:endParaRPr lang="en-US" smtClean="0">
              <a:cs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EF3FAB70-6909-4BC5-8E6D-648CCF5988D6}" type="slidenum">
              <a:rPr lang="en-US" smtClean="0">
                <a:latin typeface="Arial" pitchFamily="34" charset="0"/>
              </a:rPr>
              <a:pPr>
                <a:defRPr/>
              </a:pPr>
              <a:t>47</a:t>
            </a:fld>
            <a:endParaRPr 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2E92E400-CF0D-47A7-8BCD-DA86790894DD}" type="slidenum">
              <a:rPr lang="en-US" smtClean="0"/>
              <a:pPr>
                <a:defRPr/>
              </a:pPr>
              <a:t>48</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EE5001EF-558B-4725-BE9B-AA2AD41BD6FC}" type="slidenum">
              <a:rPr lang="en-US" smtClean="0"/>
              <a:pPr>
                <a:defRPr/>
              </a:pPr>
              <a:t>49</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r>
              <a:rPr lang="en-US" dirty="0" smtClean="0">
                <a:latin typeface="Arial" charset="0"/>
              </a:rPr>
              <a:t>See the</a:t>
            </a:r>
            <a:r>
              <a:rPr lang="en-US" baseline="0" dirty="0" smtClean="0">
                <a:latin typeface="Arial" charset="0"/>
              </a:rPr>
              <a:t> changes in the Address class. Replaced constructor with setter methods and display() method </a:t>
            </a:r>
            <a:r>
              <a:rPr lang="en-US" baseline="0" smtClean="0">
                <a:latin typeface="Arial" charset="0"/>
              </a:rPr>
              <a:t>with getter methods</a:t>
            </a:r>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EF3FAB70-6909-4BC5-8E6D-648CCF5988D6}" type="slidenum">
              <a:rPr lang="en-US" smtClean="0">
                <a:latin typeface="Arial" pitchFamily="34" charset="0"/>
              </a:rPr>
              <a:pPr>
                <a:defRPr/>
              </a:pPr>
              <a:t>50</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C6783A42-12F0-4D17-93A6-644E25E7F55D}" type="slidenum">
              <a:rPr lang="en-US" smtClean="0"/>
              <a:pPr>
                <a:defRPr/>
              </a:pPr>
              <a:t>5</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1D3189E6-C320-4D3A-B4C0-E54ED4872DED}" type="slidenum">
              <a:rPr lang="en-US" smtClean="0">
                <a:latin typeface="Arial" pitchFamily="34" charset="0"/>
              </a:rPr>
              <a:pPr>
                <a:defRPr/>
              </a:pPr>
              <a:t>51</a:t>
            </a:fld>
            <a:endParaRPr lang="en-US"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208BFCEA-DCBA-42A7-AA05-9950C7D20186}" type="slidenum">
              <a:rPr lang="en-US" smtClean="0">
                <a:cs typeface="Arial" charset="0"/>
              </a:rPr>
              <a:pPr/>
              <a:t>52</a:t>
            </a:fld>
            <a:endParaRPr lang="en-US" smtClean="0">
              <a:cs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28750258-C403-42CD-AC74-3FBBC6FC81E9}" type="slidenum">
              <a:rPr lang="en-US" smtClean="0">
                <a:latin typeface="Arial" pitchFamily="34" charset="0"/>
              </a:rPr>
              <a:pPr>
                <a:defRPr/>
              </a:pPr>
              <a:t>53</a:t>
            </a:fld>
            <a:endParaRPr lang="en-US"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97AD033B-C581-42B8-9451-70C8296209F6}" type="slidenum">
              <a:rPr lang="en-US" smtClean="0"/>
              <a:pPr>
                <a:defRPr/>
              </a:pPr>
              <a:t>54</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r>
              <a:rPr lang="en-US" dirty="0" smtClean="0"/>
              <a:t>Here the Purchase class discussed with</a:t>
            </a:r>
            <a:r>
              <a:rPr lang="en-US" baseline="0" dirty="0" smtClean="0"/>
              <a:t> respect to </a:t>
            </a:r>
            <a:r>
              <a:rPr lang="en-US" dirty="0" smtClean="0"/>
              <a:t>command line arguments is expanded</a:t>
            </a:r>
            <a:r>
              <a:rPr lang="en-US" baseline="0" dirty="0" smtClean="0"/>
              <a:t> and it is </a:t>
            </a:r>
            <a:r>
              <a:rPr lang="en-US" dirty="0" smtClean="0"/>
              <a:t>assumed that </a:t>
            </a:r>
            <a:r>
              <a:rPr lang="en-US" dirty="0" err="1" smtClean="0"/>
              <a:t>billId</a:t>
            </a:r>
            <a:r>
              <a:rPr lang="en-US" dirty="0" smtClean="0"/>
              <a:t> is </a:t>
            </a:r>
            <a:r>
              <a:rPr lang="en-US" baseline="0" dirty="0" smtClean="0"/>
              <a:t>auto-generated from 5001 and </a:t>
            </a:r>
            <a:r>
              <a:rPr lang="en-US" baseline="0" dirty="0" err="1" smtClean="0"/>
              <a:t>modeOfPayment</a:t>
            </a:r>
            <a:r>
              <a:rPr lang="en-US" baseline="0" dirty="0" smtClean="0"/>
              <a:t> and </a:t>
            </a:r>
            <a:r>
              <a:rPr lang="en-US" baseline="0" dirty="0" err="1" smtClean="0"/>
              <a:t>processingCharges</a:t>
            </a:r>
            <a:r>
              <a:rPr lang="en-US" baseline="0" dirty="0" smtClean="0"/>
              <a:t> are passed as command line arguments</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EE5001EF-558B-4725-BE9B-AA2AD41BD6FC}" type="slidenum">
              <a:rPr lang="en-US" smtClean="0"/>
              <a:pPr>
                <a:defRPr/>
              </a:pPr>
              <a:t>55</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en-US" dirty="0" smtClean="0"/>
              <a:t>Here, the command line arguments</a:t>
            </a:r>
            <a:r>
              <a:rPr lang="en-US" baseline="0" dirty="0" smtClean="0"/>
              <a:t> passed are “Cash” and 0</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56</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Q1. has-a</a:t>
            </a:r>
            <a:r>
              <a:rPr lang="en-US" baseline="0" dirty="0" smtClean="0"/>
              <a:t> relationship since every Employee has a date of joining</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57</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Q2. The classes may</a:t>
            </a:r>
            <a:r>
              <a:rPr lang="en-US" baseline="0" dirty="0" smtClean="0"/>
              <a:t> be Customer class , </a:t>
            </a:r>
            <a:r>
              <a:rPr lang="en-US" baseline="0" dirty="0" err="1" smtClean="0"/>
              <a:t>BaseScheme</a:t>
            </a:r>
            <a:r>
              <a:rPr lang="en-US" baseline="0" dirty="0" smtClean="0"/>
              <a:t> class and </a:t>
            </a:r>
            <a:r>
              <a:rPr lang="en-US" baseline="0" dirty="0" err="1" smtClean="0"/>
              <a:t>AddonScheme</a:t>
            </a:r>
            <a:r>
              <a:rPr lang="en-US" baseline="0" dirty="0" smtClean="0"/>
              <a:t> class. The relationships are as follows:</a:t>
            </a:r>
          </a:p>
          <a:p>
            <a:pPr eaLnBrk="1" hangingPunct="1"/>
            <a:endParaRPr lang="en-US" baseline="0" dirty="0" smtClean="0"/>
          </a:p>
          <a:p>
            <a:pPr eaLnBrk="1" hangingPunct="1"/>
            <a:r>
              <a:rPr lang="en-US" baseline="0" dirty="0" smtClean="0"/>
              <a:t>Customer class contains an object of </a:t>
            </a:r>
            <a:r>
              <a:rPr lang="en-US" baseline="0" dirty="0" err="1" smtClean="0"/>
              <a:t>BaseScheme</a:t>
            </a:r>
            <a:r>
              <a:rPr lang="en-US" baseline="0" dirty="0" smtClean="0"/>
              <a:t> and hence the relationship is Aggregation. The relationship between the </a:t>
            </a:r>
            <a:r>
              <a:rPr lang="en-US" baseline="0" dirty="0" err="1" smtClean="0"/>
              <a:t>BaseScheme</a:t>
            </a:r>
            <a:r>
              <a:rPr lang="en-US" baseline="0" dirty="0" smtClean="0"/>
              <a:t> and </a:t>
            </a:r>
            <a:r>
              <a:rPr lang="en-US" baseline="0" dirty="0" err="1" smtClean="0"/>
              <a:t>AddonScheme</a:t>
            </a:r>
            <a:r>
              <a:rPr lang="en-US" baseline="0" dirty="0" smtClean="0"/>
              <a:t> is that of “is-a” </a:t>
            </a:r>
            <a:r>
              <a:rPr lang="en-US" baseline="0" dirty="0" err="1" smtClean="0"/>
              <a:t>ie</a:t>
            </a:r>
            <a:r>
              <a:rPr lang="en-US" baseline="0" dirty="0" smtClean="0"/>
              <a:t>. inheritance. </a:t>
            </a: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r>
              <a:rPr lang="en-US" dirty="0" smtClean="0">
                <a:latin typeface="Arial" charset="0"/>
              </a:rPr>
              <a:t>Assume</a:t>
            </a:r>
            <a:r>
              <a:rPr lang="en-US" baseline="0" dirty="0" smtClean="0">
                <a:latin typeface="Arial" charset="0"/>
              </a:rPr>
              <a:t> that other instance variables of Customer class like </a:t>
            </a:r>
            <a:r>
              <a:rPr lang="en-US" baseline="0" dirty="0" err="1" smtClean="0">
                <a:latin typeface="Arial" charset="0"/>
              </a:rPr>
              <a:t>customerName</a:t>
            </a:r>
            <a:r>
              <a:rPr lang="en-US" baseline="0" dirty="0" smtClean="0">
                <a:latin typeface="Arial" charset="0"/>
              </a:rPr>
              <a:t>, </a:t>
            </a:r>
            <a:r>
              <a:rPr lang="en-US" baseline="0" dirty="0" err="1" smtClean="0">
                <a:latin typeface="Arial" charset="0"/>
              </a:rPr>
              <a:t>contactNos</a:t>
            </a:r>
            <a:r>
              <a:rPr lang="en-US" baseline="0" dirty="0" smtClean="0">
                <a:latin typeface="Arial" charset="0"/>
              </a:rPr>
              <a:t>[] are present in the class diagram</a:t>
            </a:r>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ED68B260-9418-4534-BC82-730BDE98514D}" type="slidenum">
              <a:rPr lang="en-US" smtClean="0">
                <a:latin typeface="Arial" pitchFamily="34" charset="0"/>
              </a:rPr>
              <a:pPr>
                <a:defRPr/>
              </a:pPr>
              <a:t>58</a:t>
            </a:fld>
            <a:endParaRPr lang="en-US"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F6AA3EDC-2896-4D8D-BED1-1F630237DFEF}" type="slidenum">
              <a:rPr lang="en-US" smtClean="0">
                <a:latin typeface="Arial" pitchFamily="34" charset="0"/>
              </a:rPr>
              <a:pPr>
                <a:defRPr/>
              </a:pPr>
              <a:t>59</a:t>
            </a:fld>
            <a:endParaRPr lang="en-US"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52E69907-445B-48CC-A382-1C72DAB525CD}" type="slidenum">
              <a:rPr lang="en-US" smtClean="0">
                <a:cs typeface="Arial" charset="0"/>
              </a:rPr>
              <a:pPr/>
              <a:t>60</a:t>
            </a:fld>
            <a:endParaRPr lang="en-US" smtClean="0">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29A63523-E908-42D0-9758-1DCF93A6562A}"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4F64CA90-51E8-4CCE-94F9-1A35002B8BCC}" type="slidenum">
              <a:rPr lang="en-US" smtClean="0"/>
              <a:pPr>
                <a:defRPr/>
              </a:pPr>
              <a:t>61</a:t>
            </a:fld>
            <a:endParaRPr lang="en-US" dirty="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r>
              <a:rPr lang="en-US" dirty="0" smtClean="0">
                <a:latin typeface="Arial" charset="0"/>
              </a:rPr>
              <a:t>The weaker access privilege concept would be discussed on</a:t>
            </a:r>
            <a:r>
              <a:rPr lang="en-US" baseline="0" dirty="0" smtClean="0">
                <a:latin typeface="Arial" charset="0"/>
              </a:rPr>
              <a:t> Day 5 </a:t>
            </a:r>
            <a:r>
              <a:rPr lang="en-US" baseline="0" dirty="0" err="1" smtClean="0">
                <a:latin typeface="Arial" charset="0"/>
              </a:rPr>
              <a:t>alongwith</a:t>
            </a:r>
            <a:r>
              <a:rPr lang="en-US" baseline="0" dirty="0" smtClean="0">
                <a:latin typeface="Arial" charset="0"/>
              </a:rPr>
              <a:t> other access </a:t>
            </a:r>
            <a:r>
              <a:rPr lang="en-US" baseline="0" dirty="0" err="1" smtClean="0">
                <a:latin typeface="Arial" charset="0"/>
              </a:rPr>
              <a:t>specifier</a:t>
            </a:r>
            <a:r>
              <a:rPr lang="en-US" baseline="0" dirty="0" smtClean="0">
                <a:latin typeface="Arial" charset="0"/>
              </a:rPr>
              <a:t> </a:t>
            </a:r>
            <a:endParaRPr 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9F870766-49ED-421C-B210-15DDD7FFD4EB}" type="slidenum">
              <a:rPr lang="en-US" smtClean="0"/>
              <a:pPr>
                <a:defRPr/>
              </a:pPr>
              <a:t>62</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en-US" dirty="0" smtClean="0"/>
              <a:t>Assume</a:t>
            </a:r>
            <a:r>
              <a:rPr lang="en-US" baseline="0" dirty="0" smtClean="0"/>
              <a:t> that the instance variables of Customer class are </a:t>
            </a:r>
            <a:r>
              <a:rPr lang="en-US" baseline="0" dirty="0" err="1" smtClean="0"/>
              <a:t>customerId</a:t>
            </a:r>
            <a:r>
              <a:rPr lang="en-US" baseline="0" dirty="0" smtClean="0"/>
              <a:t>, </a:t>
            </a:r>
            <a:r>
              <a:rPr lang="en-US" baseline="0" dirty="0" err="1" smtClean="0"/>
              <a:t>customerName</a:t>
            </a:r>
            <a:r>
              <a:rPr lang="en-US" baseline="0" dirty="0" smtClean="0"/>
              <a:t>, </a:t>
            </a:r>
            <a:r>
              <a:rPr lang="en-US" baseline="0" dirty="0" err="1" smtClean="0"/>
              <a:t>contactNos</a:t>
            </a:r>
            <a:r>
              <a:rPr lang="en-US" baseline="0" dirty="0" smtClean="0"/>
              <a:t>[] and address</a:t>
            </a: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164CF405-2B5B-4A5B-9C29-58DA17AA3A3E}" type="slidenum">
              <a:rPr lang="en-US" smtClean="0"/>
              <a:pPr>
                <a:defRPr/>
              </a:pPr>
              <a:t>63</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E70BDA9A-D3B9-42DC-9532-BCE2BBEA9A51}" type="slidenum">
              <a:rPr lang="en-US" smtClean="0">
                <a:latin typeface="Arial" pitchFamily="34" charset="0"/>
              </a:rPr>
              <a:pPr>
                <a:defRPr/>
              </a:pPr>
              <a:t>64</a:t>
            </a:fld>
            <a:endParaRPr lang="en-US"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B90F05F1-4ABD-4AF4-AE3F-4D613DBFB0A7}" type="slidenum">
              <a:rPr lang="en-US" smtClean="0"/>
              <a:pPr>
                <a:defRPr/>
              </a:pPr>
              <a:t>65</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3B402A17-82A5-4E17-A411-F85E2C749D75}" type="slidenum">
              <a:rPr lang="en-US" smtClean="0"/>
              <a:pPr>
                <a:defRPr/>
              </a:pPr>
              <a:t>66</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r>
              <a:rPr lang="en-US" dirty="0" smtClean="0">
                <a:latin typeface="Arial" charset="0"/>
              </a:rPr>
              <a:t>Dynamic binding is also called as late binding or runtime polymorphism</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pPr algn="l">
              <a:defRPr/>
            </a:pPr>
            <a:r>
              <a:rPr lang="en-US" sz="1200" b="0" dirty="0" smtClean="0">
                <a:solidFill>
                  <a:schemeClr val="tx1"/>
                </a:solidFill>
              </a:rPr>
              <a:t>Identify the relationship between Customer and Purchase class ? </a:t>
            </a:r>
          </a:p>
          <a:p>
            <a:pPr algn="l">
              <a:defRPr/>
            </a:pPr>
            <a:r>
              <a:rPr lang="en-US" sz="1200" b="0" dirty="0" smtClean="0">
                <a:solidFill>
                  <a:schemeClr val="tx1"/>
                </a:solidFill>
              </a:rPr>
              <a:t>Aggregation</a:t>
            </a:r>
            <a:r>
              <a:rPr lang="en-US" sz="1200" b="0" baseline="0" dirty="0" smtClean="0">
                <a:solidFill>
                  <a:schemeClr val="tx1"/>
                </a:solidFill>
              </a:rPr>
              <a:t> </a:t>
            </a:r>
          </a:p>
          <a:p>
            <a:pPr algn="l">
              <a:defRPr/>
            </a:pPr>
            <a:r>
              <a:rPr lang="en-US" sz="1200" b="0" baseline="0" dirty="0" smtClean="0">
                <a:solidFill>
                  <a:schemeClr val="tx1"/>
                </a:solidFill>
              </a:rPr>
              <a:t>Since every purchase has a customer</a:t>
            </a:r>
            <a:endParaRPr lang="en-US" sz="1200" b="0" dirty="0">
              <a:solidFill>
                <a:schemeClr val="tx1"/>
              </a:solidFill>
            </a:endParaRPr>
          </a:p>
        </p:txBody>
      </p:sp>
      <p:sp>
        <p:nvSpPr>
          <p:cNvPr id="83972" name="Slide Number Placeholder 3"/>
          <p:cNvSpPr>
            <a:spLocks noGrp="1"/>
          </p:cNvSpPr>
          <p:nvPr>
            <p:ph type="sldNum" sz="quarter" idx="5"/>
          </p:nvPr>
        </p:nvSpPr>
        <p:spPr/>
        <p:txBody>
          <a:bodyPr/>
          <a:lstStyle/>
          <a:p>
            <a:pPr>
              <a:defRPr/>
            </a:pPr>
            <a:fld id="{256B8337-1376-452E-9D69-4B4214DBCB78}" type="slidenum">
              <a:rPr lang="en-US" smtClean="0">
                <a:latin typeface="Arial" pitchFamily="34" charset="0"/>
              </a:rPr>
              <a:pPr>
                <a:defRPr/>
              </a:pPr>
              <a:t>67</a:t>
            </a:fld>
            <a:endParaRPr lang="en-US"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68</a:t>
            </a:fld>
            <a:endParaRPr lang="en-US"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69</a:t>
            </a:fld>
            <a:endParaRPr lang="en-US" smtClean="0">
              <a:latin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70</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84C293A-6BA5-427D-9F1E-2A8B6B1F3AC8}" type="slidenum">
              <a:rPr lang="en-US" smtClean="0">
                <a:cs typeface="Arial" charset="0"/>
              </a:rPr>
              <a:pPr/>
              <a:t>7</a:t>
            </a:fld>
            <a:endParaRPr lang="en-US" smtClean="0">
              <a:cs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71</a:t>
            </a:fld>
            <a:endParaRPr lang="en-US"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72</a:t>
            </a:fld>
            <a:endParaRPr lang="en-US" smtClean="0">
              <a:latin typeface="Arial"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73</a:t>
            </a:fld>
            <a:endParaRPr lang="en-US" smtClean="0">
              <a:latin typeface="Arial"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5C1EA187-D0B2-409B-8576-6936FB2F1A9C}" type="slidenum">
              <a:rPr lang="en-US" smtClean="0"/>
              <a:pPr>
                <a:defRPr/>
              </a:pPr>
              <a:t>74</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latin typeface="Arial" charset="0"/>
              </a:rPr>
              <a:t>1.However typecasting cannot be done between the derived classes , ex. An object of </a:t>
            </a:r>
            <a:r>
              <a:rPr lang="en-US" dirty="0" err="1" smtClean="0">
                <a:latin typeface="Arial" charset="0"/>
              </a:rPr>
              <a:t>RegisteredCustomer</a:t>
            </a:r>
            <a:r>
              <a:rPr lang="en-US" dirty="0" smtClean="0">
                <a:latin typeface="Arial" charset="0"/>
              </a:rPr>
              <a:t> cannot be casted to </a:t>
            </a:r>
            <a:r>
              <a:rPr lang="en-US" dirty="0" err="1" smtClean="0">
                <a:latin typeface="Arial" charset="0"/>
              </a:rPr>
              <a:t>RegularCustomer</a:t>
            </a:r>
            <a:r>
              <a:rPr lang="en-US" dirty="0" smtClean="0">
                <a:latin typeface="Arial" charset="0"/>
              </a:rPr>
              <a:t> and vice versa.</a:t>
            </a:r>
          </a:p>
          <a:p>
            <a:pPr eaLnBrk="1" hangingPunct="1"/>
            <a:r>
              <a:rPr lang="en-US" dirty="0" smtClean="0">
                <a:latin typeface="Arial" charset="0"/>
              </a:rPr>
              <a:t>2. Similarly if </a:t>
            </a:r>
            <a:r>
              <a:rPr lang="en-US" dirty="0" err="1" smtClean="0">
                <a:latin typeface="Arial" charset="0"/>
              </a:rPr>
              <a:t>cRef</a:t>
            </a:r>
            <a:r>
              <a:rPr lang="en-US" dirty="0" smtClean="0">
                <a:latin typeface="Arial" charset="0"/>
              </a:rPr>
              <a:t> (in the example given in the slide) refers to Customer class , then the following typecasting is not valid :</a:t>
            </a:r>
          </a:p>
          <a:p>
            <a:pPr eaLnBrk="1" hangingPunct="1"/>
            <a:endParaRPr lang="en-US" dirty="0" smtClean="0">
              <a:latin typeface="Arial" charset="0"/>
            </a:endParaRPr>
          </a:p>
          <a:p>
            <a:pPr eaLnBrk="1" hangingPunct="1"/>
            <a:r>
              <a:rPr lang="en-US" dirty="0" smtClean="0">
                <a:latin typeface="Arial" charset="0"/>
              </a:rPr>
              <a:t>Customer </a:t>
            </a:r>
            <a:r>
              <a:rPr lang="en-US" dirty="0" err="1" smtClean="0">
                <a:latin typeface="Arial" charset="0"/>
              </a:rPr>
              <a:t>cRef</a:t>
            </a:r>
            <a:r>
              <a:rPr lang="en-US" dirty="0" smtClean="0">
                <a:latin typeface="Arial" charset="0"/>
              </a:rPr>
              <a:t>=new Customer();</a:t>
            </a:r>
          </a:p>
          <a:p>
            <a:pPr eaLnBrk="1" hangingPunct="1"/>
            <a:r>
              <a:rPr lang="en-US" dirty="0" err="1" smtClean="0">
                <a:latin typeface="Arial" charset="0"/>
              </a:rPr>
              <a:t>RegularCustomer</a:t>
            </a:r>
            <a:r>
              <a:rPr lang="en-US" dirty="0" smtClean="0">
                <a:latin typeface="Arial" charset="0"/>
              </a:rPr>
              <a:t> </a:t>
            </a:r>
            <a:r>
              <a:rPr lang="en-US" dirty="0" err="1" smtClean="0">
                <a:latin typeface="Arial" charset="0"/>
              </a:rPr>
              <a:t>rRef</a:t>
            </a:r>
            <a:r>
              <a:rPr lang="en-US" dirty="0" smtClean="0">
                <a:latin typeface="Arial" charset="0"/>
              </a:rPr>
              <a:t>=(</a:t>
            </a:r>
            <a:r>
              <a:rPr lang="en-US" dirty="0" err="1" smtClean="0">
                <a:latin typeface="Arial" charset="0"/>
              </a:rPr>
              <a:t>RegularCustomer</a:t>
            </a:r>
            <a:r>
              <a:rPr lang="en-US" dirty="0" smtClean="0">
                <a:latin typeface="Arial" charset="0"/>
              </a:rPr>
              <a:t>)</a:t>
            </a:r>
            <a:r>
              <a:rPr lang="en-US" dirty="0" err="1" smtClean="0">
                <a:latin typeface="Arial" charset="0"/>
              </a:rPr>
              <a:t>cRef</a:t>
            </a:r>
            <a:r>
              <a:rPr lang="en-US" dirty="0" smtClean="0">
                <a:latin typeface="Arial" charset="0"/>
              </a:rPr>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5C1EA187-D0B2-409B-8576-6936FB2F1A9C}" type="slidenum">
              <a:rPr lang="en-US" smtClean="0"/>
              <a:pPr>
                <a:defRPr/>
              </a:pPr>
              <a:t>75</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5C1EA187-D0B2-409B-8576-6936FB2F1A9C}" type="slidenum">
              <a:rPr lang="en-US" smtClean="0"/>
              <a:pPr>
                <a:defRPr/>
              </a:pPr>
              <a:t>76</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097247FA-E6A5-4ABF-9596-D42B75D605C2}" type="slidenum">
              <a:rPr lang="en-US" smtClean="0">
                <a:latin typeface="Arial" pitchFamily="34" charset="0"/>
              </a:rPr>
              <a:pPr>
                <a:defRPr/>
              </a:pPr>
              <a:t>77</a:t>
            </a:fld>
            <a:endParaRPr lang="en-US" smtClean="0">
              <a:latin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p>
            <a:pPr>
              <a:defRPr/>
            </a:pPr>
            <a:fld id="{EBA04A8E-9422-4B60-9B6C-8D9E48DE2796}" type="slidenum">
              <a:rPr lang="en-US" smtClean="0"/>
              <a:pPr>
                <a:defRPr/>
              </a:pPr>
              <a:t>78</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79</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Q1.</a:t>
            </a:r>
          </a:p>
          <a:p>
            <a:pPr eaLnBrk="1" hangingPunct="1"/>
            <a:r>
              <a:rPr lang="en-US" dirty="0" smtClean="0"/>
              <a:t>BaseVariable:3</a:t>
            </a:r>
          </a:p>
          <a:p>
            <a:pPr eaLnBrk="1" hangingPunct="1"/>
            <a:r>
              <a:rPr lang="en-US" dirty="0" smtClean="0"/>
              <a:t>Derived variable: 2</a:t>
            </a:r>
          </a:p>
          <a:p>
            <a:pPr eaLnBrk="1" hangingPunct="1"/>
            <a:r>
              <a:rPr lang="en-US" dirty="0" smtClean="0"/>
              <a:t>CommonVar:2</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80</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spcBef>
                <a:spcPts val="0"/>
              </a:spcBef>
            </a:pPr>
            <a:r>
              <a:rPr lang="en-US" dirty="0" smtClean="0"/>
              <a:t>Q2.</a:t>
            </a:r>
            <a:r>
              <a:rPr lang="en-US" sz="1200" b="0" dirty="0" smtClean="0"/>
              <a:t> Compilation Error: a private variable of the super class cannot be accessed directly in the sub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FD3EBC1C-FF58-424B-B0CC-3AA7D04136E6}" type="slidenum">
              <a:rPr lang="en-US" smtClean="0"/>
              <a:pPr>
                <a:defRPr/>
              </a:pPr>
              <a:t>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smtClean="0"/>
              <a:t>Binding refers to associating a method call to its definition</a:t>
            </a:r>
          </a:p>
          <a:p>
            <a:pPr eaLnBrk="1" hangingPunct="1"/>
            <a:r>
              <a:rPr lang="en-US" smtClean="0"/>
              <a:t>Static Polymorphism is also called as compile time binding  or early binding</a:t>
            </a:r>
          </a:p>
          <a:p>
            <a:r>
              <a:rPr lang="en-US" smtClean="0"/>
              <a:t>Method call and code for the method is attached or bound at compile time. Static binding is used to support overloaded methods in Java.</a:t>
            </a:r>
          </a:p>
          <a:p>
            <a:pPr eaLnBrk="1" hangingPunct="1"/>
            <a:endParaRPr lang="en-US" smtClean="0"/>
          </a:p>
          <a:p>
            <a:pPr eaLnBrk="1" hangingPunct="1"/>
            <a:r>
              <a:rPr lang="en-US" smtClean="0"/>
              <a:t>Method overloading is very useful to the end user of the class hence bringing in flexibility of user interfaces. But the programmer of the class needs to code the different versions of the method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0F1C7D1-1AF1-4786-85A8-D4715366804C}" type="slidenum">
              <a:rPr lang="en-US" smtClean="0"/>
              <a:pPr>
                <a:defRPr/>
              </a:pPr>
              <a:t>81</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B90F63B-E566-439B-9508-04F518A2B377}" type="slidenum">
              <a:rPr lang="en-US" smtClean="0"/>
              <a:pPr>
                <a:defRPr/>
              </a:pPr>
              <a:t>82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6611C168-5D03-4A25-BCC6-8FC4F09DDD70}" type="slidenum">
              <a:rPr lang="en-US" smtClean="0"/>
              <a:pPr>
                <a:defRPr/>
              </a:pPr>
              <a:t>83</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0F1C7D1-1AF1-4786-85A8-D4715366804C}" type="slidenum">
              <a:rPr lang="en-US" smtClean="0"/>
              <a:pPr>
                <a:defRPr/>
              </a:pPr>
              <a:t>84</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911F49F-1D0E-4B6A-BAC4-4FBA34240FA6}" type="slidenum">
              <a:rPr lang="en-US" smtClean="0">
                <a:cs typeface="Arial" charset="0"/>
              </a:rPr>
              <a:pPr/>
              <a:t>85</a:t>
            </a:fld>
            <a:endParaRPr lang="en-US" smtClean="0">
              <a:cs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dirty="0" smtClean="0"/>
              <a:t>Q1. </a:t>
            </a:r>
            <a:r>
              <a:rPr lang="en-US" sz="1200" b="0" dirty="0" smtClean="0"/>
              <a:t>Compilation Error: a class cannot have more than one method with the same name and argument list</a:t>
            </a:r>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86</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There is a compilation</a:t>
            </a:r>
            <a:r>
              <a:rPr lang="en-US" baseline="0" dirty="0" smtClean="0"/>
              <a:t> error- </a:t>
            </a:r>
          </a:p>
          <a:p>
            <a:pPr eaLnBrk="1" hangingPunct="1"/>
            <a:r>
              <a:rPr lang="en-US" dirty="0" smtClean="0"/>
              <a:t>…….: cannot find symbol</a:t>
            </a:r>
          </a:p>
          <a:p>
            <a:pPr eaLnBrk="1" hangingPunct="1"/>
            <a:r>
              <a:rPr lang="en-US" dirty="0" smtClean="0"/>
              <a:t>symbol  : constructor Base()</a:t>
            </a:r>
          </a:p>
          <a:p>
            <a:pPr eaLnBrk="1" hangingPunct="1"/>
            <a:r>
              <a:rPr lang="en-US" dirty="0" smtClean="0"/>
              <a:t>location: class Base</a:t>
            </a:r>
          </a:p>
          <a:p>
            <a:pPr eaLnBrk="1" hangingPunct="1"/>
            <a:r>
              <a:rPr lang="en-US" dirty="0" smtClean="0"/>
              <a:t>	</a:t>
            </a:r>
            <a:r>
              <a:rPr lang="en-US" dirty="0" err="1" smtClean="0"/>
              <a:t>Der</a:t>
            </a:r>
            <a:r>
              <a:rPr lang="en-US" dirty="0" smtClean="0"/>
              <a:t>(</a:t>
            </a:r>
            <a:r>
              <a:rPr lang="en-US" dirty="0" err="1" smtClean="0"/>
              <a:t>int</a:t>
            </a:r>
            <a:r>
              <a:rPr lang="en-US" dirty="0" smtClean="0"/>
              <a:t> v){</a:t>
            </a:r>
          </a:p>
          <a:p>
            <a:pPr eaLnBrk="1" hangingPunct="1"/>
            <a:r>
              <a:rPr lang="en-US" dirty="0" smtClean="0"/>
              <a:t>                  ^</a:t>
            </a:r>
          </a:p>
          <a:p>
            <a:pPr eaLnBrk="1" hangingPunct="1"/>
            <a:r>
              <a:rPr lang="en-US" dirty="0" smtClean="0"/>
              <a:t>1 error</a:t>
            </a:r>
          </a:p>
          <a:p>
            <a:pPr eaLnBrk="1" hangingPunct="1"/>
            <a:endParaRPr lang="en-US" dirty="0" smtClean="0"/>
          </a:p>
          <a:p>
            <a:pPr eaLnBrk="1" hangingPunct="1"/>
            <a:r>
              <a:rPr lang="en-US" dirty="0" smtClean="0"/>
              <a:t>This is because,</a:t>
            </a:r>
            <a:r>
              <a:rPr lang="en-US" baseline="0" dirty="0" smtClean="0"/>
              <a:t> in the Base class a parameterized constructor has been defined, but when the object of derived class is made, there is no explicit invocation of the base class constructor and hence the system tries to invoke the default constructor of Base class which is not available. </a:t>
            </a:r>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87</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The output is :</a:t>
            </a:r>
          </a:p>
          <a:p>
            <a:pPr eaLnBrk="1" hangingPunct="1"/>
            <a:r>
              <a:rPr lang="en-US" dirty="0" smtClean="0"/>
              <a:t>Base class parameterized constructor</a:t>
            </a:r>
          </a:p>
          <a:p>
            <a:pPr eaLnBrk="1" hangingPunct="1"/>
            <a:r>
              <a:rPr lang="en-US" dirty="0" smtClean="0"/>
              <a:t>Derived class parameterized constructor</a:t>
            </a:r>
          </a:p>
          <a:p>
            <a:pPr eaLnBrk="1" hangingPunct="1"/>
            <a:r>
              <a:rPr lang="en-US" dirty="0" smtClean="0"/>
              <a:t>Base variable value=10</a:t>
            </a:r>
          </a:p>
          <a:p>
            <a:pPr eaLnBrk="1" hangingPunct="1"/>
            <a:r>
              <a:rPr lang="en-US" dirty="0" smtClean="0"/>
              <a:t>Derived variable value=10</a:t>
            </a:r>
          </a:p>
          <a:p>
            <a:pPr eaLnBrk="1" hangingPunct="1"/>
            <a:r>
              <a:rPr lang="en-US" dirty="0" smtClean="0"/>
              <a:t>Base variable </a:t>
            </a:r>
            <a:r>
              <a:rPr lang="en-US" dirty="0" err="1" smtClean="0"/>
              <a:t>var</a:t>
            </a:r>
            <a:r>
              <a:rPr lang="en-US" dirty="0" smtClean="0"/>
              <a:t>=0</a:t>
            </a:r>
          </a:p>
          <a:p>
            <a:pPr eaLnBrk="1" hangingPunct="1"/>
            <a:r>
              <a:rPr lang="en-US" dirty="0" smtClean="0"/>
              <a:t>Derived variable </a:t>
            </a:r>
            <a:r>
              <a:rPr lang="en-US" dirty="0" err="1" smtClean="0"/>
              <a:t>var</a:t>
            </a:r>
            <a:r>
              <a:rPr lang="en-US" dirty="0" smtClean="0"/>
              <a:t>=20</a:t>
            </a:r>
          </a:p>
          <a:p>
            <a:pPr eaLnBrk="1" hangingPunct="1"/>
            <a:endParaRPr lang="en-US" dirty="0" smtClean="0"/>
          </a:p>
          <a:p>
            <a:pPr eaLnBrk="1" hangingPunct="1"/>
            <a:r>
              <a:rPr lang="en-US" dirty="0" err="1" smtClean="0"/>
              <a:t>Ans</a:t>
            </a:r>
            <a:r>
              <a:rPr lang="en-US" dirty="0" smtClean="0"/>
              <a:t>: by using</a:t>
            </a:r>
            <a:r>
              <a:rPr lang="en-US" baseline="0" dirty="0" smtClean="0"/>
              <a:t> super.var=15 in the </a:t>
            </a:r>
            <a:r>
              <a:rPr lang="en-US" baseline="0" dirty="0" err="1" smtClean="0"/>
              <a:t>useofsuper</a:t>
            </a:r>
            <a:r>
              <a:rPr lang="en-US" baseline="0" dirty="0" smtClean="0"/>
              <a:t>() </a:t>
            </a:r>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88</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Q4.</a:t>
            </a:r>
          </a:p>
          <a:p>
            <a:pPr eaLnBrk="1" hangingPunct="1">
              <a:spcBef>
                <a:spcPts val="0"/>
              </a:spcBef>
            </a:pPr>
            <a:r>
              <a:rPr lang="en-US" sz="1200" b="0" dirty="0" smtClean="0"/>
              <a:t>Compilation Error: when a super class reference is pointing to  a sub class object, only the overridden methods of the sub class and the methods of the super class can be accessed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89</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Q5.</a:t>
            </a:r>
          </a:p>
          <a:p>
            <a:pPr eaLnBrk="1" hangingPunct="1">
              <a:spcBef>
                <a:spcPts val="0"/>
              </a:spcBef>
            </a:pPr>
            <a:r>
              <a:rPr lang="en-US" sz="1200" b="0" dirty="0" smtClean="0"/>
              <a:t>Compilation Error: static method cannot be overridden</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90</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Q7.</a:t>
            </a:r>
          </a:p>
          <a:p>
            <a:pPr marL="228600" indent="-228600" eaLnBrk="1" hangingPunct="1">
              <a:buAutoNum type="alphaLcParenR"/>
            </a:pPr>
            <a:r>
              <a:rPr lang="en-US" dirty="0" smtClean="0"/>
              <a:t>False</a:t>
            </a:r>
          </a:p>
          <a:p>
            <a:pPr marL="228600" indent="-228600" eaLnBrk="1" hangingPunct="1">
              <a:buAutoNum type="alphaLcParenR"/>
            </a:pPr>
            <a:r>
              <a:rPr lang="en-US" dirty="0" smtClean="0"/>
              <a:t>True</a:t>
            </a:r>
          </a:p>
          <a:p>
            <a:pPr marL="228600" indent="-228600" eaLnBrk="1" hangingPunct="1">
              <a:buAutoNum type="alphaLcParenR"/>
            </a:pPr>
            <a:r>
              <a:rPr lang="en-US" dirty="0" smtClean="0"/>
              <a:t>True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D7055F4B-E70D-4F2F-A276-7AA7B34761C5}" type="slidenum">
              <a:rPr lang="en-US" smtClean="0"/>
              <a:pPr>
                <a:defRPr/>
              </a:pPr>
              <a:t>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Consider the following methods:</a:t>
            </a:r>
          </a:p>
          <a:p>
            <a:pPr eaLnBrk="1" hangingPunct="1"/>
            <a:r>
              <a:rPr lang="en-US" smtClean="0"/>
              <a:t>	1. printHeader(char c) </a:t>
            </a:r>
          </a:p>
          <a:p>
            <a:pPr eaLnBrk="1" hangingPunct="1"/>
            <a:r>
              <a:rPr lang="en-US" smtClean="0"/>
              <a:t>	2.  printHeader(char c, int no)</a:t>
            </a:r>
          </a:p>
          <a:p>
            <a:pPr eaLnBrk="1" hangingPunct="1"/>
            <a:r>
              <a:rPr lang="en-US" smtClean="0"/>
              <a:t>	3. printHeader(String s)</a:t>
            </a:r>
          </a:p>
          <a:p>
            <a:pPr eaLnBrk="1" hangingPunct="1"/>
            <a:endParaRPr lang="en-US" smtClean="0"/>
          </a:p>
          <a:p>
            <a:pPr eaLnBrk="1" hangingPunct="1"/>
            <a:r>
              <a:rPr lang="en-US" smtClean="0"/>
              <a:t>The name of the method is same but argument list (number/type) are different. Hence this represents method overloading</a:t>
            </a:r>
          </a:p>
          <a:p>
            <a:pPr eaLnBrk="1" hangingPunct="1"/>
            <a:endParaRPr lang="en-US" smtClean="0"/>
          </a:p>
          <a:p>
            <a:pPr eaLnBrk="1" hangingPunct="1"/>
            <a:endParaRPr lang="en-US" smtClean="0"/>
          </a:p>
          <a:p>
            <a:pPr eaLnBrk="1" hangingPunct="1"/>
            <a:r>
              <a:rPr lang="en-US" smtClean="0"/>
              <a:t>Note the usage of System.out.print() method</a:t>
            </a:r>
          </a:p>
          <a:p>
            <a:pPr eaLnBrk="1" hangingPunct="1"/>
            <a:r>
              <a:rPr lang="en-US" smtClean="0"/>
              <a:t>	This method will help to display data on the console and retain the cursor on the same line</a:t>
            </a:r>
          </a:p>
          <a:p>
            <a:pPr eaLnBrk="1" hangingPunct="1"/>
            <a:r>
              <a:rPr lang="en-US" smtClean="0"/>
              <a:t>	Details of the syntax is beyond the scope of this course</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B0354CE-E8B5-40CE-A9F2-191A008A729A}" type="slidenum">
              <a:rPr lang="en-US" smtClean="0">
                <a:cs typeface="Arial" charset="0"/>
              </a:rPr>
              <a:pPr/>
              <a:t>91</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dirty="0" smtClean="0"/>
              <a:t>Q8.</a:t>
            </a:r>
          </a:p>
          <a:p>
            <a:pPr eaLnBrk="1" hangingPunct="1"/>
            <a:r>
              <a:rPr lang="en-US" dirty="0" smtClean="0"/>
              <a:t>a)False</a:t>
            </a:r>
          </a:p>
          <a:p>
            <a:pPr eaLnBrk="1" hangingPunct="1"/>
            <a:r>
              <a:rPr lang="en-US" dirty="0" smtClean="0"/>
              <a:t>b)True</a:t>
            </a:r>
          </a:p>
          <a:p>
            <a:pPr eaLnBrk="1" hangingPunct="1"/>
            <a:r>
              <a:rPr lang="en-US" dirty="0" smtClean="0"/>
              <a:t>c)True</a:t>
            </a:r>
          </a:p>
          <a:p>
            <a:pPr eaLnBrk="1" hangingPunct="1"/>
            <a:r>
              <a:rPr lang="en-US" dirty="0" smtClean="0"/>
              <a:t>d)True</a:t>
            </a:r>
          </a:p>
          <a:p>
            <a:pPr eaLnBrk="1" hangingPunct="1"/>
            <a:r>
              <a:rPr lang="en-US" dirty="0" smtClean="0"/>
              <a:t>e)False</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B599A0C-BC7B-480E-B8DA-F7418E4F99BD}" type="slidenum">
              <a:rPr lang="en-US" smtClean="0"/>
              <a:pPr>
                <a:defRPr/>
              </a:pPr>
              <a:t>92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E15C9342-374D-44DA-80A6-6C64A37C2A9E}" type="slidenum">
              <a:rPr lang="en-US" smtClean="0">
                <a:cs typeface="Arial" charset="0"/>
              </a:rPr>
              <a:pPr/>
              <a:t>93</a:t>
            </a:fld>
            <a:endParaRPr lang="en-US" smtClean="0">
              <a:cs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65895B88-3411-406E-93AF-6051A115ECFA}" type="slidenum">
              <a:rPr lang="en-US" smtClean="0"/>
              <a:pPr>
                <a:defRPr/>
              </a:pPr>
              <a:t>94</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r>
              <a:rPr lang="en-US" smtClean="0">
                <a:latin typeface="Arial" charset="0"/>
              </a:rPr>
              <a:t>Cannot override a static method with non static method. ie you cant change the static method into an instance method in the derived class</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FD444EEF-3442-4A89-9AE8-41FF40CF9301}" type="slidenum">
              <a:rPr lang="en-US" smtClean="0"/>
              <a:pPr>
                <a:defRPr/>
              </a:pPr>
              <a:t>95</a:t>
            </a:fld>
            <a:endParaRPr lang="en-US"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D646B23A-0429-436C-BD1A-9B822D1B4092}" type="slidenum">
              <a:rPr lang="en-US" smtClean="0"/>
              <a:pPr>
                <a:defRPr/>
              </a:pPr>
              <a:t>96</a:t>
            </a:fld>
            <a:endParaRPr lang="en-US"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r>
              <a:rPr lang="en-US" smtClean="0"/>
              <a:t>Answer:A new method defined in the sub class cannot be called using the super class reference</a:t>
            </a:r>
          </a:p>
          <a:p>
            <a:pPr eaLnBrk="1" hangingPunct="1"/>
            <a:endParaRPr lang="en-US" smtClean="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E52BB32A-BF40-4CAD-8A0B-2A589E7A6777}" type="slidenum">
              <a:rPr lang="en-US" smtClean="0"/>
              <a:pPr>
                <a:defRPr/>
              </a:pPr>
              <a:t>97</a:t>
            </a:fld>
            <a:endParaRPr lang="en-US"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cs typeface="+mn-cs"/>
            </a:endParaRPr>
          </a:p>
        </p:txBody>
      </p:sp>
      <p:sp>
        <p:nvSpPr>
          <p:cNvPr id="6"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b="0" dirty="0">
                <a:solidFill>
                  <a:srgbClr val="FFFFCC"/>
                </a:solidFill>
              </a:rPr>
              <a:t>ER/CORP/CRS/LA1026</a:t>
            </a:r>
          </a:p>
        </p:txBody>
      </p:sp>
      <p:sp>
        <p:nvSpPr>
          <p:cNvPr id="7" name="Text Box 8"/>
          <p:cNvSpPr txBox="1">
            <a:spLocks noChangeArrowheads="1"/>
          </p:cNvSpPr>
          <p:nvPr userDrawn="1"/>
        </p:nvSpPr>
        <p:spPr bwMode="auto">
          <a:xfrm>
            <a:off x="42672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a:defRPr/>
            </a:pPr>
            <a:r>
              <a:rPr lang="en-US" b="0" dirty="0">
                <a:solidFill>
                  <a:srgbClr val="FFFFCC"/>
                </a:solidFill>
              </a:rPr>
              <a:t>Ver. No.: </a:t>
            </a:r>
            <a:r>
              <a:rPr lang="en-US" b="0" dirty="0" smtClean="0">
                <a:solidFill>
                  <a:srgbClr val="FFFFCC"/>
                </a:solidFill>
              </a:rPr>
              <a:t>2.2</a:t>
            </a:r>
            <a:endParaRPr lang="en-US" b="0" dirty="0">
              <a:solidFill>
                <a:srgbClr val="FFFFCC"/>
              </a:solidFill>
            </a:endParaRPr>
          </a:p>
        </p:txBody>
      </p:sp>
      <p:sp>
        <p:nvSpPr>
          <p:cNvPr id="8"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Copyright © 2008, Infosys Technologies Ltd.</a:t>
            </a:r>
          </a:p>
        </p:txBody>
      </p:sp>
      <p:sp>
        <p:nvSpPr>
          <p:cNvPr id="9"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0"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1"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2"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3"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4" name="Freeform 13"/>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cs typeface="+mn-cs"/>
            </a:endParaRPr>
          </a:p>
        </p:txBody>
      </p:sp>
      <p:sp>
        <p:nvSpPr>
          <p:cNvPr id="15" name="Freeform 14"/>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cs typeface="+mn-cs"/>
            </a:endParaRPr>
          </a:p>
        </p:txBody>
      </p:sp>
      <p:sp>
        <p:nvSpPr>
          <p:cNvPr id="16" name="Freeform 15"/>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cs typeface="+mn-cs"/>
            </a:endParaRPr>
          </a:p>
        </p:txBody>
      </p:sp>
      <p:grpSp>
        <p:nvGrpSpPr>
          <p:cNvPr id="17" name="Group 16"/>
          <p:cNvGrpSpPr>
            <a:grpSpLocks/>
          </p:cNvGrpSpPr>
          <p:nvPr userDrawn="1"/>
        </p:nvGrpSpPr>
        <p:grpSpPr bwMode="auto">
          <a:xfrm>
            <a:off x="8407400" y="241300"/>
            <a:ext cx="1120775" cy="414338"/>
            <a:chOff x="2444" y="1518"/>
            <a:chExt cx="1488" cy="550"/>
          </a:xfrm>
        </p:grpSpPr>
        <p:sp>
          <p:nvSpPr>
            <p:cNvPr id="18" name="Freeform 17"/>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20" name="Freeform 19"/>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sp>
        <p:nvSpPr>
          <p:cNvPr id="22"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eaLnBrk="1" hangingPunct="1">
              <a:spcBef>
                <a:spcPct val="0"/>
              </a:spcBef>
              <a:buClrTx/>
              <a:buSzTx/>
              <a:buFontTx/>
              <a:buNone/>
              <a:defRPr/>
            </a:pPr>
            <a:r>
              <a:rPr lang="en-US" sz="1600">
                <a:solidFill>
                  <a:srgbClr val="FF9900"/>
                </a:solidFill>
                <a:cs typeface="+mn-cs"/>
              </a:rPr>
              <a:t>Education and Research</a:t>
            </a:r>
            <a:r>
              <a:rPr lang="en-US" sz="1600">
                <a:solidFill>
                  <a:srgbClr val="66CCFF"/>
                </a:solidFill>
                <a:cs typeface="+mn-cs"/>
              </a:rPr>
              <a:t> </a:t>
            </a:r>
          </a:p>
          <a:p>
            <a:pPr eaLnBrk="1" hangingPunct="1">
              <a:spcBef>
                <a:spcPct val="0"/>
              </a:spcBef>
              <a:buClrTx/>
              <a:buSzTx/>
              <a:buFontTx/>
              <a:buNone/>
              <a:defRPr/>
            </a:pPr>
            <a:r>
              <a:rPr lang="en-US" b="0" i="1">
                <a:solidFill>
                  <a:srgbClr val="FFFF66"/>
                </a:solidFill>
                <a:cs typeface="+mn-cs"/>
              </a:rPr>
              <a:t>We enable you to leverage knowledge anytime, anywhere!</a:t>
            </a:r>
          </a:p>
        </p:txBody>
      </p:sp>
      <p:sp>
        <p:nvSpPr>
          <p:cNvPr id="23"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eaLnBrk="1" hangingPunct="1">
              <a:buClrTx/>
              <a:buSzTx/>
              <a:buFontTx/>
              <a:buNone/>
              <a:defRPr/>
            </a:pPr>
            <a:endParaRPr lang="en-US" sz="1800" b="0" i="1">
              <a:cs typeface="+mn-cs"/>
            </a:endParaRPr>
          </a:p>
        </p:txBody>
      </p:sp>
      <p:sp>
        <p:nvSpPr>
          <p:cNvPr id="24" name="Rectangle 6"/>
          <p:cNvSpPr>
            <a:spLocks noChangeArrowheads="1"/>
          </p:cNvSpPr>
          <p:nvPr userDrawn="1"/>
        </p:nvSpPr>
        <p:spPr bwMode="auto">
          <a:xfrm>
            <a:off x="2667000" y="6553200"/>
            <a:ext cx="993775"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C710F8D6-A7D1-4FFD-9949-2368591F57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3E2B6456-EC48-4EA2-B2FA-65C7DF22D5D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7F666940-8F48-4D8C-BF8C-C96FDC1079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242AA4A1-C475-42AA-B031-75E31B5327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ED2BCA35-8398-42A5-9FCD-BA7BEF1FB0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DE9402F5-B2F9-4722-BD3E-DAEB6E916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BB8422B7-ABE7-4716-9DA7-4A07DDF42B6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6C815069-2344-4839-A162-3284167C686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CBDB762B-0A58-42FF-803B-DE7C68BDF9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72B6DA8B-9A49-4BA7-A96F-D18CD963983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22B7DB37-BB5B-4DCE-B834-9CDFB59530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amp;R-Template-inside_header2"/>
          <p:cNvPicPr>
            <a:picLocks noChangeAspect="1" noChangeArrowheads="1"/>
          </p:cNvPicPr>
          <p:nvPr userDrawn="1"/>
        </p:nvPicPr>
        <p:blipFill>
          <a:blip r:embed="rId14"/>
          <a:srcRect l="3703"/>
          <a:stretch>
            <a:fillRect/>
          </a:stretch>
        </p:blipFill>
        <p:spPr bwMode="auto">
          <a:xfrm>
            <a:off x="0" y="0"/>
            <a:ext cx="9906000" cy="1000125"/>
          </a:xfrm>
          <a:prstGeom prst="rect">
            <a:avLst/>
          </a:prstGeom>
          <a:noFill/>
          <a:ln w="9525">
            <a:noFill/>
            <a:miter lim="800000"/>
            <a:headEnd/>
            <a:tailEnd/>
          </a:ln>
        </p:spPr>
      </p:pic>
      <p:sp>
        <p:nvSpPr>
          <p:cNvPr id="132099" name="Rectangle 3"/>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cs typeface="+mn-cs"/>
            </a:endParaRPr>
          </a:p>
        </p:txBody>
      </p:sp>
      <p:pic>
        <p:nvPicPr>
          <p:cNvPr id="5124" name="Picture 4" descr="E&amp;R-Template-inside_footer2"/>
          <p:cNvPicPr>
            <a:picLocks noChangeAspect="1" noChangeArrowheads="1"/>
          </p:cNvPicPr>
          <p:nvPr userDrawn="1"/>
        </p:nvPicPr>
        <p:blipFill>
          <a:blip r:embed="rId15"/>
          <a:srcRect l="3703"/>
          <a:stretch>
            <a:fillRect/>
          </a:stretch>
        </p:blipFill>
        <p:spPr bwMode="auto">
          <a:xfrm>
            <a:off x="0" y="5943600"/>
            <a:ext cx="9906000" cy="914400"/>
          </a:xfrm>
          <a:prstGeom prst="rect">
            <a:avLst/>
          </a:prstGeom>
          <a:noFill/>
          <a:ln w="9525">
            <a:noFill/>
            <a:miter lim="800000"/>
            <a:headEnd/>
            <a:tailEnd/>
          </a:ln>
        </p:spPr>
      </p:pic>
      <p:sp>
        <p:nvSpPr>
          <p:cNvPr id="132101"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5126"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3"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charset="0"/>
                <a:cs typeface="+mn-cs"/>
              </a:defRPr>
            </a:lvl1pPr>
          </a:lstStyle>
          <a:p>
            <a:pPr>
              <a:defRPr/>
            </a:pPr>
            <a:fld id="{44B8DE77-83EE-45BD-918A-B43385F8A63D}" type="slidenum">
              <a:rPr lang="en-US"/>
              <a:pPr>
                <a:defRPr/>
              </a:pPr>
              <a:t>‹#›</a:t>
            </a:fld>
            <a:endParaRPr lang="en-US"/>
          </a:p>
        </p:txBody>
      </p:sp>
      <p:grpSp>
        <p:nvGrpSpPr>
          <p:cNvPr id="5128" name="Group 8"/>
          <p:cNvGrpSpPr>
            <a:grpSpLocks/>
          </p:cNvGrpSpPr>
          <p:nvPr userDrawn="1"/>
        </p:nvGrpSpPr>
        <p:grpSpPr bwMode="auto">
          <a:xfrm>
            <a:off x="4656138" y="6453188"/>
            <a:ext cx="354012" cy="381000"/>
            <a:chOff x="4181" y="4125"/>
            <a:chExt cx="183" cy="192"/>
          </a:xfrm>
        </p:grpSpPr>
        <p:sp>
          <p:nvSpPr>
            <p:cNvPr id="132105"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cs typeface="+mn-cs"/>
              </a:endParaRPr>
            </a:p>
          </p:txBody>
        </p:sp>
        <p:sp>
          <p:nvSpPr>
            <p:cNvPr id="132106"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cs typeface="+mn-cs"/>
              </a:endParaRPr>
            </a:p>
          </p:txBody>
        </p:sp>
        <p:sp>
          <p:nvSpPr>
            <p:cNvPr id="132107"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cs typeface="+mn-cs"/>
              </a:endParaRPr>
            </a:p>
          </p:txBody>
        </p:sp>
      </p:grpSp>
      <p:grpSp>
        <p:nvGrpSpPr>
          <p:cNvPr id="5129" name="Group 13"/>
          <p:cNvGrpSpPr>
            <a:grpSpLocks/>
          </p:cNvGrpSpPr>
          <p:nvPr userDrawn="1"/>
        </p:nvGrpSpPr>
        <p:grpSpPr bwMode="auto">
          <a:xfrm>
            <a:off x="381000" y="6472238"/>
            <a:ext cx="838200" cy="309562"/>
            <a:chOff x="2444" y="1518"/>
            <a:chExt cx="1488" cy="550"/>
          </a:xfrm>
        </p:grpSpPr>
        <p:sp>
          <p:nvSpPr>
            <p:cNvPr id="132110"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32111"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132112"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132113"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pic>
        <p:nvPicPr>
          <p:cNvPr id="5130" name="Picture 18" descr="E&amp;RLOGO [Converted]"/>
          <p:cNvPicPr>
            <a:picLocks noChangeAspect="1" noChangeArrowheads="1"/>
          </p:cNvPicPr>
          <p:nvPr userDrawn="1"/>
        </p:nvPicPr>
        <p:blipFill>
          <a:blip r:embed="rId16"/>
          <a:srcRect/>
          <a:stretch>
            <a:fillRect/>
          </a:stretch>
        </p:blipFill>
        <p:spPr bwMode="auto">
          <a:xfrm>
            <a:off x="8509000" y="88900"/>
            <a:ext cx="787400" cy="785813"/>
          </a:xfrm>
          <a:prstGeom prst="rect">
            <a:avLst/>
          </a:prstGeom>
          <a:noFill/>
          <a:ln w="9525">
            <a:noFill/>
            <a:miter lim="800000"/>
            <a:headEnd/>
            <a:tailEnd/>
          </a:ln>
        </p:spPr>
      </p:pic>
      <p:sp>
        <p:nvSpPr>
          <p:cNvPr id="19" name="Rectangle 6"/>
          <p:cNvSpPr>
            <a:spLocks noChangeArrowheads="1"/>
          </p:cNvSpPr>
          <p:nvPr userDrawn="1"/>
        </p:nvSpPr>
        <p:spPr bwMode="auto">
          <a:xfrm>
            <a:off x="1284288" y="5943600"/>
            <a:ext cx="3071812" cy="260350"/>
          </a:xfrm>
          <a:prstGeom prst="rect">
            <a:avLst/>
          </a:prstGeom>
          <a:noFill/>
          <a:ln w="12700" algn="ctr">
            <a:noFill/>
            <a:miter lim="800000"/>
            <a:headEnd/>
            <a:tailEnd/>
          </a:ln>
          <a:effectLst/>
        </p:spPr>
        <p:txBody>
          <a:bodyPr lIns="92075" tIns="46038" rIns="92075" bIns="46038">
            <a:spAutoFit/>
          </a:bodyPr>
          <a:lstStyle/>
          <a:p>
            <a:pPr marL="173038" indent="-173038">
              <a:buClrTx/>
              <a:buSzTx/>
              <a:buFontTx/>
              <a:buNone/>
              <a:defRPr/>
            </a:pPr>
            <a:r>
              <a:rPr lang="en-US" sz="1100" b="0" dirty="0">
                <a:solidFill>
                  <a:schemeClr val="bg1"/>
                </a:solidFill>
                <a:cs typeface="+mn-cs"/>
              </a:rPr>
              <a:t>Copyright © 2008, Infosys Technologies Ltd.</a:t>
            </a:r>
          </a:p>
        </p:txBody>
      </p:sp>
      <p:sp>
        <p:nvSpPr>
          <p:cNvPr id="20"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a:buClrTx/>
              <a:buSzTx/>
              <a:buFontTx/>
              <a:buNone/>
              <a:defRPr/>
            </a:pPr>
            <a:r>
              <a:rPr lang="en-US" sz="1100" b="0" dirty="0">
                <a:solidFill>
                  <a:schemeClr val="bg1"/>
                </a:solidFill>
                <a:cs typeface="+mn-cs"/>
              </a:rPr>
              <a:t>Copyright © 2008, Infosys Technologies Ltd.</a:t>
            </a:r>
          </a:p>
        </p:txBody>
      </p:sp>
      <p:sp>
        <p:nvSpPr>
          <p:cNvPr id="21" name="Rectangle 6"/>
          <p:cNvSpPr>
            <a:spLocks noChangeArrowheads="1"/>
          </p:cNvSpPr>
          <p:nvPr userDrawn="1"/>
        </p:nvSpPr>
        <p:spPr bwMode="auto">
          <a:xfrm>
            <a:off x="5407025" y="65039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Tree>
  </p:cSld>
  <p:clrMap bg1="lt1" tx1="dk1" bg2="lt2" tx2="dk2" accent1="accent1" accent2="accent2" accent3="accent3" accent4="accent4" accent5="accent5" accent6="accent6" hlink="hlink" folHlink="folHlink"/>
  <p:sldLayoutIdLst>
    <p:sldLayoutId id="2147484926" r:id="rId1"/>
    <p:sldLayoutId id="2147484915" r:id="rId2"/>
    <p:sldLayoutId id="2147484916" r:id="rId3"/>
    <p:sldLayoutId id="2147484917" r:id="rId4"/>
    <p:sldLayoutId id="2147484918" r:id="rId5"/>
    <p:sldLayoutId id="2147484919" r:id="rId6"/>
    <p:sldLayoutId id="2147484920" r:id="rId7"/>
    <p:sldLayoutId id="2147484921" r:id="rId8"/>
    <p:sldLayoutId id="2147484922" r:id="rId9"/>
    <p:sldLayoutId id="2147484923" r:id="rId10"/>
    <p:sldLayoutId id="2147484924" r:id="rId11"/>
    <p:sldLayoutId id="214748492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cs typeface="Arial" charset="0"/>
        </a:defRPr>
      </a:lvl2pPr>
      <a:lvl3pPr algn="l" rtl="0" eaLnBrk="0" fontAlgn="base" hangingPunct="0">
        <a:spcBef>
          <a:spcPct val="0"/>
        </a:spcBef>
        <a:spcAft>
          <a:spcPct val="0"/>
        </a:spcAft>
        <a:defRPr sz="2800" b="1">
          <a:solidFill>
            <a:schemeClr val="bg1"/>
          </a:solidFill>
          <a:latin typeface="Arial" charset="0"/>
          <a:cs typeface="Arial" charset="0"/>
        </a:defRPr>
      </a:lvl3pPr>
      <a:lvl4pPr algn="l" rtl="0" eaLnBrk="0" fontAlgn="base" hangingPunct="0">
        <a:spcBef>
          <a:spcPct val="0"/>
        </a:spcBef>
        <a:spcAft>
          <a:spcPct val="0"/>
        </a:spcAft>
        <a:defRPr sz="2800" b="1">
          <a:solidFill>
            <a:schemeClr val="bg1"/>
          </a:solidFill>
          <a:latin typeface="Arial" charset="0"/>
          <a:cs typeface="Arial" charset="0"/>
        </a:defRPr>
      </a:lvl4pPr>
      <a:lvl5pPr algn="l" rtl="0" eaLnBrk="0" fontAlgn="base" hangingPunct="0">
        <a:spcBef>
          <a:spcPct val="0"/>
        </a:spcBef>
        <a:spcAft>
          <a:spcPct val="0"/>
        </a:spcAft>
        <a:defRPr sz="28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2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charset="0"/>
        <a:buChar char="»"/>
        <a:defRPr>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sz="1600">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2400" y="1143000"/>
            <a:ext cx="9906000" cy="1136650"/>
          </a:xfrm>
        </p:spPr>
        <p:txBody>
          <a:bodyPr anchor="t"/>
          <a:lstStyle/>
          <a:p>
            <a:pPr eaLnBrk="1" hangingPunct="1">
              <a:defRPr/>
            </a:pPr>
            <a:r>
              <a:rPr lang="en-US" sz="3300" dirty="0" smtClean="0"/>
              <a:t>Object Oriented Programming Using Java- Day 4</a:t>
            </a:r>
          </a:p>
        </p:txBody>
      </p:sp>
      <p:sp>
        <p:nvSpPr>
          <p:cNvPr id="5" name="Rectangle 6"/>
          <p:cNvSpPr txBox="1">
            <a:spLocks noChangeArrowheads="1"/>
          </p:cNvSpPr>
          <p:nvPr/>
        </p:nvSpPr>
        <p:spPr bwMode="auto">
          <a:xfrm>
            <a:off x="609600" y="2286000"/>
            <a:ext cx="6934200" cy="571500"/>
          </a:xfrm>
          <a:prstGeom prst="rect">
            <a:avLst/>
          </a:prstGeom>
          <a:noFill/>
          <a:ln w="9525">
            <a:noFill/>
            <a:miter lim="800000"/>
            <a:headEnd/>
            <a:tailEnd/>
          </a:ln>
          <a:effectLst>
            <a:outerShdw dist="35921" dir="2700000" algn="ctr" rotWithShape="0">
              <a:schemeClr val="bg2"/>
            </a:outerShdw>
          </a:effectLst>
        </p:spPr>
        <p:txBody>
          <a:bodyPr/>
          <a:lstStyle/>
          <a:p>
            <a:pPr eaLnBrk="1" hangingPunct="1">
              <a:spcBef>
                <a:spcPct val="20000"/>
              </a:spcBef>
              <a:buClr>
                <a:srgbClr val="003366"/>
              </a:buClr>
              <a:buSzTx/>
              <a:buFont typeface="Wingdings" pitchFamily="2" charset="2"/>
              <a:buNone/>
              <a:defRPr/>
            </a:pPr>
            <a:r>
              <a:rPr lang="en-GB" sz="3200" kern="0" dirty="0">
                <a:solidFill>
                  <a:srgbClr val="FFCC66"/>
                </a:solidFill>
                <a:latin typeface="+mn-lt"/>
                <a:cs typeface="+mn-cs"/>
              </a:rPr>
              <a:t>Intermediate Level</a:t>
            </a:r>
            <a:endParaRPr lang="en-US" sz="3200" kern="0" dirty="0">
              <a:solidFill>
                <a:srgbClr val="FFCC66"/>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228600" y="1524000"/>
            <a:ext cx="8915400" cy="4411663"/>
          </a:xfrm>
        </p:spPr>
        <p:txBody>
          <a:bodyPr/>
          <a:lstStyle/>
          <a:p>
            <a:pPr algn="just">
              <a:buFont typeface="Wingdings" pitchFamily="2" charset="2"/>
              <a:buNone/>
            </a:pPr>
            <a:r>
              <a:rPr lang="en-US" dirty="0" smtClean="0"/>
              <a:t>    We have seen the auto generation of </a:t>
            </a:r>
            <a:r>
              <a:rPr lang="en-US" dirty="0" err="1" smtClean="0"/>
              <a:t>customerId</a:t>
            </a:r>
            <a:r>
              <a:rPr lang="en-US" dirty="0" smtClean="0"/>
              <a:t> which was done by redefining the default constructor. The customer details like Customer name, contact numbers etc. also need to be initialized with user specified values when the object of the Customer is created.</a:t>
            </a:r>
          </a:p>
          <a:p>
            <a:pPr>
              <a:buFont typeface="Wingdings" pitchFamily="2" charset="2"/>
              <a:buNone/>
            </a:pPr>
            <a:endParaRPr lang="en-US" dirty="0" smtClean="0"/>
          </a:p>
          <a:p>
            <a:pPr>
              <a:buFont typeface="Wingdings" pitchFamily="2" charset="2"/>
              <a:buNone/>
            </a:pPr>
            <a:r>
              <a:rPr lang="en-US" dirty="0" smtClean="0"/>
              <a:t>	</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		</a:t>
            </a:r>
          </a:p>
          <a:p>
            <a:pPr>
              <a:buFont typeface="Wingdings" pitchFamily="2" charset="2"/>
              <a:buNone/>
            </a:pPr>
            <a:endParaRPr lang="en-US" b="1" dirty="0" smtClean="0"/>
          </a:p>
          <a:p>
            <a:pPr>
              <a:buFont typeface="Wingdings" pitchFamily="2" charset="2"/>
              <a:buNone/>
            </a:pPr>
            <a:r>
              <a:rPr lang="en-US" dirty="0" smtClean="0"/>
              <a:t>		</a:t>
            </a:r>
          </a:p>
          <a:p>
            <a:pPr>
              <a:buFont typeface="Wingdings" pitchFamily="2" charset="2"/>
              <a:buNone/>
            </a:pPr>
            <a:endParaRPr lang="en-US" dirty="0" smtClean="0"/>
          </a:p>
        </p:txBody>
      </p:sp>
      <p:sp>
        <p:nvSpPr>
          <p:cNvPr id="6" name="Slide Number Placeholder 5"/>
          <p:cNvSpPr>
            <a:spLocks noGrp="1"/>
          </p:cNvSpPr>
          <p:nvPr>
            <p:ph type="sldNum" sz="quarter" idx="10"/>
          </p:nvPr>
        </p:nvSpPr>
        <p:spPr/>
        <p:txBody>
          <a:bodyPr/>
          <a:lstStyle/>
          <a:p>
            <a:pPr>
              <a:defRPr/>
            </a:pPr>
            <a:fld id="{47C04039-AFA5-489A-B922-1BBB8BF444E7}" type="slidenum">
              <a:rPr lang="en-US" smtClean="0"/>
              <a:pPr>
                <a:defRPr/>
              </a:pPr>
              <a:t>10</a:t>
            </a:fld>
            <a:endParaRPr lang="en-US"/>
          </a:p>
        </p:txBody>
      </p:sp>
      <p:sp>
        <p:nvSpPr>
          <p:cNvPr id="7" name="Oval Callout 6"/>
          <p:cNvSpPr/>
          <p:nvPr/>
        </p:nvSpPr>
        <p:spPr bwMode="auto">
          <a:xfrm>
            <a:off x="6705600" y="4038600"/>
            <a:ext cx="2667000" cy="685800"/>
          </a:xfrm>
          <a:prstGeom prst="wedgeEllipseCallout">
            <a:avLst>
              <a:gd name="adj1" fmla="val -66922"/>
              <a:gd name="adj2" fmla="val -12494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done?</a:t>
            </a:r>
          </a:p>
        </p:txBody>
      </p:sp>
      <p:sp>
        <p:nvSpPr>
          <p:cNvPr id="9" name="TextBox 8"/>
          <p:cNvSpPr txBox="1"/>
          <p:nvPr/>
        </p:nvSpPr>
        <p:spPr>
          <a:xfrm>
            <a:off x="6096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Flowchart: Process 7"/>
          <p:cNvSpPr/>
          <p:nvPr/>
        </p:nvSpPr>
        <p:spPr bwMode="auto">
          <a:xfrm>
            <a:off x="533400" y="4876800"/>
            <a:ext cx="8001000" cy="990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endParaRPr lang="en-US" sz="1600" b="0" dirty="0">
              <a:solidFill>
                <a:schemeClr val="tx1"/>
              </a:solidFill>
            </a:endParaRPr>
          </a:p>
          <a:p>
            <a:pPr>
              <a:defRPr/>
            </a:pPr>
            <a:r>
              <a:rPr lang="en-US" sz="1600" b="0" dirty="0">
                <a:solidFill>
                  <a:schemeClr val="tx1"/>
                </a:solidFill>
              </a:rPr>
              <a:t>We  need a means to </a:t>
            </a:r>
          </a:p>
          <a:p>
            <a:pPr marL="287338" indent="-287338">
              <a:buClrTx/>
              <a:buFont typeface="Arial" pitchFamily="34" charset="0"/>
              <a:buChar char="•"/>
              <a:defRPr/>
            </a:pPr>
            <a:r>
              <a:rPr lang="en-US" sz="1600" b="0" dirty="0">
                <a:solidFill>
                  <a:schemeClr val="tx1"/>
                </a:solidFill>
              </a:rPr>
              <a:t>initialize the customer details along with creation of an object</a:t>
            </a:r>
          </a:p>
          <a:p>
            <a:pPr indent="914400">
              <a:defRPr/>
            </a:pPr>
            <a:r>
              <a:rPr lang="en-US" sz="1800" b="0" dirty="0">
                <a:solidFill>
                  <a:schemeClr val="tx1"/>
                </a:solidFill>
              </a:rPr>
              <a:t>	</a:t>
            </a:r>
          </a:p>
        </p:txBody>
      </p:sp>
      <p:sp>
        <p:nvSpPr>
          <p:cNvPr id="10"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82EF274-EF70-4FBF-B921-30571535421C}" type="slidenum">
              <a:rPr lang="en-US"/>
              <a:pPr>
                <a:defRPr/>
              </a:pPr>
              <a:t>11</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dirty="0" smtClean="0"/>
          </a:p>
          <a:p>
            <a:pPr marL="342900" lvl="1" indent="-342900" eaLnBrk="1" hangingPunct="1">
              <a:buFont typeface="Wingdings" pitchFamily="2" charset="2"/>
              <a:buNone/>
            </a:pPr>
            <a:endParaRPr lang="en-US" dirty="0" smtClean="0"/>
          </a:p>
          <a:p>
            <a:pPr marL="342900" lvl="1" indent="-342900" eaLnBrk="1" hangingPunct="1">
              <a:buFont typeface="Wingdings" pitchFamily="2" charset="2"/>
              <a:buNone/>
            </a:pPr>
            <a:endParaRPr lang="en-US" dirty="0" smtClean="0"/>
          </a:p>
          <a:p>
            <a:pPr marL="342900" lvl="1" indent="-342900" eaLnBrk="1" hangingPunct="1">
              <a:buFont typeface="Wingdings" pitchFamily="2" charset="2"/>
              <a:buNone/>
            </a:pPr>
            <a:r>
              <a:rPr lang="en-US" dirty="0" smtClean="0"/>
              <a:t>Let us now understand:</a:t>
            </a:r>
          </a:p>
          <a:p>
            <a:pPr marL="742950" lvl="2" indent="-342900" eaLnBrk="1" hangingPunct="1"/>
            <a:r>
              <a:rPr lang="en-US" sz="2200" dirty="0" smtClean="0"/>
              <a:t>Parameterized constructor </a:t>
            </a:r>
          </a:p>
          <a:p>
            <a:pPr marL="742950" lvl="2" indent="-342900" eaLnBrk="1" hangingPunct="1"/>
            <a:r>
              <a:rPr lang="en-US" sz="2200" dirty="0" smtClean="0"/>
              <a:t>Overloading of constructors</a:t>
            </a:r>
            <a:endParaRPr lang="en-US" dirty="0" smtClean="0"/>
          </a:p>
          <a:p>
            <a:pPr marL="742950" lvl="2" indent="-342900" eaLnBrk="1" hangingPunct="1">
              <a:buFont typeface="Arial" charset="0"/>
              <a:buNone/>
            </a:pPr>
            <a:endParaRPr lang="en-US" sz="2200" dirty="0" smtClean="0"/>
          </a:p>
          <a:p>
            <a:pPr marL="342900" lvl="1" indent="-342900" eaLnBrk="1" hangingPunct="1">
              <a:buFont typeface="Wingdings" pitchFamily="2" charset="2"/>
              <a:buNone/>
            </a:pPr>
            <a:endParaRPr lang="en-US" dirty="0" smtClean="0"/>
          </a:p>
        </p:txBody>
      </p:sp>
      <p:pic>
        <p:nvPicPr>
          <p:cNvPr id="18437" name="Picture 2" descr="C:\Program Files\Microsoft Office\MEDIA\CAGCAT10\j0301252.wmf"/>
          <p:cNvPicPr>
            <a:picLocks noChangeAspect="1" noChangeArrowheads="1"/>
          </p:cNvPicPr>
          <p:nvPr/>
        </p:nvPicPr>
        <p:blipFill>
          <a:blip r:embed="rId3"/>
          <a:srcRect/>
          <a:stretch>
            <a:fillRect/>
          </a:stretch>
        </p:blipFill>
        <p:spPr bwMode="auto">
          <a:xfrm>
            <a:off x="5867400" y="320040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DC715426-A9C7-4377-831E-DBDDC34D8C49}" type="slidenum">
              <a:rPr lang="en-US"/>
              <a:pPr>
                <a:defRPr/>
              </a:pPr>
              <a:t>12</a:t>
            </a:fld>
            <a:endParaRPr lang="en-US" dirty="0"/>
          </a:p>
        </p:txBody>
      </p:sp>
      <p:sp>
        <p:nvSpPr>
          <p:cNvPr id="577543" name="Rectangle 7"/>
          <p:cNvSpPr>
            <a:spLocks noGrp="1" noChangeArrowheads="1"/>
          </p:cNvSpPr>
          <p:nvPr>
            <p:ph type="title"/>
          </p:nvPr>
        </p:nvSpPr>
        <p:spPr/>
        <p:txBody>
          <a:bodyPr/>
          <a:lstStyle/>
          <a:p>
            <a:pPr eaLnBrk="1" hangingPunct="1">
              <a:defRPr/>
            </a:pPr>
            <a:r>
              <a:rPr lang="en-US" dirty="0" smtClean="0"/>
              <a:t>Parameterized Constructor (1 of 3) </a:t>
            </a:r>
          </a:p>
        </p:txBody>
      </p:sp>
      <p:sp>
        <p:nvSpPr>
          <p:cNvPr id="19460" name="Rectangle 8"/>
          <p:cNvSpPr>
            <a:spLocks noGrp="1" noChangeArrowheads="1"/>
          </p:cNvSpPr>
          <p:nvPr>
            <p:ph type="body" idx="1"/>
          </p:nvPr>
        </p:nvSpPr>
        <p:spPr>
          <a:xfrm>
            <a:off x="533400" y="1219200"/>
            <a:ext cx="8763000" cy="4876800"/>
          </a:xfrm>
        </p:spPr>
        <p:txBody>
          <a:bodyPr/>
          <a:lstStyle/>
          <a:p>
            <a:pPr algn="just" eaLnBrk="1" hangingPunct="1"/>
            <a:r>
              <a:rPr lang="en-US" sz="2200" smtClean="0"/>
              <a:t>The instance variables can be initialized by providing values during object creation</a:t>
            </a:r>
            <a:endParaRPr lang="en-US" sz="1900" smtClean="0"/>
          </a:p>
          <a:p>
            <a:pPr algn="just" eaLnBrk="1" hangingPunct="1"/>
            <a:endParaRPr lang="en-US" sz="2200" smtClean="0"/>
          </a:p>
          <a:p>
            <a:pPr algn="just" eaLnBrk="1" hangingPunct="1"/>
            <a:r>
              <a:rPr lang="en-US" sz="2200" smtClean="0"/>
              <a:t>The parameterized constructor is used for this purpose</a:t>
            </a:r>
          </a:p>
          <a:p>
            <a:pPr algn="just" eaLnBrk="1" hangingPunct="1">
              <a:buFont typeface="Wingdings" pitchFamily="2" charset="2"/>
              <a:buNone/>
            </a:pPr>
            <a:endParaRPr lang="en-US" sz="2200" smtClean="0"/>
          </a:p>
          <a:p>
            <a:pPr lvl="1" algn="just" eaLnBrk="1" hangingPunct="1"/>
            <a:r>
              <a:rPr lang="en-US" sz="1900" smtClean="0">
                <a:solidFill>
                  <a:srgbClr val="000000"/>
                </a:solidFill>
              </a:rPr>
              <a:t>Such a constructor takes arguments</a:t>
            </a:r>
          </a:p>
          <a:p>
            <a:pPr lvl="1" algn="just" eaLnBrk="1" hangingPunct="1">
              <a:buFont typeface="Wingdings" pitchFamily="2" charset="2"/>
              <a:buNone/>
            </a:pPr>
            <a:endParaRPr lang="en-US" sz="1900" smtClean="0">
              <a:solidFill>
                <a:srgbClr val="000000"/>
              </a:solidFill>
            </a:endParaRPr>
          </a:p>
          <a:p>
            <a:pPr lvl="1" algn="just" eaLnBrk="1" hangingPunct="1"/>
            <a:r>
              <a:rPr lang="en-US" sz="1900" smtClean="0">
                <a:solidFill>
                  <a:srgbClr val="000000"/>
                </a:solidFill>
              </a:rPr>
              <a:t>The instance variables are initialized by the programmer explicitly inside this constructor with the values of the arguments</a:t>
            </a:r>
            <a:endParaRPr lang="en-US" sz="2400" smtClean="0"/>
          </a:p>
          <a:p>
            <a:pPr lvl="1" algn="just" eaLnBrk="1" hangingPunct="1"/>
            <a:endParaRPr lang="en-US" sz="1900" smtClean="0">
              <a:solidFill>
                <a:srgbClr val="000000"/>
              </a:solidFill>
            </a:endParaRPr>
          </a:p>
          <a:p>
            <a:pPr algn="just" eaLnBrk="1" hangingPunct="1">
              <a:buFont typeface="Wingdings" pitchFamily="2" charset="2"/>
              <a:buNone/>
            </a:pPr>
            <a:endParaRPr lang="en-US" sz="2700" smtClean="0"/>
          </a:p>
          <a:p>
            <a:pPr algn="just" eaLnBrk="1" hangingPunct="1"/>
            <a:endParaRPr lang="en-US" smtClean="0"/>
          </a:p>
          <a:p>
            <a:pPr algn="just" eaLnBrk="1" hangingPunct="1"/>
            <a:endParaRPr lang="en-US" smtClean="0"/>
          </a:p>
          <a:p>
            <a:pPr algn="just" eaLnBrk="1" hangingPunct="1">
              <a:buFont typeface="Wingdings" pitchFamily="2" charset="2"/>
              <a:buNone/>
            </a:pPr>
            <a:endParaRPr lang="en-US" smtClean="0"/>
          </a:p>
          <a:p>
            <a:pPr algn="just" eaLnBrk="1" hangingPunct="1">
              <a:buFont typeface="Wingdings" pitchFamily="2" charset="2"/>
              <a:buNone/>
            </a:pPr>
            <a:endParaRPr lang="en-US" smtClean="0"/>
          </a:p>
          <a:p>
            <a:pPr algn="just" eaLnBrk="1" hangingPunct="1"/>
            <a:endParaRPr lang="en-US" smtClean="0"/>
          </a:p>
          <a:p>
            <a:pPr algn="just" eaLnBrk="1" hangingPunct="1">
              <a:buFont typeface="Wingdings" pitchFamily="2" charset="2"/>
              <a:buNone/>
            </a:pPr>
            <a:endParaRPr lang="en-US" smtClean="0"/>
          </a:p>
          <a:p>
            <a:pPr algn="just" eaLnBrk="1" hangingPunct="1"/>
            <a:endParaRPr lang="en-US" sz="2200" smtClean="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1C052D6E-F2F5-461B-B654-990EFC4A3B1C}" type="slidenum">
              <a:rPr lang="en-US"/>
              <a:pPr>
                <a:defRPr/>
              </a:pPr>
              <a:t>13</a:t>
            </a:fld>
            <a:endParaRPr lang="en-US" dirty="0"/>
          </a:p>
        </p:txBody>
      </p:sp>
      <p:sp>
        <p:nvSpPr>
          <p:cNvPr id="10" name="Text Box 4"/>
          <p:cNvSpPr txBox="1">
            <a:spLocks noChangeArrowheads="1"/>
          </p:cNvSpPr>
          <p:nvPr/>
        </p:nvSpPr>
        <p:spPr bwMode="auto">
          <a:xfrm>
            <a:off x="76200" y="1447800"/>
            <a:ext cx="4191000" cy="45243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class Customer{</a:t>
            </a:r>
          </a:p>
          <a:p>
            <a:pPr>
              <a:spcBef>
                <a:spcPts val="0"/>
              </a:spcBef>
              <a:tabLst>
                <a:tab pos="347663" algn="l"/>
              </a:tabLst>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spcBef>
                <a:spcPts val="0"/>
              </a:spcBef>
              <a:tabLst>
                <a:tab pos="347663" algn="l"/>
              </a:tabLst>
              <a:defRPr/>
            </a:pPr>
            <a:r>
              <a:rPr lang="en-US" dirty="0">
                <a:solidFill>
                  <a:schemeClr val="tx1"/>
                </a:solidFill>
              </a:rPr>
              <a:t>	private String </a:t>
            </a:r>
            <a:r>
              <a:rPr lang="en-US" dirty="0" err="1">
                <a:solidFill>
                  <a:schemeClr val="tx1"/>
                </a:solidFill>
              </a:rPr>
              <a:t>customerName</a:t>
            </a:r>
            <a:r>
              <a:rPr lang="en-US" dirty="0">
                <a:solidFill>
                  <a:schemeClr val="tx1"/>
                </a:solidFill>
              </a:rPr>
              <a:t>;</a:t>
            </a:r>
          </a:p>
          <a:p>
            <a:pPr>
              <a:spcBef>
                <a:spcPts val="0"/>
              </a:spcBef>
              <a:tabLst>
                <a:tab pos="347663" algn="l"/>
              </a:tabLst>
              <a:defRPr/>
            </a:pPr>
            <a:r>
              <a:rPr lang="en-US" dirty="0">
                <a:solidFill>
                  <a:schemeClr val="tx1"/>
                </a:solidFill>
              </a:rPr>
              <a:t>	private long </a:t>
            </a:r>
            <a:r>
              <a:rPr lang="en-US" dirty="0" err="1">
                <a:solidFill>
                  <a:schemeClr val="tx1"/>
                </a:solidFill>
              </a:rPr>
              <a:t>contactNos</a:t>
            </a:r>
            <a:r>
              <a:rPr lang="en-US" dirty="0">
                <a:solidFill>
                  <a:schemeClr val="tx1"/>
                </a:solidFill>
              </a:rPr>
              <a:t>[]=new long[3];</a:t>
            </a:r>
          </a:p>
          <a:p>
            <a:pPr>
              <a:spcBef>
                <a:spcPts val="0"/>
              </a:spcBef>
              <a:tabLst>
                <a:tab pos="347663" algn="l"/>
              </a:tabLst>
              <a:defRPr/>
            </a:pPr>
            <a:r>
              <a:rPr lang="en-US" dirty="0">
                <a:solidFill>
                  <a:schemeClr val="tx1"/>
                </a:solidFill>
              </a:rPr>
              <a:t>	private static </a:t>
            </a:r>
            <a:r>
              <a:rPr lang="en-US" dirty="0" err="1">
                <a:solidFill>
                  <a:schemeClr val="tx1"/>
                </a:solidFill>
              </a:rPr>
              <a:t>int</a:t>
            </a:r>
            <a:r>
              <a:rPr lang="en-US" dirty="0">
                <a:solidFill>
                  <a:schemeClr val="tx1"/>
                </a:solidFill>
              </a:rPr>
              <a:t> counter=1000;</a:t>
            </a:r>
          </a:p>
          <a:p>
            <a:pPr>
              <a:spcBef>
                <a:spcPts val="0"/>
              </a:spcBef>
              <a:tabLst>
                <a:tab pos="347663" algn="l"/>
              </a:tabLst>
              <a:defRPr/>
            </a:pPr>
            <a:endParaRPr lang="en-US" dirty="0">
              <a:solidFill>
                <a:schemeClr val="tx1"/>
              </a:solidFill>
            </a:endParaRPr>
          </a:p>
          <a:p>
            <a:pPr marL="914400" indent="-566738">
              <a:spcBef>
                <a:spcPts val="0"/>
              </a:spcBef>
              <a:tabLst>
                <a:tab pos="347663" algn="l"/>
              </a:tabLst>
              <a:defRPr/>
            </a:pPr>
            <a:r>
              <a:rPr lang="en-US" dirty="0">
                <a:solidFill>
                  <a:schemeClr val="tx1"/>
                </a:solidFill>
              </a:rPr>
              <a:t>	public Customer(String </a:t>
            </a:r>
            <a:r>
              <a:rPr lang="en-US" dirty="0" err="1">
                <a:solidFill>
                  <a:schemeClr val="tx1"/>
                </a:solidFill>
              </a:rPr>
              <a:t>customerName</a:t>
            </a:r>
            <a:r>
              <a:rPr lang="en-US" dirty="0">
                <a:solidFill>
                  <a:schemeClr val="tx1"/>
                </a:solidFill>
              </a:rPr>
              <a:t>, long teleNo1, long teleNo2, long teleNo3){</a:t>
            </a:r>
          </a:p>
          <a:p>
            <a:pPr>
              <a:spcBef>
                <a:spcPts val="0"/>
              </a:spcBef>
              <a:tabLst>
                <a:tab pos="347663" algn="l"/>
              </a:tabLst>
              <a:defRPr/>
            </a:pPr>
            <a:r>
              <a:rPr lang="en-US" dirty="0">
                <a:solidFill>
                  <a:schemeClr val="tx1"/>
                </a:solidFill>
              </a:rPr>
              <a:t>		</a:t>
            </a:r>
            <a:r>
              <a:rPr lang="en-US" dirty="0" err="1">
                <a:solidFill>
                  <a:schemeClr val="tx1"/>
                </a:solidFill>
              </a:rPr>
              <a:t>customerId</a:t>
            </a:r>
            <a:r>
              <a:rPr lang="en-US" dirty="0">
                <a:solidFill>
                  <a:schemeClr val="tx1"/>
                </a:solidFill>
              </a:rPr>
              <a:t>=++counter;</a:t>
            </a:r>
          </a:p>
          <a:p>
            <a:pPr>
              <a:spcBef>
                <a:spcPts val="0"/>
              </a:spcBef>
              <a:tabLst>
                <a:tab pos="347663" algn="l"/>
              </a:tabLst>
              <a:defRPr/>
            </a:pPr>
            <a:r>
              <a:rPr lang="en-US" dirty="0">
                <a:solidFill>
                  <a:schemeClr val="tx1"/>
                </a:solidFill>
              </a:rPr>
              <a:t>		</a:t>
            </a:r>
            <a:r>
              <a:rPr lang="en-US" dirty="0" err="1">
                <a:solidFill>
                  <a:schemeClr val="tx1"/>
                </a:solidFill>
              </a:rPr>
              <a:t>this.customerName</a:t>
            </a:r>
            <a:r>
              <a:rPr lang="en-US" dirty="0">
                <a:solidFill>
                  <a:schemeClr val="tx1"/>
                </a:solidFill>
              </a:rPr>
              <a:t>=</a:t>
            </a:r>
            <a:r>
              <a:rPr lang="en-US" dirty="0" err="1">
                <a:solidFill>
                  <a:schemeClr val="tx1"/>
                </a:solidFill>
              </a:rPr>
              <a:t>customerName</a:t>
            </a:r>
            <a:r>
              <a:rPr lang="en-US" dirty="0">
                <a:solidFill>
                  <a:schemeClr val="tx1"/>
                </a:solidFill>
              </a:rPr>
              <a:t>;</a:t>
            </a:r>
          </a:p>
          <a:p>
            <a:pPr>
              <a:spcBef>
                <a:spcPts val="0"/>
              </a:spcBef>
              <a:tabLst>
                <a:tab pos="347663" algn="l"/>
              </a:tabLst>
              <a:defRPr/>
            </a:pPr>
            <a:r>
              <a:rPr lang="en-US" dirty="0">
                <a:solidFill>
                  <a:schemeClr val="tx1"/>
                </a:solidFill>
              </a:rPr>
              <a:t>		</a:t>
            </a:r>
            <a:r>
              <a:rPr lang="en-US" dirty="0" err="1">
                <a:solidFill>
                  <a:schemeClr val="tx1"/>
                </a:solidFill>
              </a:rPr>
              <a:t>contactNos</a:t>
            </a:r>
            <a:r>
              <a:rPr lang="en-US" dirty="0">
                <a:solidFill>
                  <a:schemeClr val="tx1"/>
                </a:solidFill>
              </a:rPr>
              <a:t>[0]=teleNo1;</a:t>
            </a:r>
          </a:p>
          <a:p>
            <a:pPr>
              <a:spcBef>
                <a:spcPts val="0"/>
              </a:spcBef>
              <a:tabLst>
                <a:tab pos="347663" algn="l"/>
              </a:tabLst>
              <a:defRPr/>
            </a:pPr>
            <a:r>
              <a:rPr lang="en-US" dirty="0">
                <a:solidFill>
                  <a:schemeClr val="tx1"/>
                </a:solidFill>
              </a:rPr>
              <a:t>		</a:t>
            </a:r>
            <a:r>
              <a:rPr lang="en-US" dirty="0" err="1">
                <a:solidFill>
                  <a:schemeClr val="tx1"/>
                </a:solidFill>
              </a:rPr>
              <a:t>contactNos</a:t>
            </a:r>
            <a:r>
              <a:rPr lang="en-US" dirty="0">
                <a:solidFill>
                  <a:schemeClr val="tx1"/>
                </a:solidFill>
              </a:rPr>
              <a:t>[1]=teleNo2;</a:t>
            </a:r>
          </a:p>
          <a:p>
            <a:pPr>
              <a:spcBef>
                <a:spcPts val="0"/>
              </a:spcBef>
              <a:tabLst>
                <a:tab pos="347663" algn="l"/>
              </a:tabLst>
              <a:defRPr/>
            </a:pPr>
            <a:r>
              <a:rPr lang="en-US" dirty="0">
                <a:solidFill>
                  <a:schemeClr val="tx1"/>
                </a:solidFill>
              </a:rPr>
              <a:t>		</a:t>
            </a:r>
            <a:r>
              <a:rPr lang="en-US" dirty="0" err="1">
                <a:solidFill>
                  <a:schemeClr val="tx1"/>
                </a:solidFill>
              </a:rPr>
              <a:t>contactNos</a:t>
            </a:r>
            <a:r>
              <a:rPr lang="en-US" dirty="0">
                <a:solidFill>
                  <a:schemeClr val="tx1"/>
                </a:solidFill>
              </a:rPr>
              <a:t>[2]=teleNo3;</a:t>
            </a:r>
          </a:p>
          <a:p>
            <a:pPr>
              <a:spcBef>
                <a:spcPts val="0"/>
              </a:spcBef>
              <a:tabLst>
                <a:tab pos="347663" algn="l"/>
              </a:tabLst>
              <a:defRPr/>
            </a:pPr>
            <a:r>
              <a:rPr lang="en-US" dirty="0">
                <a:solidFill>
                  <a:schemeClr val="tx1"/>
                </a:solidFill>
              </a:rPr>
              <a:t>	}</a:t>
            </a:r>
          </a:p>
          <a:p>
            <a:pPr>
              <a:spcBef>
                <a:spcPts val="0"/>
              </a:spcBef>
              <a:tabLst>
                <a:tab pos="347663" algn="l"/>
              </a:tabLst>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spcBef>
                <a:spcPts val="0"/>
              </a:spcBef>
              <a:tabLst>
                <a:tab pos="347663" algn="l"/>
              </a:tabLst>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spcBef>
                <a:spcPts val="0"/>
              </a:spcBef>
              <a:tabLst>
                <a:tab pos="347663" algn="l"/>
              </a:tabLst>
              <a:defRPr/>
            </a:pPr>
            <a:r>
              <a:rPr lang="en-US" dirty="0">
                <a:solidFill>
                  <a:schemeClr val="tx1"/>
                </a:solidFill>
              </a:rPr>
              <a:t>	}</a:t>
            </a:r>
          </a:p>
          <a:p>
            <a:pPr>
              <a:spcBef>
                <a:spcPts val="0"/>
              </a:spcBef>
              <a:tabLst>
                <a:tab pos="347663" algn="l"/>
              </a:tabLst>
              <a:defRPr/>
            </a:pPr>
            <a:r>
              <a:rPr lang="en-US" dirty="0">
                <a:solidFill>
                  <a:schemeClr val="tx1"/>
                </a:solidFill>
              </a:rPr>
              <a:t>	public String </a:t>
            </a:r>
            <a:r>
              <a:rPr lang="en-US" dirty="0" err="1">
                <a:solidFill>
                  <a:schemeClr val="tx1"/>
                </a:solidFill>
              </a:rPr>
              <a:t>getCustomerName</a:t>
            </a:r>
            <a:r>
              <a:rPr lang="en-US" dirty="0">
                <a:solidFill>
                  <a:schemeClr val="tx1"/>
                </a:solidFill>
              </a:rPr>
              <a:t>(){</a:t>
            </a:r>
          </a:p>
          <a:p>
            <a:pPr>
              <a:spcBef>
                <a:spcPts val="0"/>
              </a:spcBef>
              <a:tabLst>
                <a:tab pos="347663" algn="l"/>
              </a:tabLst>
              <a:defRPr/>
            </a:pPr>
            <a:r>
              <a:rPr lang="en-US" dirty="0">
                <a:solidFill>
                  <a:schemeClr val="tx1"/>
                </a:solidFill>
              </a:rPr>
              <a:t>		return </a:t>
            </a:r>
            <a:r>
              <a:rPr lang="en-US" dirty="0" err="1">
                <a:solidFill>
                  <a:schemeClr val="tx1"/>
                </a:solidFill>
              </a:rPr>
              <a:t>customerName</a:t>
            </a:r>
            <a:r>
              <a:rPr lang="en-US" dirty="0">
                <a:solidFill>
                  <a:schemeClr val="tx1"/>
                </a:solidFill>
              </a:rPr>
              <a:t>;</a:t>
            </a:r>
          </a:p>
          <a:p>
            <a:pPr>
              <a:spcBef>
                <a:spcPts val="0"/>
              </a:spcBef>
              <a:tabLst>
                <a:tab pos="347663" algn="l"/>
              </a:tabLst>
              <a:defRPr/>
            </a:pPr>
            <a:r>
              <a:rPr lang="en-US" dirty="0">
                <a:solidFill>
                  <a:schemeClr val="tx1"/>
                </a:solidFill>
              </a:rPr>
              <a:t>	}</a:t>
            </a:r>
          </a:p>
          <a:p>
            <a:pPr>
              <a:spcBef>
                <a:spcPts val="0"/>
              </a:spcBef>
              <a:tabLst>
                <a:tab pos="347663" algn="l"/>
              </a:tabLst>
              <a:defRPr/>
            </a:pPr>
            <a:r>
              <a:rPr lang="en-US" dirty="0">
                <a:solidFill>
                  <a:schemeClr val="tx1"/>
                </a:solidFill>
              </a:rPr>
              <a:t>	public long[] </a:t>
            </a:r>
            <a:r>
              <a:rPr lang="en-US" dirty="0" err="1">
                <a:solidFill>
                  <a:schemeClr val="tx1"/>
                </a:solidFill>
              </a:rPr>
              <a:t>getContactNos</a:t>
            </a:r>
            <a:r>
              <a:rPr lang="en-US" dirty="0">
                <a:solidFill>
                  <a:schemeClr val="tx1"/>
                </a:solidFill>
              </a:rPr>
              <a:t>(){</a:t>
            </a:r>
          </a:p>
          <a:p>
            <a:pPr>
              <a:spcBef>
                <a:spcPts val="0"/>
              </a:spcBef>
              <a:tabLst>
                <a:tab pos="347663" algn="l"/>
              </a:tabLst>
              <a:defRPr/>
            </a:pPr>
            <a:r>
              <a:rPr lang="en-US" dirty="0">
                <a:solidFill>
                  <a:schemeClr val="tx1"/>
                </a:solidFill>
              </a:rPr>
              <a:t>		return </a:t>
            </a:r>
            <a:r>
              <a:rPr lang="en-US" dirty="0" err="1">
                <a:solidFill>
                  <a:schemeClr val="tx1"/>
                </a:solidFill>
              </a:rPr>
              <a:t>contactNos</a:t>
            </a:r>
            <a:r>
              <a:rPr lang="en-US" dirty="0">
                <a:solidFill>
                  <a:schemeClr val="tx1"/>
                </a:solidFill>
              </a:rPr>
              <a:t>;</a:t>
            </a:r>
          </a:p>
          <a:p>
            <a:pPr>
              <a:spcBef>
                <a:spcPts val="0"/>
              </a:spcBef>
              <a:tabLst>
                <a:tab pos="347663" algn="l"/>
              </a:tabLst>
              <a:defRPr/>
            </a:pPr>
            <a:r>
              <a:rPr lang="en-US" dirty="0">
                <a:solidFill>
                  <a:schemeClr val="tx1"/>
                </a:solidFill>
              </a:rPr>
              <a:t>	}</a:t>
            </a:r>
          </a:p>
          <a:p>
            <a:pPr>
              <a:spcBef>
                <a:spcPts val="0"/>
              </a:spcBef>
              <a:defRPr/>
            </a:pPr>
            <a:r>
              <a:rPr lang="en-US" dirty="0">
                <a:solidFill>
                  <a:schemeClr val="tx1"/>
                </a:solidFill>
              </a:rPr>
              <a:t>}</a:t>
            </a:r>
          </a:p>
        </p:txBody>
      </p:sp>
      <p:sp>
        <p:nvSpPr>
          <p:cNvPr id="12" name="Text Box 4"/>
          <p:cNvSpPr txBox="1">
            <a:spLocks noChangeArrowheads="1"/>
          </p:cNvSpPr>
          <p:nvPr/>
        </p:nvSpPr>
        <p:spPr bwMode="auto">
          <a:xfrm>
            <a:off x="4343400" y="1490663"/>
            <a:ext cx="5334000" cy="267811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0"/>
              </a:spcBef>
              <a:defRPr/>
            </a:pPr>
            <a:r>
              <a:rPr lang="en-US" dirty="0">
                <a:solidFill>
                  <a:schemeClr val="tx1"/>
                </a:solidFill>
              </a:rPr>
              <a:t>class Retail{</a:t>
            </a:r>
          </a:p>
          <a:p>
            <a:pPr>
              <a:spcBef>
                <a:spcPct val="0"/>
              </a:spcBef>
              <a:defRPr/>
            </a:pPr>
            <a:r>
              <a:rPr lang="en-US" dirty="0">
                <a:solidFill>
                  <a:schemeClr val="tx1"/>
                </a:solidFill>
              </a:rPr>
              <a:t>	public static void main(String </a:t>
            </a:r>
            <a:r>
              <a:rPr lang="en-US" dirty="0" err="1">
                <a:solidFill>
                  <a:schemeClr val="tx1"/>
                </a:solidFill>
              </a:rPr>
              <a:t>args</a:t>
            </a:r>
            <a:r>
              <a:rPr lang="en-US" dirty="0">
                <a:solidFill>
                  <a:schemeClr val="tx1"/>
                </a:solidFill>
              </a:rPr>
              <a:t>[]){</a:t>
            </a:r>
          </a:p>
          <a:p>
            <a:pPr>
              <a:spcBef>
                <a:spcPct val="0"/>
              </a:spcBef>
              <a:defRPr/>
            </a:pPr>
            <a:r>
              <a:rPr lang="en-US" dirty="0">
                <a:solidFill>
                  <a:schemeClr val="tx1"/>
                </a:solidFill>
              </a:rPr>
              <a:t>	  Customer </a:t>
            </a:r>
            <a:r>
              <a:rPr lang="en-US" dirty="0" err="1">
                <a:solidFill>
                  <a:schemeClr val="tx1"/>
                </a:solidFill>
              </a:rPr>
              <a:t>custObj</a:t>
            </a:r>
            <a:r>
              <a:rPr lang="en-US" dirty="0">
                <a:solidFill>
                  <a:schemeClr val="tx1"/>
                </a:solidFill>
              </a:rPr>
              <a:t>= new Customer("John",9980788712L,9886124566L,9496781256L);</a:t>
            </a:r>
          </a:p>
          <a:p>
            <a:pPr>
              <a:spcBef>
                <a:spcPct val="0"/>
              </a:spcBef>
              <a:defRPr/>
            </a:pPr>
            <a:r>
              <a:rPr lang="en-US" dirty="0">
                <a:solidFill>
                  <a:schemeClr val="tx1"/>
                </a:solidFill>
              </a:rPr>
              <a:t>	  </a:t>
            </a:r>
            <a:r>
              <a:rPr lang="en-US" dirty="0" err="1">
                <a:solidFill>
                  <a:schemeClr val="tx1"/>
                </a:solidFill>
              </a:rPr>
              <a:t>System.out.println</a:t>
            </a:r>
            <a:r>
              <a:rPr lang="en-US" dirty="0">
                <a:solidFill>
                  <a:schemeClr val="tx1"/>
                </a:solidFill>
              </a:rPr>
              <a:t>("Customer </a:t>
            </a:r>
          </a:p>
          <a:p>
            <a:pPr>
              <a:spcBef>
                <a:spcPct val="0"/>
              </a:spcBef>
              <a:defRPr/>
            </a:pPr>
            <a:r>
              <a:rPr lang="en-US" dirty="0">
                <a:solidFill>
                  <a:schemeClr val="tx1"/>
                </a:solidFill>
              </a:rPr>
              <a:t>                                                   Id:"+</a:t>
            </a:r>
            <a:r>
              <a:rPr lang="en-US" dirty="0" err="1">
                <a:solidFill>
                  <a:schemeClr val="tx1"/>
                </a:solidFill>
              </a:rPr>
              <a:t>custObj.getCustomerId</a:t>
            </a:r>
            <a:r>
              <a:rPr lang="en-US" dirty="0">
                <a:solidFill>
                  <a:schemeClr val="tx1"/>
                </a:solidFill>
              </a:rPr>
              <a:t>());</a:t>
            </a:r>
          </a:p>
          <a:p>
            <a:pPr>
              <a:spcBef>
                <a:spcPct val="0"/>
              </a:spcBef>
              <a:defRPr/>
            </a:pPr>
            <a:r>
              <a:rPr lang="en-US" dirty="0">
                <a:solidFill>
                  <a:schemeClr val="tx1"/>
                </a:solidFill>
              </a:rPr>
              <a:t>	  </a:t>
            </a:r>
            <a:r>
              <a:rPr lang="en-US" dirty="0" err="1">
                <a:solidFill>
                  <a:schemeClr val="tx1"/>
                </a:solidFill>
              </a:rPr>
              <a:t>System.out.println</a:t>
            </a:r>
            <a:r>
              <a:rPr lang="en-US" dirty="0">
                <a:solidFill>
                  <a:schemeClr val="tx1"/>
                </a:solidFill>
              </a:rPr>
              <a:t>("Customer </a:t>
            </a:r>
          </a:p>
          <a:p>
            <a:pPr>
              <a:spcBef>
                <a:spcPct val="0"/>
              </a:spcBef>
              <a:defRPr/>
            </a:pPr>
            <a:r>
              <a:rPr lang="en-US" dirty="0">
                <a:solidFill>
                  <a:schemeClr val="tx1"/>
                </a:solidFill>
              </a:rPr>
              <a:t>                                                   Name:"+</a:t>
            </a:r>
            <a:r>
              <a:rPr lang="en-US" dirty="0" err="1">
                <a:solidFill>
                  <a:schemeClr val="tx1"/>
                </a:solidFill>
              </a:rPr>
              <a:t>custObj.getCustomerName</a:t>
            </a:r>
            <a:r>
              <a:rPr lang="en-US" dirty="0">
                <a:solidFill>
                  <a:schemeClr val="tx1"/>
                </a:solidFill>
              </a:rPr>
              <a:t>());</a:t>
            </a:r>
          </a:p>
          <a:p>
            <a:pPr>
              <a:spcBef>
                <a:spcPct val="0"/>
              </a:spcBef>
              <a:defRPr/>
            </a:pPr>
            <a:r>
              <a:rPr lang="en-US" dirty="0">
                <a:solidFill>
                  <a:schemeClr val="tx1"/>
                </a:solidFill>
              </a:rPr>
              <a:t>	 long </a:t>
            </a:r>
            <a:r>
              <a:rPr lang="en-US" dirty="0" err="1">
                <a:solidFill>
                  <a:schemeClr val="tx1"/>
                </a:solidFill>
              </a:rPr>
              <a:t>contactNos</a:t>
            </a:r>
            <a:r>
              <a:rPr lang="en-US" dirty="0">
                <a:solidFill>
                  <a:schemeClr val="tx1"/>
                </a:solidFill>
              </a:rPr>
              <a:t>[]=new long [3];</a:t>
            </a:r>
          </a:p>
          <a:p>
            <a:pPr>
              <a:spcBef>
                <a:spcPct val="0"/>
              </a:spcBef>
              <a:defRPr/>
            </a:pPr>
            <a:r>
              <a:rPr lang="en-US" dirty="0">
                <a:solidFill>
                  <a:schemeClr val="tx1"/>
                </a:solidFill>
              </a:rPr>
              <a:t>	 </a:t>
            </a:r>
            <a:r>
              <a:rPr lang="en-US" dirty="0" err="1">
                <a:solidFill>
                  <a:schemeClr val="tx1"/>
                </a:solidFill>
              </a:rPr>
              <a:t>contactNos</a:t>
            </a:r>
            <a:r>
              <a:rPr lang="en-US" dirty="0">
                <a:solidFill>
                  <a:schemeClr val="tx1"/>
                </a:solidFill>
              </a:rPr>
              <a:t>=</a:t>
            </a:r>
            <a:r>
              <a:rPr lang="en-US" dirty="0" err="1">
                <a:solidFill>
                  <a:schemeClr val="tx1"/>
                </a:solidFill>
              </a:rPr>
              <a:t>custObj.getContactNos</a:t>
            </a:r>
            <a:r>
              <a:rPr lang="en-US" dirty="0">
                <a:solidFill>
                  <a:schemeClr val="tx1"/>
                </a:solidFill>
              </a:rPr>
              <a:t>();</a:t>
            </a:r>
          </a:p>
          <a:p>
            <a:pPr>
              <a:spcBef>
                <a:spcPct val="0"/>
              </a:spcBef>
              <a:defRPr/>
            </a:pPr>
            <a:r>
              <a:rPr lang="en-US" dirty="0">
                <a:solidFill>
                  <a:schemeClr val="tx1"/>
                </a:solidFill>
              </a:rPr>
              <a:t>	</a:t>
            </a:r>
            <a:r>
              <a:rPr lang="en-US" dirty="0" err="1">
                <a:solidFill>
                  <a:schemeClr val="tx1"/>
                </a:solidFill>
              </a:rPr>
              <a:t>System.out.println</a:t>
            </a:r>
            <a:r>
              <a:rPr lang="en-US" dirty="0">
                <a:solidFill>
                  <a:schemeClr val="tx1"/>
                </a:solidFill>
              </a:rPr>
              <a:t>("Contact </a:t>
            </a:r>
            <a:r>
              <a:rPr lang="en-US" dirty="0" err="1">
                <a:solidFill>
                  <a:schemeClr val="tx1"/>
                </a:solidFill>
              </a:rPr>
              <a:t>Nos</a:t>
            </a:r>
            <a:r>
              <a:rPr lang="en-US" dirty="0">
                <a:solidFill>
                  <a:schemeClr val="tx1"/>
                </a:solidFill>
              </a:rPr>
              <a:t>:"+</a:t>
            </a:r>
            <a:r>
              <a:rPr lang="en-US" dirty="0" err="1">
                <a:solidFill>
                  <a:schemeClr val="tx1"/>
                </a:solidFill>
              </a:rPr>
              <a:t>contactNos</a:t>
            </a:r>
            <a:r>
              <a:rPr lang="en-US" dirty="0">
                <a:solidFill>
                  <a:schemeClr val="tx1"/>
                </a:solidFill>
              </a:rPr>
              <a:t>[0]+" "+                 </a:t>
            </a:r>
            <a:r>
              <a:rPr lang="en-US" dirty="0" err="1">
                <a:solidFill>
                  <a:schemeClr val="tx1"/>
                </a:solidFill>
              </a:rPr>
              <a:t>contactNos</a:t>
            </a:r>
            <a:r>
              <a:rPr lang="en-US" dirty="0">
                <a:solidFill>
                  <a:schemeClr val="tx1"/>
                </a:solidFill>
              </a:rPr>
              <a:t>[1]+" "+</a:t>
            </a:r>
            <a:r>
              <a:rPr lang="en-US" dirty="0" err="1">
                <a:solidFill>
                  <a:schemeClr val="tx1"/>
                </a:solidFill>
              </a:rPr>
              <a:t>contactNos</a:t>
            </a:r>
            <a:r>
              <a:rPr lang="en-US" dirty="0">
                <a:solidFill>
                  <a:schemeClr val="tx1"/>
                </a:solidFill>
              </a:rPr>
              <a:t>[2]);</a:t>
            </a:r>
          </a:p>
          <a:p>
            <a:pPr>
              <a:spcBef>
                <a:spcPct val="0"/>
              </a:spcBef>
              <a:defRPr/>
            </a:pPr>
            <a:r>
              <a:rPr lang="en-US" dirty="0">
                <a:solidFill>
                  <a:schemeClr val="tx1"/>
                </a:solidFill>
              </a:rPr>
              <a:t>	}</a:t>
            </a:r>
          </a:p>
          <a:p>
            <a:pPr>
              <a:spcBef>
                <a:spcPct val="0"/>
              </a:spcBef>
              <a:defRPr/>
            </a:pPr>
            <a:r>
              <a:rPr lang="en-US" dirty="0">
                <a:solidFill>
                  <a:schemeClr val="tx1"/>
                </a:solidFill>
              </a:rPr>
              <a:t>}		</a:t>
            </a:r>
          </a:p>
        </p:txBody>
      </p:sp>
      <p:sp>
        <p:nvSpPr>
          <p:cNvPr id="7" name="Content Placeholder 9"/>
          <p:cNvSpPr>
            <a:spLocks noGrp="1"/>
          </p:cNvSpPr>
          <p:nvPr>
            <p:ph idx="1"/>
          </p:nvPr>
        </p:nvSpPr>
        <p:spPr>
          <a:xfrm>
            <a:off x="4495800" y="4648200"/>
            <a:ext cx="5029200" cy="13716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solidFill>
                  <a:schemeClr val="tx1"/>
                </a:solidFill>
              </a:rPr>
              <a:t>Output:</a:t>
            </a:r>
          </a:p>
          <a:p>
            <a:pPr>
              <a:buFont typeface="Wingdings" pitchFamily="2" charset="2"/>
              <a:buNone/>
              <a:defRPr/>
            </a:pPr>
            <a:r>
              <a:rPr lang="en-US" sz="1600" dirty="0" smtClean="0"/>
              <a:t>Customer Id: 1001</a:t>
            </a:r>
          </a:p>
          <a:p>
            <a:pPr>
              <a:buFont typeface="Wingdings" pitchFamily="2" charset="2"/>
              <a:buNone/>
              <a:defRPr/>
            </a:pPr>
            <a:r>
              <a:rPr lang="en-US" sz="1600" dirty="0" smtClean="0"/>
              <a:t>Customer Name: John</a:t>
            </a:r>
          </a:p>
          <a:p>
            <a:pPr>
              <a:buFont typeface="Wingdings" pitchFamily="2" charset="2"/>
              <a:buNone/>
              <a:defRPr/>
            </a:pPr>
            <a:r>
              <a:rPr lang="en-US" sz="1600" dirty="0" smtClean="0"/>
              <a:t>Contact Nos:9980788712 9886124566 9496781256</a:t>
            </a:r>
            <a:endParaRPr lang="en-US" sz="1600" dirty="0"/>
          </a:p>
        </p:txBody>
      </p:sp>
      <p:sp>
        <p:nvSpPr>
          <p:cNvPr id="11" name="TextBox 10"/>
          <p:cNvSpPr txBox="1"/>
          <p:nvPr/>
        </p:nvSpPr>
        <p:spPr>
          <a:xfrm>
            <a:off x="337458" y="1076457"/>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3" name="Rectangle 7"/>
          <p:cNvSpPr>
            <a:spLocks noGrp="1" noChangeArrowheads="1"/>
          </p:cNvSpPr>
          <p:nvPr>
            <p:ph type="title"/>
          </p:nvPr>
        </p:nvSpPr>
        <p:spPr/>
        <p:txBody>
          <a:bodyPr/>
          <a:lstStyle/>
          <a:p>
            <a:pPr eaLnBrk="1" hangingPunct="1">
              <a:defRPr/>
            </a:pPr>
            <a:r>
              <a:rPr lang="en-US" dirty="0" smtClean="0"/>
              <a:t>Parameterized Constructor (2 of 3) </a:t>
            </a:r>
          </a:p>
        </p:txBody>
      </p:sp>
      <p:sp>
        <p:nvSpPr>
          <p:cNvPr id="9" name="Content Placeholder 11"/>
          <p:cNvSpPr txBox="1">
            <a:spLocks/>
          </p:cNvSpPr>
          <p:nvPr/>
        </p:nvSpPr>
        <p:spPr bwMode="auto">
          <a:xfrm>
            <a:off x="3200400" y="990600"/>
            <a:ext cx="1752600" cy="990600"/>
          </a:xfrm>
          <a:prstGeom prst="wedgeRectCallout">
            <a:avLst>
              <a:gd name="adj1" fmla="val -41643"/>
              <a:gd name="adj2" fmla="val 112681"/>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parameterized constructor for Customer class is defined</a:t>
            </a:r>
            <a:endParaRPr lang="en-US" sz="1400" kern="0" dirty="0">
              <a:solidFill>
                <a:schemeClr val="tx1"/>
              </a:solidFill>
            </a:endParaRPr>
          </a:p>
        </p:txBody>
      </p:sp>
      <p:sp>
        <p:nvSpPr>
          <p:cNvPr id="14" name="Content Placeholder 11"/>
          <p:cNvSpPr txBox="1">
            <a:spLocks/>
          </p:cNvSpPr>
          <p:nvPr/>
        </p:nvSpPr>
        <p:spPr bwMode="auto">
          <a:xfrm>
            <a:off x="7467600" y="914400"/>
            <a:ext cx="2438400" cy="533400"/>
          </a:xfrm>
          <a:prstGeom prst="wedgeRectCallout">
            <a:avLst>
              <a:gd name="adj1" fmla="val -7119"/>
              <a:gd name="adj2" fmla="val 155800"/>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parameterized constructor is invoked</a:t>
            </a:r>
            <a:endParaRPr lang="en-US" sz="140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F8B06F4-F87A-4D6E-A031-1644CA298E52}" type="slidenum">
              <a:rPr lang="en-US"/>
              <a:pPr>
                <a:defRPr/>
              </a:pPr>
              <a:t>14</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Parameterized Constructor (3 of 3) </a:t>
            </a:r>
          </a:p>
        </p:txBody>
      </p:sp>
      <p:sp>
        <p:nvSpPr>
          <p:cNvPr id="10" name="Text Box 4"/>
          <p:cNvSpPr txBox="1">
            <a:spLocks noChangeArrowheads="1"/>
          </p:cNvSpPr>
          <p:nvPr/>
        </p:nvSpPr>
        <p:spPr bwMode="auto">
          <a:xfrm>
            <a:off x="76200" y="1447800"/>
            <a:ext cx="4191000" cy="45243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class Customer{</a:t>
            </a:r>
          </a:p>
          <a:p>
            <a:pPr>
              <a:spcBef>
                <a:spcPts val="0"/>
              </a:spcBef>
              <a:tabLst>
                <a:tab pos="347663" algn="l"/>
              </a:tabLst>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spcBef>
                <a:spcPts val="0"/>
              </a:spcBef>
              <a:tabLst>
                <a:tab pos="347663" algn="l"/>
              </a:tabLst>
              <a:defRPr/>
            </a:pPr>
            <a:r>
              <a:rPr lang="en-US" dirty="0">
                <a:solidFill>
                  <a:schemeClr val="tx1"/>
                </a:solidFill>
              </a:rPr>
              <a:t>	private String </a:t>
            </a:r>
            <a:r>
              <a:rPr lang="en-US" dirty="0" err="1">
                <a:solidFill>
                  <a:schemeClr val="tx1"/>
                </a:solidFill>
              </a:rPr>
              <a:t>customerName</a:t>
            </a:r>
            <a:r>
              <a:rPr lang="en-US" dirty="0">
                <a:solidFill>
                  <a:schemeClr val="tx1"/>
                </a:solidFill>
              </a:rPr>
              <a:t>;</a:t>
            </a:r>
          </a:p>
          <a:p>
            <a:pPr>
              <a:spcBef>
                <a:spcPts val="0"/>
              </a:spcBef>
              <a:tabLst>
                <a:tab pos="347663" algn="l"/>
              </a:tabLst>
              <a:defRPr/>
            </a:pPr>
            <a:r>
              <a:rPr lang="en-US" dirty="0">
                <a:solidFill>
                  <a:schemeClr val="tx1"/>
                </a:solidFill>
              </a:rPr>
              <a:t>	private long </a:t>
            </a:r>
            <a:r>
              <a:rPr lang="en-US" dirty="0" err="1">
                <a:solidFill>
                  <a:schemeClr val="tx1"/>
                </a:solidFill>
              </a:rPr>
              <a:t>contactNos</a:t>
            </a:r>
            <a:r>
              <a:rPr lang="en-US" dirty="0">
                <a:solidFill>
                  <a:schemeClr val="tx1"/>
                </a:solidFill>
              </a:rPr>
              <a:t>[]=new long[3];</a:t>
            </a:r>
          </a:p>
          <a:p>
            <a:pPr>
              <a:spcBef>
                <a:spcPts val="0"/>
              </a:spcBef>
              <a:tabLst>
                <a:tab pos="347663" algn="l"/>
              </a:tabLst>
              <a:defRPr/>
            </a:pPr>
            <a:r>
              <a:rPr lang="en-US" dirty="0">
                <a:solidFill>
                  <a:schemeClr val="tx1"/>
                </a:solidFill>
              </a:rPr>
              <a:t>	private static </a:t>
            </a:r>
            <a:r>
              <a:rPr lang="en-US" dirty="0" err="1">
                <a:solidFill>
                  <a:schemeClr val="tx1"/>
                </a:solidFill>
              </a:rPr>
              <a:t>int</a:t>
            </a:r>
            <a:r>
              <a:rPr lang="en-US" dirty="0">
                <a:solidFill>
                  <a:schemeClr val="tx1"/>
                </a:solidFill>
              </a:rPr>
              <a:t> counter=1000;</a:t>
            </a:r>
          </a:p>
          <a:p>
            <a:pPr>
              <a:spcBef>
                <a:spcPts val="0"/>
              </a:spcBef>
              <a:tabLst>
                <a:tab pos="347663" algn="l"/>
              </a:tabLst>
              <a:defRPr/>
            </a:pPr>
            <a:endParaRPr lang="en-US" dirty="0">
              <a:solidFill>
                <a:schemeClr val="tx1"/>
              </a:solidFill>
            </a:endParaRPr>
          </a:p>
          <a:p>
            <a:pPr marL="914400" indent="-566738">
              <a:spcBef>
                <a:spcPts val="0"/>
              </a:spcBef>
              <a:tabLst>
                <a:tab pos="347663" algn="l"/>
              </a:tabLst>
              <a:defRPr/>
            </a:pPr>
            <a:r>
              <a:rPr lang="en-US" dirty="0">
                <a:solidFill>
                  <a:schemeClr val="tx1"/>
                </a:solidFill>
              </a:rPr>
              <a:t>	public Customer(String </a:t>
            </a:r>
            <a:r>
              <a:rPr lang="en-US" dirty="0" err="1">
                <a:solidFill>
                  <a:schemeClr val="tx1"/>
                </a:solidFill>
              </a:rPr>
              <a:t>customerName</a:t>
            </a:r>
            <a:r>
              <a:rPr lang="en-US" dirty="0">
                <a:solidFill>
                  <a:schemeClr val="tx1"/>
                </a:solidFill>
              </a:rPr>
              <a:t>, long teleNo1, long teleNo2, long teleNo3){</a:t>
            </a:r>
          </a:p>
          <a:p>
            <a:pPr>
              <a:spcBef>
                <a:spcPts val="0"/>
              </a:spcBef>
              <a:tabLst>
                <a:tab pos="347663" algn="l"/>
              </a:tabLst>
              <a:defRPr/>
            </a:pPr>
            <a:r>
              <a:rPr lang="en-US" dirty="0">
                <a:solidFill>
                  <a:schemeClr val="tx1"/>
                </a:solidFill>
              </a:rPr>
              <a:t>		</a:t>
            </a:r>
            <a:r>
              <a:rPr lang="en-US" dirty="0" err="1">
                <a:solidFill>
                  <a:schemeClr val="tx1"/>
                </a:solidFill>
              </a:rPr>
              <a:t>customerId</a:t>
            </a:r>
            <a:r>
              <a:rPr lang="en-US" dirty="0">
                <a:solidFill>
                  <a:schemeClr val="tx1"/>
                </a:solidFill>
              </a:rPr>
              <a:t>=++counter;</a:t>
            </a:r>
          </a:p>
          <a:p>
            <a:pPr>
              <a:spcBef>
                <a:spcPts val="0"/>
              </a:spcBef>
              <a:tabLst>
                <a:tab pos="347663" algn="l"/>
              </a:tabLst>
              <a:defRPr/>
            </a:pPr>
            <a:r>
              <a:rPr lang="en-US" dirty="0">
                <a:solidFill>
                  <a:schemeClr val="tx1"/>
                </a:solidFill>
              </a:rPr>
              <a:t>		</a:t>
            </a:r>
            <a:r>
              <a:rPr lang="en-US" dirty="0" err="1">
                <a:solidFill>
                  <a:schemeClr val="tx1"/>
                </a:solidFill>
              </a:rPr>
              <a:t>this.customerName</a:t>
            </a:r>
            <a:r>
              <a:rPr lang="en-US" dirty="0">
                <a:solidFill>
                  <a:schemeClr val="tx1"/>
                </a:solidFill>
              </a:rPr>
              <a:t>=</a:t>
            </a:r>
            <a:r>
              <a:rPr lang="en-US" dirty="0" err="1">
                <a:solidFill>
                  <a:schemeClr val="tx1"/>
                </a:solidFill>
              </a:rPr>
              <a:t>customerName</a:t>
            </a:r>
            <a:r>
              <a:rPr lang="en-US" dirty="0">
                <a:solidFill>
                  <a:schemeClr val="tx1"/>
                </a:solidFill>
              </a:rPr>
              <a:t>;</a:t>
            </a:r>
          </a:p>
          <a:p>
            <a:pPr>
              <a:spcBef>
                <a:spcPts val="0"/>
              </a:spcBef>
              <a:tabLst>
                <a:tab pos="347663" algn="l"/>
              </a:tabLst>
              <a:defRPr/>
            </a:pPr>
            <a:r>
              <a:rPr lang="en-US" dirty="0">
                <a:solidFill>
                  <a:schemeClr val="tx1"/>
                </a:solidFill>
              </a:rPr>
              <a:t>		</a:t>
            </a:r>
            <a:r>
              <a:rPr lang="en-US" dirty="0" err="1">
                <a:solidFill>
                  <a:schemeClr val="tx1"/>
                </a:solidFill>
              </a:rPr>
              <a:t>contactNos</a:t>
            </a:r>
            <a:r>
              <a:rPr lang="en-US" dirty="0">
                <a:solidFill>
                  <a:schemeClr val="tx1"/>
                </a:solidFill>
              </a:rPr>
              <a:t>[0]=teleNo1;</a:t>
            </a:r>
          </a:p>
          <a:p>
            <a:pPr>
              <a:spcBef>
                <a:spcPts val="0"/>
              </a:spcBef>
              <a:tabLst>
                <a:tab pos="347663" algn="l"/>
              </a:tabLst>
              <a:defRPr/>
            </a:pPr>
            <a:r>
              <a:rPr lang="en-US" dirty="0">
                <a:solidFill>
                  <a:schemeClr val="tx1"/>
                </a:solidFill>
              </a:rPr>
              <a:t>		</a:t>
            </a:r>
            <a:r>
              <a:rPr lang="en-US" dirty="0" err="1">
                <a:solidFill>
                  <a:schemeClr val="tx1"/>
                </a:solidFill>
              </a:rPr>
              <a:t>contactNos</a:t>
            </a:r>
            <a:r>
              <a:rPr lang="en-US" dirty="0">
                <a:solidFill>
                  <a:schemeClr val="tx1"/>
                </a:solidFill>
              </a:rPr>
              <a:t>[1]=teleNo2;</a:t>
            </a:r>
          </a:p>
          <a:p>
            <a:pPr>
              <a:spcBef>
                <a:spcPts val="0"/>
              </a:spcBef>
              <a:tabLst>
                <a:tab pos="347663" algn="l"/>
              </a:tabLst>
              <a:defRPr/>
            </a:pPr>
            <a:r>
              <a:rPr lang="en-US" dirty="0">
                <a:solidFill>
                  <a:schemeClr val="tx1"/>
                </a:solidFill>
              </a:rPr>
              <a:t>		</a:t>
            </a:r>
            <a:r>
              <a:rPr lang="en-US" dirty="0" err="1">
                <a:solidFill>
                  <a:schemeClr val="tx1"/>
                </a:solidFill>
              </a:rPr>
              <a:t>contactNos</a:t>
            </a:r>
            <a:r>
              <a:rPr lang="en-US" dirty="0">
                <a:solidFill>
                  <a:schemeClr val="tx1"/>
                </a:solidFill>
              </a:rPr>
              <a:t>[2]=teleNo3;</a:t>
            </a:r>
          </a:p>
          <a:p>
            <a:pPr>
              <a:spcBef>
                <a:spcPts val="0"/>
              </a:spcBef>
              <a:tabLst>
                <a:tab pos="347663" algn="l"/>
              </a:tabLst>
              <a:defRPr/>
            </a:pPr>
            <a:r>
              <a:rPr lang="en-US" dirty="0">
                <a:solidFill>
                  <a:schemeClr val="tx1"/>
                </a:solidFill>
              </a:rPr>
              <a:t>	}</a:t>
            </a:r>
          </a:p>
          <a:p>
            <a:pPr>
              <a:spcBef>
                <a:spcPts val="0"/>
              </a:spcBef>
              <a:tabLst>
                <a:tab pos="347663" algn="l"/>
              </a:tabLst>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spcBef>
                <a:spcPts val="0"/>
              </a:spcBef>
              <a:tabLst>
                <a:tab pos="347663" algn="l"/>
              </a:tabLst>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spcBef>
                <a:spcPts val="0"/>
              </a:spcBef>
              <a:tabLst>
                <a:tab pos="347663" algn="l"/>
              </a:tabLst>
              <a:defRPr/>
            </a:pPr>
            <a:r>
              <a:rPr lang="en-US" dirty="0">
                <a:solidFill>
                  <a:schemeClr val="tx1"/>
                </a:solidFill>
              </a:rPr>
              <a:t>	}</a:t>
            </a:r>
          </a:p>
          <a:p>
            <a:pPr>
              <a:spcBef>
                <a:spcPts val="0"/>
              </a:spcBef>
              <a:tabLst>
                <a:tab pos="347663" algn="l"/>
              </a:tabLst>
              <a:defRPr/>
            </a:pPr>
            <a:r>
              <a:rPr lang="en-US" dirty="0">
                <a:solidFill>
                  <a:schemeClr val="tx1"/>
                </a:solidFill>
              </a:rPr>
              <a:t>	public String </a:t>
            </a:r>
            <a:r>
              <a:rPr lang="en-US" dirty="0" err="1">
                <a:solidFill>
                  <a:schemeClr val="tx1"/>
                </a:solidFill>
              </a:rPr>
              <a:t>getCustomerName</a:t>
            </a:r>
            <a:r>
              <a:rPr lang="en-US" dirty="0">
                <a:solidFill>
                  <a:schemeClr val="tx1"/>
                </a:solidFill>
              </a:rPr>
              <a:t>(){</a:t>
            </a:r>
          </a:p>
          <a:p>
            <a:pPr>
              <a:spcBef>
                <a:spcPts val="0"/>
              </a:spcBef>
              <a:tabLst>
                <a:tab pos="347663" algn="l"/>
              </a:tabLst>
              <a:defRPr/>
            </a:pPr>
            <a:r>
              <a:rPr lang="en-US" dirty="0">
                <a:solidFill>
                  <a:schemeClr val="tx1"/>
                </a:solidFill>
              </a:rPr>
              <a:t>		return </a:t>
            </a:r>
            <a:r>
              <a:rPr lang="en-US" dirty="0" err="1">
                <a:solidFill>
                  <a:schemeClr val="tx1"/>
                </a:solidFill>
              </a:rPr>
              <a:t>customerName</a:t>
            </a:r>
            <a:r>
              <a:rPr lang="en-US" dirty="0">
                <a:solidFill>
                  <a:schemeClr val="tx1"/>
                </a:solidFill>
              </a:rPr>
              <a:t>;</a:t>
            </a:r>
          </a:p>
          <a:p>
            <a:pPr>
              <a:spcBef>
                <a:spcPts val="0"/>
              </a:spcBef>
              <a:tabLst>
                <a:tab pos="347663" algn="l"/>
              </a:tabLst>
              <a:defRPr/>
            </a:pPr>
            <a:r>
              <a:rPr lang="en-US" dirty="0">
                <a:solidFill>
                  <a:schemeClr val="tx1"/>
                </a:solidFill>
              </a:rPr>
              <a:t>	}</a:t>
            </a:r>
          </a:p>
          <a:p>
            <a:pPr>
              <a:spcBef>
                <a:spcPts val="0"/>
              </a:spcBef>
              <a:tabLst>
                <a:tab pos="347663" algn="l"/>
              </a:tabLst>
              <a:defRPr/>
            </a:pPr>
            <a:r>
              <a:rPr lang="en-US" dirty="0">
                <a:solidFill>
                  <a:schemeClr val="tx1"/>
                </a:solidFill>
              </a:rPr>
              <a:t>	public long[] </a:t>
            </a:r>
            <a:r>
              <a:rPr lang="en-US" dirty="0" err="1">
                <a:solidFill>
                  <a:schemeClr val="tx1"/>
                </a:solidFill>
              </a:rPr>
              <a:t>getContactNos</a:t>
            </a:r>
            <a:r>
              <a:rPr lang="en-US" dirty="0">
                <a:solidFill>
                  <a:schemeClr val="tx1"/>
                </a:solidFill>
              </a:rPr>
              <a:t>(){</a:t>
            </a:r>
          </a:p>
          <a:p>
            <a:pPr>
              <a:spcBef>
                <a:spcPts val="0"/>
              </a:spcBef>
              <a:tabLst>
                <a:tab pos="347663" algn="l"/>
              </a:tabLst>
              <a:defRPr/>
            </a:pPr>
            <a:r>
              <a:rPr lang="en-US" dirty="0">
                <a:solidFill>
                  <a:schemeClr val="tx1"/>
                </a:solidFill>
              </a:rPr>
              <a:t>		return </a:t>
            </a:r>
            <a:r>
              <a:rPr lang="en-US" dirty="0" err="1">
                <a:solidFill>
                  <a:schemeClr val="tx1"/>
                </a:solidFill>
              </a:rPr>
              <a:t>contactNos</a:t>
            </a:r>
            <a:r>
              <a:rPr lang="en-US" dirty="0">
                <a:solidFill>
                  <a:schemeClr val="tx1"/>
                </a:solidFill>
              </a:rPr>
              <a:t>;</a:t>
            </a:r>
          </a:p>
          <a:p>
            <a:pPr>
              <a:spcBef>
                <a:spcPts val="0"/>
              </a:spcBef>
              <a:tabLst>
                <a:tab pos="347663" algn="l"/>
              </a:tabLst>
              <a:defRPr/>
            </a:pPr>
            <a:r>
              <a:rPr lang="en-US" dirty="0">
                <a:solidFill>
                  <a:schemeClr val="tx1"/>
                </a:solidFill>
              </a:rPr>
              <a:t>	}</a:t>
            </a:r>
          </a:p>
          <a:p>
            <a:pPr>
              <a:spcBef>
                <a:spcPts val="0"/>
              </a:spcBef>
              <a:defRPr/>
            </a:pPr>
            <a:r>
              <a:rPr lang="en-US" dirty="0">
                <a:solidFill>
                  <a:schemeClr val="tx1"/>
                </a:solidFill>
              </a:rPr>
              <a:t>}</a:t>
            </a:r>
          </a:p>
        </p:txBody>
      </p:sp>
      <p:sp>
        <p:nvSpPr>
          <p:cNvPr id="12" name="Text Box 4"/>
          <p:cNvSpPr txBox="1">
            <a:spLocks noChangeArrowheads="1"/>
          </p:cNvSpPr>
          <p:nvPr/>
        </p:nvSpPr>
        <p:spPr bwMode="auto">
          <a:xfrm>
            <a:off x="4343400" y="1066800"/>
            <a:ext cx="5334000" cy="24923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0"/>
              </a:spcBef>
              <a:defRPr/>
            </a:pPr>
            <a:r>
              <a:rPr lang="en-US" dirty="0">
                <a:solidFill>
                  <a:schemeClr val="tx1"/>
                </a:solidFill>
              </a:rPr>
              <a:t>class Retail{</a:t>
            </a:r>
          </a:p>
          <a:p>
            <a:pPr>
              <a:spcBef>
                <a:spcPct val="0"/>
              </a:spcBef>
              <a:defRPr/>
            </a:pPr>
            <a:r>
              <a:rPr lang="en-US" dirty="0">
                <a:solidFill>
                  <a:schemeClr val="tx1"/>
                </a:solidFill>
              </a:rPr>
              <a:t>	public static void main(String </a:t>
            </a:r>
            <a:r>
              <a:rPr lang="en-US" dirty="0" err="1">
                <a:solidFill>
                  <a:schemeClr val="tx1"/>
                </a:solidFill>
              </a:rPr>
              <a:t>args</a:t>
            </a:r>
            <a:r>
              <a:rPr lang="en-US" dirty="0">
                <a:solidFill>
                  <a:schemeClr val="tx1"/>
                </a:solidFill>
              </a:rPr>
              <a:t>[]){</a:t>
            </a:r>
          </a:p>
          <a:p>
            <a:pPr>
              <a:spcBef>
                <a:spcPct val="0"/>
              </a:spcBef>
              <a:defRPr/>
            </a:pPr>
            <a:r>
              <a:rPr lang="en-US" dirty="0">
                <a:solidFill>
                  <a:schemeClr val="tx1"/>
                </a:solidFill>
              </a:rPr>
              <a:t>	  Customer </a:t>
            </a:r>
            <a:r>
              <a:rPr lang="en-US" dirty="0" err="1">
                <a:solidFill>
                  <a:schemeClr val="tx1"/>
                </a:solidFill>
              </a:rPr>
              <a:t>custObj</a:t>
            </a:r>
            <a:r>
              <a:rPr lang="en-US" dirty="0">
                <a:solidFill>
                  <a:schemeClr val="tx1"/>
                </a:solidFill>
              </a:rPr>
              <a:t>= new Customer();</a:t>
            </a:r>
          </a:p>
          <a:p>
            <a:pPr>
              <a:spcBef>
                <a:spcPct val="0"/>
              </a:spcBef>
              <a:defRPr/>
            </a:pPr>
            <a:r>
              <a:rPr lang="en-US" dirty="0">
                <a:solidFill>
                  <a:schemeClr val="tx1"/>
                </a:solidFill>
              </a:rPr>
              <a:t>	  </a:t>
            </a:r>
            <a:r>
              <a:rPr lang="en-US" dirty="0" err="1">
                <a:solidFill>
                  <a:schemeClr val="tx1"/>
                </a:solidFill>
              </a:rPr>
              <a:t>System.out.println</a:t>
            </a:r>
            <a:r>
              <a:rPr lang="en-US" dirty="0">
                <a:solidFill>
                  <a:schemeClr val="tx1"/>
                </a:solidFill>
              </a:rPr>
              <a:t>("Customer </a:t>
            </a:r>
          </a:p>
          <a:p>
            <a:pPr>
              <a:spcBef>
                <a:spcPct val="0"/>
              </a:spcBef>
              <a:defRPr/>
            </a:pPr>
            <a:r>
              <a:rPr lang="en-US" dirty="0">
                <a:solidFill>
                  <a:schemeClr val="tx1"/>
                </a:solidFill>
              </a:rPr>
              <a:t>                                                   Id:"+</a:t>
            </a:r>
            <a:r>
              <a:rPr lang="en-US" dirty="0" err="1">
                <a:solidFill>
                  <a:schemeClr val="tx1"/>
                </a:solidFill>
              </a:rPr>
              <a:t>custObj.getCustomerId</a:t>
            </a:r>
            <a:r>
              <a:rPr lang="en-US" dirty="0">
                <a:solidFill>
                  <a:schemeClr val="tx1"/>
                </a:solidFill>
              </a:rPr>
              <a:t>());</a:t>
            </a:r>
          </a:p>
          <a:p>
            <a:pPr>
              <a:spcBef>
                <a:spcPct val="0"/>
              </a:spcBef>
              <a:defRPr/>
            </a:pPr>
            <a:r>
              <a:rPr lang="en-US" dirty="0">
                <a:solidFill>
                  <a:schemeClr val="tx1"/>
                </a:solidFill>
              </a:rPr>
              <a:t>	  </a:t>
            </a:r>
            <a:r>
              <a:rPr lang="en-US" dirty="0" err="1">
                <a:solidFill>
                  <a:schemeClr val="tx1"/>
                </a:solidFill>
              </a:rPr>
              <a:t>System.out.println</a:t>
            </a:r>
            <a:r>
              <a:rPr lang="en-US" dirty="0">
                <a:solidFill>
                  <a:schemeClr val="tx1"/>
                </a:solidFill>
              </a:rPr>
              <a:t>("Customer </a:t>
            </a:r>
          </a:p>
          <a:p>
            <a:pPr>
              <a:spcBef>
                <a:spcPct val="0"/>
              </a:spcBef>
              <a:defRPr/>
            </a:pPr>
            <a:r>
              <a:rPr lang="en-US" dirty="0">
                <a:solidFill>
                  <a:schemeClr val="tx1"/>
                </a:solidFill>
              </a:rPr>
              <a:t>                                                   Name:"+</a:t>
            </a:r>
            <a:r>
              <a:rPr lang="en-US" dirty="0" err="1">
                <a:solidFill>
                  <a:schemeClr val="tx1"/>
                </a:solidFill>
              </a:rPr>
              <a:t>custObj.getCustomerName</a:t>
            </a:r>
            <a:r>
              <a:rPr lang="en-US" dirty="0">
                <a:solidFill>
                  <a:schemeClr val="tx1"/>
                </a:solidFill>
              </a:rPr>
              <a:t>());</a:t>
            </a:r>
          </a:p>
          <a:p>
            <a:pPr>
              <a:spcBef>
                <a:spcPct val="0"/>
              </a:spcBef>
              <a:defRPr/>
            </a:pPr>
            <a:r>
              <a:rPr lang="en-US" dirty="0">
                <a:solidFill>
                  <a:schemeClr val="tx1"/>
                </a:solidFill>
              </a:rPr>
              <a:t>	 long </a:t>
            </a:r>
            <a:r>
              <a:rPr lang="en-US" dirty="0" err="1">
                <a:solidFill>
                  <a:schemeClr val="tx1"/>
                </a:solidFill>
              </a:rPr>
              <a:t>contactNos</a:t>
            </a:r>
            <a:r>
              <a:rPr lang="en-US" dirty="0">
                <a:solidFill>
                  <a:schemeClr val="tx1"/>
                </a:solidFill>
              </a:rPr>
              <a:t>[]=new long [3];</a:t>
            </a:r>
          </a:p>
          <a:p>
            <a:pPr>
              <a:spcBef>
                <a:spcPct val="0"/>
              </a:spcBef>
              <a:defRPr/>
            </a:pPr>
            <a:r>
              <a:rPr lang="en-US" dirty="0">
                <a:solidFill>
                  <a:schemeClr val="tx1"/>
                </a:solidFill>
              </a:rPr>
              <a:t>	 </a:t>
            </a:r>
            <a:r>
              <a:rPr lang="en-US" dirty="0" err="1">
                <a:solidFill>
                  <a:schemeClr val="tx1"/>
                </a:solidFill>
              </a:rPr>
              <a:t>contactNos</a:t>
            </a:r>
            <a:r>
              <a:rPr lang="en-US" dirty="0">
                <a:solidFill>
                  <a:schemeClr val="tx1"/>
                </a:solidFill>
              </a:rPr>
              <a:t>=</a:t>
            </a:r>
            <a:r>
              <a:rPr lang="en-US" dirty="0" err="1">
                <a:solidFill>
                  <a:schemeClr val="tx1"/>
                </a:solidFill>
              </a:rPr>
              <a:t>custObj.getContactNos</a:t>
            </a:r>
            <a:r>
              <a:rPr lang="en-US" dirty="0">
                <a:solidFill>
                  <a:schemeClr val="tx1"/>
                </a:solidFill>
              </a:rPr>
              <a:t>();</a:t>
            </a:r>
          </a:p>
          <a:p>
            <a:pPr>
              <a:spcBef>
                <a:spcPct val="0"/>
              </a:spcBef>
              <a:defRPr/>
            </a:pPr>
            <a:r>
              <a:rPr lang="en-US" dirty="0">
                <a:solidFill>
                  <a:schemeClr val="tx1"/>
                </a:solidFill>
              </a:rPr>
              <a:t>	</a:t>
            </a:r>
            <a:r>
              <a:rPr lang="en-US" dirty="0" err="1">
                <a:solidFill>
                  <a:schemeClr val="tx1"/>
                </a:solidFill>
              </a:rPr>
              <a:t>System.out.println</a:t>
            </a:r>
            <a:r>
              <a:rPr lang="en-US" dirty="0">
                <a:solidFill>
                  <a:schemeClr val="tx1"/>
                </a:solidFill>
              </a:rPr>
              <a:t>("Contact </a:t>
            </a:r>
            <a:r>
              <a:rPr lang="en-US" dirty="0" err="1">
                <a:solidFill>
                  <a:schemeClr val="tx1"/>
                </a:solidFill>
              </a:rPr>
              <a:t>Nos</a:t>
            </a:r>
            <a:r>
              <a:rPr lang="en-US" dirty="0">
                <a:solidFill>
                  <a:schemeClr val="tx1"/>
                </a:solidFill>
              </a:rPr>
              <a:t>:"+</a:t>
            </a:r>
            <a:r>
              <a:rPr lang="en-US" dirty="0" err="1">
                <a:solidFill>
                  <a:schemeClr val="tx1"/>
                </a:solidFill>
              </a:rPr>
              <a:t>contactNos</a:t>
            </a:r>
            <a:r>
              <a:rPr lang="en-US" dirty="0">
                <a:solidFill>
                  <a:schemeClr val="tx1"/>
                </a:solidFill>
              </a:rPr>
              <a:t>[0]+" "+                 </a:t>
            </a:r>
            <a:r>
              <a:rPr lang="en-US" dirty="0" err="1">
                <a:solidFill>
                  <a:schemeClr val="tx1"/>
                </a:solidFill>
              </a:rPr>
              <a:t>contactNos</a:t>
            </a:r>
            <a:r>
              <a:rPr lang="en-US" dirty="0">
                <a:solidFill>
                  <a:schemeClr val="tx1"/>
                </a:solidFill>
              </a:rPr>
              <a:t>[1]+" "+</a:t>
            </a:r>
            <a:r>
              <a:rPr lang="en-US" dirty="0" err="1">
                <a:solidFill>
                  <a:schemeClr val="tx1"/>
                </a:solidFill>
              </a:rPr>
              <a:t>contactNos</a:t>
            </a:r>
            <a:r>
              <a:rPr lang="en-US" dirty="0">
                <a:solidFill>
                  <a:schemeClr val="tx1"/>
                </a:solidFill>
              </a:rPr>
              <a:t>[2]);</a:t>
            </a:r>
          </a:p>
          <a:p>
            <a:pPr>
              <a:spcBef>
                <a:spcPct val="0"/>
              </a:spcBef>
              <a:defRPr/>
            </a:pPr>
            <a:r>
              <a:rPr lang="en-US" dirty="0">
                <a:solidFill>
                  <a:schemeClr val="tx1"/>
                </a:solidFill>
              </a:rPr>
              <a:t>	}</a:t>
            </a:r>
          </a:p>
          <a:p>
            <a:pPr>
              <a:spcBef>
                <a:spcPct val="0"/>
              </a:spcBef>
              <a:defRPr/>
            </a:pPr>
            <a:r>
              <a:rPr lang="en-US" dirty="0">
                <a:solidFill>
                  <a:schemeClr val="tx1"/>
                </a:solidFill>
              </a:rPr>
              <a:t>}</a:t>
            </a:r>
            <a:endParaRPr lang="en-US" dirty="0">
              <a:ea typeface="굴림" pitchFamily="34" charset="-127"/>
            </a:endParaRPr>
          </a:p>
        </p:txBody>
      </p:sp>
      <p:sp>
        <p:nvSpPr>
          <p:cNvPr id="7" name="Content Placeholder 9"/>
          <p:cNvSpPr>
            <a:spLocks noGrp="1"/>
          </p:cNvSpPr>
          <p:nvPr>
            <p:ph idx="1"/>
          </p:nvPr>
        </p:nvSpPr>
        <p:spPr>
          <a:xfrm>
            <a:off x="4343400" y="3657600"/>
            <a:ext cx="2133600" cy="838200"/>
          </a:xfrm>
          <a:prstGeom prst="flowChartProcess">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buFont typeface="Wingdings" pitchFamily="2" charset="2"/>
              <a:buNone/>
              <a:defRPr/>
            </a:pPr>
            <a:r>
              <a:rPr lang="en-US" sz="1600" b="1" dirty="0" smtClean="0">
                <a:solidFill>
                  <a:schemeClr val="tx1"/>
                </a:solidFill>
              </a:rPr>
              <a:t>Output:</a:t>
            </a:r>
          </a:p>
          <a:p>
            <a:pPr eaLnBrk="1" hangingPunct="1">
              <a:buFont typeface="Wingdings" pitchFamily="2" charset="2"/>
              <a:buNone/>
              <a:defRPr/>
            </a:pPr>
            <a:r>
              <a:rPr lang="en-US" sz="1600" dirty="0" smtClean="0">
                <a:solidFill>
                  <a:schemeClr val="tx1"/>
                </a:solidFill>
              </a:rPr>
              <a:t>Compilation Error !!!!</a:t>
            </a:r>
          </a:p>
        </p:txBody>
      </p:sp>
      <p:sp>
        <p:nvSpPr>
          <p:cNvPr id="11" name="Content Placeholder 9"/>
          <p:cNvSpPr txBox="1">
            <a:spLocks/>
          </p:cNvSpPr>
          <p:nvPr/>
        </p:nvSpPr>
        <p:spPr bwMode="auto">
          <a:xfrm>
            <a:off x="4343400" y="4572000"/>
            <a:ext cx="55626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endParaRPr lang="en-US" sz="1600" b="0" kern="0" dirty="0">
              <a:solidFill>
                <a:schemeClr val="tx1"/>
              </a:solidFill>
            </a:endParaRP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This is because when parameterized constructor </a:t>
            </a:r>
            <a:r>
              <a:rPr lang="en-US" sz="1600" kern="0" dirty="0">
                <a:solidFill>
                  <a:schemeClr val="tx1"/>
                </a:solidFill>
              </a:rPr>
              <a:t>alone</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 is defined in a class, invocation to the default constructor</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 of the class will not work</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 </a:t>
            </a:r>
          </a:p>
        </p:txBody>
      </p:sp>
      <p:sp>
        <p:nvSpPr>
          <p:cNvPr id="13" name="Oval Callout 12"/>
          <p:cNvSpPr>
            <a:spLocks noChangeArrowheads="1"/>
          </p:cNvSpPr>
          <p:nvPr/>
        </p:nvSpPr>
        <p:spPr bwMode="auto">
          <a:xfrm>
            <a:off x="7086600" y="3886200"/>
            <a:ext cx="1981200" cy="609600"/>
          </a:xfrm>
          <a:prstGeom prst="wedgeEllipseCallout">
            <a:avLst>
              <a:gd name="adj1" fmla="val -71120"/>
              <a:gd name="adj2" fmla="val -20336"/>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Why? </a:t>
            </a:r>
          </a:p>
        </p:txBody>
      </p:sp>
      <p:sp>
        <p:nvSpPr>
          <p:cNvPr id="14" name="Oval Callout 13"/>
          <p:cNvSpPr>
            <a:spLocks noChangeArrowheads="1"/>
          </p:cNvSpPr>
          <p:nvPr/>
        </p:nvSpPr>
        <p:spPr bwMode="auto">
          <a:xfrm>
            <a:off x="0" y="4724400"/>
            <a:ext cx="3581400" cy="1676400"/>
          </a:xfrm>
          <a:prstGeom prst="wedgeEllipseCallout">
            <a:avLst>
              <a:gd name="adj1" fmla="val 70993"/>
              <a:gd name="adj2" fmla="val -3374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Is it possible to define both default and parameterized constructor in a class? </a:t>
            </a:r>
          </a:p>
        </p:txBody>
      </p:sp>
      <p:sp>
        <p:nvSpPr>
          <p:cNvPr id="15" name="TextBox 14"/>
          <p:cNvSpPr txBox="1"/>
          <p:nvPr/>
        </p:nvSpPr>
        <p:spPr>
          <a:xfrm>
            <a:off x="381000" y="10184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6" name="Content Placeholder 9"/>
          <p:cNvSpPr txBox="1">
            <a:spLocks/>
          </p:cNvSpPr>
          <p:nvPr/>
        </p:nvSpPr>
        <p:spPr bwMode="auto">
          <a:xfrm>
            <a:off x="4343400" y="5715000"/>
            <a:ext cx="3962400" cy="533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Yes!!!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bg/>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7985D7-1A88-45C3-A03F-8454E9EA4127}" type="slidenum">
              <a:rPr lang="en-US"/>
              <a:pPr>
                <a:defRPr/>
              </a:pPr>
              <a:t>15</a:t>
            </a:fld>
            <a:endParaRPr lang="en-US"/>
          </a:p>
        </p:txBody>
      </p:sp>
      <p:sp>
        <p:nvSpPr>
          <p:cNvPr id="619527" name="Rectangle 7"/>
          <p:cNvSpPr>
            <a:spLocks noGrp="1" noChangeArrowheads="1"/>
          </p:cNvSpPr>
          <p:nvPr>
            <p:ph type="title"/>
          </p:nvPr>
        </p:nvSpPr>
        <p:spPr/>
        <p:txBody>
          <a:bodyPr/>
          <a:lstStyle/>
          <a:p>
            <a:pPr eaLnBrk="1" hangingPunct="1">
              <a:defRPr/>
            </a:pPr>
            <a:r>
              <a:rPr lang="en-US" dirty="0" smtClean="0"/>
              <a:t>Overloading the Constructors (1 of 4)</a:t>
            </a:r>
          </a:p>
        </p:txBody>
      </p:sp>
      <p:sp>
        <p:nvSpPr>
          <p:cNvPr id="4101" name="Rectangle 6"/>
          <p:cNvSpPr>
            <a:spLocks noChangeArrowheads="1"/>
          </p:cNvSpPr>
          <p:nvPr/>
        </p:nvSpPr>
        <p:spPr bwMode="auto">
          <a:xfrm>
            <a:off x="533400" y="1295400"/>
            <a:ext cx="8712200" cy="4800600"/>
          </a:xfrm>
          <a:prstGeom prst="rect">
            <a:avLst/>
          </a:prstGeom>
          <a:noFill/>
          <a:ln w="9525">
            <a:noFill/>
            <a:miter lim="800000"/>
            <a:headEnd/>
            <a:tailEnd/>
          </a:ln>
        </p:spPr>
        <p:txBody>
          <a:bodyPr/>
          <a:lstStyle/>
          <a:p>
            <a:pPr marL="342900" indent="-342900" eaLnBrk="1" hangingPunct="1">
              <a:lnSpc>
                <a:spcPct val="160000"/>
              </a:lnSpc>
              <a:spcBef>
                <a:spcPct val="20000"/>
              </a:spcBef>
              <a:buClr>
                <a:srgbClr val="003366"/>
              </a:buClr>
              <a:buSzTx/>
              <a:buFont typeface="Wingdings" pitchFamily="2" charset="2"/>
              <a:buChar char="Ø"/>
              <a:defRPr/>
            </a:pPr>
            <a:r>
              <a:rPr lang="en-US" sz="2200" b="0" dirty="0">
                <a:solidFill>
                  <a:srgbClr val="000000"/>
                </a:solidFill>
                <a:latin typeface="+mn-lt"/>
              </a:rPr>
              <a:t>Just like other methods, constructors also can be overloaded</a:t>
            </a:r>
          </a:p>
          <a:p>
            <a:pPr marL="342900" indent="-342900" eaLnBrk="1" hangingPunct="1">
              <a:lnSpc>
                <a:spcPct val="160000"/>
              </a:lnSpc>
              <a:spcBef>
                <a:spcPct val="20000"/>
              </a:spcBef>
              <a:buClr>
                <a:srgbClr val="003366"/>
              </a:buClr>
              <a:buSzTx/>
              <a:buFont typeface="Wingdings" pitchFamily="2" charset="2"/>
              <a:buChar char="Ø"/>
              <a:defRPr/>
            </a:pPr>
            <a:endParaRPr lang="en-US" sz="2200" b="0" dirty="0">
              <a:solidFill>
                <a:srgbClr val="000000"/>
              </a:solidFill>
              <a:latin typeface="+mn-lt"/>
            </a:endParaRPr>
          </a:p>
          <a:p>
            <a:pPr marL="342900" indent="-342900" eaLnBrk="1" hangingPunct="1">
              <a:lnSpc>
                <a:spcPct val="160000"/>
              </a:lnSpc>
              <a:spcBef>
                <a:spcPct val="20000"/>
              </a:spcBef>
              <a:buClr>
                <a:srgbClr val="003366"/>
              </a:buClr>
              <a:buSzTx/>
              <a:buFont typeface="Wingdings" pitchFamily="2" charset="2"/>
              <a:buChar char="Ø"/>
              <a:defRPr/>
            </a:pPr>
            <a:r>
              <a:rPr lang="en-US" sz="2200" b="0" dirty="0">
                <a:solidFill>
                  <a:srgbClr val="000000"/>
                </a:solidFill>
                <a:latin typeface="+mn-lt"/>
              </a:rPr>
              <a:t>Based on constructor invoked during object creation, either the parameterized or default constructor will be invoked</a:t>
            </a:r>
          </a:p>
          <a:p>
            <a:pPr marL="342900" indent="-342900" eaLnBrk="1" hangingPunct="1">
              <a:lnSpc>
                <a:spcPct val="160000"/>
              </a:lnSpc>
              <a:spcBef>
                <a:spcPct val="20000"/>
              </a:spcBef>
              <a:buClr>
                <a:srgbClr val="003366"/>
              </a:buClr>
              <a:buSzTx/>
              <a:buFont typeface="Wingdings" pitchFamily="2" charset="2"/>
              <a:buChar char="Ø"/>
              <a:defRPr/>
            </a:pPr>
            <a:endParaRPr lang="en-US" sz="2200" b="0" dirty="0">
              <a:solidFill>
                <a:srgbClr val="000000"/>
              </a:solidFill>
              <a:latin typeface="+mn-lt"/>
            </a:endParaRPr>
          </a:p>
          <a:p>
            <a:pPr marL="342900" indent="-342900" eaLnBrk="1" hangingPunct="1">
              <a:lnSpc>
                <a:spcPct val="160000"/>
              </a:lnSpc>
              <a:spcBef>
                <a:spcPct val="20000"/>
              </a:spcBef>
              <a:buClr>
                <a:srgbClr val="003366"/>
              </a:buClr>
              <a:buSzTx/>
              <a:buFont typeface="Wingdings" pitchFamily="2" charset="2"/>
              <a:buChar char="Ø"/>
              <a:defRPr/>
            </a:pPr>
            <a:r>
              <a:rPr lang="en-US" sz="2200" b="0" dirty="0">
                <a:solidFill>
                  <a:srgbClr val="000000"/>
                </a:solidFill>
                <a:latin typeface="+mn-lt"/>
              </a:rPr>
              <a:t>this() can also be used to invoke the constructor </a:t>
            </a:r>
          </a:p>
          <a:p>
            <a:pPr marL="342900" indent="-342900" eaLnBrk="1" hangingPunct="1">
              <a:lnSpc>
                <a:spcPct val="160000"/>
              </a:lnSpc>
              <a:spcBef>
                <a:spcPct val="20000"/>
              </a:spcBef>
              <a:buClr>
                <a:srgbClr val="003366"/>
              </a:buClr>
              <a:buSzTx/>
              <a:buFont typeface="Wingdings" pitchFamily="2" charset="2"/>
              <a:buChar char="Ø"/>
              <a:defRPr/>
            </a:pPr>
            <a:endParaRPr lang="en-US" sz="2200" b="0" dirty="0">
              <a:solidFill>
                <a:srgbClr val="000000"/>
              </a:solidFill>
              <a:latin typeface="+mn-lt"/>
            </a:endParaRPr>
          </a:p>
          <a:p>
            <a:pPr marL="342900" indent="-342900" eaLnBrk="1" hangingPunct="1">
              <a:lnSpc>
                <a:spcPct val="160000"/>
              </a:lnSpc>
              <a:spcBef>
                <a:spcPct val="20000"/>
              </a:spcBef>
              <a:buClr>
                <a:srgbClr val="003366"/>
              </a:buClr>
              <a:buSzTx/>
              <a:buFont typeface="Wingdings" pitchFamily="2" charset="2"/>
              <a:buChar char="Ø"/>
              <a:defRPr/>
            </a:pPr>
            <a:endParaRPr lang="en-US" sz="2200" b="0" dirty="0">
              <a:solidFill>
                <a:srgbClr val="000000"/>
              </a:solidFill>
              <a:latin typeface="+mn-lt"/>
            </a:endParaRPr>
          </a:p>
          <a:p>
            <a:pPr marL="342900" indent="-342900" eaLnBrk="1" hangingPunct="1">
              <a:lnSpc>
                <a:spcPct val="160000"/>
              </a:lnSpc>
              <a:spcBef>
                <a:spcPct val="20000"/>
              </a:spcBef>
              <a:buClr>
                <a:srgbClr val="003366"/>
              </a:buClr>
              <a:buSzTx/>
              <a:buFont typeface="Wingdings" pitchFamily="2" charset="2"/>
              <a:buChar char="Ø"/>
              <a:defRPr/>
            </a:pPr>
            <a:endParaRPr lang="en-US" sz="2200" b="0" dirty="0">
              <a:solidFill>
                <a:srgbClr val="000000"/>
              </a:solidFill>
              <a:latin typeface="+mn-lt"/>
            </a:endParaRPr>
          </a:p>
          <a:p>
            <a:pPr marL="342900" indent="-342900" eaLnBrk="1" hangingPunct="1">
              <a:lnSpc>
                <a:spcPct val="160000"/>
              </a:lnSpc>
              <a:spcBef>
                <a:spcPct val="20000"/>
              </a:spcBef>
              <a:buClr>
                <a:srgbClr val="003366"/>
              </a:buClr>
              <a:buSzTx/>
              <a:buFont typeface="Wingdings" pitchFamily="2" charset="2"/>
              <a:buChar char="Ø"/>
              <a:defRPr/>
            </a:pPr>
            <a:endParaRPr lang="en-US" sz="2200" b="0" dirty="0">
              <a:solidFill>
                <a:srgbClr val="000000"/>
              </a:solidFill>
              <a:latin typeface="+mn-lt"/>
            </a:endParaRPr>
          </a:p>
          <a:p>
            <a:pPr marL="342900" indent="-342900" eaLnBrk="1" hangingPunct="1">
              <a:lnSpc>
                <a:spcPct val="160000"/>
              </a:lnSpc>
              <a:spcBef>
                <a:spcPct val="20000"/>
              </a:spcBef>
              <a:buClr>
                <a:srgbClr val="003366"/>
              </a:buClr>
              <a:buSzTx/>
              <a:defRPr/>
            </a:pPr>
            <a:endParaRPr lang="en-US" sz="2200" b="0" dirty="0">
              <a:solidFill>
                <a:srgbClr val="000000"/>
              </a:solidFill>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22E7E4B-D49E-43A5-A0E6-3372399F2A61}" type="slidenum">
              <a:rPr lang="en-US"/>
              <a:pPr>
                <a:defRPr/>
              </a:pPr>
              <a:t>16</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Overloading the Constructors (2 of 4)</a:t>
            </a:r>
          </a:p>
        </p:txBody>
      </p:sp>
      <p:sp>
        <p:nvSpPr>
          <p:cNvPr id="12" name="Text Box 4"/>
          <p:cNvSpPr txBox="1">
            <a:spLocks noChangeArrowheads="1"/>
          </p:cNvSpPr>
          <p:nvPr/>
        </p:nvSpPr>
        <p:spPr bwMode="auto">
          <a:xfrm>
            <a:off x="4495800" y="1066800"/>
            <a:ext cx="5334000" cy="43402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ea typeface="굴림" pitchFamily="34" charset="-127"/>
              </a:rPr>
              <a:t>class Retail{</a:t>
            </a:r>
          </a:p>
          <a:p>
            <a:pPr>
              <a:spcBef>
                <a:spcPts val="0"/>
              </a:spcBef>
              <a:defRPr/>
            </a:pPr>
            <a:r>
              <a:rPr lang="en-US" dirty="0">
                <a:ea typeface="굴림" pitchFamily="34" charset="-127"/>
              </a:rPr>
              <a:t>	public static void main(String </a:t>
            </a:r>
            <a:r>
              <a:rPr lang="en-US" dirty="0" err="1">
                <a:ea typeface="굴림" pitchFamily="34" charset="-127"/>
              </a:rPr>
              <a:t>args</a:t>
            </a:r>
            <a:r>
              <a:rPr lang="en-US" dirty="0">
                <a:ea typeface="굴림" pitchFamily="34" charset="-127"/>
              </a:rPr>
              <a:t>[]){</a:t>
            </a:r>
          </a:p>
          <a:p>
            <a:pPr>
              <a:spcBef>
                <a:spcPts val="0"/>
              </a:spcBef>
              <a:defRPr/>
            </a:pPr>
            <a:r>
              <a:rPr lang="en-US" dirty="0">
                <a:ea typeface="굴림" pitchFamily="34" charset="-127"/>
              </a:rPr>
              <a:t>	Customer custObj1=new Customer();</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Id:"+custObj1.getCustomerId());</a:t>
            </a:r>
          </a:p>
          <a:p>
            <a:pPr marL="1828800" indent="-1828800">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Name:"+custObj1.getCustomerName());</a:t>
            </a:r>
          </a:p>
          <a:p>
            <a:pPr>
              <a:spcBef>
                <a:spcPts val="0"/>
              </a:spcBef>
              <a:defRPr/>
            </a:pPr>
            <a:r>
              <a:rPr lang="en-US" dirty="0">
                <a:ea typeface="굴림" pitchFamily="34" charset="-127"/>
              </a:rPr>
              <a:t>	long </a:t>
            </a:r>
            <a:r>
              <a:rPr lang="en-US" dirty="0" err="1">
                <a:ea typeface="굴림" pitchFamily="34" charset="-127"/>
              </a:rPr>
              <a:t>contactNos</a:t>
            </a:r>
            <a:r>
              <a:rPr lang="en-US" dirty="0">
                <a:ea typeface="굴림" pitchFamily="34" charset="-127"/>
              </a:rPr>
              <a:t>[]=new long [3];</a:t>
            </a:r>
          </a:p>
          <a:p>
            <a:pPr>
              <a:spcBef>
                <a:spcPts val="0"/>
              </a:spcBef>
              <a:defRPr/>
            </a:pPr>
            <a:r>
              <a:rPr lang="en-US" dirty="0">
                <a:ea typeface="굴림" pitchFamily="34" charset="-127"/>
              </a:rPr>
              <a:t>	</a:t>
            </a:r>
            <a:r>
              <a:rPr lang="en-US" dirty="0" err="1">
                <a:ea typeface="굴림" pitchFamily="34" charset="-127"/>
              </a:rPr>
              <a:t>contactNos</a:t>
            </a:r>
            <a:r>
              <a:rPr lang="en-US" dirty="0">
                <a:ea typeface="굴림" pitchFamily="34" charset="-127"/>
              </a:rPr>
              <a:t>=custObj1.getContactNos();</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("Contact </a:t>
            </a:r>
            <a:r>
              <a:rPr lang="en-US" dirty="0" err="1">
                <a:ea typeface="굴림" pitchFamily="34" charset="-127"/>
              </a:rPr>
              <a:t>Nos</a:t>
            </a:r>
            <a:r>
              <a:rPr lang="en-US" dirty="0">
                <a:ea typeface="굴림" pitchFamily="34" charset="-127"/>
              </a:rPr>
              <a:t>:"+</a:t>
            </a:r>
            <a:r>
              <a:rPr lang="en-US" dirty="0" err="1">
                <a:ea typeface="굴림" pitchFamily="34" charset="-127"/>
              </a:rPr>
              <a:t>contactNos</a:t>
            </a:r>
            <a:r>
              <a:rPr lang="en-US" dirty="0">
                <a:ea typeface="굴림" pitchFamily="34" charset="-127"/>
              </a:rPr>
              <a:t>[0]+" "+</a:t>
            </a:r>
          </a:p>
          <a:p>
            <a:pPr>
              <a:spcBef>
                <a:spcPts val="0"/>
              </a:spcBef>
              <a:defRPr/>
            </a:pPr>
            <a:r>
              <a:rPr lang="en-US" dirty="0">
                <a:ea typeface="굴림" pitchFamily="34" charset="-127"/>
              </a:rPr>
              <a:t>	 </a:t>
            </a:r>
            <a:r>
              <a:rPr lang="en-US" dirty="0" err="1">
                <a:ea typeface="굴림" pitchFamily="34" charset="-127"/>
              </a:rPr>
              <a:t>contactNos</a:t>
            </a:r>
            <a:r>
              <a:rPr lang="en-US" dirty="0">
                <a:ea typeface="굴림" pitchFamily="34" charset="-127"/>
              </a:rPr>
              <a:t>[1]+" "+</a:t>
            </a:r>
            <a:r>
              <a:rPr lang="en-US" dirty="0" err="1">
                <a:ea typeface="굴림" pitchFamily="34" charset="-127"/>
              </a:rPr>
              <a:t>contactNos</a:t>
            </a:r>
            <a:r>
              <a:rPr lang="en-US" dirty="0">
                <a:ea typeface="굴림" pitchFamily="34" charset="-127"/>
              </a:rPr>
              <a:t>[2]);</a:t>
            </a:r>
          </a:p>
          <a:p>
            <a:pPr>
              <a:spcBef>
                <a:spcPts val="0"/>
              </a:spcBef>
              <a:defRPr/>
            </a:pPr>
            <a:endParaRPr lang="en-US" dirty="0">
              <a:ea typeface="굴림" pitchFamily="34" charset="-127"/>
            </a:endParaRPr>
          </a:p>
          <a:p>
            <a:pPr>
              <a:spcBef>
                <a:spcPts val="0"/>
              </a:spcBef>
              <a:defRPr/>
            </a:pPr>
            <a:r>
              <a:rPr lang="en-US" dirty="0">
                <a:ea typeface="굴림" pitchFamily="34" charset="-127"/>
              </a:rPr>
              <a:t>	Customer custObj2= new Customer("John",9980788712L,9886124566L,9496781256L);</a:t>
            </a:r>
          </a:p>
          <a:p>
            <a:pPr marL="1654175" indent="-1654175">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Id:"+custObj2.getCustomerId());</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Name:"+custObj2.getCustomerName());</a:t>
            </a:r>
          </a:p>
          <a:p>
            <a:pPr>
              <a:spcBef>
                <a:spcPts val="0"/>
              </a:spcBef>
              <a:defRPr/>
            </a:pPr>
            <a:r>
              <a:rPr lang="en-US" dirty="0">
                <a:ea typeface="굴림" pitchFamily="34" charset="-127"/>
              </a:rPr>
              <a:t>	</a:t>
            </a:r>
            <a:r>
              <a:rPr lang="en-US" dirty="0" err="1">
                <a:ea typeface="굴림" pitchFamily="34" charset="-127"/>
              </a:rPr>
              <a:t>contactNos</a:t>
            </a:r>
            <a:r>
              <a:rPr lang="en-US" dirty="0">
                <a:ea typeface="굴림" pitchFamily="34" charset="-127"/>
              </a:rPr>
              <a:t>=custObj2.getContactNos();</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("Contact </a:t>
            </a:r>
            <a:r>
              <a:rPr lang="en-US" dirty="0" err="1">
                <a:ea typeface="굴림" pitchFamily="34" charset="-127"/>
              </a:rPr>
              <a:t>Nos</a:t>
            </a:r>
            <a:r>
              <a:rPr lang="en-US" dirty="0">
                <a:ea typeface="굴림" pitchFamily="34" charset="-127"/>
              </a:rPr>
              <a:t>:"+</a:t>
            </a:r>
            <a:r>
              <a:rPr lang="en-US" dirty="0" err="1">
                <a:ea typeface="굴림" pitchFamily="34" charset="-127"/>
              </a:rPr>
              <a:t>contactNos</a:t>
            </a:r>
            <a:r>
              <a:rPr lang="en-US" dirty="0">
                <a:ea typeface="굴림" pitchFamily="34" charset="-127"/>
              </a:rPr>
              <a:t>[0]+" "+ </a:t>
            </a:r>
            <a:r>
              <a:rPr lang="en-US" dirty="0" err="1">
                <a:ea typeface="굴림" pitchFamily="34" charset="-127"/>
              </a:rPr>
              <a:t>contactNos</a:t>
            </a:r>
            <a:r>
              <a:rPr lang="en-US" dirty="0">
                <a:ea typeface="굴림" pitchFamily="34" charset="-127"/>
              </a:rPr>
              <a:t>[1]+" "+</a:t>
            </a:r>
            <a:r>
              <a:rPr lang="en-US" dirty="0" err="1">
                <a:ea typeface="굴림" pitchFamily="34" charset="-127"/>
              </a:rPr>
              <a:t>contactNos</a:t>
            </a:r>
            <a:r>
              <a:rPr lang="en-US" dirty="0">
                <a:ea typeface="굴림" pitchFamily="34" charset="-127"/>
              </a:rPr>
              <a:t>[2]);</a:t>
            </a:r>
          </a:p>
          <a:p>
            <a:pPr>
              <a:spcBef>
                <a:spcPts val="0"/>
              </a:spcBef>
              <a:defRPr/>
            </a:pPr>
            <a:r>
              <a:rPr lang="en-US" dirty="0">
                <a:ea typeface="굴림" pitchFamily="34" charset="-127"/>
              </a:rPr>
              <a:t>	}</a:t>
            </a:r>
          </a:p>
          <a:p>
            <a:pPr>
              <a:spcBef>
                <a:spcPts val="0"/>
              </a:spcBef>
              <a:defRPr/>
            </a:pPr>
            <a:r>
              <a:rPr lang="en-US" dirty="0">
                <a:ea typeface="굴림" pitchFamily="34" charset="-127"/>
              </a:rPr>
              <a:t>}</a:t>
            </a:r>
          </a:p>
        </p:txBody>
      </p:sp>
      <p:sp>
        <p:nvSpPr>
          <p:cNvPr id="11" name="TextBox 10"/>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Text Box 4"/>
          <p:cNvSpPr txBox="1">
            <a:spLocks noChangeArrowheads="1"/>
          </p:cNvSpPr>
          <p:nvPr/>
        </p:nvSpPr>
        <p:spPr bwMode="auto">
          <a:xfrm>
            <a:off x="76200" y="1447800"/>
            <a:ext cx="4191000" cy="507841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class Customer{</a:t>
            </a:r>
          </a:p>
          <a:p>
            <a:pPr marL="347663" indent="-347663">
              <a:spcBef>
                <a:spcPts val="0"/>
              </a:spcBef>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marL="347663" indent="-347663">
              <a:spcBef>
                <a:spcPts val="0"/>
              </a:spcBef>
              <a:defRPr/>
            </a:pPr>
            <a:r>
              <a:rPr lang="en-US" dirty="0">
                <a:solidFill>
                  <a:schemeClr val="tx1"/>
                </a:solidFill>
              </a:rPr>
              <a:t>	private String </a:t>
            </a:r>
            <a:r>
              <a:rPr lang="en-US" dirty="0" err="1">
                <a:solidFill>
                  <a:schemeClr val="tx1"/>
                </a:solidFill>
              </a:rPr>
              <a:t>customerName</a:t>
            </a:r>
            <a:r>
              <a:rPr lang="en-US" dirty="0">
                <a:solidFill>
                  <a:schemeClr val="tx1"/>
                </a:solidFill>
              </a:rPr>
              <a:t>;</a:t>
            </a:r>
          </a:p>
          <a:p>
            <a:pPr marL="347663" indent="-347663">
              <a:spcBef>
                <a:spcPts val="0"/>
              </a:spcBef>
              <a:defRPr/>
            </a:pPr>
            <a:r>
              <a:rPr lang="en-US" dirty="0">
                <a:solidFill>
                  <a:schemeClr val="tx1"/>
                </a:solidFill>
              </a:rPr>
              <a:t>	private long </a:t>
            </a:r>
            <a:r>
              <a:rPr lang="en-US" dirty="0" err="1">
                <a:solidFill>
                  <a:schemeClr val="tx1"/>
                </a:solidFill>
              </a:rPr>
              <a:t>contactNos</a:t>
            </a:r>
            <a:r>
              <a:rPr lang="en-US" dirty="0">
                <a:solidFill>
                  <a:schemeClr val="tx1"/>
                </a:solidFill>
              </a:rPr>
              <a:t>[]=new long[3];</a:t>
            </a:r>
          </a:p>
          <a:p>
            <a:pPr marL="347663" indent="-347663">
              <a:spcBef>
                <a:spcPts val="0"/>
              </a:spcBef>
              <a:defRPr/>
            </a:pPr>
            <a:r>
              <a:rPr lang="en-US" dirty="0">
                <a:solidFill>
                  <a:schemeClr val="tx1"/>
                </a:solidFill>
              </a:rPr>
              <a:t>	private static </a:t>
            </a:r>
            <a:r>
              <a:rPr lang="en-US" dirty="0" err="1">
                <a:solidFill>
                  <a:schemeClr val="tx1"/>
                </a:solidFill>
              </a:rPr>
              <a:t>int</a:t>
            </a:r>
            <a:r>
              <a:rPr lang="en-US" dirty="0">
                <a:solidFill>
                  <a:schemeClr val="tx1"/>
                </a:solidFill>
              </a:rPr>
              <a:t> counter=1000;</a:t>
            </a:r>
          </a:p>
          <a:p>
            <a:pPr marL="347663" indent="-347663">
              <a:spcBef>
                <a:spcPts val="0"/>
              </a:spcBef>
              <a:tabLst>
                <a:tab pos="682625" algn="l"/>
                <a:tab pos="2684463" algn="l"/>
              </a:tabLst>
              <a:defRPr/>
            </a:pPr>
            <a:r>
              <a:rPr lang="en-US" dirty="0">
                <a:solidFill>
                  <a:schemeClr val="tx1"/>
                </a:solidFill>
              </a:rPr>
              <a:t>	public Customer(){</a:t>
            </a:r>
          </a:p>
          <a:p>
            <a:pPr marL="347663" indent="-347663">
              <a:spcBef>
                <a:spcPts val="0"/>
              </a:spcBef>
              <a:tabLst>
                <a:tab pos="682625" algn="l"/>
                <a:tab pos="2684463" algn="l"/>
              </a:tabLst>
              <a:defRPr/>
            </a:pPr>
            <a:r>
              <a:rPr lang="en-US" dirty="0">
                <a:solidFill>
                  <a:schemeClr val="tx1"/>
                </a:solidFill>
              </a:rPr>
              <a:t>		</a:t>
            </a:r>
            <a:r>
              <a:rPr lang="en-US" dirty="0" err="1">
                <a:solidFill>
                  <a:schemeClr val="tx1"/>
                </a:solidFill>
              </a:rPr>
              <a:t>customerId</a:t>
            </a:r>
            <a:r>
              <a:rPr lang="en-US" dirty="0">
                <a:solidFill>
                  <a:schemeClr val="tx1"/>
                </a:solidFill>
              </a:rPr>
              <a:t>=1000;</a:t>
            </a:r>
          </a:p>
          <a:p>
            <a:pPr marL="347663" indent="-347663">
              <a:spcBef>
                <a:spcPts val="0"/>
              </a:spcBef>
              <a:tabLst>
                <a:tab pos="682625" algn="l"/>
                <a:tab pos="2684463" algn="l"/>
              </a:tabLst>
              <a:defRPr/>
            </a:pPr>
            <a:r>
              <a:rPr lang="en-US" dirty="0">
                <a:solidFill>
                  <a:schemeClr val="tx1"/>
                </a:solidFill>
              </a:rPr>
              <a:t>		</a:t>
            </a:r>
            <a:r>
              <a:rPr lang="en-US" dirty="0" err="1">
                <a:solidFill>
                  <a:schemeClr val="tx1"/>
                </a:solidFill>
              </a:rPr>
              <a:t>customerName</a:t>
            </a:r>
            <a:r>
              <a:rPr lang="en-US" dirty="0">
                <a:solidFill>
                  <a:schemeClr val="tx1"/>
                </a:solidFill>
              </a:rPr>
              <a:t>="XXX";</a:t>
            </a:r>
          </a:p>
          <a:p>
            <a:pPr marL="347663" indent="-347663">
              <a:spcBef>
                <a:spcPts val="0"/>
              </a:spcBef>
              <a:tabLst>
                <a:tab pos="682625" algn="l"/>
                <a:tab pos="2684463" algn="l"/>
              </a:tabLst>
              <a:defRPr/>
            </a:pPr>
            <a:r>
              <a:rPr lang="en-US" dirty="0">
                <a:solidFill>
                  <a:schemeClr val="tx1"/>
                </a:solidFill>
              </a:rPr>
              <a:t>		</a:t>
            </a:r>
            <a:r>
              <a:rPr lang="en-US" dirty="0" err="1">
                <a:solidFill>
                  <a:schemeClr val="tx1"/>
                </a:solidFill>
              </a:rPr>
              <a:t>contactNos</a:t>
            </a:r>
            <a:r>
              <a:rPr lang="en-US" dirty="0">
                <a:solidFill>
                  <a:schemeClr val="tx1"/>
                </a:solidFill>
              </a:rPr>
              <a:t>[0]=0;</a:t>
            </a:r>
          </a:p>
          <a:p>
            <a:pPr marL="347663" indent="-347663">
              <a:spcBef>
                <a:spcPts val="0"/>
              </a:spcBef>
              <a:tabLst>
                <a:tab pos="682625" algn="l"/>
                <a:tab pos="2684463" algn="l"/>
              </a:tabLst>
              <a:defRPr/>
            </a:pPr>
            <a:r>
              <a:rPr lang="en-US" dirty="0">
                <a:solidFill>
                  <a:schemeClr val="tx1"/>
                </a:solidFill>
              </a:rPr>
              <a:t>		</a:t>
            </a:r>
            <a:r>
              <a:rPr lang="en-US" dirty="0" err="1">
                <a:solidFill>
                  <a:schemeClr val="tx1"/>
                </a:solidFill>
              </a:rPr>
              <a:t>contactNos</a:t>
            </a:r>
            <a:r>
              <a:rPr lang="en-US" dirty="0">
                <a:solidFill>
                  <a:schemeClr val="tx1"/>
                </a:solidFill>
              </a:rPr>
              <a:t>[1]=0;</a:t>
            </a:r>
          </a:p>
          <a:p>
            <a:pPr marL="347663" indent="-347663">
              <a:spcBef>
                <a:spcPts val="0"/>
              </a:spcBef>
              <a:tabLst>
                <a:tab pos="682625" algn="l"/>
                <a:tab pos="2684463" algn="l"/>
              </a:tabLst>
              <a:defRPr/>
            </a:pPr>
            <a:r>
              <a:rPr lang="en-US" dirty="0">
                <a:solidFill>
                  <a:schemeClr val="tx1"/>
                </a:solidFill>
              </a:rPr>
              <a:t>		</a:t>
            </a:r>
            <a:r>
              <a:rPr lang="en-US" dirty="0" err="1">
                <a:solidFill>
                  <a:schemeClr val="tx1"/>
                </a:solidFill>
              </a:rPr>
              <a:t>contactNos</a:t>
            </a:r>
            <a:r>
              <a:rPr lang="en-US" dirty="0">
                <a:solidFill>
                  <a:schemeClr val="tx1"/>
                </a:solidFill>
              </a:rPr>
              <a:t>[2]=0;</a:t>
            </a:r>
          </a:p>
          <a:p>
            <a:pPr marL="347663" indent="-347663">
              <a:spcBef>
                <a:spcPts val="0"/>
              </a:spcBef>
              <a:tabLst>
                <a:tab pos="682625" algn="l"/>
                <a:tab pos="2684463" algn="l"/>
              </a:tabLst>
              <a:defRPr/>
            </a:pPr>
            <a:r>
              <a:rPr lang="en-US" dirty="0">
                <a:solidFill>
                  <a:schemeClr val="tx1"/>
                </a:solidFill>
              </a:rPr>
              <a:t>	}</a:t>
            </a:r>
          </a:p>
          <a:p>
            <a:pPr marL="1588" indent="12700">
              <a:spcBef>
                <a:spcPts val="0"/>
              </a:spcBef>
              <a:defRPr/>
            </a:pPr>
            <a:r>
              <a:rPr lang="en-US" dirty="0">
                <a:solidFill>
                  <a:schemeClr val="tx1"/>
                </a:solidFill>
              </a:rPr>
              <a:t>        public Customer(String </a:t>
            </a:r>
            <a:r>
              <a:rPr lang="en-US" dirty="0" err="1">
                <a:solidFill>
                  <a:schemeClr val="tx1"/>
                </a:solidFill>
              </a:rPr>
              <a:t>customerName</a:t>
            </a:r>
            <a:r>
              <a:rPr lang="en-US" dirty="0">
                <a:solidFill>
                  <a:schemeClr val="tx1"/>
                </a:solidFill>
              </a:rPr>
              <a:t>, long teleNo1, long teleNo2, long teleNo3){</a:t>
            </a:r>
          </a:p>
          <a:p>
            <a:pPr>
              <a:spcBef>
                <a:spcPts val="0"/>
              </a:spcBef>
              <a:defRPr/>
            </a:pPr>
            <a:r>
              <a:rPr lang="en-US" dirty="0">
                <a:solidFill>
                  <a:schemeClr val="tx1"/>
                </a:solidFill>
              </a:rPr>
              <a:t>	</a:t>
            </a:r>
            <a:r>
              <a:rPr lang="en-US" dirty="0" err="1">
                <a:solidFill>
                  <a:schemeClr val="tx1"/>
                </a:solidFill>
              </a:rPr>
              <a:t>customerId</a:t>
            </a:r>
            <a:r>
              <a:rPr lang="en-US" dirty="0">
                <a:solidFill>
                  <a:schemeClr val="tx1"/>
                </a:solidFill>
              </a:rPr>
              <a:t>=++counter;</a:t>
            </a:r>
          </a:p>
          <a:p>
            <a:pPr>
              <a:spcBef>
                <a:spcPts val="0"/>
              </a:spcBef>
              <a:defRPr/>
            </a:pPr>
            <a:r>
              <a:rPr lang="en-US" dirty="0">
                <a:solidFill>
                  <a:schemeClr val="tx1"/>
                </a:solidFill>
              </a:rPr>
              <a:t>	</a:t>
            </a:r>
            <a:r>
              <a:rPr lang="en-US" dirty="0" err="1">
                <a:solidFill>
                  <a:schemeClr val="tx1"/>
                </a:solidFill>
              </a:rPr>
              <a:t>this.customerName</a:t>
            </a:r>
            <a:r>
              <a:rPr lang="en-US" dirty="0">
                <a:solidFill>
                  <a:schemeClr val="tx1"/>
                </a:solidFill>
              </a:rPr>
              <a:t>=</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[0]=teleNo1;</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[1]=teleNo2;</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[2]=teleNo3;</a:t>
            </a:r>
          </a:p>
          <a:p>
            <a:pPr>
              <a:spcBef>
                <a:spcPts val="0"/>
              </a:spcBef>
              <a:defRPr/>
            </a:pPr>
            <a:r>
              <a:rPr lang="en-US" dirty="0">
                <a:solidFill>
                  <a:schemeClr val="tx1"/>
                </a:solidFill>
              </a:rPr>
              <a:t>       }</a:t>
            </a:r>
          </a:p>
          <a:p>
            <a:pPr>
              <a:spcBef>
                <a:spcPts val="0"/>
              </a:spcBef>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spcBef>
                <a:spcPts val="0"/>
              </a:spcBef>
              <a:defRPr/>
            </a:pPr>
            <a:r>
              <a:rPr lang="en-US" dirty="0">
                <a:solidFill>
                  <a:schemeClr val="tx1"/>
                </a:solidFill>
              </a:rPr>
              <a:t>       }	</a:t>
            </a:r>
          </a:p>
          <a:p>
            <a:pPr>
              <a:spcBef>
                <a:spcPts val="0"/>
              </a:spcBef>
              <a:defRPr/>
            </a:pPr>
            <a:r>
              <a:rPr lang="en-US" dirty="0">
                <a:solidFill>
                  <a:schemeClr val="tx1"/>
                </a:solidFill>
                <a:ea typeface="굴림" pitchFamily="34" charset="-127"/>
              </a:rPr>
              <a:t>      </a:t>
            </a:r>
            <a:r>
              <a:rPr lang="en-US" dirty="0">
                <a:ea typeface="굴림" pitchFamily="34" charset="-127"/>
              </a:rPr>
              <a:t> public long[] </a:t>
            </a:r>
            <a:r>
              <a:rPr lang="en-US" dirty="0" err="1">
                <a:ea typeface="굴림" pitchFamily="34" charset="-127"/>
              </a:rPr>
              <a:t>getContactNos</a:t>
            </a:r>
            <a:r>
              <a:rPr lang="en-US" dirty="0">
                <a:ea typeface="굴림" pitchFamily="34" charset="-127"/>
              </a:rPr>
              <a:t>(){</a:t>
            </a:r>
          </a:p>
          <a:p>
            <a:pPr>
              <a:spcBef>
                <a:spcPts val="0"/>
              </a:spcBef>
              <a:defRPr/>
            </a:pPr>
            <a:r>
              <a:rPr lang="en-US" dirty="0">
                <a:ea typeface="굴림" pitchFamily="34" charset="-127"/>
              </a:rPr>
              <a:t>	return </a:t>
            </a:r>
            <a:r>
              <a:rPr lang="en-US" dirty="0" err="1">
                <a:ea typeface="굴림" pitchFamily="34" charset="-127"/>
              </a:rPr>
              <a:t>contactNos</a:t>
            </a:r>
            <a:r>
              <a:rPr lang="en-US" dirty="0">
                <a:ea typeface="굴림" pitchFamily="34" charset="-127"/>
              </a:rPr>
              <a:t>;</a:t>
            </a:r>
          </a:p>
          <a:p>
            <a:pPr>
              <a:spcBef>
                <a:spcPts val="0"/>
              </a:spcBef>
              <a:defRPr/>
            </a:pPr>
            <a:r>
              <a:rPr lang="en-US" dirty="0">
                <a:ea typeface="굴림" pitchFamily="34" charset="-127"/>
              </a:rPr>
              <a:t>       }</a:t>
            </a:r>
          </a:p>
          <a:p>
            <a:pPr>
              <a:spcBef>
                <a:spcPts val="0"/>
              </a:spcBef>
              <a:defRPr/>
            </a:pPr>
            <a:r>
              <a:rPr lang="en-US" dirty="0">
                <a:ea typeface="굴림" pitchFamily="34" charset="-127"/>
              </a:rPr>
              <a:t>}</a:t>
            </a:r>
            <a:endParaRPr lang="en-US" dirty="0">
              <a:solidFill>
                <a:schemeClr val="tx1"/>
              </a:solidFill>
            </a:endParaRPr>
          </a:p>
        </p:txBody>
      </p:sp>
      <p:sp>
        <p:nvSpPr>
          <p:cNvPr id="15" name="Content Placeholder 9"/>
          <p:cNvSpPr txBox="1">
            <a:spLocks/>
          </p:cNvSpPr>
          <p:nvPr/>
        </p:nvSpPr>
        <p:spPr bwMode="auto">
          <a:xfrm>
            <a:off x="6019800" y="4953000"/>
            <a:ext cx="3429000" cy="1447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000" kern="0" dirty="0">
                <a:solidFill>
                  <a:schemeClr val="tx1"/>
                </a:solidFill>
              </a:rPr>
              <a:t>Customer Id:1000</a:t>
            </a:r>
          </a:p>
          <a:p>
            <a:pPr marL="342900" indent="-342900" eaLnBrk="1" hangingPunct="1">
              <a:spcBef>
                <a:spcPct val="20000"/>
              </a:spcBef>
              <a:buClr>
                <a:srgbClr val="003366"/>
              </a:buClr>
              <a:buSzTx/>
              <a:buFont typeface="Wingdings" pitchFamily="2" charset="2"/>
              <a:buNone/>
              <a:defRPr/>
            </a:pPr>
            <a:r>
              <a:rPr lang="en-US" sz="1000" kern="0" dirty="0">
                <a:solidFill>
                  <a:schemeClr val="tx1"/>
                </a:solidFill>
              </a:rPr>
              <a:t>Customer </a:t>
            </a:r>
            <a:r>
              <a:rPr lang="en-US" sz="1000" kern="0" dirty="0" err="1">
                <a:solidFill>
                  <a:schemeClr val="tx1"/>
                </a:solidFill>
              </a:rPr>
              <a:t>Name:XXX</a:t>
            </a:r>
            <a:endParaRPr lang="en-US" sz="1000" kern="0" dirty="0">
              <a:solidFill>
                <a:schemeClr val="tx1"/>
              </a:solidFill>
            </a:endParaRPr>
          </a:p>
          <a:p>
            <a:pPr marL="342900" indent="-342900" eaLnBrk="1" hangingPunct="1">
              <a:spcBef>
                <a:spcPct val="20000"/>
              </a:spcBef>
              <a:buClr>
                <a:srgbClr val="003366"/>
              </a:buClr>
              <a:buSzTx/>
              <a:buFont typeface="Wingdings" pitchFamily="2" charset="2"/>
              <a:buNone/>
              <a:defRPr/>
            </a:pPr>
            <a:r>
              <a:rPr lang="en-US" sz="1000" kern="0" dirty="0">
                <a:solidFill>
                  <a:schemeClr val="tx1"/>
                </a:solidFill>
              </a:rPr>
              <a:t>Contact Nos:0 0 0</a:t>
            </a:r>
          </a:p>
          <a:p>
            <a:pPr marL="342900" indent="-342900" eaLnBrk="1" hangingPunct="1">
              <a:spcBef>
                <a:spcPct val="20000"/>
              </a:spcBef>
              <a:buClr>
                <a:srgbClr val="003366"/>
              </a:buClr>
              <a:buSzTx/>
              <a:buFont typeface="Wingdings" pitchFamily="2" charset="2"/>
              <a:buNone/>
              <a:defRPr/>
            </a:pPr>
            <a:r>
              <a:rPr lang="en-US" sz="1000" kern="0" dirty="0">
                <a:solidFill>
                  <a:schemeClr val="tx1"/>
                </a:solidFill>
              </a:rPr>
              <a:t>Customer Id:1001</a:t>
            </a:r>
          </a:p>
          <a:p>
            <a:pPr marL="342900" indent="-342900" eaLnBrk="1" hangingPunct="1">
              <a:spcBef>
                <a:spcPct val="20000"/>
              </a:spcBef>
              <a:buClr>
                <a:srgbClr val="003366"/>
              </a:buClr>
              <a:buSzTx/>
              <a:buFont typeface="Wingdings" pitchFamily="2" charset="2"/>
              <a:buNone/>
              <a:defRPr/>
            </a:pPr>
            <a:r>
              <a:rPr lang="en-US" sz="1000" kern="0" dirty="0">
                <a:solidFill>
                  <a:schemeClr val="tx1"/>
                </a:solidFill>
              </a:rPr>
              <a:t>Customer </a:t>
            </a:r>
            <a:r>
              <a:rPr lang="en-US" sz="1000" kern="0" dirty="0" err="1">
                <a:solidFill>
                  <a:schemeClr val="tx1"/>
                </a:solidFill>
              </a:rPr>
              <a:t>Name:John</a:t>
            </a:r>
            <a:endParaRPr lang="en-US" sz="1000" kern="0" dirty="0">
              <a:solidFill>
                <a:schemeClr val="tx1"/>
              </a:solidFill>
            </a:endParaRPr>
          </a:p>
          <a:p>
            <a:pPr marL="342900" indent="-342900" eaLnBrk="1" hangingPunct="1">
              <a:spcBef>
                <a:spcPct val="20000"/>
              </a:spcBef>
              <a:buClr>
                <a:srgbClr val="003366"/>
              </a:buClr>
              <a:buSzTx/>
              <a:buFont typeface="Wingdings" pitchFamily="2" charset="2"/>
              <a:buNone/>
              <a:defRPr/>
            </a:pPr>
            <a:r>
              <a:rPr lang="en-US" sz="1000" kern="0" dirty="0">
                <a:solidFill>
                  <a:schemeClr val="tx1"/>
                </a:solidFill>
              </a:rPr>
              <a:t>Contact Nos:9980788712 9886124566 9496781256</a:t>
            </a:r>
          </a:p>
        </p:txBody>
      </p:sp>
      <p:sp>
        <p:nvSpPr>
          <p:cNvPr id="10" name="Rectangular Callout 9"/>
          <p:cNvSpPr/>
          <p:nvPr/>
        </p:nvSpPr>
        <p:spPr bwMode="auto">
          <a:xfrm>
            <a:off x="2819400" y="2362200"/>
            <a:ext cx="2438400" cy="1066800"/>
          </a:xfrm>
          <a:prstGeom prst="wedgeRectCallout">
            <a:avLst>
              <a:gd name="adj1" fmla="val -72115"/>
              <a:gd name="adj2" fmla="val 4192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400" b="0" dirty="0">
                <a:solidFill>
                  <a:schemeClr val="tx1"/>
                </a:solidFill>
              </a:rPr>
              <a:t>Note how the default constructor and parameterized constructor are defined for the Customer class</a:t>
            </a:r>
          </a:p>
        </p:txBody>
      </p:sp>
      <p:sp>
        <p:nvSpPr>
          <p:cNvPr id="13" name="Rectangular Callout 12"/>
          <p:cNvSpPr/>
          <p:nvPr/>
        </p:nvSpPr>
        <p:spPr bwMode="auto">
          <a:xfrm>
            <a:off x="3429000" y="1981200"/>
            <a:ext cx="1981200" cy="609600"/>
          </a:xfrm>
          <a:prstGeom prst="wedgeRectCallout">
            <a:avLst>
              <a:gd name="adj1" fmla="val 50092"/>
              <a:gd name="adj2" fmla="val -11317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400" b="0" dirty="0">
                <a:solidFill>
                  <a:schemeClr val="tx1"/>
                </a:solidFill>
              </a:rPr>
              <a:t>Note how the default constructor is invoked</a:t>
            </a:r>
          </a:p>
        </p:txBody>
      </p:sp>
      <p:sp>
        <p:nvSpPr>
          <p:cNvPr id="16" name="Rectangular Callout 15"/>
          <p:cNvSpPr/>
          <p:nvPr/>
        </p:nvSpPr>
        <p:spPr bwMode="auto">
          <a:xfrm>
            <a:off x="3124200" y="2819400"/>
            <a:ext cx="1981200" cy="609600"/>
          </a:xfrm>
          <a:prstGeom prst="wedgeRectCallout">
            <a:avLst>
              <a:gd name="adj1" fmla="val 66942"/>
              <a:gd name="adj2" fmla="val 4872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400" b="0" dirty="0">
                <a:solidFill>
                  <a:schemeClr val="tx1"/>
                </a:solidFill>
              </a:rPr>
              <a:t>Note how the parameterized constructor is invoked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bg/>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5">
                                            <p:txEl>
                                              <p:pRg st="1" end="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5">
                                            <p:txEl>
                                              <p:pRg st="2" end="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5">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1" nodeType="clickEffect">
                                  <p:stCondLst>
                                    <p:cond delay="0"/>
                                  </p:stCondLst>
                                  <p:childTnLst>
                                    <p:anim calcmode="lin" valueType="num">
                                      <p:cBhvr additive="base">
                                        <p:cTn id="47" dur="500"/>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p:tgtEl>
                                          <p:spTgt spid="15">
                                            <p:txEl>
                                              <p:pRg st="0" end="0"/>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15">
                                            <p:txEl>
                                              <p:pRg st="0" end="0"/>
                                            </p:txEl>
                                          </p:spTgt>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p:tgtEl>
                                          <p:spTgt spid="15">
                                            <p:txEl>
                                              <p:pRg st="1" end="1"/>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15">
                                            <p:txEl>
                                              <p:pRg st="1" end="1"/>
                                            </p:txEl>
                                          </p:spTgt>
                                        </p:tgtEl>
                                        <p:attrNameLst>
                                          <p:attrName>style.visibility</p:attrName>
                                        </p:attrNameLst>
                                      </p:cBhvr>
                                      <p:to>
                                        <p:strVal val="hidden"/>
                                      </p:to>
                                    </p:set>
                                  </p:childTnLst>
                                </p:cTn>
                              </p:par>
                              <p:par>
                                <p:cTn id="54" presetID="2" presetClass="exit" presetSubtype="4" fill="hold" nodeType="withEffect">
                                  <p:stCondLst>
                                    <p:cond delay="0"/>
                                  </p:stCondLst>
                                  <p:childTnLst>
                                    <p:anim calcmode="lin" valueType="num">
                                      <p:cBhvr additive="base">
                                        <p:cTn id="55" dur="500"/>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p:tgtEl>
                                          <p:spTgt spid="15">
                                            <p:txEl>
                                              <p:pRg st="2" end="2"/>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15">
                                            <p:txEl>
                                              <p:pRg st="2" end="2"/>
                                            </p:txEl>
                                          </p:spTgt>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p:tgtEl>
                                          <p:spTgt spid="15">
                                            <p:txEl>
                                              <p:pRg st="3" end="3"/>
                                            </p:txEl>
                                          </p:spTgt>
                                        </p:tgtEl>
                                        <p:attrNameLst>
                                          <p:attrName>ppt_y</p:attrName>
                                        </p:attrNameLst>
                                      </p:cBhvr>
                                      <p:tavLst>
                                        <p:tav tm="0">
                                          <p:val>
                                            <p:strVal val="ppt_y"/>
                                          </p:val>
                                        </p:tav>
                                        <p:tav tm="100000">
                                          <p:val>
                                            <p:strVal val="1+ppt_h/2"/>
                                          </p:val>
                                        </p:tav>
                                      </p:tavLst>
                                    </p:anim>
                                    <p:set>
                                      <p:cBhvr>
                                        <p:cTn id="61" dur="1" fill="hold">
                                          <p:stCondLst>
                                            <p:cond delay="499"/>
                                          </p:stCondLst>
                                        </p:cTn>
                                        <p:tgtEl>
                                          <p:spTgt spid="15">
                                            <p:txEl>
                                              <p:pRg st="3" end="3"/>
                                            </p:txEl>
                                          </p:spTgt>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p:tgtEl>
                                          <p:spTgt spid="15">
                                            <p:txEl>
                                              <p:pRg st="4" end="4"/>
                                            </p:txEl>
                                          </p:spTgt>
                                        </p:tgtEl>
                                        <p:attrNameLst>
                                          <p:attrName>ppt_y</p:attrName>
                                        </p:attrNameLst>
                                      </p:cBhvr>
                                      <p:tavLst>
                                        <p:tav tm="0">
                                          <p:val>
                                            <p:strVal val="ppt_y"/>
                                          </p:val>
                                        </p:tav>
                                        <p:tav tm="100000">
                                          <p:val>
                                            <p:strVal val="1+ppt_h/2"/>
                                          </p:val>
                                        </p:tav>
                                      </p:tavLst>
                                    </p:anim>
                                    <p:set>
                                      <p:cBhvr>
                                        <p:cTn id="65" dur="1" fill="hold">
                                          <p:stCondLst>
                                            <p:cond delay="499"/>
                                          </p:stCondLst>
                                        </p:cTn>
                                        <p:tgtEl>
                                          <p:spTgt spid="15">
                                            <p:txEl>
                                              <p:pRg st="4" end="4"/>
                                            </p:txEl>
                                          </p:spTgt>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68" dur="500"/>
                                        <p:tgtEl>
                                          <p:spTgt spid="15">
                                            <p:txEl>
                                              <p:pRg st="5" end="5"/>
                                            </p:txEl>
                                          </p:spTgt>
                                        </p:tgtEl>
                                        <p:attrNameLst>
                                          <p:attrName>ppt_y</p:attrName>
                                        </p:attrNameLst>
                                      </p:cBhvr>
                                      <p:tavLst>
                                        <p:tav tm="0">
                                          <p:val>
                                            <p:strVal val="ppt_y"/>
                                          </p:val>
                                        </p:tav>
                                        <p:tav tm="100000">
                                          <p:val>
                                            <p:strVal val="1+ppt_h/2"/>
                                          </p:val>
                                        </p:tav>
                                      </p:tavLst>
                                    </p:anim>
                                    <p:set>
                                      <p:cBhvr>
                                        <p:cTn id="69" dur="1" fill="hold">
                                          <p:stCondLst>
                                            <p:cond delay="499"/>
                                          </p:stCondLst>
                                        </p:cTn>
                                        <p:tgtEl>
                                          <p:spTgt spid="15">
                                            <p:txEl>
                                              <p:pRg st="5" end="5"/>
                                            </p:txEl>
                                          </p:spTgt>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72" dur="500"/>
                                        <p:tgtEl>
                                          <p:spTgt spid="15">
                                            <p:txEl>
                                              <p:pRg st="6" end="6"/>
                                            </p:txEl>
                                          </p:spTgt>
                                        </p:tgtEl>
                                        <p:attrNameLst>
                                          <p:attrName>ppt_y</p:attrName>
                                        </p:attrNameLst>
                                      </p:cBhvr>
                                      <p:tavLst>
                                        <p:tav tm="0">
                                          <p:val>
                                            <p:strVal val="ppt_y"/>
                                          </p:val>
                                        </p:tav>
                                        <p:tav tm="100000">
                                          <p:val>
                                            <p:strVal val="1+ppt_h/2"/>
                                          </p:val>
                                        </p:tav>
                                      </p:tavLst>
                                    </p:anim>
                                    <p:set>
                                      <p:cBhvr>
                                        <p:cTn id="73" dur="1" fill="hold">
                                          <p:stCondLst>
                                            <p:cond delay="499"/>
                                          </p:stCondLst>
                                        </p:cTn>
                                        <p:tgtEl>
                                          <p:spTgt spid="15">
                                            <p:txEl>
                                              <p:pRg st="6" end="6"/>
                                            </p:txEl>
                                          </p:spTgt>
                                        </p:tgtEl>
                                        <p:attrNameLst>
                                          <p:attrName>style.visibility</p:attrName>
                                        </p:attrNameLst>
                                      </p:cBhvr>
                                      <p:to>
                                        <p:strVal val="hidden"/>
                                      </p:to>
                                    </p:set>
                                  </p:childTnLst>
                                </p:cTn>
                              </p:par>
                              <p:par>
                                <p:cTn id="74" presetID="2" presetClass="exit" presetSubtype="4" fill="hold" grpId="1" nodeType="withEffect">
                                  <p:stCondLst>
                                    <p:cond delay="0"/>
                                  </p:stCondLst>
                                  <p:childTnLst>
                                    <p:anim calcmode="lin" valueType="num">
                                      <p:cBhvr additive="base">
                                        <p:cTn id="75" dur="500"/>
                                        <p:tgtEl>
                                          <p:spTgt spid="15">
                                            <p:bg/>
                                          </p:spTgt>
                                        </p:tgtEl>
                                        <p:attrNameLst>
                                          <p:attrName>ppt_x</p:attrName>
                                        </p:attrNameLst>
                                      </p:cBhvr>
                                      <p:tavLst>
                                        <p:tav tm="0">
                                          <p:val>
                                            <p:strVal val="ppt_x"/>
                                          </p:val>
                                        </p:tav>
                                        <p:tav tm="100000">
                                          <p:val>
                                            <p:strVal val="ppt_x"/>
                                          </p:val>
                                        </p:tav>
                                      </p:tavLst>
                                    </p:anim>
                                    <p:anim calcmode="lin" valueType="num">
                                      <p:cBhvr additive="base">
                                        <p:cTn id="76" dur="500"/>
                                        <p:tgtEl>
                                          <p:spTgt spid="15">
                                            <p:bg/>
                                          </p:spTgt>
                                        </p:tgtEl>
                                        <p:attrNameLst>
                                          <p:attrName>ppt_y</p:attrName>
                                        </p:attrNameLst>
                                      </p:cBhvr>
                                      <p:tavLst>
                                        <p:tav tm="0">
                                          <p:val>
                                            <p:strVal val="ppt_y"/>
                                          </p:val>
                                        </p:tav>
                                        <p:tav tm="100000">
                                          <p:val>
                                            <p:strVal val="1+ppt_h/2"/>
                                          </p:val>
                                        </p:tav>
                                      </p:tavLst>
                                    </p:anim>
                                    <p:set>
                                      <p:cBhvr>
                                        <p:cTn id="77" dur="1" fill="hold">
                                          <p:stCondLst>
                                            <p:cond delay="499"/>
                                          </p:stCondLst>
                                        </p:cTn>
                                        <p:tgtEl>
                                          <p:spTgt spid="1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15" grpId="1" build="allAtOnce" animBg="1"/>
      <p:bldP spid="10" grpId="0" animBg="1"/>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E8408209-E3FA-471C-9F76-B90816A2D2A9}" type="slidenum">
              <a:rPr lang="en-US"/>
              <a:pPr>
                <a:defRPr/>
              </a:pPr>
              <a:t>17</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Overloading the Constructors (3 of 4)</a:t>
            </a:r>
          </a:p>
        </p:txBody>
      </p:sp>
      <p:sp>
        <p:nvSpPr>
          <p:cNvPr id="10" name="Text Box 4"/>
          <p:cNvSpPr txBox="1">
            <a:spLocks noChangeArrowheads="1"/>
          </p:cNvSpPr>
          <p:nvPr/>
        </p:nvSpPr>
        <p:spPr bwMode="auto">
          <a:xfrm>
            <a:off x="76200" y="1447800"/>
            <a:ext cx="4191000" cy="45243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class Customer{</a:t>
            </a:r>
          </a:p>
          <a:p>
            <a:pPr>
              <a:spcBef>
                <a:spcPts val="0"/>
              </a:spcBef>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spcBef>
                <a:spcPts val="0"/>
              </a:spcBef>
              <a:defRPr/>
            </a:pPr>
            <a:r>
              <a:rPr lang="en-US" dirty="0">
                <a:solidFill>
                  <a:schemeClr val="tx1"/>
                </a:solidFill>
              </a:rPr>
              <a:t>	private String </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private long </a:t>
            </a:r>
            <a:r>
              <a:rPr lang="en-US" dirty="0" err="1">
                <a:solidFill>
                  <a:schemeClr val="tx1"/>
                </a:solidFill>
              </a:rPr>
              <a:t>contactNos</a:t>
            </a:r>
            <a:r>
              <a:rPr lang="en-US" dirty="0">
                <a:solidFill>
                  <a:schemeClr val="tx1"/>
                </a:solidFill>
              </a:rPr>
              <a:t>[]=new long[3];</a:t>
            </a:r>
          </a:p>
          <a:p>
            <a:pPr>
              <a:spcBef>
                <a:spcPts val="0"/>
              </a:spcBef>
              <a:defRPr/>
            </a:pPr>
            <a:r>
              <a:rPr lang="en-US" dirty="0">
                <a:solidFill>
                  <a:schemeClr val="tx1"/>
                </a:solidFill>
              </a:rPr>
              <a:t>	private static </a:t>
            </a:r>
            <a:r>
              <a:rPr lang="en-US" dirty="0" err="1">
                <a:solidFill>
                  <a:schemeClr val="tx1"/>
                </a:solidFill>
              </a:rPr>
              <a:t>int</a:t>
            </a:r>
            <a:r>
              <a:rPr lang="en-US" dirty="0">
                <a:solidFill>
                  <a:schemeClr val="tx1"/>
                </a:solidFill>
              </a:rPr>
              <a:t> counter=1000;</a:t>
            </a:r>
          </a:p>
          <a:p>
            <a:pPr>
              <a:spcBef>
                <a:spcPts val="0"/>
              </a:spcBef>
              <a:defRPr/>
            </a:pPr>
            <a:endParaRPr lang="en-US" dirty="0">
              <a:solidFill>
                <a:schemeClr val="tx1"/>
              </a:solidFill>
            </a:endParaRPr>
          </a:p>
          <a:p>
            <a:pPr>
              <a:spcBef>
                <a:spcPts val="0"/>
              </a:spcBef>
              <a:defRPr/>
            </a:pPr>
            <a:r>
              <a:rPr lang="en-US" dirty="0">
                <a:solidFill>
                  <a:schemeClr val="tx1"/>
                </a:solidFill>
              </a:rPr>
              <a:t>	public Customer(){</a:t>
            </a:r>
          </a:p>
          <a:p>
            <a:pPr>
              <a:spcBef>
                <a:spcPts val="0"/>
              </a:spcBef>
              <a:defRPr/>
            </a:pPr>
            <a:r>
              <a:rPr lang="en-US" dirty="0">
                <a:solidFill>
                  <a:schemeClr val="tx1"/>
                </a:solidFill>
              </a:rPr>
              <a:t>		</a:t>
            </a:r>
            <a:r>
              <a:rPr lang="en-US" dirty="0" err="1">
                <a:solidFill>
                  <a:schemeClr val="tx1"/>
                </a:solidFill>
              </a:rPr>
              <a:t>customerId</a:t>
            </a:r>
            <a:r>
              <a:rPr lang="en-US" dirty="0">
                <a:solidFill>
                  <a:schemeClr val="tx1"/>
                </a:solidFill>
              </a:rPr>
              <a:t>=++counter;</a:t>
            </a:r>
          </a:p>
          <a:p>
            <a:pPr>
              <a:spcBef>
                <a:spcPts val="0"/>
              </a:spcBef>
              <a:defRPr/>
            </a:pPr>
            <a:r>
              <a:rPr lang="en-US" dirty="0">
                <a:solidFill>
                  <a:schemeClr val="tx1"/>
                </a:solidFill>
              </a:rPr>
              <a:t>	}</a:t>
            </a:r>
          </a:p>
          <a:p>
            <a:pPr>
              <a:spcBef>
                <a:spcPts val="0"/>
              </a:spcBef>
              <a:defRPr/>
            </a:pPr>
            <a:endParaRPr lang="en-US" dirty="0">
              <a:solidFill>
                <a:schemeClr val="tx1"/>
              </a:solidFill>
            </a:endParaRPr>
          </a:p>
          <a:p>
            <a:pPr>
              <a:spcBef>
                <a:spcPts val="0"/>
              </a:spcBef>
              <a:defRPr/>
            </a:pPr>
            <a:r>
              <a:rPr lang="en-US" dirty="0">
                <a:solidFill>
                  <a:schemeClr val="tx1"/>
                </a:solidFill>
              </a:rPr>
              <a:t>	public Customer(String </a:t>
            </a:r>
            <a:r>
              <a:rPr lang="en-US" dirty="0" err="1">
                <a:solidFill>
                  <a:schemeClr val="tx1"/>
                </a:solidFill>
              </a:rPr>
              <a:t>customerName</a:t>
            </a:r>
            <a:r>
              <a:rPr lang="en-US" dirty="0">
                <a:solidFill>
                  <a:schemeClr val="tx1"/>
                </a:solidFill>
              </a:rPr>
              <a:t>, long teleNo1, long teleNo2, long teleNo3){</a:t>
            </a:r>
          </a:p>
          <a:p>
            <a:pPr>
              <a:spcBef>
                <a:spcPts val="0"/>
              </a:spcBef>
              <a:defRPr/>
            </a:pPr>
            <a:r>
              <a:rPr lang="en-US" dirty="0">
                <a:solidFill>
                  <a:schemeClr val="tx1"/>
                </a:solidFill>
              </a:rPr>
              <a:t>				</a:t>
            </a:r>
            <a:r>
              <a:rPr lang="en-US" dirty="0" err="1">
                <a:solidFill>
                  <a:schemeClr val="tx1"/>
                </a:solidFill>
              </a:rPr>
              <a:t>this.customerName</a:t>
            </a:r>
            <a:r>
              <a:rPr lang="en-US" dirty="0">
                <a:solidFill>
                  <a:schemeClr val="tx1"/>
                </a:solidFill>
              </a:rPr>
              <a:t>=</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[0]=teleNo1;</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[1]=teleNo2;</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[2]=teleNo3;</a:t>
            </a:r>
          </a:p>
          <a:p>
            <a:pPr>
              <a:spcBef>
                <a:spcPts val="0"/>
              </a:spcBef>
              <a:defRPr/>
            </a:pPr>
            <a:r>
              <a:rPr lang="en-US" dirty="0">
                <a:solidFill>
                  <a:schemeClr val="tx1"/>
                </a:solidFill>
              </a:rPr>
              <a:t>	}</a:t>
            </a:r>
          </a:p>
          <a:p>
            <a:pPr>
              <a:spcBef>
                <a:spcPts val="0"/>
              </a:spcBef>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spcBef>
                <a:spcPts val="0"/>
              </a:spcBef>
              <a:defRPr/>
            </a:pPr>
            <a:r>
              <a:rPr lang="en-US" dirty="0">
                <a:solidFill>
                  <a:schemeClr val="tx1"/>
                </a:solidFill>
              </a:rPr>
              <a:t>	}</a:t>
            </a:r>
          </a:p>
          <a:p>
            <a:pPr>
              <a:spcBef>
                <a:spcPts val="0"/>
              </a:spcBef>
              <a:defRPr/>
            </a:pPr>
            <a:r>
              <a:rPr lang="en-US" dirty="0">
                <a:solidFill>
                  <a:schemeClr val="tx1"/>
                </a:solidFill>
              </a:rPr>
              <a:t>	public String </a:t>
            </a:r>
            <a:r>
              <a:rPr lang="en-US" dirty="0" err="1">
                <a:solidFill>
                  <a:schemeClr val="tx1"/>
                </a:solidFill>
              </a:rPr>
              <a:t>getCustomerName</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	</a:t>
            </a:r>
          </a:p>
        </p:txBody>
      </p:sp>
      <p:sp>
        <p:nvSpPr>
          <p:cNvPr id="12" name="Text Box 4"/>
          <p:cNvSpPr txBox="1">
            <a:spLocks noChangeArrowheads="1"/>
          </p:cNvSpPr>
          <p:nvPr/>
        </p:nvSpPr>
        <p:spPr bwMode="auto">
          <a:xfrm>
            <a:off x="4343400" y="1447800"/>
            <a:ext cx="5486400" cy="378618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 	public long[] </a:t>
            </a:r>
            <a:r>
              <a:rPr lang="en-US" dirty="0" err="1">
                <a:solidFill>
                  <a:schemeClr val="tx1"/>
                </a:solidFill>
              </a:rPr>
              <a:t>getContactNos</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contactNos</a:t>
            </a:r>
            <a:r>
              <a:rPr lang="en-US" dirty="0">
                <a:solidFill>
                  <a:schemeClr val="tx1"/>
                </a:solidFill>
              </a:rPr>
              <a:t>;</a:t>
            </a:r>
          </a:p>
          <a:p>
            <a:pPr>
              <a:spcBef>
                <a:spcPts val="0"/>
              </a:spcBef>
              <a:defRPr/>
            </a:pPr>
            <a:r>
              <a:rPr lang="en-US" dirty="0">
                <a:solidFill>
                  <a:schemeClr val="tx1"/>
                </a:solidFill>
              </a:rPr>
              <a:t>	}</a:t>
            </a:r>
          </a:p>
          <a:p>
            <a:pPr>
              <a:spcBef>
                <a:spcPts val="0"/>
              </a:spcBef>
              <a:defRPr/>
            </a:pPr>
            <a:r>
              <a:rPr lang="en-US" dirty="0">
                <a:solidFill>
                  <a:schemeClr val="tx1"/>
                </a:solidFill>
              </a:rPr>
              <a:t>}</a:t>
            </a:r>
          </a:p>
          <a:p>
            <a:pPr>
              <a:spcBef>
                <a:spcPts val="0"/>
              </a:spcBef>
              <a:defRPr/>
            </a:pPr>
            <a:r>
              <a:rPr lang="en-US" dirty="0">
                <a:ea typeface="굴림" pitchFamily="34" charset="-127"/>
              </a:rPr>
              <a:t>class Retail{</a:t>
            </a:r>
          </a:p>
          <a:p>
            <a:pPr>
              <a:spcBef>
                <a:spcPts val="0"/>
              </a:spcBef>
              <a:defRPr/>
            </a:pPr>
            <a:r>
              <a:rPr lang="en-US" dirty="0">
                <a:ea typeface="굴림" pitchFamily="34" charset="-127"/>
              </a:rPr>
              <a:t>public static void main(String </a:t>
            </a:r>
            <a:r>
              <a:rPr lang="en-US" dirty="0" err="1">
                <a:ea typeface="굴림" pitchFamily="34" charset="-127"/>
              </a:rPr>
              <a:t>args</a:t>
            </a:r>
            <a:r>
              <a:rPr lang="en-US" dirty="0">
                <a:ea typeface="굴림" pitchFamily="34" charset="-127"/>
              </a:rPr>
              <a:t>[]){</a:t>
            </a:r>
          </a:p>
          <a:p>
            <a:pPr>
              <a:spcBef>
                <a:spcPts val="0"/>
              </a:spcBef>
              <a:defRPr/>
            </a:pPr>
            <a:r>
              <a:rPr lang="en-US" dirty="0">
                <a:ea typeface="굴림" pitchFamily="34" charset="-127"/>
              </a:rPr>
              <a:t>	Customer custObj2= new 	Customer("John",9980788712L,9886124566L,9496781256L);</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+custObj2.getCustomerId());</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Name:"+custObj2.getCustomerName());</a:t>
            </a:r>
          </a:p>
          <a:p>
            <a:pPr>
              <a:spcBef>
                <a:spcPts val="0"/>
              </a:spcBef>
              <a:defRPr/>
            </a:pPr>
            <a:r>
              <a:rPr lang="en-US" dirty="0">
                <a:ea typeface="굴림" pitchFamily="34" charset="-127"/>
              </a:rPr>
              <a:t>	long </a:t>
            </a:r>
            <a:r>
              <a:rPr lang="en-US" dirty="0" err="1">
                <a:ea typeface="굴림" pitchFamily="34" charset="-127"/>
              </a:rPr>
              <a:t>contactNos</a:t>
            </a:r>
            <a:r>
              <a:rPr lang="en-US" dirty="0">
                <a:ea typeface="굴림" pitchFamily="34" charset="-127"/>
              </a:rPr>
              <a:t>[]=new long[3];</a:t>
            </a:r>
          </a:p>
          <a:p>
            <a:pPr>
              <a:spcBef>
                <a:spcPts val="0"/>
              </a:spcBef>
              <a:defRPr/>
            </a:pPr>
            <a:r>
              <a:rPr lang="en-US" dirty="0">
                <a:ea typeface="굴림" pitchFamily="34" charset="-127"/>
              </a:rPr>
              <a:t>	</a:t>
            </a:r>
            <a:r>
              <a:rPr lang="en-US" dirty="0" err="1">
                <a:ea typeface="굴림" pitchFamily="34" charset="-127"/>
              </a:rPr>
              <a:t>contactNos</a:t>
            </a:r>
            <a:r>
              <a:rPr lang="en-US" dirty="0">
                <a:ea typeface="굴림" pitchFamily="34" charset="-127"/>
              </a:rPr>
              <a:t>=custObj2.getContactNos();</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("Contact </a:t>
            </a:r>
            <a:r>
              <a:rPr lang="en-US" dirty="0" err="1">
                <a:ea typeface="굴림" pitchFamily="34" charset="-127"/>
              </a:rPr>
              <a:t>Nos</a:t>
            </a:r>
            <a:r>
              <a:rPr lang="en-US" dirty="0">
                <a:ea typeface="굴림" pitchFamily="34" charset="-127"/>
              </a:rPr>
              <a:t>:"+</a:t>
            </a:r>
            <a:r>
              <a:rPr lang="en-US" dirty="0" err="1">
                <a:ea typeface="굴림" pitchFamily="34" charset="-127"/>
              </a:rPr>
              <a:t>contactNos</a:t>
            </a:r>
            <a:r>
              <a:rPr lang="en-US" dirty="0">
                <a:ea typeface="굴림" pitchFamily="34" charset="-127"/>
              </a:rPr>
              <a:t>[0]+" "+ 		</a:t>
            </a:r>
            <a:r>
              <a:rPr lang="en-US" dirty="0" err="1">
                <a:ea typeface="굴림" pitchFamily="34" charset="-127"/>
              </a:rPr>
              <a:t>contactNos</a:t>
            </a:r>
            <a:r>
              <a:rPr lang="en-US" dirty="0">
                <a:ea typeface="굴림" pitchFamily="34" charset="-127"/>
              </a:rPr>
              <a:t>[1]+" "+</a:t>
            </a:r>
            <a:r>
              <a:rPr lang="en-US" dirty="0" err="1">
                <a:ea typeface="굴림" pitchFamily="34" charset="-127"/>
              </a:rPr>
              <a:t>contactNos</a:t>
            </a:r>
            <a:r>
              <a:rPr lang="en-US" dirty="0">
                <a:ea typeface="굴림" pitchFamily="34" charset="-127"/>
              </a:rPr>
              <a:t>[2]);</a:t>
            </a:r>
          </a:p>
          <a:p>
            <a:pPr>
              <a:spcBef>
                <a:spcPts val="0"/>
              </a:spcBef>
              <a:defRPr/>
            </a:pPr>
            <a:r>
              <a:rPr lang="en-US" dirty="0">
                <a:ea typeface="굴림" pitchFamily="34" charset="-127"/>
              </a:rPr>
              <a:t>}</a:t>
            </a:r>
          </a:p>
          <a:p>
            <a:pPr>
              <a:defRPr/>
            </a:pPr>
            <a:r>
              <a:rPr lang="en-US" dirty="0">
                <a:ea typeface="굴림" pitchFamily="34" charset="-127"/>
              </a:rPr>
              <a:t>}</a:t>
            </a:r>
          </a:p>
          <a:p>
            <a:pPr>
              <a:defRPr/>
            </a:pPr>
            <a:endParaRPr lang="en-US" dirty="0">
              <a:ea typeface="굴림" pitchFamily="34" charset="-127"/>
            </a:endParaRPr>
          </a:p>
        </p:txBody>
      </p:sp>
      <p:sp>
        <p:nvSpPr>
          <p:cNvPr id="13" name="Content Placeholder 9"/>
          <p:cNvSpPr txBox="1">
            <a:spLocks/>
          </p:cNvSpPr>
          <p:nvPr/>
        </p:nvSpPr>
        <p:spPr bwMode="auto">
          <a:xfrm>
            <a:off x="4572000" y="4876800"/>
            <a:ext cx="5105400" cy="1219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Customer Id:0</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Customer </a:t>
            </a:r>
            <a:r>
              <a:rPr lang="en-US" sz="1600" b="0" kern="0" dirty="0" err="1">
                <a:solidFill>
                  <a:schemeClr val="tx1"/>
                </a:solidFill>
              </a:rPr>
              <a:t>Name:John</a:t>
            </a:r>
            <a:endParaRPr lang="en-US" sz="1600" b="0" kern="0" dirty="0">
              <a:solidFill>
                <a:schemeClr val="tx1"/>
              </a:solidFill>
            </a:endParaRP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Contact Nos:9980788712 9886124566 9496781256</a:t>
            </a:r>
          </a:p>
        </p:txBody>
      </p:sp>
      <p:sp>
        <p:nvSpPr>
          <p:cNvPr id="14" name="TextBox 13"/>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5" name="Oval Callout 14"/>
          <p:cNvSpPr/>
          <p:nvPr/>
        </p:nvSpPr>
        <p:spPr bwMode="auto">
          <a:xfrm>
            <a:off x="6781800" y="4572000"/>
            <a:ext cx="2133600" cy="1066800"/>
          </a:xfrm>
          <a:prstGeom prst="wedgeEllipseCallout">
            <a:avLst>
              <a:gd name="adj1" fmla="val -89725"/>
              <a:gd name="adj2" fmla="val 2619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Why is the </a:t>
            </a:r>
            <a:r>
              <a:rPr lang="en-US" sz="1800" dirty="0" err="1">
                <a:solidFill>
                  <a:schemeClr val="tx1"/>
                </a:solidFill>
              </a:rPr>
              <a:t>customerId</a:t>
            </a:r>
            <a:r>
              <a:rPr lang="en-US" sz="1800" dirty="0">
                <a:solidFill>
                  <a:schemeClr val="tx1"/>
                </a:solidFill>
              </a:rPr>
              <a:t> zero ???</a:t>
            </a:r>
          </a:p>
        </p:txBody>
      </p:sp>
      <p:sp>
        <p:nvSpPr>
          <p:cNvPr id="9" name="Content Placeholder 9"/>
          <p:cNvSpPr txBox="1">
            <a:spLocks/>
          </p:cNvSpPr>
          <p:nvPr/>
        </p:nvSpPr>
        <p:spPr bwMode="auto">
          <a:xfrm>
            <a:off x="4572000" y="4953000"/>
            <a:ext cx="5105400" cy="1219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eaLnBrk="1" hangingPunct="1">
              <a:spcBef>
                <a:spcPct val="20000"/>
              </a:spcBef>
              <a:buClr>
                <a:srgbClr val="003366"/>
              </a:buClr>
              <a:buSzTx/>
              <a:buFont typeface="Wingdings" pitchFamily="2" charset="2"/>
              <a:buNone/>
              <a:defRPr/>
            </a:pPr>
            <a:r>
              <a:rPr lang="en-US" sz="1600" b="0" dirty="0"/>
              <a:t>Customer Id is 0 since the default constructor will not be invoked implicitly if the parameterized constructor is invoked. The issue can be resolved using “this”</a:t>
            </a:r>
            <a:endParaRPr lang="en-US" sz="1600" b="0" kern="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3">
                                            <p:txEl>
                                              <p:pRg st="0" end="0"/>
                                            </p:txEl>
                                          </p:spTgt>
                                        </p:tgtEl>
                                      </p:cBhvr>
                                    </p:animEffect>
                                    <p:set>
                                      <p:cBhvr>
                                        <p:cTn id="23" dur="1" fill="hold">
                                          <p:stCondLst>
                                            <p:cond delay="499"/>
                                          </p:stCondLst>
                                        </p:cTn>
                                        <p:tgtEl>
                                          <p:spTgt spid="13">
                                            <p:txEl>
                                              <p:pRg st="0" end="0"/>
                                            </p:txEl>
                                          </p:spTgt>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3">
                                            <p:txEl>
                                              <p:pRg st="1" end="1"/>
                                            </p:txEl>
                                          </p:spTgt>
                                        </p:tgtEl>
                                      </p:cBhvr>
                                    </p:animEffect>
                                    <p:set>
                                      <p:cBhvr>
                                        <p:cTn id="26" dur="1" fill="hold">
                                          <p:stCondLst>
                                            <p:cond delay="499"/>
                                          </p:stCondLst>
                                        </p:cTn>
                                        <p:tgtEl>
                                          <p:spTgt spid="13">
                                            <p:txEl>
                                              <p:pRg st="1" end="1"/>
                                            </p:txEl>
                                          </p:spTgt>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13">
                                            <p:txEl>
                                              <p:pRg st="2" end="2"/>
                                            </p:txEl>
                                          </p:spTgt>
                                        </p:tgtEl>
                                      </p:cBhvr>
                                    </p:animEffect>
                                    <p:set>
                                      <p:cBhvr>
                                        <p:cTn id="29" dur="1" fill="hold">
                                          <p:stCondLst>
                                            <p:cond delay="499"/>
                                          </p:stCondLst>
                                        </p:cTn>
                                        <p:tgtEl>
                                          <p:spTgt spid="13">
                                            <p:txEl>
                                              <p:pRg st="2" end="2"/>
                                            </p:txEl>
                                          </p:spTgt>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3">
                                            <p:txEl>
                                              <p:pRg st="3" end="3"/>
                                            </p:txEl>
                                          </p:spTgt>
                                        </p:tgtEl>
                                      </p:cBhvr>
                                    </p:animEffect>
                                    <p:set>
                                      <p:cBhvr>
                                        <p:cTn id="32" dur="1" fill="hold">
                                          <p:stCondLst>
                                            <p:cond delay="499"/>
                                          </p:stCondLst>
                                        </p:cTn>
                                        <p:tgtEl>
                                          <p:spTgt spid="13">
                                            <p:txEl>
                                              <p:pRg st="3" end="3"/>
                                            </p:txEl>
                                          </p:spTgt>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13">
                                            <p:bg/>
                                          </p:spTgt>
                                        </p:tgtEl>
                                      </p:cBhvr>
                                    </p:animEffect>
                                    <p:set>
                                      <p:cBhvr>
                                        <p:cTn id="35" dur="1" fill="hold">
                                          <p:stCondLst>
                                            <p:cond delay="499"/>
                                          </p:stCondLst>
                                        </p:cTn>
                                        <p:tgtEl>
                                          <p:spTgt spid="13">
                                            <p:bg/>
                                          </p:spTgt>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3" grpId="1" build="allAtOnce" animBg="1"/>
      <p:bldP spid="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7358C01C-E887-4409-ABA1-ADC171D76CD4}" type="slidenum">
              <a:rPr lang="en-US"/>
              <a:pPr>
                <a:defRPr/>
              </a:pPr>
              <a:t>18</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Overloading the Constructors (4 of 4)</a:t>
            </a:r>
          </a:p>
        </p:txBody>
      </p:sp>
      <p:sp>
        <p:nvSpPr>
          <p:cNvPr id="10" name="Text Box 4"/>
          <p:cNvSpPr txBox="1">
            <a:spLocks noChangeArrowheads="1"/>
          </p:cNvSpPr>
          <p:nvPr/>
        </p:nvSpPr>
        <p:spPr bwMode="auto">
          <a:xfrm>
            <a:off x="76200" y="1447800"/>
            <a:ext cx="4191000" cy="45243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class Customer{</a:t>
            </a:r>
          </a:p>
          <a:p>
            <a:pPr>
              <a:spcBef>
                <a:spcPts val="0"/>
              </a:spcBef>
              <a:defRPr/>
            </a:pPr>
            <a:r>
              <a:rPr lang="en-US" dirty="0">
                <a:solidFill>
                  <a:schemeClr val="tx1"/>
                </a:solidFill>
              </a:rPr>
              <a:t>	private </a:t>
            </a:r>
            <a:r>
              <a:rPr lang="en-US" dirty="0" err="1">
                <a:solidFill>
                  <a:schemeClr val="tx1"/>
                </a:solidFill>
              </a:rPr>
              <a:t>int</a:t>
            </a:r>
            <a:r>
              <a:rPr lang="en-US" dirty="0">
                <a:solidFill>
                  <a:schemeClr val="tx1"/>
                </a:solidFill>
              </a:rPr>
              <a:t> </a:t>
            </a:r>
            <a:r>
              <a:rPr lang="en-US" dirty="0" err="1">
                <a:solidFill>
                  <a:schemeClr val="tx1"/>
                </a:solidFill>
              </a:rPr>
              <a:t>customerId</a:t>
            </a:r>
            <a:r>
              <a:rPr lang="en-US" dirty="0">
                <a:solidFill>
                  <a:schemeClr val="tx1"/>
                </a:solidFill>
              </a:rPr>
              <a:t>;</a:t>
            </a:r>
          </a:p>
          <a:p>
            <a:pPr>
              <a:spcBef>
                <a:spcPts val="0"/>
              </a:spcBef>
              <a:defRPr/>
            </a:pPr>
            <a:r>
              <a:rPr lang="en-US" dirty="0">
                <a:solidFill>
                  <a:schemeClr val="tx1"/>
                </a:solidFill>
              </a:rPr>
              <a:t>	private String </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private long </a:t>
            </a:r>
            <a:r>
              <a:rPr lang="en-US" dirty="0" err="1">
                <a:solidFill>
                  <a:schemeClr val="tx1"/>
                </a:solidFill>
              </a:rPr>
              <a:t>contactNos</a:t>
            </a:r>
            <a:r>
              <a:rPr lang="en-US" dirty="0">
                <a:solidFill>
                  <a:schemeClr val="tx1"/>
                </a:solidFill>
              </a:rPr>
              <a:t>[]=new long[3];</a:t>
            </a:r>
          </a:p>
          <a:p>
            <a:pPr>
              <a:spcBef>
                <a:spcPts val="0"/>
              </a:spcBef>
              <a:defRPr/>
            </a:pPr>
            <a:r>
              <a:rPr lang="en-US" dirty="0">
                <a:solidFill>
                  <a:schemeClr val="tx1"/>
                </a:solidFill>
              </a:rPr>
              <a:t>	private static </a:t>
            </a:r>
            <a:r>
              <a:rPr lang="en-US" dirty="0" err="1">
                <a:solidFill>
                  <a:schemeClr val="tx1"/>
                </a:solidFill>
              </a:rPr>
              <a:t>int</a:t>
            </a:r>
            <a:r>
              <a:rPr lang="en-US" dirty="0">
                <a:solidFill>
                  <a:schemeClr val="tx1"/>
                </a:solidFill>
              </a:rPr>
              <a:t> counter=1000;</a:t>
            </a:r>
          </a:p>
          <a:p>
            <a:pPr>
              <a:spcBef>
                <a:spcPts val="0"/>
              </a:spcBef>
              <a:defRPr/>
            </a:pPr>
            <a:endParaRPr lang="en-US" dirty="0">
              <a:solidFill>
                <a:schemeClr val="tx1"/>
              </a:solidFill>
            </a:endParaRPr>
          </a:p>
          <a:p>
            <a:pPr>
              <a:spcBef>
                <a:spcPts val="0"/>
              </a:spcBef>
              <a:defRPr/>
            </a:pPr>
            <a:r>
              <a:rPr lang="en-US" dirty="0">
                <a:solidFill>
                  <a:schemeClr val="tx1"/>
                </a:solidFill>
              </a:rPr>
              <a:t>	public Customer(){</a:t>
            </a:r>
          </a:p>
          <a:p>
            <a:pPr>
              <a:spcBef>
                <a:spcPts val="0"/>
              </a:spcBef>
              <a:defRPr/>
            </a:pPr>
            <a:r>
              <a:rPr lang="en-US" dirty="0">
                <a:solidFill>
                  <a:schemeClr val="tx1"/>
                </a:solidFill>
              </a:rPr>
              <a:t>		</a:t>
            </a:r>
            <a:r>
              <a:rPr lang="en-US" dirty="0" err="1">
                <a:solidFill>
                  <a:schemeClr val="tx1"/>
                </a:solidFill>
              </a:rPr>
              <a:t>customerId</a:t>
            </a:r>
            <a:r>
              <a:rPr lang="en-US" dirty="0">
                <a:solidFill>
                  <a:schemeClr val="tx1"/>
                </a:solidFill>
              </a:rPr>
              <a:t>=++counter;</a:t>
            </a:r>
          </a:p>
          <a:p>
            <a:pPr>
              <a:spcBef>
                <a:spcPts val="0"/>
              </a:spcBef>
              <a:defRPr/>
            </a:pPr>
            <a:r>
              <a:rPr lang="en-US" dirty="0">
                <a:solidFill>
                  <a:schemeClr val="tx1"/>
                </a:solidFill>
              </a:rPr>
              <a:t>	}</a:t>
            </a:r>
          </a:p>
          <a:p>
            <a:pPr>
              <a:spcBef>
                <a:spcPts val="0"/>
              </a:spcBef>
              <a:defRPr/>
            </a:pPr>
            <a:endParaRPr lang="en-US" dirty="0">
              <a:solidFill>
                <a:schemeClr val="tx1"/>
              </a:solidFill>
            </a:endParaRPr>
          </a:p>
          <a:p>
            <a:pPr>
              <a:spcBef>
                <a:spcPts val="0"/>
              </a:spcBef>
              <a:defRPr/>
            </a:pPr>
            <a:r>
              <a:rPr lang="en-US" dirty="0">
                <a:solidFill>
                  <a:schemeClr val="tx1"/>
                </a:solidFill>
              </a:rPr>
              <a:t>	public Customer(String </a:t>
            </a:r>
            <a:r>
              <a:rPr lang="en-US" dirty="0" err="1">
                <a:solidFill>
                  <a:schemeClr val="tx1"/>
                </a:solidFill>
              </a:rPr>
              <a:t>customerName</a:t>
            </a:r>
            <a:r>
              <a:rPr lang="en-US" dirty="0">
                <a:solidFill>
                  <a:schemeClr val="tx1"/>
                </a:solidFill>
              </a:rPr>
              <a:t>, long teleNo1, long teleNo2, long teleNo3){</a:t>
            </a:r>
          </a:p>
          <a:p>
            <a:pPr>
              <a:spcBef>
                <a:spcPts val="0"/>
              </a:spcBef>
              <a:defRPr/>
            </a:pPr>
            <a:r>
              <a:rPr lang="en-US" dirty="0">
                <a:solidFill>
                  <a:schemeClr val="tx1"/>
                </a:solidFill>
              </a:rPr>
              <a:t>		this();			</a:t>
            </a:r>
            <a:r>
              <a:rPr lang="en-US" dirty="0" err="1">
                <a:solidFill>
                  <a:schemeClr val="tx1"/>
                </a:solidFill>
              </a:rPr>
              <a:t>this.customerName</a:t>
            </a:r>
            <a:r>
              <a:rPr lang="en-US" dirty="0">
                <a:solidFill>
                  <a:schemeClr val="tx1"/>
                </a:solidFill>
              </a:rPr>
              <a:t>=</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[0]=teleNo1;</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[1]=teleNo2;</a:t>
            </a:r>
          </a:p>
          <a:p>
            <a:pPr>
              <a:spcBef>
                <a:spcPts val="0"/>
              </a:spcBef>
              <a:defRPr/>
            </a:pPr>
            <a:r>
              <a:rPr lang="en-US" dirty="0">
                <a:solidFill>
                  <a:schemeClr val="tx1"/>
                </a:solidFill>
              </a:rPr>
              <a:t>		</a:t>
            </a:r>
            <a:r>
              <a:rPr lang="en-US" dirty="0" err="1">
                <a:solidFill>
                  <a:schemeClr val="tx1"/>
                </a:solidFill>
              </a:rPr>
              <a:t>contactNos</a:t>
            </a:r>
            <a:r>
              <a:rPr lang="en-US" dirty="0">
                <a:solidFill>
                  <a:schemeClr val="tx1"/>
                </a:solidFill>
              </a:rPr>
              <a:t>[2]=teleNo3;</a:t>
            </a:r>
          </a:p>
          <a:p>
            <a:pPr>
              <a:spcBef>
                <a:spcPts val="0"/>
              </a:spcBef>
              <a:defRPr/>
            </a:pPr>
            <a:r>
              <a:rPr lang="en-US" dirty="0">
                <a:solidFill>
                  <a:schemeClr val="tx1"/>
                </a:solidFill>
              </a:rPr>
              <a:t>	}</a:t>
            </a:r>
          </a:p>
          <a:p>
            <a:pPr>
              <a:spcBef>
                <a:spcPts val="0"/>
              </a:spcBef>
              <a:defRPr/>
            </a:pPr>
            <a:r>
              <a:rPr lang="en-US" dirty="0">
                <a:solidFill>
                  <a:schemeClr val="tx1"/>
                </a:solidFill>
              </a:rPr>
              <a:t>	public </a:t>
            </a:r>
            <a:r>
              <a:rPr lang="en-US" dirty="0" err="1">
                <a:solidFill>
                  <a:schemeClr val="tx1"/>
                </a:solidFill>
              </a:rPr>
              <a:t>int</a:t>
            </a:r>
            <a:r>
              <a:rPr lang="en-US" dirty="0">
                <a:solidFill>
                  <a:schemeClr val="tx1"/>
                </a:solidFill>
              </a:rPr>
              <a:t> </a:t>
            </a:r>
            <a:r>
              <a:rPr lang="en-US" dirty="0" err="1">
                <a:solidFill>
                  <a:schemeClr val="tx1"/>
                </a:solidFill>
              </a:rPr>
              <a:t>getCustomerId</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customerId</a:t>
            </a:r>
            <a:r>
              <a:rPr lang="en-US" dirty="0">
                <a:solidFill>
                  <a:schemeClr val="tx1"/>
                </a:solidFill>
              </a:rPr>
              <a:t>;</a:t>
            </a:r>
          </a:p>
          <a:p>
            <a:pPr>
              <a:spcBef>
                <a:spcPts val="0"/>
              </a:spcBef>
              <a:defRPr/>
            </a:pPr>
            <a:r>
              <a:rPr lang="en-US" dirty="0">
                <a:solidFill>
                  <a:schemeClr val="tx1"/>
                </a:solidFill>
              </a:rPr>
              <a:t>	}</a:t>
            </a:r>
          </a:p>
          <a:p>
            <a:pPr>
              <a:spcBef>
                <a:spcPts val="0"/>
              </a:spcBef>
              <a:defRPr/>
            </a:pPr>
            <a:r>
              <a:rPr lang="en-US" dirty="0">
                <a:solidFill>
                  <a:schemeClr val="tx1"/>
                </a:solidFill>
              </a:rPr>
              <a:t>	public String </a:t>
            </a:r>
            <a:r>
              <a:rPr lang="en-US" dirty="0" err="1">
                <a:solidFill>
                  <a:schemeClr val="tx1"/>
                </a:solidFill>
              </a:rPr>
              <a:t>getCustomerName</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	</a:t>
            </a:r>
          </a:p>
        </p:txBody>
      </p:sp>
      <p:sp>
        <p:nvSpPr>
          <p:cNvPr id="12" name="Text Box 4"/>
          <p:cNvSpPr txBox="1">
            <a:spLocks noChangeArrowheads="1"/>
          </p:cNvSpPr>
          <p:nvPr/>
        </p:nvSpPr>
        <p:spPr bwMode="auto">
          <a:xfrm>
            <a:off x="4343400" y="1447800"/>
            <a:ext cx="5486400" cy="378618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solidFill>
                  <a:schemeClr val="tx1"/>
                </a:solidFill>
              </a:rPr>
              <a:t> 	public long[] </a:t>
            </a:r>
            <a:r>
              <a:rPr lang="en-US" dirty="0" err="1">
                <a:solidFill>
                  <a:schemeClr val="tx1"/>
                </a:solidFill>
              </a:rPr>
              <a:t>getContactNos</a:t>
            </a:r>
            <a:r>
              <a:rPr lang="en-US" dirty="0">
                <a:solidFill>
                  <a:schemeClr val="tx1"/>
                </a:solidFill>
              </a:rPr>
              <a:t>(){</a:t>
            </a:r>
          </a:p>
          <a:p>
            <a:pPr>
              <a:spcBef>
                <a:spcPts val="0"/>
              </a:spcBef>
              <a:defRPr/>
            </a:pPr>
            <a:r>
              <a:rPr lang="en-US" dirty="0">
                <a:solidFill>
                  <a:schemeClr val="tx1"/>
                </a:solidFill>
              </a:rPr>
              <a:t>		return </a:t>
            </a:r>
            <a:r>
              <a:rPr lang="en-US" dirty="0" err="1">
                <a:solidFill>
                  <a:schemeClr val="tx1"/>
                </a:solidFill>
              </a:rPr>
              <a:t>contactNos</a:t>
            </a:r>
            <a:r>
              <a:rPr lang="en-US" dirty="0">
                <a:solidFill>
                  <a:schemeClr val="tx1"/>
                </a:solidFill>
              </a:rPr>
              <a:t>;</a:t>
            </a:r>
          </a:p>
          <a:p>
            <a:pPr>
              <a:spcBef>
                <a:spcPts val="0"/>
              </a:spcBef>
              <a:defRPr/>
            </a:pPr>
            <a:r>
              <a:rPr lang="en-US" dirty="0">
                <a:solidFill>
                  <a:schemeClr val="tx1"/>
                </a:solidFill>
              </a:rPr>
              <a:t>	}</a:t>
            </a:r>
          </a:p>
          <a:p>
            <a:pPr>
              <a:spcBef>
                <a:spcPts val="0"/>
              </a:spcBef>
              <a:defRPr/>
            </a:pPr>
            <a:r>
              <a:rPr lang="en-US" dirty="0">
                <a:solidFill>
                  <a:schemeClr val="tx1"/>
                </a:solidFill>
              </a:rPr>
              <a:t>}</a:t>
            </a:r>
          </a:p>
          <a:p>
            <a:pPr>
              <a:spcBef>
                <a:spcPts val="0"/>
              </a:spcBef>
              <a:defRPr/>
            </a:pPr>
            <a:r>
              <a:rPr lang="en-US" dirty="0">
                <a:ea typeface="굴림" pitchFamily="34" charset="-127"/>
              </a:rPr>
              <a:t>class Retail{</a:t>
            </a:r>
          </a:p>
          <a:p>
            <a:pPr>
              <a:spcBef>
                <a:spcPts val="0"/>
              </a:spcBef>
              <a:defRPr/>
            </a:pPr>
            <a:r>
              <a:rPr lang="en-US" dirty="0">
                <a:ea typeface="굴림" pitchFamily="34" charset="-127"/>
              </a:rPr>
              <a:t>public static void main(String </a:t>
            </a:r>
            <a:r>
              <a:rPr lang="en-US" dirty="0" err="1">
                <a:ea typeface="굴림" pitchFamily="34" charset="-127"/>
              </a:rPr>
              <a:t>args</a:t>
            </a:r>
            <a:r>
              <a:rPr lang="en-US" dirty="0">
                <a:ea typeface="굴림" pitchFamily="34" charset="-127"/>
              </a:rPr>
              <a:t>[]){</a:t>
            </a:r>
          </a:p>
          <a:p>
            <a:pPr>
              <a:spcBef>
                <a:spcPts val="0"/>
              </a:spcBef>
              <a:defRPr/>
            </a:pPr>
            <a:r>
              <a:rPr lang="en-US" dirty="0">
                <a:ea typeface="굴림" pitchFamily="34" charset="-127"/>
              </a:rPr>
              <a:t>	Customer custObj2= new 	Customer("John",9980788712L,9886124566L,9496781256L);</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+custObj2.getCustomerId());</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Name:"+custObj2.getCustomerName());</a:t>
            </a:r>
          </a:p>
          <a:p>
            <a:pPr>
              <a:spcBef>
                <a:spcPts val="0"/>
              </a:spcBef>
              <a:defRPr/>
            </a:pPr>
            <a:r>
              <a:rPr lang="en-US" dirty="0">
                <a:ea typeface="굴림" pitchFamily="34" charset="-127"/>
              </a:rPr>
              <a:t>	long </a:t>
            </a:r>
            <a:r>
              <a:rPr lang="en-US" dirty="0" err="1">
                <a:ea typeface="굴림" pitchFamily="34" charset="-127"/>
              </a:rPr>
              <a:t>contactNos</a:t>
            </a:r>
            <a:r>
              <a:rPr lang="en-US" dirty="0">
                <a:ea typeface="굴림" pitchFamily="34" charset="-127"/>
              </a:rPr>
              <a:t>[]=new long[3];</a:t>
            </a:r>
          </a:p>
          <a:p>
            <a:pPr>
              <a:spcBef>
                <a:spcPts val="0"/>
              </a:spcBef>
              <a:defRPr/>
            </a:pPr>
            <a:r>
              <a:rPr lang="en-US" dirty="0">
                <a:ea typeface="굴림" pitchFamily="34" charset="-127"/>
              </a:rPr>
              <a:t>	</a:t>
            </a:r>
            <a:r>
              <a:rPr lang="en-US" dirty="0" err="1">
                <a:ea typeface="굴림" pitchFamily="34" charset="-127"/>
              </a:rPr>
              <a:t>contactNos</a:t>
            </a:r>
            <a:r>
              <a:rPr lang="en-US" dirty="0">
                <a:ea typeface="굴림" pitchFamily="34" charset="-127"/>
              </a:rPr>
              <a:t>=custObj2.getContactNos();</a:t>
            </a:r>
          </a:p>
          <a:p>
            <a:pPr>
              <a:spcBef>
                <a:spcPts val="0"/>
              </a:spcBef>
              <a:defRPr/>
            </a:pPr>
            <a:r>
              <a:rPr lang="en-US" dirty="0">
                <a:ea typeface="굴림" pitchFamily="34" charset="-127"/>
              </a:rPr>
              <a:t>	</a:t>
            </a:r>
            <a:r>
              <a:rPr lang="en-US" dirty="0" err="1">
                <a:ea typeface="굴림" pitchFamily="34" charset="-127"/>
              </a:rPr>
              <a:t>System.out.println</a:t>
            </a:r>
            <a:r>
              <a:rPr lang="en-US" dirty="0">
                <a:ea typeface="굴림" pitchFamily="34" charset="-127"/>
              </a:rPr>
              <a:t>("Contact </a:t>
            </a:r>
            <a:r>
              <a:rPr lang="en-US" dirty="0" err="1">
                <a:ea typeface="굴림" pitchFamily="34" charset="-127"/>
              </a:rPr>
              <a:t>Nos</a:t>
            </a:r>
            <a:r>
              <a:rPr lang="en-US" dirty="0">
                <a:ea typeface="굴림" pitchFamily="34" charset="-127"/>
              </a:rPr>
              <a:t>:"+</a:t>
            </a:r>
            <a:r>
              <a:rPr lang="en-US" dirty="0" err="1">
                <a:ea typeface="굴림" pitchFamily="34" charset="-127"/>
              </a:rPr>
              <a:t>contactNos</a:t>
            </a:r>
            <a:r>
              <a:rPr lang="en-US" dirty="0">
                <a:ea typeface="굴림" pitchFamily="34" charset="-127"/>
              </a:rPr>
              <a:t>[0]+" "+ 		</a:t>
            </a:r>
            <a:r>
              <a:rPr lang="en-US" dirty="0" err="1">
                <a:ea typeface="굴림" pitchFamily="34" charset="-127"/>
              </a:rPr>
              <a:t>contactNos</a:t>
            </a:r>
            <a:r>
              <a:rPr lang="en-US" dirty="0">
                <a:ea typeface="굴림" pitchFamily="34" charset="-127"/>
              </a:rPr>
              <a:t>[1]+" "+</a:t>
            </a:r>
            <a:r>
              <a:rPr lang="en-US" dirty="0" err="1">
                <a:ea typeface="굴림" pitchFamily="34" charset="-127"/>
              </a:rPr>
              <a:t>contactNos</a:t>
            </a:r>
            <a:r>
              <a:rPr lang="en-US" dirty="0">
                <a:ea typeface="굴림" pitchFamily="34" charset="-127"/>
              </a:rPr>
              <a:t>[2]);</a:t>
            </a:r>
          </a:p>
          <a:p>
            <a:pPr>
              <a:spcBef>
                <a:spcPts val="0"/>
              </a:spcBef>
              <a:defRPr/>
            </a:pPr>
            <a:r>
              <a:rPr lang="en-US" dirty="0">
                <a:ea typeface="굴림" pitchFamily="34" charset="-127"/>
              </a:rPr>
              <a:t>}</a:t>
            </a:r>
          </a:p>
          <a:p>
            <a:pPr>
              <a:defRPr/>
            </a:pPr>
            <a:r>
              <a:rPr lang="en-US" dirty="0">
                <a:ea typeface="굴림" pitchFamily="34" charset="-127"/>
              </a:rPr>
              <a:t>}</a:t>
            </a:r>
          </a:p>
          <a:p>
            <a:pPr>
              <a:defRPr/>
            </a:pPr>
            <a:endParaRPr lang="en-US" dirty="0">
              <a:ea typeface="굴림" pitchFamily="34" charset="-127"/>
            </a:endParaRPr>
          </a:p>
        </p:txBody>
      </p:sp>
      <p:sp>
        <p:nvSpPr>
          <p:cNvPr id="13" name="Content Placeholder 9"/>
          <p:cNvSpPr txBox="1">
            <a:spLocks/>
          </p:cNvSpPr>
          <p:nvPr/>
        </p:nvSpPr>
        <p:spPr bwMode="auto">
          <a:xfrm>
            <a:off x="4572000" y="4876800"/>
            <a:ext cx="5105400" cy="1219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Customer Id:1001</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Customer </a:t>
            </a:r>
            <a:r>
              <a:rPr lang="en-US" sz="1600" b="0" kern="0" dirty="0" err="1">
                <a:solidFill>
                  <a:schemeClr val="tx1"/>
                </a:solidFill>
              </a:rPr>
              <a:t>Name:John</a:t>
            </a:r>
            <a:endParaRPr lang="en-US" sz="1600" b="0" kern="0" dirty="0">
              <a:solidFill>
                <a:schemeClr val="tx1"/>
              </a:solidFill>
            </a:endParaRP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Contact Nos:9980788712 9886124566 9496781256</a:t>
            </a:r>
          </a:p>
        </p:txBody>
      </p:sp>
      <p:sp>
        <p:nvSpPr>
          <p:cNvPr id="14" name="TextBox 13"/>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Rectangular Callout 10"/>
          <p:cNvSpPr/>
          <p:nvPr/>
        </p:nvSpPr>
        <p:spPr bwMode="auto">
          <a:xfrm>
            <a:off x="3657600" y="990600"/>
            <a:ext cx="1981200" cy="914400"/>
          </a:xfrm>
          <a:prstGeom prst="wedgeRectCallout">
            <a:avLst>
              <a:gd name="adj1" fmla="val -109615"/>
              <a:gd name="adj2" fmla="val 25587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400" b="0" dirty="0">
                <a:solidFill>
                  <a:schemeClr val="tx1"/>
                </a:solidFill>
              </a:rPr>
              <a:t>Note the use of this() to invoke the another constructor from one constructor</a:t>
            </a:r>
          </a:p>
        </p:txBody>
      </p:sp>
      <p:sp>
        <p:nvSpPr>
          <p:cNvPr id="16" name="Rectangle 15"/>
          <p:cNvSpPr/>
          <p:nvPr/>
        </p:nvSpPr>
        <p:spPr bwMode="auto">
          <a:xfrm>
            <a:off x="304800" y="3657600"/>
            <a:ext cx="3810000" cy="381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spcBef>
                <a:spcPts val="0"/>
              </a:spcBef>
              <a:defRPr/>
            </a:pPr>
            <a:r>
              <a:rPr lang="en-US" dirty="0">
                <a:solidFill>
                  <a:schemeClr val="tx1"/>
                </a:solidFill>
              </a:rPr>
              <a:t>	</a:t>
            </a:r>
            <a:r>
              <a:rPr lang="en-US" dirty="0" err="1">
                <a:solidFill>
                  <a:schemeClr val="tx1"/>
                </a:solidFill>
              </a:rPr>
              <a:t>this.customerName</a:t>
            </a:r>
            <a:r>
              <a:rPr lang="en-US" dirty="0">
                <a:solidFill>
                  <a:schemeClr val="tx1"/>
                </a:solidFill>
              </a:rPr>
              <a:t>=</a:t>
            </a:r>
            <a:r>
              <a:rPr lang="en-US" dirty="0" err="1">
                <a:solidFill>
                  <a:schemeClr val="tx1"/>
                </a:solidFill>
              </a:rPr>
              <a:t>customerName</a:t>
            </a:r>
            <a:r>
              <a:rPr lang="en-US" dirty="0">
                <a:solidFill>
                  <a:schemeClr val="tx1"/>
                </a:solidFill>
              </a:rPr>
              <a:t>;</a:t>
            </a:r>
          </a:p>
          <a:p>
            <a:pPr>
              <a:spcBef>
                <a:spcPts val="0"/>
              </a:spcBef>
              <a:defRPr/>
            </a:pPr>
            <a:r>
              <a:rPr lang="en-US" dirty="0">
                <a:solidFill>
                  <a:schemeClr val="tx1"/>
                </a:solidFill>
              </a:rPr>
              <a:t>	                 this();</a:t>
            </a:r>
          </a:p>
        </p:txBody>
      </p:sp>
      <p:sp>
        <p:nvSpPr>
          <p:cNvPr id="17" name="Content Placeholder 9"/>
          <p:cNvSpPr txBox="1">
            <a:spLocks/>
          </p:cNvSpPr>
          <p:nvPr/>
        </p:nvSpPr>
        <p:spPr bwMode="auto">
          <a:xfrm>
            <a:off x="4572000" y="4876800"/>
            <a:ext cx="5105400" cy="1219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Output:</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Compilation Error!!! </a:t>
            </a:r>
          </a:p>
          <a:p>
            <a:pPr marL="342900" indent="-342900" eaLnBrk="1" hangingPunct="1">
              <a:spcBef>
                <a:spcPct val="20000"/>
              </a:spcBef>
              <a:buClr>
                <a:srgbClr val="003366"/>
              </a:buClr>
              <a:buSzTx/>
              <a:buFont typeface="Wingdings" pitchFamily="2" charset="2"/>
              <a:buNone/>
              <a:defRPr/>
            </a:pPr>
            <a:r>
              <a:rPr lang="en-US" sz="1600" b="0" kern="0" dirty="0">
                <a:solidFill>
                  <a:schemeClr val="tx1"/>
                </a:solidFill>
              </a:rPr>
              <a:t>      this() if used should always be the first statement inside the constructor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3">
                                            <p:txEl>
                                              <p:pRg st="0" end="0"/>
                                            </p:txEl>
                                          </p:spTgt>
                                        </p:tgtEl>
                                      </p:cBhvr>
                                    </p:animEffect>
                                    <p:set>
                                      <p:cBhvr>
                                        <p:cTn id="23" dur="1" fill="hold">
                                          <p:stCondLst>
                                            <p:cond delay="499"/>
                                          </p:stCondLst>
                                        </p:cTn>
                                        <p:tgtEl>
                                          <p:spTgt spid="13">
                                            <p:txEl>
                                              <p:pRg st="0" end="0"/>
                                            </p:txEl>
                                          </p:spTgt>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3">
                                            <p:txEl>
                                              <p:pRg st="1" end="1"/>
                                            </p:txEl>
                                          </p:spTgt>
                                        </p:tgtEl>
                                      </p:cBhvr>
                                    </p:animEffect>
                                    <p:set>
                                      <p:cBhvr>
                                        <p:cTn id="26" dur="1" fill="hold">
                                          <p:stCondLst>
                                            <p:cond delay="499"/>
                                          </p:stCondLst>
                                        </p:cTn>
                                        <p:tgtEl>
                                          <p:spTgt spid="13">
                                            <p:txEl>
                                              <p:pRg st="1" end="1"/>
                                            </p:txEl>
                                          </p:spTgt>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13">
                                            <p:txEl>
                                              <p:pRg st="2" end="2"/>
                                            </p:txEl>
                                          </p:spTgt>
                                        </p:tgtEl>
                                      </p:cBhvr>
                                    </p:animEffect>
                                    <p:set>
                                      <p:cBhvr>
                                        <p:cTn id="29" dur="1" fill="hold">
                                          <p:stCondLst>
                                            <p:cond delay="499"/>
                                          </p:stCondLst>
                                        </p:cTn>
                                        <p:tgtEl>
                                          <p:spTgt spid="13">
                                            <p:txEl>
                                              <p:pRg st="2" end="2"/>
                                            </p:txEl>
                                          </p:spTgt>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3">
                                            <p:txEl>
                                              <p:pRg st="3" end="3"/>
                                            </p:txEl>
                                          </p:spTgt>
                                        </p:tgtEl>
                                      </p:cBhvr>
                                    </p:animEffect>
                                    <p:set>
                                      <p:cBhvr>
                                        <p:cTn id="32" dur="1" fill="hold">
                                          <p:stCondLst>
                                            <p:cond delay="499"/>
                                          </p:stCondLst>
                                        </p:cTn>
                                        <p:tgtEl>
                                          <p:spTgt spid="13">
                                            <p:txEl>
                                              <p:pRg st="3" end="3"/>
                                            </p:txEl>
                                          </p:spTgt>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13">
                                            <p:bg/>
                                          </p:spTgt>
                                        </p:tgtEl>
                                      </p:cBhvr>
                                    </p:animEffect>
                                    <p:set>
                                      <p:cBhvr>
                                        <p:cTn id="35" dur="1" fill="hold">
                                          <p:stCondLst>
                                            <p:cond delay="499"/>
                                          </p:stCondLst>
                                        </p:cTn>
                                        <p:tgtEl>
                                          <p:spTgt spid="13">
                                            <p:bg/>
                                          </p:spTgt>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bg/>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3" grpId="1" build="allAtOnce" animBg="1"/>
      <p:bldP spid="11" grpId="0" animBg="1"/>
      <p:bldP spid="11" grpId="1" animBg="1"/>
      <p:bldP spid="16" grpId="0" animBg="1"/>
      <p:bldP spid="1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0"/>
            <a:ext cx="8915400" cy="4881563"/>
          </a:xfrm>
        </p:spPr>
        <p:txBody>
          <a:bodyPr/>
          <a:lstStyle/>
          <a:p>
            <a:pPr>
              <a:buFont typeface="Wingdings" pitchFamily="2" charset="2"/>
              <a:buNone/>
              <a:defRPr/>
            </a:pPr>
            <a:r>
              <a:rPr lang="en-US" dirty="0" smtClean="0"/>
              <a:t>Q1. What is the output of the following code snippet?</a:t>
            </a:r>
          </a:p>
          <a:p>
            <a:pPr>
              <a:buFont typeface="Wingdings" pitchFamily="2" charset="2"/>
              <a:buNone/>
              <a:defRPr/>
            </a:pPr>
            <a:endParaRPr lang="en-US" dirty="0" smtClean="0"/>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6F06CCBB-4B94-4D91-ACDB-267C6AEE705A}" type="slidenum">
              <a:rPr lang="en-US"/>
              <a:pPr>
                <a:defRPr/>
              </a:pPr>
              <a:t>19</a:t>
            </a:fld>
            <a:endParaRPr lang="en-US"/>
          </a:p>
        </p:txBody>
      </p:sp>
      <p:sp>
        <p:nvSpPr>
          <p:cNvPr id="7" name="Text Box 4"/>
          <p:cNvSpPr txBox="1">
            <a:spLocks noChangeArrowheads="1"/>
          </p:cNvSpPr>
          <p:nvPr/>
        </p:nvSpPr>
        <p:spPr bwMode="auto">
          <a:xfrm>
            <a:off x="609600" y="1676400"/>
            <a:ext cx="7772400" cy="3046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smtClean="0"/>
              <a:t>class Example{</a:t>
            </a:r>
          </a:p>
          <a:p>
            <a:pPr>
              <a:spcBef>
                <a:spcPts val="0"/>
              </a:spcBef>
              <a:defRPr/>
            </a:pPr>
            <a:r>
              <a:rPr lang="en-US" dirty="0" smtClean="0"/>
              <a:t> public void </a:t>
            </a:r>
            <a:r>
              <a:rPr lang="en-US" dirty="0" err="1" smtClean="0"/>
              <a:t>disp</a:t>
            </a:r>
            <a:r>
              <a:rPr lang="en-US" dirty="0" smtClean="0"/>
              <a:t>(float num1,int num2){</a:t>
            </a:r>
          </a:p>
          <a:p>
            <a:pPr>
              <a:spcBef>
                <a:spcPts val="0"/>
              </a:spcBef>
              <a:defRPr/>
            </a:pPr>
            <a:r>
              <a:rPr lang="en-US" dirty="0" smtClean="0"/>
              <a:t> 	</a:t>
            </a:r>
            <a:r>
              <a:rPr lang="en-US" dirty="0" err="1" smtClean="0"/>
              <a:t>System.out.println</a:t>
            </a:r>
            <a:r>
              <a:rPr lang="en-US" dirty="0" smtClean="0"/>
              <a:t>("First </a:t>
            </a:r>
            <a:r>
              <a:rPr lang="en-US" dirty="0" err="1" smtClean="0"/>
              <a:t>disp</a:t>
            </a:r>
            <a:r>
              <a:rPr lang="en-US" dirty="0" smtClean="0"/>
              <a:t> method in the Example Class");</a:t>
            </a:r>
          </a:p>
          <a:p>
            <a:pPr>
              <a:spcBef>
                <a:spcPts val="0"/>
              </a:spcBef>
              <a:defRPr/>
            </a:pPr>
            <a:r>
              <a:rPr lang="en-US" dirty="0" smtClean="0"/>
              <a:t> 	</a:t>
            </a:r>
            <a:r>
              <a:rPr lang="en-US" dirty="0" err="1" smtClean="0"/>
              <a:t>System.out.println</a:t>
            </a:r>
            <a:r>
              <a:rPr lang="en-US" dirty="0" smtClean="0"/>
              <a:t>("num1="+num1);</a:t>
            </a:r>
          </a:p>
          <a:p>
            <a:pPr>
              <a:spcBef>
                <a:spcPts val="0"/>
              </a:spcBef>
              <a:defRPr/>
            </a:pPr>
            <a:r>
              <a:rPr lang="en-US" dirty="0" smtClean="0"/>
              <a:t>  }</a:t>
            </a:r>
          </a:p>
          <a:p>
            <a:pPr>
              <a:spcBef>
                <a:spcPts val="0"/>
              </a:spcBef>
              <a:defRPr/>
            </a:pPr>
            <a:r>
              <a:rPr lang="en-US" dirty="0" smtClean="0"/>
              <a:t>  public void </a:t>
            </a:r>
            <a:r>
              <a:rPr lang="en-US" dirty="0" err="1" smtClean="0"/>
              <a:t>disp</a:t>
            </a:r>
            <a:r>
              <a:rPr lang="en-US" dirty="0" smtClean="0"/>
              <a:t>(</a:t>
            </a:r>
            <a:r>
              <a:rPr lang="en-US" dirty="0" err="1" smtClean="0"/>
              <a:t>int</a:t>
            </a:r>
            <a:r>
              <a:rPr lang="en-US" dirty="0" smtClean="0"/>
              <a:t> num1,int num2){</a:t>
            </a:r>
          </a:p>
          <a:p>
            <a:pPr>
              <a:spcBef>
                <a:spcPts val="0"/>
              </a:spcBef>
              <a:defRPr/>
            </a:pPr>
            <a:r>
              <a:rPr lang="en-US" dirty="0" smtClean="0"/>
              <a:t>   	</a:t>
            </a:r>
            <a:r>
              <a:rPr lang="en-US" dirty="0" err="1" smtClean="0"/>
              <a:t>System.out.println</a:t>
            </a:r>
            <a:r>
              <a:rPr lang="en-US" dirty="0" smtClean="0"/>
              <a:t>("Second </a:t>
            </a:r>
            <a:r>
              <a:rPr lang="en-US" dirty="0" err="1" smtClean="0"/>
              <a:t>disp</a:t>
            </a:r>
            <a:r>
              <a:rPr lang="en-US" dirty="0" smtClean="0"/>
              <a:t> method in the Example Class");</a:t>
            </a:r>
          </a:p>
          <a:p>
            <a:pPr>
              <a:spcBef>
                <a:spcPts val="0"/>
              </a:spcBef>
              <a:defRPr/>
            </a:pPr>
            <a:r>
              <a:rPr lang="en-US" dirty="0" smtClean="0"/>
              <a:t>   	</a:t>
            </a:r>
            <a:r>
              <a:rPr lang="en-US" dirty="0" err="1" smtClean="0"/>
              <a:t>System.out.println</a:t>
            </a:r>
            <a:r>
              <a:rPr lang="en-US" dirty="0" smtClean="0"/>
              <a:t>("num1="+num1);</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Example </a:t>
            </a:r>
            <a:r>
              <a:rPr lang="en-US" dirty="0" err="1" smtClean="0"/>
              <a:t>obj</a:t>
            </a:r>
            <a:r>
              <a:rPr lang="en-US" dirty="0" smtClean="0"/>
              <a:t>=new Example();</a:t>
            </a:r>
          </a:p>
          <a:p>
            <a:pPr>
              <a:spcBef>
                <a:spcPts val="0"/>
              </a:spcBef>
              <a:defRPr/>
            </a:pPr>
            <a:r>
              <a:rPr lang="en-US" dirty="0" smtClean="0"/>
              <a:t>		</a:t>
            </a:r>
            <a:r>
              <a:rPr lang="en-US" dirty="0" err="1" smtClean="0"/>
              <a:t>obj.disp</a:t>
            </a:r>
            <a:r>
              <a:rPr lang="en-US" dirty="0" smtClean="0"/>
              <a:t>((</a:t>
            </a:r>
            <a:r>
              <a:rPr lang="en-US" dirty="0" err="1" smtClean="0"/>
              <a:t>int</a:t>
            </a:r>
            <a:r>
              <a:rPr lang="en-US" dirty="0" smtClean="0"/>
              <a:t>)60.80,20);</a:t>
            </a:r>
          </a:p>
          <a:p>
            <a:pPr>
              <a:spcBef>
                <a:spcPts val="0"/>
              </a:spcBef>
              <a:defRPr/>
            </a:pPr>
            <a:r>
              <a:rPr lang="en-US" dirty="0" smtClean="0"/>
              <a:t>	}</a:t>
            </a:r>
          </a:p>
          <a:p>
            <a:pPr>
              <a:spcBef>
                <a:spcPts val="0"/>
              </a:spcBef>
              <a:defRPr/>
            </a:pPr>
            <a:r>
              <a:rPr lang="en-US" dirty="0" smtClean="0"/>
              <a:t>}</a:t>
            </a:r>
            <a:endParaRPr lang="en-US" dirty="0"/>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09600" y="4953000"/>
            <a:ext cx="46482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Second </a:t>
            </a:r>
            <a:r>
              <a:rPr lang="en-US" sz="1600" b="0" dirty="0" err="1" smtClean="0"/>
              <a:t>disp</a:t>
            </a:r>
            <a:r>
              <a:rPr lang="en-US" sz="1600" b="0" dirty="0" smtClean="0"/>
              <a:t> method in the Example Class</a:t>
            </a:r>
          </a:p>
          <a:p>
            <a:pPr eaLnBrk="1" hangingPunct="1">
              <a:spcBef>
                <a:spcPts val="0"/>
              </a:spcBef>
            </a:pPr>
            <a:r>
              <a:rPr lang="en-US" sz="1600" b="0" dirty="0" smtClean="0"/>
              <a:t>num1=60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a:buFont typeface="Wingdings" pitchFamily="2" charset="2"/>
              <a:buNone/>
              <a:defRPr/>
            </a:pPr>
            <a:r>
              <a:rPr lang="en-US" sz="1600" b="1" dirty="0" smtClean="0"/>
              <a:t>© (2009) Infosys Technologies Ltd.</a:t>
            </a:r>
          </a:p>
          <a:p>
            <a:pPr>
              <a:buFont typeface="Wingdings" pitchFamily="2" charset="2"/>
              <a:buNone/>
              <a:defRPr/>
            </a:pPr>
            <a:endParaRPr lang="en-US" sz="1600" dirty="0" smtClean="0"/>
          </a:p>
          <a:p>
            <a:pPr indent="4763">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48845778-BD74-468B-9932-6A4BB5CB2119}"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0"/>
            <a:ext cx="8915400" cy="4881563"/>
          </a:xfrm>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6F06CCBB-4B94-4D91-ACDB-267C6AEE705A}" type="slidenum">
              <a:rPr lang="en-US"/>
              <a:pPr>
                <a:defRPr/>
              </a:pPr>
              <a:t>20</a:t>
            </a:fld>
            <a:endParaRPr lang="en-US"/>
          </a:p>
        </p:txBody>
      </p:sp>
      <p:sp>
        <p:nvSpPr>
          <p:cNvPr id="7" name="Text Box 4"/>
          <p:cNvSpPr txBox="1">
            <a:spLocks noChangeArrowheads="1"/>
          </p:cNvSpPr>
          <p:nvPr/>
        </p:nvSpPr>
        <p:spPr bwMode="auto">
          <a:xfrm>
            <a:off x="609600" y="1676400"/>
            <a:ext cx="7772400" cy="323165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smtClean="0"/>
              <a:t>class Example{</a:t>
            </a:r>
          </a:p>
          <a:p>
            <a:pPr>
              <a:spcBef>
                <a:spcPts val="0"/>
              </a:spcBef>
              <a:defRPr/>
            </a:pPr>
            <a:r>
              <a:rPr lang="en-US" dirty="0" smtClean="0"/>
              <a:t> public void </a:t>
            </a:r>
            <a:r>
              <a:rPr lang="en-US" dirty="0" err="1" smtClean="0"/>
              <a:t>disp</a:t>
            </a:r>
            <a:r>
              <a:rPr lang="en-US" dirty="0" smtClean="0"/>
              <a:t>(float num1,int num2){</a:t>
            </a:r>
          </a:p>
          <a:p>
            <a:pPr>
              <a:spcBef>
                <a:spcPts val="0"/>
              </a:spcBef>
              <a:defRPr/>
            </a:pPr>
            <a:r>
              <a:rPr lang="en-US" dirty="0" smtClean="0"/>
              <a:t> 	</a:t>
            </a:r>
            <a:r>
              <a:rPr lang="en-US" dirty="0" err="1" smtClean="0"/>
              <a:t>System.out.println</a:t>
            </a:r>
            <a:r>
              <a:rPr lang="en-US" dirty="0" smtClean="0"/>
              <a:t>("First </a:t>
            </a:r>
            <a:r>
              <a:rPr lang="en-US" dirty="0" err="1" smtClean="0"/>
              <a:t>disp</a:t>
            </a:r>
            <a:r>
              <a:rPr lang="en-US" dirty="0" smtClean="0"/>
              <a:t> method in the Example Class");</a:t>
            </a:r>
          </a:p>
          <a:p>
            <a:pPr>
              <a:spcBef>
                <a:spcPts val="0"/>
              </a:spcBef>
              <a:defRPr/>
            </a:pPr>
            <a:r>
              <a:rPr lang="en-US" dirty="0" smtClean="0"/>
              <a:t> 	</a:t>
            </a:r>
            <a:r>
              <a:rPr lang="en-US" dirty="0" err="1" smtClean="0"/>
              <a:t>System.out.println</a:t>
            </a:r>
            <a:r>
              <a:rPr lang="en-US" dirty="0" smtClean="0"/>
              <a:t>("num1="+num1);</a:t>
            </a:r>
          </a:p>
          <a:p>
            <a:pPr>
              <a:spcBef>
                <a:spcPts val="0"/>
              </a:spcBef>
              <a:defRPr/>
            </a:pPr>
            <a:r>
              <a:rPr lang="en-US" dirty="0" smtClean="0"/>
              <a:t>  }</a:t>
            </a:r>
          </a:p>
          <a:p>
            <a:pPr>
              <a:spcBef>
                <a:spcPts val="0"/>
              </a:spcBef>
              <a:defRPr/>
            </a:pPr>
            <a:r>
              <a:rPr lang="en-US" dirty="0" smtClean="0"/>
              <a:t>  public </a:t>
            </a:r>
            <a:r>
              <a:rPr lang="en-US" dirty="0" err="1" smtClean="0"/>
              <a:t>int</a:t>
            </a:r>
            <a:r>
              <a:rPr lang="en-US" dirty="0" smtClean="0"/>
              <a:t>  </a:t>
            </a:r>
            <a:r>
              <a:rPr lang="en-US" dirty="0" err="1" smtClean="0"/>
              <a:t>disp</a:t>
            </a:r>
            <a:r>
              <a:rPr lang="en-US" dirty="0" smtClean="0"/>
              <a:t>(</a:t>
            </a:r>
            <a:r>
              <a:rPr lang="en-US" dirty="0" err="1" smtClean="0"/>
              <a:t>int</a:t>
            </a:r>
            <a:r>
              <a:rPr lang="en-US" dirty="0" smtClean="0"/>
              <a:t> num1,int num2){</a:t>
            </a:r>
          </a:p>
          <a:p>
            <a:pPr>
              <a:spcBef>
                <a:spcPts val="0"/>
              </a:spcBef>
              <a:defRPr/>
            </a:pPr>
            <a:r>
              <a:rPr lang="en-US" dirty="0" smtClean="0"/>
              <a:t>   	</a:t>
            </a:r>
            <a:r>
              <a:rPr lang="en-US" dirty="0" err="1" smtClean="0"/>
              <a:t>System.out.println</a:t>
            </a:r>
            <a:r>
              <a:rPr lang="en-US" dirty="0" smtClean="0"/>
              <a:t>("Second </a:t>
            </a:r>
            <a:r>
              <a:rPr lang="en-US" dirty="0" err="1" smtClean="0"/>
              <a:t>disp</a:t>
            </a:r>
            <a:r>
              <a:rPr lang="en-US" dirty="0" smtClean="0"/>
              <a:t> method in the Example Class");</a:t>
            </a:r>
          </a:p>
          <a:p>
            <a:pPr>
              <a:spcBef>
                <a:spcPts val="0"/>
              </a:spcBef>
              <a:defRPr/>
            </a:pPr>
            <a:r>
              <a:rPr lang="en-US" dirty="0" smtClean="0"/>
              <a:t>   	</a:t>
            </a:r>
            <a:r>
              <a:rPr lang="en-US" dirty="0" err="1" smtClean="0"/>
              <a:t>System.out.println</a:t>
            </a:r>
            <a:r>
              <a:rPr lang="en-US" dirty="0" smtClean="0"/>
              <a:t>("num1="+num1);</a:t>
            </a:r>
          </a:p>
          <a:p>
            <a:pPr>
              <a:spcBef>
                <a:spcPts val="0"/>
              </a:spcBef>
              <a:defRPr/>
            </a:pPr>
            <a:r>
              <a:rPr lang="en-US" dirty="0" smtClean="0"/>
              <a:t>   	return num1;</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Example </a:t>
            </a:r>
            <a:r>
              <a:rPr lang="en-US" dirty="0" err="1" smtClean="0"/>
              <a:t>obj</a:t>
            </a:r>
            <a:r>
              <a:rPr lang="en-US" dirty="0" smtClean="0"/>
              <a:t>=new Example();</a:t>
            </a:r>
          </a:p>
          <a:p>
            <a:pPr>
              <a:spcBef>
                <a:spcPts val="0"/>
              </a:spcBef>
              <a:defRPr/>
            </a:pPr>
            <a:r>
              <a:rPr lang="en-US" dirty="0" smtClean="0"/>
              <a:t>		</a:t>
            </a:r>
            <a:r>
              <a:rPr lang="en-US" dirty="0" err="1" smtClean="0"/>
              <a:t>obj.disp</a:t>
            </a:r>
            <a:r>
              <a:rPr lang="en-US" dirty="0" smtClean="0"/>
              <a:t>(60,20);</a:t>
            </a:r>
          </a:p>
          <a:p>
            <a:pPr>
              <a:spcBef>
                <a:spcPts val="0"/>
              </a:spcBef>
              <a:defRPr/>
            </a:pPr>
            <a:r>
              <a:rPr lang="en-US" dirty="0" smtClean="0"/>
              <a:t>	}</a:t>
            </a:r>
          </a:p>
          <a:p>
            <a:pPr>
              <a:spcBef>
                <a:spcPts val="0"/>
              </a:spcBef>
              <a:defRPr/>
            </a:pPr>
            <a:r>
              <a:rPr lang="en-US" dirty="0" smtClean="0"/>
              <a:t>}</a:t>
            </a:r>
            <a:endParaRPr lang="en-US" dirty="0"/>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09600" y="5029200"/>
            <a:ext cx="46482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Second </a:t>
            </a:r>
            <a:r>
              <a:rPr lang="en-US" sz="1600" b="0" dirty="0" err="1" smtClean="0"/>
              <a:t>disp</a:t>
            </a:r>
            <a:r>
              <a:rPr lang="en-US" sz="1600" b="0" dirty="0" smtClean="0"/>
              <a:t> method in the Example Class</a:t>
            </a:r>
          </a:p>
          <a:p>
            <a:pPr eaLnBrk="1" hangingPunct="1">
              <a:spcBef>
                <a:spcPts val="0"/>
              </a:spcBef>
            </a:pPr>
            <a:r>
              <a:rPr lang="en-US" sz="1600" b="0" dirty="0" smtClean="0"/>
              <a:t>num1=60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0"/>
            <a:ext cx="8915400" cy="4881563"/>
          </a:xfrm>
        </p:spPr>
        <p:txBody>
          <a:bodyPr/>
          <a:lstStyle/>
          <a:p>
            <a:pPr>
              <a:buFont typeface="Wingdings" pitchFamily="2" charset="2"/>
              <a:buNone/>
              <a:defRPr/>
            </a:pPr>
            <a:r>
              <a:rPr lang="en-US" dirty="0" smtClean="0"/>
              <a:t>Q3. What is the outcome of the following code snippet?</a:t>
            </a:r>
          </a:p>
          <a:p>
            <a:pPr>
              <a:buFont typeface="Wingdings" pitchFamily="2" charset="2"/>
              <a:buNone/>
              <a:defRPr/>
            </a:pPr>
            <a:endParaRPr lang="en-US" dirty="0" smtClean="0"/>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6F06CCBB-4B94-4D91-ACDB-267C6AEE705A}" type="slidenum">
              <a:rPr lang="en-US"/>
              <a:pPr>
                <a:defRPr/>
              </a:pPr>
              <a:t>21</a:t>
            </a:fld>
            <a:endParaRPr lang="en-US"/>
          </a:p>
        </p:txBody>
      </p:sp>
      <p:sp>
        <p:nvSpPr>
          <p:cNvPr id="7" name="Text Box 4"/>
          <p:cNvSpPr txBox="1">
            <a:spLocks noChangeArrowheads="1"/>
          </p:cNvSpPr>
          <p:nvPr/>
        </p:nvSpPr>
        <p:spPr bwMode="auto">
          <a:xfrm>
            <a:off x="609600" y="1676400"/>
            <a:ext cx="7772400" cy="34163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smtClean="0"/>
              <a:t>class Example{</a:t>
            </a:r>
          </a:p>
          <a:p>
            <a:pPr>
              <a:spcBef>
                <a:spcPts val="0"/>
              </a:spcBef>
              <a:defRPr/>
            </a:pPr>
            <a:r>
              <a:rPr lang="en-US" dirty="0" smtClean="0"/>
              <a:t> public </a:t>
            </a:r>
            <a:r>
              <a:rPr lang="en-US" dirty="0" err="1" smtClean="0"/>
              <a:t>int</a:t>
            </a:r>
            <a:r>
              <a:rPr lang="en-US" dirty="0" smtClean="0"/>
              <a:t>  </a:t>
            </a:r>
            <a:r>
              <a:rPr lang="en-US" dirty="0" err="1" smtClean="0"/>
              <a:t>disp</a:t>
            </a:r>
            <a:r>
              <a:rPr lang="en-US" dirty="0" smtClean="0"/>
              <a:t>(</a:t>
            </a:r>
            <a:r>
              <a:rPr lang="en-US" dirty="0" err="1" smtClean="0"/>
              <a:t>int</a:t>
            </a:r>
            <a:r>
              <a:rPr lang="en-US" dirty="0" smtClean="0"/>
              <a:t> num1,int num2){</a:t>
            </a:r>
          </a:p>
          <a:p>
            <a:pPr>
              <a:spcBef>
                <a:spcPts val="0"/>
              </a:spcBef>
              <a:defRPr/>
            </a:pPr>
            <a:r>
              <a:rPr lang="en-US" dirty="0" smtClean="0"/>
              <a:t> 	</a:t>
            </a:r>
            <a:r>
              <a:rPr lang="en-US" dirty="0" err="1" smtClean="0"/>
              <a:t>System.out.println</a:t>
            </a:r>
            <a:r>
              <a:rPr lang="en-US" dirty="0" smtClean="0"/>
              <a:t>("First </a:t>
            </a:r>
            <a:r>
              <a:rPr lang="en-US" dirty="0" err="1" smtClean="0"/>
              <a:t>disp</a:t>
            </a:r>
            <a:r>
              <a:rPr lang="en-US" dirty="0" smtClean="0"/>
              <a:t> method in the Example Class");</a:t>
            </a:r>
          </a:p>
          <a:p>
            <a:pPr>
              <a:spcBef>
                <a:spcPts val="0"/>
              </a:spcBef>
              <a:defRPr/>
            </a:pPr>
            <a:r>
              <a:rPr lang="en-US" dirty="0" smtClean="0"/>
              <a:t> 	</a:t>
            </a:r>
            <a:r>
              <a:rPr lang="en-US" dirty="0" err="1" smtClean="0"/>
              <a:t>System.out.println</a:t>
            </a:r>
            <a:r>
              <a:rPr lang="en-US" dirty="0" smtClean="0"/>
              <a:t>("num1="+num1);</a:t>
            </a:r>
          </a:p>
          <a:p>
            <a:pPr>
              <a:spcBef>
                <a:spcPts val="0"/>
              </a:spcBef>
              <a:defRPr/>
            </a:pPr>
            <a:r>
              <a:rPr lang="en-US" dirty="0" smtClean="0"/>
              <a:t>  }</a:t>
            </a:r>
          </a:p>
          <a:p>
            <a:pPr>
              <a:spcBef>
                <a:spcPts val="0"/>
              </a:spcBef>
              <a:defRPr/>
            </a:pPr>
            <a:r>
              <a:rPr lang="en-US" dirty="0" smtClean="0"/>
              <a:t>  public </a:t>
            </a:r>
            <a:r>
              <a:rPr lang="en-US" dirty="0" err="1" smtClean="0"/>
              <a:t>int</a:t>
            </a:r>
            <a:r>
              <a:rPr lang="en-US" dirty="0" smtClean="0"/>
              <a:t>  </a:t>
            </a:r>
            <a:r>
              <a:rPr lang="en-US" dirty="0" err="1" smtClean="0"/>
              <a:t>disp</a:t>
            </a:r>
            <a:r>
              <a:rPr lang="en-US" dirty="0" smtClean="0"/>
              <a:t>(</a:t>
            </a:r>
            <a:r>
              <a:rPr lang="en-US" dirty="0" err="1" smtClean="0"/>
              <a:t>int</a:t>
            </a:r>
            <a:r>
              <a:rPr lang="en-US" dirty="0" smtClean="0"/>
              <a:t> no1,int no2){</a:t>
            </a:r>
          </a:p>
          <a:p>
            <a:pPr>
              <a:spcBef>
                <a:spcPts val="0"/>
              </a:spcBef>
              <a:defRPr/>
            </a:pPr>
            <a:r>
              <a:rPr lang="en-US" dirty="0" smtClean="0"/>
              <a:t>   	</a:t>
            </a:r>
            <a:r>
              <a:rPr lang="en-US" dirty="0" err="1" smtClean="0"/>
              <a:t>System.out.println</a:t>
            </a:r>
            <a:r>
              <a:rPr lang="en-US" dirty="0" smtClean="0"/>
              <a:t>("Second </a:t>
            </a:r>
            <a:r>
              <a:rPr lang="en-US" dirty="0" err="1" smtClean="0"/>
              <a:t>disp</a:t>
            </a:r>
            <a:r>
              <a:rPr lang="en-US" dirty="0" smtClean="0"/>
              <a:t> method in the Example Class");</a:t>
            </a:r>
          </a:p>
          <a:p>
            <a:pPr>
              <a:spcBef>
                <a:spcPts val="0"/>
              </a:spcBef>
              <a:defRPr/>
            </a:pPr>
            <a:r>
              <a:rPr lang="en-US" dirty="0" smtClean="0"/>
              <a:t>   	</a:t>
            </a:r>
            <a:r>
              <a:rPr lang="en-US" dirty="0" err="1" smtClean="0"/>
              <a:t>System.out.println</a:t>
            </a:r>
            <a:r>
              <a:rPr lang="en-US" dirty="0" smtClean="0"/>
              <a:t>("no1="+no1);</a:t>
            </a:r>
          </a:p>
          <a:p>
            <a:pPr>
              <a:spcBef>
                <a:spcPts val="0"/>
              </a:spcBef>
              <a:defRPr/>
            </a:pPr>
            <a:r>
              <a:rPr lang="en-US" dirty="0" smtClean="0"/>
              <a:t>   	return no1;</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Example </a:t>
            </a:r>
            <a:r>
              <a:rPr lang="en-US" dirty="0" err="1" smtClean="0"/>
              <a:t>obj</a:t>
            </a:r>
            <a:r>
              <a:rPr lang="en-US" dirty="0" smtClean="0"/>
              <a:t>=new Example();</a:t>
            </a:r>
          </a:p>
          <a:p>
            <a:pPr>
              <a:spcBef>
                <a:spcPts val="0"/>
              </a:spcBef>
              <a:defRPr/>
            </a:pPr>
            <a:r>
              <a:rPr lang="en-US" dirty="0" smtClean="0"/>
              <a:t>		</a:t>
            </a:r>
            <a:r>
              <a:rPr lang="en-US" dirty="0" err="1" smtClean="0"/>
              <a:t>obj.disp</a:t>
            </a:r>
            <a:r>
              <a:rPr lang="en-US" dirty="0" smtClean="0"/>
              <a:t>(60,20);</a:t>
            </a:r>
          </a:p>
          <a:p>
            <a:pPr>
              <a:spcBef>
                <a:spcPts val="0"/>
              </a:spcBef>
              <a:defRPr/>
            </a:pPr>
            <a:r>
              <a:rPr lang="en-US" dirty="0" smtClean="0"/>
              <a:t>	}</a:t>
            </a:r>
          </a:p>
          <a:p>
            <a:pPr>
              <a:spcBef>
                <a:spcPts val="0"/>
              </a:spcBef>
              <a:defRPr/>
            </a:pPr>
            <a:r>
              <a:rPr lang="en-US" dirty="0" smtClean="0"/>
              <a:t>}</a:t>
            </a:r>
          </a:p>
          <a:p>
            <a:pPr>
              <a:spcBef>
                <a:spcPts val="0"/>
              </a:spcBef>
              <a:defRPr/>
            </a:pPr>
            <a:endParaRPr lang="en-US" dirty="0" smtClean="0"/>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8" name="Content Placeholder 9"/>
          <p:cNvSpPr txBox="1">
            <a:spLocks/>
          </p:cNvSpPr>
          <p:nvPr/>
        </p:nvSpPr>
        <p:spPr bwMode="auto">
          <a:xfrm>
            <a:off x="609600" y="5181600"/>
            <a:ext cx="77724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more than one method with the same name and argument list cannot be given in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4294967295"/>
          </p:nvPr>
        </p:nvSpPr>
        <p:spPr>
          <a:xfrm>
            <a:off x="533400" y="1600200"/>
            <a:ext cx="8229600" cy="4411663"/>
          </a:xfrm>
        </p:spPr>
        <p:txBody>
          <a:bodyPr/>
          <a:lstStyle/>
          <a:p>
            <a:pPr marL="0" indent="0">
              <a:spcBef>
                <a:spcPct val="0"/>
              </a:spcBef>
              <a:buClrTx/>
              <a:buFontTx/>
              <a:buNone/>
              <a:defRPr/>
            </a:pPr>
            <a:r>
              <a:rPr lang="en-US" dirty="0" smtClean="0"/>
              <a:t>In the design of the Retail store application, the following classes have been designed for the various modules- </a:t>
            </a:r>
          </a:p>
          <a:p>
            <a:pPr marL="0" indent="0">
              <a:spcBef>
                <a:spcPct val="0"/>
              </a:spcBef>
              <a:buClrTx/>
              <a:buFontTx/>
              <a:buNone/>
              <a:defRPr/>
            </a:pPr>
            <a:endParaRPr lang="en-US" dirty="0" smtClean="0"/>
          </a:p>
          <a:p>
            <a:pPr marL="0" indent="0">
              <a:spcBef>
                <a:spcPct val="0"/>
              </a:spcBef>
              <a:buClrTx/>
              <a:buFontTx/>
              <a:buNone/>
              <a:defRPr/>
            </a:pPr>
            <a:endParaRPr lang="en-US" dirty="0" smtClean="0"/>
          </a:p>
          <a:p>
            <a:pPr marL="0" indent="0">
              <a:spcBef>
                <a:spcPct val="0"/>
              </a:spcBef>
              <a:buClrTx/>
              <a:buFontTx/>
              <a:buNone/>
              <a:defRPr/>
            </a:pPr>
            <a:endParaRPr lang="en-US" dirty="0" smtClean="0"/>
          </a:p>
          <a:p>
            <a:pPr marL="0" indent="0">
              <a:spcBef>
                <a:spcPct val="0"/>
              </a:spcBef>
              <a:buClrTx/>
              <a:buFontTx/>
              <a:buNone/>
              <a:defRPr/>
            </a:pPr>
            <a:endParaRPr lang="en-US" dirty="0" smtClean="0"/>
          </a:p>
          <a:p>
            <a:pPr marL="0" indent="0">
              <a:spcBef>
                <a:spcPct val="0"/>
              </a:spcBef>
              <a:buClrTx/>
              <a:buFontTx/>
              <a:buNone/>
              <a:defRPr/>
            </a:pPr>
            <a:endParaRPr lang="en-US" dirty="0" smtClean="0"/>
          </a:p>
          <a:p>
            <a:pPr marL="0" indent="0">
              <a:spcBef>
                <a:spcPct val="0"/>
              </a:spcBef>
              <a:buClrTx/>
              <a:buFontTx/>
              <a:buNone/>
              <a:defRPr/>
            </a:pPr>
            <a:r>
              <a:rPr lang="en-US" dirty="0" smtClean="0"/>
              <a:t>These classes are interrelated and collectively bring about the functionality of the application</a:t>
            </a:r>
          </a:p>
          <a:p>
            <a:pPr marL="0" indent="0">
              <a:spcBef>
                <a:spcPct val="0"/>
              </a:spcBef>
              <a:buClrTx/>
              <a:buFontTx/>
              <a:buNone/>
              <a:defRPr/>
            </a:pPr>
            <a:endParaRPr lang="en-US" dirty="0" smtClean="0"/>
          </a:p>
          <a:p>
            <a:pPr>
              <a:buFont typeface="Wingdings" pitchFamily="2" charset="2"/>
              <a:buNone/>
              <a:defRPr/>
            </a:pPr>
            <a:endParaRPr lang="en-US" dirty="0" smtClean="0"/>
          </a:p>
        </p:txBody>
      </p:sp>
      <p:sp>
        <p:nvSpPr>
          <p:cNvPr id="6" name="Slide Number Placeholder 5"/>
          <p:cNvSpPr>
            <a:spLocks noGrp="1"/>
          </p:cNvSpPr>
          <p:nvPr>
            <p:ph type="sldNum" sz="quarter" idx="10"/>
          </p:nvPr>
        </p:nvSpPr>
        <p:spPr/>
        <p:txBody>
          <a:bodyPr/>
          <a:lstStyle/>
          <a:p>
            <a:pPr>
              <a:defRPr/>
            </a:pPr>
            <a:fld id="{3B7FBEAE-340F-472F-ADFF-35E12EBF099B}" type="slidenum">
              <a:rPr lang="en-US" smtClean="0"/>
              <a:pPr>
                <a:defRPr/>
              </a:pPr>
              <a:t>22</a:t>
            </a:fld>
            <a:endParaRPr lang="en-US"/>
          </a:p>
        </p:txBody>
      </p:sp>
      <p:sp>
        <p:nvSpPr>
          <p:cNvPr id="9" name="TextBox 8"/>
          <p:cNvSpPr txBox="1"/>
          <p:nvPr/>
        </p:nvSpPr>
        <p:spPr>
          <a:xfrm>
            <a:off x="406398"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graphicFrame>
        <p:nvGraphicFramePr>
          <p:cNvPr id="10" name="Table 9"/>
          <p:cNvGraphicFramePr>
            <a:graphicFrameLocks noGrp="1"/>
          </p:cNvGraphicFramePr>
          <p:nvPr/>
        </p:nvGraphicFramePr>
        <p:xfrm>
          <a:off x="3200400" y="2590800"/>
          <a:ext cx="1981200" cy="1478280"/>
        </p:xfrm>
        <a:graphic>
          <a:graphicData uri="http://schemas.openxmlformats.org/drawingml/2006/table">
            <a:tbl>
              <a:tblPr firstRow="1" bandRow="1">
                <a:tableStyleId>{21E4AEA4-8DFA-4A89-87EB-49C32662AFE0}</a:tableStyleId>
              </a:tblPr>
              <a:tblGrid>
                <a:gridCol w="1981200"/>
              </a:tblGrid>
              <a:tr h="142240">
                <a:tc>
                  <a:txBody>
                    <a:bodyPr/>
                    <a:lstStyle/>
                    <a:p>
                      <a:pPr algn="ctr"/>
                      <a:r>
                        <a:rPr lang="en-US" dirty="0" smtClean="0"/>
                        <a:t>Classes</a:t>
                      </a:r>
                      <a:endParaRPr lang="en-US" dirty="0"/>
                    </a:p>
                  </a:txBody>
                  <a:tcPr/>
                </a:tc>
              </a:tr>
              <a:tr h="370840">
                <a:tc>
                  <a:txBody>
                    <a:bodyPr/>
                    <a:lstStyle/>
                    <a:p>
                      <a:r>
                        <a:rPr lang="en-US" dirty="0" smtClean="0"/>
                        <a:t>Customer</a:t>
                      </a:r>
                      <a:endParaRPr lang="en-US" dirty="0"/>
                    </a:p>
                  </a:txBody>
                  <a:tcPr/>
                </a:tc>
              </a:tr>
              <a:tr h="370840">
                <a:tc>
                  <a:txBody>
                    <a:bodyPr/>
                    <a:lstStyle/>
                    <a:p>
                      <a:r>
                        <a:rPr lang="en-US" dirty="0" smtClean="0"/>
                        <a:t>Purchase</a:t>
                      </a:r>
                      <a:endParaRPr lang="en-US" dirty="0"/>
                    </a:p>
                  </a:txBody>
                  <a:tcPr/>
                </a:tc>
              </a:tr>
              <a:tr h="370840">
                <a:tc>
                  <a:txBody>
                    <a:bodyPr/>
                    <a:lstStyle/>
                    <a:p>
                      <a:r>
                        <a:rPr lang="en-US" dirty="0" err="1" smtClean="0"/>
                        <a:t>PrintDetails</a:t>
                      </a:r>
                      <a:endParaRPr lang="en-US" dirty="0"/>
                    </a:p>
                  </a:txBody>
                  <a:tcPr/>
                </a:tc>
              </a:tr>
            </a:tbl>
          </a:graphicData>
        </a:graphic>
      </p:graphicFrame>
      <p:sp>
        <p:nvSpPr>
          <p:cNvPr id="11" name="Content Placeholder 9"/>
          <p:cNvSpPr txBox="1">
            <a:spLocks/>
          </p:cNvSpPr>
          <p:nvPr/>
        </p:nvSpPr>
        <p:spPr bwMode="auto">
          <a:xfrm>
            <a:off x="685800" y="5257800"/>
            <a:ext cx="8001000" cy="685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Let us understand the relationships between these classes </a:t>
            </a:r>
            <a:endParaRPr lang="en-US" sz="1600" b="0" kern="0" dirty="0">
              <a:ea typeface="굴림" pitchFamily="34" charset="-127"/>
            </a:endParaRP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11">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1">
                                            <p:txEl>
                                              <p:pRg st="0" end="0"/>
                                            </p:txEl>
                                          </p:spTgt>
                                        </p:tgtEl>
                                        <p:attrNameLst>
                                          <p:attrName>style.visibility</p:attrName>
                                        </p:attrNameLst>
                                      </p:cBhvr>
                                      <p:to>
                                        <p:strVal val="hidden"/>
                                      </p:to>
                                    </p:set>
                                  </p:childTnLst>
                                </p:cTn>
                              </p:par>
                              <p:par>
                                <p:cTn id="15" presetID="2" presetClass="exit" presetSubtype="4" fill="hold" grpId="1" nodeType="withEffect">
                                  <p:stCondLst>
                                    <p:cond delay="0"/>
                                  </p:stCondLst>
                                  <p:childTnLst>
                                    <p:anim calcmode="lin" valueType="num">
                                      <p:cBhvr additive="base">
                                        <p:cTn id="16" dur="500"/>
                                        <p:tgtEl>
                                          <p:spTgt spid="11">
                                            <p:bg/>
                                          </p:spTgt>
                                        </p:tgtEl>
                                        <p:attrNameLst>
                                          <p:attrName>ppt_x</p:attrName>
                                        </p:attrNameLst>
                                      </p:cBhvr>
                                      <p:tavLst>
                                        <p:tav tm="0">
                                          <p:val>
                                            <p:strVal val="ppt_x"/>
                                          </p:val>
                                        </p:tav>
                                        <p:tav tm="100000">
                                          <p:val>
                                            <p:strVal val="ppt_x"/>
                                          </p:val>
                                        </p:tav>
                                      </p:tavLst>
                                    </p:anim>
                                    <p:anim calcmode="lin" valueType="num">
                                      <p:cBhvr additive="base">
                                        <p:cTn id="17" dur="500"/>
                                        <p:tgtEl>
                                          <p:spTgt spid="11">
                                            <p:bg/>
                                          </p:spTgt>
                                        </p:tgtEl>
                                        <p:attrNameLst>
                                          <p:attrName>ppt_y</p:attrName>
                                        </p:attrNameLst>
                                      </p:cBhvr>
                                      <p:tavLst>
                                        <p:tav tm="0">
                                          <p:val>
                                            <p:strVal val="ppt_y"/>
                                          </p:val>
                                        </p:tav>
                                        <p:tav tm="100000">
                                          <p:val>
                                            <p:strVal val="1+ppt_h/2"/>
                                          </p:val>
                                        </p:tav>
                                      </p:tavLst>
                                    </p:anim>
                                    <p:set>
                                      <p:cBhvr>
                                        <p:cTn id="18" dur="1" fill="hold">
                                          <p:stCondLst>
                                            <p:cond delay="499"/>
                                          </p:stCondLst>
                                        </p:cTn>
                                        <p:tgtEl>
                                          <p:spTgt spid="1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1" grpI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609600" y="1524000"/>
            <a:ext cx="89154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smtClean="0">
                <a:solidFill>
                  <a:schemeClr val="tx1"/>
                </a:solidFill>
              </a:rPr>
              <a:t/>
            </a:r>
            <a:br>
              <a:rPr lang="en-US" sz="3100" smtClean="0">
                <a:solidFill>
                  <a:schemeClr val="tx1"/>
                </a:solidFill>
              </a:rPr>
            </a:br>
            <a:r>
              <a:rPr lang="en-US" smtClean="0"/>
              <a:t>Relationships</a:t>
            </a:r>
            <a:r>
              <a:rPr lang="en-US" dirty="0" smtClean="0"/>
              <a:t/>
            </a:r>
            <a:br>
              <a:rPr lang="en-US" dirty="0" smtClean="0"/>
            </a:b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9788" y="838200"/>
            <a:ext cx="9066212" cy="1143000"/>
          </a:xfrm>
        </p:spPr>
        <p:txBody>
          <a:bodyPr/>
          <a:lstStyle/>
          <a:p>
            <a:pPr eaLnBrk="1" hangingPunct="1">
              <a:defRPr/>
            </a:pPr>
            <a:r>
              <a:rPr lang="en-US" sz="2600" smtClean="0">
                <a:solidFill>
                  <a:srgbClr val="003300"/>
                </a:solidFill>
              </a:rPr>
              <a:t/>
            </a:r>
            <a:br>
              <a:rPr lang="en-US" sz="2600" smtClean="0">
                <a:solidFill>
                  <a:srgbClr val="003300"/>
                </a:solidFill>
              </a:rPr>
            </a:br>
            <a:endParaRPr lang="en-US" sz="2600" smtClean="0">
              <a:solidFill>
                <a:srgbClr val="003300"/>
              </a:solidFill>
            </a:endParaRPr>
          </a:p>
        </p:txBody>
      </p:sp>
      <p:sp>
        <p:nvSpPr>
          <p:cNvPr id="21508" name="Rectangle 4"/>
          <p:cNvSpPr>
            <a:spLocks noGrp="1" noChangeArrowheads="1"/>
          </p:cNvSpPr>
          <p:nvPr>
            <p:ph type="body" idx="1"/>
          </p:nvPr>
        </p:nvSpPr>
        <p:spPr>
          <a:xfrm>
            <a:off x="457200" y="1295400"/>
            <a:ext cx="8710613" cy="3881438"/>
          </a:xfrm>
        </p:spPr>
        <p:txBody>
          <a:bodyPr/>
          <a:lstStyle/>
          <a:p>
            <a:pPr>
              <a:spcBef>
                <a:spcPct val="0"/>
              </a:spcBef>
              <a:buClrTx/>
              <a:buFontTx/>
              <a:buNone/>
              <a:defRPr/>
            </a:pPr>
            <a:r>
              <a:rPr lang="en-US" sz="2000" dirty="0" smtClean="0"/>
              <a:t>There are three kinds of relationships between classes :</a:t>
            </a:r>
          </a:p>
          <a:p>
            <a:pPr>
              <a:spcBef>
                <a:spcPct val="0"/>
              </a:spcBef>
              <a:buClrTx/>
              <a:buFontTx/>
              <a:buNone/>
              <a:defRPr/>
            </a:pPr>
            <a:endParaRPr lang="en-US" sz="2000" dirty="0" smtClean="0"/>
          </a:p>
          <a:p>
            <a:pPr lvl="1">
              <a:spcBef>
                <a:spcPct val="0"/>
              </a:spcBef>
              <a:buClrTx/>
              <a:defRPr/>
            </a:pPr>
            <a:r>
              <a:rPr lang="en-US" sz="2000" b="1" dirty="0" smtClean="0">
                <a:ea typeface="+mn-ea"/>
              </a:rPr>
              <a:t>Generalization and specialization </a:t>
            </a:r>
            <a:r>
              <a:rPr lang="en-US" sz="2000" dirty="0" smtClean="0">
                <a:ea typeface="+mn-ea"/>
              </a:rPr>
              <a:t>(is-a relationship)</a:t>
            </a:r>
          </a:p>
          <a:p>
            <a:pPr lvl="2" eaLnBrk="1" hangingPunct="1">
              <a:defRPr/>
            </a:pPr>
            <a:r>
              <a:rPr lang="en-US" dirty="0" smtClean="0"/>
              <a:t>A class is similar to another class</a:t>
            </a:r>
          </a:p>
          <a:p>
            <a:pPr lvl="2" eaLnBrk="1" hangingPunct="1">
              <a:defRPr/>
            </a:pPr>
            <a:r>
              <a:rPr lang="en-US" dirty="0" smtClean="0"/>
              <a:t>Class is a different type of another</a:t>
            </a:r>
          </a:p>
          <a:p>
            <a:pPr lvl="2" eaLnBrk="1" hangingPunct="1">
              <a:defRPr/>
            </a:pPr>
            <a:endParaRPr lang="en-US" dirty="0" smtClean="0">
              <a:ea typeface="+mn-ea"/>
            </a:endParaRPr>
          </a:p>
          <a:p>
            <a:pPr lvl="1">
              <a:spcBef>
                <a:spcPct val="0"/>
              </a:spcBef>
              <a:buClrTx/>
              <a:defRPr/>
            </a:pPr>
            <a:r>
              <a:rPr lang="en-US" sz="2000" b="1" dirty="0" smtClean="0">
                <a:ea typeface="+mn-ea"/>
              </a:rPr>
              <a:t>Aggregation </a:t>
            </a:r>
            <a:r>
              <a:rPr lang="en-US" sz="2000" dirty="0" smtClean="0">
                <a:ea typeface="+mn-ea"/>
              </a:rPr>
              <a:t>(has-a relationship)</a:t>
            </a:r>
          </a:p>
          <a:p>
            <a:pPr lvl="2" eaLnBrk="1" hangingPunct="1">
              <a:defRPr/>
            </a:pPr>
            <a:r>
              <a:rPr lang="en-US" dirty="0" smtClean="0"/>
              <a:t>Class contains object of another class as a member</a:t>
            </a:r>
          </a:p>
          <a:p>
            <a:pPr lvl="2" eaLnBrk="1" hangingPunct="1">
              <a:defRPr/>
            </a:pPr>
            <a:r>
              <a:rPr lang="en-US" dirty="0" smtClean="0"/>
              <a:t>Another class is part of the class</a:t>
            </a:r>
          </a:p>
          <a:p>
            <a:pPr lvl="2" eaLnBrk="1" hangingPunct="1">
              <a:defRPr/>
            </a:pPr>
            <a:endParaRPr lang="en-US" dirty="0" smtClean="0"/>
          </a:p>
          <a:p>
            <a:pPr lvl="1" eaLnBrk="1" hangingPunct="1">
              <a:defRPr/>
            </a:pPr>
            <a:r>
              <a:rPr lang="en-US" sz="2000" b="1" dirty="0" smtClean="0"/>
              <a:t>Association</a:t>
            </a:r>
            <a:r>
              <a:rPr lang="en-US" sz="2000" dirty="0" smtClean="0"/>
              <a:t> (uses-a relationship)</a:t>
            </a:r>
          </a:p>
          <a:p>
            <a:pPr lvl="2" eaLnBrk="1" hangingPunct="1">
              <a:defRPr/>
            </a:pPr>
            <a:r>
              <a:rPr lang="en-US" dirty="0" smtClean="0"/>
              <a:t>Loosely coupled relationship</a:t>
            </a:r>
          </a:p>
          <a:p>
            <a:pPr lvl="2" eaLnBrk="1" hangingPunct="1">
              <a:defRPr/>
            </a:pPr>
            <a:r>
              <a:rPr lang="en-US" dirty="0" smtClean="0"/>
              <a:t>A class interacts with another class</a:t>
            </a:r>
          </a:p>
          <a:p>
            <a:pPr lvl="1" eaLnBrk="1" hangingPunct="1">
              <a:defRPr/>
            </a:pPr>
            <a:endParaRPr lang="en-US" sz="2400" dirty="0" smtClean="0"/>
          </a:p>
          <a:p>
            <a:pPr lvl="1">
              <a:spcBef>
                <a:spcPct val="0"/>
              </a:spcBef>
              <a:buClrTx/>
              <a:defRPr/>
            </a:pPr>
            <a:endParaRPr lang="en-US" sz="2400" dirty="0" smtClean="0">
              <a:ea typeface="+mn-ea"/>
            </a:endParaRPr>
          </a:p>
          <a:p>
            <a:pPr lvl="1">
              <a:spcBef>
                <a:spcPct val="0"/>
              </a:spcBef>
              <a:buClrTx/>
              <a:defRPr/>
            </a:pPr>
            <a:endParaRPr lang="en-US" sz="2400" dirty="0" smtClean="0">
              <a:ea typeface="+mn-ea"/>
            </a:endParaRPr>
          </a:p>
          <a:p>
            <a:pPr>
              <a:spcBef>
                <a:spcPct val="0"/>
              </a:spcBef>
              <a:buClrTx/>
              <a:buFontTx/>
              <a:buNone/>
              <a:defRPr/>
            </a:pPr>
            <a:r>
              <a:rPr lang="en-US" sz="2000" b="1" dirty="0" smtClean="0">
                <a:solidFill>
                  <a:schemeClr val="folHlink"/>
                </a:solidFill>
              </a:rPr>
              <a:t>				</a:t>
            </a:r>
            <a:endParaRPr lang="en-US" sz="2000" dirty="0" smtClean="0">
              <a:solidFill>
                <a:srgbClr val="006600"/>
              </a:solidFill>
            </a:endParaRPr>
          </a:p>
          <a:p>
            <a:pPr lvl="1" eaLnBrk="1" hangingPunct="1">
              <a:lnSpc>
                <a:spcPct val="90000"/>
              </a:lnSpc>
              <a:buFont typeface="Wingdings" pitchFamily="2" charset="2"/>
              <a:buNone/>
              <a:defRPr/>
            </a:pPr>
            <a:endParaRPr lang="en-US" sz="2000" dirty="0" smtClean="0">
              <a:solidFill>
                <a:srgbClr val="660066"/>
              </a:solidFill>
            </a:endParaRPr>
          </a:p>
          <a:p>
            <a:pPr lvl="1" eaLnBrk="1" hangingPunct="1">
              <a:lnSpc>
                <a:spcPct val="90000"/>
              </a:lnSpc>
              <a:defRPr/>
            </a:pPr>
            <a:endParaRPr lang="en-US" sz="2000" dirty="0" smtClean="0">
              <a:solidFill>
                <a:srgbClr val="660066"/>
              </a:solidFill>
            </a:endParaRPr>
          </a:p>
          <a:p>
            <a:pPr lvl="2" eaLnBrk="1" hangingPunct="1">
              <a:lnSpc>
                <a:spcPct val="90000"/>
              </a:lnSpc>
              <a:buFont typeface="Wingdings" pitchFamily="2" charset="2"/>
              <a:buNone/>
              <a:defRPr/>
            </a:pPr>
            <a:endParaRPr lang="en-US" sz="1800" dirty="0" smtClean="0">
              <a:solidFill>
                <a:srgbClr val="003300"/>
              </a:solidFill>
            </a:endParaRPr>
          </a:p>
        </p:txBody>
      </p:sp>
      <p:sp>
        <p:nvSpPr>
          <p:cNvPr id="32" name="Rectangle 4"/>
          <p:cNvSpPr txBox="1">
            <a:spLocks noChangeArrowheads="1"/>
          </p:cNvSpPr>
          <p:nvPr/>
        </p:nvSpPr>
        <p:spPr bwMode="auto">
          <a:xfrm>
            <a:off x="457200" y="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Relationships( 1 of </a:t>
            </a:r>
            <a:r>
              <a:rPr lang="en-US" sz="3200" kern="0" dirty="0" smtClean="0">
                <a:solidFill>
                  <a:schemeClr val="bg1"/>
                </a:solidFill>
                <a:latin typeface="+mj-lt"/>
                <a:ea typeface="+mj-ea"/>
                <a:cs typeface="+mj-cs"/>
              </a:rPr>
              <a:t>4)</a:t>
            </a:r>
            <a:endParaRPr lang="en-US" sz="3200" kern="0" dirty="0">
              <a:solidFill>
                <a:schemeClr val="bg1"/>
              </a:solidFill>
              <a:latin typeface="+mj-lt"/>
              <a:ea typeface="+mj-ea"/>
              <a:cs typeface="+mj-cs"/>
            </a:endParaRPr>
          </a:p>
        </p:txBody>
      </p:sp>
      <p:sp>
        <p:nvSpPr>
          <p:cNvPr id="5" name="Slide Number Placeholder 3"/>
          <p:cNvSpPr>
            <a:spLocks noGrp="1"/>
          </p:cNvSpPr>
          <p:nvPr>
            <p:ph type="sldNum" sz="quarter" idx="10"/>
          </p:nvPr>
        </p:nvSpPr>
        <p:spPr/>
        <p:txBody>
          <a:bodyPr/>
          <a:lstStyle/>
          <a:p>
            <a:pPr>
              <a:defRPr/>
            </a:pPr>
            <a:fld id="{8037B0F1-FC22-4163-BCEE-3A49A461B53B}"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body" idx="1"/>
          </p:nvPr>
        </p:nvSpPr>
        <p:spPr>
          <a:xfrm>
            <a:off x="381000" y="1219200"/>
            <a:ext cx="8863013" cy="3881438"/>
          </a:xfrm>
          <a:noFill/>
        </p:spPr>
        <p:txBody>
          <a:bodyPr/>
          <a:lstStyle/>
          <a:p>
            <a:pPr>
              <a:spcBef>
                <a:spcPct val="0"/>
              </a:spcBef>
              <a:buClrTx/>
              <a:buFontTx/>
              <a:buNone/>
            </a:pPr>
            <a:endParaRPr lang="en-US" smtClean="0"/>
          </a:p>
          <a:p>
            <a:pPr lvl="1">
              <a:spcBef>
                <a:spcPct val="0"/>
              </a:spcBef>
              <a:buClrTx/>
              <a:buFont typeface="Wingdings" pitchFamily="2" charset="2"/>
              <a:buNone/>
            </a:pPr>
            <a:endParaRPr lang="en-US" sz="2000" smtClean="0">
              <a:solidFill>
                <a:srgbClr val="006600"/>
              </a:solidFill>
            </a:endParaRPr>
          </a:p>
          <a:p>
            <a:pPr lvl="1" eaLnBrk="1" hangingPunct="1">
              <a:lnSpc>
                <a:spcPct val="90000"/>
              </a:lnSpc>
              <a:buFont typeface="Wingdings" pitchFamily="2" charset="2"/>
              <a:buNone/>
            </a:pPr>
            <a:endParaRPr lang="en-US" sz="2000" smtClean="0">
              <a:solidFill>
                <a:srgbClr val="660066"/>
              </a:solidFill>
            </a:endParaRPr>
          </a:p>
          <a:p>
            <a:pPr lvl="1" eaLnBrk="1" hangingPunct="1">
              <a:lnSpc>
                <a:spcPct val="90000"/>
              </a:lnSpc>
            </a:pPr>
            <a:endParaRPr lang="en-US" sz="2000" smtClean="0">
              <a:solidFill>
                <a:srgbClr val="660066"/>
              </a:solidFill>
            </a:endParaRPr>
          </a:p>
          <a:p>
            <a:pPr lvl="2" eaLnBrk="1" hangingPunct="1">
              <a:lnSpc>
                <a:spcPct val="90000"/>
              </a:lnSpc>
              <a:buFont typeface="Wingdings" pitchFamily="2" charset="2"/>
              <a:buNone/>
            </a:pPr>
            <a:endParaRPr lang="en-US" sz="1800" smtClean="0">
              <a:solidFill>
                <a:srgbClr val="003300"/>
              </a:solidFill>
            </a:endParaRPr>
          </a:p>
        </p:txBody>
      </p:sp>
      <p:sp>
        <p:nvSpPr>
          <p:cNvPr id="32" name="Rectangle 4"/>
          <p:cNvSpPr txBox="1">
            <a:spLocks noChangeArrowheads="1"/>
          </p:cNvSpPr>
          <p:nvPr/>
        </p:nvSpPr>
        <p:spPr bwMode="auto">
          <a:xfrm>
            <a:off x="457200" y="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Relationships( 2 of </a:t>
            </a:r>
            <a:r>
              <a:rPr lang="en-US" sz="3200" kern="0" dirty="0" smtClean="0">
                <a:solidFill>
                  <a:schemeClr val="bg1"/>
                </a:solidFill>
                <a:latin typeface="+mj-lt"/>
                <a:ea typeface="+mj-ea"/>
                <a:cs typeface="+mj-cs"/>
              </a:rPr>
              <a:t>4)</a:t>
            </a:r>
            <a:endParaRPr lang="en-US" sz="3200" kern="0" dirty="0">
              <a:solidFill>
                <a:schemeClr val="bg1"/>
              </a:solidFill>
              <a:latin typeface="+mj-lt"/>
              <a:ea typeface="+mj-ea"/>
              <a:cs typeface="+mj-cs"/>
            </a:endParaRPr>
          </a:p>
        </p:txBody>
      </p:sp>
      <p:sp>
        <p:nvSpPr>
          <p:cNvPr id="30724" name="Rectangle 59"/>
          <p:cNvSpPr>
            <a:spLocks noChangeArrowheads="1"/>
          </p:cNvSpPr>
          <p:nvPr/>
        </p:nvSpPr>
        <p:spPr bwMode="auto">
          <a:xfrm>
            <a:off x="914400" y="1219200"/>
            <a:ext cx="8077200" cy="838200"/>
          </a:xfrm>
          <a:prstGeom prst="rect">
            <a:avLst/>
          </a:prstGeom>
          <a:gradFill rotWithShape="1">
            <a:gsLst>
              <a:gs pos="0">
                <a:srgbClr val="8080FF"/>
              </a:gs>
              <a:gs pos="50000">
                <a:srgbClr val="B3B3FF"/>
              </a:gs>
              <a:gs pos="100000">
                <a:srgbClr val="DADAFF"/>
              </a:gs>
            </a:gsLst>
            <a:lin ang="5400000" scaled="1"/>
          </a:gradFill>
          <a:ln w="12700" algn="ctr">
            <a:solidFill>
              <a:schemeClr val="tx1"/>
            </a:solidFill>
            <a:round/>
            <a:headEnd/>
            <a:tailEnd/>
          </a:ln>
        </p:spPr>
        <p:txBody>
          <a:bodyPr anchor="ctr"/>
          <a:lstStyle/>
          <a:p>
            <a:pPr algn="ctr"/>
            <a:r>
              <a:rPr lang="en-US" sz="1600"/>
              <a:t>Generalization &amp; Specialization</a:t>
            </a:r>
          </a:p>
          <a:p>
            <a:pPr algn="ctr"/>
            <a:r>
              <a:rPr lang="en-US" sz="1600"/>
              <a:t>(is-a relationship)</a:t>
            </a:r>
          </a:p>
        </p:txBody>
      </p:sp>
      <p:sp>
        <p:nvSpPr>
          <p:cNvPr id="30725" name="Text Box 57"/>
          <p:cNvSpPr txBox="1">
            <a:spLocks noChangeArrowheads="1"/>
          </p:cNvSpPr>
          <p:nvPr/>
        </p:nvSpPr>
        <p:spPr bwMode="auto">
          <a:xfrm>
            <a:off x="1237653" y="5681663"/>
            <a:ext cx="1431925" cy="284162"/>
          </a:xfrm>
          <a:prstGeom prst="rect">
            <a:avLst/>
          </a:prstGeom>
          <a:noFill/>
          <a:ln w="9525">
            <a:noFill/>
            <a:miter lim="800000"/>
            <a:headEnd/>
            <a:tailEnd/>
          </a:ln>
        </p:spPr>
        <p:txBody>
          <a:bodyPr>
            <a:spAutoFit/>
          </a:bodyPr>
          <a:lstStyle/>
          <a:p>
            <a:pPr algn="ctr"/>
            <a:endParaRPr lang="en-US"/>
          </a:p>
        </p:txBody>
      </p:sp>
      <p:sp>
        <p:nvSpPr>
          <p:cNvPr id="18" name="Slide Number Placeholder 3"/>
          <p:cNvSpPr>
            <a:spLocks noGrp="1"/>
          </p:cNvSpPr>
          <p:nvPr>
            <p:ph type="sldNum" sz="quarter" idx="10"/>
          </p:nvPr>
        </p:nvSpPr>
        <p:spPr/>
        <p:txBody>
          <a:bodyPr/>
          <a:lstStyle/>
          <a:p>
            <a:pPr>
              <a:defRPr/>
            </a:pPr>
            <a:fld id="{F6A20A7B-9F52-4C1D-902E-877B76EAB5DC}" type="slidenum">
              <a:rPr lang="en-US"/>
              <a:pPr>
                <a:defRPr/>
              </a:pPr>
              <a:t>25</a:t>
            </a:fld>
            <a:endParaRPr lang="en-US"/>
          </a:p>
        </p:txBody>
      </p:sp>
      <p:graphicFrame>
        <p:nvGraphicFramePr>
          <p:cNvPr id="14" name="Table 13"/>
          <p:cNvGraphicFramePr>
            <a:graphicFrameLocks noGrp="1"/>
          </p:cNvGraphicFramePr>
          <p:nvPr/>
        </p:nvGraphicFramePr>
        <p:xfrm>
          <a:off x="3410940" y="2286000"/>
          <a:ext cx="2743200" cy="78867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b="1"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smtClean="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nvGraphicFramePr>
        <p:xfrm>
          <a:off x="1963140" y="4237038"/>
          <a:ext cx="2667000" cy="788670"/>
        </p:xfrm>
        <a:graphic>
          <a:graphicData uri="http://schemas.openxmlformats.org/drawingml/2006/table">
            <a:tbl>
              <a:tblPr/>
              <a:tblGrid>
                <a:gridCol w="2667000"/>
              </a:tblGrid>
              <a:tr h="0">
                <a:tc>
                  <a:txBody>
                    <a:bodyPr/>
                    <a:lstStyle/>
                    <a:p>
                      <a:pPr marL="0" marR="0" algn="ctr">
                        <a:lnSpc>
                          <a:spcPct val="115000"/>
                        </a:lnSpc>
                        <a:spcBef>
                          <a:spcPts val="0"/>
                        </a:spcBef>
                        <a:spcAft>
                          <a:spcPts val="0"/>
                        </a:spcAft>
                      </a:pPr>
                      <a:r>
                        <a:rPr lang="en-US" sz="1500" b="1" dirty="0" err="1" smtClean="0">
                          <a:latin typeface="Calibri"/>
                          <a:ea typeface="Calibri"/>
                          <a:cs typeface="Times New Roman"/>
                        </a:rPr>
                        <a:t>RegularCustomer</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nvGraphicFramePr>
        <p:xfrm>
          <a:off x="4887315" y="4273550"/>
          <a:ext cx="2790825" cy="788670"/>
        </p:xfrm>
        <a:graphic>
          <a:graphicData uri="http://schemas.openxmlformats.org/drawingml/2006/table">
            <a:tbl>
              <a:tblPr/>
              <a:tblGrid>
                <a:gridCol w="2790825"/>
              </a:tblGrid>
              <a:tr h="0">
                <a:tc>
                  <a:txBody>
                    <a:bodyPr/>
                    <a:lstStyle/>
                    <a:p>
                      <a:pPr marL="0" marR="0" algn="ctr">
                        <a:lnSpc>
                          <a:spcPct val="115000"/>
                        </a:lnSpc>
                        <a:spcBef>
                          <a:spcPts val="0"/>
                        </a:spcBef>
                        <a:spcAft>
                          <a:spcPts val="0"/>
                        </a:spcAft>
                      </a:pPr>
                      <a:r>
                        <a:rPr lang="en-US" sz="1500" b="1" dirty="0" err="1" smtClean="0">
                          <a:latin typeface="Calibri"/>
                          <a:ea typeface="Calibri"/>
                          <a:cs typeface="Times New Roman"/>
                        </a:rPr>
                        <a:t>PrivilegedCustomer</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7" name="Straight Connector 16"/>
          <p:cNvCxnSpPr/>
          <p:nvPr/>
        </p:nvCxnSpPr>
        <p:spPr>
          <a:xfrm>
            <a:off x="3250603" y="3692525"/>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977553" y="3967163"/>
            <a:ext cx="5476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39"/>
          <p:cNvGrpSpPr>
            <a:grpSpLocks/>
          </p:cNvGrpSpPr>
          <p:nvPr/>
        </p:nvGrpSpPr>
        <p:grpSpPr bwMode="auto">
          <a:xfrm>
            <a:off x="4546002" y="3048000"/>
            <a:ext cx="178397" cy="644525"/>
            <a:chOff x="5867400" y="6096000"/>
            <a:chExt cx="152400" cy="457994"/>
          </a:xfrm>
        </p:grpSpPr>
        <p:cxnSp>
          <p:nvCxnSpPr>
            <p:cNvPr id="21" name="Straight Connector 35"/>
            <p:cNvCxnSpPr>
              <a:cxnSpLocks noChangeShapeType="1"/>
            </p:cNvCxnSpPr>
            <p:nvPr/>
          </p:nvCxnSpPr>
          <p:spPr bwMode="auto">
            <a:xfrm rot="5400000">
              <a:off x="5829300" y="6438900"/>
              <a:ext cx="228600" cy="1588"/>
            </a:xfrm>
            <a:prstGeom prst="line">
              <a:avLst/>
            </a:prstGeom>
            <a:noFill/>
            <a:ln w="12700" algn="ctr">
              <a:solidFill>
                <a:schemeClr val="tx1"/>
              </a:solidFill>
              <a:round/>
              <a:headEnd/>
              <a:tailEnd/>
            </a:ln>
          </p:spPr>
        </p:cxnSp>
        <p:sp>
          <p:nvSpPr>
            <p:cNvPr id="22" name="Isosceles Triangle 38"/>
            <p:cNvSpPr>
              <a:spLocks noChangeArrowheads="1"/>
            </p:cNvSpPr>
            <p:nvPr/>
          </p:nvSpPr>
          <p:spPr bwMode="auto">
            <a:xfrm>
              <a:off x="5867400" y="6096000"/>
              <a:ext cx="152400" cy="228600"/>
            </a:xfrm>
            <a:prstGeom prst="triangle">
              <a:avLst>
                <a:gd name="adj" fmla="val 50000"/>
              </a:avLst>
            </a:prstGeom>
            <a:noFill/>
            <a:ln w="12700" algn="ctr">
              <a:solidFill>
                <a:schemeClr val="tx1"/>
              </a:solidFill>
              <a:round/>
              <a:headEnd/>
              <a:tailEnd/>
            </a:ln>
          </p:spPr>
          <p:txBody>
            <a:bodyPr anchor="ctr"/>
            <a:lstStyle/>
            <a:p>
              <a:endParaRPr lang="en-US" sz="36600"/>
            </a:p>
          </p:txBody>
        </p:sp>
      </p:grpSp>
      <p:cxnSp>
        <p:nvCxnSpPr>
          <p:cNvPr id="23" name="Straight Connector 22"/>
          <p:cNvCxnSpPr/>
          <p:nvPr/>
        </p:nvCxnSpPr>
        <p:spPr>
          <a:xfrm rot="5400000">
            <a:off x="5720753" y="3965575"/>
            <a:ext cx="5476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ular Callout 23"/>
          <p:cNvSpPr/>
          <p:nvPr/>
        </p:nvSpPr>
        <p:spPr bwMode="auto">
          <a:xfrm>
            <a:off x="6556830" y="3077028"/>
            <a:ext cx="1444170" cy="533400"/>
          </a:xfrm>
          <a:prstGeom prst="wedgeRectCallout">
            <a:avLst>
              <a:gd name="adj1" fmla="val -177486"/>
              <a:gd name="adj2" fmla="val 3228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400" b="0" dirty="0" smtClean="0">
                <a:solidFill>
                  <a:schemeClr val="tx1"/>
                </a:solidFill>
              </a:rPr>
              <a:t>is-a relationship</a:t>
            </a:r>
            <a:endParaRPr lang="en-US" sz="14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4"/>
          <p:cNvSpPr txBox="1">
            <a:spLocks noChangeArrowheads="1"/>
          </p:cNvSpPr>
          <p:nvPr/>
        </p:nvSpPr>
        <p:spPr bwMode="auto">
          <a:xfrm>
            <a:off x="457200" y="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Relationships( </a:t>
            </a:r>
            <a:r>
              <a:rPr lang="en-US" sz="3200" kern="0" dirty="0" smtClean="0">
                <a:solidFill>
                  <a:schemeClr val="bg1"/>
                </a:solidFill>
                <a:latin typeface="+mj-lt"/>
                <a:ea typeface="+mj-ea"/>
                <a:cs typeface="+mj-cs"/>
              </a:rPr>
              <a:t>3 of 4)</a:t>
            </a:r>
            <a:endParaRPr lang="en-US" sz="3200" kern="0" dirty="0">
              <a:solidFill>
                <a:schemeClr val="bg1"/>
              </a:solidFill>
              <a:latin typeface="+mj-lt"/>
              <a:ea typeface="+mj-ea"/>
              <a:cs typeface="+mj-cs"/>
            </a:endParaRPr>
          </a:p>
        </p:txBody>
      </p:sp>
      <p:sp>
        <p:nvSpPr>
          <p:cNvPr id="31747" name="Rectangle 59"/>
          <p:cNvSpPr>
            <a:spLocks noChangeArrowheads="1"/>
          </p:cNvSpPr>
          <p:nvPr/>
        </p:nvSpPr>
        <p:spPr bwMode="auto">
          <a:xfrm>
            <a:off x="3352800" y="1219200"/>
            <a:ext cx="2562225" cy="606425"/>
          </a:xfrm>
          <a:prstGeom prst="rect">
            <a:avLst/>
          </a:prstGeom>
          <a:gradFill rotWithShape="1">
            <a:gsLst>
              <a:gs pos="0">
                <a:srgbClr val="8080FF"/>
              </a:gs>
              <a:gs pos="50000">
                <a:srgbClr val="B3B3FF"/>
              </a:gs>
              <a:gs pos="100000">
                <a:srgbClr val="DADAFF"/>
              </a:gs>
            </a:gsLst>
            <a:lin ang="5400000" scaled="1"/>
          </a:gradFill>
          <a:ln w="12700" algn="ctr">
            <a:solidFill>
              <a:schemeClr val="tx1"/>
            </a:solidFill>
            <a:round/>
            <a:headEnd/>
            <a:tailEnd/>
          </a:ln>
        </p:spPr>
        <p:txBody>
          <a:bodyPr anchor="ctr"/>
          <a:lstStyle/>
          <a:p>
            <a:pPr lvl="1">
              <a:spcBef>
                <a:spcPct val="0"/>
              </a:spcBef>
              <a:buClrTx/>
            </a:pPr>
            <a:r>
              <a:rPr lang="en-US" sz="1600"/>
              <a:t>Aggregation </a:t>
            </a:r>
          </a:p>
          <a:p>
            <a:pPr lvl="1">
              <a:spcBef>
                <a:spcPct val="0"/>
              </a:spcBef>
              <a:buClrTx/>
            </a:pPr>
            <a:r>
              <a:rPr lang="en-US" sz="1600"/>
              <a:t>(has-a relationship)</a:t>
            </a:r>
          </a:p>
        </p:txBody>
      </p:sp>
      <p:sp>
        <p:nvSpPr>
          <p:cNvPr id="31749" name="Content Placeholder 14"/>
          <p:cNvSpPr>
            <a:spLocks noGrp="1"/>
          </p:cNvSpPr>
          <p:nvPr>
            <p:ph idx="1"/>
          </p:nvPr>
        </p:nvSpPr>
        <p:spPr/>
        <p:txBody>
          <a:bodyPr/>
          <a:lstStyle/>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Every customer has an address </a:t>
            </a:r>
          </a:p>
          <a:p>
            <a:pPr algn="just"/>
            <a:r>
              <a:rPr lang="en-US" dirty="0" smtClean="0"/>
              <a:t>The relationships between the Address and the Customer class is “has-a” relationship</a:t>
            </a:r>
          </a:p>
          <a:p>
            <a:pPr algn="just"/>
            <a:endParaRPr lang="en-US" dirty="0" smtClean="0"/>
          </a:p>
        </p:txBody>
      </p:sp>
      <p:sp>
        <p:nvSpPr>
          <p:cNvPr id="18" name="Slide Number Placeholder 3"/>
          <p:cNvSpPr>
            <a:spLocks noGrp="1"/>
          </p:cNvSpPr>
          <p:nvPr>
            <p:ph type="sldNum" sz="quarter" idx="10"/>
          </p:nvPr>
        </p:nvSpPr>
        <p:spPr/>
        <p:txBody>
          <a:bodyPr/>
          <a:lstStyle/>
          <a:p>
            <a:pPr>
              <a:defRPr/>
            </a:pPr>
            <a:fld id="{AF942248-3CDA-479C-A700-0200A2A8CF4E}" type="slidenum">
              <a:rPr lang="en-US"/>
              <a:pPr>
                <a:defRPr/>
              </a:pPr>
              <a:t>26</a:t>
            </a:fld>
            <a:endParaRPr lang="en-US"/>
          </a:p>
        </p:txBody>
      </p:sp>
      <p:graphicFrame>
        <p:nvGraphicFramePr>
          <p:cNvPr id="7" name="Table 6"/>
          <p:cNvGraphicFramePr>
            <a:graphicFrameLocks noGrp="1"/>
          </p:cNvGraphicFramePr>
          <p:nvPr/>
        </p:nvGraphicFramePr>
        <p:xfrm>
          <a:off x="961572" y="1981200"/>
          <a:ext cx="2743200" cy="78867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b="1" dirty="0" smtClean="0">
                          <a:latin typeface="Calibri"/>
                          <a:ea typeface="Calibri"/>
                          <a:cs typeface="Times New Roman"/>
                        </a:rPr>
                        <a:t>Address</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smtClean="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5029200" y="2057400"/>
          <a:ext cx="2743200" cy="78867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b="1"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smtClean="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Straight Connector 9"/>
          <p:cNvCxnSpPr/>
          <p:nvPr/>
        </p:nvCxnSpPr>
        <p:spPr bwMode="auto">
          <a:xfrm>
            <a:off x="3733800" y="2514600"/>
            <a:ext cx="10668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12" name="Diamond 11"/>
          <p:cNvSpPr/>
          <p:nvPr/>
        </p:nvSpPr>
        <p:spPr bwMode="auto">
          <a:xfrm>
            <a:off x="4789692" y="2398488"/>
            <a:ext cx="228600" cy="228600"/>
          </a:xfrm>
          <a:prstGeom prst="diamond">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dirty="0" smtClean="0">
              <a:ln>
                <a:noFill/>
              </a:ln>
              <a:effectLst/>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4"/>
          <p:cNvSpPr txBox="1">
            <a:spLocks noChangeArrowheads="1"/>
          </p:cNvSpPr>
          <p:nvPr/>
        </p:nvSpPr>
        <p:spPr bwMode="auto">
          <a:xfrm>
            <a:off x="457200" y="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Relationships( </a:t>
            </a:r>
            <a:r>
              <a:rPr lang="en-US" sz="3200" kern="0" dirty="0" smtClean="0">
                <a:solidFill>
                  <a:schemeClr val="bg1"/>
                </a:solidFill>
                <a:latin typeface="+mj-lt"/>
                <a:ea typeface="+mj-ea"/>
                <a:cs typeface="+mj-cs"/>
              </a:rPr>
              <a:t>4 of 4)</a:t>
            </a:r>
            <a:endParaRPr lang="en-US" sz="3200" kern="0" dirty="0">
              <a:solidFill>
                <a:schemeClr val="bg1"/>
              </a:solidFill>
              <a:latin typeface="+mj-lt"/>
              <a:ea typeface="+mj-ea"/>
              <a:cs typeface="+mj-cs"/>
            </a:endParaRPr>
          </a:p>
        </p:txBody>
      </p:sp>
      <p:sp>
        <p:nvSpPr>
          <p:cNvPr id="31749" name="Content Placeholder 14"/>
          <p:cNvSpPr>
            <a:spLocks noGrp="1"/>
          </p:cNvSpPr>
          <p:nvPr>
            <p:ph idx="1"/>
          </p:nvPr>
        </p:nvSpPr>
        <p:spPr/>
        <p:txBody>
          <a:bodyPr/>
          <a:lstStyle/>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 Purchase activity involves generation of a bill</a:t>
            </a:r>
          </a:p>
          <a:p>
            <a:pPr algn="just"/>
            <a:r>
              <a:rPr lang="en-US" dirty="0" smtClean="0"/>
              <a:t>The bill in turn has a header to be printed in a certain format which is provided by the </a:t>
            </a:r>
            <a:r>
              <a:rPr lang="en-US" dirty="0" err="1" smtClean="0"/>
              <a:t>PrintDetails</a:t>
            </a:r>
            <a:r>
              <a:rPr lang="en-US" dirty="0" smtClean="0"/>
              <a:t> class </a:t>
            </a:r>
          </a:p>
          <a:p>
            <a:pPr algn="just"/>
            <a:r>
              <a:rPr lang="en-US" dirty="0" smtClean="0"/>
              <a:t>The relationship between the Purchase and the Print Details  class is “uses-a” relationship</a:t>
            </a:r>
          </a:p>
          <a:p>
            <a:pPr algn="just"/>
            <a:endParaRPr lang="en-US" dirty="0" smtClean="0"/>
          </a:p>
        </p:txBody>
      </p:sp>
      <p:sp>
        <p:nvSpPr>
          <p:cNvPr id="18" name="Slide Number Placeholder 3"/>
          <p:cNvSpPr>
            <a:spLocks noGrp="1"/>
          </p:cNvSpPr>
          <p:nvPr>
            <p:ph type="sldNum" sz="quarter" idx="10"/>
          </p:nvPr>
        </p:nvSpPr>
        <p:spPr/>
        <p:txBody>
          <a:bodyPr/>
          <a:lstStyle/>
          <a:p>
            <a:pPr>
              <a:defRPr/>
            </a:pPr>
            <a:fld id="{AF942248-3CDA-479C-A700-0200A2A8CF4E}" type="slidenum">
              <a:rPr lang="en-US"/>
              <a:pPr>
                <a:defRPr/>
              </a:pPr>
              <a:t>27</a:t>
            </a:fld>
            <a:endParaRPr lang="en-US"/>
          </a:p>
        </p:txBody>
      </p:sp>
      <p:graphicFrame>
        <p:nvGraphicFramePr>
          <p:cNvPr id="7" name="Table 6"/>
          <p:cNvGraphicFramePr>
            <a:graphicFrameLocks noGrp="1"/>
          </p:cNvGraphicFramePr>
          <p:nvPr/>
        </p:nvGraphicFramePr>
        <p:xfrm>
          <a:off x="918030" y="2285994"/>
          <a:ext cx="2743200" cy="78867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b="1" dirty="0" smtClean="0">
                          <a:latin typeface="Calibri"/>
                          <a:ea typeface="Calibri"/>
                          <a:cs typeface="Times New Roman"/>
                        </a:rPr>
                        <a:t>Purchase</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smtClean="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5029200" y="2304138"/>
          <a:ext cx="2743200" cy="78867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b="1" dirty="0" err="1" smtClean="0">
                          <a:latin typeface="Calibri"/>
                          <a:ea typeface="Calibri"/>
                          <a:cs typeface="Times New Roman"/>
                        </a:rPr>
                        <a:t>PrintDetails</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endParaRPr lang="en-US" sz="1500"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Straight Connector 9"/>
          <p:cNvCxnSpPr/>
          <p:nvPr/>
        </p:nvCxnSpPr>
        <p:spPr bwMode="auto">
          <a:xfrm>
            <a:off x="3657600" y="2688330"/>
            <a:ext cx="1360710" cy="2026"/>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12" name="Rectangle 59"/>
          <p:cNvSpPr>
            <a:spLocks noChangeArrowheads="1"/>
          </p:cNvSpPr>
          <p:nvPr/>
        </p:nvSpPr>
        <p:spPr bwMode="auto">
          <a:xfrm>
            <a:off x="3276600" y="1099458"/>
            <a:ext cx="2644775" cy="606425"/>
          </a:xfrm>
          <a:prstGeom prst="rect">
            <a:avLst/>
          </a:prstGeom>
          <a:gradFill rotWithShape="1">
            <a:gsLst>
              <a:gs pos="0">
                <a:srgbClr val="8080FF"/>
              </a:gs>
              <a:gs pos="50000">
                <a:srgbClr val="B3B3FF"/>
              </a:gs>
              <a:gs pos="100000">
                <a:srgbClr val="DADAFF"/>
              </a:gs>
            </a:gsLst>
            <a:lin ang="5400000" scaled="1"/>
          </a:gradFill>
          <a:ln w="12700" algn="ctr">
            <a:solidFill>
              <a:schemeClr val="tx1"/>
            </a:solidFill>
            <a:round/>
            <a:headEnd/>
            <a:tailEnd/>
          </a:ln>
        </p:spPr>
        <p:txBody>
          <a:bodyPr anchor="ctr"/>
          <a:lstStyle/>
          <a:p>
            <a:pPr lvl="1">
              <a:spcBef>
                <a:spcPct val="0"/>
              </a:spcBef>
              <a:buClrTx/>
            </a:pPr>
            <a:r>
              <a:rPr lang="en-US" sz="1600" dirty="0" smtClean="0"/>
              <a:t>Association</a:t>
            </a:r>
          </a:p>
          <a:p>
            <a:pPr marL="6350" lvl="1" algn="ctr">
              <a:spcBef>
                <a:spcPct val="0"/>
              </a:spcBef>
              <a:buClrTx/>
            </a:pPr>
            <a:r>
              <a:rPr lang="en-US" sz="1600" dirty="0" smtClean="0"/>
              <a:t>(uses-a </a:t>
            </a:r>
            <a:r>
              <a:rPr lang="en-US" sz="1600" dirty="0"/>
              <a:t>relationship)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82EF274-EF70-4FBF-B921-30571535421C}" type="slidenum">
              <a:rPr lang="en-US"/>
              <a:pPr>
                <a:defRPr/>
              </a:pPr>
              <a:t>28</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pPr>
            <a:endParaRPr lang="en-US" dirty="0" smtClean="0"/>
          </a:p>
          <a:p>
            <a:pPr marL="342900" lvl="1" indent="-342900" eaLnBrk="1" hangingPunct="1">
              <a:buFont typeface="Wingdings" pitchFamily="2" charset="2"/>
              <a:buNone/>
            </a:pPr>
            <a:endParaRPr lang="en-US" dirty="0" smtClean="0"/>
          </a:p>
          <a:p>
            <a:pPr marL="342900" lvl="1" indent="-342900" eaLnBrk="1" hangingPunct="1">
              <a:buFont typeface="Wingdings" pitchFamily="2" charset="2"/>
              <a:buNone/>
            </a:pPr>
            <a:endParaRPr lang="en-US" dirty="0" smtClean="0"/>
          </a:p>
          <a:p>
            <a:pPr marL="342900" lvl="1" indent="-342900" eaLnBrk="1" hangingPunct="1">
              <a:buFont typeface="Wingdings" pitchFamily="2" charset="2"/>
              <a:buNone/>
            </a:pPr>
            <a:r>
              <a:rPr lang="en-US" dirty="0" smtClean="0"/>
              <a:t>Let us now understand:</a:t>
            </a:r>
          </a:p>
          <a:p>
            <a:pPr marL="742950" lvl="2" indent="-342900" eaLnBrk="1" hangingPunct="1"/>
            <a:r>
              <a:rPr lang="en-US" sz="2200" dirty="0" smtClean="0"/>
              <a:t>Implementation of Relationships using Java </a:t>
            </a:r>
          </a:p>
          <a:p>
            <a:pPr marL="1200150" lvl="3" indent="-342900" eaLnBrk="1" hangingPunct="1"/>
            <a:r>
              <a:rPr lang="en-US" dirty="0" smtClean="0"/>
              <a:t>Inheritance</a:t>
            </a:r>
          </a:p>
          <a:p>
            <a:pPr marL="1200150" lvl="3" indent="-342900" eaLnBrk="1" hangingPunct="1"/>
            <a:r>
              <a:rPr lang="en-US" dirty="0" smtClean="0"/>
              <a:t>Aggregation</a:t>
            </a:r>
          </a:p>
          <a:p>
            <a:pPr marL="1200150" lvl="3" indent="-342900" eaLnBrk="1" hangingPunct="1"/>
            <a:r>
              <a:rPr lang="en-US" dirty="0" smtClean="0"/>
              <a:t>Association</a:t>
            </a:r>
          </a:p>
          <a:p>
            <a:pPr marL="742950" lvl="2" indent="-342900" eaLnBrk="1" hangingPunct="1">
              <a:buFont typeface="Arial" charset="0"/>
              <a:buNone/>
            </a:pPr>
            <a:endParaRPr lang="en-US" sz="2200" dirty="0" smtClean="0"/>
          </a:p>
          <a:p>
            <a:pPr marL="342900" lvl="1" indent="-342900" eaLnBrk="1" hangingPunct="1">
              <a:buFont typeface="Wingdings" pitchFamily="2" charset="2"/>
              <a:buNone/>
            </a:pPr>
            <a:endParaRPr lang="en-US" dirty="0" smtClean="0"/>
          </a:p>
        </p:txBody>
      </p:sp>
      <p:pic>
        <p:nvPicPr>
          <p:cNvPr id="18437" name="Picture 2" descr="C:\Program Files\Microsoft Office\MEDIA\CAGCAT10\j0301252.wmf"/>
          <p:cNvPicPr>
            <a:picLocks noChangeAspect="1" noChangeArrowheads="1"/>
          </p:cNvPicPr>
          <p:nvPr/>
        </p:nvPicPr>
        <p:blipFill>
          <a:blip r:embed="rId3"/>
          <a:srcRect/>
          <a:stretch>
            <a:fillRect/>
          </a:stretch>
        </p:blipFill>
        <p:spPr bwMode="auto">
          <a:xfrm>
            <a:off x="5867400" y="342900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4294967295"/>
          </p:nvPr>
        </p:nvSpPr>
        <p:spPr>
          <a:xfrm>
            <a:off x="304800" y="1447800"/>
            <a:ext cx="8915400" cy="4411663"/>
          </a:xfrm>
        </p:spPr>
        <p:txBody>
          <a:bodyPr/>
          <a:lstStyle/>
          <a:p>
            <a:pPr marL="0" indent="0">
              <a:spcBef>
                <a:spcPct val="0"/>
              </a:spcBef>
              <a:buClrTx/>
              <a:buFontTx/>
              <a:buNone/>
              <a:defRPr/>
            </a:pPr>
            <a:r>
              <a:rPr lang="en-US" sz="2200" dirty="0" smtClean="0"/>
              <a:t>The Retail store wants to classify their customers into two categories :</a:t>
            </a:r>
          </a:p>
          <a:p>
            <a:pPr marL="0" indent="0">
              <a:spcBef>
                <a:spcPct val="0"/>
              </a:spcBef>
              <a:buClrTx/>
              <a:buFontTx/>
              <a:buNone/>
              <a:defRPr/>
            </a:pPr>
            <a:endParaRPr lang="en-US" sz="2200" dirty="0" smtClean="0"/>
          </a:p>
          <a:p>
            <a:pPr indent="4763" algn="just">
              <a:spcBef>
                <a:spcPct val="0"/>
              </a:spcBef>
              <a:buClrTx/>
              <a:defRPr/>
            </a:pPr>
            <a:r>
              <a:rPr lang="en-US" sz="2000" dirty="0" smtClean="0"/>
              <a:t> Privileged Customers: </a:t>
            </a:r>
          </a:p>
          <a:p>
            <a:pPr marL="914400" indent="-566738" algn="just">
              <a:spcBef>
                <a:spcPct val="0"/>
              </a:spcBef>
              <a:buClrTx/>
              <a:buFont typeface="Wingdings" pitchFamily="2" charset="2"/>
              <a:buNone/>
              <a:defRPr/>
            </a:pPr>
            <a:r>
              <a:rPr lang="en-US" sz="2000" dirty="0" smtClean="0"/>
              <a:t>	Privileged customers will be issued a membership card . There are three types of membership cards – Platinum, Gold or Silver. This category of customers will  get gifts on every purchase based on the membership card type</a:t>
            </a:r>
          </a:p>
          <a:p>
            <a:pPr marL="342900" lvl="1" indent="4763" algn="just">
              <a:spcBef>
                <a:spcPct val="0"/>
              </a:spcBef>
              <a:buClrTx/>
              <a:buFont typeface="Wingdings" pitchFamily="2" charset="2"/>
              <a:buChar char="Ø"/>
              <a:defRPr/>
            </a:pPr>
            <a:endParaRPr lang="en-US" sz="2000" dirty="0" smtClean="0"/>
          </a:p>
          <a:p>
            <a:pPr marL="342900" lvl="1" indent="4763" algn="just">
              <a:spcBef>
                <a:spcPct val="0"/>
              </a:spcBef>
              <a:buClrTx/>
              <a:buFont typeface="Wingdings" pitchFamily="2" charset="2"/>
              <a:buChar char="Ø"/>
              <a:defRPr/>
            </a:pPr>
            <a:r>
              <a:rPr lang="en-US" sz="2000" dirty="0" smtClean="0"/>
              <a:t>Regular Customers: </a:t>
            </a:r>
          </a:p>
          <a:p>
            <a:pPr marL="342900" lvl="1" indent="4763" algn="just">
              <a:spcBef>
                <a:spcPct val="0"/>
              </a:spcBef>
              <a:buClrTx/>
              <a:buFont typeface="Wingdings" pitchFamily="2" charset="2"/>
              <a:buNone/>
              <a:defRPr/>
            </a:pPr>
            <a:r>
              <a:rPr lang="en-US" sz="2000" dirty="0" smtClean="0"/>
              <a:t>	Regular customer will get cash discount of some percent on their bill 	amount for every purchase</a:t>
            </a:r>
          </a:p>
          <a:p>
            <a:pPr>
              <a:buFont typeface="Wingdings" pitchFamily="2" charset="2"/>
              <a:buNone/>
              <a:defRPr/>
            </a:pPr>
            <a:endParaRPr lang="en-US" b="1" dirty="0" smtClean="0"/>
          </a:p>
          <a:p>
            <a:pPr>
              <a:buFont typeface="Wingdings" pitchFamily="2" charset="2"/>
              <a:buNone/>
              <a:defRPr/>
            </a:pPr>
            <a:endParaRPr lang="en-US" b="1" dirty="0" smtClean="0"/>
          </a:p>
          <a:p>
            <a:pPr>
              <a:buFont typeface="Wingdings" pitchFamily="2" charset="2"/>
              <a:buNone/>
              <a:defRPr/>
            </a:pPr>
            <a:r>
              <a:rPr lang="en-US" dirty="0" smtClean="0"/>
              <a:t>		</a:t>
            </a:r>
          </a:p>
          <a:p>
            <a:pPr>
              <a:buFont typeface="Wingdings" pitchFamily="2" charset="2"/>
              <a:buNone/>
              <a:defRPr/>
            </a:pPr>
            <a:endParaRPr lang="en-US" dirty="0" smtClean="0"/>
          </a:p>
        </p:txBody>
      </p:sp>
      <p:sp>
        <p:nvSpPr>
          <p:cNvPr id="6" name="Slide Number Placeholder 5"/>
          <p:cNvSpPr>
            <a:spLocks noGrp="1"/>
          </p:cNvSpPr>
          <p:nvPr>
            <p:ph type="sldNum" sz="quarter" idx="10"/>
          </p:nvPr>
        </p:nvSpPr>
        <p:spPr/>
        <p:txBody>
          <a:bodyPr/>
          <a:lstStyle/>
          <a:p>
            <a:pPr>
              <a:defRPr/>
            </a:pPr>
            <a:fld id="{01969A19-2908-411C-9BC2-40FB74A19E7D}" type="slidenum">
              <a:rPr lang="en-US" smtClean="0"/>
              <a:pPr>
                <a:defRPr/>
              </a:pPr>
              <a:t>29</a:t>
            </a:fld>
            <a:endParaRPr lang="en-US"/>
          </a:p>
        </p:txBody>
      </p:sp>
      <p:sp>
        <p:nvSpPr>
          <p:cNvPr id="7" name="Oval Callout 6"/>
          <p:cNvSpPr/>
          <p:nvPr/>
        </p:nvSpPr>
        <p:spPr bwMode="auto">
          <a:xfrm>
            <a:off x="6400800" y="4876800"/>
            <a:ext cx="2819400" cy="914400"/>
          </a:xfrm>
          <a:prstGeom prst="wedgeEllipseCallout">
            <a:avLst>
              <a:gd name="adj1" fmla="val -68621"/>
              <a:gd name="adj2" fmla="val -7612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How can it be implemented?</a:t>
            </a:r>
          </a:p>
        </p:txBody>
      </p:sp>
      <p:sp>
        <p:nvSpPr>
          <p:cNvPr id="9" name="TextBox 8"/>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Content Placeholder 9"/>
          <p:cNvSpPr txBox="1">
            <a:spLocks/>
          </p:cNvSpPr>
          <p:nvPr/>
        </p:nvSpPr>
        <p:spPr bwMode="auto">
          <a:xfrm>
            <a:off x="304800" y="5029200"/>
            <a:ext cx="54102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t> </a:t>
            </a:r>
          </a:p>
          <a:p>
            <a:pPr algn="just" eaLnBrk="1" hangingPunct="1">
              <a:spcBef>
                <a:spcPct val="20000"/>
              </a:spcBef>
              <a:buClr>
                <a:srgbClr val="003366"/>
              </a:buClr>
              <a:buSzTx/>
              <a:buFont typeface="Wingdings" pitchFamily="2" charset="2"/>
              <a:buNone/>
              <a:defRPr/>
            </a:pPr>
            <a:r>
              <a:rPr lang="en-US" sz="1600" b="0" kern="0" dirty="0"/>
              <a:t>A customer can be a regular customer or privileged customer. For implementing the above scenario we need to bring in hierarchy, hence we need to learn how to implement </a:t>
            </a:r>
            <a:r>
              <a:rPr lang="en-US" sz="1600" b="0" kern="0" dirty="0" smtClean="0"/>
              <a:t>inheritance using Java</a:t>
            </a:r>
            <a:endParaRPr lang="en-US" sz="1600" b="0" kern="0" dirty="0"/>
          </a:p>
          <a:p>
            <a:pPr marL="342900" indent="-342900" eaLnBrk="1" hangingPunct="1">
              <a:spcBef>
                <a:spcPct val="20000"/>
              </a:spcBef>
              <a:buClr>
                <a:srgbClr val="003366"/>
              </a:buClr>
              <a:buSzTx/>
              <a:buFont typeface="Wingdings" pitchFamily="2" charset="2"/>
              <a:buNone/>
              <a:defRPr/>
            </a:pPr>
            <a:r>
              <a:rPr lang="en-US" sz="1600" kern="0" dirty="0"/>
              <a:t>                         			</a:t>
            </a: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a:spcBef>
                <a:spcPts val="100"/>
              </a:spcBef>
              <a:buFont typeface="Wingdings" pitchFamily="2" charset="2"/>
              <a:buChar char="§"/>
              <a:defRPr/>
            </a:pPr>
            <a:r>
              <a:rPr lang="en-US" sz="1600" b="1" dirty="0" smtClean="0"/>
              <a:t>Confidential Information includes, but is not limited to, the following:</a:t>
            </a:r>
          </a:p>
          <a:p>
            <a:pPr lvl="1">
              <a:spcBef>
                <a:spcPts val="100"/>
              </a:spcBef>
              <a:buFont typeface="Wingdings" pitchFamily="2" charset="2"/>
              <a:buChar char="q"/>
              <a:defRPr/>
            </a:pPr>
            <a:r>
              <a:rPr lang="en-US" sz="1400" dirty="0" smtClean="0">
                <a:ea typeface="+mn-ea"/>
              </a:rPr>
              <a:t> Corporate and Infrastructure information about Infosys</a:t>
            </a:r>
          </a:p>
          <a:p>
            <a:pPr lvl="1">
              <a:spcBef>
                <a:spcPts val="100"/>
              </a:spcBef>
              <a:buFont typeface="Wingdings" pitchFamily="2" charset="2"/>
              <a:buChar char="q"/>
              <a:defRPr/>
            </a:pPr>
            <a:r>
              <a:rPr lang="en-US" sz="1400" dirty="0" smtClean="0">
                <a:ea typeface="+mn-ea"/>
              </a:rPr>
              <a:t> Infosys’ project management and quality processes</a:t>
            </a:r>
          </a:p>
          <a:p>
            <a:pPr lvl="1">
              <a:spcBef>
                <a:spcPts val="100"/>
              </a:spcBef>
              <a:buFont typeface="Wingdings" pitchFamily="2" charset="2"/>
              <a:buChar char="q"/>
              <a:defRPr/>
            </a:pPr>
            <a:r>
              <a:rPr lang="en-US" sz="1400" dirty="0" smtClean="0">
                <a:ea typeface="+mn-ea"/>
              </a:rPr>
              <a:t> Project experiences provided included as illustrative case studies</a:t>
            </a:r>
          </a:p>
          <a:p>
            <a:pPr>
              <a:spcBef>
                <a:spcPts val="100"/>
              </a:spcBef>
              <a:buFont typeface="Wingdings" pitchFamily="2" charset="2"/>
              <a:buChar char="§"/>
              <a:defRPr/>
            </a:pPr>
            <a:r>
              <a:rPr lang="en-US" sz="1600" b="1" dirty="0" smtClean="0"/>
              <a:t>Any disclosure of Confidential Information to, or use of it by a third party, will be damaging to Infosys.</a:t>
            </a:r>
          </a:p>
          <a:p>
            <a:pPr>
              <a:spcBef>
                <a:spcPts val="100"/>
              </a:spcBef>
              <a:buFont typeface="Wingdings" pitchFamily="2" charset="2"/>
              <a:buChar char="§"/>
              <a:defRPr/>
            </a:pPr>
            <a:r>
              <a:rPr lang="en-US" sz="1600" b="1" dirty="0" smtClean="0"/>
              <a:t>Ownership of all Infosys Confidential Information, no matter in what media it resides, remains with Infosys.</a:t>
            </a:r>
          </a:p>
          <a:p>
            <a:pPr>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3"/>
          <p:cNvSpPr>
            <a:spLocks noGrp="1"/>
          </p:cNvSpPr>
          <p:nvPr>
            <p:ph type="sldNum" sz="quarter" idx="10"/>
          </p:nvPr>
        </p:nvSpPr>
        <p:spPr/>
        <p:txBody>
          <a:bodyPr/>
          <a:lstStyle/>
          <a:p>
            <a:pPr>
              <a:defRPr/>
            </a:pPr>
            <a:fld id="{E22026D4-89AA-4FCB-9C37-3D2E0A9A8D97}"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45C77D-BF73-4D8E-BCF1-2DE7182CAFE7}" type="slidenum">
              <a:rPr lang="en-US"/>
              <a:pPr>
                <a:defRPr/>
              </a:pPr>
              <a:t>30</a:t>
            </a:fld>
            <a:endParaRPr lang="en-US"/>
          </a:p>
        </p:txBody>
      </p:sp>
      <p:sp>
        <p:nvSpPr>
          <p:cNvPr id="6"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Inheritance (1 of 7 ) </a:t>
            </a:r>
          </a:p>
        </p:txBody>
      </p:sp>
      <p:grpSp>
        <p:nvGrpSpPr>
          <p:cNvPr id="33796" name="Group 24"/>
          <p:cNvGrpSpPr>
            <a:grpSpLocks/>
          </p:cNvGrpSpPr>
          <p:nvPr/>
        </p:nvGrpSpPr>
        <p:grpSpPr bwMode="auto">
          <a:xfrm>
            <a:off x="228600" y="2057400"/>
            <a:ext cx="5638800" cy="3581400"/>
            <a:chOff x="152400" y="1371600"/>
            <a:chExt cx="5638800" cy="3581400"/>
          </a:xfrm>
        </p:grpSpPr>
        <p:sp>
          <p:nvSpPr>
            <p:cNvPr id="7" name="Rectangle 6"/>
            <p:cNvSpPr/>
            <p:nvPr/>
          </p:nvSpPr>
          <p:spPr bwMode="auto">
            <a:xfrm>
              <a:off x="1676400" y="1371600"/>
              <a:ext cx="2438400" cy="114300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solidFill>
                    <a:schemeClr val="bg1"/>
                  </a:solidFill>
                </a:rPr>
                <a:t>Customer</a:t>
              </a:r>
            </a:p>
          </p:txBody>
        </p:sp>
        <p:sp>
          <p:nvSpPr>
            <p:cNvPr id="14" name="Rectangle 13"/>
            <p:cNvSpPr/>
            <p:nvPr/>
          </p:nvSpPr>
          <p:spPr bwMode="auto">
            <a:xfrm>
              <a:off x="3352800" y="3810000"/>
              <a:ext cx="2438400" cy="1143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solidFill>
                    <a:schemeClr val="tx1"/>
                  </a:solidFill>
                </a:rPr>
                <a:t>Privileged Customer</a:t>
              </a:r>
            </a:p>
          </p:txBody>
        </p:sp>
        <p:sp>
          <p:nvSpPr>
            <p:cNvPr id="15" name="Rectangle 14"/>
            <p:cNvSpPr/>
            <p:nvPr/>
          </p:nvSpPr>
          <p:spPr bwMode="auto">
            <a:xfrm>
              <a:off x="152400" y="3810000"/>
              <a:ext cx="2438400" cy="1143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solidFill>
                    <a:schemeClr val="tx1"/>
                  </a:solidFill>
                </a:rPr>
                <a:t>Regular Customer</a:t>
              </a:r>
            </a:p>
          </p:txBody>
        </p:sp>
        <p:cxnSp>
          <p:nvCxnSpPr>
            <p:cNvPr id="33804" name="Straight Connector 16"/>
            <p:cNvCxnSpPr>
              <a:cxnSpLocks noChangeShapeType="1"/>
              <a:stCxn id="7" idx="2"/>
            </p:cNvCxnSpPr>
            <p:nvPr/>
          </p:nvCxnSpPr>
          <p:spPr bwMode="auto">
            <a:xfrm rot="5400000">
              <a:off x="2552700" y="2857500"/>
              <a:ext cx="685800" cy="1588"/>
            </a:xfrm>
            <a:prstGeom prst="line">
              <a:avLst/>
            </a:prstGeom>
            <a:noFill/>
            <a:ln w="12700" algn="ctr">
              <a:solidFill>
                <a:schemeClr val="tx1"/>
              </a:solidFill>
              <a:round/>
              <a:headEnd/>
              <a:tailEnd/>
            </a:ln>
          </p:spPr>
        </p:cxnSp>
        <p:cxnSp>
          <p:nvCxnSpPr>
            <p:cNvPr id="33805" name="Straight Connector 18"/>
            <p:cNvCxnSpPr>
              <a:cxnSpLocks noChangeShapeType="1"/>
            </p:cNvCxnSpPr>
            <p:nvPr/>
          </p:nvCxnSpPr>
          <p:spPr bwMode="auto">
            <a:xfrm>
              <a:off x="1752600" y="3200400"/>
              <a:ext cx="2438400" cy="1588"/>
            </a:xfrm>
            <a:prstGeom prst="line">
              <a:avLst/>
            </a:prstGeom>
            <a:noFill/>
            <a:ln w="12700" algn="ctr">
              <a:solidFill>
                <a:schemeClr val="tx1"/>
              </a:solidFill>
              <a:round/>
              <a:headEnd/>
              <a:tailEnd/>
            </a:ln>
          </p:spPr>
        </p:cxnSp>
        <p:cxnSp>
          <p:nvCxnSpPr>
            <p:cNvPr id="33806" name="Straight Connector 20"/>
            <p:cNvCxnSpPr>
              <a:cxnSpLocks noChangeShapeType="1"/>
            </p:cNvCxnSpPr>
            <p:nvPr/>
          </p:nvCxnSpPr>
          <p:spPr bwMode="auto">
            <a:xfrm rot="5400000">
              <a:off x="1485900" y="3467100"/>
              <a:ext cx="533400" cy="1588"/>
            </a:xfrm>
            <a:prstGeom prst="line">
              <a:avLst/>
            </a:prstGeom>
            <a:noFill/>
            <a:ln w="12700" algn="ctr">
              <a:solidFill>
                <a:schemeClr val="tx1"/>
              </a:solidFill>
              <a:round/>
              <a:headEnd/>
              <a:tailEnd/>
            </a:ln>
          </p:spPr>
        </p:cxnSp>
        <p:cxnSp>
          <p:nvCxnSpPr>
            <p:cNvPr id="33807" name="Straight Connector 22"/>
            <p:cNvCxnSpPr>
              <a:cxnSpLocks noChangeShapeType="1"/>
            </p:cNvCxnSpPr>
            <p:nvPr/>
          </p:nvCxnSpPr>
          <p:spPr bwMode="auto">
            <a:xfrm rot="5400000">
              <a:off x="3924300" y="3467100"/>
              <a:ext cx="533400" cy="1588"/>
            </a:xfrm>
            <a:prstGeom prst="line">
              <a:avLst/>
            </a:prstGeom>
            <a:noFill/>
            <a:ln w="12700" algn="ctr">
              <a:solidFill>
                <a:schemeClr val="tx1"/>
              </a:solidFill>
              <a:round/>
              <a:headEnd/>
              <a:tailEnd/>
            </a:ln>
          </p:spPr>
        </p:cxnSp>
      </p:grpSp>
      <p:sp>
        <p:nvSpPr>
          <p:cNvPr id="24" name="TextBox 23"/>
          <p:cNvSpPr txBox="1"/>
          <p:nvPr/>
        </p:nvSpPr>
        <p:spPr>
          <a:xfrm>
            <a:off x="6248400" y="2743200"/>
            <a:ext cx="3182938" cy="2554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Observations:</a:t>
            </a:r>
          </a:p>
          <a:p>
            <a:pPr>
              <a:defRPr/>
            </a:pPr>
            <a:r>
              <a:rPr lang="en-US" sz="2000" b="0" dirty="0"/>
              <a:t>Customer is the generalized class</a:t>
            </a:r>
          </a:p>
          <a:p>
            <a:pPr>
              <a:defRPr/>
            </a:pPr>
            <a:r>
              <a:rPr lang="en-US" sz="2000" b="0" dirty="0"/>
              <a:t>Regular Customer &amp; Privileged Customer are the specialized classes of Customer class </a:t>
            </a:r>
          </a:p>
        </p:txBody>
      </p:sp>
      <p:sp>
        <p:nvSpPr>
          <p:cNvPr id="16" name="TextBox 15"/>
          <p:cNvSpPr txBox="1"/>
          <p:nvPr/>
        </p:nvSpPr>
        <p:spPr>
          <a:xfrm>
            <a:off x="399138"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04800" y="15240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Inheritance</a:t>
            </a:r>
            <a:br>
              <a:rPr lang="en-US" dirty="0" smtClean="0"/>
            </a:b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47AEFCD-FFE4-4EFA-A193-6556694812D0}" type="slidenum">
              <a:rPr lang="en-US"/>
              <a:pPr>
                <a:defRPr/>
              </a:pPr>
              <a:t>32</a:t>
            </a:fld>
            <a:endParaRPr lang="en-US"/>
          </a:p>
        </p:txBody>
      </p:sp>
      <p:sp>
        <p:nvSpPr>
          <p:cNvPr id="184324" name="Rectangle 4"/>
          <p:cNvSpPr>
            <a:spLocks noGrp="1" noChangeArrowheads="1"/>
          </p:cNvSpPr>
          <p:nvPr>
            <p:ph type="title"/>
          </p:nvPr>
        </p:nvSpPr>
        <p:spPr>
          <a:xfrm>
            <a:off x="0" y="12700"/>
            <a:ext cx="8077200" cy="973138"/>
          </a:xfrm>
        </p:spPr>
        <p:txBody>
          <a:bodyPr/>
          <a:lstStyle/>
          <a:p>
            <a:pPr eaLnBrk="1" hangingPunct="1">
              <a:defRPr/>
            </a:pPr>
            <a:r>
              <a:rPr lang="en-US" dirty="0" smtClean="0"/>
              <a:t>   Inheritance (2 of 7)</a:t>
            </a:r>
          </a:p>
        </p:txBody>
      </p:sp>
      <p:sp>
        <p:nvSpPr>
          <p:cNvPr id="35844" name="Rectangle 7"/>
          <p:cNvSpPr>
            <a:spLocks noGrp="1" noChangeArrowheads="1"/>
          </p:cNvSpPr>
          <p:nvPr>
            <p:ph type="body" idx="1"/>
          </p:nvPr>
        </p:nvSpPr>
        <p:spPr>
          <a:xfrm>
            <a:off x="330200" y="1282700"/>
            <a:ext cx="8915400" cy="5118100"/>
          </a:xfrm>
        </p:spPr>
        <p:txBody>
          <a:bodyPr/>
          <a:lstStyle/>
          <a:p>
            <a:pPr algn="just"/>
            <a:r>
              <a:rPr lang="en-US" b="1" dirty="0" smtClean="0"/>
              <a:t>Inheritance</a:t>
            </a:r>
            <a:r>
              <a:rPr lang="en-US" dirty="0" smtClean="0"/>
              <a:t> is the mechanism which allows a class A to inherit properties of a class B. We say “A inherits from B'‘</a:t>
            </a:r>
          </a:p>
          <a:p>
            <a:pPr algn="just"/>
            <a:r>
              <a:rPr lang="en-US" dirty="0" smtClean="0"/>
              <a:t>Objects of class A thus have access to attributes and methods of class B without the need to redefine them</a:t>
            </a:r>
          </a:p>
          <a:p>
            <a:pPr algn="just"/>
            <a:r>
              <a:rPr lang="en-US" dirty="0" smtClean="0"/>
              <a:t>The class from where inheritance is taking place is known as Super class/Base class/Parent class</a:t>
            </a:r>
          </a:p>
          <a:p>
            <a:pPr algn="just"/>
            <a:r>
              <a:rPr lang="en-US" dirty="0" smtClean="0"/>
              <a:t>The class which inherits from the parent class is known as Sub class/Derived class/Child class</a:t>
            </a:r>
          </a:p>
          <a:p>
            <a:pPr algn="just"/>
            <a:r>
              <a:rPr lang="en-US" dirty="0" smtClean="0"/>
              <a:t>In Java, the keyword </a:t>
            </a:r>
            <a:r>
              <a:rPr lang="en-US" b="1" i="1" dirty="0" smtClean="0"/>
              <a:t>extends</a:t>
            </a:r>
            <a:r>
              <a:rPr lang="en-US" dirty="0" smtClean="0"/>
              <a:t> is used by the child class to inherit the features of parent class</a:t>
            </a:r>
          </a:p>
          <a:p>
            <a:pPr algn="just">
              <a:buFont typeface="Wingdings" pitchFamily="2" charset="2"/>
              <a:buNone/>
            </a:pPr>
            <a:endParaRPr lang="en-US" sz="22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dirty="0" smtClean="0"/>
              <a:t>Inheritance (3 of 7)</a:t>
            </a:r>
          </a:p>
        </p:txBody>
      </p:sp>
      <p:sp>
        <p:nvSpPr>
          <p:cNvPr id="36867" name="Content Placeholder 78"/>
          <p:cNvSpPr>
            <a:spLocks noGrp="1"/>
          </p:cNvSpPr>
          <p:nvPr>
            <p:ph idx="1"/>
          </p:nvPr>
        </p:nvSpPr>
        <p:spPr>
          <a:xfrm>
            <a:off x="330200" y="1074738"/>
            <a:ext cx="8915400" cy="5326062"/>
          </a:xfrm>
        </p:spPr>
        <p:txBody>
          <a:bodyPr/>
          <a:lstStyle/>
          <a:p>
            <a:pPr>
              <a:buFont typeface="Wingdings" pitchFamily="2" charset="2"/>
              <a:buNone/>
            </a:pPr>
            <a:r>
              <a:rPr lang="en-US" smtClean="0"/>
              <a:t>Types of Inheritance – based on structure</a:t>
            </a:r>
          </a:p>
        </p:txBody>
      </p:sp>
      <p:sp>
        <p:nvSpPr>
          <p:cNvPr id="4" name="Slide Number Placeholder 3"/>
          <p:cNvSpPr>
            <a:spLocks noGrp="1"/>
          </p:cNvSpPr>
          <p:nvPr>
            <p:ph type="sldNum" sz="quarter" idx="10"/>
          </p:nvPr>
        </p:nvSpPr>
        <p:spPr/>
        <p:txBody>
          <a:bodyPr/>
          <a:lstStyle/>
          <a:p>
            <a:pPr>
              <a:defRPr/>
            </a:pPr>
            <a:fld id="{7C84D3A9-EB57-40F8-850A-4A3B7599C0B6}" type="slidenum">
              <a:rPr lang="en-US"/>
              <a:pPr>
                <a:defRPr/>
              </a:pPr>
              <a:t>33</a:t>
            </a:fld>
            <a:endParaRPr lang="en-US"/>
          </a:p>
        </p:txBody>
      </p:sp>
      <p:sp>
        <p:nvSpPr>
          <p:cNvPr id="36869" name="Rectangle 7"/>
          <p:cNvSpPr>
            <a:spLocks noChangeArrowheads="1"/>
          </p:cNvSpPr>
          <p:nvPr/>
        </p:nvSpPr>
        <p:spPr bwMode="auto">
          <a:xfrm>
            <a:off x="7010400" y="4267200"/>
            <a:ext cx="1231900" cy="160338"/>
          </a:xfrm>
          <a:prstGeom prst="rect">
            <a:avLst/>
          </a:prstGeom>
          <a:solidFill>
            <a:srgbClr val="FFFFFF"/>
          </a:solidFill>
          <a:ln w="9525">
            <a:noFill/>
            <a:miter lim="800000"/>
            <a:headEnd/>
            <a:tailEnd/>
          </a:ln>
        </p:spPr>
        <p:txBody>
          <a:bodyPr/>
          <a:lstStyle/>
          <a:p>
            <a:endParaRPr lang="en-US"/>
          </a:p>
        </p:txBody>
      </p:sp>
      <p:sp>
        <p:nvSpPr>
          <p:cNvPr id="36870" name="Rectangle 19"/>
          <p:cNvSpPr>
            <a:spLocks noChangeArrowheads="1"/>
          </p:cNvSpPr>
          <p:nvPr/>
        </p:nvSpPr>
        <p:spPr bwMode="auto">
          <a:xfrm>
            <a:off x="3657600" y="2895600"/>
            <a:ext cx="923925" cy="160338"/>
          </a:xfrm>
          <a:prstGeom prst="rect">
            <a:avLst/>
          </a:prstGeom>
          <a:solidFill>
            <a:srgbClr val="FFFFFF"/>
          </a:solidFill>
          <a:ln w="9525">
            <a:noFill/>
            <a:miter lim="800000"/>
            <a:headEnd/>
            <a:tailEnd/>
          </a:ln>
        </p:spPr>
        <p:txBody>
          <a:bodyPr/>
          <a:lstStyle/>
          <a:p>
            <a:endParaRPr lang="en-US"/>
          </a:p>
        </p:txBody>
      </p:sp>
      <p:sp>
        <p:nvSpPr>
          <p:cNvPr id="36871" name="Freeform 30"/>
          <p:cNvSpPr>
            <a:spLocks/>
          </p:cNvSpPr>
          <p:nvPr/>
        </p:nvSpPr>
        <p:spPr bwMode="auto">
          <a:xfrm>
            <a:off x="5040313" y="1808163"/>
            <a:ext cx="192087" cy="115887"/>
          </a:xfrm>
          <a:custGeom>
            <a:avLst/>
            <a:gdLst>
              <a:gd name="T0" fmla="*/ 0 w 121"/>
              <a:gd name="T1" fmla="*/ 2147483647 h 73"/>
              <a:gd name="T2" fmla="*/ 2147483647 w 121"/>
              <a:gd name="T3" fmla="*/ 2147483647 h 73"/>
              <a:gd name="T4" fmla="*/ 2147483647 w 121"/>
              <a:gd name="T5" fmla="*/ 0 h 73"/>
              <a:gd name="T6" fmla="*/ 0 w 121"/>
              <a:gd name="T7" fmla="*/ 2147483647 h 73"/>
              <a:gd name="T8" fmla="*/ 0 60000 65536"/>
              <a:gd name="T9" fmla="*/ 0 60000 65536"/>
              <a:gd name="T10" fmla="*/ 0 60000 65536"/>
              <a:gd name="T11" fmla="*/ 0 60000 65536"/>
              <a:gd name="T12" fmla="*/ 0 w 121"/>
              <a:gd name="T13" fmla="*/ 0 h 73"/>
              <a:gd name="T14" fmla="*/ 121 w 121"/>
              <a:gd name="T15" fmla="*/ 73 h 73"/>
            </a:gdLst>
            <a:ahLst/>
            <a:cxnLst>
              <a:cxn ang="T8">
                <a:pos x="T0" y="T1"/>
              </a:cxn>
              <a:cxn ang="T9">
                <a:pos x="T2" y="T3"/>
              </a:cxn>
              <a:cxn ang="T10">
                <a:pos x="T4" y="T5"/>
              </a:cxn>
              <a:cxn ang="T11">
                <a:pos x="T6" y="T7"/>
              </a:cxn>
            </a:cxnLst>
            <a:rect l="T12" t="T13" r="T14" b="T15"/>
            <a:pathLst>
              <a:path w="121" h="73">
                <a:moveTo>
                  <a:pt x="0" y="73"/>
                </a:moveTo>
                <a:lnTo>
                  <a:pt x="121" y="73"/>
                </a:lnTo>
                <a:lnTo>
                  <a:pt x="60" y="0"/>
                </a:lnTo>
                <a:lnTo>
                  <a:pt x="0" y="73"/>
                </a:lnTo>
                <a:close/>
              </a:path>
            </a:pathLst>
          </a:custGeom>
          <a:solidFill>
            <a:srgbClr val="FFFFFF"/>
          </a:solidFill>
          <a:ln w="9525">
            <a:noFill/>
            <a:round/>
            <a:headEnd/>
            <a:tailEnd/>
          </a:ln>
        </p:spPr>
        <p:txBody>
          <a:bodyPr/>
          <a:lstStyle/>
          <a:p>
            <a:endParaRPr lang="en-US"/>
          </a:p>
        </p:txBody>
      </p:sp>
      <p:sp>
        <p:nvSpPr>
          <p:cNvPr id="36872" name="Rectangle 33"/>
          <p:cNvSpPr>
            <a:spLocks noChangeArrowheads="1"/>
          </p:cNvSpPr>
          <p:nvPr/>
        </p:nvSpPr>
        <p:spPr bwMode="auto">
          <a:xfrm>
            <a:off x="3167063" y="2962275"/>
            <a:ext cx="2092325" cy="185738"/>
          </a:xfrm>
          <a:prstGeom prst="rect">
            <a:avLst/>
          </a:prstGeom>
          <a:noFill/>
          <a:ln w="8" cap="rnd">
            <a:solidFill>
              <a:srgbClr val="FFFFFF"/>
            </a:solidFill>
            <a:round/>
            <a:headEnd/>
            <a:tailEnd/>
          </a:ln>
        </p:spPr>
        <p:txBody>
          <a:bodyPr/>
          <a:lstStyle/>
          <a:p>
            <a:endParaRPr lang="en-US"/>
          </a:p>
        </p:txBody>
      </p:sp>
      <p:sp>
        <p:nvSpPr>
          <p:cNvPr id="36873" name="Rectangle 51"/>
          <p:cNvSpPr>
            <a:spLocks noChangeArrowheads="1"/>
          </p:cNvSpPr>
          <p:nvPr/>
        </p:nvSpPr>
        <p:spPr bwMode="auto">
          <a:xfrm>
            <a:off x="2611438" y="4741863"/>
            <a:ext cx="1355725" cy="161925"/>
          </a:xfrm>
          <a:prstGeom prst="rect">
            <a:avLst/>
          </a:prstGeom>
          <a:solidFill>
            <a:srgbClr val="FFFFFF"/>
          </a:solidFill>
          <a:ln w="9525">
            <a:noFill/>
            <a:miter lim="800000"/>
            <a:headEnd/>
            <a:tailEnd/>
          </a:ln>
        </p:spPr>
        <p:txBody>
          <a:bodyPr/>
          <a:lstStyle/>
          <a:p>
            <a:endParaRPr lang="en-US"/>
          </a:p>
        </p:txBody>
      </p:sp>
      <p:sp>
        <p:nvSpPr>
          <p:cNvPr id="36874" name="Rectangle 53"/>
          <p:cNvSpPr>
            <a:spLocks noChangeArrowheads="1"/>
          </p:cNvSpPr>
          <p:nvPr/>
        </p:nvSpPr>
        <p:spPr bwMode="auto">
          <a:xfrm>
            <a:off x="2611438" y="4557713"/>
            <a:ext cx="1355725" cy="184150"/>
          </a:xfrm>
          <a:prstGeom prst="rect">
            <a:avLst/>
          </a:prstGeom>
          <a:solidFill>
            <a:srgbClr val="FFFFFF"/>
          </a:solidFill>
          <a:ln w="9525">
            <a:noFill/>
            <a:miter lim="800000"/>
            <a:headEnd/>
            <a:tailEnd/>
          </a:ln>
        </p:spPr>
        <p:txBody>
          <a:bodyPr/>
          <a:lstStyle/>
          <a:p>
            <a:endParaRPr lang="en-US"/>
          </a:p>
        </p:txBody>
      </p:sp>
      <p:sp>
        <p:nvSpPr>
          <p:cNvPr id="36875" name="Rectangle 58"/>
          <p:cNvSpPr>
            <a:spLocks noChangeArrowheads="1"/>
          </p:cNvSpPr>
          <p:nvPr/>
        </p:nvSpPr>
        <p:spPr bwMode="auto">
          <a:xfrm>
            <a:off x="1627188" y="5827713"/>
            <a:ext cx="1354137" cy="161925"/>
          </a:xfrm>
          <a:prstGeom prst="rect">
            <a:avLst/>
          </a:prstGeom>
          <a:solidFill>
            <a:srgbClr val="FFFFFF"/>
          </a:solidFill>
          <a:ln w="9525">
            <a:noFill/>
            <a:miter lim="800000"/>
            <a:headEnd/>
            <a:tailEnd/>
          </a:ln>
        </p:spPr>
        <p:txBody>
          <a:bodyPr/>
          <a:lstStyle/>
          <a:p>
            <a:endParaRPr lang="en-US"/>
          </a:p>
        </p:txBody>
      </p:sp>
      <p:sp>
        <p:nvSpPr>
          <p:cNvPr id="36876" name="Freeform 64"/>
          <p:cNvSpPr>
            <a:spLocks/>
          </p:cNvSpPr>
          <p:nvPr/>
        </p:nvSpPr>
        <p:spPr bwMode="auto">
          <a:xfrm>
            <a:off x="1868488" y="3979863"/>
            <a:ext cx="192087" cy="115887"/>
          </a:xfrm>
          <a:custGeom>
            <a:avLst/>
            <a:gdLst>
              <a:gd name="T0" fmla="*/ 0 w 121"/>
              <a:gd name="T1" fmla="*/ 2147483647 h 73"/>
              <a:gd name="T2" fmla="*/ 2147483647 w 121"/>
              <a:gd name="T3" fmla="*/ 2147483647 h 73"/>
              <a:gd name="T4" fmla="*/ 2147483647 w 121"/>
              <a:gd name="T5" fmla="*/ 0 h 73"/>
              <a:gd name="T6" fmla="*/ 0 w 121"/>
              <a:gd name="T7" fmla="*/ 2147483647 h 73"/>
              <a:gd name="T8" fmla="*/ 0 60000 65536"/>
              <a:gd name="T9" fmla="*/ 0 60000 65536"/>
              <a:gd name="T10" fmla="*/ 0 60000 65536"/>
              <a:gd name="T11" fmla="*/ 0 60000 65536"/>
              <a:gd name="T12" fmla="*/ 0 w 121"/>
              <a:gd name="T13" fmla="*/ 0 h 73"/>
              <a:gd name="T14" fmla="*/ 121 w 121"/>
              <a:gd name="T15" fmla="*/ 73 h 73"/>
            </a:gdLst>
            <a:ahLst/>
            <a:cxnLst>
              <a:cxn ang="T8">
                <a:pos x="T0" y="T1"/>
              </a:cxn>
              <a:cxn ang="T9">
                <a:pos x="T2" y="T3"/>
              </a:cxn>
              <a:cxn ang="T10">
                <a:pos x="T4" y="T5"/>
              </a:cxn>
              <a:cxn ang="T11">
                <a:pos x="T6" y="T7"/>
              </a:cxn>
            </a:cxnLst>
            <a:rect l="T12" t="T13" r="T14" b="T15"/>
            <a:pathLst>
              <a:path w="121" h="73">
                <a:moveTo>
                  <a:pt x="0" y="73"/>
                </a:moveTo>
                <a:lnTo>
                  <a:pt x="121" y="73"/>
                </a:lnTo>
                <a:lnTo>
                  <a:pt x="61" y="0"/>
                </a:lnTo>
                <a:lnTo>
                  <a:pt x="0" y="73"/>
                </a:lnTo>
                <a:close/>
              </a:path>
            </a:pathLst>
          </a:custGeom>
          <a:solidFill>
            <a:srgbClr val="FFFFFF"/>
          </a:solidFill>
          <a:ln w="9525">
            <a:noFill/>
            <a:round/>
            <a:headEnd/>
            <a:tailEnd/>
          </a:ln>
        </p:spPr>
        <p:txBody>
          <a:bodyPr/>
          <a:lstStyle/>
          <a:p>
            <a:endParaRPr lang="en-US"/>
          </a:p>
        </p:txBody>
      </p:sp>
      <p:sp>
        <p:nvSpPr>
          <p:cNvPr id="36877" name="Freeform 67"/>
          <p:cNvSpPr>
            <a:spLocks/>
          </p:cNvSpPr>
          <p:nvPr/>
        </p:nvSpPr>
        <p:spPr bwMode="auto">
          <a:xfrm>
            <a:off x="2546350" y="3979863"/>
            <a:ext cx="192088" cy="115887"/>
          </a:xfrm>
          <a:custGeom>
            <a:avLst/>
            <a:gdLst>
              <a:gd name="T0" fmla="*/ 0 w 121"/>
              <a:gd name="T1" fmla="*/ 2147483647 h 73"/>
              <a:gd name="T2" fmla="*/ 2147483647 w 121"/>
              <a:gd name="T3" fmla="*/ 2147483647 h 73"/>
              <a:gd name="T4" fmla="*/ 2147483647 w 121"/>
              <a:gd name="T5" fmla="*/ 0 h 73"/>
              <a:gd name="T6" fmla="*/ 0 w 121"/>
              <a:gd name="T7" fmla="*/ 2147483647 h 73"/>
              <a:gd name="T8" fmla="*/ 0 60000 65536"/>
              <a:gd name="T9" fmla="*/ 0 60000 65536"/>
              <a:gd name="T10" fmla="*/ 0 60000 65536"/>
              <a:gd name="T11" fmla="*/ 0 60000 65536"/>
              <a:gd name="T12" fmla="*/ 0 w 121"/>
              <a:gd name="T13" fmla="*/ 0 h 73"/>
              <a:gd name="T14" fmla="*/ 121 w 121"/>
              <a:gd name="T15" fmla="*/ 73 h 73"/>
            </a:gdLst>
            <a:ahLst/>
            <a:cxnLst>
              <a:cxn ang="T8">
                <a:pos x="T0" y="T1"/>
              </a:cxn>
              <a:cxn ang="T9">
                <a:pos x="T2" y="T3"/>
              </a:cxn>
              <a:cxn ang="T10">
                <a:pos x="T4" y="T5"/>
              </a:cxn>
              <a:cxn ang="T11">
                <a:pos x="T6" y="T7"/>
              </a:cxn>
            </a:cxnLst>
            <a:rect l="T12" t="T13" r="T14" b="T15"/>
            <a:pathLst>
              <a:path w="121" h="73">
                <a:moveTo>
                  <a:pt x="0" y="73"/>
                </a:moveTo>
                <a:lnTo>
                  <a:pt x="121" y="73"/>
                </a:lnTo>
                <a:lnTo>
                  <a:pt x="61" y="0"/>
                </a:lnTo>
                <a:lnTo>
                  <a:pt x="0" y="73"/>
                </a:lnTo>
                <a:close/>
              </a:path>
            </a:pathLst>
          </a:custGeom>
          <a:solidFill>
            <a:srgbClr val="FFFFFF"/>
          </a:solidFill>
          <a:ln w="9525">
            <a:noFill/>
            <a:round/>
            <a:headEnd/>
            <a:tailEnd/>
          </a:ln>
        </p:spPr>
        <p:txBody>
          <a:bodyPr/>
          <a:lstStyle/>
          <a:p>
            <a:endParaRPr lang="en-US"/>
          </a:p>
        </p:txBody>
      </p:sp>
      <p:sp>
        <p:nvSpPr>
          <p:cNvPr id="36878" name="Freeform 70"/>
          <p:cNvSpPr>
            <a:spLocks/>
          </p:cNvSpPr>
          <p:nvPr/>
        </p:nvSpPr>
        <p:spPr bwMode="auto">
          <a:xfrm>
            <a:off x="1222375" y="5041900"/>
            <a:ext cx="192088" cy="115888"/>
          </a:xfrm>
          <a:custGeom>
            <a:avLst/>
            <a:gdLst>
              <a:gd name="T0" fmla="*/ 0 w 121"/>
              <a:gd name="T1" fmla="*/ 2147483647 h 73"/>
              <a:gd name="T2" fmla="*/ 2147483647 w 121"/>
              <a:gd name="T3" fmla="*/ 2147483647 h 73"/>
              <a:gd name="T4" fmla="*/ 2147483647 w 121"/>
              <a:gd name="T5" fmla="*/ 0 h 73"/>
              <a:gd name="T6" fmla="*/ 0 w 121"/>
              <a:gd name="T7" fmla="*/ 2147483647 h 73"/>
              <a:gd name="T8" fmla="*/ 0 60000 65536"/>
              <a:gd name="T9" fmla="*/ 0 60000 65536"/>
              <a:gd name="T10" fmla="*/ 0 60000 65536"/>
              <a:gd name="T11" fmla="*/ 0 60000 65536"/>
              <a:gd name="T12" fmla="*/ 0 w 121"/>
              <a:gd name="T13" fmla="*/ 0 h 73"/>
              <a:gd name="T14" fmla="*/ 121 w 121"/>
              <a:gd name="T15" fmla="*/ 73 h 73"/>
            </a:gdLst>
            <a:ahLst/>
            <a:cxnLst>
              <a:cxn ang="T8">
                <a:pos x="T0" y="T1"/>
              </a:cxn>
              <a:cxn ang="T9">
                <a:pos x="T2" y="T3"/>
              </a:cxn>
              <a:cxn ang="T10">
                <a:pos x="T4" y="T5"/>
              </a:cxn>
              <a:cxn ang="T11">
                <a:pos x="T6" y="T7"/>
              </a:cxn>
            </a:cxnLst>
            <a:rect l="T12" t="T13" r="T14" b="T15"/>
            <a:pathLst>
              <a:path w="121" h="73">
                <a:moveTo>
                  <a:pt x="0" y="73"/>
                </a:moveTo>
                <a:lnTo>
                  <a:pt x="121" y="73"/>
                </a:lnTo>
                <a:lnTo>
                  <a:pt x="61" y="0"/>
                </a:lnTo>
                <a:lnTo>
                  <a:pt x="0" y="73"/>
                </a:lnTo>
                <a:close/>
              </a:path>
            </a:pathLst>
          </a:custGeom>
          <a:solidFill>
            <a:srgbClr val="FFFFFF"/>
          </a:solidFill>
          <a:ln w="9525">
            <a:noFill/>
            <a:round/>
            <a:headEnd/>
            <a:tailEnd/>
          </a:ln>
        </p:spPr>
        <p:txBody>
          <a:bodyPr/>
          <a:lstStyle/>
          <a:p>
            <a:endParaRPr lang="en-US"/>
          </a:p>
        </p:txBody>
      </p:sp>
      <p:sp>
        <p:nvSpPr>
          <p:cNvPr id="36879" name="Rectangle 75"/>
          <p:cNvSpPr>
            <a:spLocks noChangeArrowheads="1"/>
          </p:cNvSpPr>
          <p:nvPr/>
        </p:nvSpPr>
        <p:spPr bwMode="auto">
          <a:xfrm>
            <a:off x="1135063" y="6197600"/>
            <a:ext cx="2092325" cy="184150"/>
          </a:xfrm>
          <a:prstGeom prst="rect">
            <a:avLst/>
          </a:prstGeom>
          <a:solidFill>
            <a:srgbClr val="FFFFFF"/>
          </a:solidFill>
          <a:ln w="9525">
            <a:noFill/>
            <a:miter lim="800000"/>
            <a:headEnd/>
            <a:tailEnd/>
          </a:ln>
        </p:spPr>
        <p:txBody>
          <a:bodyPr/>
          <a:lstStyle/>
          <a:p>
            <a:endParaRPr lang="en-US"/>
          </a:p>
        </p:txBody>
      </p:sp>
      <p:sp>
        <p:nvSpPr>
          <p:cNvPr id="36880" name="Rectangle 76"/>
          <p:cNvSpPr>
            <a:spLocks noChangeArrowheads="1"/>
          </p:cNvSpPr>
          <p:nvPr/>
        </p:nvSpPr>
        <p:spPr bwMode="auto">
          <a:xfrm>
            <a:off x="1135063" y="6197600"/>
            <a:ext cx="2092325" cy="184150"/>
          </a:xfrm>
          <a:prstGeom prst="rect">
            <a:avLst/>
          </a:prstGeom>
          <a:noFill/>
          <a:ln w="8" cap="rnd">
            <a:solidFill>
              <a:srgbClr val="FFFFFF"/>
            </a:solidFill>
            <a:round/>
            <a:headEnd/>
            <a:tailEnd/>
          </a:ln>
        </p:spPr>
        <p:txBody>
          <a:bodyPr/>
          <a:lstStyle/>
          <a:p>
            <a:endParaRPr lang="en-US"/>
          </a:p>
        </p:txBody>
      </p:sp>
      <p:sp>
        <p:nvSpPr>
          <p:cNvPr id="36881" name="Rectangle 80"/>
          <p:cNvSpPr>
            <a:spLocks noChangeArrowheads="1"/>
          </p:cNvSpPr>
          <p:nvPr/>
        </p:nvSpPr>
        <p:spPr bwMode="auto">
          <a:xfrm>
            <a:off x="6613525" y="2089150"/>
            <a:ext cx="1354138" cy="161925"/>
          </a:xfrm>
          <a:prstGeom prst="rect">
            <a:avLst/>
          </a:prstGeom>
          <a:solidFill>
            <a:srgbClr val="FFFFFF"/>
          </a:solidFill>
          <a:ln w="9525">
            <a:noFill/>
            <a:miter lim="800000"/>
            <a:headEnd/>
            <a:tailEnd/>
          </a:ln>
        </p:spPr>
        <p:txBody>
          <a:bodyPr/>
          <a:lstStyle/>
          <a:p>
            <a:endParaRPr lang="en-US"/>
          </a:p>
        </p:txBody>
      </p:sp>
      <p:sp>
        <p:nvSpPr>
          <p:cNvPr id="36882" name="Rectangle 85"/>
          <p:cNvSpPr>
            <a:spLocks noChangeArrowheads="1"/>
          </p:cNvSpPr>
          <p:nvPr/>
        </p:nvSpPr>
        <p:spPr bwMode="auto">
          <a:xfrm>
            <a:off x="4581525" y="5895975"/>
            <a:ext cx="1355725" cy="163513"/>
          </a:xfrm>
          <a:prstGeom prst="rect">
            <a:avLst/>
          </a:prstGeom>
          <a:solidFill>
            <a:srgbClr val="FFFFFF"/>
          </a:solidFill>
          <a:ln w="9525">
            <a:noFill/>
            <a:miter lim="800000"/>
            <a:headEnd/>
            <a:tailEnd/>
          </a:ln>
        </p:spPr>
        <p:txBody>
          <a:bodyPr/>
          <a:lstStyle/>
          <a:p>
            <a:endParaRPr lang="en-US"/>
          </a:p>
        </p:txBody>
      </p:sp>
      <p:sp>
        <p:nvSpPr>
          <p:cNvPr id="36883" name="Freeform 93"/>
          <p:cNvSpPr>
            <a:spLocks/>
          </p:cNvSpPr>
          <p:nvPr/>
        </p:nvSpPr>
        <p:spPr bwMode="auto">
          <a:xfrm>
            <a:off x="7196138" y="4949825"/>
            <a:ext cx="192087" cy="115888"/>
          </a:xfrm>
          <a:custGeom>
            <a:avLst/>
            <a:gdLst>
              <a:gd name="T0" fmla="*/ 0 w 121"/>
              <a:gd name="T1" fmla="*/ 2147483647 h 73"/>
              <a:gd name="T2" fmla="*/ 2147483647 w 121"/>
              <a:gd name="T3" fmla="*/ 2147483647 h 73"/>
              <a:gd name="T4" fmla="*/ 2147483647 w 121"/>
              <a:gd name="T5" fmla="*/ 0 h 73"/>
              <a:gd name="T6" fmla="*/ 0 w 121"/>
              <a:gd name="T7" fmla="*/ 2147483647 h 73"/>
              <a:gd name="T8" fmla="*/ 0 60000 65536"/>
              <a:gd name="T9" fmla="*/ 0 60000 65536"/>
              <a:gd name="T10" fmla="*/ 0 60000 65536"/>
              <a:gd name="T11" fmla="*/ 0 60000 65536"/>
              <a:gd name="T12" fmla="*/ 0 w 121"/>
              <a:gd name="T13" fmla="*/ 0 h 73"/>
              <a:gd name="T14" fmla="*/ 121 w 121"/>
              <a:gd name="T15" fmla="*/ 73 h 73"/>
            </a:gdLst>
            <a:ahLst/>
            <a:cxnLst>
              <a:cxn ang="T8">
                <a:pos x="T0" y="T1"/>
              </a:cxn>
              <a:cxn ang="T9">
                <a:pos x="T2" y="T3"/>
              </a:cxn>
              <a:cxn ang="T10">
                <a:pos x="T4" y="T5"/>
              </a:cxn>
              <a:cxn ang="T11">
                <a:pos x="T6" y="T7"/>
              </a:cxn>
            </a:cxnLst>
            <a:rect l="T12" t="T13" r="T14" b="T15"/>
            <a:pathLst>
              <a:path w="121" h="73">
                <a:moveTo>
                  <a:pt x="0" y="73"/>
                </a:moveTo>
                <a:lnTo>
                  <a:pt x="121" y="73"/>
                </a:lnTo>
                <a:lnTo>
                  <a:pt x="60" y="0"/>
                </a:lnTo>
                <a:lnTo>
                  <a:pt x="0" y="73"/>
                </a:lnTo>
                <a:close/>
              </a:path>
            </a:pathLst>
          </a:custGeom>
          <a:solidFill>
            <a:srgbClr val="FFFFFF"/>
          </a:solidFill>
          <a:ln w="9525">
            <a:noFill/>
            <a:round/>
            <a:headEnd/>
            <a:tailEnd/>
          </a:ln>
        </p:spPr>
        <p:txBody>
          <a:bodyPr/>
          <a:lstStyle/>
          <a:p>
            <a:endParaRPr lang="en-US"/>
          </a:p>
        </p:txBody>
      </p:sp>
      <p:sp>
        <p:nvSpPr>
          <p:cNvPr id="36884" name="Rectangle 106"/>
          <p:cNvSpPr>
            <a:spLocks noChangeArrowheads="1"/>
          </p:cNvSpPr>
          <p:nvPr/>
        </p:nvSpPr>
        <p:spPr bwMode="auto">
          <a:xfrm>
            <a:off x="8523288" y="5549900"/>
            <a:ext cx="1354137" cy="185738"/>
          </a:xfrm>
          <a:prstGeom prst="rect">
            <a:avLst/>
          </a:prstGeom>
          <a:solidFill>
            <a:srgbClr val="FFFFFF"/>
          </a:solidFill>
          <a:ln w="9525">
            <a:noFill/>
            <a:miter lim="800000"/>
            <a:headEnd/>
            <a:tailEnd/>
          </a:ln>
        </p:spPr>
        <p:txBody>
          <a:bodyPr/>
          <a:lstStyle/>
          <a:p>
            <a:endParaRPr lang="en-US"/>
          </a:p>
        </p:txBody>
      </p:sp>
      <p:sp>
        <p:nvSpPr>
          <p:cNvPr id="36885" name="Rectangle 113"/>
          <p:cNvSpPr>
            <a:spLocks noChangeArrowheads="1"/>
          </p:cNvSpPr>
          <p:nvPr/>
        </p:nvSpPr>
        <p:spPr bwMode="auto">
          <a:xfrm>
            <a:off x="6245225" y="6197600"/>
            <a:ext cx="2092325" cy="184150"/>
          </a:xfrm>
          <a:prstGeom prst="rect">
            <a:avLst/>
          </a:prstGeom>
          <a:solidFill>
            <a:srgbClr val="FFFFFF"/>
          </a:solidFill>
          <a:ln w="9525">
            <a:noFill/>
            <a:miter lim="800000"/>
            <a:headEnd/>
            <a:tailEnd/>
          </a:ln>
        </p:spPr>
        <p:txBody>
          <a:bodyPr/>
          <a:lstStyle/>
          <a:p>
            <a:endParaRPr lang="en-US"/>
          </a:p>
        </p:txBody>
      </p:sp>
      <p:sp>
        <p:nvSpPr>
          <p:cNvPr id="36886" name="Rectangle 114"/>
          <p:cNvSpPr>
            <a:spLocks noChangeArrowheads="1"/>
          </p:cNvSpPr>
          <p:nvPr/>
        </p:nvSpPr>
        <p:spPr bwMode="auto">
          <a:xfrm>
            <a:off x="6245225" y="6197600"/>
            <a:ext cx="2092325" cy="184150"/>
          </a:xfrm>
          <a:prstGeom prst="rect">
            <a:avLst/>
          </a:prstGeom>
          <a:noFill/>
          <a:ln w="8" cap="rnd">
            <a:solidFill>
              <a:srgbClr val="FFFFFF"/>
            </a:solidFill>
            <a:round/>
            <a:headEnd/>
            <a:tailEnd/>
          </a:ln>
        </p:spPr>
        <p:txBody>
          <a:bodyPr/>
          <a:lstStyle/>
          <a:p>
            <a:endParaRPr lang="en-US"/>
          </a:p>
        </p:txBody>
      </p:sp>
      <p:sp>
        <p:nvSpPr>
          <p:cNvPr id="36887" name="Rectangle 116"/>
          <p:cNvSpPr>
            <a:spLocks noChangeArrowheads="1"/>
          </p:cNvSpPr>
          <p:nvPr/>
        </p:nvSpPr>
        <p:spPr bwMode="auto">
          <a:xfrm>
            <a:off x="6858000" y="1358900"/>
            <a:ext cx="1355725" cy="161925"/>
          </a:xfrm>
          <a:prstGeom prst="rect">
            <a:avLst/>
          </a:prstGeom>
          <a:solidFill>
            <a:srgbClr val="FFFFFF"/>
          </a:solidFill>
          <a:ln w="9525">
            <a:noFill/>
            <a:miter lim="800000"/>
            <a:headEnd/>
            <a:tailEnd/>
          </a:ln>
        </p:spPr>
        <p:txBody>
          <a:bodyPr/>
          <a:lstStyle/>
          <a:p>
            <a:endParaRPr lang="en-US"/>
          </a:p>
        </p:txBody>
      </p:sp>
      <p:sp>
        <p:nvSpPr>
          <p:cNvPr id="36888" name="Freeform 131"/>
          <p:cNvSpPr>
            <a:spLocks/>
          </p:cNvSpPr>
          <p:nvPr/>
        </p:nvSpPr>
        <p:spPr bwMode="auto">
          <a:xfrm>
            <a:off x="7439025" y="1520825"/>
            <a:ext cx="192088" cy="115888"/>
          </a:xfrm>
          <a:custGeom>
            <a:avLst/>
            <a:gdLst>
              <a:gd name="T0" fmla="*/ 0 w 121"/>
              <a:gd name="T1" fmla="*/ 2147483647 h 73"/>
              <a:gd name="T2" fmla="*/ 2147483647 w 121"/>
              <a:gd name="T3" fmla="*/ 2147483647 h 73"/>
              <a:gd name="T4" fmla="*/ 2147483647 w 121"/>
              <a:gd name="T5" fmla="*/ 0 h 73"/>
              <a:gd name="T6" fmla="*/ 0 w 121"/>
              <a:gd name="T7" fmla="*/ 2147483647 h 73"/>
              <a:gd name="T8" fmla="*/ 0 60000 65536"/>
              <a:gd name="T9" fmla="*/ 0 60000 65536"/>
              <a:gd name="T10" fmla="*/ 0 60000 65536"/>
              <a:gd name="T11" fmla="*/ 0 60000 65536"/>
              <a:gd name="T12" fmla="*/ 0 w 121"/>
              <a:gd name="T13" fmla="*/ 0 h 73"/>
              <a:gd name="T14" fmla="*/ 121 w 121"/>
              <a:gd name="T15" fmla="*/ 73 h 73"/>
            </a:gdLst>
            <a:ahLst/>
            <a:cxnLst>
              <a:cxn ang="T8">
                <a:pos x="T0" y="T1"/>
              </a:cxn>
              <a:cxn ang="T9">
                <a:pos x="T2" y="T3"/>
              </a:cxn>
              <a:cxn ang="T10">
                <a:pos x="T4" y="T5"/>
              </a:cxn>
              <a:cxn ang="T11">
                <a:pos x="T6" y="T7"/>
              </a:cxn>
            </a:cxnLst>
            <a:rect l="T12" t="T13" r="T14" b="T15"/>
            <a:pathLst>
              <a:path w="121" h="73">
                <a:moveTo>
                  <a:pt x="0" y="73"/>
                </a:moveTo>
                <a:lnTo>
                  <a:pt x="121" y="73"/>
                </a:lnTo>
                <a:lnTo>
                  <a:pt x="61" y="0"/>
                </a:lnTo>
                <a:lnTo>
                  <a:pt x="0" y="73"/>
                </a:lnTo>
                <a:close/>
              </a:path>
            </a:pathLst>
          </a:custGeom>
          <a:solidFill>
            <a:srgbClr val="FFFFFF"/>
          </a:solidFill>
          <a:ln w="9525">
            <a:noFill/>
            <a:round/>
            <a:headEnd/>
            <a:tailEnd/>
          </a:ln>
        </p:spPr>
        <p:txBody>
          <a:bodyPr/>
          <a:lstStyle/>
          <a:p>
            <a:endParaRPr lang="en-US"/>
          </a:p>
        </p:txBody>
      </p:sp>
      <p:sp>
        <p:nvSpPr>
          <p:cNvPr id="36889" name="Rectangle 137"/>
          <p:cNvSpPr>
            <a:spLocks noChangeArrowheads="1"/>
          </p:cNvSpPr>
          <p:nvPr/>
        </p:nvSpPr>
        <p:spPr bwMode="auto">
          <a:xfrm>
            <a:off x="4297363" y="3148013"/>
            <a:ext cx="1341437" cy="185737"/>
          </a:xfrm>
          <a:prstGeom prst="rect">
            <a:avLst/>
          </a:prstGeom>
          <a:solidFill>
            <a:srgbClr val="FFFFFF"/>
          </a:solidFill>
          <a:ln w="9525">
            <a:noFill/>
            <a:miter lim="800000"/>
            <a:headEnd/>
            <a:tailEnd/>
          </a:ln>
        </p:spPr>
        <p:txBody>
          <a:bodyPr/>
          <a:lstStyle/>
          <a:p>
            <a:endParaRPr lang="en-US"/>
          </a:p>
        </p:txBody>
      </p:sp>
      <p:sp>
        <p:nvSpPr>
          <p:cNvPr id="36890" name="Freeform 141"/>
          <p:cNvSpPr>
            <a:spLocks/>
          </p:cNvSpPr>
          <p:nvPr/>
        </p:nvSpPr>
        <p:spPr bwMode="auto">
          <a:xfrm>
            <a:off x="7439025" y="2630488"/>
            <a:ext cx="192088" cy="114300"/>
          </a:xfrm>
          <a:custGeom>
            <a:avLst/>
            <a:gdLst>
              <a:gd name="T0" fmla="*/ 0 w 121"/>
              <a:gd name="T1" fmla="*/ 2147483647 h 72"/>
              <a:gd name="T2" fmla="*/ 2147483647 w 121"/>
              <a:gd name="T3" fmla="*/ 2147483647 h 72"/>
              <a:gd name="T4" fmla="*/ 2147483647 w 121"/>
              <a:gd name="T5" fmla="*/ 0 h 72"/>
              <a:gd name="T6" fmla="*/ 0 w 121"/>
              <a:gd name="T7" fmla="*/ 2147483647 h 72"/>
              <a:gd name="T8" fmla="*/ 0 60000 65536"/>
              <a:gd name="T9" fmla="*/ 0 60000 65536"/>
              <a:gd name="T10" fmla="*/ 0 60000 65536"/>
              <a:gd name="T11" fmla="*/ 0 60000 65536"/>
              <a:gd name="T12" fmla="*/ 0 w 121"/>
              <a:gd name="T13" fmla="*/ 0 h 72"/>
              <a:gd name="T14" fmla="*/ 121 w 121"/>
              <a:gd name="T15" fmla="*/ 72 h 72"/>
            </a:gdLst>
            <a:ahLst/>
            <a:cxnLst>
              <a:cxn ang="T8">
                <a:pos x="T0" y="T1"/>
              </a:cxn>
              <a:cxn ang="T9">
                <a:pos x="T2" y="T3"/>
              </a:cxn>
              <a:cxn ang="T10">
                <a:pos x="T4" y="T5"/>
              </a:cxn>
              <a:cxn ang="T11">
                <a:pos x="T6" y="T7"/>
              </a:cxn>
            </a:cxnLst>
            <a:rect l="T12" t="T13" r="T14" b="T15"/>
            <a:pathLst>
              <a:path w="121" h="72">
                <a:moveTo>
                  <a:pt x="0" y="72"/>
                </a:moveTo>
                <a:lnTo>
                  <a:pt x="121" y="72"/>
                </a:lnTo>
                <a:lnTo>
                  <a:pt x="61" y="0"/>
                </a:lnTo>
                <a:lnTo>
                  <a:pt x="0" y="72"/>
                </a:lnTo>
                <a:close/>
              </a:path>
            </a:pathLst>
          </a:custGeom>
          <a:solidFill>
            <a:srgbClr val="FFFFFF"/>
          </a:solidFill>
          <a:ln w="9525">
            <a:noFill/>
            <a:round/>
            <a:headEnd/>
            <a:tailEnd/>
          </a:ln>
        </p:spPr>
        <p:txBody>
          <a:bodyPr/>
          <a:lstStyle/>
          <a:p>
            <a:endParaRPr lang="en-US"/>
          </a:p>
        </p:txBody>
      </p:sp>
      <p:grpSp>
        <p:nvGrpSpPr>
          <p:cNvPr id="36891" name="Group 93"/>
          <p:cNvGrpSpPr>
            <a:grpSpLocks/>
          </p:cNvGrpSpPr>
          <p:nvPr/>
        </p:nvGrpSpPr>
        <p:grpSpPr bwMode="auto">
          <a:xfrm>
            <a:off x="742950" y="2362200"/>
            <a:ext cx="1619250" cy="1295400"/>
            <a:chOff x="209550" y="1295400"/>
            <a:chExt cx="1619250" cy="1295400"/>
          </a:xfrm>
        </p:grpSpPr>
        <p:sp>
          <p:nvSpPr>
            <p:cNvPr id="36936" name="Rectangle 150"/>
            <p:cNvSpPr>
              <a:spLocks noChangeArrowheads="1"/>
            </p:cNvSpPr>
            <p:nvPr/>
          </p:nvSpPr>
          <p:spPr bwMode="auto">
            <a:xfrm>
              <a:off x="209550" y="1295400"/>
              <a:ext cx="1231900" cy="185738"/>
            </a:xfrm>
            <a:prstGeom prst="rect">
              <a:avLst/>
            </a:prstGeom>
            <a:solidFill>
              <a:srgbClr val="FFFFFF"/>
            </a:solidFill>
            <a:ln w="9525">
              <a:noFill/>
              <a:miter lim="800000"/>
              <a:headEnd/>
              <a:tailEnd/>
            </a:ln>
          </p:spPr>
          <p:txBody>
            <a:bodyPr/>
            <a:lstStyle/>
            <a:p>
              <a:endParaRPr lang="en-US"/>
            </a:p>
          </p:txBody>
        </p:sp>
        <p:sp>
          <p:nvSpPr>
            <p:cNvPr id="90"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3350"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XXX</a:t>
              </a:r>
            </a:p>
          </p:txBody>
        </p:sp>
        <p:sp>
          <p:nvSpPr>
            <p:cNvPr id="92"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grpSp>
        <p:nvGrpSpPr>
          <p:cNvPr id="36892" name="Group 107"/>
          <p:cNvGrpSpPr>
            <a:grpSpLocks/>
          </p:cNvGrpSpPr>
          <p:nvPr/>
        </p:nvGrpSpPr>
        <p:grpSpPr bwMode="auto">
          <a:xfrm>
            <a:off x="762000" y="3686175"/>
            <a:ext cx="1619250" cy="1752600"/>
            <a:chOff x="361950" y="2819400"/>
            <a:chExt cx="1619250" cy="1752600"/>
          </a:xfrm>
        </p:grpSpPr>
        <p:grpSp>
          <p:nvGrpSpPr>
            <p:cNvPr id="36930" name="Group 94"/>
            <p:cNvGrpSpPr>
              <a:grpSpLocks/>
            </p:cNvGrpSpPr>
            <p:nvPr/>
          </p:nvGrpSpPr>
          <p:grpSpPr bwMode="auto">
            <a:xfrm>
              <a:off x="361950" y="3276600"/>
              <a:ext cx="1619250" cy="1295400"/>
              <a:chOff x="209550" y="1295400"/>
              <a:chExt cx="1619250" cy="1295400"/>
            </a:xfrm>
          </p:grpSpPr>
          <p:sp>
            <p:nvSpPr>
              <p:cNvPr id="36932" name="Rectangle 150"/>
              <p:cNvSpPr>
                <a:spLocks noChangeArrowheads="1"/>
              </p:cNvSpPr>
              <p:nvPr/>
            </p:nvSpPr>
            <p:spPr bwMode="auto">
              <a:xfrm>
                <a:off x="209550" y="1295400"/>
                <a:ext cx="1231900" cy="185738"/>
              </a:xfrm>
              <a:prstGeom prst="rect">
                <a:avLst/>
              </a:prstGeom>
              <a:solidFill>
                <a:srgbClr val="FFFFFF"/>
              </a:solidFill>
              <a:ln w="9525">
                <a:noFill/>
                <a:miter lim="800000"/>
                <a:headEnd/>
                <a:tailEnd/>
              </a:ln>
            </p:spPr>
            <p:txBody>
              <a:bodyPr/>
              <a:lstStyle/>
              <a:p>
                <a:endParaRPr lang="en-US"/>
              </a:p>
            </p:txBody>
          </p:sp>
          <p:sp>
            <p:nvSpPr>
              <p:cNvPr id="97"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98"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YYY</a:t>
                </a:r>
              </a:p>
            </p:txBody>
          </p:sp>
          <p:sp>
            <p:nvSpPr>
              <p:cNvPr id="99"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cxnSp>
          <p:nvCxnSpPr>
            <p:cNvPr id="36931" name="Straight Arrow Connector 106"/>
            <p:cNvCxnSpPr>
              <a:cxnSpLocks noChangeShapeType="1"/>
            </p:cNvCxnSpPr>
            <p:nvPr/>
          </p:nvCxnSpPr>
          <p:spPr bwMode="auto">
            <a:xfrm rot="5400000" flipH="1" flipV="1">
              <a:off x="913606" y="3199606"/>
              <a:ext cx="762000" cy="1588"/>
            </a:xfrm>
            <a:prstGeom prst="straightConnector1">
              <a:avLst/>
            </a:prstGeom>
            <a:noFill/>
            <a:ln w="25400" algn="ctr">
              <a:solidFill>
                <a:schemeClr val="tx1"/>
              </a:solidFill>
              <a:round/>
              <a:headEnd/>
              <a:tailEnd type="triangle" w="lg" len="lg"/>
            </a:ln>
          </p:spPr>
        </p:cxnSp>
      </p:grpSp>
      <p:grpSp>
        <p:nvGrpSpPr>
          <p:cNvPr id="36893" name="Group 111"/>
          <p:cNvGrpSpPr>
            <a:grpSpLocks/>
          </p:cNvGrpSpPr>
          <p:nvPr/>
        </p:nvGrpSpPr>
        <p:grpSpPr bwMode="auto">
          <a:xfrm>
            <a:off x="2724150" y="3200400"/>
            <a:ext cx="1619250" cy="1295400"/>
            <a:chOff x="209550" y="1295400"/>
            <a:chExt cx="1619250" cy="1295400"/>
          </a:xfrm>
        </p:grpSpPr>
        <p:sp>
          <p:nvSpPr>
            <p:cNvPr id="36926" name="Rectangle 150"/>
            <p:cNvSpPr>
              <a:spLocks noChangeArrowheads="1"/>
            </p:cNvSpPr>
            <p:nvPr/>
          </p:nvSpPr>
          <p:spPr bwMode="auto">
            <a:xfrm>
              <a:off x="209550" y="1295400"/>
              <a:ext cx="1231900" cy="185738"/>
            </a:xfrm>
            <a:prstGeom prst="rect">
              <a:avLst/>
            </a:prstGeom>
            <a:solidFill>
              <a:srgbClr val="FFFFFF"/>
            </a:solidFill>
            <a:ln w="9525">
              <a:noFill/>
              <a:miter lim="800000"/>
              <a:headEnd/>
              <a:tailEnd/>
            </a:ln>
          </p:spPr>
          <p:txBody>
            <a:bodyPr/>
            <a:lstStyle/>
            <a:p>
              <a:endParaRPr lang="en-US"/>
            </a:p>
          </p:txBody>
        </p:sp>
        <p:sp>
          <p:nvSpPr>
            <p:cNvPr id="114"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15"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YYY</a:t>
              </a:r>
            </a:p>
          </p:txBody>
        </p:sp>
        <p:sp>
          <p:nvSpPr>
            <p:cNvPr id="116"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grpSp>
        <p:nvGrpSpPr>
          <p:cNvPr id="36894" name="Group 116"/>
          <p:cNvGrpSpPr>
            <a:grpSpLocks/>
          </p:cNvGrpSpPr>
          <p:nvPr/>
        </p:nvGrpSpPr>
        <p:grpSpPr bwMode="auto">
          <a:xfrm>
            <a:off x="2743200" y="4724400"/>
            <a:ext cx="1619250" cy="1295400"/>
            <a:chOff x="209550" y="1295400"/>
            <a:chExt cx="1619250" cy="1295400"/>
          </a:xfrm>
        </p:grpSpPr>
        <p:sp>
          <p:nvSpPr>
            <p:cNvPr id="36922" name="Rectangle 150"/>
            <p:cNvSpPr>
              <a:spLocks noChangeArrowheads="1"/>
            </p:cNvSpPr>
            <p:nvPr/>
          </p:nvSpPr>
          <p:spPr bwMode="auto">
            <a:xfrm>
              <a:off x="209550" y="1295400"/>
              <a:ext cx="1231900" cy="185738"/>
            </a:xfrm>
            <a:prstGeom prst="rect">
              <a:avLst/>
            </a:prstGeom>
            <a:solidFill>
              <a:srgbClr val="FFFFFF"/>
            </a:solidFill>
            <a:ln w="9525">
              <a:noFill/>
              <a:miter lim="800000"/>
              <a:headEnd/>
              <a:tailEnd/>
            </a:ln>
          </p:spPr>
          <p:txBody>
            <a:bodyPr/>
            <a:lstStyle/>
            <a:p>
              <a:endParaRPr lang="en-US"/>
            </a:p>
          </p:txBody>
        </p:sp>
        <p:sp>
          <p:nvSpPr>
            <p:cNvPr id="119"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20"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ZZZ</a:t>
              </a:r>
            </a:p>
          </p:txBody>
        </p:sp>
        <p:sp>
          <p:nvSpPr>
            <p:cNvPr id="121"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grpSp>
        <p:nvGrpSpPr>
          <p:cNvPr id="36895" name="Group 121"/>
          <p:cNvGrpSpPr>
            <a:grpSpLocks/>
          </p:cNvGrpSpPr>
          <p:nvPr/>
        </p:nvGrpSpPr>
        <p:grpSpPr bwMode="auto">
          <a:xfrm>
            <a:off x="2914650" y="1839913"/>
            <a:ext cx="1371600" cy="990600"/>
            <a:chOff x="457200" y="1600200"/>
            <a:chExt cx="1371600" cy="990600"/>
          </a:xfrm>
        </p:grpSpPr>
        <p:sp>
          <p:nvSpPr>
            <p:cNvPr id="124"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25"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XXX</a:t>
              </a:r>
            </a:p>
          </p:txBody>
        </p:sp>
        <p:sp>
          <p:nvSpPr>
            <p:cNvPr id="126"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cxnSp>
        <p:nvCxnSpPr>
          <p:cNvPr id="36896" name="Straight Arrow Connector 131"/>
          <p:cNvCxnSpPr>
            <a:cxnSpLocks noChangeShapeType="1"/>
            <a:endCxn id="126" idx="2"/>
          </p:cNvCxnSpPr>
          <p:nvPr/>
        </p:nvCxnSpPr>
        <p:spPr bwMode="auto">
          <a:xfrm rot="5400000" flipH="1" flipV="1">
            <a:off x="3247232" y="3163094"/>
            <a:ext cx="685800" cy="20637"/>
          </a:xfrm>
          <a:prstGeom prst="straightConnector1">
            <a:avLst/>
          </a:prstGeom>
          <a:noFill/>
          <a:ln w="25400" algn="ctr">
            <a:solidFill>
              <a:schemeClr val="tx1"/>
            </a:solidFill>
            <a:round/>
            <a:headEnd/>
            <a:tailEnd type="triangle" w="lg" len="lg"/>
          </a:ln>
        </p:spPr>
      </p:cxnSp>
      <p:cxnSp>
        <p:nvCxnSpPr>
          <p:cNvPr id="36897" name="Straight Arrow Connector 137"/>
          <p:cNvCxnSpPr>
            <a:cxnSpLocks noChangeShapeType="1"/>
          </p:cNvCxnSpPr>
          <p:nvPr/>
        </p:nvCxnSpPr>
        <p:spPr bwMode="auto">
          <a:xfrm rot="5400000" flipH="1" flipV="1">
            <a:off x="3276601" y="4724400"/>
            <a:ext cx="609600" cy="3175"/>
          </a:xfrm>
          <a:prstGeom prst="straightConnector1">
            <a:avLst/>
          </a:prstGeom>
          <a:noFill/>
          <a:ln w="25400" algn="ctr">
            <a:solidFill>
              <a:schemeClr val="tx1"/>
            </a:solidFill>
            <a:round/>
            <a:headEnd/>
            <a:tailEnd type="triangle" w="lg" len="lg"/>
          </a:ln>
        </p:spPr>
      </p:cxnSp>
      <p:grpSp>
        <p:nvGrpSpPr>
          <p:cNvPr id="36898" name="Group 141"/>
          <p:cNvGrpSpPr>
            <a:grpSpLocks/>
          </p:cNvGrpSpPr>
          <p:nvPr/>
        </p:nvGrpSpPr>
        <p:grpSpPr bwMode="auto">
          <a:xfrm>
            <a:off x="6019800" y="2057400"/>
            <a:ext cx="1619250" cy="1295400"/>
            <a:chOff x="209550" y="1295400"/>
            <a:chExt cx="1619250" cy="1295400"/>
          </a:xfrm>
        </p:grpSpPr>
        <p:sp>
          <p:nvSpPr>
            <p:cNvPr id="36915" name="Rectangle 150"/>
            <p:cNvSpPr>
              <a:spLocks noChangeArrowheads="1"/>
            </p:cNvSpPr>
            <p:nvPr/>
          </p:nvSpPr>
          <p:spPr bwMode="auto">
            <a:xfrm>
              <a:off x="209550" y="1295400"/>
              <a:ext cx="1231900" cy="185738"/>
            </a:xfrm>
            <a:prstGeom prst="rect">
              <a:avLst/>
            </a:prstGeom>
            <a:solidFill>
              <a:srgbClr val="FFFFFF"/>
            </a:solidFill>
            <a:ln w="9525">
              <a:noFill/>
              <a:miter lim="800000"/>
              <a:headEnd/>
              <a:tailEnd/>
            </a:ln>
          </p:spPr>
          <p:txBody>
            <a:bodyPr/>
            <a:lstStyle/>
            <a:p>
              <a:endParaRPr lang="en-US"/>
            </a:p>
          </p:txBody>
        </p:sp>
        <p:sp>
          <p:nvSpPr>
            <p:cNvPr id="144"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45"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XXX</a:t>
              </a:r>
            </a:p>
          </p:txBody>
        </p:sp>
        <p:sp>
          <p:nvSpPr>
            <p:cNvPr id="146"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grpSp>
        <p:nvGrpSpPr>
          <p:cNvPr id="36899" name="Group 146"/>
          <p:cNvGrpSpPr>
            <a:grpSpLocks/>
          </p:cNvGrpSpPr>
          <p:nvPr/>
        </p:nvGrpSpPr>
        <p:grpSpPr bwMode="auto">
          <a:xfrm>
            <a:off x="8134350" y="4495800"/>
            <a:ext cx="1619250" cy="1295400"/>
            <a:chOff x="209550" y="1295400"/>
            <a:chExt cx="1619250" cy="1295400"/>
          </a:xfrm>
        </p:grpSpPr>
        <p:sp>
          <p:nvSpPr>
            <p:cNvPr id="36911" name="Rectangle 150"/>
            <p:cNvSpPr>
              <a:spLocks noChangeArrowheads="1"/>
            </p:cNvSpPr>
            <p:nvPr/>
          </p:nvSpPr>
          <p:spPr bwMode="auto">
            <a:xfrm>
              <a:off x="209550" y="1295400"/>
              <a:ext cx="1231900" cy="185738"/>
            </a:xfrm>
            <a:prstGeom prst="rect">
              <a:avLst/>
            </a:prstGeom>
            <a:solidFill>
              <a:srgbClr val="FFFFFF"/>
            </a:solidFill>
            <a:ln w="9525">
              <a:noFill/>
              <a:miter lim="800000"/>
              <a:headEnd/>
              <a:tailEnd/>
            </a:ln>
          </p:spPr>
          <p:txBody>
            <a:bodyPr/>
            <a:lstStyle/>
            <a:p>
              <a:endParaRPr lang="en-US"/>
            </a:p>
          </p:txBody>
        </p:sp>
        <p:sp>
          <p:nvSpPr>
            <p:cNvPr id="149"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50" name="Rectangle 157"/>
            <p:cNvSpPr>
              <a:spLocks noChangeArrowheads="1"/>
            </p:cNvSpPr>
            <p:nvPr/>
          </p:nvSpPr>
          <p:spPr bwMode="auto">
            <a:xfrm>
              <a:off x="457200" y="1600200"/>
              <a:ext cx="1371600" cy="228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lgn="ctr">
                <a:defRPr/>
              </a:pPr>
              <a:r>
                <a:rPr lang="en-US" dirty="0">
                  <a:solidFill>
                    <a:schemeClr val="bg1"/>
                  </a:solidFill>
                </a:rPr>
                <a:t>ZZZ</a:t>
              </a:r>
            </a:p>
          </p:txBody>
        </p:sp>
        <p:sp>
          <p:nvSpPr>
            <p:cNvPr id="151"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grpSp>
        <p:nvGrpSpPr>
          <p:cNvPr id="36900" name="Group 151"/>
          <p:cNvGrpSpPr>
            <a:grpSpLocks/>
          </p:cNvGrpSpPr>
          <p:nvPr/>
        </p:nvGrpSpPr>
        <p:grpSpPr bwMode="auto">
          <a:xfrm>
            <a:off x="4800600" y="4724400"/>
            <a:ext cx="1371600" cy="990600"/>
            <a:chOff x="457200" y="1600200"/>
            <a:chExt cx="1371600" cy="990600"/>
          </a:xfrm>
        </p:grpSpPr>
        <p:sp>
          <p:nvSpPr>
            <p:cNvPr id="154" name="Rectangle 157"/>
            <p:cNvSpPr>
              <a:spLocks noChangeArrowheads="1"/>
            </p:cNvSpPr>
            <p:nvPr/>
          </p:nvSpPr>
          <p:spPr bwMode="auto">
            <a:xfrm>
              <a:off x="457200" y="1828800"/>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55" name="Rectangle 157"/>
            <p:cNvSpPr>
              <a:spLocks noChangeArrowheads="1"/>
            </p:cNvSpPr>
            <p:nvPr/>
          </p:nvSpPr>
          <p:spPr bwMode="auto">
            <a:xfrm>
              <a:off x="457200" y="1600200"/>
              <a:ext cx="1371600" cy="228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pPr algn="ctr">
                <a:defRPr/>
              </a:pPr>
              <a:r>
                <a:rPr lang="en-US" dirty="0">
                  <a:solidFill>
                    <a:srgbClr val="C00000"/>
                  </a:solidFill>
                </a:rPr>
                <a:t>      </a:t>
              </a:r>
              <a:r>
                <a:rPr lang="en-US" dirty="0">
                  <a:solidFill>
                    <a:schemeClr val="bg1"/>
                  </a:solidFill>
                </a:rPr>
                <a:t>YYY	</a:t>
              </a:r>
            </a:p>
          </p:txBody>
        </p:sp>
        <p:sp>
          <p:nvSpPr>
            <p:cNvPr id="156" name="Rectangle 157"/>
            <p:cNvSpPr>
              <a:spLocks noChangeArrowheads="1"/>
            </p:cNvSpPr>
            <p:nvPr/>
          </p:nvSpPr>
          <p:spPr bwMode="auto">
            <a:xfrm>
              <a:off x="457200" y="2206625"/>
              <a:ext cx="1371600" cy="3841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cxnSp>
        <p:nvCxnSpPr>
          <p:cNvPr id="36901" name="Straight Arrow Connector 156"/>
          <p:cNvCxnSpPr>
            <a:cxnSpLocks noChangeShapeType="1"/>
          </p:cNvCxnSpPr>
          <p:nvPr/>
        </p:nvCxnSpPr>
        <p:spPr bwMode="auto">
          <a:xfrm rot="5400000" flipH="1" flipV="1">
            <a:off x="6563519" y="3723481"/>
            <a:ext cx="762000" cy="20638"/>
          </a:xfrm>
          <a:prstGeom prst="straightConnector1">
            <a:avLst/>
          </a:prstGeom>
          <a:noFill/>
          <a:ln w="25400" algn="ctr">
            <a:solidFill>
              <a:schemeClr val="tx1"/>
            </a:solidFill>
            <a:round/>
            <a:headEnd/>
            <a:tailEnd type="triangle" w="lg" len="lg"/>
          </a:ln>
        </p:spPr>
      </p:cxnSp>
      <p:cxnSp>
        <p:nvCxnSpPr>
          <p:cNvPr id="36902" name="Straight Connector 159"/>
          <p:cNvCxnSpPr>
            <a:cxnSpLocks noChangeShapeType="1"/>
          </p:cNvCxnSpPr>
          <p:nvPr/>
        </p:nvCxnSpPr>
        <p:spPr bwMode="auto">
          <a:xfrm>
            <a:off x="5410200" y="4113213"/>
            <a:ext cx="3581400" cy="1587"/>
          </a:xfrm>
          <a:prstGeom prst="line">
            <a:avLst/>
          </a:prstGeom>
          <a:noFill/>
          <a:ln w="25400" algn="ctr">
            <a:solidFill>
              <a:schemeClr val="tx1"/>
            </a:solidFill>
            <a:round/>
            <a:headEnd/>
            <a:tailEnd/>
          </a:ln>
        </p:spPr>
      </p:cxnSp>
      <p:cxnSp>
        <p:nvCxnSpPr>
          <p:cNvPr id="36903" name="Straight Connector 164"/>
          <p:cNvCxnSpPr>
            <a:cxnSpLocks noChangeShapeType="1"/>
          </p:cNvCxnSpPr>
          <p:nvPr/>
        </p:nvCxnSpPr>
        <p:spPr bwMode="auto">
          <a:xfrm rot="5400000">
            <a:off x="5105401" y="4418012"/>
            <a:ext cx="609600" cy="3175"/>
          </a:xfrm>
          <a:prstGeom prst="line">
            <a:avLst/>
          </a:prstGeom>
          <a:noFill/>
          <a:ln w="25400" algn="ctr">
            <a:solidFill>
              <a:schemeClr val="tx1"/>
            </a:solidFill>
            <a:round/>
            <a:headEnd/>
            <a:tailEnd/>
          </a:ln>
        </p:spPr>
      </p:cxnSp>
      <p:cxnSp>
        <p:nvCxnSpPr>
          <p:cNvPr id="36904" name="Straight Connector 166"/>
          <p:cNvCxnSpPr>
            <a:cxnSpLocks noChangeShapeType="1"/>
          </p:cNvCxnSpPr>
          <p:nvPr/>
        </p:nvCxnSpPr>
        <p:spPr bwMode="auto">
          <a:xfrm rot="5400000">
            <a:off x="8647907" y="4456906"/>
            <a:ext cx="685800" cy="1587"/>
          </a:xfrm>
          <a:prstGeom prst="line">
            <a:avLst/>
          </a:prstGeom>
          <a:noFill/>
          <a:ln w="25400" algn="ctr">
            <a:solidFill>
              <a:schemeClr val="tx1"/>
            </a:solidFill>
            <a:round/>
            <a:headEnd/>
            <a:tailEnd/>
          </a:ln>
        </p:spPr>
      </p:cxnSp>
      <p:sp>
        <p:nvSpPr>
          <p:cNvPr id="36905" name="TextBox 168"/>
          <p:cNvSpPr txBox="1">
            <a:spLocks noChangeArrowheads="1"/>
          </p:cNvSpPr>
          <p:nvPr/>
        </p:nvSpPr>
        <p:spPr bwMode="auto">
          <a:xfrm>
            <a:off x="990600" y="2362200"/>
            <a:ext cx="1219200" cy="276225"/>
          </a:xfrm>
          <a:prstGeom prst="rect">
            <a:avLst/>
          </a:prstGeom>
          <a:noFill/>
          <a:ln w="9525">
            <a:noFill/>
            <a:miter lim="800000"/>
            <a:headEnd/>
            <a:tailEnd/>
          </a:ln>
        </p:spPr>
        <p:txBody>
          <a:bodyPr>
            <a:spAutoFit/>
          </a:bodyPr>
          <a:lstStyle/>
          <a:p>
            <a:pPr algn="ctr"/>
            <a:r>
              <a:rPr lang="en-US"/>
              <a:t>Single</a:t>
            </a:r>
          </a:p>
        </p:txBody>
      </p:sp>
      <p:sp>
        <p:nvSpPr>
          <p:cNvPr id="36906" name="TextBox 173"/>
          <p:cNvSpPr txBox="1">
            <a:spLocks noChangeArrowheads="1"/>
          </p:cNvSpPr>
          <p:nvPr/>
        </p:nvSpPr>
        <p:spPr bwMode="auto">
          <a:xfrm>
            <a:off x="2971800" y="1524000"/>
            <a:ext cx="1447800" cy="276225"/>
          </a:xfrm>
          <a:prstGeom prst="rect">
            <a:avLst/>
          </a:prstGeom>
          <a:noFill/>
          <a:ln w="9525">
            <a:noFill/>
            <a:miter lim="800000"/>
            <a:headEnd/>
            <a:tailEnd/>
          </a:ln>
        </p:spPr>
        <p:txBody>
          <a:bodyPr>
            <a:spAutoFit/>
          </a:bodyPr>
          <a:lstStyle/>
          <a:p>
            <a:r>
              <a:rPr lang="en-US"/>
              <a:t>Multi Level</a:t>
            </a:r>
          </a:p>
        </p:txBody>
      </p:sp>
      <p:sp>
        <p:nvSpPr>
          <p:cNvPr id="36907" name="Rectangle 115"/>
          <p:cNvSpPr>
            <a:spLocks noChangeArrowheads="1"/>
          </p:cNvSpPr>
          <p:nvPr/>
        </p:nvSpPr>
        <p:spPr bwMode="auto">
          <a:xfrm>
            <a:off x="6477000" y="1893888"/>
            <a:ext cx="955675" cy="200025"/>
          </a:xfrm>
          <a:prstGeom prst="rect">
            <a:avLst/>
          </a:prstGeom>
          <a:noFill/>
          <a:ln w="9525">
            <a:noFill/>
            <a:miter lim="800000"/>
            <a:headEnd/>
            <a:tailEnd/>
          </a:ln>
        </p:spPr>
        <p:txBody>
          <a:bodyPr wrap="none" lIns="0" tIns="0" rIns="0" bIns="0">
            <a:spAutoFit/>
          </a:bodyPr>
          <a:lstStyle/>
          <a:p>
            <a:r>
              <a:rPr lang="en-US" sz="1300">
                <a:solidFill>
                  <a:srgbClr val="000000"/>
                </a:solidFill>
              </a:rPr>
              <a:t>Hierarchical</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6" name="Rectangle 6"/>
          <p:cNvSpPr>
            <a:spLocks noGrp="1" noChangeArrowheads="1"/>
          </p:cNvSpPr>
          <p:nvPr>
            <p:ph type="title"/>
          </p:nvPr>
        </p:nvSpPr>
        <p:spPr/>
        <p:txBody>
          <a:bodyPr/>
          <a:lstStyle/>
          <a:p>
            <a:pPr eaLnBrk="1" hangingPunct="1">
              <a:defRPr/>
            </a:pPr>
            <a:r>
              <a:rPr lang="en-US" dirty="0" smtClean="0"/>
              <a:t>Inheritance (4 of 7)</a:t>
            </a:r>
          </a:p>
        </p:txBody>
      </p:sp>
      <p:sp>
        <p:nvSpPr>
          <p:cNvPr id="37891" name="Content Placeholder 17"/>
          <p:cNvSpPr>
            <a:spLocks noGrp="1"/>
          </p:cNvSpPr>
          <p:nvPr>
            <p:ph idx="1"/>
          </p:nvPr>
        </p:nvSpPr>
        <p:spPr/>
        <p:txBody>
          <a:bodyPr/>
          <a:lstStyle/>
          <a:p>
            <a:r>
              <a:rPr lang="en-US" dirty="0" smtClean="0"/>
              <a:t> </a:t>
            </a:r>
            <a:r>
              <a:rPr lang="en-US" sz="2200" dirty="0" smtClean="0"/>
              <a:t>Answer the following with respect to the scenario given as part of case study</a:t>
            </a:r>
            <a:endParaRPr lang="en-US" dirty="0" smtClean="0"/>
          </a:p>
          <a:p>
            <a:pPr lvl="1"/>
            <a:r>
              <a:rPr lang="en-US" sz="1900" dirty="0" smtClean="0"/>
              <a:t>Identify the parent class</a:t>
            </a:r>
          </a:p>
          <a:p>
            <a:pPr lvl="1"/>
            <a:endParaRPr lang="en-US" sz="1900" dirty="0" smtClean="0"/>
          </a:p>
          <a:p>
            <a:pPr lvl="1">
              <a:buFont typeface="Wingdings" pitchFamily="2" charset="2"/>
              <a:buNone/>
            </a:pPr>
            <a:endParaRPr lang="en-US" sz="1900" dirty="0" smtClean="0"/>
          </a:p>
          <a:p>
            <a:pPr lvl="1"/>
            <a:r>
              <a:rPr lang="en-US" sz="1900" dirty="0" smtClean="0"/>
              <a:t>Identify the child class(</a:t>
            </a:r>
            <a:r>
              <a:rPr lang="en-US" sz="1900" dirty="0" err="1" smtClean="0"/>
              <a:t>es</a:t>
            </a:r>
            <a:r>
              <a:rPr lang="en-US" sz="1900" dirty="0" smtClean="0"/>
              <a:t>)</a:t>
            </a:r>
          </a:p>
          <a:p>
            <a:pPr lvl="1"/>
            <a:endParaRPr lang="en-US" sz="1900" dirty="0" smtClean="0"/>
          </a:p>
          <a:p>
            <a:pPr lvl="1"/>
            <a:endParaRPr lang="en-US" sz="1900" dirty="0" smtClean="0"/>
          </a:p>
          <a:p>
            <a:pPr lvl="1"/>
            <a:r>
              <a:rPr lang="en-US" sz="1900" dirty="0" smtClean="0"/>
              <a:t>Identify the member variables of child class(</a:t>
            </a:r>
            <a:r>
              <a:rPr lang="en-US" sz="1900" dirty="0" err="1" smtClean="0"/>
              <a:t>es</a:t>
            </a:r>
            <a:r>
              <a:rPr lang="en-US" sz="1900" dirty="0" smtClean="0"/>
              <a:t>)</a:t>
            </a:r>
          </a:p>
          <a:p>
            <a:pPr lvl="1"/>
            <a:endParaRPr lang="en-US" sz="1900" dirty="0" smtClean="0"/>
          </a:p>
          <a:p>
            <a:pPr lvl="1"/>
            <a:endParaRPr lang="en-US" dirty="0" smtClean="0"/>
          </a:p>
        </p:txBody>
      </p:sp>
      <p:sp>
        <p:nvSpPr>
          <p:cNvPr id="5" name="Slide Number Placeholder 3"/>
          <p:cNvSpPr>
            <a:spLocks noGrp="1"/>
          </p:cNvSpPr>
          <p:nvPr>
            <p:ph type="sldNum" sz="quarter" idx="10"/>
          </p:nvPr>
        </p:nvSpPr>
        <p:spPr/>
        <p:txBody>
          <a:bodyPr/>
          <a:lstStyle/>
          <a:p>
            <a:pPr>
              <a:defRPr/>
            </a:pPr>
            <a:fld id="{A5A946CE-4581-408F-8785-94A86D2B5DAA}" type="slidenum">
              <a:rPr lang="en-US"/>
              <a:pPr>
                <a:defRPr/>
              </a:pPr>
              <a:t>34</a:t>
            </a:fld>
            <a:endParaRPr lang="en-US" dirty="0"/>
          </a:p>
        </p:txBody>
      </p:sp>
      <p:sp>
        <p:nvSpPr>
          <p:cNvPr id="37893" name="Rectangle 3"/>
          <p:cNvSpPr>
            <a:spLocks noChangeArrowheads="1"/>
          </p:cNvSpPr>
          <p:nvPr/>
        </p:nvSpPr>
        <p:spPr bwMode="auto">
          <a:xfrm>
            <a:off x="330200" y="1295400"/>
            <a:ext cx="9194800" cy="4267200"/>
          </a:xfrm>
          <a:prstGeom prst="rect">
            <a:avLst/>
          </a:prstGeom>
          <a:noFill/>
          <a:ln w="9525">
            <a:noFill/>
            <a:miter lim="800000"/>
            <a:headEnd/>
            <a:tailEnd/>
          </a:ln>
        </p:spPr>
        <p:txBody>
          <a:bodyPr/>
          <a:lstStyle/>
          <a:p>
            <a:pPr marL="342900" indent="-342900" eaLnBrk="1" hangingPunct="1">
              <a:spcBef>
                <a:spcPct val="20000"/>
              </a:spcBef>
              <a:buClr>
                <a:srgbClr val="003366"/>
              </a:buClr>
              <a:buSzTx/>
            </a:pPr>
            <a:endParaRPr lang="en-US" sz="2200" b="0">
              <a:solidFill>
                <a:srgbClr val="000000"/>
              </a:solidFill>
            </a:endParaRPr>
          </a:p>
        </p:txBody>
      </p:sp>
      <p:sp>
        <p:nvSpPr>
          <p:cNvPr id="19" name="Rectangle 18"/>
          <p:cNvSpPr>
            <a:spLocks noChangeArrowheads="1"/>
          </p:cNvSpPr>
          <p:nvPr/>
        </p:nvSpPr>
        <p:spPr bwMode="auto">
          <a:xfrm>
            <a:off x="1295400" y="2514600"/>
            <a:ext cx="5334000" cy="533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dirty="0">
                <a:ea typeface="굴림" pitchFamily="34" charset="-127"/>
              </a:rPr>
              <a:t>Customer</a:t>
            </a:r>
          </a:p>
        </p:txBody>
      </p:sp>
      <p:sp>
        <p:nvSpPr>
          <p:cNvPr id="21" name="Rectangle 20"/>
          <p:cNvSpPr>
            <a:spLocks noChangeArrowheads="1"/>
          </p:cNvSpPr>
          <p:nvPr/>
        </p:nvSpPr>
        <p:spPr bwMode="auto">
          <a:xfrm>
            <a:off x="1295400" y="3581400"/>
            <a:ext cx="5334000" cy="533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dirty="0">
                <a:ea typeface="굴림" pitchFamily="34" charset="-127"/>
              </a:rPr>
              <a:t>Regular Customer &amp; Privileged Customer</a:t>
            </a:r>
          </a:p>
        </p:txBody>
      </p:sp>
      <p:sp>
        <p:nvSpPr>
          <p:cNvPr id="22" name="Rectangle 21"/>
          <p:cNvSpPr>
            <a:spLocks noChangeArrowheads="1"/>
          </p:cNvSpPr>
          <p:nvPr/>
        </p:nvSpPr>
        <p:spPr bwMode="auto">
          <a:xfrm>
            <a:off x="1295400" y="4648200"/>
            <a:ext cx="5257800" cy="1600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dirty="0">
                <a:ea typeface="굴림" pitchFamily="34" charset="-127"/>
              </a:rPr>
              <a:t>For </a:t>
            </a:r>
            <a:r>
              <a:rPr lang="en-US" sz="1600" dirty="0" err="1">
                <a:ea typeface="굴림" pitchFamily="34" charset="-127"/>
              </a:rPr>
              <a:t>RegularCustomer</a:t>
            </a:r>
            <a:r>
              <a:rPr lang="en-US" sz="1600" dirty="0">
                <a:ea typeface="굴림" pitchFamily="34" charset="-127"/>
              </a:rPr>
              <a:t>:</a:t>
            </a:r>
          </a:p>
          <a:p>
            <a:pPr>
              <a:defRPr/>
            </a:pPr>
            <a:r>
              <a:rPr lang="en-US" sz="1600" dirty="0">
                <a:ea typeface="굴림" pitchFamily="34" charset="-127"/>
              </a:rPr>
              <a:t>	discount</a:t>
            </a:r>
          </a:p>
          <a:p>
            <a:pPr>
              <a:defRPr/>
            </a:pPr>
            <a:r>
              <a:rPr lang="en-US" sz="1600" dirty="0">
                <a:ea typeface="굴림" pitchFamily="34" charset="-127"/>
              </a:rPr>
              <a:t>For </a:t>
            </a:r>
            <a:r>
              <a:rPr lang="en-US" sz="1600" dirty="0" err="1">
                <a:ea typeface="굴림" pitchFamily="34" charset="-127"/>
              </a:rPr>
              <a:t>PrivilegedCustomer</a:t>
            </a:r>
            <a:r>
              <a:rPr lang="en-US" sz="1600" dirty="0">
                <a:ea typeface="굴림" pitchFamily="34" charset="-127"/>
              </a:rPr>
              <a:t>:</a:t>
            </a:r>
          </a:p>
          <a:p>
            <a:pPr>
              <a:defRPr/>
            </a:pPr>
            <a:r>
              <a:rPr lang="en-US" sz="1600" dirty="0">
                <a:ea typeface="굴림" pitchFamily="34" charset="-127"/>
              </a:rPr>
              <a:t>	membership card type	</a:t>
            </a:r>
          </a:p>
        </p:txBody>
      </p:sp>
      <p:sp>
        <p:nvSpPr>
          <p:cNvPr id="10" name="TextBox 9"/>
          <p:cNvSpPr txBox="1"/>
          <p:nvPr/>
        </p:nvSpPr>
        <p:spPr>
          <a:xfrm>
            <a:off x="381000" y="1034142"/>
            <a:ext cx="3048000" cy="338554"/>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600" dirty="0" smtClean="0">
                <a:solidFill>
                  <a:schemeClr val="bg1"/>
                </a:solidFill>
              </a:rPr>
              <a:t>Retail Application-Activity </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6" name="Rectangle 6"/>
          <p:cNvSpPr>
            <a:spLocks noGrp="1" noChangeArrowheads="1"/>
          </p:cNvSpPr>
          <p:nvPr>
            <p:ph type="title"/>
          </p:nvPr>
        </p:nvSpPr>
        <p:spPr/>
        <p:txBody>
          <a:bodyPr/>
          <a:lstStyle/>
          <a:p>
            <a:pPr eaLnBrk="1" hangingPunct="1">
              <a:defRPr/>
            </a:pPr>
            <a:r>
              <a:rPr lang="en-US" dirty="0" smtClean="0"/>
              <a:t>Inheritance (5 of 7)</a:t>
            </a:r>
          </a:p>
        </p:txBody>
      </p:sp>
      <p:sp>
        <p:nvSpPr>
          <p:cNvPr id="38915" name="Content Placeholder 36"/>
          <p:cNvSpPr>
            <a:spLocks noGrp="1"/>
          </p:cNvSpPr>
          <p:nvPr>
            <p:ph idx="1"/>
          </p:nvPr>
        </p:nvSpPr>
        <p:spPr/>
        <p:txBody>
          <a:bodyPr/>
          <a:lstStyle/>
          <a:p>
            <a:endParaRPr lang="en-US" sz="2200" smtClean="0"/>
          </a:p>
          <a:p>
            <a:r>
              <a:rPr lang="en-US" sz="2200" smtClean="0"/>
              <a:t>Let us have a look at the class diagram:</a:t>
            </a:r>
          </a:p>
          <a:p>
            <a:pPr>
              <a:buFont typeface="Wingdings" pitchFamily="2" charset="2"/>
              <a:buNone/>
            </a:pPr>
            <a:r>
              <a:rPr lang="en-US" sz="2200" smtClean="0"/>
              <a:t>	</a:t>
            </a:r>
          </a:p>
        </p:txBody>
      </p:sp>
      <p:sp>
        <p:nvSpPr>
          <p:cNvPr id="5" name="Slide Number Placeholder 3"/>
          <p:cNvSpPr>
            <a:spLocks noGrp="1"/>
          </p:cNvSpPr>
          <p:nvPr>
            <p:ph type="sldNum" sz="quarter" idx="10"/>
          </p:nvPr>
        </p:nvSpPr>
        <p:spPr/>
        <p:txBody>
          <a:bodyPr/>
          <a:lstStyle/>
          <a:p>
            <a:pPr>
              <a:defRPr/>
            </a:pPr>
            <a:fld id="{E0384329-10F8-43A7-8B64-DA85B3ECB8EC}" type="slidenum">
              <a:rPr lang="en-US"/>
              <a:pPr>
                <a:defRPr/>
              </a:pPr>
              <a:t>35</a:t>
            </a:fld>
            <a:endParaRPr lang="en-US" dirty="0"/>
          </a:p>
        </p:txBody>
      </p:sp>
      <p:sp>
        <p:nvSpPr>
          <p:cNvPr id="38917" name="Rectangle 3"/>
          <p:cNvSpPr>
            <a:spLocks noChangeArrowheads="1"/>
          </p:cNvSpPr>
          <p:nvPr/>
        </p:nvSpPr>
        <p:spPr bwMode="auto">
          <a:xfrm>
            <a:off x="330200" y="1295400"/>
            <a:ext cx="9194800" cy="4267200"/>
          </a:xfrm>
          <a:prstGeom prst="rect">
            <a:avLst/>
          </a:prstGeom>
          <a:noFill/>
          <a:ln w="9525">
            <a:noFill/>
            <a:miter lim="800000"/>
            <a:headEnd/>
            <a:tailEnd/>
          </a:ln>
        </p:spPr>
        <p:txBody>
          <a:bodyPr/>
          <a:lstStyle/>
          <a:p>
            <a:pPr marL="342900" indent="-342900" eaLnBrk="1" hangingPunct="1">
              <a:spcBef>
                <a:spcPct val="20000"/>
              </a:spcBef>
              <a:buClr>
                <a:srgbClr val="003366"/>
              </a:buClr>
              <a:buSzTx/>
            </a:pPr>
            <a:endParaRPr lang="en-US" sz="2200" b="0">
              <a:solidFill>
                <a:srgbClr val="000000"/>
              </a:solidFill>
            </a:endParaRPr>
          </a:p>
        </p:txBody>
      </p:sp>
      <p:graphicFrame>
        <p:nvGraphicFramePr>
          <p:cNvPr id="14" name="Table 13"/>
          <p:cNvGraphicFramePr>
            <a:graphicFrameLocks noGrp="1"/>
          </p:cNvGraphicFramePr>
          <p:nvPr/>
        </p:nvGraphicFramePr>
        <p:xfrm>
          <a:off x="3708400" y="2276473"/>
          <a:ext cx="2743200" cy="105156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b="1"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customerId:int</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getCustomerId</a:t>
                      </a:r>
                      <a:r>
                        <a:rPr lang="en-US" sz="1500" dirty="0" smtClean="0">
                          <a:latin typeface="Calibri"/>
                          <a:ea typeface="Calibri"/>
                          <a:cs typeface="Times New Roman"/>
                        </a:rPr>
                        <a:t>():</a:t>
                      </a:r>
                      <a:r>
                        <a:rPr lang="en-US" sz="1500" dirty="0" err="1">
                          <a:latin typeface="Calibri"/>
                          <a:ea typeface="Calibri"/>
                          <a:cs typeface="Times New Roman"/>
                        </a:rPr>
                        <a:t>int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setCustomerId</a:t>
                      </a:r>
                      <a:r>
                        <a:rPr lang="en-US" sz="1500" dirty="0" smtClean="0">
                          <a:latin typeface="Calibri"/>
                          <a:ea typeface="Calibri"/>
                          <a:cs typeface="Times New Roman"/>
                        </a:rPr>
                        <a:t>(</a:t>
                      </a:r>
                      <a:r>
                        <a:rPr lang="en-US" sz="1500" dirty="0" err="1" smtClean="0">
                          <a:latin typeface="Calibri"/>
                          <a:ea typeface="Calibri"/>
                          <a:cs typeface="Times New Roman"/>
                        </a:rPr>
                        <a:t>int</a:t>
                      </a:r>
                      <a:r>
                        <a:rPr lang="en-US" sz="1500" dirty="0" smtClean="0">
                          <a:latin typeface="Calibri"/>
                          <a:ea typeface="Calibri"/>
                          <a:cs typeface="Times New Roman"/>
                        </a:rPr>
                        <a:t>) :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nvGraphicFramePr>
        <p:xfrm>
          <a:off x="2260600" y="4125913"/>
          <a:ext cx="2667000" cy="1051560"/>
        </p:xfrm>
        <a:graphic>
          <a:graphicData uri="http://schemas.openxmlformats.org/drawingml/2006/table">
            <a:tbl>
              <a:tblPr/>
              <a:tblGrid>
                <a:gridCol w="2667000"/>
              </a:tblGrid>
              <a:tr h="0">
                <a:tc>
                  <a:txBody>
                    <a:bodyPr/>
                    <a:lstStyle/>
                    <a:p>
                      <a:pPr marL="0" marR="0" algn="ctr">
                        <a:lnSpc>
                          <a:spcPct val="115000"/>
                        </a:lnSpc>
                        <a:spcBef>
                          <a:spcPts val="0"/>
                        </a:spcBef>
                        <a:spcAft>
                          <a:spcPts val="0"/>
                        </a:spcAft>
                      </a:pPr>
                      <a:r>
                        <a:rPr lang="en-US" sz="1500" b="1" dirty="0" err="1" smtClean="0">
                          <a:latin typeface="Calibri"/>
                          <a:ea typeface="Calibri"/>
                          <a:cs typeface="Times New Roman"/>
                        </a:rPr>
                        <a:t>RegularCustomer</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-discount:</a:t>
                      </a:r>
                      <a:r>
                        <a:rPr lang="en-US" sz="1500" baseline="0" dirty="0" smtClean="0">
                          <a:latin typeface="Calibri"/>
                          <a:ea typeface="Calibri"/>
                          <a:cs typeface="Times New Roman"/>
                        </a:rPr>
                        <a:t> float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getDiscount</a:t>
                      </a:r>
                      <a:r>
                        <a:rPr lang="en-US" sz="1500" dirty="0" smtClean="0">
                          <a:latin typeface="Calibri"/>
                          <a:ea typeface="Calibri"/>
                          <a:cs typeface="Times New Roman"/>
                        </a:rPr>
                        <a:t>():float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setDiscount</a:t>
                      </a:r>
                      <a:r>
                        <a:rPr lang="en-US" sz="1500" dirty="0" smtClean="0">
                          <a:latin typeface="Calibri"/>
                          <a:ea typeface="Calibri"/>
                          <a:cs typeface="Times New Roman"/>
                        </a:rPr>
                        <a:t>(float) :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nvGraphicFramePr>
        <p:xfrm>
          <a:off x="5184775" y="4162425"/>
          <a:ext cx="2790825" cy="1051560"/>
        </p:xfrm>
        <a:graphic>
          <a:graphicData uri="http://schemas.openxmlformats.org/drawingml/2006/table">
            <a:tbl>
              <a:tblPr/>
              <a:tblGrid>
                <a:gridCol w="2790825"/>
              </a:tblGrid>
              <a:tr h="0">
                <a:tc>
                  <a:txBody>
                    <a:bodyPr/>
                    <a:lstStyle/>
                    <a:p>
                      <a:pPr marL="0" marR="0" algn="ctr">
                        <a:lnSpc>
                          <a:spcPct val="115000"/>
                        </a:lnSpc>
                        <a:spcBef>
                          <a:spcPts val="0"/>
                        </a:spcBef>
                        <a:spcAft>
                          <a:spcPts val="0"/>
                        </a:spcAft>
                      </a:pPr>
                      <a:r>
                        <a:rPr lang="en-US" sz="1500" b="1" dirty="0" err="1" smtClean="0">
                          <a:latin typeface="Calibri"/>
                          <a:ea typeface="Calibri"/>
                          <a:cs typeface="Times New Roman"/>
                        </a:rPr>
                        <a:t>PrivilegedCustomer</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memCardType</a:t>
                      </a:r>
                      <a:r>
                        <a:rPr lang="en-US" sz="1500" dirty="0" smtClean="0">
                          <a:latin typeface="Calibri"/>
                          <a:ea typeface="Calibri"/>
                          <a:cs typeface="Times New Roman"/>
                        </a:rPr>
                        <a:t>:</a:t>
                      </a:r>
                      <a:r>
                        <a:rPr lang="en-US" sz="1500" baseline="0" dirty="0" smtClean="0">
                          <a:latin typeface="Calibri"/>
                          <a:ea typeface="Calibri"/>
                          <a:cs typeface="Times New Roman"/>
                        </a:rPr>
                        <a:t> String</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getMemCardType</a:t>
                      </a:r>
                      <a:r>
                        <a:rPr lang="en-US" sz="1500" dirty="0" smtClean="0">
                          <a:latin typeface="Calibri"/>
                          <a:ea typeface="Calibri"/>
                          <a:cs typeface="Times New Roman"/>
                        </a:rPr>
                        <a:t>():String</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 </a:t>
                      </a:r>
                      <a:r>
                        <a:rPr lang="en-US" sz="1500" dirty="0" err="1" smtClean="0">
                          <a:latin typeface="Calibri"/>
                          <a:ea typeface="Calibri"/>
                          <a:cs typeface="Times New Roman"/>
                        </a:rPr>
                        <a:t>setMemCardType</a:t>
                      </a:r>
                      <a:r>
                        <a:rPr lang="en-US" sz="1500" dirty="0" smtClean="0">
                          <a:latin typeface="Calibri"/>
                          <a:ea typeface="Calibri"/>
                          <a:cs typeface="Times New Roman"/>
                        </a:rPr>
                        <a:t>(String) :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7" name="Straight Connector 16"/>
          <p:cNvCxnSpPr/>
          <p:nvPr/>
        </p:nvCxnSpPr>
        <p:spPr>
          <a:xfrm>
            <a:off x="3548063" y="3581400"/>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75013" y="3856038"/>
            <a:ext cx="5476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950" name="Group 39"/>
          <p:cNvGrpSpPr>
            <a:grpSpLocks/>
          </p:cNvGrpSpPr>
          <p:nvPr/>
        </p:nvGrpSpPr>
        <p:grpSpPr bwMode="auto">
          <a:xfrm>
            <a:off x="4843463" y="3276600"/>
            <a:ext cx="152400" cy="304800"/>
            <a:chOff x="5867400" y="6096000"/>
            <a:chExt cx="152400" cy="457994"/>
          </a:xfrm>
        </p:grpSpPr>
        <p:cxnSp>
          <p:nvCxnSpPr>
            <p:cNvPr id="38955" name="Straight Connector 35"/>
            <p:cNvCxnSpPr>
              <a:cxnSpLocks noChangeShapeType="1"/>
            </p:cNvCxnSpPr>
            <p:nvPr/>
          </p:nvCxnSpPr>
          <p:spPr bwMode="auto">
            <a:xfrm rot="5400000">
              <a:off x="5829300" y="6438900"/>
              <a:ext cx="228600" cy="1588"/>
            </a:xfrm>
            <a:prstGeom prst="line">
              <a:avLst/>
            </a:prstGeom>
            <a:noFill/>
            <a:ln w="12700" algn="ctr">
              <a:solidFill>
                <a:schemeClr val="tx1"/>
              </a:solidFill>
              <a:round/>
              <a:headEnd/>
              <a:tailEnd/>
            </a:ln>
          </p:spPr>
        </p:cxnSp>
        <p:sp>
          <p:nvSpPr>
            <p:cNvPr id="38956" name="Isosceles Triangle 38"/>
            <p:cNvSpPr>
              <a:spLocks noChangeArrowheads="1"/>
            </p:cNvSpPr>
            <p:nvPr/>
          </p:nvSpPr>
          <p:spPr bwMode="auto">
            <a:xfrm>
              <a:off x="5867400" y="6096000"/>
              <a:ext cx="152400" cy="228600"/>
            </a:xfrm>
            <a:prstGeom prst="triangle">
              <a:avLst>
                <a:gd name="adj" fmla="val 50000"/>
              </a:avLst>
            </a:prstGeom>
            <a:noFill/>
            <a:ln w="12700" algn="ctr">
              <a:solidFill>
                <a:schemeClr val="tx1"/>
              </a:solidFill>
              <a:round/>
              <a:headEnd/>
              <a:tailEnd/>
            </a:ln>
          </p:spPr>
          <p:txBody>
            <a:bodyPr anchor="ctr"/>
            <a:lstStyle/>
            <a:p>
              <a:endParaRPr lang="en-US" sz="36600"/>
            </a:p>
          </p:txBody>
        </p:sp>
      </p:grpSp>
      <p:cxnSp>
        <p:nvCxnSpPr>
          <p:cNvPr id="36" name="Straight Connector 35"/>
          <p:cNvCxnSpPr/>
          <p:nvPr/>
        </p:nvCxnSpPr>
        <p:spPr>
          <a:xfrm rot="5400000">
            <a:off x="6018213" y="3854450"/>
            <a:ext cx="5476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7E66B94-A677-4400-A056-A47470B8D925}" type="slidenum">
              <a:rPr lang="en-US"/>
              <a:pPr>
                <a:defRPr/>
              </a:pPr>
              <a:t>36</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Inheritance (6 of 7)</a:t>
            </a:r>
          </a:p>
        </p:txBody>
      </p:sp>
      <p:sp>
        <p:nvSpPr>
          <p:cNvPr id="18436" name="Text Box 4"/>
          <p:cNvSpPr txBox="1">
            <a:spLocks noChangeArrowheads="1"/>
          </p:cNvSpPr>
          <p:nvPr/>
        </p:nvSpPr>
        <p:spPr bwMode="auto">
          <a:xfrm>
            <a:off x="457201" y="1447800"/>
            <a:ext cx="4038600" cy="41549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0"/>
              </a:spcBef>
              <a:defRPr/>
            </a:pPr>
            <a:r>
              <a:rPr lang="en-US" dirty="0">
                <a:ea typeface="굴림" pitchFamily="34" charset="-127"/>
              </a:rPr>
              <a:t>class Customer{</a:t>
            </a:r>
          </a:p>
          <a:p>
            <a:pPr>
              <a:spcBef>
                <a:spcPts val="0"/>
              </a:spcBef>
              <a:defRPr/>
            </a:pPr>
            <a:r>
              <a:rPr lang="en-US" dirty="0">
                <a:ea typeface="굴림" pitchFamily="34" charset="-127"/>
              </a:rPr>
              <a:t>       private </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spcBef>
                <a:spcPts val="0"/>
              </a:spcBef>
              <a:defRPr/>
            </a:pPr>
            <a:endParaRPr lang="en-US" dirty="0">
              <a:ea typeface="굴림" pitchFamily="34" charset="-127"/>
            </a:endParaRPr>
          </a:p>
          <a:p>
            <a:pPr>
              <a:spcBef>
                <a:spcPts val="0"/>
              </a:spcBef>
              <a:defRPr/>
            </a:pPr>
            <a:r>
              <a:rPr lang="en-US" dirty="0">
                <a:ea typeface="굴림" pitchFamily="34" charset="-127"/>
              </a:rPr>
              <a:t>       public void </a:t>
            </a:r>
            <a:r>
              <a:rPr lang="en-US" dirty="0" err="1">
                <a:ea typeface="굴림" pitchFamily="34" charset="-127"/>
              </a:rPr>
              <a:t>setCustomerId</a:t>
            </a:r>
            <a:r>
              <a:rPr lang="en-US" dirty="0">
                <a:ea typeface="굴림" pitchFamily="34" charset="-127"/>
              </a:rPr>
              <a:t>(</a:t>
            </a:r>
            <a:r>
              <a:rPr lang="en-US" dirty="0" err="1">
                <a:ea typeface="굴림" pitchFamily="34" charset="-127"/>
              </a:rPr>
              <a:t>int</a:t>
            </a:r>
            <a:r>
              <a:rPr lang="en-US" dirty="0">
                <a:ea typeface="굴림" pitchFamily="34" charset="-127"/>
              </a:rPr>
              <a:t> </a:t>
            </a:r>
            <a:r>
              <a:rPr lang="en-US" dirty="0" err="1">
                <a:ea typeface="굴림" pitchFamily="34" charset="-127"/>
              </a:rPr>
              <a:t>customerId</a:t>
            </a:r>
            <a:r>
              <a:rPr lang="en-US" dirty="0">
                <a:ea typeface="굴림" pitchFamily="34" charset="-127"/>
              </a:rPr>
              <a:t>){</a:t>
            </a:r>
          </a:p>
          <a:p>
            <a:pPr>
              <a:spcBef>
                <a:spcPts val="0"/>
              </a:spcBef>
              <a:defRPr/>
            </a:pPr>
            <a:r>
              <a:rPr lang="en-US" dirty="0">
                <a:ea typeface="굴림" pitchFamily="34" charset="-127"/>
              </a:rPr>
              <a:t>	</a:t>
            </a:r>
            <a:r>
              <a:rPr lang="en-US" dirty="0" err="1">
                <a:ea typeface="굴림" pitchFamily="34" charset="-127"/>
              </a:rPr>
              <a:t>this.customerId</a:t>
            </a:r>
            <a:r>
              <a:rPr lang="en-US" dirty="0">
                <a:ea typeface="굴림" pitchFamily="34" charset="-127"/>
              </a:rPr>
              <a:t>=</a:t>
            </a:r>
            <a:r>
              <a:rPr lang="en-US" dirty="0" err="1">
                <a:ea typeface="굴림" pitchFamily="34" charset="-127"/>
              </a:rPr>
              <a:t>customerId</a:t>
            </a:r>
            <a:r>
              <a:rPr lang="en-US" dirty="0">
                <a:ea typeface="굴림" pitchFamily="34" charset="-127"/>
              </a:rPr>
              <a:t>;</a:t>
            </a:r>
          </a:p>
          <a:p>
            <a:pPr>
              <a:spcBef>
                <a:spcPts val="0"/>
              </a:spcBef>
              <a:defRPr/>
            </a:pPr>
            <a:r>
              <a:rPr lang="en-US" dirty="0">
                <a:ea typeface="굴림" pitchFamily="34" charset="-127"/>
              </a:rPr>
              <a:t>        }</a:t>
            </a:r>
          </a:p>
          <a:p>
            <a:pPr>
              <a:spcBef>
                <a:spcPts val="0"/>
              </a:spcBef>
              <a:defRPr/>
            </a:pPr>
            <a:endParaRPr lang="en-US" dirty="0">
              <a:ea typeface="굴림" pitchFamily="34" charset="-127"/>
            </a:endParaRPr>
          </a:p>
          <a:p>
            <a:pPr>
              <a:spcBef>
                <a:spcPts val="0"/>
              </a:spcBef>
              <a:defRPr/>
            </a:pPr>
            <a:r>
              <a:rPr lang="en-US" dirty="0">
                <a:ea typeface="굴림" pitchFamily="34" charset="-127"/>
              </a:rPr>
              <a:t>        public </a:t>
            </a:r>
            <a:r>
              <a:rPr lang="en-US" dirty="0" err="1">
                <a:ea typeface="굴림" pitchFamily="34" charset="-127"/>
              </a:rPr>
              <a:t>int</a:t>
            </a:r>
            <a:r>
              <a:rPr lang="en-US" dirty="0">
                <a:ea typeface="굴림" pitchFamily="34" charset="-127"/>
              </a:rPr>
              <a:t> </a:t>
            </a:r>
            <a:r>
              <a:rPr lang="en-US" dirty="0" err="1">
                <a:ea typeface="굴림" pitchFamily="34" charset="-127"/>
              </a:rPr>
              <a:t>getCustomerId</a:t>
            </a:r>
            <a:r>
              <a:rPr lang="en-US" dirty="0">
                <a:ea typeface="굴림" pitchFamily="34" charset="-127"/>
              </a:rPr>
              <a:t>(){</a:t>
            </a:r>
          </a:p>
          <a:p>
            <a:pPr>
              <a:spcBef>
                <a:spcPts val="0"/>
              </a:spcBef>
              <a:defRPr/>
            </a:pPr>
            <a:r>
              <a:rPr lang="en-US" dirty="0">
                <a:ea typeface="굴림" pitchFamily="34" charset="-127"/>
              </a:rPr>
              <a:t>	return </a:t>
            </a:r>
            <a:r>
              <a:rPr lang="en-US" dirty="0" err="1">
                <a:ea typeface="굴림" pitchFamily="34" charset="-127"/>
              </a:rPr>
              <a:t>customerId</a:t>
            </a:r>
            <a:r>
              <a:rPr lang="en-US" dirty="0">
                <a:ea typeface="굴림" pitchFamily="34" charset="-127"/>
              </a:rPr>
              <a:t>;</a:t>
            </a:r>
          </a:p>
          <a:p>
            <a:pPr>
              <a:spcBef>
                <a:spcPts val="0"/>
              </a:spcBef>
              <a:defRPr/>
            </a:pPr>
            <a:r>
              <a:rPr lang="en-US" dirty="0">
                <a:ea typeface="굴림" pitchFamily="34" charset="-127"/>
              </a:rPr>
              <a:t>        }</a:t>
            </a:r>
          </a:p>
          <a:p>
            <a:pPr>
              <a:spcBef>
                <a:spcPts val="0"/>
              </a:spcBef>
              <a:defRPr/>
            </a:pPr>
            <a:r>
              <a:rPr lang="en-US" dirty="0">
                <a:ea typeface="굴림" pitchFamily="34" charset="-127"/>
              </a:rPr>
              <a:t>}</a:t>
            </a:r>
          </a:p>
          <a:p>
            <a:pPr>
              <a:spcBef>
                <a:spcPts val="0"/>
              </a:spcBef>
              <a:defRPr/>
            </a:pPr>
            <a:r>
              <a:rPr lang="en-US" dirty="0">
                <a:ea typeface="굴림" pitchFamily="34" charset="-127"/>
              </a:rPr>
              <a:t>class </a:t>
            </a:r>
            <a:r>
              <a:rPr lang="en-US" dirty="0" err="1" smtClean="0">
                <a:ea typeface="굴림" pitchFamily="34" charset="-127"/>
              </a:rPr>
              <a:t>RegularCustomer</a:t>
            </a:r>
            <a:r>
              <a:rPr lang="en-US" dirty="0" smtClean="0">
                <a:ea typeface="굴림" pitchFamily="34" charset="-127"/>
              </a:rPr>
              <a:t> </a:t>
            </a:r>
            <a:r>
              <a:rPr lang="en-US" dirty="0">
                <a:ea typeface="굴림" pitchFamily="34" charset="-127"/>
              </a:rPr>
              <a:t>extends Customer{</a:t>
            </a:r>
          </a:p>
          <a:p>
            <a:pPr>
              <a:spcBef>
                <a:spcPts val="0"/>
              </a:spcBef>
              <a:defRPr/>
            </a:pPr>
            <a:r>
              <a:rPr lang="en-US" dirty="0">
                <a:ea typeface="굴림" pitchFamily="34" charset="-127"/>
              </a:rPr>
              <a:t>       private </a:t>
            </a:r>
            <a:r>
              <a:rPr lang="en-US" dirty="0" smtClean="0">
                <a:ea typeface="굴림" pitchFamily="34" charset="-127"/>
              </a:rPr>
              <a:t>float discount</a:t>
            </a:r>
            <a:r>
              <a:rPr lang="en-US" dirty="0">
                <a:ea typeface="굴림" pitchFamily="34" charset="-127"/>
              </a:rPr>
              <a:t>;</a:t>
            </a:r>
          </a:p>
          <a:p>
            <a:pPr>
              <a:spcBef>
                <a:spcPts val="0"/>
              </a:spcBef>
              <a:defRPr/>
            </a:pPr>
            <a:endParaRPr lang="en-US" dirty="0">
              <a:ea typeface="굴림" pitchFamily="34" charset="-127"/>
            </a:endParaRPr>
          </a:p>
          <a:p>
            <a:pPr>
              <a:spcBef>
                <a:spcPts val="0"/>
              </a:spcBef>
              <a:defRPr/>
            </a:pPr>
            <a:r>
              <a:rPr lang="en-US" dirty="0">
                <a:ea typeface="굴림" pitchFamily="34" charset="-127"/>
              </a:rPr>
              <a:t>       public void </a:t>
            </a:r>
            <a:r>
              <a:rPr lang="en-US" dirty="0" err="1" smtClean="0">
                <a:ea typeface="굴림" pitchFamily="34" charset="-127"/>
              </a:rPr>
              <a:t>setDiscount</a:t>
            </a:r>
            <a:r>
              <a:rPr lang="en-US" dirty="0" smtClean="0">
                <a:ea typeface="굴림" pitchFamily="34" charset="-127"/>
              </a:rPr>
              <a:t>(float discount</a:t>
            </a:r>
            <a:r>
              <a:rPr lang="en-US" dirty="0">
                <a:ea typeface="굴림" pitchFamily="34" charset="-127"/>
              </a:rPr>
              <a:t>){</a:t>
            </a:r>
          </a:p>
          <a:p>
            <a:pPr>
              <a:spcBef>
                <a:spcPts val="0"/>
              </a:spcBef>
              <a:defRPr/>
            </a:pPr>
            <a:r>
              <a:rPr lang="en-US" dirty="0">
                <a:ea typeface="굴림" pitchFamily="34" charset="-127"/>
              </a:rPr>
              <a:t>	</a:t>
            </a:r>
            <a:r>
              <a:rPr lang="en-US" dirty="0" err="1">
                <a:ea typeface="굴림" pitchFamily="34" charset="-127"/>
              </a:rPr>
              <a:t>this.discount</a:t>
            </a:r>
            <a:r>
              <a:rPr lang="en-US" dirty="0">
                <a:ea typeface="굴림" pitchFamily="34" charset="-127"/>
              </a:rPr>
              <a:t>=discount;</a:t>
            </a:r>
          </a:p>
          <a:p>
            <a:pPr>
              <a:spcBef>
                <a:spcPts val="0"/>
              </a:spcBef>
              <a:defRPr/>
            </a:pPr>
            <a:r>
              <a:rPr lang="en-US" dirty="0">
                <a:ea typeface="굴림" pitchFamily="34" charset="-127"/>
              </a:rPr>
              <a:t>       }</a:t>
            </a:r>
          </a:p>
          <a:p>
            <a:pPr>
              <a:spcBef>
                <a:spcPts val="0"/>
              </a:spcBef>
              <a:defRPr/>
            </a:pPr>
            <a:r>
              <a:rPr lang="en-US" dirty="0">
                <a:ea typeface="굴림" pitchFamily="34" charset="-127"/>
              </a:rPr>
              <a:t>    </a:t>
            </a:r>
          </a:p>
          <a:p>
            <a:pPr>
              <a:spcBef>
                <a:spcPts val="0"/>
              </a:spcBef>
              <a:defRPr/>
            </a:pPr>
            <a:r>
              <a:rPr lang="en-US" dirty="0">
                <a:ea typeface="굴림" pitchFamily="34" charset="-127"/>
              </a:rPr>
              <a:t>       public </a:t>
            </a:r>
            <a:r>
              <a:rPr lang="en-US" dirty="0" smtClean="0">
                <a:ea typeface="굴림" pitchFamily="34" charset="-127"/>
              </a:rPr>
              <a:t>float </a:t>
            </a:r>
            <a:r>
              <a:rPr lang="en-US" dirty="0" err="1" smtClean="0">
                <a:ea typeface="굴림" pitchFamily="34" charset="-127"/>
              </a:rPr>
              <a:t>getDiscount</a:t>
            </a:r>
            <a:r>
              <a:rPr lang="en-US" dirty="0">
                <a:ea typeface="굴림" pitchFamily="34" charset="-127"/>
              </a:rPr>
              <a:t>(){</a:t>
            </a:r>
          </a:p>
          <a:p>
            <a:pPr>
              <a:spcBef>
                <a:spcPts val="0"/>
              </a:spcBef>
              <a:defRPr/>
            </a:pPr>
            <a:r>
              <a:rPr lang="en-US" dirty="0">
                <a:ea typeface="굴림" pitchFamily="34" charset="-127"/>
              </a:rPr>
              <a:t>	return discount;</a:t>
            </a:r>
          </a:p>
          <a:p>
            <a:pPr>
              <a:spcBef>
                <a:spcPts val="0"/>
              </a:spcBef>
              <a:defRPr/>
            </a:pPr>
            <a:r>
              <a:rPr lang="en-US" dirty="0">
                <a:ea typeface="굴림" pitchFamily="34" charset="-127"/>
              </a:rPr>
              <a:t>       }</a:t>
            </a:r>
          </a:p>
          <a:p>
            <a:pPr>
              <a:spcBef>
                <a:spcPts val="0"/>
              </a:spcBef>
              <a:defRPr/>
            </a:pPr>
            <a:r>
              <a:rPr lang="en-US" dirty="0" smtClean="0">
                <a:ea typeface="굴림" pitchFamily="34" charset="-127"/>
              </a:rPr>
              <a:t>}</a:t>
            </a:r>
            <a:endParaRPr lang="en-US" dirty="0">
              <a:ea typeface="굴림" pitchFamily="34" charset="-127"/>
            </a:endParaRPr>
          </a:p>
        </p:txBody>
      </p:sp>
      <p:sp>
        <p:nvSpPr>
          <p:cNvPr id="7" name="TextBox 6"/>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Content Placeholder 11"/>
          <p:cNvSpPr txBox="1">
            <a:spLocks/>
          </p:cNvSpPr>
          <p:nvPr/>
        </p:nvSpPr>
        <p:spPr bwMode="auto">
          <a:xfrm>
            <a:off x="4876800" y="4114800"/>
            <a:ext cx="2667000" cy="838200"/>
          </a:xfrm>
          <a:prstGeom prst="wedgeRectCallout">
            <a:avLst>
              <a:gd name="adj1" fmla="val -126704"/>
              <a:gd name="adj2" fmla="val -104416"/>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the usage of “extends” keyword to </a:t>
            </a:r>
            <a:r>
              <a:rPr lang="en-US" sz="1600" b="0" kern="0" dirty="0" smtClean="0">
                <a:solidFill>
                  <a:schemeClr val="tx1"/>
                </a:solidFill>
              </a:rPr>
              <a:t>realize </a:t>
            </a:r>
            <a:r>
              <a:rPr lang="en-US" sz="1600" b="0" kern="0" dirty="0">
                <a:solidFill>
                  <a:schemeClr val="tx1"/>
                </a:solidFill>
              </a:rPr>
              <a:t>inheritance</a:t>
            </a:r>
            <a:endParaRPr lang="en-US" sz="1400" kern="0" dirty="0">
              <a:solidFill>
                <a:schemeClr val="tx1"/>
              </a:solidFill>
            </a:endParaRPr>
          </a:p>
        </p:txBody>
      </p:sp>
      <p:sp>
        <p:nvSpPr>
          <p:cNvPr id="9" name="Text Box 4"/>
          <p:cNvSpPr txBox="1">
            <a:spLocks noChangeArrowheads="1"/>
          </p:cNvSpPr>
          <p:nvPr/>
        </p:nvSpPr>
        <p:spPr bwMode="auto">
          <a:xfrm>
            <a:off x="4572001" y="1447800"/>
            <a:ext cx="5029200" cy="230832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0"/>
              </a:spcBef>
              <a:defRPr/>
            </a:pPr>
            <a:endParaRPr lang="en-US" dirty="0">
              <a:ea typeface="굴림" pitchFamily="34" charset="-127"/>
            </a:endParaRPr>
          </a:p>
          <a:p>
            <a:pPr>
              <a:spcBef>
                <a:spcPts val="0"/>
              </a:spcBef>
              <a:defRPr/>
            </a:pPr>
            <a:r>
              <a:rPr lang="en-US" dirty="0">
                <a:ea typeface="굴림" pitchFamily="34" charset="-127"/>
              </a:rPr>
              <a:t>class </a:t>
            </a:r>
            <a:r>
              <a:rPr lang="en-US" dirty="0" err="1">
                <a:ea typeface="굴림" pitchFamily="34" charset="-127"/>
              </a:rPr>
              <a:t>PrivilegedCustomer</a:t>
            </a:r>
            <a:r>
              <a:rPr lang="en-US" dirty="0">
                <a:ea typeface="굴림" pitchFamily="34" charset="-127"/>
              </a:rPr>
              <a:t> extends Customer{</a:t>
            </a:r>
          </a:p>
          <a:p>
            <a:pPr>
              <a:spcBef>
                <a:spcPts val="0"/>
              </a:spcBef>
              <a:defRPr/>
            </a:pPr>
            <a:r>
              <a:rPr lang="en-US" dirty="0">
                <a:ea typeface="굴림" pitchFamily="34" charset="-127"/>
              </a:rPr>
              <a:t>       private String </a:t>
            </a:r>
            <a:r>
              <a:rPr lang="en-US" dirty="0" err="1">
                <a:ea typeface="굴림" pitchFamily="34" charset="-127"/>
              </a:rPr>
              <a:t>memCardType</a:t>
            </a:r>
            <a:r>
              <a:rPr lang="en-US" dirty="0">
                <a:ea typeface="굴림" pitchFamily="34" charset="-127"/>
              </a:rPr>
              <a:t>;</a:t>
            </a:r>
          </a:p>
          <a:p>
            <a:pPr>
              <a:spcBef>
                <a:spcPts val="0"/>
              </a:spcBef>
              <a:defRPr/>
            </a:pPr>
            <a:endParaRPr lang="en-US" dirty="0">
              <a:ea typeface="굴림" pitchFamily="34" charset="-127"/>
            </a:endParaRPr>
          </a:p>
          <a:p>
            <a:pPr>
              <a:spcBef>
                <a:spcPts val="0"/>
              </a:spcBef>
              <a:defRPr/>
            </a:pPr>
            <a:r>
              <a:rPr lang="en-US" dirty="0">
                <a:ea typeface="굴림" pitchFamily="34" charset="-127"/>
              </a:rPr>
              <a:t>       public void </a:t>
            </a:r>
            <a:r>
              <a:rPr lang="en-US" dirty="0" err="1">
                <a:ea typeface="굴림" pitchFamily="34" charset="-127"/>
              </a:rPr>
              <a:t>setMemCardType</a:t>
            </a:r>
            <a:r>
              <a:rPr lang="en-US" dirty="0">
                <a:ea typeface="굴림" pitchFamily="34" charset="-127"/>
              </a:rPr>
              <a:t>(String </a:t>
            </a:r>
            <a:r>
              <a:rPr lang="en-US" dirty="0" err="1">
                <a:ea typeface="굴림" pitchFamily="34" charset="-127"/>
              </a:rPr>
              <a:t>cardType</a:t>
            </a:r>
            <a:r>
              <a:rPr lang="en-US" dirty="0">
                <a:ea typeface="굴림" pitchFamily="34" charset="-127"/>
              </a:rPr>
              <a:t>){</a:t>
            </a:r>
          </a:p>
          <a:p>
            <a:pPr>
              <a:spcBef>
                <a:spcPts val="0"/>
              </a:spcBef>
              <a:defRPr/>
            </a:pPr>
            <a:r>
              <a:rPr lang="en-US" dirty="0">
                <a:ea typeface="굴림" pitchFamily="34" charset="-127"/>
              </a:rPr>
              <a:t>	</a:t>
            </a:r>
            <a:r>
              <a:rPr lang="en-US" dirty="0" err="1">
                <a:ea typeface="굴림" pitchFamily="34" charset="-127"/>
              </a:rPr>
              <a:t>this.memCardType</a:t>
            </a:r>
            <a:r>
              <a:rPr lang="en-US" dirty="0">
                <a:ea typeface="굴림" pitchFamily="34" charset="-127"/>
              </a:rPr>
              <a:t>=</a:t>
            </a:r>
            <a:r>
              <a:rPr lang="en-US" dirty="0" err="1">
                <a:ea typeface="굴림" pitchFamily="34" charset="-127"/>
              </a:rPr>
              <a:t>cardType</a:t>
            </a:r>
            <a:r>
              <a:rPr lang="en-US" dirty="0">
                <a:ea typeface="굴림" pitchFamily="34" charset="-127"/>
              </a:rPr>
              <a:t>;</a:t>
            </a:r>
          </a:p>
          <a:p>
            <a:pPr>
              <a:spcBef>
                <a:spcPts val="0"/>
              </a:spcBef>
              <a:defRPr/>
            </a:pPr>
            <a:r>
              <a:rPr lang="en-US" dirty="0">
                <a:ea typeface="굴림" pitchFamily="34" charset="-127"/>
              </a:rPr>
              <a:t>       }</a:t>
            </a:r>
          </a:p>
          <a:p>
            <a:pPr>
              <a:spcBef>
                <a:spcPts val="0"/>
              </a:spcBef>
              <a:defRPr/>
            </a:pPr>
            <a:endParaRPr lang="en-US" dirty="0">
              <a:ea typeface="굴림" pitchFamily="34" charset="-127"/>
            </a:endParaRPr>
          </a:p>
          <a:p>
            <a:pPr>
              <a:spcBef>
                <a:spcPts val="0"/>
              </a:spcBef>
              <a:defRPr/>
            </a:pPr>
            <a:r>
              <a:rPr lang="en-US" dirty="0">
                <a:ea typeface="굴림" pitchFamily="34" charset="-127"/>
              </a:rPr>
              <a:t>       public String </a:t>
            </a:r>
            <a:r>
              <a:rPr lang="en-US" dirty="0" err="1">
                <a:ea typeface="굴림" pitchFamily="34" charset="-127"/>
              </a:rPr>
              <a:t>getMemCardType</a:t>
            </a:r>
            <a:r>
              <a:rPr lang="en-US" dirty="0">
                <a:ea typeface="굴림" pitchFamily="34" charset="-127"/>
              </a:rPr>
              <a:t>(){</a:t>
            </a:r>
          </a:p>
          <a:p>
            <a:pPr>
              <a:spcBef>
                <a:spcPts val="0"/>
              </a:spcBef>
              <a:defRPr/>
            </a:pPr>
            <a:r>
              <a:rPr lang="en-US" dirty="0">
                <a:ea typeface="굴림" pitchFamily="34" charset="-127"/>
              </a:rPr>
              <a:t>	return </a:t>
            </a:r>
            <a:r>
              <a:rPr lang="en-US" dirty="0" err="1">
                <a:ea typeface="굴림" pitchFamily="34" charset="-127"/>
              </a:rPr>
              <a:t>memCardType</a:t>
            </a:r>
            <a:r>
              <a:rPr lang="en-US" dirty="0">
                <a:ea typeface="굴림" pitchFamily="34" charset="-127"/>
              </a:rPr>
              <a:t>;</a:t>
            </a:r>
          </a:p>
          <a:p>
            <a:pPr>
              <a:spcBef>
                <a:spcPts val="0"/>
              </a:spcBef>
              <a:defRPr/>
            </a:pPr>
            <a:r>
              <a:rPr lang="en-US" dirty="0">
                <a:ea typeface="굴림" pitchFamily="34" charset="-127"/>
              </a:rPr>
              <a:t>       }</a:t>
            </a:r>
          </a:p>
          <a:p>
            <a:pPr>
              <a:spcBef>
                <a:spcPts val="0"/>
              </a:spcBef>
              <a:defRPr/>
            </a:pPr>
            <a:r>
              <a:rPr lang="en-US" dirty="0">
                <a:ea typeface="굴림" pitchFamily="34" charset="-127"/>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CD80D9-252F-45A3-97FC-18A0EDF0E48B}" type="slidenum">
              <a:rPr lang="en-US"/>
              <a:pPr>
                <a:defRPr/>
              </a:pPr>
              <a:t>37</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Inheritance (7 of 7)</a:t>
            </a:r>
          </a:p>
        </p:txBody>
      </p:sp>
      <p:sp>
        <p:nvSpPr>
          <p:cNvPr id="6" name="Text Box 4"/>
          <p:cNvSpPr txBox="1">
            <a:spLocks noChangeArrowheads="1"/>
          </p:cNvSpPr>
          <p:nvPr/>
        </p:nvSpPr>
        <p:spPr bwMode="auto">
          <a:xfrm>
            <a:off x="366713" y="1577975"/>
            <a:ext cx="6338887" cy="461664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ea typeface="굴림" pitchFamily="34" charset="-127"/>
              </a:rPr>
              <a:t>class Retail{</a:t>
            </a:r>
          </a:p>
          <a:p>
            <a:pPr>
              <a:defRPr/>
            </a:pPr>
            <a:r>
              <a:rPr lang="en-US" dirty="0">
                <a:ea typeface="굴림" pitchFamily="34" charset="-127"/>
              </a:rPr>
              <a:t>public static void main(String </a:t>
            </a:r>
            <a:r>
              <a:rPr lang="en-US" dirty="0" err="1">
                <a:ea typeface="굴림" pitchFamily="34" charset="-127"/>
              </a:rPr>
              <a:t>args</a:t>
            </a:r>
            <a:r>
              <a:rPr lang="en-US" dirty="0">
                <a:ea typeface="굴림" pitchFamily="34" charset="-127"/>
              </a:rPr>
              <a:t>[]){</a:t>
            </a:r>
          </a:p>
          <a:p>
            <a:pPr>
              <a:defRPr/>
            </a:pPr>
            <a:r>
              <a:rPr lang="en-US" dirty="0">
                <a:ea typeface="굴림" pitchFamily="34" charset="-127"/>
              </a:rPr>
              <a:t>	</a:t>
            </a:r>
            <a:r>
              <a:rPr lang="en-US" dirty="0" err="1">
                <a:ea typeface="굴림" pitchFamily="34" charset="-127"/>
              </a:rPr>
              <a:t>RegularCustomer</a:t>
            </a:r>
            <a:r>
              <a:rPr lang="en-US" dirty="0">
                <a:ea typeface="굴림" pitchFamily="34" charset="-127"/>
              </a:rPr>
              <a:t> </a:t>
            </a:r>
            <a:r>
              <a:rPr lang="en-US" dirty="0" err="1">
                <a:ea typeface="굴림" pitchFamily="34" charset="-127"/>
              </a:rPr>
              <a:t>regObj</a:t>
            </a:r>
            <a:r>
              <a:rPr lang="en-US" dirty="0">
                <a:ea typeface="굴림" pitchFamily="34" charset="-127"/>
              </a:rPr>
              <a:t>=new </a:t>
            </a:r>
            <a:r>
              <a:rPr lang="en-US" dirty="0" err="1">
                <a:ea typeface="굴림" pitchFamily="34" charset="-127"/>
              </a:rPr>
              <a:t>RegularCustomer</a:t>
            </a:r>
            <a:r>
              <a:rPr lang="en-US" dirty="0">
                <a:ea typeface="굴림" pitchFamily="34" charset="-127"/>
              </a:rPr>
              <a:t>();</a:t>
            </a:r>
          </a:p>
          <a:p>
            <a:pPr>
              <a:defRPr/>
            </a:pPr>
            <a:r>
              <a:rPr lang="en-US" dirty="0">
                <a:ea typeface="굴림" pitchFamily="34" charset="-127"/>
              </a:rPr>
              <a:t>	</a:t>
            </a:r>
            <a:r>
              <a:rPr lang="en-US" dirty="0" err="1">
                <a:ea typeface="굴림" pitchFamily="34" charset="-127"/>
              </a:rPr>
              <a:t>PrivilegedCustomer</a:t>
            </a:r>
            <a:r>
              <a:rPr lang="en-US" dirty="0">
                <a:ea typeface="굴림" pitchFamily="34" charset="-127"/>
              </a:rPr>
              <a:t> </a:t>
            </a:r>
            <a:r>
              <a:rPr lang="en-US" dirty="0" err="1">
                <a:ea typeface="굴림" pitchFamily="34" charset="-127"/>
              </a:rPr>
              <a:t>prvObj</a:t>
            </a:r>
            <a:r>
              <a:rPr lang="en-US" dirty="0">
                <a:ea typeface="굴림" pitchFamily="34" charset="-127"/>
              </a:rPr>
              <a:t> = new </a:t>
            </a:r>
            <a:r>
              <a:rPr lang="en-US" dirty="0" err="1">
                <a:ea typeface="굴림" pitchFamily="34" charset="-127"/>
              </a:rPr>
              <a:t>PrivilegedCustomer</a:t>
            </a:r>
            <a:r>
              <a:rPr lang="en-US" dirty="0">
                <a:ea typeface="굴림" pitchFamily="34" charset="-127"/>
              </a:rPr>
              <a:t>();</a:t>
            </a:r>
          </a:p>
          <a:p>
            <a:pPr>
              <a:defRPr/>
            </a:pPr>
            <a:r>
              <a:rPr lang="en-US" dirty="0">
                <a:ea typeface="굴림" pitchFamily="34" charset="-127"/>
              </a:rPr>
              <a:t>	</a:t>
            </a:r>
            <a:r>
              <a:rPr lang="en-US" dirty="0" err="1">
                <a:ea typeface="굴림" pitchFamily="34" charset="-127"/>
              </a:rPr>
              <a:t>regObj.setCustomerId</a:t>
            </a:r>
            <a:r>
              <a:rPr lang="en-US" dirty="0">
                <a:ea typeface="굴림" pitchFamily="34" charset="-127"/>
              </a:rPr>
              <a:t>(1001);</a:t>
            </a:r>
          </a:p>
          <a:p>
            <a:pPr>
              <a:defRPr/>
            </a:pPr>
            <a:r>
              <a:rPr lang="en-US" dirty="0">
                <a:ea typeface="굴림" pitchFamily="34" charset="-127"/>
              </a:rPr>
              <a:t>	</a:t>
            </a:r>
            <a:r>
              <a:rPr lang="en-US" dirty="0" err="1" smtClean="0">
                <a:ea typeface="굴림" pitchFamily="34" charset="-127"/>
              </a:rPr>
              <a:t>regObj.setDiscount</a:t>
            </a:r>
            <a:r>
              <a:rPr lang="en-US" dirty="0" smtClean="0">
                <a:ea typeface="굴림" pitchFamily="34" charset="-127"/>
              </a:rPr>
              <a:t>(20.00f);</a:t>
            </a:r>
            <a:endParaRPr lang="en-US" dirty="0">
              <a:ea typeface="굴림" pitchFamily="34" charset="-127"/>
            </a:endParaRPr>
          </a:p>
          <a:p>
            <a:pPr>
              <a:defRPr/>
            </a:pPr>
            <a:r>
              <a:rPr lang="en-US" dirty="0">
                <a:ea typeface="굴림" pitchFamily="34" charset="-127"/>
              </a:rPr>
              <a:t>	</a:t>
            </a:r>
            <a:r>
              <a:rPr lang="en-US" dirty="0" err="1">
                <a:ea typeface="굴림" pitchFamily="34" charset="-127"/>
              </a:rPr>
              <a:t>prvObj.setCustomerId</a:t>
            </a:r>
            <a:r>
              <a:rPr lang="en-US" dirty="0">
                <a:ea typeface="굴림" pitchFamily="34" charset="-127"/>
              </a:rPr>
              <a:t>(2001);</a:t>
            </a:r>
          </a:p>
          <a:p>
            <a:pPr>
              <a:defRPr/>
            </a:pPr>
            <a:r>
              <a:rPr lang="en-US" dirty="0">
                <a:ea typeface="굴림" pitchFamily="34" charset="-127"/>
              </a:rPr>
              <a:t>	</a:t>
            </a:r>
            <a:r>
              <a:rPr lang="en-US" dirty="0" err="1">
                <a:ea typeface="굴림" pitchFamily="34" charset="-127"/>
              </a:rPr>
              <a:t>prvObj.setMemCardType</a:t>
            </a:r>
            <a:r>
              <a:rPr lang="en-US" dirty="0">
                <a:ea typeface="굴림" pitchFamily="34" charset="-127"/>
              </a:rPr>
              <a:t>("Gold");</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("Regular Customer Details");</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 +</a:t>
            </a:r>
            <a:r>
              <a:rPr lang="en-US" dirty="0" err="1">
                <a:ea typeface="굴림" pitchFamily="34" charset="-127"/>
              </a:rPr>
              <a:t>regObj.getCustomerId</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("Discount:"+</a:t>
            </a:r>
            <a:r>
              <a:rPr lang="en-US" dirty="0" err="1">
                <a:ea typeface="굴림" pitchFamily="34" charset="-127"/>
              </a:rPr>
              <a:t>regObj.getDiscount</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("Privileged Customer Details");</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("Customer Id:"+</a:t>
            </a:r>
            <a:r>
              <a:rPr lang="en-US" dirty="0" err="1">
                <a:ea typeface="굴림" pitchFamily="34" charset="-127"/>
              </a:rPr>
              <a:t>prvObj.getCustomerId</a:t>
            </a:r>
            <a:r>
              <a:rPr lang="en-US" dirty="0">
                <a:ea typeface="굴림" pitchFamily="34" charset="-127"/>
              </a:rPr>
              <a:t>());</a:t>
            </a:r>
          </a:p>
          <a:p>
            <a:pPr>
              <a:defRPr/>
            </a:pPr>
            <a:r>
              <a:rPr lang="en-US" dirty="0">
                <a:ea typeface="굴림" pitchFamily="34" charset="-127"/>
              </a:rPr>
              <a:t>	</a:t>
            </a:r>
            <a:r>
              <a:rPr lang="en-US" dirty="0" err="1">
                <a:ea typeface="굴림" pitchFamily="34" charset="-127"/>
              </a:rPr>
              <a:t>System.out.println</a:t>
            </a:r>
            <a:r>
              <a:rPr lang="en-US" dirty="0">
                <a:ea typeface="굴림" pitchFamily="34" charset="-127"/>
              </a:rPr>
              <a:t>("Membership Card Type:"+</a:t>
            </a:r>
            <a:r>
              <a:rPr lang="en-US" dirty="0" err="1">
                <a:ea typeface="굴림" pitchFamily="34" charset="-127"/>
              </a:rPr>
              <a:t>prvObj.getMemCardType</a:t>
            </a:r>
            <a:r>
              <a:rPr lang="en-US" dirty="0">
                <a:ea typeface="굴림" pitchFamily="34" charset="-127"/>
              </a:rPr>
              <a:t>());</a:t>
            </a:r>
          </a:p>
          <a:p>
            <a:pPr>
              <a:defRPr/>
            </a:pPr>
            <a:r>
              <a:rPr lang="en-US" dirty="0">
                <a:ea typeface="굴림" pitchFamily="34" charset="-127"/>
              </a:rPr>
              <a:t>}</a:t>
            </a:r>
          </a:p>
          <a:p>
            <a:pPr>
              <a:defRPr/>
            </a:pPr>
            <a:r>
              <a:rPr lang="en-US" dirty="0">
                <a:ea typeface="굴림" pitchFamily="34" charset="-127"/>
              </a:rPr>
              <a:t>}</a:t>
            </a:r>
          </a:p>
        </p:txBody>
      </p:sp>
      <p:sp>
        <p:nvSpPr>
          <p:cNvPr id="7" name="Rectangle 6"/>
          <p:cNvSpPr>
            <a:spLocks noChangeArrowheads="1"/>
          </p:cNvSpPr>
          <p:nvPr/>
        </p:nvSpPr>
        <p:spPr bwMode="auto">
          <a:xfrm>
            <a:off x="6807200" y="1752600"/>
            <a:ext cx="2971800" cy="3505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dirty="0">
                <a:ea typeface="굴림" pitchFamily="34" charset="-127"/>
              </a:rPr>
              <a:t>Output:</a:t>
            </a:r>
          </a:p>
          <a:p>
            <a:pPr>
              <a:defRPr/>
            </a:pPr>
            <a:r>
              <a:rPr lang="es-ES" sz="1600" b="0" dirty="0">
                <a:ea typeface="굴림" pitchFamily="34" charset="-127"/>
              </a:rPr>
              <a:t>Regular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Details</a:t>
            </a:r>
            <a:endParaRPr lang="es-ES" sz="1600" b="0" dirty="0">
              <a:ea typeface="굴림" pitchFamily="34" charset="-127"/>
            </a:endParaRPr>
          </a:p>
          <a:p>
            <a:pPr>
              <a:defRPr/>
            </a:pPr>
            <a:r>
              <a:rPr lang="es-ES" sz="1600" b="0" dirty="0" err="1">
                <a:ea typeface="굴림" pitchFamily="34" charset="-127"/>
              </a:rPr>
              <a:t>Customer</a:t>
            </a:r>
            <a:r>
              <a:rPr lang="es-ES" sz="1600" b="0" dirty="0">
                <a:ea typeface="굴림" pitchFamily="34" charset="-127"/>
              </a:rPr>
              <a:t> Id: 1001</a:t>
            </a:r>
          </a:p>
          <a:p>
            <a:pPr>
              <a:defRPr/>
            </a:pPr>
            <a:r>
              <a:rPr lang="es-ES" sz="1600" b="0" dirty="0" err="1">
                <a:ea typeface="굴림" pitchFamily="34" charset="-127"/>
              </a:rPr>
              <a:t>Discount</a:t>
            </a:r>
            <a:r>
              <a:rPr lang="es-ES" sz="1600" b="0" dirty="0">
                <a:ea typeface="굴림" pitchFamily="34" charset="-127"/>
              </a:rPr>
              <a:t>: 20.0</a:t>
            </a:r>
          </a:p>
          <a:p>
            <a:pPr>
              <a:defRPr/>
            </a:pPr>
            <a:r>
              <a:rPr lang="es-ES" sz="1600" b="0" dirty="0" err="1">
                <a:ea typeface="굴림" pitchFamily="34" charset="-127"/>
              </a:rPr>
              <a:t>Privileged</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Details</a:t>
            </a:r>
            <a:endParaRPr lang="es-ES" sz="1600" b="0" dirty="0">
              <a:ea typeface="굴림" pitchFamily="34" charset="-127"/>
            </a:endParaRPr>
          </a:p>
          <a:p>
            <a:pPr>
              <a:defRPr/>
            </a:pPr>
            <a:r>
              <a:rPr lang="es-ES" sz="1600" b="0" dirty="0" err="1">
                <a:ea typeface="굴림" pitchFamily="34" charset="-127"/>
              </a:rPr>
              <a:t>Customer</a:t>
            </a:r>
            <a:r>
              <a:rPr lang="es-ES" sz="1600" b="0" dirty="0">
                <a:ea typeface="굴림" pitchFamily="34" charset="-127"/>
              </a:rPr>
              <a:t> Id: 2001</a:t>
            </a:r>
          </a:p>
          <a:p>
            <a:pPr>
              <a:defRPr/>
            </a:pPr>
            <a:r>
              <a:rPr lang="es-ES" sz="1600" b="0" dirty="0" err="1">
                <a:ea typeface="굴림" pitchFamily="34" charset="-127"/>
              </a:rPr>
              <a:t>Membership</a:t>
            </a:r>
            <a:r>
              <a:rPr lang="es-ES" sz="1600" b="0" dirty="0">
                <a:ea typeface="굴림" pitchFamily="34" charset="-127"/>
              </a:rPr>
              <a:t> </a:t>
            </a:r>
            <a:r>
              <a:rPr lang="es-ES" sz="1600" b="0" dirty="0" err="1">
                <a:ea typeface="굴림" pitchFamily="34" charset="-127"/>
              </a:rPr>
              <a:t>Card</a:t>
            </a:r>
            <a:r>
              <a:rPr lang="es-ES" sz="1600" b="0" dirty="0">
                <a:ea typeface="굴림" pitchFamily="34" charset="-127"/>
              </a:rPr>
              <a:t> </a:t>
            </a:r>
            <a:r>
              <a:rPr lang="es-ES" sz="1600" b="0" dirty="0" err="1">
                <a:ea typeface="굴림" pitchFamily="34" charset="-127"/>
              </a:rPr>
              <a:t>Type</a:t>
            </a:r>
            <a:r>
              <a:rPr lang="es-ES" sz="1600" b="0" dirty="0">
                <a:ea typeface="굴림" pitchFamily="34" charset="-127"/>
              </a:rPr>
              <a:t>: </a:t>
            </a:r>
            <a:r>
              <a:rPr lang="es-ES" sz="1600" b="0" dirty="0" err="1">
                <a:ea typeface="굴림" pitchFamily="34" charset="-127"/>
              </a:rPr>
              <a:t>Gold</a:t>
            </a:r>
            <a:endParaRPr lang="en-US" sz="1600" b="0" dirty="0">
              <a:ea typeface="굴림" pitchFamily="34" charset="-127"/>
            </a:endParaRPr>
          </a:p>
        </p:txBody>
      </p:sp>
      <p:sp>
        <p:nvSpPr>
          <p:cNvPr id="9" name="Oval Callout 8"/>
          <p:cNvSpPr/>
          <p:nvPr/>
        </p:nvSpPr>
        <p:spPr bwMode="auto">
          <a:xfrm>
            <a:off x="6324600" y="1066800"/>
            <a:ext cx="3048000" cy="2362200"/>
          </a:xfrm>
          <a:prstGeom prst="wedgeEllipseCallout">
            <a:avLst>
              <a:gd name="adj1" fmla="val -130807"/>
              <a:gd name="adj2" fmla="val 3474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How can the instance variables be initialized along with  object creation??</a:t>
            </a:r>
          </a:p>
        </p:txBody>
      </p:sp>
      <p:sp>
        <p:nvSpPr>
          <p:cNvPr id="10" name="Rectangle 9"/>
          <p:cNvSpPr>
            <a:spLocks noChangeArrowheads="1"/>
          </p:cNvSpPr>
          <p:nvPr/>
        </p:nvSpPr>
        <p:spPr bwMode="auto">
          <a:xfrm>
            <a:off x="6829425" y="3581400"/>
            <a:ext cx="3000375" cy="2286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a:ea typeface="굴림" pitchFamily="34" charset="-127"/>
              </a:rPr>
              <a:t>Instance</a:t>
            </a:r>
            <a:r>
              <a:rPr lang="es-ES" sz="1600" b="0" dirty="0">
                <a:ea typeface="굴림" pitchFamily="34" charset="-127"/>
              </a:rPr>
              <a:t> variables can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initialized</a:t>
            </a:r>
            <a:r>
              <a:rPr lang="es-ES" sz="1600" b="0" dirty="0">
                <a:ea typeface="굴림" pitchFamily="34" charset="-127"/>
              </a:rPr>
              <a:t> at </a:t>
            </a:r>
            <a:r>
              <a:rPr lang="es-ES" sz="1600" b="0" dirty="0" err="1">
                <a:ea typeface="굴림" pitchFamily="34" charset="-127"/>
              </a:rPr>
              <a:t>object</a:t>
            </a:r>
            <a:r>
              <a:rPr lang="es-ES" sz="1600" b="0" dirty="0">
                <a:ea typeface="굴림" pitchFamily="34" charset="-127"/>
              </a:rPr>
              <a:t> </a:t>
            </a:r>
            <a:r>
              <a:rPr lang="es-ES" sz="1600" b="0" dirty="0" err="1">
                <a:ea typeface="굴림" pitchFamily="34" charset="-127"/>
              </a:rPr>
              <a:t>creation</a:t>
            </a:r>
            <a:r>
              <a:rPr lang="es-ES" sz="1600" b="0" dirty="0">
                <a:ea typeface="굴림" pitchFamily="34" charset="-127"/>
              </a:rPr>
              <a:t> </a:t>
            </a:r>
            <a:r>
              <a:rPr lang="es-ES" sz="1600" b="0" dirty="0" err="1">
                <a:ea typeface="굴림" pitchFamily="34" charset="-127"/>
              </a:rPr>
              <a:t>using</a:t>
            </a:r>
            <a:r>
              <a:rPr lang="es-ES" sz="1600" b="0" dirty="0">
                <a:ea typeface="굴림" pitchFamily="34" charset="-127"/>
              </a:rPr>
              <a:t> </a:t>
            </a:r>
            <a:r>
              <a:rPr lang="es-ES" sz="1600" b="0" dirty="0" err="1">
                <a:ea typeface="굴림" pitchFamily="34" charset="-127"/>
              </a:rPr>
              <a:t>constructors</a:t>
            </a:r>
            <a:r>
              <a:rPr lang="es-ES" sz="1600" b="0" dirty="0">
                <a:ea typeface="굴림" pitchFamily="34" charset="-127"/>
              </a:rPr>
              <a:t> </a:t>
            </a:r>
          </a:p>
          <a:p>
            <a:pPr>
              <a:defRPr/>
            </a:pPr>
            <a:r>
              <a:rPr lang="es-ES" sz="1600" b="0" dirty="0" err="1">
                <a:ea typeface="굴림" pitchFamily="34" charset="-127"/>
              </a:rPr>
              <a:t>We</a:t>
            </a:r>
            <a:r>
              <a:rPr lang="es-ES" sz="1600" b="0" dirty="0">
                <a:ea typeface="굴림" pitchFamily="34" charset="-127"/>
              </a:rPr>
              <a:t> </a:t>
            </a:r>
            <a:r>
              <a:rPr lang="es-ES" sz="1600" b="0" dirty="0" err="1">
                <a:ea typeface="굴림" pitchFamily="34" charset="-127"/>
              </a:rPr>
              <a:t>need</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know</a:t>
            </a:r>
            <a:r>
              <a:rPr lang="es-ES" sz="1600" b="0" dirty="0">
                <a:ea typeface="굴림" pitchFamily="34" charset="-127"/>
              </a:rPr>
              <a:t>: </a:t>
            </a:r>
          </a:p>
          <a:p>
            <a:pPr>
              <a:defRPr/>
            </a:pPr>
            <a:r>
              <a:rPr lang="es-ES" sz="1600" b="0" dirty="0" err="1">
                <a:ea typeface="굴림" pitchFamily="34" charset="-127"/>
              </a:rPr>
              <a:t>H</a:t>
            </a:r>
            <a:r>
              <a:rPr lang="es-ES" sz="1600" b="0" dirty="0" err="1" smtClean="0">
                <a:ea typeface="굴림" pitchFamily="34" charset="-127"/>
              </a:rPr>
              <a:t>ow</a:t>
            </a:r>
            <a:r>
              <a:rPr lang="es-ES" sz="1600" b="0" dirty="0" smtClean="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initialize</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instance</a:t>
            </a:r>
            <a:r>
              <a:rPr lang="es-ES" sz="1600" b="0" dirty="0">
                <a:ea typeface="굴림" pitchFamily="34" charset="-127"/>
              </a:rPr>
              <a:t> variables of </a:t>
            </a:r>
            <a:r>
              <a:rPr lang="es-ES" sz="1600" b="0" dirty="0" err="1">
                <a:ea typeface="굴림" pitchFamily="34" charset="-127"/>
              </a:rPr>
              <a:t>both</a:t>
            </a:r>
            <a:r>
              <a:rPr lang="es-ES" sz="1600" b="0" dirty="0">
                <a:ea typeface="굴림" pitchFamily="34" charset="-127"/>
              </a:rPr>
              <a:t> </a:t>
            </a:r>
            <a:r>
              <a:rPr lang="es-ES" sz="1600" b="0" dirty="0" err="1">
                <a:ea typeface="굴림" pitchFamily="34" charset="-127"/>
              </a:rPr>
              <a:t>parent</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and </a:t>
            </a:r>
            <a:r>
              <a:rPr lang="es-ES" sz="1600" b="0" dirty="0" err="1">
                <a:ea typeface="굴림" pitchFamily="34" charset="-127"/>
              </a:rPr>
              <a:t>child</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using</a:t>
            </a:r>
            <a:r>
              <a:rPr lang="es-ES" sz="1600" b="0" dirty="0">
                <a:ea typeface="굴림" pitchFamily="34" charset="-127"/>
              </a:rPr>
              <a:t> </a:t>
            </a:r>
            <a:r>
              <a:rPr lang="es-ES" sz="1600" b="0" dirty="0" err="1">
                <a:ea typeface="굴림" pitchFamily="34" charset="-127"/>
              </a:rPr>
              <a:t>constructors</a:t>
            </a:r>
            <a:endParaRPr lang="en-US" sz="1600" b="0" dirty="0">
              <a:ea typeface="굴림" pitchFamily="34" charset="-127"/>
            </a:endParaRPr>
          </a:p>
        </p:txBody>
      </p:sp>
      <p:sp>
        <p:nvSpPr>
          <p:cNvPr id="11" name="TextBox 10"/>
          <p:cNvSpPr txBox="1"/>
          <p:nvPr/>
        </p:nvSpPr>
        <p:spPr>
          <a:xfrm>
            <a:off x="152400" y="11708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Content Placeholder 11"/>
          <p:cNvSpPr txBox="1">
            <a:spLocks/>
          </p:cNvSpPr>
          <p:nvPr/>
        </p:nvSpPr>
        <p:spPr bwMode="auto">
          <a:xfrm>
            <a:off x="5029200" y="2743200"/>
            <a:ext cx="1981200" cy="990600"/>
          </a:xfrm>
          <a:prstGeom prst="wedgeRectCallout">
            <a:avLst>
              <a:gd name="adj1" fmla="val -125093"/>
              <a:gd name="adj2" fmla="val -41412"/>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how the child class object is used for invoking parent class method</a:t>
            </a:r>
            <a:endParaRPr lang="en-US" sz="140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12">
                                            <p:txEl>
                                              <p:pRg st="0" end="0"/>
                                            </p:txEl>
                                          </p:spTgt>
                                        </p:tgtEl>
                                      </p:cBhvr>
                                    </p:animEffect>
                                    <p:set>
                                      <p:cBhvr>
                                        <p:cTn id="13" dur="1" fill="hold">
                                          <p:stCondLst>
                                            <p:cond delay="499"/>
                                          </p:stCondLst>
                                        </p:cTn>
                                        <p:tgtEl>
                                          <p:spTgt spid="12">
                                            <p:txEl>
                                              <p:pRg st="0" end="0"/>
                                            </p:txEl>
                                          </p:spTgt>
                                        </p:tgtEl>
                                        <p:attrNameLst>
                                          <p:attrName>style.visibility</p:attrName>
                                        </p:attrNameLst>
                                      </p:cBhvr>
                                      <p:to>
                                        <p:strVal val="hidden"/>
                                      </p:to>
                                    </p:set>
                                  </p:childTnLst>
                                </p:cTn>
                              </p:par>
                              <p:par>
                                <p:cTn id="14" presetID="3" presetClass="exit" presetSubtype="10" fill="hold" grpId="1" nodeType="withEffect">
                                  <p:stCondLst>
                                    <p:cond delay="0"/>
                                  </p:stCondLst>
                                  <p:childTnLst>
                                    <p:animEffect transition="out" filter="blinds(horizontal)">
                                      <p:cBhvr>
                                        <p:cTn id="15" dur="500"/>
                                        <p:tgtEl>
                                          <p:spTgt spid="12">
                                            <p:bg/>
                                          </p:spTgt>
                                        </p:tgtEl>
                                      </p:cBhvr>
                                    </p:animEffect>
                                    <p:set>
                                      <p:cBhvr>
                                        <p:cTn id="16" dur="1" fill="hold">
                                          <p:stCondLst>
                                            <p:cond delay="499"/>
                                          </p:stCondLst>
                                        </p:cTn>
                                        <p:tgtEl>
                                          <p:spTgt spid="12">
                                            <p:bg/>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2" nodeType="clickEffect">
                                  <p:stCondLst>
                                    <p:cond delay="0"/>
                                  </p:stCondLst>
                                  <p:childTnLst>
                                    <p:animEffect transition="out" filter="blinds(horizontal)">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10" grpId="0" animBg="1"/>
      <p:bldP spid="10" grpId="1" animBg="1"/>
      <p:bldP spid="12" grpId="0" build="p" animBg="1"/>
      <p:bldP spid="12" grpId="1"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AAD5F3-3751-42F9-B5AA-1D4A7CD02DDE}" type="slidenum">
              <a:rPr lang="en-US"/>
              <a:pPr>
                <a:defRPr/>
              </a:pPr>
              <a:t>38</a:t>
            </a:fld>
            <a:endParaRPr lang="en-US" dirty="0"/>
          </a:p>
        </p:txBody>
      </p:sp>
      <p:sp>
        <p:nvSpPr>
          <p:cNvPr id="371716" name="Rectangle 4"/>
          <p:cNvSpPr>
            <a:spLocks noGrp="1" noChangeArrowheads="1"/>
          </p:cNvSpPr>
          <p:nvPr>
            <p:ph type="title"/>
          </p:nvPr>
        </p:nvSpPr>
        <p:spPr/>
        <p:txBody>
          <a:bodyPr/>
          <a:lstStyle/>
          <a:p>
            <a:pPr eaLnBrk="1" hangingPunct="1">
              <a:defRPr/>
            </a:pPr>
            <a:r>
              <a:rPr lang="en-US" dirty="0" smtClean="0"/>
              <a:t>Inheritance </a:t>
            </a:r>
            <a:br>
              <a:rPr lang="en-US" dirty="0" smtClean="0"/>
            </a:br>
            <a:r>
              <a:rPr lang="en-US" dirty="0" smtClean="0"/>
              <a:t>            - Constructor Invocation (1 of 4)</a:t>
            </a:r>
          </a:p>
        </p:txBody>
      </p:sp>
      <p:sp>
        <p:nvSpPr>
          <p:cNvPr id="41988" name="Rectangle 3"/>
          <p:cNvSpPr>
            <a:spLocks noGrp="1" noChangeArrowheads="1"/>
          </p:cNvSpPr>
          <p:nvPr>
            <p:ph type="body" idx="1"/>
          </p:nvPr>
        </p:nvSpPr>
        <p:spPr>
          <a:xfrm>
            <a:off x="457200" y="1066800"/>
            <a:ext cx="8534400" cy="5016758"/>
          </a:xfrm>
        </p:spPr>
        <p:txBody>
          <a:bodyPr wrap="square" anchor="ctr">
            <a:spAutoFit/>
          </a:bodyPr>
          <a:lstStyle/>
          <a:p>
            <a:pPr algn="just">
              <a:spcBef>
                <a:spcPct val="0"/>
              </a:spcBef>
              <a:buClrTx/>
            </a:pPr>
            <a:r>
              <a:rPr lang="en-US" dirty="0" smtClean="0"/>
              <a:t>Base class constructors are not inherited in the derived class</a:t>
            </a:r>
          </a:p>
          <a:p>
            <a:pPr algn="just">
              <a:spcBef>
                <a:spcPct val="0"/>
              </a:spcBef>
              <a:buClrTx/>
            </a:pPr>
            <a:endParaRPr lang="en-US" dirty="0" smtClean="0">
              <a:solidFill>
                <a:srgbClr val="FF0000"/>
              </a:solidFill>
            </a:endParaRPr>
          </a:p>
          <a:p>
            <a:pPr algn="just">
              <a:spcBef>
                <a:spcPct val="0"/>
              </a:spcBef>
              <a:buClrTx/>
            </a:pPr>
            <a:r>
              <a:rPr lang="en-US" dirty="0" smtClean="0"/>
              <a:t>Base class constructors may need to be invoked to initialize the inherited data members in the derived class during the creation of derived class object</a:t>
            </a:r>
          </a:p>
          <a:p>
            <a:pPr algn="just">
              <a:spcBef>
                <a:spcPct val="0"/>
              </a:spcBef>
              <a:buClrTx/>
            </a:pPr>
            <a:endParaRPr lang="en-US" dirty="0" smtClean="0">
              <a:solidFill>
                <a:srgbClr val="FF0000"/>
              </a:solidFill>
            </a:endParaRPr>
          </a:p>
          <a:p>
            <a:pPr algn="just">
              <a:spcBef>
                <a:spcPct val="0"/>
              </a:spcBef>
              <a:buClr>
                <a:schemeClr val="tx1"/>
              </a:buClr>
            </a:pPr>
            <a:r>
              <a:rPr lang="en-US" dirty="0" smtClean="0"/>
              <a:t>Base class constructors may be default or parameterized constructors</a:t>
            </a:r>
          </a:p>
          <a:p>
            <a:pPr lvl="1" algn="just">
              <a:spcBef>
                <a:spcPct val="0"/>
              </a:spcBef>
              <a:buClr>
                <a:schemeClr val="tx1"/>
              </a:buClr>
            </a:pPr>
            <a:r>
              <a:rPr lang="en-US" sz="2000" dirty="0" smtClean="0"/>
              <a:t>If the base class constructor is a default one, it is automatically invoked when the object of the base/derived class is created</a:t>
            </a:r>
          </a:p>
          <a:p>
            <a:pPr lvl="1" algn="just">
              <a:spcBef>
                <a:spcPct val="0"/>
              </a:spcBef>
              <a:buClr>
                <a:schemeClr val="tx1"/>
              </a:buClr>
            </a:pPr>
            <a:r>
              <a:rPr lang="en-US" sz="2000" dirty="0" smtClean="0"/>
              <a:t>If the base class constructor is a parameterized one, it has to be explicitly invoked by the derived class during the object creation </a:t>
            </a:r>
          </a:p>
          <a:p>
            <a:pPr algn="just">
              <a:spcBef>
                <a:spcPct val="0"/>
              </a:spcBef>
              <a:buClrTx/>
            </a:pPr>
            <a:endParaRPr lang="en-US" dirty="0" smtClean="0"/>
          </a:p>
        </p:txBody>
      </p:sp>
      <p:sp>
        <p:nvSpPr>
          <p:cNvPr id="5" name="Oval Callout 4"/>
          <p:cNvSpPr/>
          <p:nvPr/>
        </p:nvSpPr>
        <p:spPr bwMode="auto">
          <a:xfrm>
            <a:off x="7239000" y="1367970"/>
            <a:ext cx="2667000" cy="990600"/>
          </a:xfrm>
          <a:prstGeom prst="wedgeEllipseCallout">
            <a:avLst>
              <a:gd name="adj1" fmla="val -64900"/>
              <a:gd name="adj2" fmla="val 4179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600" b="0" dirty="0">
                <a:solidFill>
                  <a:schemeClr val="tx1"/>
                </a:solidFill>
              </a:rPr>
              <a:t>How can the base class constructor be invoked?</a:t>
            </a:r>
          </a:p>
        </p:txBody>
      </p:sp>
      <p:sp>
        <p:nvSpPr>
          <p:cNvPr id="6" name="Rectangle 5"/>
          <p:cNvSpPr>
            <a:spLocks noChangeArrowheads="1"/>
          </p:cNvSpPr>
          <p:nvPr/>
        </p:nvSpPr>
        <p:spPr bwMode="auto">
          <a:xfrm>
            <a:off x="762000" y="5715000"/>
            <a:ext cx="8001000" cy="609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a:ea typeface="굴림" pitchFamily="34" charset="-127"/>
              </a:rPr>
              <a:t>Base </a:t>
            </a:r>
            <a:r>
              <a:rPr lang="es-ES" sz="1600" b="0" dirty="0" err="1">
                <a:ea typeface="굴림" pitchFamily="34" charset="-127"/>
              </a:rPr>
              <a:t>class</a:t>
            </a:r>
            <a:r>
              <a:rPr lang="es-ES" sz="1600" b="0" dirty="0">
                <a:ea typeface="굴림" pitchFamily="34" charset="-127"/>
              </a:rPr>
              <a:t> </a:t>
            </a:r>
            <a:r>
              <a:rPr lang="es-ES" sz="1600" b="0" dirty="0" err="1" smtClean="0">
                <a:ea typeface="굴림" pitchFamily="34" charset="-127"/>
              </a:rPr>
              <a:t>constructors</a:t>
            </a:r>
            <a:r>
              <a:rPr lang="es-ES" sz="1600" b="0" dirty="0" smtClean="0">
                <a:ea typeface="굴림" pitchFamily="34" charset="-127"/>
              </a:rPr>
              <a:t> </a:t>
            </a:r>
            <a:r>
              <a:rPr lang="es-ES" sz="1600" b="0" dirty="0">
                <a:ea typeface="굴림" pitchFamily="34" charset="-127"/>
              </a:rPr>
              <a:t>can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invoked</a:t>
            </a:r>
            <a:r>
              <a:rPr lang="es-ES" sz="1600" b="0" dirty="0">
                <a:ea typeface="굴림" pitchFamily="34" charset="-127"/>
              </a:rPr>
              <a:t> </a:t>
            </a:r>
            <a:r>
              <a:rPr lang="es-ES" sz="1600" b="0" dirty="0" err="1" smtClean="0">
                <a:ea typeface="굴림" pitchFamily="34" charset="-127"/>
              </a:rPr>
              <a:t>from</a:t>
            </a:r>
            <a:r>
              <a:rPr lang="es-ES" sz="1600" b="0" dirty="0" smtClean="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derived</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using</a:t>
            </a:r>
            <a:r>
              <a:rPr lang="es-ES" sz="1600" b="0" dirty="0">
                <a:ea typeface="굴림" pitchFamily="34" charset="-127"/>
              </a:rPr>
              <a:t> </a:t>
            </a:r>
            <a:r>
              <a:rPr lang="es-ES" sz="1600" dirty="0">
                <a:ea typeface="굴림" pitchFamily="34" charset="-127"/>
              </a:rPr>
              <a:t>“</a:t>
            </a:r>
            <a:r>
              <a:rPr lang="es-ES" sz="1600" dirty="0" err="1">
                <a:ea typeface="굴림" pitchFamily="34" charset="-127"/>
              </a:rPr>
              <a:t>super</a:t>
            </a:r>
            <a:r>
              <a:rPr lang="es-ES" sz="1600" dirty="0">
                <a:ea typeface="굴림" pitchFamily="34" charset="-127"/>
              </a:rPr>
              <a:t>”</a:t>
            </a:r>
            <a:r>
              <a:rPr lang="es-ES" sz="1600" b="0" dirty="0">
                <a:ea typeface="굴림" pitchFamily="34" charset="-127"/>
              </a:rPr>
              <a:t> </a:t>
            </a:r>
            <a:r>
              <a:rPr lang="es-ES" sz="1600" b="0" dirty="0" err="1">
                <a:ea typeface="굴림" pitchFamily="34" charset="-127"/>
              </a:rPr>
              <a:t>keyword</a:t>
            </a:r>
            <a:r>
              <a:rPr lang="es-ES" sz="1600" b="0" dirty="0">
                <a:ea typeface="굴림" pitchFamily="34" charset="-127"/>
              </a:rPr>
              <a:t> </a:t>
            </a:r>
            <a:endParaRPr lang="en-US" sz="1600" b="0" dirty="0">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BF6A62-B9BD-4564-B360-5C111E6349C6}" type="slidenum">
              <a:rPr lang="en-US"/>
              <a:pPr>
                <a:defRPr/>
              </a:pPr>
              <a:t>39</a:t>
            </a:fld>
            <a:endParaRPr lang="en-US" dirty="0"/>
          </a:p>
        </p:txBody>
      </p:sp>
      <p:sp>
        <p:nvSpPr>
          <p:cNvPr id="371716" name="Rectangle 4"/>
          <p:cNvSpPr>
            <a:spLocks noGrp="1" noChangeArrowheads="1"/>
          </p:cNvSpPr>
          <p:nvPr>
            <p:ph type="title"/>
          </p:nvPr>
        </p:nvSpPr>
        <p:spPr/>
        <p:txBody>
          <a:bodyPr/>
          <a:lstStyle/>
          <a:p>
            <a:pPr eaLnBrk="1" hangingPunct="1">
              <a:defRPr/>
            </a:pPr>
            <a:r>
              <a:rPr lang="en-US" dirty="0" smtClean="0"/>
              <a:t>Inheritance </a:t>
            </a:r>
            <a:br>
              <a:rPr lang="en-US" dirty="0" smtClean="0"/>
            </a:br>
            <a:r>
              <a:rPr lang="en-US" dirty="0" smtClean="0"/>
              <a:t>            - Constructor Invocation (2 of 4)</a:t>
            </a:r>
          </a:p>
        </p:txBody>
      </p:sp>
      <p:sp>
        <p:nvSpPr>
          <p:cNvPr id="13316" name="Rectangle 5"/>
          <p:cNvSpPr>
            <a:spLocks noGrp="1" noChangeArrowheads="1"/>
          </p:cNvSpPr>
          <p:nvPr>
            <p:ph type="body" idx="1"/>
          </p:nvPr>
        </p:nvSpPr>
        <p:spPr>
          <a:xfrm>
            <a:off x="381000" y="1066800"/>
            <a:ext cx="8991600" cy="5029200"/>
          </a:xfrm>
        </p:spPr>
        <p:txBody>
          <a:bodyPr/>
          <a:lstStyle/>
          <a:p>
            <a:pPr marL="358775" indent="-358775" algn="just">
              <a:lnSpc>
                <a:spcPct val="90000"/>
              </a:lnSpc>
              <a:spcBef>
                <a:spcPct val="100000"/>
              </a:spcBef>
              <a:defRPr/>
            </a:pPr>
            <a:endParaRPr lang="en-US" dirty="0" smtClean="0"/>
          </a:p>
          <a:p>
            <a:pPr marL="358775" indent="-358775" algn="just">
              <a:lnSpc>
                <a:spcPct val="90000"/>
              </a:lnSpc>
              <a:spcBef>
                <a:spcPct val="100000"/>
              </a:spcBef>
              <a:defRPr/>
            </a:pPr>
            <a:endParaRPr lang="en-US" dirty="0" smtClean="0"/>
          </a:p>
          <a:p>
            <a:pPr marL="358775" indent="-358775" algn="just">
              <a:lnSpc>
                <a:spcPct val="90000"/>
              </a:lnSpc>
              <a:spcBef>
                <a:spcPct val="100000"/>
              </a:spcBef>
              <a:defRPr/>
            </a:pPr>
            <a:r>
              <a:rPr lang="en-US" dirty="0" smtClean="0"/>
              <a:t>‘</a:t>
            </a:r>
            <a:r>
              <a:rPr lang="en-US" b="1" dirty="0" smtClean="0"/>
              <a:t>super</a:t>
            </a:r>
            <a:r>
              <a:rPr lang="en-US" dirty="0" smtClean="0"/>
              <a:t>’ keyword can be used in the following scenarios :</a:t>
            </a:r>
          </a:p>
          <a:p>
            <a:pPr marL="758825" lvl="1" indent="-358775" algn="just">
              <a:lnSpc>
                <a:spcPct val="90000"/>
              </a:lnSpc>
              <a:spcBef>
                <a:spcPct val="50000"/>
              </a:spcBef>
              <a:defRPr/>
            </a:pPr>
            <a:r>
              <a:rPr lang="en-US" sz="2100" dirty="0" smtClean="0"/>
              <a:t>To invoke a base class constructor from the derived class</a:t>
            </a:r>
          </a:p>
          <a:p>
            <a:pPr marL="758825" lvl="1" indent="-358775" algn="just">
              <a:lnSpc>
                <a:spcPct val="90000"/>
              </a:lnSpc>
              <a:spcBef>
                <a:spcPct val="50000"/>
              </a:spcBef>
              <a:defRPr/>
            </a:pPr>
            <a:r>
              <a:rPr lang="en-US" sz="2100" dirty="0" smtClean="0"/>
              <a:t>To prevent instance variable hiding</a:t>
            </a:r>
          </a:p>
          <a:p>
            <a:pPr marL="758825" lvl="1" indent="-358775" algn="just">
              <a:lnSpc>
                <a:spcPct val="90000"/>
              </a:lnSpc>
              <a:spcBef>
                <a:spcPct val="50000"/>
              </a:spcBef>
              <a:defRPr/>
            </a:pPr>
            <a:endParaRPr lang="en-US" sz="2100" dirty="0" smtClean="0"/>
          </a:p>
          <a:p>
            <a:pPr algn="just">
              <a:spcBef>
                <a:spcPct val="0"/>
              </a:spcBef>
              <a:buClrTx/>
              <a:defRPr/>
            </a:pPr>
            <a:endParaRPr lang="en-US" dirty="0" smtClean="0"/>
          </a:p>
          <a:p>
            <a:pPr lvl="2" algn="just">
              <a:spcBef>
                <a:spcPct val="0"/>
              </a:spcBef>
              <a:buClrTx/>
              <a:buFont typeface="Wingdings" pitchFamily="2" charset="2"/>
              <a:buChar char="Ø"/>
              <a:defRPr/>
            </a:pPr>
            <a:endParaRPr lang="en-US" sz="1800" dirty="0" smtClean="0"/>
          </a:p>
          <a:p>
            <a:pPr marL="758825" lvl="1" indent="-358775" algn="just">
              <a:lnSpc>
                <a:spcPct val="90000"/>
              </a:lnSpc>
              <a:spcBef>
                <a:spcPct val="50000"/>
              </a:spcBef>
              <a:defRPr/>
            </a:pPr>
            <a:endParaRPr lang="en-US" sz="2100" dirty="0" smtClean="0"/>
          </a:p>
          <a:p>
            <a:pPr marL="758825" lvl="1" indent="-358775" algn="just">
              <a:lnSpc>
                <a:spcPct val="90000"/>
              </a:lnSpc>
              <a:spcBef>
                <a:spcPct val="50000"/>
              </a:spcBef>
              <a:buFont typeface="Wingdings" pitchFamily="2" charset="2"/>
              <a:buNone/>
              <a:defRPr/>
            </a:pPr>
            <a:endParaRPr lang="en-US" sz="2100" dirty="0" smtClean="0"/>
          </a:p>
          <a:p>
            <a:pPr marL="758825" lvl="1" indent="-358775" algn="just">
              <a:lnSpc>
                <a:spcPct val="90000"/>
              </a:lnSpc>
              <a:spcBef>
                <a:spcPct val="50000"/>
              </a:spcBef>
              <a:buFont typeface="Wingdings" pitchFamily="2" charset="2"/>
              <a:buNone/>
              <a:defRPr/>
            </a:pPr>
            <a:endParaRPr lang="en-US" sz="2100" dirty="0" smtClean="0"/>
          </a:p>
          <a:p>
            <a:pPr marL="758825" lvl="1" indent="-358775" algn="just">
              <a:lnSpc>
                <a:spcPct val="90000"/>
              </a:lnSpc>
              <a:spcBef>
                <a:spcPct val="50000"/>
              </a:spcBef>
              <a:buFont typeface="Wingdings" pitchFamily="2" charset="2"/>
              <a:buNone/>
              <a:defRPr/>
            </a:pPr>
            <a:endParaRPr lang="en-US" sz="2100" dirty="0" smtClean="0"/>
          </a:p>
          <a:p>
            <a:pPr algn="just" eaLnBrk="1" hangingPunct="1">
              <a:buFont typeface="Wingdings" pitchFamily="2" charset="2"/>
              <a:buNone/>
              <a:defRPr/>
            </a:pPr>
            <a:endParaRPr lang="en-US" sz="2200" dirty="0" smtClean="0"/>
          </a:p>
          <a:p>
            <a:pPr lvl="1" algn="just">
              <a:buFont typeface="Wingdings" pitchFamily="2" charset="2"/>
              <a:buNone/>
              <a:defRPr/>
            </a:pPr>
            <a:endParaRPr lang="en-US" dirty="0" smtClean="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of Day 3</a:t>
            </a:r>
            <a:endParaRPr lang="en-US" dirty="0"/>
          </a:p>
        </p:txBody>
      </p:sp>
      <p:sp>
        <p:nvSpPr>
          <p:cNvPr id="4" name="Slide Number Placeholder 3"/>
          <p:cNvSpPr>
            <a:spLocks noGrp="1"/>
          </p:cNvSpPr>
          <p:nvPr>
            <p:ph type="sldNum" sz="quarter" idx="10"/>
          </p:nvPr>
        </p:nvSpPr>
        <p:spPr/>
        <p:txBody>
          <a:bodyPr/>
          <a:lstStyle/>
          <a:p>
            <a:pPr>
              <a:defRPr/>
            </a:pPr>
            <a:fld id="{72FB16C5-1B9F-4AF8-821D-5331DF78B2B0}" type="slidenum">
              <a:rPr lang="en-US" smtClean="0"/>
              <a:pPr>
                <a:defRPr/>
              </a:pPr>
              <a:t>4</a:t>
            </a:fld>
            <a:endParaRPr lang="en-US"/>
          </a:p>
        </p:txBody>
      </p:sp>
      <p:sp>
        <p:nvSpPr>
          <p:cNvPr id="10244" name="Rectangle 4"/>
          <p:cNvSpPr>
            <a:spLocks noChangeArrowheads="1"/>
          </p:cNvSpPr>
          <p:nvPr/>
        </p:nvSpPr>
        <p:spPr bwMode="auto">
          <a:xfrm>
            <a:off x="762000" y="1295400"/>
            <a:ext cx="8001000" cy="4572000"/>
          </a:xfrm>
          <a:prstGeom prst="rect">
            <a:avLst/>
          </a:prstGeom>
          <a:noFill/>
          <a:ln w="9525">
            <a:noFill/>
            <a:miter lim="800000"/>
            <a:headEnd/>
            <a:tailEnd/>
          </a:ln>
        </p:spPr>
        <p:txBody>
          <a:bodyPr/>
          <a:lstStyle/>
          <a:p>
            <a:pPr marL="290513" indent="-290513" eaLnBrk="1" hangingPunct="1">
              <a:lnSpc>
                <a:spcPct val="90000"/>
              </a:lnSpc>
              <a:buClr>
                <a:schemeClr val="tx1"/>
              </a:buClr>
              <a:buSzPct val="100000"/>
            </a:pPr>
            <a:endParaRPr lang="en-US" sz="2000" dirty="0"/>
          </a:p>
          <a:p>
            <a:pPr marL="290513" lvl="1" indent="-290513" eaLnBrk="1" hangingPunct="1">
              <a:lnSpc>
                <a:spcPct val="90000"/>
              </a:lnSpc>
              <a:buClr>
                <a:schemeClr val="tx1"/>
              </a:buClr>
              <a:buSzPct val="100000"/>
              <a:buFont typeface="Wingdings" pitchFamily="2" charset="2"/>
              <a:buChar char="Ø"/>
              <a:defRPr/>
            </a:pPr>
            <a:r>
              <a:rPr lang="en-US" sz="2000" dirty="0" smtClean="0"/>
              <a:t>Arrays</a:t>
            </a:r>
          </a:p>
          <a:p>
            <a:pPr marL="290513" lvl="1" indent="-290513" eaLnBrk="1" hangingPunct="1">
              <a:lnSpc>
                <a:spcPct val="90000"/>
              </a:lnSpc>
              <a:buClr>
                <a:schemeClr val="tx1"/>
              </a:buClr>
              <a:buSzPct val="100000"/>
              <a:buFont typeface="Wingdings" pitchFamily="2" charset="2"/>
              <a:buChar char="Ø"/>
              <a:defRPr/>
            </a:pPr>
            <a:endParaRPr lang="en-US" sz="2000" dirty="0" smtClean="0"/>
          </a:p>
          <a:p>
            <a:pPr marL="290513" lvl="1" indent="-290513" eaLnBrk="1" hangingPunct="1">
              <a:lnSpc>
                <a:spcPct val="90000"/>
              </a:lnSpc>
              <a:buClr>
                <a:schemeClr val="tx1"/>
              </a:buClr>
              <a:buSzPct val="100000"/>
              <a:buFont typeface="Wingdings" pitchFamily="2" charset="2"/>
              <a:buChar char="Ø"/>
              <a:defRPr/>
            </a:pPr>
            <a:r>
              <a:rPr lang="en-US" sz="2000" dirty="0" smtClean="0"/>
              <a:t>Strings</a:t>
            </a:r>
          </a:p>
          <a:p>
            <a:pPr marL="290513" lvl="1" indent="-290513" eaLnBrk="1" hangingPunct="1">
              <a:lnSpc>
                <a:spcPct val="90000"/>
              </a:lnSpc>
              <a:buClr>
                <a:schemeClr val="tx1"/>
              </a:buClr>
              <a:buSzPct val="100000"/>
              <a:buFont typeface="Wingdings" pitchFamily="2" charset="2"/>
              <a:buChar char="Ø"/>
              <a:defRPr/>
            </a:pPr>
            <a:endParaRPr lang="en-US" sz="2000" dirty="0" smtClean="0"/>
          </a:p>
          <a:p>
            <a:pPr marL="290513" lvl="1" indent="-290513" eaLnBrk="1" hangingPunct="1">
              <a:lnSpc>
                <a:spcPct val="90000"/>
              </a:lnSpc>
              <a:buClr>
                <a:schemeClr val="tx1"/>
              </a:buClr>
              <a:buSzPct val="100000"/>
              <a:buFont typeface="Wingdings" pitchFamily="2" charset="2"/>
              <a:buChar char="Ø"/>
              <a:defRPr/>
            </a:pPr>
            <a:r>
              <a:rPr lang="en-US" sz="2000" dirty="0" smtClean="0"/>
              <a:t>Constructors (default constructors)</a:t>
            </a:r>
          </a:p>
          <a:p>
            <a:pPr marL="290513" lvl="1" indent="-290513" eaLnBrk="1" hangingPunct="1">
              <a:lnSpc>
                <a:spcPct val="90000"/>
              </a:lnSpc>
              <a:buClr>
                <a:schemeClr val="tx1"/>
              </a:buClr>
              <a:buSzPct val="100000"/>
              <a:buFont typeface="Wingdings" pitchFamily="2" charset="2"/>
              <a:buChar char="Ø"/>
              <a:defRPr/>
            </a:pPr>
            <a:endParaRPr lang="en-US" sz="2000" dirty="0" smtClean="0"/>
          </a:p>
          <a:p>
            <a:pPr marL="290513" lvl="1" indent="-290513" eaLnBrk="1" hangingPunct="1">
              <a:lnSpc>
                <a:spcPct val="90000"/>
              </a:lnSpc>
              <a:buClr>
                <a:schemeClr val="tx1"/>
              </a:buClr>
              <a:buSzPct val="100000"/>
              <a:buFont typeface="Wingdings" pitchFamily="2" charset="2"/>
              <a:buChar char="Ø"/>
              <a:defRPr/>
            </a:pPr>
            <a:r>
              <a:rPr lang="en-US" sz="2000" dirty="0" smtClean="0"/>
              <a:t>‘static’ keyword</a:t>
            </a:r>
          </a:p>
          <a:p>
            <a:pPr marL="290513" lvl="1" indent="-290513" eaLnBrk="1" hangingPunct="1">
              <a:lnSpc>
                <a:spcPct val="90000"/>
              </a:lnSpc>
              <a:buClr>
                <a:schemeClr val="tx1"/>
              </a:buClr>
              <a:buSzPct val="100000"/>
              <a:buFont typeface="Wingdings" pitchFamily="2" charset="2"/>
              <a:buChar char="Ø"/>
              <a:defRPr/>
            </a:pPr>
            <a:endParaRPr lang="en-US" sz="2000" dirty="0" smtClean="0"/>
          </a:p>
          <a:p>
            <a:pPr marL="290513" lvl="1" indent="-290513" eaLnBrk="1" hangingPunct="1">
              <a:lnSpc>
                <a:spcPct val="90000"/>
              </a:lnSpc>
              <a:buClr>
                <a:schemeClr val="tx1"/>
              </a:buClr>
              <a:buSzPct val="100000"/>
              <a:buFont typeface="Wingdings" pitchFamily="2" charset="2"/>
              <a:buChar char="Ø"/>
              <a:defRPr/>
            </a:pPr>
            <a:r>
              <a:rPr lang="en-US" sz="2000" dirty="0" smtClean="0"/>
              <a:t>Command Line Arguments</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E9421C12-1ED6-46B8-8135-542ABC5914E3}" type="slidenum">
              <a:rPr lang="en-US"/>
              <a:pPr>
                <a:defRPr/>
              </a:pPr>
              <a:t>40</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Inheritance </a:t>
            </a:r>
            <a:br>
              <a:rPr lang="en-US" dirty="0" smtClean="0"/>
            </a:br>
            <a:r>
              <a:rPr lang="en-US" dirty="0" smtClean="0"/>
              <a:t>            - Constructor Invocation (3 of 4)</a:t>
            </a:r>
          </a:p>
        </p:txBody>
      </p:sp>
      <p:sp>
        <p:nvSpPr>
          <p:cNvPr id="18436" name="Text Box 4"/>
          <p:cNvSpPr txBox="1">
            <a:spLocks noChangeArrowheads="1"/>
          </p:cNvSpPr>
          <p:nvPr/>
        </p:nvSpPr>
        <p:spPr bwMode="auto">
          <a:xfrm>
            <a:off x="384175" y="1404258"/>
            <a:ext cx="4340225" cy="507831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0"/>
              </a:spcBef>
              <a:defRPr/>
            </a:pPr>
            <a:r>
              <a:rPr lang="en-US" dirty="0" smtClean="0">
                <a:ea typeface="굴림" pitchFamily="34" charset="-127"/>
              </a:rPr>
              <a:t>class Customer{</a:t>
            </a:r>
          </a:p>
          <a:p>
            <a:pPr>
              <a:spcBef>
                <a:spcPts val="0"/>
              </a:spcBef>
              <a:defRPr/>
            </a:pPr>
            <a:r>
              <a:rPr lang="en-US" dirty="0" smtClean="0">
                <a:ea typeface="굴림" pitchFamily="34" charset="-127"/>
              </a:rPr>
              <a:t>	private </a:t>
            </a:r>
            <a:r>
              <a:rPr lang="en-US" dirty="0" err="1" smtClean="0">
                <a:ea typeface="굴림" pitchFamily="34" charset="-127"/>
              </a:rPr>
              <a:t>int</a:t>
            </a:r>
            <a:r>
              <a:rPr lang="en-US" dirty="0" smtClean="0">
                <a:ea typeface="굴림" pitchFamily="34" charset="-127"/>
              </a:rPr>
              <a:t> </a:t>
            </a:r>
            <a:r>
              <a:rPr lang="en-US" dirty="0" err="1" smtClean="0">
                <a:ea typeface="굴림" pitchFamily="34" charset="-127"/>
              </a:rPr>
              <a:t>customerId</a:t>
            </a:r>
            <a:r>
              <a:rPr lang="en-US" dirty="0" smtClean="0">
                <a:ea typeface="굴림" pitchFamily="34" charset="-127"/>
              </a:rPr>
              <a:t>;</a:t>
            </a:r>
          </a:p>
          <a:p>
            <a:pPr>
              <a:spcBef>
                <a:spcPts val="0"/>
              </a:spcBef>
              <a:defRPr/>
            </a:pPr>
            <a:r>
              <a:rPr lang="en-US" dirty="0" smtClean="0">
                <a:ea typeface="굴림" pitchFamily="34" charset="-127"/>
              </a:rPr>
              <a:t>	private String </a:t>
            </a:r>
            <a:r>
              <a:rPr lang="en-US" dirty="0" err="1" smtClean="0">
                <a:ea typeface="굴림" pitchFamily="34" charset="-127"/>
              </a:rPr>
              <a:t>customerName</a:t>
            </a:r>
            <a:r>
              <a:rPr lang="en-US" dirty="0" smtClean="0">
                <a:ea typeface="굴림" pitchFamily="34" charset="-127"/>
              </a:rPr>
              <a:t>;</a:t>
            </a:r>
          </a:p>
          <a:p>
            <a:pPr>
              <a:spcBef>
                <a:spcPts val="0"/>
              </a:spcBef>
              <a:defRPr/>
            </a:pPr>
            <a:r>
              <a:rPr lang="en-US" dirty="0" smtClean="0">
                <a:ea typeface="굴림" pitchFamily="34" charset="-127"/>
              </a:rPr>
              <a:t>	private long </a:t>
            </a:r>
            <a:r>
              <a:rPr lang="en-US" dirty="0" err="1" smtClean="0">
                <a:ea typeface="굴림" pitchFamily="34" charset="-127"/>
              </a:rPr>
              <a:t>contactNos</a:t>
            </a:r>
            <a:r>
              <a:rPr lang="en-US" dirty="0" smtClean="0">
                <a:ea typeface="굴림" pitchFamily="34" charset="-127"/>
              </a:rPr>
              <a:t>[]=new long[3];</a:t>
            </a:r>
          </a:p>
          <a:p>
            <a:pPr>
              <a:spcBef>
                <a:spcPts val="0"/>
              </a:spcBef>
              <a:defRPr/>
            </a:pPr>
            <a:r>
              <a:rPr lang="en-US" dirty="0" smtClean="0">
                <a:ea typeface="굴림" pitchFamily="34" charset="-127"/>
              </a:rPr>
              <a:t>	private static </a:t>
            </a:r>
            <a:r>
              <a:rPr lang="en-US" dirty="0" err="1" smtClean="0">
                <a:ea typeface="굴림" pitchFamily="34" charset="-127"/>
              </a:rPr>
              <a:t>int</a:t>
            </a:r>
            <a:r>
              <a:rPr lang="en-US" dirty="0" smtClean="0">
                <a:ea typeface="굴림" pitchFamily="34" charset="-127"/>
              </a:rPr>
              <a:t> counter=1000;</a:t>
            </a:r>
          </a:p>
          <a:p>
            <a:pPr>
              <a:spcBef>
                <a:spcPts val="0"/>
              </a:spcBef>
              <a:defRPr/>
            </a:pPr>
            <a:r>
              <a:rPr lang="en-US" dirty="0" smtClean="0">
                <a:ea typeface="굴림" pitchFamily="34" charset="-127"/>
              </a:rPr>
              <a:t>	public Customer(String </a:t>
            </a:r>
            <a:r>
              <a:rPr lang="en-US" dirty="0" err="1" smtClean="0">
                <a:ea typeface="굴림" pitchFamily="34" charset="-127"/>
              </a:rPr>
              <a:t>customerName</a:t>
            </a:r>
            <a:r>
              <a:rPr lang="en-US" dirty="0" smtClean="0">
                <a:ea typeface="굴림" pitchFamily="34" charset="-127"/>
              </a:rPr>
              <a:t>, long teleNo1, long teleNo2, long teleNo3){</a:t>
            </a:r>
          </a:p>
          <a:p>
            <a:pPr>
              <a:spcBef>
                <a:spcPts val="0"/>
              </a:spcBef>
              <a:defRPr/>
            </a:pPr>
            <a:r>
              <a:rPr lang="en-US" dirty="0" smtClean="0">
                <a:ea typeface="굴림" pitchFamily="34" charset="-127"/>
              </a:rPr>
              <a:t>	      </a:t>
            </a:r>
            <a:r>
              <a:rPr lang="en-US" dirty="0" err="1" smtClean="0">
                <a:ea typeface="굴림" pitchFamily="34" charset="-127"/>
              </a:rPr>
              <a:t>customerId</a:t>
            </a:r>
            <a:r>
              <a:rPr lang="en-US" dirty="0" smtClean="0">
                <a:ea typeface="굴림" pitchFamily="34" charset="-127"/>
              </a:rPr>
              <a:t>=++counter;</a:t>
            </a:r>
          </a:p>
          <a:p>
            <a:pPr>
              <a:spcBef>
                <a:spcPts val="0"/>
              </a:spcBef>
              <a:defRPr/>
            </a:pPr>
            <a:r>
              <a:rPr lang="en-US" dirty="0" smtClean="0">
                <a:ea typeface="굴림" pitchFamily="34" charset="-127"/>
              </a:rPr>
              <a:t>                           </a:t>
            </a:r>
            <a:r>
              <a:rPr lang="en-US" dirty="0" err="1" smtClean="0">
                <a:ea typeface="굴림" pitchFamily="34" charset="-127"/>
              </a:rPr>
              <a:t>this.customerName</a:t>
            </a:r>
            <a:r>
              <a:rPr lang="en-US" dirty="0" smtClean="0">
                <a:ea typeface="굴림" pitchFamily="34" charset="-127"/>
              </a:rPr>
              <a:t>=</a:t>
            </a:r>
            <a:r>
              <a:rPr lang="en-US" dirty="0" err="1" smtClean="0">
                <a:ea typeface="굴림" pitchFamily="34" charset="-127"/>
              </a:rPr>
              <a:t>customerName</a:t>
            </a:r>
            <a:r>
              <a:rPr lang="en-US" dirty="0" smtClean="0">
                <a:ea typeface="굴림" pitchFamily="34" charset="-127"/>
              </a:rPr>
              <a:t>;</a:t>
            </a:r>
          </a:p>
          <a:p>
            <a:pPr>
              <a:spcBef>
                <a:spcPts val="0"/>
              </a:spcBef>
              <a:defRPr/>
            </a:pPr>
            <a:r>
              <a:rPr lang="en-US" dirty="0" smtClean="0">
                <a:ea typeface="굴림" pitchFamily="34" charset="-127"/>
              </a:rPr>
              <a:t>                           …….       </a:t>
            </a:r>
          </a:p>
          <a:p>
            <a:pPr>
              <a:spcBef>
                <a:spcPts val="0"/>
              </a:spcBef>
              <a:defRPr/>
            </a:pPr>
            <a:r>
              <a:rPr lang="en-US" dirty="0" smtClean="0">
                <a:ea typeface="굴림" pitchFamily="34" charset="-127"/>
              </a:rPr>
              <a:t>	}</a:t>
            </a:r>
          </a:p>
          <a:p>
            <a:pPr>
              <a:spcBef>
                <a:spcPts val="0"/>
              </a:spcBef>
              <a:defRPr/>
            </a:pPr>
            <a:r>
              <a:rPr lang="en-US" dirty="0" smtClean="0">
                <a:ea typeface="굴림" pitchFamily="34" charset="-127"/>
              </a:rPr>
              <a:t>	public </a:t>
            </a:r>
            <a:r>
              <a:rPr lang="en-US" dirty="0" err="1" smtClean="0">
                <a:ea typeface="굴림" pitchFamily="34" charset="-127"/>
              </a:rPr>
              <a:t>int</a:t>
            </a:r>
            <a:r>
              <a:rPr lang="en-US" dirty="0" smtClean="0">
                <a:ea typeface="굴림" pitchFamily="34" charset="-127"/>
              </a:rPr>
              <a:t> </a:t>
            </a:r>
            <a:r>
              <a:rPr lang="en-US" dirty="0" err="1" smtClean="0">
                <a:ea typeface="굴림" pitchFamily="34" charset="-127"/>
              </a:rPr>
              <a:t>getCustomerId</a:t>
            </a:r>
            <a:r>
              <a:rPr lang="en-US" dirty="0" smtClean="0">
                <a:ea typeface="굴림" pitchFamily="34" charset="-127"/>
              </a:rPr>
              <a:t>(){</a:t>
            </a:r>
          </a:p>
          <a:p>
            <a:pPr>
              <a:spcBef>
                <a:spcPts val="0"/>
              </a:spcBef>
              <a:defRPr/>
            </a:pPr>
            <a:r>
              <a:rPr lang="en-US" dirty="0" smtClean="0">
                <a:ea typeface="굴림" pitchFamily="34" charset="-127"/>
              </a:rPr>
              <a:t>	                        return </a:t>
            </a:r>
            <a:r>
              <a:rPr lang="en-US" dirty="0" err="1" smtClean="0">
                <a:ea typeface="굴림" pitchFamily="34" charset="-127"/>
              </a:rPr>
              <a:t>customerId</a:t>
            </a:r>
            <a:r>
              <a:rPr lang="en-US" dirty="0" smtClean="0">
                <a:ea typeface="굴림" pitchFamily="34" charset="-127"/>
              </a:rPr>
              <a:t>;</a:t>
            </a:r>
          </a:p>
          <a:p>
            <a:pPr>
              <a:spcBef>
                <a:spcPts val="0"/>
              </a:spcBef>
              <a:defRPr/>
            </a:pPr>
            <a:r>
              <a:rPr lang="en-US" dirty="0" smtClean="0">
                <a:ea typeface="굴림" pitchFamily="34" charset="-127"/>
              </a:rPr>
              <a:t>	}</a:t>
            </a:r>
          </a:p>
          <a:p>
            <a:pPr>
              <a:spcBef>
                <a:spcPts val="0"/>
              </a:spcBef>
              <a:defRPr/>
            </a:pPr>
            <a:endParaRPr lang="en-US" dirty="0" smtClean="0">
              <a:ea typeface="굴림" pitchFamily="34" charset="-127"/>
            </a:endParaRPr>
          </a:p>
          <a:p>
            <a:pPr>
              <a:spcBef>
                <a:spcPts val="0"/>
              </a:spcBef>
              <a:defRPr/>
            </a:pPr>
            <a:r>
              <a:rPr lang="en-US" dirty="0" smtClean="0">
                <a:ea typeface="굴림" pitchFamily="34" charset="-127"/>
              </a:rPr>
              <a:t>}</a:t>
            </a:r>
          </a:p>
          <a:p>
            <a:pPr>
              <a:spcBef>
                <a:spcPts val="0"/>
              </a:spcBef>
              <a:defRPr/>
            </a:pPr>
            <a:r>
              <a:rPr lang="en-US" dirty="0" smtClean="0">
                <a:ea typeface="굴림" pitchFamily="34" charset="-127"/>
              </a:rPr>
              <a:t>class </a:t>
            </a:r>
            <a:r>
              <a:rPr lang="en-US" dirty="0" err="1" smtClean="0">
                <a:ea typeface="굴림" pitchFamily="34" charset="-127"/>
              </a:rPr>
              <a:t>RegularCustomer</a:t>
            </a:r>
            <a:r>
              <a:rPr lang="en-US" dirty="0" smtClean="0">
                <a:ea typeface="굴림" pitchFamily="34" charset="-127"/>
              </a:rPr>
              <a:t> extends Customer{</a:t>
            </a:r>
          </a:p>
          <a:p>
            <a:pPr>
              <a:spcBef>
                <a:spcPts val="0"/>
              </a:spcBef>
              <a:defRPr/>
            </a:pPr>
            <a:r>
              <a:rPr lang="en-US" dirty="0" smtClean="0">
                <a:ea typeface="굴림" pitchFamily="34" charset="-127"/>
              </a:rPr>
              <a:t>       private float discount;</a:t>
            </a:r>
          </a:p>
          <a:p>
            <a:pPr>
              <a:spcBef>
                <a:spcPts val="0"/>
              </a:spcBef>
              <a:defRPr/>
            </a:pPr>
            <a:r>
              <a:rPr lang="en-US" dirty="0" smtClean="0">
                <a:ea typeface="굴림" pitchFamily="34" charset="-127"/>
              </a:rPr>
              <a:t>       public </a:t>
            </a:r>
            <a:r>
              <a:rPr lang="en-US" dirty="0" err="1" smtClean="0">
                <a:ea typeface="굴림" pitchFamily="34" charset="-127"/>
              </a:rPr>
              <a:t>RegularCustomer</a:t>
            </a:r>
            <a:r>
              <a:rPr lang="en-US" dirty="0" smtClean="0">
                <a:ea typeface="굴림" pitchFamily="34" charset="-127"/>
              </a:rPr>
              <a:t>(String </a:t>
            </a:r>
            <a:r>
              <a:rPr lang="en-US" dirty="0" err="1" smtClean="0">
                <a:ea typeface="굴림" pitchFamily="34" charset="-127"/>
              </a:rPr>
              <a:t>customerName</a:t>
            </a:r>
            <a:r>
              <a:rPr lang="en-US" dirty="0" smtClean="0">
                <a:ea typeface="굴림" pitchFamily="34" charset="-127"/>
              </a:rPr>
              <a:t>, long teleNo1, long teleNo2, long teleNo3,float discount){</a:t>
            </a:r>
          </a:p>
          <a:p>
            <a:pPr>
              <a:spcBef>
                <a:spcPts val="0"/>
              </a:spcBef>
              <a:defRPr/>
            </a:pPr>
            <a:r>
              <a:rPr lang="en-US" dirty="0" smtClean="0">
                <a:ea typeface="굴림" pitchFamily="34" charset="-127"/>
              </a:rPr>
              <a:t>         super(customerName,teleNo1,teleNo2,teleNo3);</a:t>
            </a:r>
          </a:p>
          <a:p>
            <a:pPr>
              <a:spcBef>
                <a:spcPts val="0"/>
              </a:spcBef>
              <a:defRPr/>
            </a:pPr>
            <a:r>
              <a:rPr lang="en-US" dirty="0" smtClean="0">
                <a:ea typeface="굴림" pitchFamily="34" charset="-127"/>
              </a:rPr>
              <a:t>         </a:t>
            </a:r>
            <a:r>
              <a:rPr lang="en-US" dirty="0" err="1" smtClean="0">
                <a:ea typeface="굴림" pitchFamily="34" charset="-127"/>
              </a:rPr>
              <a:t>this.discount</a:t>
            </a:r>
            <a:r>
              <a:rPr lang="en-US" dirty="0" smtClean="0">
                <a:ea typeface="굴림" pitchFamily="34" charset="-127"/>
              </a:rPr>
              <a:t>=discount;</a:t>
            </a:r>
          </a:p>
          <a:p>
            <a:pPr>
              <a:spcBef>
                <a:spcPts val="0"/>
              </a:spcBef>
              <a:defRPr/>
            </a:pPr>
            <a:r>
              <a:rPr lang="en-US" dirty="0" smtClean="0">
                <a:ea typeface="굴림" pitchFamily="34" charset="-127"/>
              </a:rPr>
              <a:t>         }</a:t>
            </a:r>
          </a:p>
          <a:p>
            <a:pPr>
              <a:spcBef>
                <a:spcPts val="0"/>
              </a:spcBef>
              <a:defRPr/>
            </a:pPr>
            <a:r>
              <a:rPr lang="en-US" dirty="0" smtClean="0">
                <a:ea typeface="굴림" pitchFamily="34" charset="-127"/>
              </a:rPr>
              <a:t>         public float </a:t>
            </a:r>
            <a:r>
              <a:rPr lang="en-US" dirty="0" err="1" smtClean="0">
                <a:ea typeface="굴림" pitchFamily="34" charset="-127"/>
              </a:rPr>
              <a:t>getDiscount</a:t>
            </a:r>
            <a:r>
              <a:rPr lang="en-US" dirty="0" smtClean="0">
                <a:ea typeface="굴림" pitchFamily="34" charset="-127"/>
              </a:rPr>
              <a:t>(){</a:t>
            </a:r>
          </a:p>
          <a:p>
            <a:pPr>
              <a:spcBef>
                <a:spcPts val="0"/>
              </a:spcBef>
              <a:defRPr/>
            </a:pPr>
            <a:r>
              <a:rPr lang="en-US" dirty="0" smtClean="0">
                <a:ea typeface="굴림" pitchFamily="34" charset="-127"/>
              </a:rPr>
              <a:t>                return discount;</a:t>
            </a:r>
          </a:p>
          <a:p>
            <a:pPr>
              <a:spcBef>
                <a:spcPts val="0"/>
              </a:spcBef>
              <a:defRPr/>
            </a:pPr>
            <a:r>
              <a:rPr lang="en-US" dirty="0" smtClean="0">
                <a:ea typeface="굴림" pitchFamily="34" charset="-127"/>
              </a:rPr>
              <a:t>         }</a:t>
            </a:r>
          </a:p>
          <a:p>
            <a:pPr>
              <a:spcBef>
                <a:spcPts val="0"/>
              </a:spcBef>
              <a:defRPr/>
            </a:pPr>
            <a:r>
              <a:rPr lang="en-US" dirty="0" smtClean="0">
                <a:ea typeface="굴림" pitchFamily="34" charset="-127"/>
              </a:rPr>
              <a:t>}</a:t>
            </a:r>
            <a:endParaRPr lang="en-US" dirty="0">
              <a:ea typeface="굴림" pitchFamily="34" charset="-127"/>
            </a:endParaRPr>
          </a:p>
        </p:txBody>
      </p:sp>
      <p:sp>
        <p:nvSpPr>
          <p:cNvPr id="8" name="TextBox 7"/>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Rectangular Callout 9"/>
          <p:cNvSpPr/>
          <p:nvPr/>
        </p:nvSpPr>
        <p:spPr bwMode="auto">
          <a:xfrm>
            <a:off x="5715000" y="3980532"/>
            <a:ext cx="2971800" cy="838200"/>
          </a:xfrm>
          <a:prstGeom prst="wedgeRectCallout">
            <a:avLst>
              <a:gd name="adj1" fmla="val -97741"/>
              <a:gd name="adj2" fmla="val 567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super() is used for invoking base class constructor</a:t>
            </a:r>
          </a:p>
        </p:txBody>
      </p:sp>
      <p:sp>
        <p:nvSpPr>
          <p:cNvPr id="11" name="Rectangular Callout 10"/>
          <p:cNvSpPr/>
          <p:nvPr/>
        </p:nvSpPr>
        <p:spPr bwMode="auto">
          <a:xfrm>
            <a:off x="6125034" y="5072736"/>
            <a:ext cx="2790366" cy="1295400"/>
          </a:xfrm>
          <a:prstGeom prst="wedgeRectCallout">
            <a:avLst>
              <a:gd name="adj1" fmla="val -130059"/>
              <a:gd name="adj2" fmla="val -5342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When super() is used for invoking base class constructor, it should always be the first statement in the constructor. Other wise, will result in compilation error</a:t>
            </a:r>
          </a:p>
        </p:txBody>
      </p:sp>
      <p:sp>
        <p:nvSpPr>
          <p:cNvPr id="9" name="Text Box 4"/>
          <p:cNvSpPr txBox="1">
            <a:spLocks noChangeArrowheads="1"/>
          </p:cNvSpPr>
          <p:nvPr/>
        </p:nvSpPr>
        <p:spPr bwMode="auto">
          <a:xfrm>
            <a:off x="4800600" y="1447800"/>
            <a:ext cx="4721225" cy="230832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0"/>
              </a:spcBef>
              <a:defRPr/>
            </a:pPr>
            <a:r>
              <a:rPr lang="en-US" dirty="0" smtClean="0">
                <a:ea typeface="굴림" pitchFamily="34" charset="-127"/>
              </a:rPr>
              <a:t>class </a:t>
            </a:r>
            <a:r>
              <a:rPr lang="en-US" dirty="0" err="1" smtClean="0">
                <a:ea typeface="굴림" pitchFamily="34" charset="-127"/>
              </a:rPr>
              <a:t>PrivilegedCustomer</a:t>
            </a:r>
            <a:r>
              <a:rPr lang="en-US" dirty="0" smtClean="0">
                <a:ea typeface="굴림" pitchFamily="34" charset="-127"/>
              </a:rPr>
              <a:t> extends Customer{</a:t>
            </a:r>
          </a:p>
          <a:p>
            <a:pPr>
              <a:spcBef>
                <a:spcPts val="0"/>
              </a:spcBef>
              <a:defRPr/>
            </a:pPr>
            <a:r>
              <a:rPr lang="en-US" dirty="0" smtClean="0">
                <a:ea typeface="굴림" pitchFamily="34" charset="-127"/>
              </a:rPr>
              <a:t>       private String </a:t>
            </a:r>
            <a:r>
              <a:rPr lang="en-US" dirty="0" err="1" smtClean="0">
                <a:ea typeface="굴림" pitchFamily="34" charset="-127"/>
              </a:rPr>
              <a:t>memCardType</a:t>
            </a:r>
            <a:r>
              <a:rPr lang="en-US" dirty="0" smtClean="0">
                <a:ea typeface="굴림" pitchFamily="34" charset="-127"/>
              </a:rPr>
              <a:t>;</a:t>
            </a:r>
          </a:p>
          <a:p>
            <a:pPr>
              <a:spcBef>
                <a:spcPts val="0"/>
              </a:spcBef>
              <a:defRPr/>
            </a:pPr>
            <a:r>
              <a:rPr lang="en-US" dirty="0" smtClean="0">
                <a:ea typeface="굴림" pitchFamily="34" charset="-127"/>
              </a:rPr>
              <a:t>       public </a:t>
            </a:r>
            <a:r>
              <a:rPr lang="en-US" dirty="0" err="1" smtClean="0">
                <a:ea typeface="굴림" pitchFamily="34" charset="-127"/>
              </a:rPr>
              <a:t>PrivilegedCustomer</a:t>
            </a:r>
            <a:r>
              <a:rPr lang="en-US" dirty="0" smtClean="0">
                <a:ea typeface="굴림" pitchFamily="34" charset="-127"/>
              </a:rPr>
              <a:t> (String </a:t>
            </a:r>
            <a:r>
              <a:rPr lang="en-US" dirty="0" err="1" smtClean="0">
                <a:ea typeface="굴림" pitchFamily="34" charset="-127"/>
              </a:rPr>
              <a:t>customerName</a:t>
            </a:r>
            <a:r>
              <a:rPr lang="en-US" dirty="0" smtClean="0">
                <a:ea typeface="굴림" pitchFamily="34" charset="-127"/>
              </a:rPr>
              <a:t>, long teleNo1, long teleNo2, long teleNo3,String </a:t>
            </a:r>
            <a:r>
              <a:rPr lang="en-US" dirty="0" err="1" smtClean="0">
                <a:ea typeface="굴림" pitchFamily="34" charset="-127"/>
              </a:rPr>
              <a:t>cardType</a:t>
            </a:r>
            <a:r>
              <a:rPr lang="en-US" dirty="0" smtClean="0">
                <a:ea typeface="굴림" pitchFamily="34" charset="-127"/>
              </a:rPr>
              <a:t>){</a:t>
            </a:r>
          </a:p>
          <a:p>
            <a:pPr>
              <a:spcBef>
                <a:spcPts val="0"/>
              </a:spcBef>
              <a:defRPr/>
            </a:pPr>
            <a:r>
              <a:rPr lang="en-US" dirty="0" smtClean="0">
                <a:ea typeface="굴림" pitchFamily="34" charset="-127"/>
              </a:rPr>
              <a:t>       super(customerName,teleNo1,teleNo2,teleNo3);</a:t>
            </a:r>
          </a:p>
          <a:p>
            <a:pPr>
              <a:spcBef>
                <a:spcPts val="0"/>
              </a:spcBef>
              <a:defRPr/>
            </a:pPr>
            <a:r>
              <a:rPr lang="en-US" dirty="0" smtClean="0">
                <a:ea typeface="굴림" pitchFamily="34" charset="-127"/>
              </a:rPr>
              <a:t>       </a:t>
            </a:r>
            <a:r>
              <a:rPr lang="en-US" dirty="0" err="1" smtClean="0">
                <a:ea typeface="굴림" pitchFamily="34" charset="-127"/>
              </a:rPr>
              <a:t>this.memCardType</a:t>
            </a:r>
            <a:r>
              <a:rPr lang="en-US" dirty="0" smtClean="0">
                <a:ea typeface="굴림" pitchFamily="34" charset="-127"/>
              </a:rPr>
              <a:t>=</a:t>
            </a:r>
            <a:r>
              <a:rPr lang="en-US" dirty="0" err="1" smtClean="0">
                <a:ea typeface="굴림" pitchFamily="34" charset="-127"/>
              </a:rPr>
              <a:t>cardType</a:t>
            </a:r>
            <a:r>
              <a:rPr lang="en-US" dirty="0" smtClean="0">
                <a:ea typeface="굴림" pitchFamily="34" charset="-127"/>
              </a:rPr>
              <a:t>;</a:t>
            </a:r>
          </a:p>
          <a:p>
            <a:pPr>
              <a:spcBef>
                <a:spcPts val="0"/>
              </a:spcBef>
              <a:defRPr/>
            </a:pPr>
            <a:r>
              <a:rPr lang="en-US" dirty="0" smtClean="0">
                <a:ea typeface="굴림" pitchFamily="34" charset="-127"/>
              </a:rPr>
              <a:t>       }</a:t>
            </a:r>
          </a:p>
          <a:p>
            <a:pPr>
              <a:spcBef>
                <a:spcPts val="0"/>
              </a:spcBef>
              <a:defRPr/>
            </a:pPr>
            <a:r>
              <a:rPr lang="en-US" dirty="0" smtClean="0">
                <a:ea typeface="굴림" pitchFamily="34" charset="-127"/>
              </a:rPr>
              <a:t>         public String </a:t>
            </a:r>
            <a:r>
              <a:rPr lang="en-US" dirty="0" err="1" smtClean="0">
                <a:ea typeface="굴림" pitchFamily="34" charset="-127"/>
              </a:rPr>
              <a:t>getMemCardType</a:t>
            </a:r>
            <a:r>
              <a:rPr lang="en-US" dirty="0" smtClean="0">
                <a:ea typeface="굴림" pitchFamily="34" charset="-127"/>
              </a:rPr>
              <a:t>(){</a:t>
            </a:r>
          </a:p>
          <a:p>
            <a:pPr>
              <a:spcBef>
                <a:spcPts val="0"/>
              </a:spcBef>
              <a:defRPr/>
            </a:pPr>
            <a:r>
              <a:rPr lang="en-US" dirty="0" smtClean="0">
                <a:ea typeface="굴림" pitchFamily="34" charset="-127"/>
              </a:rPr>
              <a:t>	                             return </a:t>
            </a:r>
            <a:r>
              <a:rPr lang="en-US" dirty="0" err="1" smtClean="0">
                <a:ea typeface="굴림" pitchFamily="34" charset="-127"/>
              </a:rPr>
              <a:t>memCardType</a:t>
            </a:r>
            <a:r>
              <a:rPr lang="en-US" dirty="0" smtClean="0">
                <a:ea typeface="굴림" pitchFamily="34" charset="-127"/>
              </a:rPr>
              <a:t>;</a:t>
            </a:r>
          </a:p>
          <a:p>
            <a:pPr>
              <a:spcBef>
                <a:spcPts val="0"/>
              </a:spcBef>
              <a:defRPr/>
            </a:pPr>
            <a:r>
              <a:rPr lang="en-US" dirty="0" smtClean="0">
                <a:ea typeface="굴림" pitchFamily="34" charset="-127"/>
              </a:rPr>
              <a:t>           }</a:t>
            </a:r>
          </a:p>
          <a:p>
            <a:pPr>
              <a:spcBef>
                <a:spcPts val="0"/>
              </a:spcBef>
              <a:defRPr/>
            </a:pPr>
            <a:r>
              <a:rPr lang="en-US" dirty="0" smtClean="0">
                <a:ea typeface="굴림" pitchFamily="34" charset="-127"/>
              </a:rPr>
              <a:t>}</a:t>
            </a:r>
          </a:p>
          <a:p>
            <a:pPr>
              <a:spcBef>
                <a:spcPts val="0"/>
              </a:spcBef>
              <a:defRPr/>
            </a:pPr>
            <a:endParaRPr lang="en-US" dirty="0">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6090A3B-098A-4ECF-A164-9986229CA82B}" type="slidenum">
              <a:rPr lang="en-US"/>
              <a:pPr>
                <a:defRPr/>
              </a:pPr>
              <a:t>41</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Inheritance </a:t>
            </a:r>
            <a:br>
              <a:rPr lang="en-US" dirty="0" smtClean="0"/>
            </a:br>
            <a:r>
              <a:rPr lang="en-US" dirty="0" smtClean="0"/>
              <a:t>            - Constructor Invocation (4 of 4)</a:t>
            </a:r>
          </a:p>
        </p:txBody>
      </p:sp>
      <p:sp>
        <p:nvSpPr>
          <p:cNvPr id="6" name="Text Box 4"/>
          <p:cNvSpPr txBox="1">
            <a:spLocks noChangeArrowheads="1"/>
          </p:cNvSpPr>
          <p:nvPr/>
        </p:nvSpPr>
        <p:spPr bwMode="auto">
          <a:xfrm>
            <a:off x="206375" y="1520825"/>
            <a:ext cx="6338888" cy="38779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smtClean="0">
                <a:ea typeface="굴림" pitchFamily="34" charset="-127"/>
              </a:rPr>
              <a:t>class Retail{</a:t>
            </a:r>
          </a:p>
          <a:p>
            <a:pPr>
              <a:defRPr/>
            </a:pPr>
            <a:r>
              <a:rPr lang="en-US" dirty="0" smtClean="0">
                <a:ea typeface="굴림" pitchFamily="34" charset="-127"/>
              </a:rPr>
              <a:t>public static void main(String </a:t>
            </a:r>
            <a:r>
              <a:rPr lang="en-US" dirty="0" err="1" smtClean="0">
                <a:ea typeface="굴림" pitchFamily="34" charset="-127"/>
              </a:rPr>
              <a:t>args</a:t>
            </a:r>
            <a:r>
              <a:rPr lang="en-US" dirty="0" smtClean="0">
                <a:ea typeface="굴림" pitchFamily="34" charset="-127"/>
              </a:rPr>
              <a:t>[]){</a:t>
            </a:r>
          </a:p>
          <a:p>
            <a:pPr>
              <a:defRPr/>
            </a:pPr>
            <a:r>
              <a:rPr lang="en-US" dirty="0" smtClean="0">
                <a:ea typeface="굴림" pitchFamily="34" charset="-127"/>
              </a:rPr>
              <a:t>    </a:t>
            </a:r>
            <a:r>
              <a:rPr lang="en-US" dirty="0" err="1" smtClean="0">
                <a:ea typeface="굴림" pitchFamily="34" charset="-127"/>
              </a:rPr>
              <a:t>RegularCustomer</a:t>
            </a:r>
            <a:r>
              <a:rPr lang="en-US" dirty="0" smtClean="0">
                <a:ea typeface="굴림" pitchFamily="34" charset="-127"/>
              </a:rPr>
              <a:t> </a:t>
            </a:r>
            <a:r>
              <a:rPr lang="en-US" dirty="0" err="1" smtClean="0">
                <a:ea typeface="굴림" pitchFamily="34" charset="-127"/>
              </a:rPr>
              <a:t>regObj</a:t>
            </a:r>
            <a:r>
              <a:rPr lang="en-US" dirty="0" smtClean="0">
                <a:ea typeface="굴림" pitchFamily="34" charset="-127"/>
              </a:rPr>
              <a:t>=new </a:t>
            </a:r>
            <a:r>
              <a:rPr lang="en-US" dirty="0" err="1" smtClean="0">
                <a:ea typeface="굴림" pitchFamily="34" charset="-127"/>
              </a:rPr>
              <a:t>RegularCustomer</a:t>
            </a:r>
            <a:r>
              <a:rPr lang="en-US" dirty="0" smtClean="0">
                <a:ea typeface="굴림" pitchFamily="34" charset="-127"/>
              </a:rPr>
              <a:t>("John",9980788712L,9886124566L,9496781256L,20.0f);</a:t>
            </a:r>
          </a:p>
          <a:p>
            <a:pPr>
              <a:defRPr/>
            </a:pPr>
            <a:r>
              <a:rPr lang="en-US" dirty="0" smtClean="0">
                <a:ea typeface="굴림" pitchFamily="34" charset="-127"/>
              </a:rPr>
              <a:t>      </a:t>
            </a:r>
            <a:r>
              <a:rPr lang="en-US" dirty="0" err="1" smtClean="0">
                <a:ea typeface="굴림" pitchFamily="34" charset="-127"/>
              </a:rPr>
              <a:t>PrivilegedCustomer</a:t>
            </a:r>
            <a:r>
              <a:rPr lang="en-US" dirty="0" smtClean="0">
                <a:ea typeface="굴림" pitchFamily="34" charset="-127"/>
              </a:rPr>
              <a:t>  </a:t>
            </a:r>
            <a:r>
              <a:rPr lang="en-US" dirty="0" err="1" smtClean="0">
                <a:ea typeface="굴림" pitchFamily="34" charset="-127"/>
              </a:rPr>
              <a:t>prvObj</a:t>
            </a:r>
            <a:r>
              <a:rPr lang="en-US" dirty="0" smtClean="0">
                <a:ea typeface="굴림" pitchFamily="34" charset="-127"/>
              </a:rPr>
              <a:t>=new </a:t>
            </a:r>
            <a:r>
              <a:rPr lang="en-US" dirty="0" err="1" smtClean="0">
                <a:ea typeface="굴림" pitchFamily="34" charset="-127"/>
              </a:rPr>
              <a:t>PrivilegedCustomer</a:t>
            </a:r>
            <a:r>
              <a:rPr lang="en-US" dirty="0" smtClean="0">
                <a:ea typeface="굴림" pitchFamily="34" charset="-127"/>
              </a:rPr>
              <a:t>("Jennifer",2544871,989789956,949629145,"Silver");</a:t>
            </a:r>
          </a:p>
          <a:p>
            <a:pPr>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("Regular Customer Details");</a:t>
            </a:r>
          </a:p>
          <a:p>
            <a:pPr>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("Customer Id:" +</a:t>
            </a:r>
            <a:r>
              <a:rPr lang="en-US" dirty="0" err="1" smtClean="0">
                <a:ea typeface="굴림" pitchFamily="34" charset="-127"/>
              </a:rPr>
              <a:t>regObj.getCustomerId</a:t>
            </a:r>
            <a:r>
              <a:rPr lang="en-US" dirty="0" smtClean="0">
                <a:ea typeface="굴림" pitchFamily="34" charset="-127"/>
              </a:rPr>
              <a:t>());</a:t>
            </a:r>
          </a:p>
          <a:p>
            <a:pPr>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("Discount:"+</a:t>
            </a:r>
            <a:r>
              <a:rPr lang="en-US" dirty="0" err="1" smtClean="0">
                <a:ea typeface="굴림" pitchFamily="34" charset="-127"/>
              </a:rPr>
              <a:t>regObj.getDiscount</a:t>
            </a:r>
            <a:r>
              <a:rPr lang="en-US" dirty="0" smtClean="0">
                <a:ea typeface="굴림" pitchFamily="34" charset="-127"/>
              </a:rPr>
              <a:t>());</a:t>
            </a:r>
          </a:p>
          <a:p>
            <a:pPr>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("Privileged Customer Details");</a:t>
            </a:r>
          </a:p>
          <a:p>
            <a:pPr>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("Customer Id:"+</a:t>
            </a:r>
            <a:r>
              <a:rPr lang="en-US" dirty="0" err="1" smtClean="0">
                <a:ea typeface="굴림" pitchFamily="34" charset="-127"/>
              </a:rPr>
              <a:t>prvObj.getCustomerId</a:t>
            </a:r>
            <a:r>
              <a:rPr lang="en-US" dirty="0" smtClean="0">
                <a:ea typeface="굴림" pitchFamily="34" charset="-127"/>
              </a:rPr>
              <a:t>());</a:t>
            </a:r>
          </a:p>
          <a:p>
            <a:pPr>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("Membership Card Type:"+</a:t>
            </a:r>
            <a:r>
              <a:rPr lang="en-US" dirty="0" err="1" smtClean="0">
                <a:ea typeface="굴림" pitchFamily="34" charset="-127"/>
              </a:rPr>
              <a:t>prvObj.getMemCardType</a:t>
            </a:r>
            <a:r>
              <a:rPr lang="en-US" dirty="0" smtClean="0">
                <a:ea typeface="굴림" pitchFamily="34" charset="-127"/>
              </a:rPr>
              <a:t>());</a:t>
            </a:r>
          </a:p>
          <a:p>
            <a:pPr>
              <a:defRPr/>
            </a:pPr>
            <a:r>
              <a:rPr lang="en-US" dirty="0" smtClean="0">
                <a:ea typeface="굴림" pitchFamily="34" charset="-127"/>
              </a:rPr>
              <a:t>}</a:t>
            </a:r>
          </a:p>
          <a:p>
            <a:pPr>
              <a:defRPr/>
            </a:pPr>
            <a:r>
              <a:rPr lang="en-US" dirty="0" smtClean="0">
                <a:ea typeface="굴림" pitchFamily="34" charset="-127"/>
              </a:rPr>
              <a:t>}</a:t>
            </a:r>
          </a:p>
        </p:txBody>
      </p:sp>
      <p:sp>
        <p:nvSpPr>
          <p:cNvPr id="7" name="Rectangle 6"/>
          <p:cNvSpPr>
            <a:spLocks noChangeArrowheads="1"/>
          </p:cNvSpPr>
          <p:nvPr/>
        </p:nvSpPr>
        <p:spPr bwMode="auto">
          <a:xfrm>
            <a:off x="6781800" y="1520825"/>
            <a:ext cx="2971800" cy="3505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dirty="0">
                <a:ea typeface="굴림" pitchFamily="34" charset="-127"/>
              </a:rPr>
              <a:t>Output:</a:t>
            </a:r>
          </a:p>
          <a:p>
            <a:pPr>
              <a:defRPr/>
            </a:pPr>
            <a:r>
              <a:rPr lang="en-US" sz="1600" b="0" dirty="0" smtClean="0">
                <a:ea typeface="굴림" pitchFamily="34" charset="-127"/>
              </a:rPr>
              <a:t>Regular Customer Details</a:t>
            </a:r>
          </a:p>
          <a:p>
            <a:pPr>
              <a:defRPr/>
            </a:pPr>
            <a:r>
              <a:rPr lang="en-US" sz="1600" b="0" dirty="0" smtClean="0">
                <a:ea typeface="굴림" pitchFamily="34" charset="-127"/>
              </a:rPr>
              <a:t>Customer Id:1001</a:t>
            </a:r>
          </a:p>
          <a:p>
            <a:pPr>
              <a:defRPr/>
            </a:pPr>
            <a:r>
              <a:rPr lang="en-US" sz="1600" b="0" dirty="0" smtClean="0">
                <a:ea typeface="굴림" pitchFamily="34" charset="-127"/>
              </a:rPr>
              <a:t>Discount:20.0</a:t>
            </a:r>
          </a:p>
          <a:p>
            <a:pPr>
              <a:defRPr/>
            </a:pPr>
            <a:r>
              <a:rPr lang="en-US" sz="1600" b="0" dirty="0" smtClean="0">
                <a:ea typeface="굴림" pitchFamily="34" charset="-127"/>
              </a:rPr>
              <a:t>Privileged Customer Details</a:t>
            </a:r>
          </a:p>
          <a:p>
            <a:pPr>
              <a:defRPr/>
            </a:pPr>
            <a:r>
              <a:rPr lang="en-US" sz="1600" b="0" dirty="0" smtClean="0">
                <a:ea typeface="굴림" pitchFamily="34" charset="-127"/>
              </a:rPr>
              <a:t>Customer Id:1002</a:t>
            </a:r>
          </a:p>
          <a:p>
            <a:pPr>
              <a:defRPr/>
            </a:pPr>
            <a:r>
              <a:rPr lang="en-US" sz="1600" b="0" dirty="0" smtClean="0">
                <a:ea typeface="굴림" pitchFamily="34" charset="-127"/>
              </a:rPr>
              <a:t>Membership Card </a:t>
            </a:r>
            <a:r>
              <a:rPr lang="en-US" sz="1600" b="0" dirty="0" err="1" smtClean="0">
                <a:ea typeface="굴림" pitchFamily="34" charset="-127"/>
              </a:rPr>
              <a:t>Type:Silver</a:t>
            </a:r>
            <a:endParaRPr lang="es-ES" sz="1600" b="0" dirty="0">
              <a:ea typeface="굴림" pitchFamily="34" charset="-127"/>
            </a:endParaRPr>
          </a:p>
        </p:txBody>
      </p:sp>
      <p:sp>
        <p:nvSpPr>
          <p:cNvPr id="11" name="Rectangular Callout 10"/>
          <p:cNvSpPr/>
          <p:nvPr/>
        </p:nvSpPr>
        <p:spPr bwMode="auto">
          <a:xfrm>
            <a:off x="1828800" y="5105400"/>
            <a:ext cx="4495800" cy="838200"/>
          </a:xfrm>
          <a:prstGeom prst="wedgeRectCallout">
            <a:avLst>
              <a:gd name="adj1" fmla="val 61882"/>
              <a:gd name="adj2" fmla="val -30858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Customer Ids  of Regular and Privileged customers are getting initialized</a:t>
            </a:r>
          </a:p>
        </p:txBody>
      </p:sp>
      <p:sp>
        <p:nvSpPr>
          <p:cNvPr id="9" name="TextBox 8"/>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42</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10600" y="4038600"/>
            <a:ext cx="1092200" cy="1228725"/>
          </a:xfrm>
          <a:prstGeom prst="rect">
            <a:avLst/>
          </a:prstGeom>
          <a:noFill/>
          <a:ln w="9525">
            <a:noFill/>
            <a:miter lim="800000"/>
            <a:headEnd/>
            <a:tailEnd/>
          </a:ln>
        </p:spPr>
      </p:pic>
      <p:sp>
        <p:nvSpPr>
          <p:cNvPr id="8" name="Text Box 4"/>
          <p:cNvSpPr txBox="1">
            <a:spLocks noChangeArrowheads="1"/>
          </p:cNvSpPr>
          <p:nvPr/>
        </p:nvSpPr>
        <p:spPr bwMode="auto">
          <a:xfrm>
            <a:off x="609600" y="1905000"/>
            <a:ext cx="7772400" cy="286232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indent="4763">
              <a:spcBef>
                <a:spcPts val="0"/>
              </a:spcBef>
              <a:buNone/>
              <a:tabLst>
                <a:tab pos="0" algn="l"/>
              </a:tabLst>
              <a:defRPr/>
            </a:pPr>
            <a:r>
              <a:rPr lang="en-US" dirty="0" smtClean="0"/>
              <a:t>class Base{</a:t>
            </a:r>
          </a:p>
          <a:p>
            <a:pPr indent="4763">
              <a:spcBef>
                <a:spcPts val="0"/>
              </a:spcBef>
              <a:buNone/>
              <a:tabLst>
                <a:tab pos="0" algn="l"/>
              </a:tabLst>
              <a:defRPr/>
            </a:pPr>
            <a:r>
              <a:rPr lang="en-US" dirty="0" smtClean="0"/>
              <a:t>	public Base(){</a:t>
            </a:r>
          </a:p>
          <a:p>
            <a:pPr indent="4763">
              <a:spcBef>
                <a:spcPts val="0"/>
              </a:spcBef>
              <a:buNone/>
              <a:tabLst>
                <a:tab pos="0" algn="l"/>
              </a:tabLst>
              <a:defRPr/>
            </a:pPr>
            <a:r>
              <a:rPr lang="en-US" dirty="0" smtClean="0"/>
              <a:t>		</a:t>
            </a:r>
            <a:r>
              <a:rPr lang="en-US" dirty="0" err="1" smtClean="0"/>
              <a:t>System.out.println</a:t>
            </a:r>
            <a:r>
              <a:rPr lang="en-US" dirty="0" smtClean="0"/>
              <a:t>("Base class constructor");</a:t>
            </a:r>
          </a:p>
          <a:p>
            <a:pPr indent="4763">
              <a:spcBef>
                <a:spcPts val="0"/>
              </a:spcBef>
              <a:buNone/>
              <a:tabLst>
                <a:tab pos="0" algn="l"/>
              </a:tabLst>
              <a:defRPr/>
            </a:pPr>
            <a:r>
              <a:rPr lang="en-US" dirty="0" smtClean="0"/>
              <a:t>	}</a:t>
            </a:r>
          </a:p>
          <a:p>
            <a:pPr indent="4763">
              <a:spcBef>
                <a:spcPts val="0"/>
              </a:spcBef>
              <a:buNone/>
              <a:tabLst>
                <a:tab pos="0" algn="l"/>
              </a:tabLst>
              <a:defRPr/>
            </a:pPr>
            <a:r>
              <a:rPr lang="en-US" dirty="0" smtClean="0"/>
              <a:t>}</a:t>
            </a:r>
          </a:p>
          <a:p>
            <a:pPr indent="4763">
              <a:spcBef>
                <a:spcPts val="0"/>
              </a:spcBef>
              <a:buNone/>
              <a:tabLst>
                <a:tab pos="0" algn="l"/>
              </a:tabLst>
              <a:defRPr/>
            </a:pPr>
            <a:r>
              <a:rPr lang="en-US" dirty="0" smtClean="0"/>
              <a:t>class </a:t>
            </a:r>
            <a:r>
              <a:rPr lang="en-US" dirty="0" err="1" smtClean="0"/>
              <a:t>Der</a:t>
            </a:r>
            <a:r>
              <a:rPr lang="en-US" dirty="0" smtClean="0"/>
              <a:t> extends Base{</a:t>
            </a:r>
          </a:p>
          <a:p>
            <a:pPr indent="4763">
              <a:spcBef>
                <a:spcPts val="0"/>
              </a:spcBef>
              <a:buNone/>
              <a:tabLst>
                <a:tab pos="0" algn="l"/>
              </a:tabLst>
              <a:defRPr/>
            </a:pPr>
            <a:r>
              <a:rPr lang="en-US" dirty="0" smtClean="0"/>
              <a:t>	public </a:t>
            </a:r>
            <a:r>
              <a:rPr lang="en-US" dirty="0" err="1" smtClean="0"/>
              <a:t>Der</a:t>
            </a:r>
            <a:r>
              <a:rPr lang="en-US" dirty="0" smtClean="0"/>
              <a:t>(){</a:t>
            </a:r>
          </a:p>
          <a:p>
            <a:pPr indent="4763">
              <a:spcBef>
                <a:spcPts val="0"/>
              </a:spcBef>
              <a:buNone/>
              <a:tabLst>
                <a:tab pos="0" algn="l"/>
              </a:tabLst>
              <a:defRPr/>
            </a:pPr>
            <a:r>
              <a:rPr lang="en-US" dirty="0" smtClean="0"/>
              <a:t>		</a:t>
            </a:r>
            <a:r>
              <a:rPr lang="en-US" dirty="0" err="1" smtClean="0"/>
              <a:t>System.out.println</a:t>
            </a:r>
            <a:r>
              <a:rPr lang="en-US" dirty="0" smtClean="0"/>
              <a:t>("Derived class constructor");</a:t>
            </a:r>
          </a:p>
          <a:p>
            <a:pPr indent="4763">
              <a:spcBef>
                <a:spcPts val="0"/>
              </a:spcBef>
              <a:buNone/>
              <a:tabLst>
                <a:tab pos="0" algn="l"/>
              </a:tabLst>
              <a:defRPr/>
            </a:pPr>
            <a:r>
              <a:rPr lang="en-US" dirty="0" smtClean="0"/>
              <a:t>	}</a:t>
            </a:r>
          </a:p>
          <a:p>
            <a:pPr indent="4763">
              <a:spcBef>
                <a:spcPts val="0"/>
              </a:spcBef>
              <a:buNone/>
              <a:tabLst>
                <a:tab pos="0" algn="l"/>
              </a:tabLst>
              <a:defRPr/>
            </a:pPr>
            <a:r>
              <a:rPr lang="en-US" dirty="0" smtClean="0"/>
              <a:t>}</a:t>
            </a:r>
          </a:p>
          <a:p>
            <a:pPr indent="4763">
              <a:spcBef>
                <a:spcPts val="0"/>
              </a:spcBef>
              <a:buNone/>
              <a:tabLst>
                <a:tab pos="0" algn="l"/>
              </a:tabLst>
              <a:defRPr/>
            </a:pPr>
            <a:r>
              <a:rPr lang="en-US" dirty="0" smtClean="0"/>
              <a:t>class Demo{</a:t>
            </a:r>
          </a:p>
          <a:p>
            <a:pPr indent="4763">
              <a:spcBef>
                <a:spcPts val="0"/>
              </a:spcBef>
              <a:buNone/>
              <a:tabLst>
                <a:tab pos="0" algn="l"/>
              </a:tabLst>
              <a:defRPr/>
            </a:pPr>
            <a:r>
              <a:rPr lang="en-US" dirty="0" smtClean="0"/>
              <a:t>	public static void main(String </a:t>
            </a:r>
            <a:r>
              <a:rPr lang="en-US" dirty="0" err="1" smtClean="0"/>
              <a:t>args</a:t>
            </a:r>
            <a:r>
              <a:rPr lang="en-US" dirty="0" smtClean="0"/>
              <a:t>[]){</a:t>
            </a:r>
          </a:p>
          <a:p>
            <a:pPr indent="4763">
              <a:spcBef>
                <a:spcPts val="0"/>
              </a:spcBef>
              <a:buNone/>
              <a:tabLst>
                <a:tab pos="0" algn="l"/>
              </a:tabLst>
              <a:defRPr/>
            </a:pPr>
            <a:r>
              <a:rPr lang="en-US" dirty="0" smtClean="0"/>
              <a:t>		</a:t>
            </a:r>
            <a:r>
              <a:rPr lang="en-US" dirty="0" err="1" smtClean="0"/>
              <a:t>Der</a:t>
            </a:r>
            <a:r>
              <a:rPr lang="en-US" dirty="0" smtClean="0"/>
              <a:t> </a:t>
            </a:r>
            <a:r>
              <a:rPr lang="en-US" dirty="0" err="1" smtClean="0"/>
              <a:t>Derobj</a:t>
            </a:r>
            <a:r>
              <a:rPr lang="en-US" dirty="0" smtClean="0"/>
              <a:t>=new </a:t>
            </a:r>
            <a:r>
              <a:rPr lang="en-US" dirty="0" err="1" smtClean="0"/>
              <a:t>Der</a:t>
            </a:r>
            <a:r>
              <a:rPr lang="en-US" dirty="0" smtClean="0"/>
              <a:t>();</a:t>
            </a:r>
          </a:p>
          <a:p>
            <a:pPr indent="4763">
              <a:spcBef>
                <a:spcPts val="0"/>
              </a:spcBef>
              <a:buNone/>
              <a:tabLst>
                <a:tab pos="0" algn="l"/>
              </a:tabLst>
              <a:defRPr/>
            </a:pPr>
            <a:r>
              <a:rPr lang="en-US" dirty="0" smtClean="0"/>
              <a:t>	}</a:t>
            </a:r>
          </a:p>
          <a:p>
            <a:pPr>
              <a:spcBef>
                <a:spcPts val="0"/>
              </a:spcBef>
              <a:buNone/>
              <a:tabLst>
                <a:tab pos="0" algn="l"/>
              </a:tabLst>
              <a:defRPr/>
            </a:pPr>
            <a:r>
              <a:rPr lang="en-US" dirty="0" smtClean="0"/>
              <a:t>}		</a:t>
            </a:r>
          </a:p>
        </p:txBody>
      </p:sp>
      <p:sp>
        <p:nvSpPr>
          <p:cNvPr id="7" name="Content Placeholder 9"/>
          <p:cNvSpPr txBox="1">
            <a:spLocks/>
          </p:cNvSpPr>
          <p:nvPr/>
        </p:nvSpPr>
        <p:spPr bwMode="auto">
          <a:xfrm>
            <a:off x="609600" y="4876800"/>
            <a:ext cx="32004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Base class constructor</a:t>
            </a:r>
          </a:p>
          <a:p>
            <a:pPr eaLnBrk="1" hangingPunct="1">
              <a:spcBef>
                <a:spcPts val="0"/>
              </a:spcBef>
            </a:pPr>
            <a:r>
              <a:rPr lang="en-US" sz="1600" b="0" dirty="0" smtClean="0"/>
              <a:t>Derived class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43</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10600" y="4038600"/>
            <a:ext cx="1092200" cy="1228725"/>
          </a:xfrm>
          <a:prstGeom prst="rect">
            <a:avLst/>
          </a:prstGeom>
          <a:noFill/>
          <a:ln w="9525">
            <a:noFill/>
            <a:miter lim="800000"/>
            <a:headEnd/>
            <a:tailEnd/>
          </a:ln>
        </p:spPr>
      </p:pic>
      <p:sp>
        <p:nvSpPr>
          <p:cNvPr id="8" name="Text Box 4"/>
          <p:cNvSpPr txBox="1">
            <a:spLocks noChangeArrowheads="1"/>
          </p:cNvSpPr>
          <p:nvPr/>
        </p:nvSpPr>
        <p:spPr bwMode="auto">
          <a:xfrm>
            <a:off x="609600" y="1905000"/>
            <a:ext cx="7772400" cy="36009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indent="4763">
              <a:buNone/>
              <a:tabLst>
                <a:tab pos="0" algn="l"/>
              </a:tabLst>
              <a:defRPr/>
            </a:pPr>
            <a:r>
              <a:rPr lang="en-US" dirty="0" smtClean="0"/>
              <a:t>class Base{</a:t>
            </a:r>
          </a:p>
          <a:p>
            <a:pPr indent="4763">
              <a:buNone/>
              <a:tabLst>
                <a:tab pos="0" algn="l"/>
              </a:tabLst>
              <a:defRPr/>
            </a:pPr>
            <a:r>
              <a:rPr lang="en-US" dirty="0" smtClean="0"/>
              <a:t>……..</a:t>
            </a:r>
          </a:p>
          <a:p>
            <a:pPr indent="4763">
              <a:buNone/>
              <a:tabLst>
                <a:tab pos="0" algn="l"/>
              </a:tabLst>
              <a:defRPr/>
            </a:pPr>
            <a:r>
              <a:rPr lang="en-US" dirty="0" smtClean="0"/>
              <a:t>}</a:t>
            </a:r>
          </a:p>
          <a:p>
            <a:pPr indent="4763">
              <a:buNone/>
              <a:tabLst>
                <a:tab pos="0" algn="l"/>
              </a:tabLst>
              <a:defRPr/>
            </a:pPr>
            <a:r>
              <a:rPr lang="en-US" dirty="0" smtClean="0"/>
              <a:t>class </a:t>
            </a:r>
            <a:r>
              <a:rPr lang="en-US" dirty="0" err="1" smtClean="0"/>
              <a:t>Der</a:t>
            </a:r>
            <a:r>
              <a:rPr lang="en-US" dirty="0" smtClean="0"/>
              <a:t> extends Base{</a:t>
            </a:r>
          </a:p>
          <a:p>
            <a:pPr indent="4763">
              <a:buNone/>
              <a:tabLst>
                <a:tab pos="0" algn="l"/>
              </a:tabLst>
              <a:defRPr/>
            </a:pPr>
            <a:r>
              <a:rPr lang="en-US" dirty="0" smtClean="0"/>
              <a:t>	public </a:t>
            </a:r>
            <a:r>
              <a:rPr lang="en-US" dirty="0" err="1" smtClean="0"/>
              <a:t>Der</a:t>
            </a:r>
            <a:r>
              <a:rPr lang="en-US" dirty="0" smtClean="0"/>
              <a:t>(){</a:t>
            </a:r>
          </a:p>
          <a:p>
            <a:pPr indent="4763">
              <a:buNone/>
              <a:tabLst>
                <a:tab pos="0" algn="l"/>
              </a:tabLst>
              <a:defRPr/>
            </a:pPr>
            <a:r>
              <a:rPr lang="en-US" dirty="0" smtClean="0"/>
              <a:t>		</a:t>
            </a:r>
            <a:r>
              <a:rPr lang="en-US" dirty="0" err="1" smtClean="0"/>
              <a:t>System.out.println</a:t>
            </a:r>
            <a:r>
              <a:rPr lang="en-US" dirty="0" smtClean="0"/>
              <a:t>("Derived class constructor");</a:t>
            </a:r>
          </a:p>
          <a:p>
            <a:pPr indent="4763">
              <a:buNone/>
              <a:tabLst>
                <a:tab pos="0" algn="l"/>
              </a:tabLst>
              <a:defRPr/>
            </a:pPr>
            <a:r>
              <a:rPr lang="en-US" dirty="0" smtClean="0"/>
              <a:t>	}</a:t>
            </a:r>
          </a:p>
          <a:p>
            <a:pPr indent="4763">
              <a:buNone/>
              <a:tabLst>
                <a:tab pos="0" algn="l"/>
              </a:tabLst>
              <a:defRPr/>
            </a:pPr>
            <a:r>
              <a:rPr lang="en-US" dirty="0" smtClean="0"/>
              <a:t>}</a:t>
            </a:r>
          </a:p>
          <a:p>
            <a:pPr indent="4763">
              <a:buNone/>
              <a:tabLst>
                <a:tab pos="0" algn="l"/>
              </a:tabLst>
              <a:defRPr/>
            </a:pPr>
            <a:r>
              <a:rPr lang="en-US" dirty="0" smtClean="0"/>
              <a:t>class Demo{</a:t>
            </a:r>
          </a:p>
          <a:p>
            <a:pPr indent="4763">
              <a:buNone/>
              <a:tabLst>
                <a:tab pos="0" algn="l"/>
              </a:tabLst>
              <a:defRPr/>
            </a:pPr>
            <a:r>
              <a:rPr lang="en-US" dirty="0" smtClean="0"/>
              <a:t>	public static void main(String </a:t>
            </a:r>
            <a:r>
              <a:rPr lang="en-US" dirty="0" err="1" smtClean="0"/>
              <a:t>args</a:t>
            </a:r>
            <a:r>
              <a:rPr lang="en-US" dirty="0" smtClean="0"/>
              <a:t>[]){</a:t>
            </a:r>
          </a:p>
          <a:p>
            <a:pPr indent="4763">
              <a:buNone/>
              <a:tabLst>
                <a:tab pos="0" algn="l"/>
              </a:tabLst>
              <a:defRPr/>
            </a:pPr>
            <a:r>
              <a:rPr lang="en-US" dirty="0" smtClean="0"/>
              <a:t>		</a:t>
            </a:r>
            <a:r>
              <a:rPr lang="en-US" dirty="0" err="1" smtClean="0"/>
              <a:t>Der</a:t>
            </a:r>
            <a:r>
              <a:rPr lang="en-US" dirty="0" smtClean="0"/>
              <a:t> </a:t>
            </a:r>
            <a:r>
              <a:rPr lang="en-US" dirty="0" err="1" smtClean="0"/>
              <a:t>Derobj</a:t>
            </a:r>
            <a:r>
              <a:rPr lang="en-US" dirty="0" smtClean="0"/>
              <a:t>=new </a:t>
            </a:r>
            <a:r>
              <a:rPr lang="en-US" dirty="0" err="1" smtClean="0"/>
              <a:t>Der</a:t>
            </a:r>
            <a:r>
              <a:rPr lang="en-US" dirty="0" smtClean="0"/>
              <a:t>();</a:t>
            </a:r>
          </a:p>
          <a:p>
            <a:pPr indent="4763">
              <a:buNone/>
              <a:tabLst>
                <a:tab pos="0" algn="l"/>
              </a:tabLst>
              <a:defRPr/>
            </a:pPr>
            <a:r>
              <a:rPr lang="en-US" dirty="0" smtClean="0"/>
              <a:t>	}</a:t>
            </a:r>
          </a:p>
          <a:p>
            <a:pPr>
              <a:buNone/>
              <a:tabLst>
                <a:tab pos="0" algn="l"/>
              </a:tabLst>
              <a:defRPr/>
            </a:pPr>
            <a:r>
              <a:rPr lang="en-US" dirty="0" smtClean="0"/>
              <a:t>}		</a:t>
            </a:r>
          </a:p>
        </p:txBody>
      </p:sp>
      <p:sp>
        <p:nvSpPr>
          <p:cNvPr id="7" name="Content Placeholder 9"/>
          <p:cNvSpPr txBox="1">
            <a:spLocks/>
          </p:cNvSpPr>
          <p:nvPr/>
        </p:nvSpPr>
        <p:spPr bwMode="auto">
          <a:xfrm>
            <a:off x="609600" y="5562600"/>
            <a:ext cx="32004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Derived class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Q3.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44</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10600" y="4038600"/>
            <a:ext cx="1092200" cy="1228725"/>
          </a:xfrm>
          <a:prstGeom prst="rect">
            <a:avLst/>
          </a:prstGeom>
          <a:noFill/>
          <a:ln w="9525">
            <a:noFill/>
            <a:miter lim="800000"/>
            <a:headEnd/>
            <a:tailEnd/>
          </a:ln>
        </p:spPr>
      </p:pic>
      <p:sp>
        <p:nvSpPr>
          <p:cNvPr id="8" name="Text Box 4"/>
          <p:cNvSpPr txBox="1">
            <a:spLocks noChangeArrowheads="1"/>
          </p:cNvSpPr>
          <p:nvPr/>
        </p:nvSpPr>
        <p:spPr bwMode="auto">
          <a:xfrm>
            <a:off x="609600" y="1905000"/>
            <a:ext cx="7772400" cy="3046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indent="4763">
              <a:buNone/>
              <a:tabLst>
                <a:tab pos="0" algn="l"/>
              </a:tabLst>
              <a:defRPr/>
            </a:pPr>
            <a:r>
              <a:rPr lang="en-US" dirty="0" smtClean="0"/>
              <a:t>class Base{</a:t>
            </a:r>
          </a:p>
          <a:p>
            <a:pPr indent="4763">
              <a:buNone/>
              <a:tabLst>
                <a:tab pos="0" algn="l"/>
              </a:tabLst>
              <a:defRPr/>
            </a:pPr>
            <a:r>
              <a:rPr lang="en-US" dirty="0" smtClean="0"/>
              <a:t>……..</a:t>
            </a:r>
          </a:p>
          <a:p>
            <a:pPr indent="4763">
              <a:buNone/>
              <a:tabLst>
                <a:tab pos="0" algn="l"/>
              </a:tabLst>
              <a:defRPr/>
            </a:pPr>
            <a:r>
              <a:rPr lang="en-US" dirty="0" smtClean="0"/>
              <a:t>}</a:t>
            </a:r>
          </a:p>
          <a:p>
            <a:pPr indent="4763">
              <a:buNone/>
              <a:tabLst>
                <a:tab pos="0" algn="l"/>
              </a:tabLst>
              <a:defRPr/>
            </a:pPr>
            <a:r>
              <a:rPr lang="en-US" dirty="0" smtClean="0"/>
              <a:t>class </a:t>
            </a:r>
            <a:r>
              <a:rPr lang="en-US" dirty="0" err="1" smtClean="0"/>
              <a:t>Der</a:t>
            </a:r>
            <a:r>
              <a:rPr lang="en-US" dirty="0" smtClean="0"/>
              <a:t> extends Base{</a:t>
            </a:r>
          </a:p>
          <a:p>
            <a:pPr indent="4763">
              <a:buNone/>
              <a:tabLst>
                <a:tab pos="0" algn="l"/>
              </a:tabLst>
              <a:defRPr/>
            </a:pPr>
            <a:r>
              <a:rPr lang="en-US" dirty="0" smtClean="0"/>
              <a:t>……….	</a:t>
            </a:r>
          </a:p>
          <a:p>
            <a:pPr indent="4763">
              <a:buNone/>
              <a:tabLst>
                <a:tab pos="0" algn="l"/>
              </a:tabLst>
              <a:defRPr/>
            </a:pPr>
            <a:r>
              <a:rPr lang="en-US" dirty="0" smtClean="0"/>
              <a:t>}</a:t>
            </a:r>
          </a:p>
          <a:p>
            <a:pPr indent="4763">
              <a:buNone/>
              <a:tabLst>
                <a:tab pos="0" algn="l"/>
              </a:tabLst>
              <a:defRPr/>
            </a:pPr>
            <a:r>
              <a:rPr lang="en-US" dirty="0" smtClean="0"/>
              <a:t>class Demo{</a:t>
            </a:r>
          </a:p>
          <a:p>
            <a:pPr indent="4763">
              <a:buNone/>
              <a:tabLst>
                <a:tab pos="0" algn="l"/>
              </a:tabLst>
              <a:defRPr/>
            </a:pPr>
            <a:r>
              <a:rPr lang="en-US" dirty="0" smtClean="0"/>
              <a:t>	public static void main(String </a:t>
            </a:r>
            <a:r>
              <a:rPr lang="en-US" dirty="0" err="1" smtClean="0"/>
              <a:t>args</a:t>
            </a:r>
            <a:r>
              <a:rPr lang="en-US" dirty="0" smtClean="0"/>
              <a:t>[]){</a:t>
            </a:r>
          </a:p>
          <a:p>
            <a:pPr indent="4763">
              <a:buNone/>
              <a:tabLst>
                <a:tab pos="0" algn="l"/>
              </a:tabLst>
              <a:defRPr/>
            </a:pPr>
            <a:r>
              <a:rPr lang="en-US" dirty="0" smtClean="0"/>
              <a:t>		</a:t>
            </a:r>
            <a:r>
              <a:rPr lang="en-US" dirty="0" err="1" smtClean="0"/>
              <a:t>Der</a:t>
            </a:r>
            <a:r>
              <a:rPr lang="en-US" dirty="0" smtClean="0"/>
              <a:t> </a:t>
            </a:r>
            <a:r>
              <a:rPr lang="en-US" dirty="0" err="1" smtClean="0"/>
              <a:t>Derobj</a:t>
            </a:r>
            <a:r>
              <a:rPr lang="en-US" dirty="0" smtClean="0"/>
              <a:t>=new </a:t>
            </a:r>
            <a:r>
              <a:rPr lang="en-US" dirty="0" err="1" smtClean="0"/>
              <a:t>Der</a:t>
            </a:r>
            <a:r>
              <a:rPr lang="en-US" dirty="0" smtClean="0"/>
              <a:t>();</a:t>
            </a:r>
          </a:p>
          <a:p>
            <a:pPr indent="4763">
              <a:buNone/>
              <a:tabLst>
                <a:tab pos="0" algn="l"/>
              </a:tabLst>
              <a:defRPr/>
            </a:pPr>
            <a:r>
              <a:rPr lang="en-US" dirty="0" smtClean="0"/>
              <a:t>	}</a:t>
            </a:r>
          </a:p>
          <a:p>
            <a:pPr>
              <a:buNone/>
              <a:tabLst>
                <a:tab pos="0" algn="l"/>
              </a:tabLst>
              <a:defRPr/>
            </a:pPr>
            <a:r>
              <a:rPr lang="en-US" dirty="0" smtClean="0"/>
              <a:t>}		</a:t>
            </a:r>
          </a:p>
        </p:txBody>
      </p:sp>
      <p:sp>
        <p:nvSpPr>
          <p:cNvPr id="7" name="Content Placeholder 9"/>
          <p:cNvSpPr txBox="1">
            <a:spLocks/>
          </p:cNvSpPr>
          <p:nvPr/>
        </p:nvSpPr>
        <p:spPr bwMode="auto">
          <a:xfrm>
            <a:off x="609600" y="5105400"/>
            <a:ext cx="32004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No 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4294967295"/>
          </p:nvPr>
        </p:nvSpPr>
        <p:spPr>
          <a:xfrm>
            <a:off x="304800" y="1524000"/>
            <a:ext cx="8915400" cy="4572000"/>
          </a:xfrm>
        </p:spPr>
        <p:txBody>
          <a:bodyPr/>
          <a:lstStyle/>
          <a:p>
            <a:pPr>
              <a:buFont typeface="Wingdings" pitchFamily="2" charset="2"/>
              <a:buNone/>
            </a:pPr>
            <a:r>
              <a:rPr lang="en-US" dirty="0" smtClean="0"/>
              <a:t>    Assume that Retail Store now wants to keep track of the address of each customer also, so as to provide home delivery</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98E8C690-9499-4B9E-8B91-A790F236CCB3}" type="slidenum">
              <a:rPr lang="en-US" smtClean="0"/>
              <a:pPr>
                <a:defRPr/>
              </a:pPr>
              <a:t>45</a:t>
            </a:fld>
            <a:endParaRPr lang="en-US"/>
          </a:p>
        </p:txBody>
      </p:sp>
      <p:sp>
        <p:nvSpPr>
          <p:cNvPr id="7" name="Oval Callout 6"/>
          <p:cNvSpPr/>
          <p:nvPr/>
        </p:nvSpPr>
        <p:spPr bwMode="auto">
          <a:xfrm>
            <a:off x="6553200" y="2590800"/>
            <a:ext cx="3200400" cy="1981200"/>
          </a:xfrm>
          <a:prstGeom prst="wedgeEllipseCallout">
            <a:avLst>
              <a:gd name="adj1" fmla="val -141381"/>
              <a:gd name="adj2" fmla="val -776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How can </a:t>
            </a:r>
            <a:r>
              <a:rPr lang="en-US" sz="2000" b="0" dirty="0" smtClean="0">
                <a:solidFill>
                  <a:schemeClr val="tx1"/>
                </a:solidFill>
              </a:rPr>
              <a:t>the Address </a:t>
            </a:r>
            <a:r>
              <a:rPr lang="en-US" sz="2000" b="0" dirty="0">
                <a:solidFill>
                  <a:schemeClr val="tx1"/>
                </a:solidFill>
              </a:rPr>
              <a:t>information of a customer be represented?</a:t>
            </a:r>
          </a:p>
        </p:txBody>
      </p:sp>
      <p:graphicFrame>
        <p:nvGraphicFramePr>
          <p:cNvPr id="9" name="Table 8"/>
          <p:cNvGraphicFramePr>
            <a:graphicFrameLocks noGrp="1"/>
          </p:cNvGraphicFramePr>
          <p:nvPr/>
        </p:nvGraphicFramePr>
        <p:xfrm>
          <a:off x="1219200" y="3048001"/>
          <a:ext cx="2743200" cy="902467"/>
        </p:xfrm>
        <a:graphic>
          <a:graphicData uri="http://schemas.openxmlformats.org/drawingml/2006/table">
            <a:tbl>
              <a:tblPr/>
              <a:tblGrid>
                <a:gridCol w="2743200"/>
              </a:tblGrid>
              <a:tr h="194038">
                <a:tc>
                  <a:txBody>
                    <a:bodyPr/>
                    <a:lstStyle/>
                    <a:p>
                      <a:pPr marL="0" marR="0" algn="ctr">
                        <a:lnSpc>
                          <a:spcPct val="115000"/>
                        </a:lnSpc>
                        <a:spcBef>
                          <a:spcPts val="0"/>
                        </a:spcBef>
                        <a:spcAft>
                          <a:spcPts val="0"/>
                        </a:spcAft>
                      </a:pPr>
                      <a:r>
                        <a:rPr lang="en-US" sz="1500" dirty="0" smtClean="0">
                          <a:latin typeface="Calibri"/>
                          <a:ea typeface="Calibri"/>
                          <a:cs typeface="Times New Roman"/>
                        </a:rPr>
                        <a:t>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276">
                <a:tc>
                  <a:txBody>
                    <a:bodyPr/>
                    <a:lstStyle/>
                    <a:p>
                      <a:pPr marL="0" marR="0">
                        <a:lnSpc>
                          <a:spcPct val="115000"/>
                        </a:lnSpc>
                        <a:spcBef>
                          <a:spcPts val="0"/>
                        </a:spcBef>
                        <a:spcAft>
                          <a:spcPts val="0"/>
                        </a:spcAft>
                      </a:pPr>
                      <a:r>
                        <a:rPr lang="en-US" sz="1500" dirty="0" smtClean="0">
                          <a:latin typeface="Calibri"/>
                          <a:ea typeface="Calibri"/>
                          <a:cs typeface="Times New Roman"/>
                        </a:rPr>
                        <a:t>- customerId: 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687">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getCustomerId</a:t>
                      </a:r>
                      <a:r>
                        <a:rPr lang="en-US" sz="1500" dirty="0" smtClean="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a:spLocks noChangeArrowheads="1"/>
          </p:cNvSpPr>
          <p:nvPr/>
        </p:nvSpPr>
        <p:spPr bwMode="auto">
          <a:xfrm>
            <a:off x="381000" y="4419600"/>
            <a:ext cx="6781800" cy="1905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a:ea typeface="굴림" pitchFamily="34" charset="-127"/>
              </a:rPr>
              <a:t>Address</a:t>
            </a:r>
            <a:r>
              <a:rPr lang="es-ES" sz="1600" b="0" dirty="0">
                <a:ea typeface="굴림" pitchFamily="34" charset="-127"/>
              </a:rPr>
              <a:t> can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considered</a:t>
            </a:r>
            <a:r>
              <a:rPr lang="es-ES" sz="1600" b="0" dirty="0">
                <a:ea typeface="굴림" pitchFamily="34" charset="-127"/>
              </a:rPr>
              <a:t> as a </a:t>
            </a:r>
            <a:r>
              <a:rPr lang="es-ES" sz="1600" b="0" dirty="0" err="1" smtClean="0">
                <a:ea typeface="굴림" pitchFamily="34" charset="-127"/>
              </a:rPr>
              <a:t>separate</a:t>
            </a:r>
            <a:r>
              <a:rPr lang="es-ES" sz="1600" b="0" dirty="0" smtClean="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since</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same</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if</a:t>
            </a:r>
            <a:r>
              <a:rPr lang="es-ES" sz="1600" b="0" dirty="0">
                <a:ea typeface="굴림" pitchFamily="34" charset="-127"/>
              </a:rPr>
              <a:t> </a:t>
            </a:r>
            <a:r>
              <a:rPr lang="es-ES" sz="1600" b="0" dirty="0" err="1">
                <a:ea typeface="굴림" pitchFamily="34" charset="-127"/>
              </a:rPr>
              <a:t>required</a:t>
            </a:r>
            <a:r>
              <a:rPr lang="es-ES" sz="1600" b="0" dirty="0">
                <a:ea typeface="굴림" pitchFamily="34" charset="-127"/>
              </a:rPr>
              <a:t> can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reused</a:t>
            </a:r>
            <a:r>
              <a:rPr lang="es-ES" sz="1600" b="0" dirty="0">
                <a:ea typeface="굴림" pitchFamily="34" charset="-127"/>
              </a:rPr>
              <a:t> at a </a:t>
            </a:r>
            <a:r>
              <a:rPr lang="es-ES" sz="1600" b="0" dirty="0" err="1">
                <a:ea typeface="굴림" pitchFamily="34" charset="-127"/>
              </a:rPr>
              <a:t>later</a:t>
            </a:r>
            <a:r>
              <a:rPr lang="es-ES" sz="1600" b="0" dirty="0">
                <a:ea typeface="굴림" pitchFamily="34" charset="-127"/>
              </a:rPr>
              <a:t> </a:t>
            </a:r>
            <a:r>
              <a:rPr lang="es-ES" sz="1600" b="0" dirty="0" err="1">
                <a:ea typeface="굴림" pitchFamily="34" charset="-127"/>
              </a:rPr>
              <a:t>point</a:t>
            </a:r>
            <a:r>
              <a:rPr lang="es-ES" sz="1600" b="0" dirty="0">
                <a:ea typeface="굴림" pitchFamily="34" charset="-127"/>
              </a:rPr>
              <a:t> of time. </a:t>
            </a:r>
            <a:r>
              <a:rPr lang="es-ES" sz="1600" b="0" dirty="0" err="1">
                <a:ea typeface="굴림" pitchFamily="34" charset="-127"/>
              </a:rPr>
              <a:t>For</a:t>
            </a:r>
            <a:r>
              <a:rPr lang="es-ES" sz="1600" b="0" dirty="0">
                <a:ea typeface="굴림" pitchFamily="34" charset="-127"/>
              </a:rPr>
              <a:t> </a:t>
            </a:r>
            <a:r>
              <a:rPr lang="es-ES" sz="1600" b="0" dirty="0" err="1">
                <a:ea typeface="굴림" pitchFamily="34" charset="-127"/>
              </a:rPr>
              <a:t>example</a:t>
            </a:r>
            <a:r>
              <a:rPr lang="es-ES" sz="1600" b="0" dirty="0">
                <a:ea typeface="굴림" pitchFamily="34" charset="-127"/>
              </a:rPr>
              <a:t>, </a:t>
            </a:r>
            <a:r>
              <a:rPr lang="es-ES" sz="1600" b="0" dirty="0" err="1">
                <a:ea typeface="굴림" pitchFamily="34" charset="-127"/>
              </a:rPr>
              <a:t>if</a:t>
            </a:r>
            <a:r>
              <a:rPr lang="es-ES" sz="1600" b="0" dirty="0">
                <a:ea typeface="굴림" pitchFamily="34" charset="-127"/>
              </a:rPr>
              <a:t> </a:t>
            </a:r>
            <a:r>
              <a:rPr lang="es-ES" sz="1600" b="0" dirty="0" err="1">
                <a:ea typeface="굴림" pitchFamily="34" charset="-127"/>
              </a:rPr>
              <a:t>retail</a:t>
            </a:r>
            <a:r>
              <a:rPr lang="es-ES" sz="1600" b="0" dirty="0">
                <a:ea typeface="굴림" pitchFamily="34" charset="-127"/>
              </a:rPr>
              <a:t> </a:t>
            </a:r>
            <a:r>
              <a:rPr lang="es-ES" sz="1600" b="0" dirty="0" err="1">
                <a:ea typeface="굴림" pitchFamily="34" charset="-127"/>
              </a:rPr>
              <a:t>store</a:t>
            </a:r>
            <a:r>
              <a:rPr lang="es-ES" sz="1600" b="0" dirty="0">
                <a:ea typeface="굴림" pitchFamily="34" charset="-127"/>
              </a:rPr>
              <a:t> </a:t>
            </a:r>
            <a:r>
              <a:rPr lang="es-ES" sz="1600" b="0" dirty="0" err="1" smtClean="0">
                <a:ea typeface="굴림" pitchFamily="34" charset="-127"/>
              </a:rPr>
              <a:t>needs</a:t>
            </a:r>
            <a:r>
              <a:rPr lang="es-ES" sz="1600" b="0" dirty="0" smtClean="0">
                <a:ea typeface="굴림" pitchFamily="34" charset="-127"/>
              </a:rPr>
              <a:t> to </a:t>
            </a:r>
            <a:r>
              <a:rPr lang="es-ES" sz="1600" b="0" dirty="0" err="1">
                <a:ea typeface="굴림" pitchFamily="34" charset="-127"/>
              </a:rPr>
              <a:t>keep</a:t>
            </a:r>
            <a:r>
              <a:rPr lang="es-ES" sz="1600" b="0" dirty="0">
                <a:ea typeface="굴림" pitchFamily="34" charset="-127"/>
              </a:rPr>
              <a:t> </a:t>
            </a:r>
            <a:r>
              <a:rPr lang="es-ES" sz="1600" b="0" dirty="0" err="1">
                <a:ea typeface="굴림" pitchFamily="34" charset="-127"/>
              </a:rPr>
              <a:t>track</a:t>
            </a:r>
            <a:r>
              <a:rPr lang="es-ES" sz="1600" b="0" dirty="0">
                <a:ea typeface="굴림" pitchFamily="34" charset="-127"/>
              </a:rPr>
              <a:t> of </a:t>
            </a:r>
            <a:r>
              <a:rPr lang="es-ES" sz="1600" b="0" dirty="0" err="1">
                <a:ea typeface="굴림" pitchFamily="34" charset="-127"/>
              </a:rPr>
              <a:t>its</a:t>
            </a:r>
            <a:r>
              <a:rPr lang="es-ES" sz="1600" b="0" dirty="0">
                <a:ea typeface="굴림" pitchFamily="34" charset="-127"/>
              </a:rPr>
              <a:t> </a:t>
            </a:r>
            <a:r>
              <a:rPr lang="es-ES" sz="1600" b="0" dirty="0" err="1">
                <a:ea typeface="굴림" pitchFamily="34" charset="-127"/>
              </a:rPr>
              <a:t>employees</a:t>
            </a:r>
            <a:r>
              <a:rPr lang="es-ES" sz="1600" b="0" dirty="0">
                <a:ea typeface="굴림" pitchFamily="34" charset="-127"/>
              </a:rPr>
              <a:t> </a:t>
            </a:r>
            <a:r>
              <a:rPr lang="es-ES" sz="1600" b="0" dirty="0" err="1">
                <a:ea typeface="굴림" pitchFamily="34" charset="-127"/>
              </a:rPr>
              <a:t>address</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same</a:t>
            </a:r>
            <a:r>
              <a:rPr lang="es-ES" sz="1600" b="0" dirty="0">
                <a:ea typeface="굴림" pitchFamily="34" charset="-127"/>
              </a:rPr>
              <a:t> </a:t>
            </a:r>
            <a:r>
              <a:rPr lang="es-ES" sz="1600" b="0" dirty="0" err="1">
                <a:ea typeface="굴림" pitchFamily="34" charset="-127"/>
              </a:rPr>
              <a:t>address</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can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reused</a:t>
            </a:r>
            <a:r>
              <a:rPr lang="es-ES" sz="1600" b="0" dirty="0">
                <a:ea typeface="굴림" pitchFamily="34" charset="-127"/>
              </a:rPr>
              <a:t>.</a:t>
            </a:r>
          </a:p>
          <a:p>
            <a:pPr>
              <a:defRPr/>
            </a:pP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relationship</a:t>
            </a:r>
            <a:r>
              <a:rPr lang="es-ES" sz="1600" b="0" dirty="0">
                <a:ea typeface="굴림" pitchFamily="34" charset="-127"/>
              </a:rPr>
              <a:t> </a:t>
            </a:r>
            <a:r>
              <a:rPr lang="es-ES" sz="1600" b="0" dirty="0" err="1">
                <a:ea typeface="굴림" pitchFamily="34" charset="-127"/>
              </a:rPr>
              <a:t>between</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and </a:t>
            </a:r>
            <a:r>
              <a:rPr lang="es-ES" sz="1600" b="0" dirty="0" err="1">
                <a:ea typeface="굴림" pitchFamily="34" charset="-127"/>
              </a:rPr>
              <a:t>Address</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will</a:t>
            </a:r>
            <a:r>
              <a:rPr lang="es-ES" sz="1600" b="0" dirty="0">
                <a:ea typeface="굴림" pitchFamily="34" charset="-127"/>
              </a:rPr>
              <a:t> </a:t>
            </a:r>
            <a:r>
              <a:rPr lang="es-ES" sz="1600" b="0" dirty="0" err="1">
                <a:ea typeface="굴림" pitchFamily="34" charset="-127"/>
              </a:rPr>
              <a:t>be</a:t>
            </a:r>
            <a:r>
              <a:rPr lang="es-ES" sz="1600" b="0" dirty="0">
                <a:ea typeface="굴림" pitchFamily="34" charset="-127"/>
              </a:rPr>
              <a:t> “Has –A” </a:t>
            </a:r>
            <a:r>
              <a:rPr lang="es-ES" sz="1600" b="0" dirty="0" err="1">
                <a:ea typeface="굴림" pitchFamily="34" charset="-127"/>
              </a:rPr>
              <a:t>relationship</a:t>
            </a:r>
            <a:r>
              <a:rPr lang="es-ES" sz="1600" b="0" dirty="0">
                <a:ea typeface="굴림" pitchFamily="34" charset="-127"/>
              </a:rPr>
              <a:t> </a:t>
            </a:r>
            <a:r>
              <a:rPr lang="es-ES" sz="1600" b="0" dirty="0" err="1">
                <a:ea typeface="굴림" pitchFamily="34" charset="-127"/>
              </a:rPr>
              <a:t>since</a:t>
            </a:r>
            <a:r>
              <a:rPr lang="es-ES" sz="1600" b="0" dirty="0">
                <a:ea typeface="굴림" pitchFamily="34" charset="-127"/>
              </a:rPr>
              <a:t> </a:t>
            </a:r>
            <a:r>
              <a:rPr lang="es-ES" sz="1600" b="0" dirty="0" err="1">
                <a:ea typeface="굴림" pitchFamily="34" charset="-127"/>
              </a:rPr>
              <a:t>every</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has </a:t>
            </a:r>
            <a:r>
              <a:rPr lang="es-ES" sz="1600" b="0" dirty="0" err="1">
                <a:ea typeface="굴림" pitchFamily="34" charset="-127"/>
              </a:rPr>
              <a:t>an</a:t>
            </a:r>
            <a:r>
              <a:rPr lang="es-ES" sz="1600" b="0" dirty="0">
                <a:ea typeface="굴림" pitchFamily="34" charset="-127"/>
              </a:rPr>
              <a:t> </a:t>
            </a:r>
            <a:r>
              <a:rPr lang="es-ES" sz="1600" b="0" dirty="0" err="1" smtClean="0">
                <a:ea typeface="굴림" pitchFamily="34" charset="-127"/>
              </a:rPr>
              <a:t>address</a:t>
            </a:r>
            <a:r>
              <a:rPr lang="es-ES" sz="1600" b="0" dirty="0" smtClean="0">
                <a:ea typeface="굴림" pitchFamily="34" charset="-127"/>
              </a:rPr>
              <a:t>. </a:t>
            </a:r>
            <a:r>
              <a:rPr lang="es-ES" sz="1600" b="0" dirty="0" err="1" smtClean="0">
                <a:ea typeface="굴림" pitchFamily="34" charset="-127"/>
              </a:rPr>
              <a:t>Hence</a:t>
            </a:r>
            <a:r>
              <a:rPr lang="es-ES" sz="1600" b="0" dirty="0" smtClean="0">
                <a:ea typeface="굴림" pitchFamily="34" charset="-127"/>
              </a:rPr>
              <a:t> </a:t>
            </a:r>
            <a:r>
              <a:rPr lang="es-ES" sz="1600" b="0" dirty="0" err="1" smtClean="0">
                <a:ea typeface="굴림" pitchFamily="34" charset="-127"/>
              </a:rPr>
              <a:t>we</a:t>
            </a:r>
            <a:r>
              <a:rPr lang="es-ES" sz="1600" b="0" dirty="0" smtClean="0">
                <a:ea typeface="굴림" pitchFamily="34" charset="-127"/>
              </a:rPr>
              <a:t> </a:t>
            </a:r>
            <a:r>
              <a:rPr lang="es-ES" sz="1600" b="0" dirty="0" err="1" smtClean="0">
                <a:ea typeface="굴림" pitchFamily="34" charset="-127"/>
              </a:rPr>
              <a:t>need</a:t>
            </a:r>
            <a:r>
              <a:rPr lang="es-ES" sz="1600" b="0" dirty="0" smtClean="0">
                <a:ea typeface="굴림" pitchFamily="34" charset="-127"/>
              </a:rPr>
              <a:t> to </a:t>
            </a:r>
            <a:r>
              <a:rPr lang="es-ES" sz="1600" b="0" dirty="0" err="1" smtClean="0">
                <a:ea typeface="굴림" pitchFamily="34" charset="-127"/>
              </a:rPr>
              <a:t>learn</a:t>
            </a:r>
            <a:r>
              <a:rPr lang="es-ES" sz="1600" b="0" dirty="0" smtClean="0">
                <a:ea typeface="굴림" pitchFamily="34" charset="-127"/>
              </a:rPr>
              <a:t> </a:t>
            </a:r>
            <a:r>
              <a:rPr lang="es-ES" sz="1600" b="0" dirty="0" err="1" smtClean="0">
                <a:ea typeface="굴림" pitchFamily="34" charset="-127"/>
              </a:rPr>
              <a:t>how</a:t>
            </a:r>
            <a:r>
              <a:rPr lang="es-ES" sz="1600" b="0" dirty="0" smtClean="0">
                <a:ea typeface="굴림" pitchFamily="34" charset="-127"/>
              </a:rPr>
              <a:t> to </a:t>
            </a:r>
            <a:r>
              <a:rPr lang="es-ES" sz="1600" b="0" dirty="0" err="1" smtClean="0">
                <a:ea typeface="굴림" pitchFamily="34" charset="-127"/>
              </a:rPr>
              <a:t>implement</a:t>
            </a:r>
            <a:r>
              <a:rPr lang="es-ES" sz="1600" b="0" dirty="0" smtClean="0">
                <a:ea typeface="굴림" pitchFamily="34" charset="-127"/>
              </a:rPr>
              <a:t> </a:t>
            </a:r>
            <a:r>
              <a:rPr lang="es-ES" sz="1600" b="0" dirty="0" err="1" smtClean="0">
                <a:ea typeface="굴림" pitchFamily="34" charset="-127"/>
              </a:rPr>
              <a:t>aggregation</a:t>
            </a:r>
            <a:endParaRPr lang="es-ES" sz="1600" b="0" dirty="0">
              <a:ea typeface="굴림" pitchFamily="34" charset="-127"/>
            </a:endParaRPr>
          </a:p>
        </p:txBody>
      </p:sp>
      <p:sp>
        <p:nvSpPr>
          <p:cNvPr id="11" name="TextBox 10"/>
          <p:cNvSpPr txBox="1"/>
          <p:nvPr/>
        </p:nvSpPr>
        <p:spPr>
          <a:xfrm>
            <a:off x="2286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04800" y="15240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Aggregation</a:t>
            </a: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Aggregation ( 1 of 4)</a:t>
            </a:r>
            <a:endParaRPr lang="en-US" dirty="0"/>
          </a:p>
        </p:txBody>
      </p:sp>
      <p:sp>
        <p:nvSpPr>
          <p:cNvPr id="49155" name="Content Placeholder 2"/>
          <p:cNvSpPr>
            <a:spLocks noGrp="1"/>
          </p:cNvSpPr>
          <p:nvPr>
            <p:ph idx="4294967295"/>
          </p:nvPr>
        </p:nvSpPr>
        <p:spPr>
          <a:xfrm>
            <a:off x="304800" y="1676400"/>
            <a:ext cx="8915400" cy="4411663"/>
          </a:xfrm>
        </p:spPr>
        <p:txBody>
          <a:bodyPr/>
          <a:lstStyle/>
          <a:p>
            <a:pPr>
              <a:buFont typeface="Wingdings" pitchFamily="2" charset="2"/>
              <a:buNone/>
            </a:pPr>
            <a:r>
              <a:rPr lang="en-US" dirty="0" smtClean="0"/>
              <a:t>    Let us have a look at the class diagram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1A0A479D-DF10-4953-BB27-7C86CC0A0821}" type="slidenum">
              <a:rPr lang="en-US" smtClean="0"/>
              <a:pPr>
                <a:defRPr/>
              </a:pPr>
              <a:t>47</a:t>
            </a:fld>
            <a:endParaRPr lang="en-US"/>
          </a:p>
        </p:txBody>
      </p:sp>
      <p:graphicFrame>
        <p:nvGraphicFramePr>
          <p:cNvPr id="9" name="Table 8"/>
          <p:cNvGraphicFramePr>
            <a:graphicFrameLocks noGrp="1"/>
          </p:cNvGraphicFramePr>
          <p:nvPr/>
        </p:nvGraphicFramePr>
        <p:xfrm>
          <a:off x="1219200" y="2949320"/>
          <a:ext cx="2743200" cy="157734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dirty="0" smtClean="0">
                          <a:latin typeface="Calibri"/>
                          <a:ea typeface="Calibri"/>
                          <a:cs typeface="Times New Roman"/>
                        </a:rPr>
                        <a:t>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buFontTx/>
                        <a:buChar char="-"/>
                      </a:pPr>
                      <a:r>
                        <a:rPr lang="en-US" sz="1500" dirty="0" smtClean="0">
                          <a:latin typeface="Calibri"/>
                          <a:ea typeface="Calibri"/>
                          <a:cs typeface="Times New Roman"/>
                        </a:rPr>
                        <a:t>customerId: int</a:t>
                      </a:r>
                    </a:p>
                    <a:p>
                      <a:pPr marL="0" marR="0">
                        <a:lnSpc>
                          <a:spcPct val="115000"/>
                        </a:lnSpc>
                        <a:spcBef>
                          <a:spcPts val="0"/>
                        </a:spcBef>
                        <a:spcAft>
                          <a:spcPts val="0"/>
                        </a:spcAft>
                        <a:buFontTx/>
                        <a:buChar char="-"/>
                      </a:pPr>
                      <a:r>
                        <a:rPr lang="en-US" sz="1500" dirty="0" err="1" smtClean="0">
                          <a:latin typeface="Calibri"/>
                          <a:ea typeface="Calibri"/>
                          <a:cs typeface="Times New Roman"/>
                        </a:rPr>
                        <a:t>address:Address</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getCustomerId</a:t>
                      </a:r>
                      <a:r>
                        <a:rPr lang="en-US" sz="1500" dirty="0" smtClean="0">
                          <a:latin typeface="Calibri"/>
                          <a:ea typeface="Calibri"/>
                          <a:cs typeface="Times New Roman"/>
                        </a:rPr>
                        <a:t>():int</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getAddress</a:t>
                      </a:r>
                      <a:r>
                        <a:rPr lang="en-US" sz="1500" dirty="0" smtClean="0">
                          <a:latin typeface="Calibri"/>
                          <a:ea typeface="Calibri"/>
                          <a:cs typeface="Times New Roman"/>
                        </a:rPr>
                        <a:t>():Address</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setAddress</a:t>
                      </a:r>
                      <a:r>
                        <a:rPr lang="en-US" sz="1500" dirty="0" smtClean="0">
                          <a:latin typeface="Calibri"/>
                          <a:ea typeface="Calibri"/>
                          <a:cs typeface="Times New Roman"/>
                        </a:rPr>
                        <a:t>(Address):</a:t>
                      </a:r>
                      <a:r>
                        <a:rPr lang="en-US" sz="1500" baseline="0" dirty="0" smtClean="0">
                          <a:latin typeface="Calibri"/>
                          <a:ea typeface="Calibri"/>
                          <a:cs typeface="Times New Roman"/>
                        </a:rPr>
                        <a:t>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5867400" y="2819400"/>
          <a:ext cx="3048000" cy="1824800"/>
        </p:xfrm>
        <a:graphic>
          <a:graphicData uri="http://schemas.openxmlformats.org/drawingml/2006/table">
            <a:tbl>
              <a:tblPr/>
              <a:tblGrid>
                <a:gridCol w="3048000"/>
              </a:tblGrid>
              <a:tr h="229316">
                <a:tc>
                  <a:txBody>
                    <a:bodyPr/>
                    <a:lstStyle/>
                    <a:p>
                      <a:pPr marL="0" marR="0" algn="ctr">
                        <a:lnSpc>
                          <a:spcPct val="115000"/>
                        </a:lnSpc>
                        <a:spcBef>
                          <a:spcPts val="0"/>
                        </a:spcBef>
                        <a:spcAft>
                          <a:spcPts val="0"/>
                        </a:spcAft>
                      </a:pPr>
                      <a:r>
                        <a:rPr lang="en-US" sz="1500" dirty="0" smtClean="0">
                          <a:latin typeface="Calibri"/>
                          <a:ea typeface="Calibri"/>
                          <a:cs typeface="Times New Roman"/>
                        </a:rPr>
                        <a:t>Address</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buFontTx/>
                        <a:buChar char="-"/>
                      </a:pPr>
                      <a:r>
                        <a:rPr lang="en-US" sz="1500" dirty="0" err="1" smtClean="0">
                          <a:latin typeface="Calibri"/>
                          <a:ea typeface="Calibri"/>
                          <a:cs typeface="Times New Roman"/>
                        </a:rPr>
                        <a:t>addressLine</a:t>
                      </a:r>
                      <a:r>
                        <a:rPr lang="en-US" sz="1500" dirty="0" smtClean="0">
                          <a:latin typeface="Calibri"/>
                          <a:ea typeface="Calibri"/>
                          <a:cs typeface="Times New Roman"/>
                        </a:rPr>
                        <a:t>: String</a:t>
                      </a:r>
                    </a:p>
                    <a:p>
                      <a:pPr marL="0" marR="0">
                        <a:lnSpc>
                          <a:spcPct val="115000"/>
                        </a:lnSpc>
                        <a:spcBef>
                          <a:spcPts val="0"/>
                        </a:spcBef>
                        <a:spcAft>
                          <a:spcPts val="0"/>
                        </a:spcAft>
                        <a:buFontTx/>
                        <a:buChar char="-"/>
                      </a:pPr>
                      <a:r>
                        <a:rPr lang="en-US" sz="1500" dirty="0" smtClean="0">
                          <a:latin typeface="Calibri"/>
                          <a:ea typeface="Calibri"/>
                          <a:cs typeface="Times New Roman"/>
                        </a:rPr>
                        <a:t>city: String</a:t>
                      </a:r>
                    </a:p>
                    <a:p>
                      <a:pPr marL="0" marR="0">
                        <a:lnSpc>
                          <a:spcPct val="115000"/>
                        </a:lnSpc>
                        <a:spcBef>
                          <a:spcPts val="0"/>
                        </a:spcBef>
                        <a:spcAft>
                          <a:spcPts val="0"/>
                        </a:spcAft>
                        <a:buFontTx/>
                        <a:buChar char="-"/>
                      </a:pPr>
                      <a:r>
                        <a:rPr lang="en-US" sz="1500" dirty="0" err="1" smtClean="0">
                          <a:latin typeface="Calibri"/>
                          <a:ea typeface="Calibri"/>
                          <a:cs typeface="Times New Roman"/>
                        </a:rPr>
                        <a:t>zip:String</a:t>
                      </a:r>
                      <a:endParaRPr lang="en-US" sz="1500" dirty="0" smtClean="0">
                        <a:latin typeface="Calibri"/>
                        <a:ea typeface="Calibri"/>
                        <a:cs typeface="Times New Roman"/>
                      </a:endParaRPr>
                    </a:p>
                    <a:p>
                      <a:pPr marL="0" marR="0">
                        <a:lnSpc>
                          <a:spcPct val="115000"/>
                        </a:lnSpc>
                        <a:spcBef>
                          <a:spcPts val="0"/>
                        </a:spcBef>
                        <a:spcAft>
                          <a:spcPts val="0"/>
                        </a:spcAft>
                        <a:buFontTx/>
                        <a:buChar char="-"/>
                      </a:pPr>
                      <a:r>
                        <a:rPr lang="en-US" sz="1500" dirty="0" err="1" smtClean="0">
                          <a:latin typeface="Calibri"/>
                          <a:ea typeface="Calibri"/>
                          <a:cs typeface="Times New Roman"/>
                        </a:rPr>
                        <a:t>state:String</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+Address(String,</a:t>
                      </a:r>
                      <a:r>
                        <a:rPr lang="en-US" sz="1500" baseline="0" dirty="0" smtClean="0">
                          <a:latin typeface="Calibri"/>
                          <a:ea typeface="Calibri"/>
                          <a:cs typeface="Times New Roman"/>
                        </a:rPr>
                        <a:t> String, </a:t>
                      </a:r>
                      <a:r>
                        <a:rPr lang="en-US" sz="1500" baseline="0" dirty="0" err="1" smtClean="0">
                          <a:latin typeface="Calibri"/>
                          <a:ea typeface="Calibri"/>
                          <a:cs typeface="Times New Roman"/>
                        </a:rPr>
                        <a:t>String,String</a:t>
                      </a:r>
                      <a:r>
                        <a:rPr lang="en-US" sz="1500" baseline="0" dirty="0" smtClean="0">
                          <a:latin typeface="Calibri"/>
                          <a:ea typeface="Calibri"/>
                          <a:cs typeface="Times New Roman"/>
                        </a:rPr>
                        <a:t>)</a:t>
                      </a:r>
                    </a:p>
                    <a:p>
                      <a:pPr marL="0" marR="0">
                        <a:lnSpc>
                          <a:spcPct val="115000"/>
                        </a:lnSpc>
                        <a:spcBef>
                          <a:spcPts val="0"/>
                        </a:spcBef>
                        <a:spcAft>
                          <a:spcPts val="0"/>
                        </a:spcAft>
                      </a:pPr>
                      <a:r>
                        <a:rPr lang="en-US" sz="1500" baseline="0" dirty="0" smtClean="0">
                          <a:latin typeface="Calibri"/>
                          <a:ea typeface="Calibri"/>
                          <a:cs typeface="Times New Roman"/>
                        </a:rPr>
                        <a:t>+</a:t>
                      </a:r>
                      <a:r>
                        <a:rPr lang="en-US" sz="1500" baseline="0" dirty="0" err="1" smtClean="0">
                          <a:latin typeface="Calibri"/>
                          <a:ea typeface="Calibri"/>
                          <a:cs typeface="Times New Roman"/>
                        </a:rPr>
                        <a:t>displayAddressDetails</a:t>
                      </a:r>
                      <a:r>
                        <a:rPr lang="en-US" sz="1500" baseline="0" dirty="0" smtClean="0">
                          <a:latin typeface="Calibri"/>
                          <a:ea typeface="Calibri"/>
                          <a:cs typeface="Times New Roman"/>
                        </a:rPr>
                        <a:t>():void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49180" name="Straight Connector 12"/>
          <p:cNvCxnSpPr>
            <a:cxnSpLocks noChangeShapeType="1"/>
            <a:endCxn id="14" idx="3"/>
          </p:cNvCxnSpPr>
          <p:nvPr/>
        </p:nvCxnSpPr>
        <p:spPr bwMode="auto">
          <a:xfrm rot="10800000">
            <a:off x="4419600" y="3724728"/>
            <a:ext cx="1447800" cy="10660"/>
          </a:xfrm>
          <a:prstGeom prst="line">
            <a:avLst/>
          </a:prstGeom>
          <a:noFill/>
          <a:ln w="12700" algn="ctr">
            <a:solidFill>
              <a:schemeClr val="tx1"/>
            </a:solidFill>
            <a:round/>
            <a:headEnd/>
            <a:tailEnd/>
          </a:ln>
        </p:spPr>
      </p:cxnSp>
      <p:sp>
        <p:nvSpPr>
          <p:cNvPr id="13" name="TextBox 12"/>
          <p:cNvSpPr txBox="1"/>
          <p:nvPr/>
        </p:nvSpPr>
        <p:spPr>
          <a:xfrm>
            <a:off x="2286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4" name="Flowchart: Decision 13"/>
          <p:cNvSpPr/>
          <p:nvPr/>
        </p:nvSpPr>
        <p:spPr bwMode="auto">
          <a:xfrm>
            <a:off x="3962400" y="3566886"/>
            <a:ext cx="457200" cy="315684"/>
          </a:xfrm>
          <a:prstGeom prst="flowChartDecision">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EE07C5E6-410F-402E-B538-3B50B6D66B01}" type="slidenum">
              <a:rPr lang="en-US"/>
              <a:pPr>
                <a:defRPr/>
              </a:pPr>
              <a:t>48</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Aggregation (2 of 4)</a:t>
            </a:r>
          </a:p>
        </p:txBody>
      </p:sp>
      <p:sp>
        <p:nvSpPr>
          <p:cNvPr id="6" name="Text Box 4"/>
          <p:cNvSpPr txBox="1">
            <a:spLocks noChangeArrowheads="1"/>
          </p:cNvSpPr>
          <p:nvPr/>
        </p:nvSpPr>
        <p:spPr bwMode="auto">
          <a:xfrm>
            <a:off x="0" y="1859339"/>
            <a:ext cx="4953000" cy="313932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0"/>
              </a:spcBef>
              <a:defRPr/>
            </a:pPr>
            <a:r>
              <a:rPr lang="en-US" dirty="0">
                <a:solidFill>
                  <a:schemeClr val="dk1"/>
                </a:solidFill>
                <a:ea typeface="굴림" pitchFamily="34" charset="-127"/>
              </a:rPr>
              <a:t>class Address</a:t>
            </a:r>
            <a:r>
              <a:rPr lang="en-US" dirty="0" smtClean="0">
                <a:solidFill>
                  <a:schemeClr val="dk1"/>
                </a:solidFill>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        	</a:t>
            </a:r>
            <a:r>
              <a:rPr lang="en-US" dirty="0" smtClean="0">
                <a:solidFill>
                  <a:schemeClr val="dk1"/>
                </a:solidFill>
                <a:ea typeface="굴림" pitchFamily="34" charset="-127"/>
              </a:rPr>
              <a:t>private </a:t>
            </a:r>
            <a:r>
              <a:rPr lang="en-US" dirty="0">
                <a:solidFill>
                  <a:schemeClr val="dk1"/>
                </a:solidFill>
                <a:ea typeface="굴림" pitchFamily="34" charset="-127"/>
              </a:rPr>
              <a:t>String </a:t>
            </a:r>
            <a:r>
              <a:rPr lang="en-US" dirty="0" err="1">
                <a:solidFill>
                  <a:schemeClr val="dk1"/>
                </a:solidFill>
                <a:ea typeface="굴림" pitchFamily="34" charset="-127"/>
              </a:rPr>
              <a:t>addressLine</a:t>
            </a:r>
            <a:r>
              <a:rPr lang="en-US" dirty="0">
                <a:solidFill>
                  <a:schemeClr val="dk1"/>
                </a:solidFill>
                <a:ea typeface="굴림" pitchFamily="34" charset="-127"/>
              </a:rPr>
              <a:t>;</a:t>
            </a:r>
          </a:p>
          <a:p>
            <a:pPr>
              <a:lnSpc>
                <a:spcPct val="75000"/>
              </a:lnSpc>
              <a:spcBef>
                <a:spcPts val="0"/>
              </a:spcBef>
              <a:defRPr/>
            </a:pPr>
            <a:r>
              <a:rPr lang="en-US" dirty="0" smtClean="0">
                <a:solidFill>
                  <a:schemeClr val="dk1"/>
                </a:solidFill>
                <a:ea typeface="굴림" pitchFamily="34" charset="-127"/>
              </a:rPr>
              <a:t>         	private </a:t>
            </a:r>
            <a:r>
              <a:rPr lang="en-US" dirty="0">
                <a:solidFill>
                  <a:schemeClr val="dk1"/>
                </a:solidFill>
                <a:ea typeface="굴림" pitchFamily="34" charset="-127"/>
              </a:rPr>
              <a:t>String city;</a:t>
            </a:r>
          </a:p>
          <a:p>
            <a:pPr>
              <a:lnSpc>
                <a:spcPct val="75000"/>
              </a:lnSpc>
              <a:spcBef>
                <a:spcPts val="0"/>
              </a:spcBef>
              <a:defRPr/>
            </a:pPr>
            <a:r>
              <a:rPr lang="en-US" dirty="0" smtClean="0">
                <a:solidFill>
                  <a:schemeClr val="dk1"/>
                </a:solidFill>
                <a:ea typeface="굴림" pitchFamily="34" charset="-127"/>
              </a:rPr>
              <a:t>         	private </a:t>
            </a:r>
            <a:r>
              <a:rPr lang="en-US" dirty="0">
                <a:solidFill>
                  <a:schemeClr val="dk1"/>
                </a:solidFill>
                <a:ea typeface="굴림" pitchFamily="34" charset="-127"/>
              </a:rPr>
              <a:t>String zip;</a:t>
            </a:r>
          </a:p>
          <a:p>
            <a:pPr>
              <a:lnSpc>
                <a:spcPct val="75000"/>
              </a:lnSpc>
              <a:spcBef>
                <a:spcPts val="0"/>
              </a:spcBef>
              <a:defRPr/>
            </a:pPr>
            <a:r>
              <a:rPr lang="en-US" dirty="0" smtClean="0">
                <a:solidFill>
                  <a:schemeClr val="dk1"/>
                </a:solidFill>
                <a:ea typeface="굴림" pitchFamily="34" charset="-127"/>
              </a:rPr>
              <a:t>         	private </a:t>
            </a:r>
            <a:r>
              <a:rPr lang="en-US" dirty="0">
                <a:solidFill>
                  <a:schemeClr val="dk1"/>
                </a:solidFill>
                <a:ea typeface="굴림" pitchFamily="34" charset="-127"/>
              </a:rPr>
              <a:t>String state;</a:t>
            </a:r>
          </a:p>
          <a:p>
            <a:pPr>
              <a:lnSpc>
                <a:spcPct val="75000"/>
              </a:lnSpc>
              <a:spcBef>
                <a:spcPts val="0"/>
              </a:spcBef>
              <a:defRPr/>
            </a:pPr>
            <a:r>
              <a:rPr lang="en-US" dirty="0" smtClean="0">
                <a:solidFill>
                  <a:schemeClr val="dk1"/>
                </a:solidFill>
                <a:ea typeface="굴림" pitchFamily="34" charset="-127"/>
              </a:rPr>
              <a:t>         	public Address(String </a:t>
            </a:r>
            <a:r>
              <a:rPr lang="en-US" dirty="0" err="1" smtClean="0">
                <a:solidFill>
                  <a:schemeClr val="dk1"/>
                </a:solidFill>
                <a:ea typeface="굴림" pitchFamily="34" charset="-127"/>
              </a:rPr>
              <a:t>addrLine</a:t>
            </a:r>
            <a:r>
              <a:rPr lang="en-US" dirty="0" smtClean="0">
                <a:solidFill>
                  <a:schemeClr val="dk1"/>
                </a:solidFill>
                <a:ea typeface="굴림" pitchFamily="34" charset="-127"/>
              </a:rPr>
              <a:t>, String city, String zip, String state){</a:t>
            </a:r>
          </a:p>
          <a:p>
            <a:pPr>
              <a:lnSpc>
                <a:spcPct val="75000"/>
              </a:lnSpc>
              <a:spcBef>
                <a:spcPts val="0"/>
              </a:spcBef>
              <a:defRPr/>
            </a:pPr>
            <a:r>
              <a:rPr lang="en-US" dirty="0" smtClean="0">
                <a:ea typeface="굴림" pitchFamily="34" charset="-127"/>
              </a:rPr>
              <a:t>		addressLine=</a:t>
            </a:r>
            <a:r>
              <a:rPr lang="en-US" dirty="0" err="1" smtClean="0">
                <a:ea typeface="굴림" pitchFamily="34" charset="-127"/>
              </a:rPr>
              <a:t>addrLine</a:t>
            </a:r>
            <a:r>
              <a:rPr lang="en-US" dirty="0" smtClean="0">
                <a:ea typeface="굴림" pitchFamily="34" charset="-127"/>
              </a:rPr>
              <a:t>;</a:t>
            </a:r>
          </a:p>
          <a:p>
            <a:pPr>
              <a:lnSpc>
                <a:spcPct val="75000"/>
              </a:lnSpc>
              <a:spcBef>
                <a:spcPts val="0"/>
              </a:spcBef>
              <a:defRPr/>
            </a:pPr>
            <a:r>
              <a:rPr lang="en-US" dirty="0" smtClean="0">
                <a:solidFill>
                  <a:schemeClr val="dk1"/>
                </a:solidFill>
                <a:ea typeface="굴림" pitchFamily="34" charset="-127"/>
              </a:rPr>
              <a:t>		</a:t>
            </a:r>
            <a:r>
              <a:rPr lang="en-US" dirty="0" err="1" smtClean="0">
                <a:solidFill>
                  <a:schemeClr val="dk1"/>
                </a:solidFill>
                <a:ea typeface="굴림" pitchFamily="34" charset="-127"/>
              </a:rPr>
              <a:t>this.city</a:t>
            </a:r>
            <a:r>
              <a:rPr lang="en-US" dirty="0" smtClean="0">
                <a:solidFill>
                  <a:schemeClr val="dk1"/>
                </a:solidFill>
                <a:ea typeface="굴림" pitchFamily="34" charset="-127"/>
              </a:rPr>
              <a:t>=city;</a:t>
            </a:r>
          </a:p>
          <a:p>
            <a:pPr>
              <a:lnSpc>
                <a:spcPct val="75000"/>
              </a:lnSpc>
              <a:spcBef>
                <a:spcPts val="0"/>
              </a:spcBef>
              <a:defRPr/>
            </a:pPr>
            <a:r>
              <a:rPr lang="en-US" dirty="0" smtClean="0">
                <a:ea typeface="굴림" pitchFamily="34" charset="-127"/>
              </a:rPr>
              <a:t>		this.zip=zip;</a:t>
            </a:r>
          </a:p>
          <a:p>
            <a:pPr>
              <a:lnSpc>
                <a:spcPct val="75000"/>
              </a:lnSpc>
              <a:spcBef>
                <a:spcPts val="0"/>
              </a:spcBef>
              <a:defRPr/>
            </a:pPr>
            <a:r>
              <a:rPr lang="en-US" dirty="0" smtClean="0">
                <a:solidFill>
                  <a:schemeClr val="dk1"/>
                </a:solidFill>
                <a:ea typeface="굴림" pitchFamily="34" charset="-127"/>
              </a:rPr>
              <a:t>		</a:t>
            </a:r>
            <a:r>
              <a:rPr lang="en-US" dirty="0" err="1" smtClean="0">
                <a:solidFill>
                  <a:schemeClr val="dk1"/>
                </a:solidFill>
                <a:ea typeface="굴림" pitchFamily="34" charset="-127"/>
              </a:rPr>
              <a:t>this.state</a:t>
            </a:r>
            <a:r>
              <a:rPr lang="en-US" dirty="0" smtClean="0">
                <a:solidFill>
                  <a:schemeClr val="dk1"/>
                </a:solidFill>
                <a:ea typeface="굴림" pitchFamily="34" charset="-127"/>
              </a:rPr>
              <a:t>=state;</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solidFill>
                  <a:schemeClr val="dk1"/>
                </a:solidFill>
                <a:ea typeface="굴림" pitchFamily="34" charset="-127"/>
              </a:rPr>
              <a:t>	public void </a:t>
            </a:r>
            <a:r>
              <a:rPr lang="en-US" dirty="0" err="1" smtClean="0">
                <a:solidFill>
                  <a:schemeClr val="dk1"/>
                </a:solidFill>
                <a:ea typeface="굴림" pitchFamily="34" charset="-127"/>
              </a:rPr>
              <a:t>displayAddressDetails</a:t>
            </a:r>
            <a:r>
              <a:rPr lang="en-US" dirty="0" smtClean="0">
                <a:solidFill>
                  <a:schemeClr val="dk1"/>
                </a:solidFill>
                <a:ea typeface="굴림" pitchFamily="34" charset="-127"/>
              </a:rPr>
              <a:t>(){</a:t>
            </a: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(addressLine);</a:t>
            </a:r>
          </a:p>
          <a:p>
            <a:pPr>
              <a:lnSpc>
                <a:spcPct val="75000"/>
              </a:lnSpc>
              <a:spcBef>
                <a:spcPts val="0"/>
              </a:spcBef>
              <a:defRPr/>
            </a:pPr>
            <a:r>
              <a:rPr lang="en-US" dirty="0" smtClean="0">
                <a:solidFill>
                  <a:schemeClr val="dk1"/>
                </a:solidFill>
                <a:ea typeface="굴림" pitchFamily="34" charset="-127"/>
              </a:rPr>
              <a:t>		</a:t>
            </a:r>
            <a:r>
              <a:rPr lang="en-US" dirty="0" err="1" smtClean="0">
                <a:ea typeface="굴림" pitchFamily="34" charset="-127"/>
              </a:rPr>
              <a:t>System.out.println</a:t>
            </a:r>
            <a:r>
              <a:rPr lang="en-US" dirty="0" smtClean="0">
                <a:ea typeface="굴림" pitchFamily="34" charset="-127"/>
              </a:rPr>
              <a:t>(city);</a:t>
            </a:r>
          </a:p>
          <a:p>
            <a:pPr>
              <a:lnSpc>
                <a:spcPct val="75000"/>
              </a:lnSpc>
              <a:spcBef>
                <a:spcPts val="0"/>
              </a:spcBef>
              <a:defRPr/>
            </a:pPr>
            <a:r>
              <a:rPr lang="en-US" dirty="0" smtClean="0">
                <a:solidFill>
                  <a:schemeClr val="dk1"/>
                </a:solidFill>
                <a:ea typeface="굴림" pitchFamily="34" charset="-127"/>
              </a:rPr>
              <a:t>		</a:t>
            </a:r>
            <a:r>
              <a:rPr lang="en-US" dirty="0" err="1" smtClean="0">
                <a:ea typeface="굴림" pitchFamily="34" charset="-127"/>
              </a:rPr>
              <a:t>System.out.println</a:t>
            </a:r>
            <a:r>
              <a:rPr lang="en-US" dirty="0" smtClean="0">
                <a:ea typeface="굴림" pitchFamily="34" charset="-127"/>
              </a:rPr>
              <a:t>(zip); </a:t>
            </a:r>
            <a:r>
              <a:rPr lang="en-US" dirty="0" smtClean="0">
                <a:solidFill>
                  <a:schemeClr val="dk1"/>
                </a:solidFill>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(state);</a:t>
            </a:r>
            <a:endParaRPr lang="en-US" dirty="0" smtClean="0">
              <a:solidFill>
                <a:schemeClr val="dk1"/>
              </a:solidFill>
              <a:ea typeface="굴림" pitchFamily="34" charset="-127"/>
            </a:endParaRPr>
          </a:p>
          <a:p>
            <a:pPr>
              <a:lnSpc>
                <a:spcPct val="75000"/>
              </a:lnSpc>
              <a:spcBef>
                <a:spcPts val="0"/>
              </a:spcBef>
              <a:defRPr/>
            </a:pPr>
            <a:r>
              <a:rPr lang="en-US" dirty="0" smtClean="0">
                <a:ea typeface="굴림" pitchFamily="34" charset="-127"/>
              </a:rPr>
              <a:t>	}</a:t>
            </a:r>
            <a:endParaRPr lang="en-US" dirty="0" smtClean="0">
              <a:solidFill>
                <a:schemeClr val="dk1"/>
              </a:solidFill>
              <a:ea typeface="굴림" pitchFamily="34" charset="-127"/>
            </a:endParaRPr>
          </a:p>
          <a:p>
            <a:pPr>
              <a:lnSpc>
                <a:spcPct val="75000"/>
              </a:lnSpc>
              <a:spcBef>
                <a:spcPts val="0"/>
              </a:spcBef>
              <a:defRPr/>
            </a:pPr>
            <a:endParaRPr lang="en-US" dirty="0">
              <a:solidFill>
                <a:schemeClr val="tx1"/>
              </a:solidFill>
              <a:ea typeface="굴림" pitchFamily="34" charset="-127"/>
            </a:endParaRPr>
          </a:p>
          <a:p>
            <a:pPr>
              <a:lnSpc>
                <a:spcPct val="75000"/>
              </a:lnSpc>
              <a:spcBef>
                <a:spcPts val="0"/>
              </a:spcBef>
              <a:defRPr/>
            </a:pPr>
            <a:r>
              <a:rPr lang="en-US" dirty="0">
                <a:solidFill>
                  <a:schemeClr val="tx1"/>
                </a:solidFill>
                <a:ea typeface="굴림" pitchFamily="34" charset="-127"/>
              </a:rPr>
              <a:t>}</a:t>
            </a:r>
          </a:p>
          <a:p>
            <a:pPr>
              <a:lnSpc>
                <a:spcPct val="75000"/>
              </a:lnSpc>
              <a:spcBef>
                <a:spcPts val="0"/>
              </a:spcBef>
              <a:defRPr/>
            </a:pPr>
            <a:endParaRPr lang="en-US" i="1" dirty="0">
              <a:solidFill>
                <a:schemeClr val="tx1"/>
              </a:solidFill>
              <a:ea typeface="굴림" pitchFamily="34" charset="-127"/>
            </a:endParaRPr>
          </a:p>
        </p:txBody>
      </p:sp>
      <p:sp>
        <p:nvSpPr>
          <p:cNvPr id="7" name="TextBox 6"/>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Text Box 4"/>
          <p:cNvSpPr txBox="1">
            <a:spLocks noChangeArrowheads="1"/>
          </p:cNvSpPr>
          <p:nvPr/>
        </p:nvSpPr>
        <p:spPr bwMode="auto">
          <a:xfrm>
            <a:off x="4953000" y="1066800"/>
            <a:ext cx="4724400" cy="438581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0"/>
              </a:spcBef>
              <a:defRPr/>
            </a:pPr>
            <a:r>
              <a:rPr lang="en-US" dirty="0">
                <a:ea typeface="굴림" pitchFamily="34" charset="-127"/>
              </a:rPr>
              <a:t>class Customer{</a:t>
            </a:r>
          </a:p>
          <a:p>
            <a:pPr>
              <a:lnSpc>
                <a:spcPct val="75000"/>
              </a:lnSpc>
              <a:spcBef>
                <a:spcPts val="0"/>
              </a:spcBef>
              <a:defRPr/>
            </a:pPr>
            <a:r>
              <a:rPr lang="en-US" dirty="0">
                <a:ea typeface="굴림" pitchFamily="34" charset="-127"/>
              </a:rPr>
              <a:t>       </a:t>
            </a:r>
            <a:r>
              <a:rPr lang="en-US" dirty="0" smtClean="0">
                <a:ea typeface="굴림" pitchFamily="34" charset="-127"/>
              </a:rPr>
              <a:t>	private </a:t>
            </a:r>
            <a:r>
              <a:rPr lang="en-US" dirty="0">
                <a:ea typeface="굴림" pitchFamily="34" charset="-127"/>
              </a:rPr>
              <a:t>int customerId;</a:t>
            </a:r>
          </a:p>
          <a:p>
            <a:pPr>
              <a:lnSpc>
                <a:spcPct val="75000"/>
              </a:lnSpc>
              <a:spcBef>
                <a:spcPts val="0"/>
              </a:spcBef>
              <a:defRPr/>
            </a:pPr>
            <a:r>
              <a:rPr lang="en-US" dirty="0">
                <a:ea typeface="굴림" pitchFamily="34" charset="-127"/>
              </a:rPr>
              <a:t>       </a:t>
            </a:r>
            <a:r>
              <a:rPr lang="en-US" dirty="0" smtClean="0">
                <a:ea typeface="굴림" pitchFamily="34" charset="-127"/>
              </a:rPr>
              <a:t>	private </a:t>
            </a:r>
            <a:r>
              <a:rPr lang="en-US" dirty="0">
                <a:ea typeface="굴림" pitchFamily="34" charset="-127"/>
              </a:rPr>
              <a:t>Address </a:t>
            </a:r>
            <a:r>
              <a:rPr lang="en-US" dirty="0" err="1">
                <a:ea typeface="굴림" pitchFamily="34" charset="-127"/>
              </a:rPr>
              <a:t>address</a:t>
            </a:r>
            <a:r>
              <a:rPr lang="en-US" dirty="0" smtClean="0">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private static int counter=1000;</a:t>
            </a:r>
          </a:p>
          <a:p>
            <a:pPr>
              <a:lnSpc>
                <a:spcPct val="75000"/>
              </a:lnSpc>
              <a:spcBef>
                <a:spcPts val="0"/>
              </a:spcBef>
              <a:defRPr/>
            </a:pPr>
            <a:r>
              <a:rPr lang="en-US" dirty="0">
                <a:ea typeface="굴림" pitchFamily="34" charset="-127"/>
              </a:rPr>
              <a:t>	</a:t>
            </a:r>
            <a:r>
              <a:rPr lang="en-US" dirty="0" smtClean="0">
                <a:ea typeface="굴림" pitchFamily="34" charset="-127"/>
              </a:rPr>
              <a:t>public Customer(){</a:t>
            </a:r>
          </a:p>
          <a:p>
            <a:pPr>
              <a:lnSpc>
                <a:spcPct val="75000"/>
              </a:lnSpc>
              <a:spcBef>
                <a:spcPts val="0"/>
              </a:spcBef>
              <a:defRPr/>
            </a:pPr>
            <a:r>
              <a:rPr lang="en-US" dirty="0">
                <a:ea typeface="굴림" pitchFamily="34" charset="-127"/>
              </a:rPr>
              <a:t>	</a:t>
            </a:r>
            <a:r>
              <a:rPr lang="en-US" dirty="0" smtClean="0">
                <a:ea typeface="굴림" pitchFamily="34" charset="-127"/>
              </a:rPr>
              <a:t>	customerId=++counter;</a:t>
            </a:r>
          </a:p>
          <a:p>
            <a:pPr>
              <a:lnSpc>
                <a:spcPct val="75000"/>
              </a:lnSpc>
              <a:spcBef>
                <a:spcPts val="0"/>
              </a:spcBef>
              <a:defRPr/>
            </a:pPr>
            <a:r>
              <a:rPr lang="en-US" dirty="0">
                <a:ea typeface="굴림" pitchFamily="34" charset="-127"/>
              </a:rPr>
              <a:t>	</a:t>
            </a:r>
            <a:r>
              <a:rPr lang="en-US" dirty="0" smtClean="0">
                <a:ea typeface="굴림" pitchFamily="34" charset="-127"/>
              </a:rPr>
              <a:t>}</a:t>
            </a:r>
          </a:p>
          <a:p>
            <a:pPr>
              <a:lnSpc>
                <a:spcPct val="75000"/>
              </a:lnSpc>
              <a:spcBef>
                <a:spcPts val="0"/>
              </a:spcBef>
              <a:defRPr/>
            </a:pPr>
            <a:r>
              <a:rPr lang="en-US" dirty="0" smtClean="0">
                <a:ea typeface="굴림" pitchFamily="34" charset="-127"/>
              </a:rPr>
              <a:t>       	public </a:t>
            </a:r>
            <a:r>
              <a:rPr lang="en-US" dirty="0">
                <a:ea typeface="굴림" pitchFamily="34" charset="-127"/>
              </a:rPr>
              <a:t>int </a:t>
            </a:r>
            <a:r>
              <a:rPr lang="en-US" dirty="0" err="1">
                <a:ea typeface="굴림" pitchFamily="34" charset="-127"/>
              </a:rPr>
              <a:t>getCustomerId</a:t>
            </a:r>
            <a:r>
              <a:rPr lang="en-US" dirty="0">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		 </a:t>
            </a:r>
            <a:r>
              <a:rPr lang="en-US" dirty="0">
                <a:ea typeface="굴림" pitchFamily="34" charset="-127"/>
              </a:rPr>
              <a:t>return customerId;</a:t>
            </a:r>
          </a:p>
          <a:p>
            <a:pPr>
              <a:lnSpc>
                <a:spcPct val="75000"/>
              </a:lnSpc>
              <a:spcBef>
                <a:spcPts val="0"/>
              </a:spcBef>
              <a:defRPr/>
            </a:pPr>
            <a:r>
              <a:rPr lang="en-US" dirty="0">
                <a:ea typeface="굴림" pitchFamily="34" charset="-127"/>
              </a:rPr>
              <a:t>        </a:t>
            </a:r>
            <a:r>
              <a:rPr lang="en-US" dirty="0" smtClean="0">
                <a:ea typeface="굴림" pitchFamily="34" charset="-127"/>
              </a:rPr>
              <a:t>	}</a:t>
            </a:r>
            <a:endParaRPr lang="en-US" dirty="0">
              <a:ea typeface="굴림" pitchFamily="34" charset="-127"/>
            </a:endParaRPr>
          </a:p>
          <a:p>
            <a:pPr>
              <a:lnSpc>
                <a:spcPct val="75000"/>
              </a:lnSpc>
              <a:spcBef>
                <a:spcPts val="0"/>
              </a:spcBef>
              <a:defRPr/>
            </a:pPr>
            <a:r>
              <a:rPr lang="en-US" dirty="0">
                <a:ea typeface="굴림" pitchFamily="34" charset="-127"/>
              </a:rPr>
              <a:t>        </a:t>
            </a:r>
            <a:r>
              <a:rPr lang="en-US" dirty="0" smtClean="0">
                <a:ea typeface="굴림" pitchFamily="34" charset="-127"/>
              </a:rPr>
              <a:t>	 public </a:t>
            </a:r>
            <a:r>
              <a:rPr lang="en-US" dirty="0">
                <a:ea typeface="굴림" pitchFamily="34" charset="-127"/>
              </a:rPr>
              <a:t>Address </a:t>
            </a:r>
            <a:r>
              <a:rPr lang="en-US" dirty="0" err="1">
                <a:ea typeface="굴림" pitchFamily="34" charset="-127"/>
              </a:rPr>
              <a:t>getAddress</a:t>
            </a:r>
            <a:r>
              <a:rPr lang="en-US" dirty="0">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		return </a:t>
            </a:r>
            <a:r>
              <a:rPr lang="en-US" dirty="0">
                <a:ea typeface="굴림" pitchFamily="34" charset="-127"/>
              </a:rPr>
              <a:t>address;</a:t>
            </a:r>
          </a:p>
          <a:p>
            <a:pPr>
              <a:lnSpc>
                <a:spcPct val="75000"/>
              </a:lnSpc>
              <a:spcBef>
                <a:spcPts val="0"/>
              </a:spcBef>
              <a:defRPr/>
            </a:pPr>
            <a:r>
              <a:rPr lang="en-US" dirty="0">
                <a:ea typeface="굴림" pitchFamily="34" charset="-127"/>
              </a:rPr>
              <a:t>        </a:t>
            </a:r>
            <a:r>
              <a:rPr lang="en-US" dirty="0" smtClean="0">
                <a:ea typeface="굴림" pitchFamily="34" charset="-127"/>
              </a:rPr>
              <a:t>	}</a:t>
            </a:r>
            <a:endParaRPr lang="en-US" dirty="0">
              <a:ea typeface="굴림" pitchFamily="34" charset="-127"/>
            </a:endParaRPr>
          </a:p>
          <a:p>
            <a:pPr>
              <a:lnSpc>
                <a:spcPct val="75000"/>
              </a:lnSpc>
              <a:spcBef>
                <a:spcPts val="0"/>
              </a:spcBef>
              <a:defRPr/>
            </a:pPr>
            <a:r>
              <a:rPr lang="en-US" dirty="0">
                <a:ea typeface="굴림" pitchFamily="34" charset="-127"/>
              </a:rPr>
              <a:t>        </a:t>
            </a:r>
            <a:r>
              <a:rPr lang="en-US" dirty="0" smtClean="0">
                <a:ea typeface="굴림" pitchFamily="34" charset="-127"/>
              </a:rPr>
              <a:t>	public </a:t>
            </a:r>
            <a:r>
              <a:rPr lang="en-US" dirty="0">
                <a:ea typeface="굴림" pitchFamily="34" charset="-127"/>
              </a:rPr>
              <a:t>void </a:t>
            </a:r>
            <a:r>
              <a:rPr lang="en-US" dirty="0" err="1">
                <a:ea typeface="굴림" pitchFamily="34" charset="-127"/>
              </a:rPr>
              <a:t>setAddress</a:t>
            </a:r>
            <a:r>
              <a:rPr lang="en-US" dirty="0">
                <a:ea typeface="굴림" pitchFamily="34" charset="-127"/>
              </a:rPr>
              <a:t>(Address </a:t>
            </a:r>
            <a:r>
              <a:rPr lang="en-US" dirty="0" err="1">
                <a:ea typeface="굴림" pitchFamily="34" charset="-127"/>
              </a:rPr>
              <a:t>address</a:t>
            </a:r>
            <a:r>
              <a:rPr lang="en-US" dirty="0">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		</a:t>
            </a:r>
            <a:r>
              <a:rPr lang="en-US" dirty="0" err="1" smtClean="0">
                <a:ea typeface="굴림" pitchFamily="34" charset="-127"/>
              </a:rPr>
              <a:t>this.address</a:t>
            </a:r>
            <a:r>
              <a:rPr lang="en-US" dirty="0" smtClean="0">
                <a:ea typeface="굴림" pitchFamily="34" charset="-127"/>
              </a:rPr>
              <a:t>=address</a:t>
            </a:r>
            <a:r>
              <a:rPr lang="en-US" dirty="0">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	}</a:t>
            </a:r>
            <a:endParaRPr lang="en-US" dirty="0">
              <a:ea typeface="굴림" pitchFamily="34" charset="-127"/>
            </a:endParaRPr>
          </a:p>
          <a:p>
            <a:pPr>
              <a:lnSpc>
                <a:spcPct val="75000"/>
              </a:lnSpc>
              <a:spcBef>
                <a:spcPts val="0"/>
              </a:spcBef>
              <a:defRPr/>
            </a:pPr>
            <a:r>
              <a:rPr lang="en-US" dirty="0" smtClean="0">
                <a:ea typeface="굴림" pitchFamily="34" charset="-127"/>
              </a:rPr>
              <a:t>}</a:t>
            </a:r>
          </a:p>
          <a:p>
            <a:pPr>
              <a:lnSpc>
                <a:spcPct val="75000"/>
              </a:lnSpc>
              <a:spcBef>
                <a:spcPts val="0"/>
              </a:spcBef>
              <a:defRPr/>
            </a:pPr>
            <a:endParaRPr lang="en-US" dirty="0">
              <a:ea typeface="굴림" pitchFamily="34" charset="-127"/>
            </a:endParaRPr>
          </a:p>
          <a:p>
            <a:pPr>
              <a:lnSpc>
                <a:spcPct val="75000"/>
              </a:lnSpc>
              <a:spcBef>
                <a:spcPts val="0"/>
              </a:spcBef>
              <a:defRPr/>
            </a:pPr>
            <a:r>
              <a:rPr lang="en-US" dirty="0" smtClean="0">
                <a:solidFill>
                  <a:schemeClr val="dk1"/>
                </a:solidFill>
                <a:ea typeface="굴림" pitchFamily="34" charset="-127"/>
              </a:rPr>
              <a:t>class </a:t>
            </a:r>
            <a:r>
              <a:rPr lang="en-US" dirty="0">
                <a:solidFill>
                  <a:schemeClr val="dk1"/>
                </a:solidFill>
                <a:ea typeface="굴림" pitchFamily="34" charset="-127"/>
              </a:rPr>
              <a:t>Retail{</a:t>
            </a:r>
          </a:p>
          <a:p>
            <a:pPr>
              <a:lnSpc>
                <a:spcPct val="75000"/>
              </a:lnSpc>
              <a:spcBef>
                <a:spcPts val="0"/>
              </a:spcBef>
              <a:defRPr/>
            </a:pPr>
            <a:r>
              <a:rPr lang="en-US" dirty="0">
                <a:solidFill>
                  <a:schemeClr val="dk1"/>
                </a:solidFill>
                <a:ea typeface="굴림" pitchFamily="34" charset="-127"/>
              </a:rPr>
              <a:t> </a:t>
            </a:r>
            <a:r>
              <a:rPr lang="en-US" dirty="0" smtClean="0">
                <a:solidFill>
                  <a:schemeClr val="dk1"/>
                </a:solidFill>
                <a:ea typeface="굴림" pitchFamily="34" charset="-127"/>
              </a:rPr>
              <a:t>public </a:t>
            </a:r>
            <a:r>
              <a:rPr lang="en-US" dirty="0">
                <a:solidFill>
                  <a:schemeClr val="dk1"/>
                </a:solidFill>
                <a:ea typeface="굴림" pitchFamily="34" charset="-127"/>
              </a:rPr>
              <a:t>static void main(String args[]){</a:t>
            </a:r>
          </a:p>
          <a:p>
            <a:pPr>
              <a:lnSpc>
                <a:spcPct val="75000"/>
              </a:lnSpc>
              <a:spcBef>
                <a:spcPts val="0"/>
              </a:spcBef>
              <a:defRPr/>
            </a:pPr>
            <a:r>
              <a:rPr lang="en-US" dirty="0">
                <a:ea typeface="굴림" pitchFamily="34" charset="-127"/>
              </a:rPr>
              <a:t> </a:t>
            </a:r>
            <a:r>
              <a:rPr lang="en-US" dirty="0" smtClean="0">
                <a:ea typeface="굴림" pitchFamily="34" charset="-127"/>
              </a:rPr>
              <a:t>                   	</a:t>
            </a:r>
            <a:r>
              <a:rPr lang="en-US" dirty="0" smtClean="0">
                <a:solidFill>
                  <a:schemeClr val="dk1"/>
                </a:solidFill>
                <a:ea typeface="굴림" pitchFamily="34" charset="-127"/>
              </a:rPr>
              <a:t>Address </a:t>
            </a:r>
            <a:r>
              <a:rPr lang="en-US" dirty="0">
                <a:solidFill>
                  <a:schemeClr val="dk1"/>
                </a:solidFill>
                <a:ea typeface="굴림" pitchFamily="34" charset="-127"/>
              </a:rPr>
              <a:t>add = new Address</a:t>
            </a:r>
            <a:r>
              <a:rPr lang="en-US" dirty="0" smtClean="0">
                <a:solidFill>
                  <a:schemeClr val="dk1"/>
                </a:solidFill>
                <a:ea typeface="굴림" pitchFamily="34" charset="-127"/>
              </a:rPr>
              <a:t>(</a:t>
            </a:r>
            <a:r>
              <a:rPr lang="en-US" dirty="0" smtClean="0">
                <a:ea typeface="굴림" pitchFamily="34" charset="-127"/>
              </a:rPr>
              <a:t>"No.333,ABC </a:t>
            </a:r>
            <a:r>
              <a:rPr lang="en-US" dirty="0">
                <a:ea typeface="굴림" pitchFamily="34" charset="-127"/>
              </a:rPr>
              <a:t>street</a:t>
            </a:r>
            <a:r>
              <a:rPr lang="en-US" dirty="0" smtClean="0">
                <a:ea typeface="굴림" pitchFamily="34" charset="-127"/>
              </a:rPr>
              <a:t>,”,"Mysore,“,"Karnataka,“,"</a:t>
            </a:r>
            <a:r>
              <a:rPr lang="en-US" dirty="0">
                <a:ea typeface="굴림" pitchFamily="34" charset="-127"/>
              </a:rPr>
              <a:t>570001");</a:t>
            </a:r>
          </a:p>
          <a:p>
            <a:pPr>
              <a:lnSpc>
                <a:spcPct val="75000"/>
              </a:lnSpc>
              <a:spcBef>
                <a:spcPts val="0"/>
              </a:spcBef>
              <a:defRPr/>
            </a:pPr>
            <a:r>
              <a:rPr lang="en-US" dirty="0">
                <a:ea typeface="굴림" pitchFamily="34" charset="-127"/>
              </a:rPr>
              <a:t>	Customer </a:t>
            </a:r>
            <a:r>
              <a:rPr lang="en-US" dirty="0" err="1">
                <a:ea typeface="굴림" pitchFamily="34" charset="-127"/>
              </a:rPr>
              <a:t>custObj</a:t>
            </a:r>
            <a:r>
              <a:rPr lang="en-US" dirty="0">
                <a:ea typeface="굴림" pitchFamily="34" charset="-127"/>
              </a:rPr>
              <a:t> = new Customer</a:t>
            </a:r>
            <a:r>
              <a:rPr lang="en-US" dirty="0" smtClean="0">
                <a:ea typeface="굴림" pitchFamily="34" charset="-127"/>
              </a:rPr>
              <a:t>();</a:t>
            </a:r>
            <a:r>
              <a:rPr lang="en-US" dirty="0">
                <a:ea typeface="굴림" pitchFamily="34" charset="-127"/>
              </a:rPr>
              <a:t>	</a:t>
            </a:r>
          </a:p>
          <a:p>
            <a:pPr>
              <a:lnSpc>
                <a:spcPct val="75000"/>
              </a:lnSpc>
              <a:spcBef>
                <a:spcPts val="0"/>
              </a:spcBef>
              <a:defRPr/>
            </a:pPr>
            <a:r>
              <a:rPr lang="en-US" dirty="0">
                <a:ea typeface="굴림" pitchFamily="34" charset="-127"/>
              </a:rPr>
              <a:t>	</a:t>
            </a:r>
            <a:r>
              <a:rPr lang="en-US" dirty="0" err="1">
                <a:ea typeface="굴림" pitchFamily="34" charset="-127"/>
              </a:rPr>
              <a:t>custObj.setAddress</a:t>
            </a:r>
            <a:r>
              <a:rPr lang="en-US" dirty="0">
                <a:ea typeface="굴림" pitchFamily="34" charset="-127"/>
              </a:rPr>
              <a:t> (add);</a:t>
            </a:r>
          </a:p>
          <a:p>
            <a:pPr>
              <a:lnSpc>
                <a:spcPct val="75000"/>
              </a:lnSpc>
              <a:spcBef>
                <a:spcPts val="0"/>
              </a:spcBef>
              <a:defRPr/>
            </a:pPr>
            <a:r>
              <a:rPr lang="en-US" dirty="0">
                <a:ea typeface="굴림" pitchFamily="34" charset="-127"/>
              </a:rPr>
              <a:t>	System.out.println(“Customer </a:t>
            </a:r>
            <a:r>
              <a:rPr lang="en-US" dirty="0" smtClean="0">
                <a:ea typeface="굴림" pitchFamily="34" charset="-127"/>
              </a:rPr>
              <a:t>			Id:”+</a:t>
            </a:r>
            <a:r>
              <a:rPr lang="en-US" dirty="0" err="1" smtClean="0">
                <a:ea typeface="굴림" pitchFamily="34" charset="-127"/>
              </a:rPr>
              <a:t>custObj.getCustomerId</a:t>
            </a:r>
            <a:r>
              <a:rPr lang="en-US" dirty="0" smtClean="0">
                <a:ea typeface="굴림" pitchFamily="34" charset="-127"/>
              </a:rPr>
              <a:t>());</a:t>
            </a:r>
            <a:endParaRPr lang="en-US" dirty="0">
              <a:ea typeface="굴림" pitchFamily="34" charset="-127"/>
            </a:endParaRPr>
          </a:p>
          <a:p>
            <a:pPr>
              <a:lnSpc>
                <a:spcPct val="75000"/>
              </a:lnSpc>
              <a:spcBef>
                <a:spcPts val="0"/>
              </a:spcBef>
              <a:defRPr/>
            </a:pPr>
            <a:r>
              <a:rPr lang="en-US" dirty="0">
                <a:ea typeface="굴림" pitchFamily="34" charset="-127"/>
              </a:rPr>
              <a:t> 	</a:t>
            </a:r>
            <a:r>
              <a:rPr lang="en-US" dirty="0" smtClean="0">
                <a:ea typeface="굴림" pitchFamily="34" charset="-127"/>
              </a:rPr>
              <a:t> add=</a:t>
            </a:r>
            <a:r>
              <a:rPr lang="en-US" dirty="0" err="1" smtClean="0">
                <a:ea typeface="굴림" pitchFamily="34" charset="-127"/>
              </a:rPr>
              <a:t>custObj.getAddress</a:t>
            </a:r>
            <a:r>
              <a:rPr lang="en-US" dirty="0">
                <a:ea typeface="굴림" pitchFamily="34" charset="-127"/>
              </a:rPr>
              <a:t>();</a:t>
            </a:r>
          </a:p>
          <a:p>
            <a:pPr>
              <a:lnSpc>
                <a:spcPct val="75000"/>
              </a:lnSpc>
              <a:spcBef>
                <a:spcPts val="0"/>
              </a:spcBef>
              <a:defRPr/>
            </a:pPr>
            <a:r>
              <a:rPr lang="en-US" dirty="0">
                <a:ea typeface="굴림" pitchFamily="34" charset="-127"/>
              </a:rPr>
              <a:t>	</a:t>
            </a:r>
            <a:r>
              <a:rPr lang="en-US" dirty="0" smtClean="0">
                <a:ea typeface="굴림" pitchFamily="34" charset="-127"/>
              </a:rPr>
              <a:t> System.out.println</a:t>
            </a:r>
            <a:r>
              <a:rPr lang="en-US" dirty="0">
                <a:ea typeface="굴림" pitchFamily="34" charset="-127"/>
              </a:rPr>
              <a:t>(“Address:”);</a:t>
            </a:r>
          </a:p>
          <a:p>
            <a:pPr>
              <a:lnSpc>
                <a:spcPct val="75000"/>
              </a:lnSpc>
              <a:spcBef>
                <a:spcPts val="0"/>
              </a:spcBef>
              <a:defRPr/>
            </a:pPr>
            <a:r>
              <a:rPr lang="en-US" dirty="0">
                <a:ea typeface="굴림" pitchFamily="34" charset="-127"/>
              </a:rPr>
              <a:t>	</a:t>
            </a:r>
            <a:r>
              <a:rPr lang="en-US" dirty="0" smtClean="0">
                <a:ea typeface="굴림" pitchFamily="34" charset="-127"/>
              </a:rPr>
              <a:t> </a:t>
            </a:r>
            <a:r>
              <a:rPr lang="en-US" dirty="0" err="1" smtClean="0">
                <a:ea typeface="굴림" pitchFamily="34" charset="-127"/>
              </a:rPr>
              <a:t>add.displayAddressDetails</a:t>
            </a:r>
            <a:r>
              <a:rPr lang="en-US" dirty="0" smtClean="0">
                <a:ea typeface="굴림" pitchFamily="34" charset="-127"/>
              </a:rPr>
              <a:t>());</a:t>
            </a:r>
            <a:endParaRPr lang="en-US" dirty="0">
              <a:ea typeface="굴림" pitchFamily="34" charset="-127"/>
            </a:endParaRPr>
          </a:p>
          <a:p>
            <a:pPr>
              <a:lnSpc>
                <a:spcPct val="75000"/>
              </a:lnSpc>
              <a:spcBef>
                <a:spcPts val="0"/>
              </a:spcBef>
              <a:defRPr/>
            </a:pPr>
            <a:r>
              <a:rPr lang="en-US" dirty="0">
                <a:ea typeface="굴림" pitchFamily="34" charset="-127"/>
              </a:rPr>
              <a:t>	</a:t>
            </a:r>
            <a:r>
              <a:rPr lang="en-US" dirty="0" smtClean="0">
                <a:ea typeface="굴림" pitchFamily="34" charset="-127"/>
              </a:rPr>
              <a:t> }</a:t>
            </a:r>
            <a:endParaRPr lang="en-US" dirty="0">
              <a:ea typeface="굴림" pitchFamily="34" charset="-127"/>
            </a:endParaRPr>
          </a:p>
          <a:p>
            <a:pPr>
              <a:lnSpc>
                <a:spcPct val="75000"/>
              </a:lnSpc>
              <a:spcBef>
                <a:spcPts val="0"/>
              </a:spcBef>
              <a:defRPr/>
            </a:pPr>
            <a:r>
              <a:rPr lang="en-US" dirty="0" smtClean="0">
                <a:ea typeface="굴림" pitchFamily="34" charset="-127"/>
              </a:rPr>
              <a:t>}</a:t>
            </a:r>
            <a:endParaRPr lang="en-US" dirty="0">
              <a:solidFill>
                <a:schemeClr val="dk1"/>
              </a:solidFill>
              <a:ea typeface="굴림" pitchFamily="34" charset="-127"/>
            </a:endParaRPr>
          </a:p>
        </p:txBody>
      </p:sp>
      <p:sp>
        <p:nvSpPr>
          <p:cNvPr id="13" name="Rectangular Callout 12"/>
          <p:cNvSpPr/>
          <p:nvPr/>
        </p:nvSpPr>
        <p:spPr bwMode="auto">
          <a:xfrm>
            <a:off x="3505200" y="1066800"/>
            <a:ext cx="1524000" cy="609600"/>
          </a:xfrm>
          <a:prstGeom prst="wedgeRectCallout">
            <a:avLst>
              <a:gd name="adj1" fmla="val 115063"/>
              <a:gd name="adj2" fmla="val 1219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a:t>
            </a:r>
            <a:r>
              <a:rPr lang="en-US" sz="1400" b="0" dirty="0" smtClean="0">
                <a:solidFill>
                  <a:schemeClr val="tx1"/>
                </a:solidFill>
              </a:rPr>
              <a:t>how aggregation is implemented</a:t>
            </a:r>
            <a:endParaRPr lang="en-US" sz="1400" b="0" dirty="0">
              <a:solidFill>
                <a:schemeClr val="tx1"/>
              </a:solidFill>
            </a:endParaRPr>
          </a:p>
        </p:txBody>
      </p:sp>
      <p:sp>
        <p:nvSpPr>
          <p:cNvPr id="14" name="Rectangular Callout 13"/>
          <p:cNvSpPr/>
          <p:nvPr/>
        </p:nvSpPr>
        <p:spPr bwMode="auto">
          <a:xfrm>
            <a:off x="3733800" y="1828800"/>
            <a:ext cx="1828800" cy="838200"/>
          </a:xfrm>
          <a:prstGeom prst="wedgeRectCallout">
            <a:avLst>
              <a:gd name="adj1" fmla="val 68714"/>
              <a:gd name="adj2" fmla="val 5613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a:t>
            </a:r>
            <a:r>
              <a:rPr lang="en-US" sz="1400" b="0" dirty="0" smtClean="0">
                <a:solidFill>
                  <a:schemeClr val="tx1"/>
                </a:solidFill>
              </a:rPr>
              <a:t>how the getter, setter methods are implemented for address</a:t>
            </a:r>
            <a:endParaRPr lang="en-US" sz="1400" b="0" dirty="0">
              <a:solidFill>
                <a:schemeClr val="tx1"/>
              </a:solidFill>
            </a:endParaRPr>
          </a:p>
        </p:txBody>
      </p:sp>
      <p:sp>
        <p:nvSpPr>
          <p:cNvPr id="15" name="Rectangular Callout 14"/>
          <p:cNvSpPr/>
          <p:nvPr/>
        </p:nvSpPr>
        <p:spPr bwMode="auto">
          <a:xfrm>
            <a:off x="3124200" y="5257800"/>
            <a:ext cx="1828800" cy="1066800"/>
          </a:xfrm>
          <a:prstGeom prst="wedgeRectCallout">
            <a:avLst>
              <a:gd name="adj1" fmla="val 94110"/>
              <a:gd name="adj2" fmla="val -13916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a:t>
            </a:r>
            <a:r>
              <a:rPr lang="en-US" sz="1400" b="0" dirty="0" smtClean="0">
                <a:solidFill>
                  <a:schemeClr val="tx1"/>
                </a:solidFill>
              </a:rPr>
              <a:t>how the Address class object is passed to </a:t>
            </a:r>
            <a:r>
              <a:rPr lang="en-US" sz="1400" b="0" dirty="0" err="1" smtClean="0">
                <a:solidFill>
                  <a:schemeClr val="tx1"/>
                </a:solidFill>
              </a:rPr>
              <a:t>setAddress</a:t>
            </a:r>
            <a:r>
              <a:rPr lang="en-US" sz="1400" b="0" dirty="0" smtClean="0">
                <a:solidFill>
                  <a:schemeClr val="tx1"/>
                </a:solidFill>
              </a:rPr>
              <a:t>() methods </a:t>
            </a:r>
            <a:endParaRPr lang="en-US" sz="1400" b="0" dirty="0">
              <a:solidFill>
                <a:schemeClr val="tx1"/>
              </a:solidFill>
            </a:endParaRPr>
          </a:p>
        </p:txBody>
      </p:sp>
      <p:sp>
        <p:nvSpPr>
          <p:cNvPr id="10" name="Left Brace 9"/>
          <p:cNvSpPr/>
          <p:nvPr/>
        </p:nvSpPr>
        <p:spPr bwMode="auto">
          <a:xfrm>
            <a:off x="5809344" y="2514600"/>
            <a:ext cx="152400" cy="685800"/>
          </a:xfrm>
          <a:prstGeom prst="leftBrace">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832BBD6-C914-4968-9525-BC543B27CA02}" type="slidenum">
              <a:rPr lang="en-US"/>
              <a:pPr>
                <a:defRPr/>
              </a:pPr>
              <a:t>49</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Aggregation (3 of 4)</a:t>
            </a:r>
          </a:p>
        </p:txBody>
      </p:sp>
      <p:sp>
        <p:nvSpPr>
          <p:cNvPr id="7" name="Rectangle 6"/>
          <p:cNvSpPr>
            <a:spLocks noChangeArrowheads="1"/>
          </p:cNvSpPr>
          <p:nvPr/>
        </p:nvSpPr>
        <p:spPr bwMode="auto">
          <a:xfrm>
            <a:off x="1066800" y="1981200"/>
            <a:ext cx="7239000" cy="3505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dirty="0">
                <a:ea typeface="굴림" pitchFamily="34" charset="-127"/>
              </a:rPr>
              <a:t>Output:</a:t>
            </a:r>
          </a:p>
          <a:p>
            <a:pPr>
              <a:defRPr/>
            </a:pPr>
            <a:r>
              <a:rPr lang="es-ES" sz="1600" b="0" dirty="0" err="1">
                <a:ea typeface="굴림" pitchFamily="34" charset="-127"/>
              </a:rPr>
              <a:t>Customer</a:t>
            </a:r>
            <a:r>
              <a:rPr lang="es-ES" sz="1600" b="0" dirty="0">
                <a:ea typeface="굴림" pitchFamily="34" charset="-127"/>
              </a:rPr>
              <a:t> No: 1001</a:t>
            </a:r>
          </a:p>
          <a:p>
            <a:pPr>
              <a:defRPr/>
            </a:pPr>
            <a:r>
              <a:rPr lang="es-ES" sz="1600" b="0" dirty="0" err="1">
                <a:ea typeface="굴림" pitchFamily="34" charset="-127"/>
              </a:rPr>
              <a:t>Address</a:t>
            </a:r>
            <a:r>
              <a:rPr lang="es-ES" sz="1600" b="0" dirty="0">
                <a:ea typeface="굴림" pitchFamily="34" charset="-127"/>
              </a:rPr>
              <a:t>:</a:t>
            </a:r>
          </a:p>
          <a:p>
            <a:pPr>
              <a:defRPr/>
            </a:pPr>
            <a:r>
              <a:rPr lang="en-US" sz="1600" b="0" dirty="0"/>
              <a:t>No.333,ABC street,</a:t>
            </a:r>
          </a:p>
          <a:p>
            <a:pPr>
              <a:defRPr/>
            </a:pPr>
            <a:r>
              <a:rPr lang="en-US" sz="1600" b="0" dirty="0"/>
              <a:t>Mysore,</a:t>
            </a:r>
          </a:p>
          <a:p>
            <a:pPr>
              <a:defRPr/>
            </a:pPr>
            <a:r>
              <a:rPr lang="en-US" sz="1600" b="0" dirty="0" smtClean="0"/>
              <a:t>Karnataka,</a:t>
            </a:r>
          </a:p>
          <a:p>
            <a:pPr>
              <a:defRPr/>
            </a:pPr>
            <a:r>
              <a:rPr lang="en-US" sz="1600" b="0" dirty="0" smtClean="0">
                <a:ea typeface="굴림" pitchFamily="34" charset="-127"/>
              </a:rPr>
              <a:t>570001</a:t>
            </a:r>
            <a:endParaRPr lang="es-ES" sz="1600" b="0" dirty="0">
              <a:ea typeface="굴림" pitchFamily="34" charset="-127"/>
            </a:endParaRPr>
          </a:p>
          <a:p>
            <a:pPr>
              <a:defRPr/>
            </a:pPr>
            <a:endParaRPr lang="es-ES" sz="1600" b="0" dirty="0">
              <a:ea typeface="굴림" pitchFamily="34" charset="-127"/>
            </a:endParaRPr>
          </a:p>
        </p:txBody>
      </p:sp>
      <p:sp>
        <p:nvSpPr>
          <p:cNvPr id="6" name="TextBox 5"/>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2848F90-1473-4F50-B7E4-B2037C59FF9A}" type="slidenum">
              <a:rPr lang="en-US"/>
              <a:pPr>
                <a:defRPr/>
              </a:pPr>
              <a:t>5</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Session Plan – Day 4</a:t>
            </a:r>
          </a:p>
        </p:txBody>
      </p:sp>
      <p:sp>
        <p:nvSpPr>
          <p:cNvPr id="11268" name="Rectangle 3"/>
          <p:cNvSpPr txBox="1">
            <a:spLocks noChangeArrowheads="1"/>
          </p:cNvSpPr>
          <p:nvPr/>
        </p:nvSpPr>
        <p:spPr bwMode="auto">
          <a:xfrm>
            <a:off x="609600" y="1143000"/>
            <a:ext cx="7696200" cy="5105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90513" lvl="1" indent="-290513" eaLnBrk="1" hangingPunct="1">
              <a:lnSpc>
                <a:spcPct val="90000"/>
              </a:lnSpc>
              <a:buClr>
                <a:schemeClr val="tx1"/>
              </a:buClr>
              <a:buSzPct val="100000"/>
              <a:buFont typeface="Wingdings" pitchFamily="2" charset="2"/>
              <a:buChar char="§"/>
            </a:pPr>
            <a:r>
              <a:rPr lang="en-US" sz="2000" dirty="0" smtClean="0"/>
              <a:t>Method Overloading</a:t>
            </a:r>
          </a:p>
          <a:p>
            <a:pPr marL="290513" lvl="1" indent="-290513" eaLnBrk="1" hangingPunct="1">
              <a:lnSpc>
                <a:spcPct val="90000"/>
              </a:lnSpc>
              <a:buClr>
                <a:schemeClr val="tx1"/>
              </a:buClr>
              <a:buSzPct val="100000"/>
              <a:buFont typeface="Wingdings" pitchFamily="2" charset="2"/>
              <a:buChar char="§"/>
            </a:pPr>
            <a:endParaRPr lang="en-US" sz="2000" dirty="0" smtClean="0"/>
          </a:p>
          <a:p>
            <a:pPr marL="290513" lvl="1" indent="-290513" eaLnBrk="1" hangingPunct="1">
              <a:lnSpc>
                <a:spcPct val="90000"/>
              </a:lnSpc>
              <a:buClr>
                <a:schemeClr val="tx1"/>
              </a:buClr>
              <a:buSzPct val="100000"/>
              <a:buFont typeface="Wingdings" pitchFamily="2" charset="2"/>
              <a:buChar char="§"/>
            </a:pPr>
            <a:r>
              <a:rPr lang="en-US" sz="2000" dirty="0" smtClean="0"/>
              <a:t>Parameterized Constructors</a:t>
            </a:r>
          </a:p>
          <a:p>
            <a:pPr marL="290513" lvl="1" indent="-290513" eaLnBrk="1" hangingPunct="1">
              <a:lnSpc>
                <a:spcPct val="90000"/>
              </a:lnSpc>
              <a:buClr>
                <a:schemeClr val="tx1"/>
              </a:buClr>
              <a:buSzPct val="100000"/>
              <a:buFont typeface="Wingdings" pitchFamily="2" charset="2"/>
              <a:buChar char="§"/>
            </a:pPr>
            <a:endParaRPr lang="en-US" sz="2000" dirty="0" smtClean="0"/>
          </a:p>
          <a:p>
            <a:pPr marL="290513" lvl="1" indent="-290513" eaLnBrk="1" hangingPunct="1">
              <a:lnSpc>
                <a:spcPct val="90000"/>
              </a:lnSpc>
              <a:buClr>
                <a:schemeClr val="tx1"/>
              </a:buClr>
              <a:buSzPct val="100000"/>
              <a:buFont typeface="Wingdings" pitchFamily="2" charset="2"/>
              <a:buChar char="§"/>
            </a:pPr>
            <a:r>
              <a:rPr lang="en-US" sz="2000" dirty="0" smtClean="0"/>
              <a:t>Relationships</a:t>
            </a:r>
          </a:p>
          <a:p>
            <a:pPr marL="747713" lvl="3" indent="-290513" eaLnBrk="1" hangingPunct="1">
              <a:lnSpc>
                <a:spcPct val="90000"/>
              </a:lnSpc>
              <a:buClr>
                <a:schemeClr val="tx1"/>
              </a:buClr>
              <a:buSzPct val="100000"/>
              <a:buFont typeface="Courier New" pitchFamily="49" charset="0"/>
              <a:buChar char="o"/>
            </a:pPr>
            <a:r>
              <a:rPr lang="en-US" sz="2000" dirty="0" smtClean="0"/>
              <a:t>Inheritance</a:t>
            </a:r>
          </a:p>
          <a:p>
            <a:pPr marL="747713" lvl="3" indent="-290513" eaLnBrk="1" hangingPunct="1">
              <a:lnSpc>
                <a:spcPct val="90000"/>
              </a:lnSpc>
              <a:buClr>
                <a:schemeClr val="tx1"/>
              </a:buClr>
              <a:buSzPct val="100000"/>
              <a:buFont typeface="Courier New" pitchFamily="49" charset="0"/>
              <a:buChar char="o"/>
            </a:pPr>
            <a:r>
              <a:rPr lang="en-US" sz="2000" dirty="0" smtClean="0"/>
              <a:t>Aggregation</a:t>
            </a:r>
          </a:p>
          <a:p>
            <a:pPr marL="747713" lvl="3" indent="-290513" eaLnBrk="1" hangingPunct="1">
              <a:lnSpc>
                <a:spcPct val="90000"/>
              </a:lnSpc>
              <a:buClr>
                <a:schemeClr val="tx1"/>
              </a:buClr>
              <a:buSzPct val="100000"/>
              <a:buFont typeface="Courier New" pitchFamily="49" charset="0"/>
              <a:buChar char="o"/>
            </a:pPr>
            <a:r>
              <a:rPr lang="en-US" sz="2000" dirty="0" smtClean="0"/>
              <a:t>Association</a:t>
            </a:r>
          </a:p>
          <a:p>
            <a:pPr marL="747713" lvl="3" indent="-290513" eaLnBrk="1" hangingPunct="1">
              <a:lnSpc>
                <a:spcPct val="90000"/>
              </a:lnSpc>
              <a:buClr>
                <a:schemeClr val="tx1"/>
              </a:buClr>
              <a:buSzPct val="100000"/>
            </a:pPr>
            <a:endParaRPr lang="en-US" sz="2000" dirty="0" smtClean="0"/>
          </a:p>
          <a:p>
            <a:pPr marL="290513" lvl="1" indent="-290513" eaLnBrk="1" hangingPunct="1">
              <a:lnSpc>
                <a:spcPct val="90000"/>
              </a:lnSpc>
              <a:buClr>
                <a:schemeClr val="tx1"/>
              </a:buClr>
              <a:buSzPct val="100000"/>
              <a:buFont typeface="Wingdings" pitchFamily="2" charset="2"/>
              <a:buChar char="§"/>
            </a:pPr>
            <a:r>
              <a:rPr lang="en-US" sz="2000" dirty="0" smtClean="0"/>
              <a:t>Method Overriding and Dynamic Polymorphism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Aggregation ( 4 of 4)</a:t>
            </a:r>
            <a:endParaRPr lang="en-US" dirty="0"/>
          </a:p>
        </p:txBody>
      </p:sp>
      <p:sp>
        <p:nvSpPr>
          <p:cNvPr id="49155" name="Content Placeholder 2"/>
          <p:cNvSpPr>
            <a:spLocks noGrp="1"/>
          </p:cNvSpPr>
          <p:nvPr>
            <p:ph idx="4294967295"/>
          </p:nvPr>
        </p:nvSpPr>
        <p:spPr>
          <a:xfrm>
            <a:off x="304800" y="1676400"/>
            <a:ext cx="8915400" cy="4411663"/>
          </a:xfrm>
        </p:spPr>
        <p:txBody>
          <a:bodyPr/>
          <a:lstStyle/>
          <a:p>
            <a:pPr>
              <a:buFont typeface="Wingdings" pitchFamily="2" charset="2"/>
              <a:buNone/>
            </a:pPr>
            <a:r>
              <a:rPr lang="en-US" dirty="0" smtClean="0"/>
              <a:t>	Going ahead the class diagram for Address class  will be as shown below:</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1A0A479D-DF10-4953-BB27-7C86CC0A0821}" type="slidenum">
              <a:rPr lang="en-US" smtClean="0"/>
              <a:pPr>
                <a:defRPr/>
              </a:pPr>
              <a:t>50</a:t>
            </a:fld>
            <a:endParaRPr lang="en-US"/>
          </a:p>
        </p:txBody>
      </p:sp>
      <p:graphicFrame>
        <p:nvGraphicFramePr>
          <p:cNvPr id="9" name="Table 8"/>
          <p:cNvGraphicFramePr>
            <a:graphicFrameLocks noGrp="1"/>
          </p:cNvGraphicFramePr>
          <p:nvPr/>
        </p:nvGraphicFramePr>
        <p:xfrm>
          <a:off x="1219200" y="2949320"/>
          <a:ext cx="2743200" cy="157734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dirty="0" smtClean="0">
                          <a:latin typeface="Calibri"/>
                          <a:ea typeface="Calibri"/>
                          <a:cs typeface="Times New Roman"/>
                        </a:rPr>
                        <a:t>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buFontTx/>
                        <a:buChar char="-"/>
                      </a:pPr>
                      <a:r>
                        <a:rPr lang="en-US" sz="1500" dirty="0" smtClean="0">
                          <a:latin typeface="Calibri"/>
                          <a:ea typeface="Calibri"/>
                          <a:cs typeface="Times New Roman"/>
                        </a:rPr>
                        <a:t>customerId: int</a:t>
                      </a:r>
                    </a:p>
                    <a:p>
                      <a:pPr marL="0" marR="0">
                        <a:lnSpc>
                          <a:spcPct val="115000"/>
                        </a:lnSpc>
                        <a:spcBef>
                          <a:spcPts val="0"/>
                        </a:spcBef>
                        <a:spcAft>
                          <a:spcPts val="0"/>
                        </a:spcAft>
                        <a:buFontTx/>
                        <a:buChar char="-"/>
                      </a:pPr>
                      <a:r>
                        <a:rPr lang="en-US" sz="1500" dirty="0" err="1" smtClean="0">
                          <a:latin typeface="Calibri"/>
                          <a:ea typeface="Calibri"/>
                          <a:cs typeface="Times New Roman"/>
                        </a:rPr>
                        <a:t>address:Address</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getCustomerId</a:t>
                      </a:r>
                      <a:r>
                        <a:rPr lang="en-US" sz="1500" dirty="0" smtClean="0">
                          <a:latin typeface="Calibri"/>
                          <a:ea typeface="Calibri"/>
                          <a:cs typeface="Times New Roman"/>
                        </a:rPr>
                        <a:t>():int</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getAddress</a:t>
                      </a:r>
                      <a:r>
                        <a:rPr lang="en-US" sz="1500" dirty="0" smtClean="0">
                          <a:latin typeface="Calibri"/>
                          <a:ea typeface="Calibri"/>
                          <a:cs typeface="Times New Roman"/>
                        </a:rPr>
                        <a:t>():Address</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setAddress</a:t>
                      </a:r>
                      <a:r>
                        <a:rPr lang="en-US" sz="1500" dirty="0" smtClean="0">
                          <a:latin typeface="Calibri"/>
                          <a:ea typeface="Calibri"/>
                          <a:cs typeface="Times New Roman"/>
                        </a:rPr>
                        <a:t>(Address):</a:t>
                      </a:r>
                      <a:r>
                        <a:rPr lang="en-US" sz="1500" baseline="0" dirty="0" smtClean="0">
                          <a:latin typeface="Calibri"/>
                          <a:ea typeface="Calibri"/>
                          <a:cs typeface="Times New Roman"/>
                        </a:rPr>
                        <a:t>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5867400" y="2286000"/>
          <a:ext cx="3048000" cy="3402140"/>
        </p:xfrm>
        <a:graphic>
          <a:graphicData uri="http://schemas.openxmlformats.org/drawingml/2006/table">
            <a:tbl>
              <a:tblPr/>
              <a:tblGrid>
                <a:gridCol w="3048000"/>
              </a:tblGrid>
              <a:tr h="229316">
                <a:tc>
                  <a:txBody>
                    <a:bodyPr/>
                    <a:lstStyle/>
                    <a:p>
                      <a:pPr marL="0" marR="0" algn="ctr">
                        <a:lnSpc>
                          <a:spcPct val="115000"/>
                        </a:lnSpc>
                        <a:spcBef>
                          <a:spcPts val="0"/>
                        </a:spcBef>
                        <a:spcAft>
                          <a:spcPts val="0"/>
                        </a:spcAft>
                      </a:pPr>
                      <a:r>
                        <a:rPr lang="en-US" sz="1500" dirty="0" smtClean="0">
                          <a:latin typeface="Calibri"/>
                          <a:ea typeface="Calibri"/>
                          <a:cs typeface="Times New Roman"/>
                        </a:rPr>
                        <a:t>Address</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buFontTx/>
                        <a:buChar char="-"/>
                      </a:pPr>
                      <a:r>
                        <a:rPr lang="en-US" sz="1500" dirty="0" err="1" smtClean="0">
                          <a:latin typeface="Calibri"/>
                          <a:ea typeface="Calibri"/>
                          <a:cs typeface="Times New Roman"/>
                        </a:rPr>
                        <a:t>addressLine</a:t>
                      </a:r>
                      <a:r>
                        <a:rPr lang="en-US" sz="1500" dirty="0" smtClean="0">
                          <a:latin typeface="Calibri"/>
                          <a:ea typeface="Calibri"/>
                          <a:cs typeface="Times New Roman"/>
                        </a:rPr>
                        <a:t>: String</a:t>
                      </a:r>
                    </a:p>
                    <a:p>
                      <a:pPr marL="0" marR="0">
                        <a:lnSpc>
                          <a:spcPct val="115000"/>
                        </a:lnSpc>
                        <a:spcBef>
                          <a:spcPts val="0"/>
                        </a:spcBef>
                        <a:spcAft>
                          <a:spcPts val="0"/>
                        </a:spcAft>
                        <a:buFontTx/>
                        <a:buChar char="-"/>
                      </a:pPr>
                      <a:r>
                        <a:rPr lang="en-US" sz="1500" dirty="0" smtClean="0">
                          <a:latin typeface="Calibri"/>
                          <a:ea typeface="Calibri"/>
                          <a:cs typeface="Times New Roman"/>
                        </a:rPr>
                        <a:t>city: String</a:t>
                      </a:r>
                    </a:p>
                    <a:p>
                      <a:pPr marL="0" marR="0">
                        <a:lnSpc>
                          <a:spcPct val="115000"/>
                        </a:lnSpc>
                        <a:spcBef>
                          <a:spcPts val="0"/>
                        </a:spcBef>
                        <a:spcAft>
                          <a:spcPts val="0"/>
                        </a:spcAft>
                        <a:buFontTx/>
                        <a:buChar char="-"/>
                      </a:pPr>
                      <a:r>
                        <a:rPr lang="en-US" sz="1500" dirty="0" err="1" smtClean="0">
                          <a:latin typeface="Calibri"/>
                          <a:ea typeface="Calibri"/>
                          <a:cs typeface="Times New Roman"/>
                        </a:rPr>
                        <a:t>zip:String</a:t>
                      </a:r>
                      <a:endParaRPr lang="en-US" sz="1500" dirty="0" smtClean="0">
                        <a:latin typeface="Calibri"/>
                        <a:ea typeface="Calibri"/>
                        <a:cs typeface="Times New Roman"/>
                      </a:endParaRPr>
                    </a:p>
                    <a:p>
                      <a:pPr marL="0" marR="0">
                        <a:lnSpc>
                          <a:spcPct val="115000"/>
                        </a:lnSpc>
                        <a:spcBef>
                          <a:spcPts val="0"/>
                        </a:spcBef>
                        <a:spcAft>
                          <a:spcPts val="0"/>
                        </a:spcAft>
                        <a:buFontTx/>
                        <a:buChar char="-"/>
                      </a:pPr>
                      <a:r>
                        <a:rPr lang="en-US" sz="1500" dirty="0" err="1" smtClean="0">
                          <a:latin typeface="Calibri"/>
                          <a:ea typeface="Calibri"/>
                          <a:cs typeface="Times New Roman"/>
                        </a:rPr>
                        <a:t>state:String</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getAddressLine</a:t>
                      </a:r>
                      <a:r>
                        <a:rPr lang="en-US" sz="1500" dirty="0" smtClean="0">
                          <a:latin typeface="Calibri"/>
                          <a:ea typeface="Calibri"/>
                          <a:cs typeface="Times New Roman"/>
                        </a:rPr>
                        <a:t>():String</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setAddressLine</a:t>
                      </a:r>
                      <a:r>
                        <a:rPr lang="en-US" sz="1500" dirty="0" smtClean="0">
                          <a:latin typeface="Calibri"/>
                          <a:ea typeface="Calibri"/>
                          <a:cs typeface="Times New Roman"/>
                        </a:rPr>
                        <a:t>(String):void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getCity</a:t>
                      </a:r>
                      <a:r>
                        <a:rPr lang="en-US" sz="1500" dirty="0" smtClean="0">
                          <a:latin typeface="Calibri"/>
                          <a:ea typeface="Calibri"/>
                          <a:cs typeface="Times New Roman"/>
                        </a:rPr>
                        <a:t>():String</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setCity</a:t>
                      </a:r>
                      <a:r>
                        <a:rPr lang="en-US" sz="1500" dirty="0" smtClean="0">
                          <a:latin typeface="Calibri"/>
                          <a:ea typeface="Calibri"/>
                          <a:cs typeface="Times New Roman"/>
                        </a:rPr>
                        <a:t>(String):</a:t>
                      </a:r>
                      <a:r>
                        <a:rPr lang="en-US" sz="1500" baseline="0" dirty="0" smtClean="0">
                          <a:latin typeface="Calibri"/>
                          <a:ea typeface="Calibri"/>
                          <a:cs typeface="Times New Roman"/>
                        </a:rPr>
                        <a:t>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getZip</a:t>
                      </a:r>
                      <a:r>
                        <a:rPr lang="en-US" sz="1500" dirty="0" smtClean="0">
                          <a:latin typeface="Calibri"/>
                          <a:ea typeface="Calibri"/>
                          <a:cs typeface="Times New Roman"/>
                        </a:rPr>
                        <a:t>():String</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setZip</a:t>
                      </a:r>
                      <a:r>
                        <a:rPr lang="en-US" sz="1500" dirty="0" smtClean="0">
                          <a:latin typeface="Calibri"/>
                          <a:ea typeface="Calibri"/>
                          <a:cs typeface="Times New Roman"/>
                        </a:rPr>
                        <a:t>(String):</a:t>
                      </a:r>
                      <a:r>
                        <a:rPr lang="en-US" sz="1500" baseline="0" dirty="0" smtClean="0">
                          <a:latin typeface="Calibri"/>
                          <a:ea typeface="Calibri"/>
                          <a:cs typeface="Times New Roman"/>
                        </a:rPr>
                        <a:t>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getState</a:t>
                      </a:r>
                      <a:r>
                        <a:rPr lang="en-US" sz="1500" dirty="0" smtClean="0">
                          <a:latin typeface="Calibri"/>
                          <a:ea typeface="Calibri"/>
                          <a:cs typeface="Times New Roman"/>
                        </a:rPr>
                        <a:t>():String</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setState</a:t>
                      </a:r>
                      <a:r>
                        <a:rPr lang="en-US" sz="1500" dirty="0" smtClean="0">
                          <a:latin typeface="Calibri"/>
                          <a:ea typeface="Calibri"/>
                          <a:cs typeface="Times New Roman"/>
                        </a:rPr>
                        <a:t>(String):</a:t>
                      </a:r>
                      <a:r>
                        <a:rPr lang="en-US" sz="1500" baseline="0" dirty="0" smtClean="0">
                          <a:latin typeface="Calibri"/>
                          <a:ea typeface="Calibri"/>
                          <a:cs typeface="Times New Roman"/>
                        </a:rPr>
                        <a:t>void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49180" name="Straight Connector 12"/>
          <p:cNvCxnSpPr>
            <a:cxnSpLocks noChangeShapeType="1"/>
            <a:endCxn id="14" idx="3"/>
          </p:cNvCxnSpPr>
          <p:nvPr/>
        </p:nvCxnSpPr>
        <p:spPr bwMode="auto">
          <a:xfrm rot="10800000">
            <a:off x="4419600" y="3724728"/>
            <a:ext cx="1447800" cy="10660"/>
          </a:xfrm>
          <a:prstGeom prst="line">
            <a:avLst/>
          </a:prstGeom>
          <a:noFill/>
          <a:ln w="12700" algn="ctr">
            <a:solidFill>
              <a:schemeClr val="tx1"/>
            </a:solidFill>
            <a:round/>
            <a:headEnd/>
            <a:tailEnd/>
          </a:ln>
        </p:spPr>
      </p:cxnSp>
      <p:sp>
        <p:nvSpPr>
          <p:cNvPr id="13" name="TextBox 12"/>
          <p:cNvSpPr txBox="1"/>
          <p:nvPr/>
        </p:nvSpPr>
        <p:spPr>
          <a:xfrm>
            <a:off x="2286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4" name="Flowchart: Decision 13"/>
          <p:cNvSpPr/>
          <p:nvPr/>
        </p:nvSpPr>
        <p:spPr bwMode="auto">
          <a:xfrm>
            <a:off x="3962400" y="3566886"/>
            <a:ext cx="457200" cy="315684"/>
          </a:xfrm>
          <a:prstGeom prst="flowChartDecision">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4294967295"/>
          </p:nvPr>
        </p:nvSpPr>
        <p:spPr>
          <a:xfrm>
            <a:off x="457200" y="1447800"/>
            <a:ext cx="8686800" cy="4411663"/>
          </a:xfrm>
        </p:spPr>
        <p:txBody>
          <a:bodyPr/>
          <a:lstStyle/>
          <a:p>
            <a:pPr marL="53975" indent="4763" algn="just">
              <a:buNone/>
            </a:pPr>
            <a:r>
              <a:rPr lang="en-US" dirty="0" smtClean="0"/>
              <a:t>The Purchase activity involves generation of a bill. The bill in turn has a header to be printed in a certain format which is provided by the </a:t>
            </a:r>
            <a:r>
              <a:rPr lang="en-US" dirty="0" err="1" smtClean="0"/>
              <a:t>PrintDetails</a:t>
            </a:r>
            <a:r>
              <a:rPr lang="en-US" dirty="0" smtClean="0"/>
              <a:t> class. Let us look at the implementation of this relationship</a:t>
            </a:r>
          </a:p>
          <a:p>
            <a:pPr algn="just">
              <a:buFont typeface="Wingdings" pitchFamily="2" charset="2"/>
              <a:buNone/>
            </a:pPr>
            <a:endParaRPr lang="en-US" dirty="0" smtClean="0"/>
          </a:p>
          <a:p>
            <a:pPr algn="just">
              <a:buFont typeface="Wingdings" pitchFamily="2" charset="2"/>
              <a:buNone/>
            </a:pPr>
            <a:endParaRPr lang="en-US" dirty="0" smtClean="0"/>
          </a:p>
          <a:p>
            <a:pPr algn="just">
              <a:buFont typeface="Wingdings" pitchFamily="2" charset="2"/>
              <a:buNone/>
            </a:pPr>
            <a:endParaRPr lang="en-US" dirty="0" smtClean="0"/>
          </a:p>
          <a:p>
            <a:pPr algn="just">
              <a:buFont typeface="Wingdings" pitchFamily="2" charset="2"/>
              <a:buNone/>
            </a:pPr>
            <a:endParaRPr lang="en-US" dirty="0" smtClean="0"/>
          </a:p>
          <a:p>
            <a:pPr algn="just">
              <a:buFont typeface="Wingdings" pitchFamily="2" charset="2"/>
              <a:buNone/>
            </a:pPr>
            <a:endParaRPr lang="en-US" dirty="0" smtClean="0"/>
          </a:p>
          <a:p>
            <a:pPr algn="just">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0ABF348F-2F3F-4A40-8709-3B361BEFC0BF}" type="slidenum">
              <a:rPr lang="en-US" smtClean="0"/>
              <a:pPr>
                <a:defRPr/>
              </a:pPr>
              <a:t>51</a:t>
            </a:fld>
            <a:endParaRPr lang="en-US"/>
          </a:p>
        </p:txBody>
      </p:sp>
      <p:sp>
        <p:nvSpPr>
          <p:cNvPr id="7" name="Oval Callout 6"/>
          <p:cNvSpPr/>
          <p:nvPr/>
        </p:nvSpPr>
        <p:spPr bwMode="auto">
          <a:xfrm>
            <a:off x="4495800" y="3276600"/>
            <a:ext cx="2514600" cy="1600200"/>
          </a:xfrm>
          <a:prstGeom prst="wedgeEllipseCallout">
            <a:avLst>
              <a:gd name="adj1" fmla="val -134571"/>
              <a:gd name="adj2" fmla="val 5322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How can the </a:t>
            </a:r>
            <a:r>
              <a:rPr lang="en-US" sz="2000" b="0" dirty="0" smtClean="0">
                <a:solidFill>
                  <a:schemeClr val="tx1"/>
                </a:solidFill>
              </a:rPr>
              <a:t>header be printed in this method?</a:t>
            </a:r>
            <a:endParaRPr lang="en-US" sz="2000" b="0" dirty="0">
              <a:solidFill>
                <a:schemeClr val="tx1"/>
              </a:solidFill>
            </a:endParaRPr>
          </a:p>
        </p:txBody>
      </p:sp>
      <p:graphicFrame>
        <p:nvGraphicFramePr>
          <p:cNvPr id="9" name="Table 8"/>
          <p:cNvGraphicFramePr>
            <a:graphicFrameLocks noGrp="1"/>
          </p:cNvGraphicFramePr>
          <p:nvPr/>
        </p:nvGraphicFramePr>
        <p:xfrm>
          <a:off x="609600" y="3048000"/>
          <a:ext cx="2743200" cy="210312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dirty="0" smtClean="0">
                          <a:latin typeface="Calibri"/>
                          <a:ea typeface="Calibri"/>
                          <a:cs typeface="Times New Roman"/>
                        </a:rPr>
                        <a:t>Purchase</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billId:int</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billAmount</a:t>
                      </a:r>
                      <a:r>
                        <a:rPr lang="en-US" sz="1500" dirty="0" smtClean="0">
                          <a:latin typeface="Calibri"/>
                          <a:ea typeface="Calibri"/>
                          <a:cs typeface="Times New Roman"/>
                        </a:rPr>
                        <a:t>: 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getBillId</a:t>
                      </a:r>
                      <a:r>
                        <a:rPr lang="en-US" sz="1500" dirty="0" smtClean="0">
                          <a:latin typeface="Calibri"/>
                          <a:ea typeface="Calibri"/>
                          <a:cs typeface="Times New Roman"/>
                        </a:rPr>
                        <a:t>():</a:t>
                      </a:r>
                      <a:r>
                        <a:rPr lang="en-US" sz="1500" dirty="0" err="1" smtClean="0">
                          <a:latin typeface="Calibri"/>
                          <a:ea typeface="Calibri"/>
                          <a:cs typeface="Times New Roman"/>
                        </a:rPr>
                        <a:t>int</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setBillId</a:t>
                      </a:r>
                      <a:r>
                        <a:rPr lang="en-US" sz="1500" dirty="0" smtClean="0">
                          <a:latin typeface="Calibri"/>
                          <a:ea typeface="Calibri"/>
                          <a:cs typeface="Times New Roman"/>
                        </a:rPr>
                        <a:t>(</a:t>
                      </a:r>
                      <a:r>
                        <a:rPr lang="en-US" sz="1500" dirty="0" err="1" smtClean="0">
                          <a:latin typeface="Calibri"/>
                          <a:ea typeface="Calibri"/>
                          <a:cs typeface="Times New Roman"/>
                        </a:rPr>
                        <a:t>int</a:t>
                      </a:r>
                      <a:r>
                        <a:rPr lang="en-US" sz="1500" dirty="0" smtClean="0">
                          <a:latin typeface="Calibri"/>
                          <a:ea typeface="Calibri"/>
                          <a:cs typeface="Times New Roman"/>
                        </a:rPr>
                        <a:t>) : 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getBillAmount</a:t>
                      </a:r>
                      <a:r>
                        <a:rPr lang="en-US" sz="1500" dirty="0" smtClean="0">
                          <a:latin typeface="Calibri"/>
                          <a:ea typeface="Calibri"/>
                          <a:cs typeface="Times New Roman"/>
                        </a:rPr>
                        <a:t>():float</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calculateBillAmount</a:t>
                      </a:r>
                      <a:r>
                        <a:rPr lang="en-US" sz="1500" dirty="0" smtClean="0">
                          <a:latin typeface="Calibri"/>
                          <a:ea typeface="Calibri"/>
                          <a:cs typeface="Times New Roman"/>
                        </a:rPr>
                        <a:t>() : 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displayBill</a:t>
                      </a:r>
                      <a:r>
                        <a:rPr lang="en-US" sz="1500" dirty="0" smtClean="0">
                          <a:latin typeface="Calibri"/>
                          <a:ea typeface="Calibri"/>
                          <a:cs typeface="Times New Roman"/>
                        </a:rPr>
                        <a:t>():</a:t>
                      </a:r>
                      <a:r>
                        <a:rPr lang="en-US" sz="1500" baseline="0" dirty="0" smtClean="0">
                          <a:latin typeface="Calibri"/>
                          <a:ea typeface="Calibri"/>
                          <a:cs typeface="Times New Roman"/>
                        </a:rPr>
                        <a:t>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Rectangle 10"/>
          <p:cNvSpPr>
            <a:spLocks noChangeArrowheads="1"/>
          </p:cNvSpPr>
          <p:nvPr/>
        </p:nvSpPr>
        <p:spPr bwMode="auto">
          <a:xfrm>
            <a:off x="609600" y="5257800"/>
            <a:ext cx="8001000" cy="914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400" b="0" dirty="0" err="1" smtClean="0">
                <a:ea typeface="굴림" pitchFamily="34" charset="-127"/>
              </a:rPr>
              <a:t>displayBill</a:t>
            </a:r>
            <a:r>
              <a:rPr lang="es-ES" sz="1400" b="0" dirty="0">
                <a:ea typeface="굴림" pitchFamily="34" charset="-127"/>
              </a:rPr>
              <a:t>() </a:t>
            </a:r>
            <a:r>
              <a:rPr lang="es-ES" sz="1400" b="0" dirty="0" err="1">
                <a:ea typeface="굴림" pitchFamily="34" charset="-127"/>
              </a:rPr>
              <a:t>method</a:t>
            </a:r>
            <a:r>
              <a:rPr lang="es-ES" sz="1400" b="0" dirty="0">
                <a:ea typeface="굴림" pitchFamily="34" charset="-127"/>
              </a:rPr>
              <a:t> of </a:t>
            </a:r>
            <a:r>
              <a:rPr lang="es-ES" sz="1400" b="0" dirty="0" err="1">
                <a:ea typeface="굴림" pitchFamily="34" charset="-127"/>
              </a:rPr>
              <a:t>Purchase</a:t>
            </a:r>
            <a:r>
              <a:rPr lang="es-ES" sz="1400" b="0" dirty="0">
                <a:ea typeface="굴림" pitchFamily="34" charset="-127"/>
              </a:rPr>
              <a:t> </a:t>
            </a:r>
            <a:r>
              <a:rPr lang="es-ES" sz="1400" b="0" dirty="0" err="1">
                <a:ea typeface="굴림" pitchFamily="34" charset="-127"/>
              </a:rPr>
              <a:t>class</a:t>
            </a:r>
            <a:r>
              <a:rPr lang="es-ES" sz="1400" b="0" dirty="0">
                <a:ea typeface="굴림" pitchFamily="34" charset="-127"/>
              </a:rPr>
              <a:t> can </a:t>
            </a:r>
            <a:r>
              <a:rPr lang="es-ES" sz="1400" b="0" dirty="0" err="1">
                <a:ea typeface="굴림" pitchFamily="34" charset="-127"/>
              </a:rPr>
              <a:t>make</a:t>
            </a:r>
            <a:r>
              <a:rPr lang="es-ES" sz="1400" b="0" dirty="0">
                <a:ea typeface="굴림" pitchFamily="34" charset="-127"/>
              </a:rPr>
              <a:t> use of </a:t>
            </a:r>
            <a:r>
              <a:rPr lang="es-ES" sz="1400" b="0" dirty="0" err="1">
                <a:ea typeface="굴림" pitchFamily="34" charset="-127"/>
              </a:rPr>
              <a:t>PrintDetails</a:t>
            </a:r>
            <a:r>
              <a:rPr lang="es-ES" sz="1400" b="0" dirty="0">
                <a:ea typeface="굴림" pitchFamily="34" charset="-127"/>
              </a:rPr>
              <a:t> </a:t>
            </a:r>
            <a:r>
              <a:rPr lang="es-ES" sz="1400" b="0" dirty="0" err="1">
                <a:ea typeface="굴림" pitchFamily="34" charset="-127"/>
              </a:rPr>
              <a:t>class</a:t>
            </a:r>
            <a:r>
              <a:rPr lang="es-ES" sz="1400" b="0" dirty="0">
                <a:ea typeface="굴림" pitchFamily="34" charset="-127"/>
              </a:rPr>
              <a:t> </a:t>
            </a:r>
            <a:r>
              <a:rPr lang="es-ES" sz="1400" b="0" dirty="0" err="1">
                <a:ea typeface="굴림" pitchFamily="34" charset="-127"/>
              </a:rPr>
              <a:t>to</a:t>
            </a:r>
            <a:r>
              <a:rPr lang="es-ES" sz="1400" b="0" dirty="0">
                <a:ea typeface="굴림" pitchFamily="34" charset="-127"/>
              </a:rPr>
              <a:t> </a:t>
            </a:r>
            <a:r>
              <a:rPr lang="es-ES" sz="1400" b="0" dirty="0" err="1" smtClean="0">
                <a:ea typeface="굴림" pitchFamily="34" charset="-127"/>
              </a:rPr>
              <a:t>print</a:t>
            </a:r>
            <a:r>
              <a:rPr lang="es-ES" sz="1400" b="0" dirty="0" smtClean="0">
                <a:ea typeface="굴림" pitchFamily="34" charset="-127"/>
              </a:rPr>
              <a:t> </a:t>
            </a:r>
            <a:r>
              <a:rPr lang="es-ES" sz="1400" b="0" dirty="0" err="1" smtClean="0">
                <a:ea typeface="굴림" pitchFamily="34" charset="-127"/>
              </a:rPr>
              <a:t>the</a:t>
            </a:r>
            <a:r>
              <a:rPr lang="es-ES" sz="1400" b="0" dirty="0" smtClean="0">
                <a:ea typeface="굴림" pitchFamily="34" charset="-127"/>
              </a:rPr>
              <a:t> </a:t>
            </a:r>
            <a:r>
              <a:rPr lang="es-ES" sz="1400" b="0" dirty="0" err="1" smtClean="0">
                <a:ea typeface="굴림" pitchFamily="34" charset="-127"/>
              </a:rPr>
              <a:t>header</a:t>
            </a:r>
            <a:endParaRPr lang="es-ES" sz="1400" b="0" dirty="0">
              <a:ea typeface="굴림" pitchFamily="34" charset="-127"/>
            </a:endParaRPr>
          </a:p>
          <a:p>
            <a:pPr>
              <a:defRPr/>
            </a:pPr>
            <a:r>
              <a:rPr lang="es-ES" sz="1400" b="0" dirty="0" err="1">
                <a:ea typeface="굴림" pitchFamily="34" charset="-127"/>
              </a:rPr>
              <a:t>The</a:t>
            </a:r>
            <a:r>
              <a:rPr lang="es-ES" sz="1400" b="0" dirty="0">
                <a:ea typeface="굴림" pitchFamily="34" charset="-127"/>
              </a:rPr>
              <a:t> </a:t>
            </a:r>
            <a:r>
              <a:rPr lang="es-ES" sz="1400" b="0" dirty="0" err="1">
                <a:ea typeface="굴림" pitchFamily="34" charset="-127"/>
              </a:rPr>
              <a:t>relationship</a:t>
            </a:r>
            <a:r>
              <a:rPr lang="es-ES" sz="1400" b="0" dirty="0">
                <a:ea typeface="굴림" pitchFamily="34" charset="-127"/>
              </a:rPr>
              <a:t> </a:t>
            </a:r>
            <a:r>
              <a:rPr lang="es-ES" sz="1400" b="0" dirty="0" err="1">
                <a:ea typeface="굴림" pitchFamily="34" charset="-127"/>
              </a:rPr>
              <a:t>depicted</a:t>
            </a:r>
            <a:r>
              <a:rPr lang="es-ES" sz="1400" b="0" dirty="0">
                <a:ea typeface="굴림" pitchFamily="34" charset="-127"/>
              </a:rPr>
              <a:t> </a:t>
            </a:r>
            <a:r>
              <a:rPr lang="es-ES" sz="1400" b="0" dirty="0" err="1">
                <a:ea typeface="굴림" pitchFamily="34" charset="-127"/>
              </a:rPr>
              <a:t>here</a:t>
            </a:r>
            <a:r>
              <a:rPr lang="es-ES" sz="1400" b="0" dirty="0">
                <a:ea typeface="굴림" pitchFamily="34" charset="-127"/>
              </a:rPr>
              <a:t> </a:t>
            </a:r>
            <a:r>
              <a:rPr lang="es-ES" sz="1400" b="0" dirty="0" err="1">
                <a:ea typeface="굴림" pitchFamily="34" charset="-127"/>
              </a:rPr>
              <a:t>is</a:t>
            </a:r>
            <a:r>
              <a:rPr lang="es-ES" sz="1400" b="0" dirty="0">
                <a:ea typeface="굴림" pitchFamily="34" charset="-127"/>
              </a:rPr>
              <a:t> </a:t>
            </a:r>
            <a:r>
              <a:rPr lang="es-ES" sz="1400" dirty="0">
                <a:ea typeface="굴림" pitchFamily="34" charset="-127"/>
              </a:rPr>
              <a:t>“uses-a” </a:t>
            </a:r>
            <a:r>
              <a:rPr lang="es-ES" sz="1400" b="0" dirty="0" err="1" smtClean="0">
                <a:ea typeface="굴림" pitchFamily="34" charset="-127"/>
              </a:rPr>
              <a:t>relationship</a:t>
            </a:r>
            <a:r>
              <a:rPr lang="es-ES" sz="1400" b="0" dirty="0" smtClean="0">
                <a:ea typeface="굴림" pitchFamily="34" charset="-127"/>
              </a:rPr>
              <a:t>. </a:t>
            </a:r>
            <a:r>
              <a:rPr lang="es-ES" sz="1400" b="0" dirty="0" err="1" smtClean="0">
                <a:ea typeface="굴림" pitchFamily="34" charset="-127"/>
              </a:rPr>
              <a:t>Hence</a:t>
            </a:r>
            <a:r>
              <a:rPr lang="es-ES" sz="1400" b="0" dirty="0" smtClean="0">
                <a:ea typeface="굴림" pitchFamily="34" charset="-127"/>
              </a:rPr>
              <a:t> </a:t>
            </a:r>
            <a:r>
              <a:rPr lang="es-ES" sz="1400" b="0" dirty="0" err="1" smtClean="0">
                <a:ea typeface="굴림" pitchFamily="34" charset="-127"/>
              </a:rPr>
              <a:t>we</a:t>
            </a:r>
            <a:r>
              <a:rPr lang="es-ES" sz="1400" b="0" dirty="0" smtClean="0">
                <a:ea typeface="굴림" pitchFamily="34" charset="-127"/>
              </a:rPr>
              <a:t> </a:t>
            </a:r>
            <a:r>
              <a:rPr lang="es-ES" sz="1400" b="0" dirty="0" err="1" smtClean="0">
                <a:ea typeface="굴림" pitchFamily="34" charset="-127"/>
              </a:rPr>
              <a:t>need</a:t>
            </a:r>
            <a:r>
              <a:rPr lang="es-ES" sz="1400" b="0" dirty="0" smtClean="0">
                <a:ea typeface="굴림" pitchFamily="34" charset="-127"/>
              </a:rPr>
              <a:t> to </a:t>
            </a:r>
            <a:r>
              <a:rPr lang="es-ES" sz="1400" b="0" dirty="0" err="1" smtClean="0">
                <a:ea typeface="굴림" pitchFamily="34" charset="-127"/>
              </a:rPr>
              <a:t>know</a:t>
            </a:r>
            <a:r>
              <a:rPr lang="es-ES" sz="1400" b="0" dirty="0" smtClean="0">
                <a:ea typeface="굴림" pitchFamily="34" charset="-127"/>
              </a:rPr>
              <a:t> </a:t>
            </a:r>
            <a:r>
              <a:rPr lang="es-ES" sz="1400" b="0" dirty="0" err="1" smtClean="0">
                <a:ea typeface="굴림" pitchFamily="34" charset="-127"/>
              </a:rPr>
              <a:t>how</a:t>
            </a:r>
            <a:r>
              <a:rPr lang="es-ES" sz="1400" b="0" dirty="0" smtClean="0">
                <a:ea typeface="굴림" pitchFamily="34" charset="-127"/>
              </a:rPr>
              <a:t> to </a:t>
            </a:r>
            <a:r>
              <a:rPr lang="es-ES" sz="1400" b="0" dirty="0" err="1" smtClean="0">
                <a:ea typeface="굴림" pitchFamily="34" charset="-127"/>
              </a:rPr>
              <a:t>implement</a:t>
            </a:r>
            <a:r>
              <a:rPr lang="es-ES" sz="1400" b="0" dirty="0" smtClean="0">
                <a:ea typeface="굴림" pitchFamily="34" charset="-127"/>
              </a:rPr>
              <a:t> </a:t>
            </a:r>
            <a:r>
              <a:rPr lang="es-ES" sz="1400" b="0" dirty="0" err="1" smtClean="0">
                <a:ea typeface="굴림" pitchFamily="34" charset="-127"/>
              </a:rPr>
              <a:t>Association</a:t>
            </a:r>
            <a:endParaRPr lang="es-ES" sz="1400" b="0" dirty="0">
              <a:ea typeface="굴림" pitchFamily="34" charset="-127"/>
            </a:endParaRPr>
          </a:p>
        </p:txBody>
      </p:sp>
      <p:sp>
        <p:nvSpPr>
          <p:cNvPr id="12"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04800" y="15240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Association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Association (1 </a:t>
            </a:r>
            <a:r>
              <a:rPr lang="en-US" smtClean="0"/>
              <a:t>of 2)</a:t>
            </a:r>
            <a:endParaRPr lang="en-US" dirty="0"/>
          </a:p>
        </p:txBody>
      </p:sp>
      <p:sp>
        <p:nvSpPr>
          <p:cNvPr id="56323" name="Content Placeholder 2"/>
          <p:cNvSpPr>
            <a:spLocks noGrp="1"/>
          </p:cNvSpPr>
          <p:nvPr>
            <p:ph idx="4294967295"/>
          </p:nvPr>
        </p:nvSpPr>
        <p:spPr>
          <a:xfrm>
            <a:off x="304800" y="1447800"/>
            <a:ext cx="8915400" cy="4564063"/>
          </a:xfrm>
        </p:spPr>
        <p:txBody>
          <a:bodyPr/>
          <a:lstStyle/>
          <a:p>
            <a:pPr>
              <a:buFont typeface="Wingdings" pitchFamily="2" charset="2"/>
              <a:buNone/>
            </a:pPr>
            <a:r>
              <a:rPr lang="en-US" dirty="0" smtClean="0"/>
              <a:t>Let us have a look at the Purchase class diagram.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D2A42989-281F-4900-8106-F1A6E31633BD}" type="slidenum">
              <a:rPr lang="en-US" smtClean="0"/>
              <a:pPr>
                <a:defRPr/>
              </a:pPr>
              <a:t>53</a:t>
            </a:fld>
            <a:endParaRPr lang="en-US"/>
          </a:p>
        </p:txBody>
      </p:sp>
      <p:graphicFrame>
        <p:nvGraphicFramePr>
          <p:cNvPr id="9" name="Table 8"/>
          <p:cNvGraphicFramePr>
            <a:graphicFrameLocks noGrp="1"/>
          </p:cNvGraphicFramePr>
          <p:nvPr/>
        </p:nvGraphicFramePr>
        <p:xfrm>
          <a:off x="838200" y="2819400"/>
          <a:ext cx="2743200" cy="210312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dirty="0" smtClean="0">
                          <a:latin typeface="Calibri"/>
                          <a:ea typeface="Calibri"/>
                          <a:cs typeface="Times New Roman"/>
                        </a:rPr>
                        <a:t>Purchase</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billId:int</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billAmount</a:t>
                      </a:r>
                      <a:r>
                        <a:rPr lang="en-US" sz="1500" dirty="0" smtClean="0">
                          <a:latin typeface="Calibri"/>
                          <a:ea typeface="Calibri"/>
                          <a:cs typeface="Times New Roman"/>
                        </a:rPr>
                        <a:t>: 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getBillId</a:t>
                      </a:r>
                      <a:r>
                        <a:rPr lang="en-US" sz="1500" dirty="0" smtClean="0">
                          <a:latin typeface="Calibri"/>
                          <a:ea typeface="Calibri"/>
                          <a:cs typeface="Times New Roman"/>
                        </a:rPr>
                        <a:t>():</a:t>
                      </a:r>
                      <a:r>
                        <a:rPr lang="en-US" sz="1500" dirty="0" err="1" smtClean="0">
                          <a:latin typeface="Calibri"/>
                          <a:ea typeface="Calibri"/>
                          <a:cs typeface="Times New Roman"/>
                        </a:rPr>
                        <a:t>int</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setBillId</a:t>
                      </a:r>
                      <a:r>
                        <a:rPr lang="en-US" sz="1500" dirty="0" smtClean="0">
                          <a:latin typeface="Calibri"/>
                          <a:ea typeface="Calibri"/>
                          <a:cs typeface="Times New Roman"/>
                        </a:rPr>
                        <a:t>(</a:t>
                      </a:r>
                      <a:r>
                        <a:rPr lang="en-US" sz="1500" dirty="0" err="1" smtClean="0">
                          <a:latin typeface="Calibri"/>
                          <a:ea typeface="Calibri"/>
                          <a:cs typeface="Times New Roman"/>
                        </a:rPr>
                        <a:t>int</a:t>
                      </a:r>
                      <a:r>
                        <a:rPr lang="en-US" sz="1500" dirty="0" smtClean="0">
                          <a:latin typeface="Calibri"/>
                          <a:ea typeface="Calibri"/>
                          <a:cs typeface="Times New Roman"/>
                        </a:rPr>
                        <a:t>) : 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getBillAmount</a:t>
                      </a:r>
                      <a:r>
                        <a:rPr lang="en-US" sz="1500" dirty="0" smtClean="0">
                          <a:latin typeface="Calibri"/>
                          <a:ea typeface="Calibri"/>
                          <a:cs typeface="Times New Roman"/>
                        </a:rPr>
                        <a:t>():float</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calculateBillAmount</a:t>
                      </a:r>
                      <a:r>
                        <a:rPr lang="en-US" sz="1500" dirty="0" smtClean="0">
                          <a:latin typeface="Calibri"/>
                          <a:ea typeface="Calibri"/>
                          <a:cs typeface="Times New Roman"/>
                        </a:rPr>
                        <a:t>() : 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displayBill</a:t>
                      </a:r>
                      <a:r>
                        <a:rPr lang="en-US" sz="1500" dirty="0" smtClean="0">
                          <a:latin typeface="Calibri"/>
                          <a:ea typeface="Calibri"/>
                          <a:cs typeface="Times New Roman"/>
                        </a:rPr>
                        <a:t>():</a:t>
                      </a:r>
                      <a:r>
                        <a:rPr lang="en-US" sz="1500" baseline="0" dirty="0" smtClean="0">
                          <a:latin typeface="Calibri"/>
                          <a:ea typeface="Calibri"/>
                          <a:cs typeface="Times New Roman"/>
                        </a:rPr>
                        <a:t> 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4953000" y="3333750"/>
          <a:ext cx="2743200" cy="105156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dirty="0" err="1" smtClean="0">
                          <a:latin typeface="Calibri"/>
                          <a:ea typeface="Calibri"/>
                          <a:cs typeface="Times New Roman"/>
                        </a:rPr>
                        <a:t>PrintDetails</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printHeader</a:t>
                      </a:r>
                      <a:r>
                        <a:rPr lang="en-US" sz="1500" dirty="0" smtClean="0">
                          <a:latin typeface="Calibri"/>
                          <a:ea typeface="Calibri"/>
                          <a:cs typeface="Times New Roman"/>
                        </a:rPr>
                        <a:t>(char</a:t>
                      </a:r>
                      <a:r>
                        <a:rPr lang="en-US" sz="1500" baseline="0" dirty="0" smtClean="0">
                          <a:latin typeface="Calibri"/>
                          <a:ea typeface="Calibri"/>
                          <a:cs typeface="Times New Roman"/>
                        </a:rPr>
                        <a:t> c): void</a:t>
                      </a:r>
                    </a:p>
                    <a:p>
                      <a:pPr marL="0" marR="0">
                        <a:lnSpc>
                          <a:spcPct val="115000"/>
                        </a:lnSpc>
                        <a:spcBef>
                          <a:spcPts val="0"/>
                        </a:spcBef>
                        <a:spcAft>
                          <a:spcPts val="0"/>
                        </a:spcAft>
                      </a:pPr>
                      <a:r>
                        <a:rPr lang="en-US" sz="1500" baseline="0" dirty="0" smtClean="0">
                          <a:latin typeface="Calibri"/>
                          <a:ea typeface="Calibri"/>
                          <a:cs typeface="Times New Roman"/>
                        </a:rPr>
                        <a:t>+</a:t>
                      </a:r>
                      <a:r>
                        <a:rPr lang="en-US" sz="1500" baseline="0" dirty="0" err="1" smtClean="0">
                          <a:latin typeface="Calibri"/>
                          <a:ea typeface="Calibri"/>
                          <a:cs typeface="Times New Roman"/>
                        </a:rPr>
                        <a:t>printHeader</a:t>
                      </a:r>
                      <a:r>
                        <a:rPr lang="en-US" sz="1500" baseline="0" dirty="0" smtClean="0">
                          <a:latin typeface="Calibri"/>
                          <a:ea typeface="Calibri"/>
                          <a:cs typeface="Times New Roman"/>
                        </a:rPr>
                        <a:t>(char c, int no): void</a:t>
                      </a:r>
                    </a:p>
                    <a:p>
                      <a:pPr marL="0" marR="0">
                        <a:lnSpc>
                          <a:spcPct val="115000"/>
                        </a:lnSpc>
                        <a:spcBef>
                          <a:spcPts val="0"/>
                        </a:spcBef>
                        <a:spcAft>
                          <a:spcPts val="0"/>
                        </a:spcAft>
                      </a:pPr>
                      <a:r>
                        <a:rPr lang="en-US" sz="1500" baseline="0" dirty="0" smtClean="0">
                          <a:latin typeface="Calibri"/>
                          <a:ea typeface="Calibri"/>
                          <a:cs typeface="Times New Roman"/>
                        </a:rPr>
                        <a:t>+</a:t>
                      </a:r>
                      <a:r>
                        <a:rPr lang="en-US" sz="1500" baseline="0" dirty="0" err="1" smtClean="0">
                          <a:latin typeface="Calibri"/>
                          <a:ea typeface="Calibri"/>
                          <a:cs typeface="Times New Roman"/>
                        </a:rPr>
                        <a:t>printHeader</a:t>
                      </a:r>
                      <a:r>
                        <a:rPr lang="en-US" sz="1500" baseline="0" dirty="0" smtClean="0">
                          <a:latin typeface="Calibri"/>
                          <a:ea typeface="Calibri"/>
                          <a:cs typeface="Times New Roman"/>
                        </a:rPr>
                        <a:t>(String s): void</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56348" name="Straight Connector 11"/>
          <p:cNvCxnSpPr>
            <a:cxnSpLocks noChangeShapeType="1"/>
          </p:cNvCxnSpPr>
          <p:nvPr/>
        </p:nvCxnSpPr>
        <p:spPr bwMode="auto">
          <a:xfrm>
            <a:off x="3581400" y="3962400"/>
            <a:ext cx="1371600" cy="1588"/>
          </a:xfrm>
          <a:prstGeom prst="line">
            <a:avLst/>
          </a:prstGeom>
          <a:noFill/>
          <a:ln w="12700" algn="ctr">
            <a:solidFill>
              <a:schemeClr val="tx1"/>
            </a:solidFill>
            <a:round/>
            <a:headEnd/>
            <a:tailEnd/>
          </a:ln>
        </p:spPr>
      </p:cxnSp>
      <p:sp>
        <p:nvSpPr>
          <p:cNvPr id="11" name="TextBox 10"/>
          <p:cNvSpPr txBox="1"/>
          <p:nvPr/>
        </p:nvSpPr>
        <p:spPr>
          <a:xfrm>
            <a:off x="413652"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581400" y="5486400"/>
            <a:ext cx="4419600" cy="8382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r>
              <a:rPr lang="es-ES" sz="1400" b="0" dirty="0" err="1" smtClean="0">
                <a:ea typeface="굴림" pitchFamily="34" charset="-127"/>
              </a:rPr>
              <a:t>Click</a:t>
            </a:r>
            <a:r>
              <a:rPr lang="es-ES" sz="1400" b="0" dirty="0" smtClean="0">
                <a:ea typeface="굴림" pitchFamily="34" charset="-127"/>
              </a:rPr>
              <a:t> </a:t>
            </a:r>
            <a:r>
              <a:rPr lang="es-ES" sz="1400" b="0" dirty="0" err="1" smtClean="0">
                <a:ea typeface="굴림" pitchFamily="34" charset="-127"/>
              </a:rPr>
              <a:t>here</a:t>
            </a:r>
            <a:r>
              <a:rPr lang="es-ES" sz="1400" b="0" dirty="0" smtClean="0">
                <a:ea typeface="굴림" pitchFamily="34" charset="-127"/>
              </a:rPr>
              <a:t> </a:t>
            </a:r>
            <a:r>
              <a:rPr lang="es-ES" sz="1400" b="0" dirty="0" err="1" smtClean="0">
                <a:ea typeface="굴림" pitchFamily="34" charset="-127"/>
              </a:rPr>
              <a:t>to</a:t>
            </a:r>
            <a:r>
              <a:rPr lang="es-ES" sz="1400" b="0" dirty="0" smtClean="0">
                <a:ea typeface="굴림" pitchFamily="34" charset="-127"/>
              </a:rPr>
              <a:t> </a:t>
            </a:r>
            <a:r>
              <a:rPr lang="es-ES" sz="1400" b="0" dirty="0" err="1" smtClean="0">
                <a:ea typeface="굴림" pitchFamily="34" charset="-127"/>
              </a:rPr>
              <a:t>see</a:t>
            </a:r>
            <a:r>
              <a:rPr lang="es-ES" sz="1400" b="0" dirty="0" smtClean="0">
                <a:ea typeface="굴림" pitchFamily="34" charset="-127"/>
              </a:rPr>
              <a:t> </a:t>
            </a:r>
            <a:r>
              <a:rPr lang="es-ES" sz="1400" b="0" dirty="0" err="1" smtClean="0">
                <a:ea typeface="굴림" pitchFamily="34" charset="-127"/>
              </a:rPr>
              <a:t>the</a:t>
            </a:r>
            <a:r>
              <a:rPr lang="es-ES" sz="1400" b="0" dirty="0" smtClean="0">
                <a:ea typeface="굴림" pitchFamily="34" charset="-127"/>
              </a:rPr>
              <a:t> complete </a:t>
            </a:r>
            <a:r>
              <a:rPr lang="es-ES" sz="1400" b="0" dirty="0" err="1" smtClean="0">
                <a:ea typeface="굴림" pitchFamily="34" charset="-127"/>
              </a:rPr>
              <a:t>program</a:t>
            </a:r>
            <a:endParaRPr lang="es-ES" sz="1400" b="0" dirty="0">
              <a:ea typeface="굴림" pitchFamily="34" charset="-127"/>
            </a:endParaRPr>
          </a:p>
        </p:txBody>
      </p:sp>
      <p:sp>
        <p:nvSpPr>
          <p:cNvPr id="5" name="Slide Number Placeholder 3"/>
          <p:cNvSpPr>
            <a:spLocks noGrp="1"/>
          </p:cNvSpPr>
          <p:nvPr>
            <p:ph type="sldNum" sz="quarter" idx="10"/>
          </p:nvPr>
        </p:nvSpPr>
        <p:spPr/>
        <p:txBody>
          <a:bodyPr/>
          <a:lstStyle/>
          <a:p>
            <a:pPr>
              <a:defRPr/>
            </a:pPr>
            <a:fld id="{A04989F0-73EA-4DDC-A9B1-9DB142A14DDB}" type="slidenum">
              <a:rPr lang="en-US"/>
              <a:pPr>
                <a:defRPr/>
              </a:pPr>
              <a:t>54</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Association (2 of 2)</a:t>
            </a:r>
          </a:p>
        </p:txBody>
      </p:sp>
      <p:sp>
        <p:nvSpPr>
          <p:cNvPr id="18436" name="Text Box 4"/>
          <p:cNvSpPr txBox="1">
            <a:spLocks noChangeArrowheads="1"/>
          </p:cNvSpPr>
          <p:nvPr/>
        </p:nvSpPr>
        <p:spPr bwMode="auto">
          <a:xfrm>
            <a:off x="4953000" y="1600200"/>
            <a:ext cx="4568825" cy="380873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lnSpc>
                <a:spcPct val="75000"/>
              </a:lnSpc>
              <a:defRPr/>
            </a:pPr>
            <a:r>
              <a:rPr lang="en-US" dirty="0"/>
              <a:t>class Purchase{</a:t>
            </a:r>
          </a:p>
          <a:p>
            <a:pPr>
              <a:lnSpc>
                <a:spcPct val="75000"/>
              </a:lnSpc>
              <a:defRPr/>
            </a:pPr>
            <a:r>
              <a:rPr lang="en-US" dirty="0"/>
              <a:t>       private </a:t>
            </a:r>
            <a:r>
              <a:rPr lang="en-US" dirty="0" err="1"/>
              <a:t>int</a:t>
            </a:r>
            <a:r>
              <a:rPr lang="en-US" dirty="0"/>
              <a:t> </a:t>
            </a:r>
            <a:r>
              <a:rPr lang="en-US" dirty="0" err="1"/>
              <a:t>billId</a:t>
            </a:r>
            <a:r>
              <a:rPr lang="en-US" dirty="0"/>
              <a:t>;</a:t>
            </a:r>
          </a:p>
          <a:p>
            <a:pPr>
              <a:lnSpc>
                <a:spcPct val="75000"/>
              </a:lnSpc>
              <a:defRPr/>
            </a:pPr>
            <a:r>
              <a:rPr lang="en-US" dirty="0"/>
              <a:t>       private float </a:t>
            </a:r>
            <a:r>
              <a:rPr lang="en-US" dirty="0" err="1"/>
              <a:t>billAmount</a:t>
            </a:r>
            <a:r>
              <a:rPr lang="en-US" dirty="0"/>
              <a:t>;</a:t>
            </a:r>
          </a:p>
          <a:p>
            <a:pPr>
              <a:lnSpc>
                <a:spcPct val="75000"/>
              </a:lnSpc>
              <a:defRPr/>
            </a:pPr>
            <a:r>
              <a:rPr lang="en-US" dirty="0"/>
              <a:t>……</a:t>
            </a:r>
          </a:p>
          <a:p>
            <a:pPr>
              <a:lnSpc>
                <a:spcPct val="75000"/>
              </a:lnSpc>
              <a:defRPr/>
            </a:pPr>
            <a:r>
              <a:rPr lang="en-US" dirty="0"/>
              <a:t>       public </a:t>
            </a:r>
            <a:r>
              <a:rPr lang="en-US" dirty="0" err="1"/>
              <a:t>displayBill</a:t>
            </a:r>
            <a:r>
              <a:rPr lang="en-US" dirty="0"/>
              <a:t>(){</a:t>
            </a:r>
          </a:p>
          <a:p>
            <a:pPr>
              <a:lnSpc>
                <a:spcPct val="75000"/>
              </a:lnSpc>
              <a:defRPr/>
            </a:pPr>
            <a:r>
              <a:rPr lang="en-US" dirty="0"/>
              <a:t>         </a:t>
            </a:r>
            <a:r>
              <a:rPr lang="en-US" dirty="0" err="1"/>
              <a:t>PrintDetails</a:t>
            </a:r>
            <a:r>
              <a:rPr lang="en-US" dirty="0"/>
              <a:t> </a:t>
            </a:r>
            <a:r>
              <a:rPr lang="en-US" dirty="0" err="1"/>
              <a:t>printObj</a:t>
            </a:r>
            <a:r>
              <a:rPr lang="en-US" dirty="0"/>
              <a:t>=new </a:t>
            </a:r>
            <a:r>
              <a:rPr lang="en-US" dirty="0" err="1"/>
              <a:t>PrintDetails</a:t>
            </a:r>
            <a:r>
              <a:rPr lang="en-US" dirty="0" smtClean="0"/>
              <a:t>();</a:t>
            </a:r>
          </a:p>
          <a:p>
            <a:pPr>
              <a:lnSpc>
                <a:spcPct val="75000"/>
              </a:lnSpc>
              <a:defRPr/>
            </a:pPr>
            <a:r>
              <a:rPr lang="en-US" dirty="0" smtClean="0"/>
              <a:t>         </a:t>
            </a:r>
            <a:r>
              <a:rPr lang="en-US" dirty="0" err="1" smtClean="0"/>
              <a:t>printObj.printHeader</a:t>
            </a:r>
            <a:r>
              <a:rPr lang="en-US" dirty="0" smtClean="0"/>
              <a:t>(‘-’,80);</a:t>
            </a:r>
          </a:p>
          <a:p>
            <a:pPr>
              <a:lnSpc>
                <a:spcPct val="75000"/>
              </a:lnSpc>
              <a:defRPr/>
            </a:pPr>
            <a:r>
              <a:rPr lang="en-US" dirty="0" smtClean="0"/>
              <a:t>         </a:t>
            </a:r>
            <a:r>
              <a:rPr lang="en-US" dirty="0" err="1" smtClean="0"/>
              <a:t>printObj.printHeader</a:t>
            </a:r>
            <a:r>
              <a:rPr lang="en-US" dirty="0" smtClean="0"/>
              <a:t>(“ ABC Retail Store Bill”);</a:t>
            </a:r>
          </a:p>
          <a:p>
            <a:pPr>
              <a:lnSpc>
                <a:spcPct val="75000"/>
              </a:lnSpc>
              <a:defRPr/>
            </a:pPr>
            <a:r>
              <a:rPr lang="en-US" dirty="0"/>
              <a:t> </a:t>
            </a:r>
            <a:r>
              <a:rPr lang="en-US" dirty="0" smtClean="0"/>
              <a:t>        </a:t>
            </a:r>
            <a:r>
              <a:rPr lang="en-US" dirty="0" err="1" smtClean="0"/>
              <a:t>printObj.printHeader</a:t>
            </a:r>
            <a:r>
              <a:rPr lang="en-US" dirty="0" smtClean="0"/>
              <a:t>(‘-’,</a:t>
            </a:r>
            <a:r>
              <a:rPr lang="en-US" dirty="0"/>
              <a:t>80</a:t>
            </a:r>
            <a:r>
              <a:rPr lang="en-US" dirty="0" smtClean="0"/>
              <a:t>);</a:t>
            </a:r>
          </a:p>
          <a:p>
            <a:pPr>
              <a:lnSpc>
                <a:spcPct val="75000"/>
              </a:lnSpc>
              <a:defRPr/>
            </a:pPr>
            <a:r>
              <a:rPr lang="en-US" dirty="0" smtClean="0"/>
              <a:t>…….</a:t>
            </a:r>
          </a:p>
          <a:p>
            <a:pPr>
              <a:lnSpc>
                <a:spcPct val="75000"/>
              </a:lnSpc>
              <a:defRPr/>
            </a:pPr>
            <a:r>
              <a:rPr lang="en-US" dirty="0" smtClean="0"/>
              <a:t>         </a:t>
            </a:r>
            <a:r>
              <a:rPr lang="en-US" dirty="0" err="1" smtClean="0"/>
              <a:t>printObj.printHeader</a:t>
            </a:r>
            <a:r>
              <a:rPr lang="en-US" dirty="0" smtClean="0"/>
              <a:t>(‘-’,</a:t>
            </a:r>
            <a:r>
              <a:rPr lang="en-US" dirty="0"/>
              <a:t>80);</a:t>
            </a:r>
          </a:p>
          <a:p>
            <a:pPr>
              <a:lnSpc>
                <a:spcPct val="75000"/>
              </a:lnSpc>
              <a:defRPr/>
            </a:pPr>
            <a:r>
              <a:rPr lang="en-US" dirty="0"/>
              <a:t>         </a:t>
            </a:r>
            <a:r>
              <a:rPr lang="en-US" dirty="0" err="1"/>
              <a:t>printObj.printHeader</a:t>
            </a:r>
            <a:r>
              <a:rPr lang="en-US" dirty="0"/>
              <a:t>(“ </a:t>
            </a:r>
            <a:r>
              <a:rPr lang="en-US" dirty="0" smtClean="0"/>
              <a:t>Thank You!!! Visit Again”);</a:t>
            </a:r>
            <a:endParaRPr lang="en-US" dirty="0"/>
          </a:p>
          <a:p>
            <a:pPr>
              <a:lnSpc>
                <a:spcPct val="75000"/>
              </a:lnSpc>
              <a:defRPr/>
            </a:pPr>
            <a:r>
              <a:rPr lang="en-US" dirty="0"/>
              <a:t>         </a:t>
            </a:r>
            <a:r>
              <a:rPr lang="en-US" dirty="0" err="1"/>
              <a:t>printObj.printHeader</a:t>
            </a:r>
            <a:r>
              <a:rPr lang="en-US" dirty="0" smtClean="0"/>
              <a:t>(‘-’,</a:t>
            </a:r>
            <a:r>
              <a:rPr lang="en-US" dirty="0"/>
              <a:t>80);</a:t>
            </a:r>
          </a:p>
          <a:p>
            <a:pPr>
              <a:lnSpc>
                <a:spcPct val="75000"/>
              </a:lnSpc>
              <a:defRPr/>
            </a:pPr>
            <a:r>
              <a:rPr lang="en-US" dirty="0" smtClean="0"/>
              <a:t>       }</a:t>
            </a:r>
            <a:endParaRPr lang="en-US" dirty="0"/>
          </a:p>
          <a:p>
            <a:pPr>
              <a:lnSpc>
                <a:spcPct val="75000"/>
              </a:lnSpc>
              <a:defRPr/>
            </a:pPr>
            <a:r>
              <a:rPr lang="en-US" dirty="0"/>
              <a:t>}</a:t>
            </a:r>
          </a:p>
          <a:p>
            <a:pPr>
              <a:defRPr/>
            </a:pPr>
            <a:endParaRPr lang="en-US" sz="1500" b="0" dirty="0">
              <a:ea typeface="굴림" pitchFamily="34" charset="-127"/>
            </a:endParaRPr>
          </a:p>
        </p:txBody>
      </p:sp>
      <p:sp>
        <p:nvSpPr>
          <p:cNvPr id="6" name="Text Box 4"/>
          <p:cNvSpPr txBox="1">
            <a:spLocks noChangeArrowheads="1"/>
          </p:cNvSpPr>
          <p:nvPr/>
        </p:nvSpPr>
        <p:spPr bwMode="auto">
          <a:xfrm>
            <a:off x="155575" y="1600200"/>
            <a:ext cx="4568825" cy="286232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t>class </a:t>
            </a:r>
            <a:r>
              <a:rPr lang="en-US" dirty="0" err="1"/>
              <a:t>PrintDetails</a:t>
            </a:r>
            <a:r>
              <a:rPr lang="en-US" dirty="0"/>
              <a:t>{</a:t>
            </a:r>
          </a:p>
          <a:p>
            <a:pPr>
              <a:spcBef>
                <a:spcPts val="0"/>
              </a:spcBef>
              <a:defRPr/>
            </a:pPr>
            <a:r>
              <a:rPr lang="en-US" dirty="0"/>
              <a:t>         public void </a:t>
            </a:r>
            <a:r>
              <a:rPr lang="en-US" dirty="0" err="1"/>
              <a:t>printHeader</a:t>
            </a:r>
            <a:r>
              <a:rPr lang="en-US" dirty="0"/>
              <a:t>(char c){</a:t>
            </a:r>
          </a:p>
          <a:p>
            <a:pPr>
              <a:spcBef>
                <a:spcPts val="0"/>
              </a:spcBef>
              <a:defRPr/>
            </a:pPr>
            <a:r>
              <a:rPr lang="en-US" dirty="0"/>
              <a:t>                   for(int counter=0;counter&lt;70;counter++){</a:t>
            </a:r>
          </a:p>
          <a:p>
            <a:pPr>
              <a:spcBef>
                <a:spcPts val="0"/>
              </a:spcBef>
              <a:defRPr/>
            </a:pPr>
            <a:r>
              <a:rPr lang="en-US" dirty="0"/>
              <a:t>                              </a:t>
            </a:r>
            <a:r>
              <a:rPr lang="en-US" dirty="0" err="1"/>
              <a:t>System.out.print</a:t>
            </a:r>
            <a:r>
              <a:rPr lang="en-US" dirty="0"/>
              <a:t>(c);</a:t>
            </a:r>
          </a:p>
          <a:p>
            <a:pPr>
              <a:spcBef>
                <a:spcPts val="0"/>
              </a:spcBef>
              <a:defRPr/>
            </a:pPr>
            <a:r>
              <a:rPr lang="en-US" dirty="0"/>
              <a:t>                   }</a:t>
            </a:r>
          </a:p>
          <a:p>
            <a:pPr>
              <a:spcBef>
                <a:spcPts val="0"/>
              </a:spcBef>
              <a:defRPr/>
            </a:pPr>
            <a:r>
              <a:rPr lang="en-US" dirty="0"/>
              <a:t>          }</a:t>
            </a:r>
          </a:p>
          <a:p>
            <a:pPr>
              <a:spcBef>
                <a:spcPts val="0"/>
              </a:spcBef>
              <a:defRPr/>
            </a:pPr>
            <a:r>
              <a:rPr lang="en-US" dirty="0"/>
              <a:t>          public void </a:t>
            </a:r>
            <a:r>
              <a:rPr lang="en-US" dirty="0" err="1"/>
              <a:t>printHeader</a:t>
            </a:r>
            <a:r>
              <a:rPr lang="en-US" dirty="0"/>
              <a:t>(char c, int no){</a:t>
            </a:r>
          </a:p>
          <a:p>
            <a:pPr>
              <a:spcBef>
                <a:spcPts val="0"/>
              </a:spcBef>
              <a:defRPr/>
            </a:pPr>
            <a:r>
              <a:rPr lang="en-US" dirty="0"/>
              <a:t>                   for(int counter=0;counter&lt;</a:t>
            </a:r>
            <a:r>
              <a:rPr lang="en-US" dirty="0" err="1"/>
              <a:t>no;counter</a:t>
            </a:r>
            <a:r>
              <a:rPr lang="en-US" dirty="0"/>
              <a:t>++){</a:t>
            </a:r>
          </a:p>
          <a:p>
            <a:pPr>
              <a:spcBef>
                <a:spcPts val="0"/>
              </a:spcBef>
              <a:defRPr/>
            </a:pPr>
            <a:r>
              <a:rPr lang="en-US" dirty="0"/>
              <a:t>                               </a:t>
            </a:r>
            <a:r>
              <a:rPr lang="en-US" dirty="0" err="1"/>
              <a:t>System.out.print</a:t>
            </a:r>
            <a:r>
              <a:rPr lang="en-US" dirty="0"/>
              <a:t>(c);</a:t>
            </a:r>
          </a:p>
          <a:p>
            <a:pPr>
              <a:spcBef>
                <a:spcPts val="0"/>
              </a:spcBef>
              <a:defRPr/>
            </a:pPr>
            <a:r>
              <a:rPr lang="en-US" dirty="0"/>
              <a:t>                   }</a:t>
            </a:r>
          </a:p>
          <a:p>
            <a:pPr>
              <a:spcBef>
                <a:spcPts val="0"/>
              </a:spcBef>
              <a:defRPr/>
            </a:pPr>
            <a:r>
              <a:rPr lang="en-US" dirty="0"/>
              <a:t>         }</a:t>
            </a:r>
          </a:p>
          <a:p>
            <a:pPr>
              <a:spcBef>
                <a:spcPts val="0"/>
              </a:spcBef>
              <a:defRPr/>
            </a:pPr>
            <a:r>
              <a:rPr lang="en-US" dirty="0"/>
              <a:t>         public void </a:t>
            </a:r>
            <a:r>
              <a:rPr lang="en-US" dirty="0" err="1"/>
              <a:t>printHeader</a:t>
            </a:r>
            <a:r>
              <a:rPr lang="en-US" dirty="0"/>
              <a:t>(String s){</a:t>
            </a:r>
          </a:p>
          <a:p>
            <a:pPr>
              <a:spcBef>
                <a:spcPts val="0"/>
              </a:spcBef>
              <a:defRPr/>
            </a:pPr>
            <a:r>
              <a:rPr lang="en-US" dirty="0"/>
              <a:t>                                System.out.println(s);</a:t>
            </a:r>
          </a:p>
          <a:p>
            <a:pPr>
              <a:spcBef>
                <a:spcPts val="0"/>
              </a:spcBef>
              <a:defRPr/>
            </a:pPr>
            <a:r>
              <a:rPr lang="en-US" dirty="0"/>
              <a:t>         }</a:t>
            </a:r>
          </a:p>
          <a:p>
            <a:pPr>
              <a:spcBef>
                <a:spcPts val="0"/>
              </a:spcBef>
              <a:defRPr/>
            </a:pPr>
            <a:r>
              <a:rPr lang="en-US" dirty="0"/>
              <a:t>}</a:t>
            </a:r>
          </a:p>
        </p:txBody>
      </p:sp>
      <p:sp>
        <p:nvSpPr>
          <p:cNvPr id="7" name="Rectangular Callout 6"/>
          <p:cNvSpPr/>
          <p:nvPr/>
        </p:nvSpPr>
        <p:spPr bwMode="auto">
          <a:xfrm>
            <a:off x="152400" y="4724400"/>
            <a:ext cx="3352800" cy="838200"/>
          </a:xfrm>
          <a:prstGeom prst="wedgeRectCallout">
            <a:avLst>
              <a:gd name="adj1" fmla="val 104564"/>
              <a:gd name="adj2" fmla="val -273431"/>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a:t>
            </a:r>
            <a:r>
              <a:rPr lang="en-US" sz="1400" b="0" dirty="0" err="1">
                <a:solidFill>
                  <a:schemeClr val="tx1"/>
                </a:solidFill>
              </a:rPr>
              <a:t>PrintDetails</a:t>
            </a:r>
            <a:r>
              <a:rPr lang="en-US" sz="1400" b="0" dirty="0">
                <a:solidFill>
                  <a:schemeClr val="tx1"/>
                </a:solidFill>
              </a:rPr>
              <a:t> class is used in </a:t>
            </a:r>
            <a:r>
              <a:rPr lang="en-US" sz="1400" b="0" dirty="0" err="1">
                <a:solidFill>
                  <a:schemeClr val="tx1"/>
                </a:solidFill>
              </a:rPr>
              <a:t>displayBill</a:t>
            </a:r>
            <a:r>
              <a:rPr lang="en-US" sz="1400" b="0" dirty="0">
                <a:solidFill>
                  <a:schemeClr val="tx1"/>
                </a:solidFill>
              </a:rPr>
              <a:t>() method</a:t>
            </a:r>
          </a:p>
        </p:txBody>
      </p:sp>
      <p:sp>
        <p:nvSpPr>
          <p:cNvPr id="8" name="TextBox 7"/>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graphicFrame>
        <p:nvGraphicFramePr>
          <p:cNvPr id="11" name="Object 10"/>
          <p:cNvGraphicFramePr>
            <a:graphicFrameLocks noChangeAspect="1"/>
          </p:cNvGraphicFramePr>
          <p:nvPr/>
        </p:nvGraphicFramePr>
        <p:xfrm>
          <a:off x="7010400" y="5562600"/>
          <a:ext cx="914400" cy="695325"/>
        </p:xfrm>
        <a:graphic>
          <a:graphicData uri="http://schemas.openxmlformats.org/presentationml/2006/ole">
            <p:oleObj spid="_x0000_s60418" name="Package" showAsIcon="1" r:id="rId4" imgW="914400" imgH="77148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832BBD6-C914-4968-9525-BC543B27CA02}" type="slidenum">
              <a:rPr lang="en-US"/>
              <a:pPr>
                <a:defRPr/>
              </a:pPr>
              <a:t>55</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Aggregation (3 of 3)</a:t>
            </a:r>
          </a:p>
        </p:txBody>
      </p:sp>
      <p:sp>
        <p:nvSpPr>
          <p:cNvPr id="7" name="Rectangle 6"/>
          <p:cNvSpPr>
            <a:spLocks noChangeArrowheads="1"/>
          </p:cNvSpPr>
          <p:nvPr/>
        </p:nvSpPr>
        <p:spPr bwMode="auto">
          <a:xfrm>
            <a:off x="1066800" y="1676400"/>
            <a:ext cx="5791200" cy="40422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dirty="0">
                <a:ea typeface="굴림" pitchFamily="34" charset="-127"/>
              </a:rPr>
              <a:t>Output:</a:t>
            </a:r>
          </a:p>
          <a:p>
            <a:pPr>
              <a:defRPr/>
            </a:pPr>
            <a:r>
              <a:rPr lang="en-US" sz="1600" b="0" dirty="0" smtClean="0">
                <a:ea typeface="굴림" pitchFamily="34" charset="-127"/>
              </a:rPr>
              <a:t>--------------------------------------------------------------------------------</a:t>
            </a:r>
          </a:p>
          <a:p>
            <a:pPr>
              <a:defRPr/>
            </a:pPr>
            <a:r>
              <a:rPr lang="en-US" sz="1600" b="0" dirty="0" smtClean="0">
                <a:ea typeface="굴림" pitchFamily="34" charset="-127"/>
              </a:rPr>
              <a:t>                                ABC Retail Store Bill</a:t>
            </a:r>
          </a:p>
          <a:p>
            <a:pPr>
              <a:defRPr/>
            </a:pPr>
            <a:r>
              <a:rPr lang="en-US" sz="1600" b="0" dirty="0" smtClean="0">
                <a:ea typeface="굴림" pitchFamily="34" charset="-127"/>
              </a:rPr>
              <a:t>--------------------------------------------------------------------------------</a:t>
            </a:r>
          </a:p>
          <a:p>
            <a:pPr>
              <a:defRPr/>
            </a:pPr>
            <a:endParaRPr lang="en-US" sz="1600" b="0" dirty="0" smtClean="0">
              <a:ea typeface="굴림" pitchFamily="34" charset="-127"/>
            </a:endParaRPr>
          </a:p>
          <a:p>
            <a:pPr>
              <a:defRPr/>
            </a:pPr>
            <a:r>
              <a:rPr lang="en-US" sz="1600" b="0" dirty="0" smtClean="0">
                <a:ea typeface="굴림" pitchFamily="34" charset="-127"/>
              </a:rPr>
              <a:t>Bill Id                                      :5001</a:t>
            </a:r>
          </a:p>
          <a:p>
            <a:pPr>
              <a:defRPr/>
            </a:pPr>
            <a:r>
              <a:rPr lang="en-US" sz="1600" b="0" dirty="0" smtClean="0">
                <a:ea typeface="굴림" pitchFamily="34" charset="-127"/>
              </a:rPr>
              <a:t>Final bill amount to be paid    :Rs.1055.0</a:t>
            </a:r>
          </a:p>
          <a:p>
            <a:pPr>
              <a:defRPr/>
            </a:pPr>
            <a:endParaRPr lang="en-US" sz="1600" b="0" dirty="0" smtClean="0">
              <a:ea typeface="굴림" pitchFamily="34" charset="-127"/>
            </a:endParaRPr>
          </a:p>
          <a:p>
            <a:pPr>
              <a:defRPr/>
            </a:pPr>
            <a:r>
              <a:rPr lang="en-US" sz="1600" b="0" dirty="0" smtClean="0">
                <a:ea typeface="굴림" pitchFamily="34" charset="-127"/>
              </a:rPr>
              <a:t>--------------------------------------------------------------------------------</a:t>
            </a:r>
          </a:p>
          <a:p>
            <a:pPr>
              <a:defRPr/>
            </a:pPr>
            <a:r>
              <a:rPr lang="en-US" sz="1600" b="0" dirty="0" smtClean="0">
                <a:ea typeface="굴림" pitchFamily="34" charset="-127"/>
              </a:rPr>
              <a:t>                                Thank You!!! Visit Again</a:t>
            </a:r>
          </a:p>
          <a:p>
            <a:pPr>
              <a:defRPr/>
            </a:pPr>
            <a:r>
              <a:rPr lang="en-US" sz="1600" b="0" dirty="0" smtClean="0">
                <a:ea typeface="굴림" pitchFamily="34" charset="-127"/>
              </a:rPr>
              <a:t>--------------------------------------------------------------------------------</a:t>
            </a:r>
            <a:endParaRPr lang="es-ES" sz="1600" b="0" dirty="0">
              <a:ea typeface="굴림" pitchFamily="34" charset="-127"/>
            </a:endParaRPr>
          </a:p>
        </p:txBody>
      </p:sp>
      <p:sp>
        <p:nvSpPr>
          <p:cNvPr id="6" name="TextBox 5"/>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marL="0" indent="4763" algn="just">
              <a:buFont typeface="Wingdings" pitchFamily="2" charset="2"/>
              <a:buNone/>
              <a:defRPr/>
            </a:pPr>
            <a:r>
              <a:rPr lang="en-US" dirty="0" smtClean="0"/>
              <a:t>Q1.  Consider a scenario of an employee management system. The employee details stored are </a:t>
            </a:r>
            <a:r>
              <a:rPr lang="en-US" dirty="0" err="1" smtClean="0"/>
              <a:t>empID</a:t>
            </a:r>
            <a:r>
              <a:rPr lang="en-US" dirty="0" smtClean="0"/>
              <a:t>, </a:t>
            </a:r>
            <a:r>
              <a:rPr lang="en-US" dirty="0" err="1" smtClean="0"/>
              <a:t>empName</a:t>
            </a:r>
            <a:r>
              <a:rPr lang="en-US" dirty="0" smtClean="0"/>
              <a:t> and </a:t>
            </a:r>
            <a:r>
              <a:rPr lang="en-US" dirty="0" err="1" smtClean="0"/>
              <a:t>dateOfJoining</a:t>
            </a:r>
            <a:r>
              <a:rPr lang="en-US" dirty="0" smtClean="0"/>
              <a:t>. The developer creates two classes called Employee and Date to store the employee details and the date respectively. What is the relationship between the classes ?</a:t>
            </a:r>
          </a:p>
          <a:p>
            <a:pPr marL="0" indent="4763" algn="just">
              <a:buFont typeface="Wingdings" pitchFamily="2" charset="2"/>
              <a:buNone/>
              <a:defRPr/>
            </a:pPr>
            <a:endParaRPr lang="en-US" dirty="0" smtClean="0"/>
          </a:p>
          <a:p>
            <a:pPr marL="0" indent="0" algn="just">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56</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
        <p:nvSpPr>
          <p:cNvPr id="6" name="Content Placeholder 9"/>
          <p:cNvSpPr txBox="1">
            <a:spLocks/>
          </p:cNvSpPr>
          <p:nvPr/>
        </p:nvSpPr>
        <p:spPr bwMode="auto">
          <a:xfrm>
            <a:off x="381000" y="3657600"/>
            <a:ext cx="57150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has-a relationship since every Employee has a date of joining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a:p>
            <a:pPr eaLnBrk="1" hangingPunct="1">
              <a:buFont typeface="Wingdings" pitchFamily="2" charset="2"/>
              <a:buNone/>
              <a:defRPr/>
            </a:pPr>
            <a:endParaRPr lang="en-US" sz="1800" kern="1200"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57</a:t>
            </a:fld>
            <a:endParaRPr lang="en-US"/>
          </a:p>
        </p:txBody>
      </p:sp>
      <p:sp>
        <p:nvSpPr>
          <p:cNvPr id="7" name="Rectangle 6"/>
          <p:cNvSpPr/>
          <p:nvPr/>
        </p:nvSpPr>
        <p:spPr>
          <a:xfrm>
            <a:off x="381000" y="1143000"/>
            <a:ext cx="8839200" cy="3600986"/>
          </a:xfrm>
          <a:prstGeom prst="rect">
            <a:avLst/>
          </a:prstGeom>
        </p:spPr>
        <p:txBody>
          <a:bodyPr wrap="square">
            <a:spAutoFit/>
          </a:bodyPr>
          <a:lstStyle/>
          <a:p>
            <a:pPr algn="just"/>
            <a:r>
              <a:rPr lang="en-US" sz="2400" b="0" dirty="0" smtClean="0">
                <a:latin typeface="+mn-lt"/>
                <a:cs typeface="+mn-cs"/>
              </a:rPr>
              <a:t>Q2. A DTH (Direct to home) company wants to promote its sales in Mysore. A customer has to register for one Base Scheme and may opt in addition for an </a:t>
            </a:r>
            <a:r>
              <a:rPr lang="en-US" sz="2400" b="0" dirty="0" err="1" smtClean="0">
                <a:latin typeface="+mn-lt"/>
                <a:cs typeface="+mn-cs"/>
              </a:rPr>
              <a:t>Addon</a:t>
            </a:r>
            <a:r>
              <a:rPr lang="en-US" sz="2400" b="0" dirty="0" smtClean="0">
                <a:latin typeface="+mn-lt"/>
                <a:cs typeface="+mn-cs"/>
              </a:rPr>
              <a:t> Scheme. Depending upon the base months, discount is offered to the customers on their base scheme prices. There is no discount offered on </a:t>
            </a:r>
            <a:r>
              <a:rPr lang="en-US" sz="2400" b="0" dirty="0" err="1" smtClean="0">
                <a:latin typeface="+mn-lt"/>
                <a:cs typeface="+mn-cs"/>
              </a:rPr>
              <a:t>Addon</a:t>
            </a:r>
            <a:r>
              <a:rPr lang="en-US" sz="2400" b="0" dirty="0" smtClean="0">
                <a:latin typeface="+mn-lt"/>
                <a:cs typeface="+mn-cs"/>
              </a:rPr>
              <a:t> scheme price.</a:t>
            </a:r>
          </a:p>
          <a:p>
            <a:pPr algn="just"/>
            <a:r>
              <a:rPr lang="en-US" sz="2400" b="0" dirty="0" smtClean="0">
                <a:latin typeface="+mn-lt"/>
                <a:cs typeface="+mn-cs"/>
              </a:rPr>
              <a:t>The DTH company wants to keep track of the Customer details. What are the classes involved and what is the relationship between the classes?</a:t>
            </a:r>
          </a:p>
        </p:txBody>
      </p:sp>
      <p:sp>
        <p:nvSpPr>
          <p:cNvPr id="8" name="Content Placeholder 9"/>
          <p:cNvSpPr txBox="1">
            <a:spLocks/>
          </p:cNvSpPr>
          <p:nvPr/>
        </p:nvSpPr>
        <p:spPr bwMode="auto">
          <a:xfrm>
            <a:off x="457200" y="4800600"/>
            <a:ext cx="8534400" cy="1447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algn="just" eaLnBrk="1" hangingPunct="1"/>
            <a:r>
              <a:rPr lang="en-US" sz="1600" b="0" dirty="0" smtClean="0"/>
              <a:t>The classes may be Customer class , </a:t>
            </a:r>
            <a:r>
              <a:rPr lang="en-US" sz="1600" b="0" dirty="0" err="1" smtClean="0"/>
              <a:t>BaseScheme</a:t>
            </a:r>
            <a:r>
              <a:rPr lang="en-US" sz="1600" b="0" dirty="0" smtClean="0"/>
              <a:t> class and </a:t>
            </a:r>
            <a:r>
              <a:rPr lang="en-US" sz="1600" b="0" dirty="0" err="1" smtClean="0"/>
              <a:t>AddonScheme</a:t>
            </a:r>
            <a:r>
              <a:rPr lang="en-US" sz="1600" b="0" dirty="0" smtClean="0"/>
              <a:t> class. The relationships are as </a:t>
            </a:r>
            <a:r>
              <a:rPr lang="en-US" sz="1600" b="0" dirty="0" err="1" smtClean="0"/>
              <a:t>follows:Customer</a:t>
            </a:r>
            <a:r>
              <a:rPr lang="en-US" sz="1600" b="0" dirty="0" smtClean="0"/>
              <a:t> class contains an object of </a:t>
            </a:r>
            <a:r>
              <a:rPr lang="en-US" sz="1600" b="0" dirty="0" err="1" smtClean="0"/>
              <a:t>BaseScheme</a:t>
            </a:r>
            <a:r>
              <a:rPr lang="en-US" sz="1600" b="0" dirty="0" smtClean="0"/>
              <a:t> and hence the relationship is Aggregation. The relationship between the </a:t>
            </a:r>
            <a:r>
              <a:rPr lang="en-US" sz="1600" b="0" dirty="0" err="1" smtClean="0"/>
              <a:t>BaseScheme</a:t>
            </a:r>
            <a:r>
              <a:rPr lang="en-US" sz="1600" b="0" dirty="0" smtClean="0"/>
              <a:t> and </a:t>
            </a:r>
            <a:r>
              <a:rPr lang="en-US" sz="1600" b="0" dirty="0" err="1" smtClean="0"/>
              <a:t>AddonScheme</a:t>
            </a:r>
            <a:r>
              <a:rPr lang="en-US" sz="1600" b="0" dirty="0" smtClean="0"/>
              <a:t> is that of “is-a” </a:t>
            </a:r>
            <a:r>
              <a:rPr lang="en-US" sz="1600" b="0" dirty="0" err="1" smtClean="0"/>
              <a:t>ie</a:t>
            </a:r>
            <a:r>
              <a:rPr lang="en-US" sz="1600" b="0" dirty="0" smtClean="0"/>
              <a:t>. inheritance. </a:t>
            </a:r>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10600" y="4267200"/>
            <a:ext cx="1244600" cy="1400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4294967295"/>
          </p:nvPr>
        </p:nvSpPr>
        <p:spPr>
          <a:xfrm>
            <a:off x="304800" y="1440546"/>
            <a:ext cx="8915400" cy="4411663"/>
          </a:xfrm>
        </p:spPr>
        <p:txBody>
          <a:bodyPr/>
          <a:lstStyle/>
          <a:p>
            <a:pPr marL="53975" indent="4763" algn="just">
              <a:buFont typeface="Wingdings" pitchFamily="2" charset="2"/>
              <a:buNone/>
            </a:pPr>
            <a:r>
              <a:rPr lang="en-US" dirty="0" smtClean="0"/>
              <a:t>Assume that the Retail Store wants to display the customer information. The information depends on the type of customer. The developer wants to write a single method that would display all the customer related information. Let us revisit the earlier class diagram-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384B29AA-4C1D-4521-B9B6-CE9FE0116E51}" type="slidenum">
              <a:rPr lang="en-US" smtClean="0"/>
              <a:pPr>
                <a:defRPr/>
              </a:pPr>
              <a:t>58</a:t>
            </a:fld>
            <a:endParaRPr lang="en-US"/>
          </a:p>
        </p:txBody>
      </p:sp>
      <p:graphicFrame>
        <p:nvGraphicFramePr>
          <p:cNvPr id="10" name="Table 9"/>
          <p:cNvGraphicFramePr>
            <a:graphicFrameLocks noGrp="1"/>
          </p:cNvGraphicFramePr>
          <p:nvPr/>
        </p:nvGraphicFramePr>
        <p:xfrm>
          <a:off x="3229398" y="3211844"/>
          <a:ext cx="2743200" cy="788670"/>
        </p:xfrm>
        <a:graphic>
          <a:graphicData uri="http://schemas.openxmlformats.org/drawingml/2006/table">
            <a:tbl>
              <a:tblPr/>
              <a:tblGrid>
                <a:gridCol w="2743200"/>
              </a:tblGrid>
              <a:tr h="0">
                <a:tc>
                  <a:txBody>
                    <a:bodyPr/>
                    <a:lstStyle/>
                    <a:p>
                      <a:pPr marL="0" marR="0" algn="ctr">
                        <a:lnSpc>
                          <a:spcPct val="115000"/>
                        </a:lnSpc>
                        <a:spcBef>
                          <a:spcPts val="0"/>
                        </a:spcBef>
                        <a:spcAft>
                          <a:spcPts val="0"/>
                        </a:spcAft>
                      </a:pPr>
                      <a:r>
                        <a:rPr lang="en-US" sz="1500"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customerId:int</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getCustomerId</a:t>
                      </a:r>
                      <a:r>
                        <a:rPr lang="en-US" sz="1500" dirty="0" smtClean="0">
                          <a:latin typeface="Calibri"/>
                          <a:ea typeface="Calibri"/>
                          <a:cs typeface="Times New Roman"/>
                        </a:rPr>
                        <a:t>():</a:t>
                      </a:r>
                      <a:r>
                        <a:rPr lang="en-US" sz="1500" dirty="0" err="1" smtClean="0">
                          <a:latin typeface="Calibri"/>
                          <a:ea typeface="Calibri"/>
                          <a:cs typeface="Times New Roman"/>
                        </a:rPr>
                        <a:t>int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1891136" y="5091381"/>
          <a:ext cx="2667000" cy="1051560"/>
        </p:xfrm>
        <a:graphic>
          <a:graphicData uri="http://schemas.openxmlformats.org/drawingml/2006/table">
            <a:tbl>
              <a:tblPr/>
              <a:tblGrid>
                <a:gridCol w="2667000"/>
              </a:tblGrid>
              <a:tr h="0">
                <a:tc>
                  <a:txBody>
                    <a:bodyPr/>
                    <a:lstStyle/>
                    <a:p>
                      <a:pPr marL="0" marR="0" algn="ctr">
                        <a:lnSpc>
                          <a:spcPct val="115000"/>
                        </a:lnSpc>
                        <a:spcBef>
                          <a:spcPts val="0"/>
                        </a:spcBef>
                        <a:spcAft>
                          <a:spcPts val="0"/>
                        </a:spcAft>
                      </a:pPr>
                      <a:r>
                        <a:rPr lang="en-US" sz="1500" dirty="0" err="1" smtClean="0">
                          <a:latin typeface="Calibri"/>
                          <a:ea typeface="Calibri"/>
                          <a:cs typeface="Times New Roman"/>
                        </a:rPr>
                        <a:t>RegularCustomer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-discount:</a:t>
                      </a:r>
                      <a:r>
                        <a:rPr lang="en-US" sz="1500" baseline="0" dirty="0" smtClean="0">
                          <a:latin typeface="Calibri"/>
                          <a:ea typeface="Calibri"/>
                          <a:cs typeface="Times New Roman"/>
                        </a:rPr>
                        <a:t> float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getDiscount</a:t>
                      </a:r>
                      <a:r>
                        <a:rPr lang="en-US" sz="1500" dirty="0" smtClean="0">
                          <a:latin typeface="Calibri"/>
                          <a:ea typeface="Calibri"/>
                          <a:cs typeface="Times New Roman"/>
                        </a:rPr>
                        <a:t>():float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setDiscount</a:t>
                      </a:r>
                      <a:r>
                        <a:rPr lang="en-US" sz="1500" dirty="0" smtClean="0">
                          <a:latin typeface="Calibri"/>
                          <a:ea typeface="Calibri"/>
                          <a:cs typeface="Times New Roman"/>
                        </a:rPr>
                        <a:t>(float):void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4815311" y="5127894"/>
          <a:ext cx="2590800" cy="1051560"/>
        </p:xfrm>
        <a:graphic>
          <a:graphicData uri="http://schemas.openxmlformats.org/drawingml/2006/table">
            <a:tbl>
              <a:tblPr/>
              <a:tblGrid>
                <a:gridCol w="2590800"/>
              </a:tblGrid>
              <a:tr h="0">
                <a:tc>
                  <a:txBody>
                    <a:bodyPr/>
                    <a:lstStyle/>
                    <a:p>
                      <a:pPr marL="0" marR="0" algn="ctr">
                        <a:lnSpc>
                          <a:spcPct val="115000"/>
                        </a:lnSpc>
                        <a:spcBef>
                          <a:spcPts val="0"/>
                        </a:spcBef>
                        <a:spcAft>
                          <a:spcPts val="0"/>
                        </a:spcAft>
                      </a:pPr>
                      <a:r>
                        <a:rPr lang="en-US" sz="1500" dirty="0" err="1" smtClean="0">
                          <a:latin typeface="Calibri"/>
                          <a:ea typeface="Calibri"/>
                          <a:cs typeface="Times New Roman"/>
                        </a:rPr>
                        <a:t>PrivilegedCustomer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memCardType</a:t>
                      </a:r>
                      <a:r>
                        <a:rPr lang="en-US" sz="1500" dirty="0" smtClean="0">
                          <a:latin typeface="Calibri"/>
                          <a:ea typeface="Calibri"/>
                          <a:cs typeface="Times New Roman"/>
                        </a:rPr>
                        <a:t>:</a:t>
                      </a:r>
                      <a:r>
                        <a:rPr lang="en-US" sz="1500" baseline="0" dirty="0" smtClean="0">
                          <a:latin typeface="Calibri"/>
                          <a:ea typeface="Calibri"/>
                          <a:cs typeface="Times New Roman"/>
                        </a:rPr>
                        <a:t> String</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getMemCardType</a:t>
                      </a:r>
                      <a:r>
                        <a:rPr lang="en-US" sz="1500" dirty="0" smtClean="0">
                          <a:latin typeface="Calibri"/>
                          <a:ea typeface="Calibri"/>
                          <a:cs typeface="Times New Roman"/>
                        </a:rPr>
                        <a:t>():String</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 </a:t>
                      </a:r>
                      <a:r>
                        <a:rPr lang="en-US" sz="1500" dirty="0" err="1" smtClean="0">
                          <a:latin typeface="Calibri"/>
                          <a:ea typeface="Calibri"/>
                          <a:cs typeface="Times New Roman"/>
                        </a:rPr>
                        <a:t>setMemCardType</a:t>
                      </a:r>
                      <a:r>
                        <a:rPr lang="en-US" sz="1500" dirty="0" smtClean="0">
                          <a:latin typeface="Calibri"/>
                          <a:ea typeface="Calibri"/>
                          <a:cs typeface="Times New Roman"/>
                        </a:rPr>
                        <a:t>(String)</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3" name="Straight Connector 12"/>
          <p:cNvCxnSpPr/>
          <p:nvPr/>
        </p:nvCxnSpPr>
        <p:spPr>
          <a:xfrm>
            <a:off x="3178598" y="4426854"/>
            <a:ext cx="2743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411" name="Group 39"/>
          <p:cNvGrpSpPr>
            <a:grpSpLocks/>
          </p:cNvGrpSpPr>
          <p:nvPr/>
        </p:nvGrpSpPr>
        <p:grpSpPr bwMode="auto">
          <a:xfrm>
            <a:off x="4473998" y="4122054"/>
            <a:ext cx="152400" cy="304800"/>
            <a:chOff x="5867400" y="6096000"/>
            <a:chExt cx="152400" cy="457994"/>
          </a:xfrm>
        </p:grpSpPr>
        <p:cxnSp>
          <p:nvCxnSpPr>
            <p:cNvPr id="58414" name="Straight Connector 35"/>
            <p:cNvCxnSpPr>
              <a:cxnSpLocks noChangeShapeType="1"/>
            </p:cNvCxnSpPr>
            <p:nvPr/>
          </p:nvCxnSpPr>
          <p:spPr bwMode="auto">
            <a:xfrm rot="5400000">
              <a:off x="5829300" y="6438900"/>
              <a:ext cx="228600" cy="1588"/>
            </a:xfrm>
            <a:prstGeom prst="line">
              <a:avLst/>
            </a:prstGeom>
            <a:noFill/>
            <a:ln w="12700" algn="ctr">
              <a:solidFill>
                <a:schemeClr val="tx1"/>
              </a:solidFill>
              <a:round/>
              <a:headEnd/>
              <a:tailEnd/>
            </a:ln>
          </p:spPr>
        </p:cxnSp>
        <p:sp>
          <p:nvSpPr>
            <p:cNvPr id="58415" name="Isosceles Triangle 38"/>
            <p:cNvSpPr>
              <a:spLocks noChangeArrowheads="1"/>
            </p:cNvSpPr>
            <p:nvPr/>
          </p:nvSpPr>
          <p:spPr bwMode="auto">
            <a:xfrm>
              <a:off x="5867400" y="6096000"/>
              <a:ext cx="152400" cy="228600"/>
            </a:xfrm>
            <a:prstGeom prst="triangle">
              <a:avLst>
                <a:gd name="adj" fmla="val 50000"/>
              </a:avLst>
            </a:prstGeom>
            <a:noFill/>
            <a:ln w="12700" algn="ctr">
              <a:solidFill>
                <a:schemeClr val="tx1"/>
              </a:solidFill>
              <a:round/>
              <a:headEnd/>
              <a:tailEnd/>
            </a:ln>
          </p:spPr>
          <p:txBody>
            <a:bodyPr anchor="ctr"/>
            <a:lstStyle/>
            <a:p>
              <a:endParaRPr lang="en-US" sz="36600"/>
            </a:p>
          </p:txBody>
        </p:sp>
      </p:grpSp>
      <p:sp>
        <p:nvSpPr>
          <p:cNvPr id="19" name="TextBox 18"/>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cxnSp>
        <p:nvCxnSpPr>
          <p:cNvPr id="20" name="Straight Connector 19"/>
          <p:cNvCxnSpPr/>
          <p:nvPr/>
        </p:nvCxnSpPr>
        <p:spPr bwMode="auto">
          <a:xfrm rot="5400000">
            <a:off x="2828472" y="4762500"/>
            <a:ext cx="6858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5400000">
            <a:off x="5583350" y="4761706"/>
            <a:ext cx="6858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15"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D05D75A1-66D7-493F-AB15-E68692583278}" type="slidenum">
              <a:rPr lang="en-US" smtClean="0"/>
              <a:pPr>
                <a:defRPr/>
              </a:pPr>
              <a:t>59</a:t>
            </a:fld>
            <a:endParaRPr lang="en-US"/>
          </a:p>
        </p:txBody>
      </p:sp>
      <p:sp>
        <p:nvSpPr>
          <p:cNvPr id="10" name="Rectangle 9"/>
          <p:cNvSpPr>
            <a:spLocks noChangeArrowheads="1"/>
          </p:cNvSpPr>
          <p:nvPr/>
        </p:nvSpPr>
        <p:spPr bwMode="auto">
          <a:xfrm>
            <a:off x="395288" y="2743200"/>
            <a:ext cx="9029700" cy="685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endParaRPr lang="es-ES" sz="1600" b="0" dirty="0">
              <a:ea typeface="굴림" pitchFamily="34" charset="-127"/>
            </a:endParaRPr>
          </a:p>
          <a:p>
            <a:pPr>
              <a:defRPr/>
            </a:pPr>
            <a:r>
              <a:rPr lang="es-ES" sz="1600" b="0" dirty="0" err="1">
                <a:ea typeface="굴림" pitchFamily="34" charset="-127"/>
              </a:rPr>
              <a:t>We</a:t>
            </a:r>
            <a:r>
              <a:rPr lang="es-ES" sz="1600" b="0" dirty="0">
                <a:ea typeface="굴림" pitchFamily="34" charset="-127"/>
              </a:rPr>
              <a:t> can </a:t>
            </a:r>
            <a:r>
              <a:rPr lang="es-ES" sz="1600" b="0" dirty="0" err="1" smtClean="0">
                <a:ea typeface="굴림" pitchFamily="34" charset="-127"/>
              </a:rPr>
              <a:t>have</a:t>
            </a:r>
            <a:r>
              <a:rPr lang="es-ES" sz="1600" b="0" dirty="0" smtClean="0">
                <a:ea typeface="굴림" pitchFamily="34" charset="-127"/>
              </a:rPr>
              <a:t> a </a:t>
            </a:r>
            <a:r>
              <a:rPr lang="es-ES" sz="1600" dirty="0" err="1">
                <a:ea typeface="굴림" pitchFamily="34" charset="-127"/>
              </a:rPr>
              <a:t>displayCustomerInformation</a:t>
            </a:r>
            <a:r>
              <a:rPr lang="es-ES" sz="1600" dirty="0">
                <a:ea typeface="굴림" pitchFamily="34" charset="-127"/>
              </a:rPr>
              <a:t>() </a:t>
            </a:r>
            <a:r>
              <a:rPr lang="es-ES" sz="1600" b="0" dirty="0" err="1">
                <a:ea typeface="굴림" pitchFamily="34" charset="-127"/>
              </a:rPr>
              <a:t>method</a:t>
            </a:r>
            <a:r>
              <a:rPr lang="es-ES" sz="1600" b="0" dirty="0">
                <a:ea typeface="굴림" pitchFamily="34" charset="-127"/>
              </a:rPr>
              <a:t> </a:t>
            </a:r>
            <a:r>
              <a:rPr lang="es-ES" sz="1600" b="0" dirty="0" err="1">
                <a:ea typeface="굴림" pitchFamily="34" charset="-127"/>
              </a:rPr>
              <a:t>for</a:t>
            </a:r>
            <a:r>
              <a:rPr lang="es-ES" sz="1600" b="0" dirty="0">
                <a:ea typeface="굴림" pitchFamily="34" charset="-127"/>
              </a:rPr>
              <a:t> </a:t>
            </a:r>
            <a:r>
              <a:rPr lang="es-ES" sz="1600" b="0" dirty="0" err="1">
                <a:ea typeface="굴림" pitchFamily="34" charset="-127"/>
              </a:rPr>
              <a:t>displaying</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details</a:t>
            </a:r>
            <a:r>
              <a:rPr lang="es-ES" sz="1600" b="0" dirty="0">
                <a:ea typeface="굴림" pitchFamily="34" charset="-127"/>
              </a:rPr>
              <a:t>. </a:t>
            </a:r>
          </a:p>
          <a:p>
            <a:pPr>
              <a:defRPr/>
            </a:pPr>
            <a:endParaRPr lang="es-ES" sz="1600" b="0" dirty="0">
              <a:ea typeface="굴림" pitchFamily="34" charset="-127"/>
            </a:endParaRPr>
          </a:p>
        </p:txBody>
      </p:sp>
      <p:sp>
        <p:nvSpPr>
          <p:cNvPr id="7" name="Oval Callout 6"/>
          <p:cNvSpPr/>
          <p:nvPr/>
        </p:nvSpPr>
        <p:spPr bwMode="auto">
          <a:xfrm>
            <a:off x="5257800" y="990600"/>
            <a:ext cx="4343400" cy="1790700"/>
          </a:xfrm>
          <a:prstGeom prst="wedgeEllipseCallout">
            <a:avLst>
              <a:gd name="adj1" fmla="val -55559"/>
              <a:gd name="adj2" fmla="val 5954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In which class will this method be defined – in Customer class or Regular/Privileged classes? </a:t>
            </a:r>
          </a:p>
        </p:txBody>
      </p:sp>
      <p:sp>
        <p:nvSpPr>
          <p:cNvPr id="9" name="Rectangle 8"/>
          <p:cNvSpPr>
            <a:spLocks noChangeArrowheads="1"/>
          </p:cNvSpPr>
          <p:nvPr/>
        </p:nvSpPr>
        <p:spPr bwMode="auto">
          <a:xfrm>
            <a:off x="395288" y="3962400"/>
            <a:ext cx="9029700" cy="2209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s-ES" sz="1600" b="0" dirty="0">
              <a:ea typeface="굴림" pitchFamily="34" charset="-127"/>
            </a:endParaRPr>
          </a:p>
          <a:p>
            <a:pPr marL="406400" indent="-406400" algn="just">
              <a:buClrTx/>
              <a:buFont typeface="Arial" pitchFamily="34" charset="0"/>
              <a:buChar char="•"/>
              <a:tabLst>
                <a:tab pos="231775" algn="l"/>
              </a:tabLst>
              <a:defRPr/>
            </a:pPr>
            <a:r>
              <a:rPr lang="es-ES" sz="1600" b="0" dirty="0" err="1" smtClean="0">
                <a:ea typeface="굴림" pitchFamily="34" charset="-127"/>
              </a:rPr>
              <a:t>If</a:t>
            </a:r>
            <a:r>
              <a:rPr lang="es-ES" sz="1600" b="0" dirty="0" smtClean="0">
                <a:ea typeface="굴림" pitchFamily="34" charset="-127"/>
              </a:rPr>
              <a:t> </a:t>
            </a:r>
            <a:r>
              <a:rPr lang="es-ES" sz="1600" b="0" dirty="0" err="1">
                <a:ea typeface="굴림" pitchFamily="34" charset="-127"/>
              </a:rPr>
              <a:t>this</a:t>
            </a:r>
            <a:r>
              <a:rPr lang="es-ES" sz="1600" b="0" dirty="0">
                <a:ea typeface="굴림" pitchFamily="34" charset="-127"/>
              </a:rPr>
              <a:t> </a:t>
            </a:r>
            <a:r>
              <a:rPr lang="es-ES" sz="1600" b="0" dirty="0" err="1">
                <a:ea typeface="굴림" pitchFamily="34" charset="-127"/>
              </a:rPr>
              <a:t>method</a:t>
            </a:r>
            <a:r>
              <a:rPr lang="es-ES" sz="1600" b="0" dirty="0">
                <a:ea typeface="굴림" pitchFamily="34" charset="-127"/>
              </a:rPr>
              <a:t> </a:t>
            </a:r>
            <a:r>
              <a:rPr lang="es-ES" sz="1600" b="0" dirty="0" err="1">
                <a:ea typeface="굴림" pitchFamily="34" charset="-127"/>
              </a:rPr>
              <a:t>is</a:t>
            </a:r>
            <a:r>
              <a:rPr lang="es-ES" sz="1600" b="0" dirty="0">
                <a:ea typeface="굴림" pitchFamily="34" charset="-127"/>
              </a:rPr>
              <a:t> placed in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it</a:t>
            </a:r>
            <a:r>
              <a:rPr lang="es-ES" sz="1600" b="0" dirty="0">
                <a:ea typeface="굴림" pitchFamily="34" charset="-127"/>
              </a:rPr>
              <a:t> can </a:t>
            </a:r>
            <a:r>
              <a:rPr lang="es-ES" sz="1600" b="0" dirty="0" err="1">
                <a:ea typeface="굴림" pitchFamily="34" charset="-127"/>
              </a:rPr>
              <a:t>access</a:t>
            </a:r>
            <a:r>
              <a:rPr lang="es-ES" sz="1600" b="0" dirty="0">
                <a:ea typeface="굴림" pitchFamily="34" charset="-127"/>
              </a:rPr>
              <a:t> </a:t>
            </a:r>
            <a:r>
              <a:rPr lang="es-ES" sz="1600" b="0" dirty="0" err="1">
                <a:ea typeface="굴림" pitchFamily="34" charset="-127"/>
              </a:rPr>
              <a:t>only</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instance</a:t>
            </a:r>
            <a:r>
              <a:rPr lang="es-ES" sz="1600" b="0" dirty="0">
                <a:ea typeface="굴림" pitchFamily="34" charset="-127"/>
              </a:rPr>
              <a:t> variables of </a:t>
            </a:r>
            <a:endParaRPr lang="es-ES" sz="1600" b="0" dirty="0" smtClean="0">
              <a:ea typeface="굴림" pitchFamily="34" charset="-127"/>
            </a:endParaRPr>
          </a:p>
          <a:p>
            <a:pPr marL="406400" indent="-406400" algn="just">
              <a:buClrTx/>
              <a:tabLst>
                <a:tab pos="231775" algn="l"/>
              </a:tabLst>
              <a:defRPr/>
            </a:pPr>
            <a:r>
              <a:rPr lang="es-ES" sz="1600" b="0" dirty="0" smtClean="0">
                <a:ea typeface="굴림" pitchFamily="34" charset="-127"/>
              </a:rPr>
              <a:t>       </a:t>
            </a:r>
            <a:r>
              <a:rPr lang="es-ES" sz="1600" b="0" dirty="0" err="1" smtClean="0">
                <a:ea typeface="굴림" pitchFamily="34" charset="-127"/>
              </a:rPr>
              <a:t>Customer</a:t>
            </a:r>
            <a:r>
              <a:rPr lang="es-ES" sz="1600" b="0" dirty="0" smtClean="0">
                <a:ea typeface="굴림" pitchFamily="34" charset="-127"/>
              </a:rPr>
              <a:t> </a:t>
            </a:r>
            <a:r>
              <a:rPr lang="es-ES" sz="1600" b="0" dirty="0" err="1">
                <a:ea typeface="굴림" pitchFamily="34" charset="-127"/>
              </a:rPr>
              <a:t>class</a:t>
            </a:r>
            <a:endParaRPr lang="es-ES" sz="1600" b="0" dirty="0">
              <a:ea typeface="굴림" pitchFamily="34" charset="-127"/>
            </a:endParaRPr>
          </a:p>
          <a:p>
            <a:pPr algn="just">
              <a:buClrTx/>
              <a:buFont typeface="Arial" pitchFamily="34" charset="0"/>
              <a:buChar char="•"/>
              <a:defRPr/>
            </a:pPr>
            <a:r>
              <a:rPr lang="es-ES" sz="1600" b="0" dirty="0" smtClean="0">
                <a:ea typeface="굴림" pitchFamily="34" charset="-127"/>
              </a:rPr>
              <a:t>     </a:t>
            </a:r>
            <a:r>
              <a:rPr lang="es-ES" sz="1600" b="0" dirty="0" err="1" smtClean="0">
                <a:ea typeface="굴림" pitchFamily="34" charset="-127"/>
              </a:rPr>
              <a:t>If</a:t>
            </a:r>
            <a:r>
              <a:rPr lang="es-ES" sz="1600" b="0" dirty="0" smtClean="0">
                <a:ea typeface="굴림" pitchFamily="34" charset="-127"/>
              </a:rPr>
              <a:t> </a:t>
            </a:r>
            <a:r>
              <a:rPr lang="es-ES" sz="1600" b="0" dirty="0" err="1">
                <a:ea typeface="굴림" pitchFamily="34" charset="-127"/>
              </a:rPr>
              <a:t>this</a:t>
            </a:r>
            <a:r>
              <a:rPr lang="es-ES" sz="1600" b="0" dirty="0">
                <a:ea typeface="굴림" pitchFamily="34" charset="-127"/>
              </a:rPr>
              <a:t> </a:t>
            </a:r>
            <a:r>
              <a:rPr lang="es-ES" sz="1600" b="0" dirty="0" err="1">
                <a:ea typeface="굴림" pitchFamily="34" charset="-127"/>
              </a:rPr>
              <a:t>method</a:t>
            </a:r>
            <a:r>
              <a:rPr lang="es-ES" sz="1600" b="0" dirty="0">
                <a:ea typeface="굴림" pitchFamily="34" charset="-127"/>
              </a:rPr>
              <a:t> </a:t>
            </a:r>
            <a:r>
              <a:rPr lang="es-ES" sz="1600" b="0" dirty="0" err="1">
                <a:ea typeface="굴림" pitchFamily="34" charset="-127"/>
              </a:rPr>
              <a:t>is</a:t>
            </a:r>
            <a:r>
              <a:rPr lang="es-ES" sz="1600" b="0" dirty="0">
                <a:ea typeface="굴림" pitchFamily="34" charset="-127"/>
              </a:rPr>
              <a:t> placed in </a:t>
            </a:r>
            <a:r>
              <a:rPr lang="es-ES" sz="1600" b="0" dirty="0" err="1">
                <a:ea typeface="굴림" pitchFamily="34" charset="-127"/>
              </a:rPr>
              <a:t>child</a:t>
            </a:r>
            <a:r>
              <a:rPr lang="es-ES" sz="1600" b="0" dirty="0">
                <a:ea typeface="굴림" pitchFamily="34" charset="-127"/>
              </a:rPr>
              <a:t> </a:t>
            </a:r>
            <a:r>
              <a:rPr lang="es-ES" sz="1600" b="0" dirty="0" err="1">
                <a:ea typeface="굴림" pitchFamily="34" charset="-127"/>
              </a:rPr>
              <a:t>classes</a:t>
            </a:r>
            <a:r>
              <a:rPr lang="es-ES" sz="1600" b="0" dirty="0">
                <a:ea typeface="굴림" pitchFamily="34" charset="-127"/>
              </a:rPr>
              <a:t>, </a:t>
            </a:r>
            <a:r>
              <a:rPr lang="es-ES" sz="1600" b="0" dirty="0" err="1">
                <a:ea typeface="굴림" pitchFamily="34" charset="-127"/>
              </a:rPr>
              <a:t>it</a:t>
            </a:r>
            <a:r>
              <a:rPr lang="es-ES" sz="1600" b="0" dirty="0">
                <a:ea typeface="굴림" pitchFamily="34" charset="-127"/>
              </a:rPr>
              <a:t> </a:t>
            </a:r>
            <a:r>
              <a:rPr lang="es-ES" sz="1600" b="0" dirty="0" err="1">
                <a:ea typeface="굴림" pitchFamily="34" charset="-127"/>
              </a:rPr>
              <a:t>cannot</a:t>
            </a:r>
            <a:r>
              <a:rPr lang="es-ES" sz="1600" b="0" dirty="0">
                <a:ea typeface="굴림" pitchFamily="34" charset="-127"/>
              </a:rPr>
              <a:t> </a:t>
            </a:r>
            <a:r>
              <a:rPr lang="es-ES" sz="1600" b="0" dirty="0" err="1">
                <a:ea typeface="굴림" pitchFamily="34" charset="-127"/>
              </a:rPr>
              <a:t>access</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instance</a:t>
            </a:r>
            <a:r>
              <a:rPr lang="es-ES" sz="1600" b="0" dirty="0">
                <a:ea typeface="굴림" pitchFamily="34" charset="-127"/>
              </a:rPr>
              <a:t> variables of </a:t>
            </a:r>
            <a:r>
              <a:rPr lang="es-ES" sz="1600" b="0" dirty="0" err="1" smtClean="0">
                <a:ea typeface="굴림" pitchFamily="34" charset="-127"/>
              </a:rPr>
              <a:t>Customer</a:t>
            </a:r>
            <a:endParaRPr lang="es-ES" sz="1600" b="0" dirty="0" smtClean="0">
              <a:ea typeface="굴림" pitchFamily="34" charset="-127"/>
            </a:endParaRPr>
          </a:p>
          <a:p>
            <a:pPr algn="just">
              <a:buClrTx/>
              <a:defRPr/>
            </a:pPr>
            <a:r>
              <a:rPr lang="es-ES" sz="1600" b="0" dirty="0" smtClean="0">
                <a:ea typeface="굴림" pitchFamily="34" charset="-127"/>
              </a:rPr>
              <a:t>       </a:t>
            </a:r>
            <a:r>
              <a:rPr lang="es-ES" sz="1600" b="0" dirty="0" err="1" smtClean="0">
                <a:ea typeface="굴림" pitchFamily="34" charset="-127"/>
              </a:rPr>
              <a:t>class</a:t>
            </a:r>
            <a:r>
              <a:rPr lang="es-ES" sz="1600" b="0" dirty="0" smtClean="0">
                <a:ea typeface="굴림" pitchFamily="34" charset="-127"/>
              </a:rPr>
              <a:t> </a:t>
            </a:r>
            <a:r>
              <a:rPr lang="es-ES" sz="1600" b="0" dirty="0" err="1">
                <a:ea typeface="굴림" pitchFamily="34" charset="-127"/>
              </a:rPr>
              <a:t>since</a:t>
            </a:r>
            <a:r>
              <a:rPr lang="es-ES" sz="1600" b="0" dirty="0">
                <a:ea typeface="굴림" pitchFamily="34" charset="-127"/>
              </a:rPr>
              <a:t> </a:t>
            </a:r>
            <a:r>
              <a:rPr lang="es-ES" sz="1600" b="0" dirty="0" err="1">
                <a:ea typeface="굴림" pitchFamily="34" charset="-127"/>
              </a:rPr>
              <a:t>all</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instance</a:t>
            </a:r>
            <a:r>
              <a:rPr lang="es-ES" sz="1600" b="0" dirty="0">
                <a:ea typeface="굴림" pitchFamily="34" charset="-127"/>
              </a:rPr>
              <a:t> variables of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are </a:t>
            </a:r>
            <a:r>
              <a:rPr lang="es-ES" sz="1600" b="0" dirty="0" err="1">
                <a:ea typeface="굴림" pitchFamily="34" charset="-127"/>
              </a:rPr>
              <a:t>private</a:t>
            </a:r>
            <a:r>
              <a:rPr lang="es-ES" sz="1600" b="0" dirty="0">
                <a:ea typeface="굴림" pitchFamily="34" charset="-127"/>
              </a:rPr>
              <a:t> in </a:t>
            </a:r>
            <a:r>
              <a:rPr lang="es-ES" sz="1600" b="0" dirty="0" err="1">
                <a:ea typeface="굴림" pitchFamily="34" charset="-127"/>
              </a:rPr>
              <a:t>nature</a:t>
            </a:r>
            <a:endParaRPr lang="es-ES" sz="1600" b="0" dirty="0">
              <a:ea typeface="굴림" pitchFamily="34" charset="-127"/>
            </a:endParaRPr>
          </a:p>
          <a:p>
            <a:pPr algn="just">
              <a:buClrTx/>
              <a:defRPr/>
            </a:pPr>
            <a:r>
              <a:rPr lang="es-ES" sz="1600" dirty="0" err="1" smtClean="0">
                <a:ea typeface="굴림" pitchFamily="34" charset="-127"/>
              </a:rPr>
              <a:t>We</a:t>
            </a:r>
            <a:r>
              <a:rPr lang="es-ES" sz="1600" dirty="0" smtClean="0">
                <a:ea typeface="굴림" pitchFamily="34" charset="-127"/>
              </a:rPr>
              <a:t> </a:t>
            </a:r>
            <a:r>
              <a:rPr lang="es-ES" sz="1600" dirty="0" err="1" smtClean="0">
                <a:ea typeface="굴림" pitchFamily="34" charset="-127"/>
              </a:rPr>
              <a:t>need</a:t>
            </a:r>
            <a:r>
              <a:rPr lang="es-ES" sz="1600" dirty="0" smtClean="0">
                <a:ea typeface="굴림" pitchFamily="34" charset="-127"/>
              </a:rPr>
              <a:t> </a:t>
            </a:r>
            <a:r>
              <a:rPr lang="es-ES" sz="1600" dirty="0" err="1" smtClean="0">
                <a:ea typeface="굴림" pitchFamily="34" charset="-127"/>
              </a:rPr>
              <a:t>to</a:t>
            </a:r>
            <a:r>
              <a:rPr lang="es-ES" sz="1600" dirty="0" smtClean="0">
                <a:ea typeface="굴림" pitchFamily="34" charset="-127"/>
              </a:rPr>
              <a:t> </a:t>
            </a:r>
            <a:r>
              <a:rPr lang="es-ES" sz="1600" dirty="0" err="1" smtClean="0">
                <a:ea typeface="굴림" pitchFamily="34" charset="-127"/>
              </a:rPr>
              <a:t>know</a:t>
            </a:r>
            <a:r>
              <a:rPr lang="es-ES" sz="1600" dirty="0" smtClean="0">
                <a:ea typeface="굴림" pitchFamily="34" charset="-127"/>
              </a:rPr>
              <a:t> </a:t>
            </a:r>
            <a:r>
              <a:rPr lang="es-ES" sz="1600" dirty="0" err="1" smtClean="0">
                <a:ea typeface="굴림" pitchFamily="34" charset="-127"/>
              </a:rPr>
              <a:t>how</a:t>
            </a:r>
            <a:r>
              <a:rPr lang="es-ES" sz="1600" dirty="0" smtClean="0">
                <a:ea typeface="굴림" pitchFamily="34" charset="-127"/>
              </a:rPr>
              <a:t> </a:t>
            </a:r>
            <a:r>
              <a:rPr lang="es-ES" sz="1600" dirty="0" err="1" smtClean="0">
                <a:ea typeface="굴림" pitchFamily="34" charset="-127"/>
              </a:rPr>
              <a:t>to</a:t>
            </a:r>
            <a:r>
              <a:rPr lang="es-ES" sz="1600" dirty="0" smtClean="0">
                <a:ea typeface="굴림" pitchFamily="34" charset="-127"/>
              </a:rPr>
              <a:t> define </a:t>
            </a:r>
            <a:r>
              <a:rPr lang="es-ES" sz="1600" dirty="0" err="1">
                <a:ea typeface="굴림" pitchFamily="34" charset="-127"/>
              </a:rPr>
              <a:t>the</a:t>
            </a:r>
            <a:r>
              <a:rPr lang="es-ES" sz="1600" dirty="0">
                <a:ea typeface="굴림" pitchFamily="34" charset="-127"/>
              </a:rPr>
              <a:t>  </a:t>
            </a:r>
            <a:r>
              <a:rPr lang="es-ES" sz="1600" dirty="0" err="1">
                <a:ea typeface="굴림" pitchFamily="34" charset="-127"/>
              </a:rPr>
              <a:t>method</a:t>
            </a:r>
            <a:r>
              <a:rPr lang="es-ES" sz="1600" dirty="0">
                <a:ea typeface="굴림" pitchFamily="34" charset="-127"/>
              </a:rPr>
              <a:t> in </a:t>
            </a:r>
            <a:r>
              <a:rPr lang="es-ES" sz="1600" dirty="0" err="1">
                <a:ea typeface="굴림" pitchFamily="34" charset="-127"/>
              </a:rPr>
              <a:t>both</a:t>
            </a:r>
            <a:r>
              <a:rPr lang="es-ES" sz="1600" dirty="0">
                <a:ea typeface="굴림" pitchFamily="34" charset="-127"/>
              </a:rPr>
              <a:t> </a:t>
            </a:r>
            <a:r>
              <a:rPr lang="es-ES" sz="1600" dirty="0" err="1">
                <a:ea typeface="굴림" pitchFamily="34" charset="-127"/>
              </a:rPr>
              <a:t>the</a:t>
            </a:r>
            <a:r>
              <a:rPr lang="es-ES" sz="1600" dirty="0">
                <a:ea typeface="굴림" pitchFamily="34" charset="-127"/>
              </a:rPr>
              <a:t> </a:t>
            </a:r>
            <a:r>
              <a:rPr lang="es-ES" sz="1600" dirty="0" err="1">
                <a:ea typeface="굴림" pitchFamily="34" charset="-127"/>
              </a:rPr>
              <a:t>parent</a:t>
            </a:r>
            <a:r>
              <a:rPr lang="es-ES" sz="1600" dirty="0">
                <a:ea typeface="굴림" pitchFamily="34" charset="-127"/>
              </a:rPr>
              <a:t> </a:t>
            </a:r>
            <a:r>
              <a:rPr lang="es-ES" sz="1600" dirty="0" err="1">
                <a:ea typeface="굴림" pitchFamily="34" charset="-127"/>
              </a:rPr>
              <a:t>class</a:t>
            </a:r>
            <a:r>
              <a:rPr lang="es-ES" sz="1600" dirty="0">
                <a:ea typeface="굴림" pitchFamily="34" charset="-127"/>
              </a:rPr>
              <a:t> and </a:t>
            </a:r>
            <a:r>
              <a:rPr lang="es-ES" sz="1600" dirty="0" err="1">
                <a:ea typeface="굴림" pitchFamily="34" charset="-127"/>
              </a:rPr>
              <a:t>child</a:t>
            </a:r>
            <a:r>
              <a:rPr lang="es-ES" sz="1600" dirty="0">
                <a:ea typeface="굴림" pitchFamily="34" charset="-127"/>
              </a:rPr>
              <a:t> </a:t>
            </a:r>
            <a:r>
              <a:rPr lang="es-ES" sz="1600" dirty="0" err="1" smtClean="0">
                <a:ea typeface="굴림" pitchFamily="34" charset="-127"/>
              </a:rPr>
              <a:t>class</a:t>
            </a:r>
            <a:r>
              <a:rPr lang="es-ES" sz="1600" dirty="0" smtClean="0">
                <a:ea typeface="굴림" pitchFamily="34" charset="-127"/>
              </a:rPr>
              <a:t>(es) and </a:t>
            </a:r>
            <a:r>
              <a:rPr lang="es-ES" sz="1600" dirty="0" err="1" smtClean="0">
                <a:ea typeface="굴림" pitchFamily="34" charset="-127"/>
              </a:rPr>
              <a:t>invoke</a:t>
            </a:r>
            <a:r>
              <a:rPr lang="es-ES" sz="1600" dirty="0" smtClean="0">
                <a:ea typeface="굴림" pitchFamily="34" charset="-127"/>
              </a:rPr>
              <a:t> </a:t>
            </a:r>
            <a:r>
              <a:rPr lang="es-ES" sz="1600" dirty="0" err="1">
                <a:ea typeface="굴림" pitchFamily="34" charset="-127"/>
              </a:rPr>
              <a:t>it</a:t>
            </a:r>
            <a:r>
              <a:rPr lang="es-ES" sz="1600" dirty="0">
                <a:ea typeface="굴림" pitchFamily="34" charset="-127"/>
              </a:rPr>
              <a:t> </a:t>
            </a:r>
            <a:r>
              <a:rPr lang="es-ES" sz="1600" dirty="0" err="1">
                <a:ea typeface="굴림" pitchFamily="34" charset="-127"/>
              </a:rPr>
              <a:t>based</a:t>
            </a:r>
            <a:r>
              <a:rPr lang="es-ES" sz="1600" dirty="0">
                <a:ea typeface="굴림" pitchFamily="34" charset="-127"/>
              </a:rPr>
              <a:t> </a:t>
            </a:r>
            <a:r>
              <a:rPr lang="es-ES" sz="1600" dirty="0" err="1">
                <a:ea typeface="굴림" pitchFamily="34" charset="-127"/>
              </a:rPr>
              <a:t>on</a:t>
            </a:r>
            <a:r>
              <a:rPr lang="es-ES" sz="1600" dirty="0">
                <a:ea typeface="굴림" pitchFamily="34" charset="-127"/>
              </a:rPr>
              <a:t> </a:t>
            </a:r>
            <a:r>
              <a:rPr lang="es-ES" sz="1600" dirty="0" err="1">
                <a:ea typeface="굴림" pitchFamily="34" charset="-127"/>
              </a:rPr>
              <a:t>the</a:t>
            </a:r>
            <a:r>
              <a:rPr lang="es-ES" sz="1600" dirty="0">
                <a:ea typeface="굴림" pitchFamily="34" charset="-127"/>
              </a:rPr>
              <a:t> </a:t>
            </a:r>
            <a:r>
              <a:rPr lang="es-ES" sz="1600" dirty="0" err="1" smtClean="0">
                <a:ea typeface="굴림" pitchFamily="34" charset="-127"/>
              </a:rPr>
              <a:t>type</a:t>
            </a:r>
            <a:r>
              <a:rPr lang="es-ES" sz="1600" dirty="0" smtClean="0">
                <a:ea typeface="굴림" pitchFamily="34" charset="-127"/>
              </a:rPr>
              <a:t> of </a:t>
            </a:r>
            <a:r>
              <a:rPr lang="es-ES" sz="1600" dirty="0" err="1" smtClean="0">
                <a:ea typeface="굴림" pitchFamily="34" charset="-127"/>
              </a:rPr>
              <a:t>Customer</a:t>
            </a:r>
            <a:endParaRPr lang="es-ES" sz="1600" dirty="0">
              <a:ea typeface="굴림" pitchFamily="34" charset="-127"/>
            </a:endParaRPr>
          </a:p>
          <a:p>
            <a:pPr algn="just">
              <a:defRPr/>
            </a:pPr>
            <a:endParaRPr lang="es-ES" sz="1600" b="0" dirty="0">
              <a:ea typeface="굴림" pitchFamily="34" charset="-127"/>
            </a:endParaRPr>
          </a:p>
        </p:txBody>
      </p:sp>
      <p:sp>
        <p:nvSpPr>
          <p:cNvPr id="11" name="TextBox 10"/>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4294967295"/>
          </p:nvPr>
        </p:nvSpPr>
        <p:spPr>
          <a:xfrm>
            <a:off x="381000" y="1524000"/>
            <a:ext cx="8915400" cy="4411663"/>
          </a:xfrm>
        </p:spPr>
        <p:txBody>
          <a:bodyPr/>
          <a:lstStyle/>
          <a:p>
            <a:pPr marL="1588" indent="-1588" algn="just">
              <a:buFont typeface="Wingdings" pitchFamily="2" charset="2"/>
              <a:buNone/>
              <a:defRPr/>
            </a:pPr>
            <a:r>
              <a:rPr lang="en-US" dirty="0" smtClean="0"/>
              <a:t>The Retail Store has requirement for printing many reports including the bill. All reports contain header. The header may be</a:t>
            </a:r>
          </a:p>
          <a:p>
            <a:pPr marL="401638" lvl="1" indent="-1588" algn="just">
              <a:defRPr/>
            </a:pPr>
            <a:r>
              <a:rPr lang="en-US" dirty="0" smtClean="0"/>
              <a:t> a line containing a character printed 70 times or</a:t>
            </a:r>
          </a:p>
          <a:p>
            <a:pPr marL="401638" lvl="1" indent="-1588" algn="just">
              <a:defRPr/>
            </a:pPr>
            <a:r>
              <a:rPr lang="en-US" dirty="0" smtClean="0"/>
              <a:t> a title of a report or</a:t>
            </a:r>
          </a:p>
          <a:p>
            <a:pPr marL="401638" lvl="1" indent="-1588" algn="just">
              <a:defRPr/>
            </a:pPr>
            <a:r>
              <a:rPr lang="en-US" dirty="0" smtClean="0"/>
              <a:t> a line containing a character specified number of times</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b="1" dirty="0" smtClean="0"/>
              <a:t>		</a:t>
            </a:r>
          </a:p>
          <a:p>
            <a:pPr>
              <a:buFont typeface="Wingdings" pitchFamily="2" charset="2"/>
              <a:buNone/>
              <a:defRPr/>
            </a:pPr>
            <a:endParaRPr lang="en-US" b="1" dirty="0" smtClean="0"/>
          </a:p>
          <a:p>
            <a:pPr>
              <a:buFont typeface="Wingdings" pitchFamily="2" charset="2"/>
              <a:buNone/>
              <a:defRPr/>
            </a:pPr>
            <a:r>
              <a:rPr lang="en-US" dirty="0" smtClean="0"/>
              <a:t>		</a:t>
            </a:r>
          </a:p>
          <a:p>
            <a:pPr>
              <a:buFont typeface="Wingdings" pitchFamily="2" charset="2"/>
              <a:buNone/>
              <a:defRPr/>
            </a:pPr>
            <a:endParaRPr lang="en-US" dirty="0" smtClean="0"/>
          </a:p>
        </p:txBody>
      </p:sp>
      <p:sp>
        <p:nvSpPr>
          <p:cNvPr id="6" name="Slide Number Placeholder 5"/>
          <p:cNvSpPr>
            <a:spLocks noGrp="1"/>
          </p:cNvSpPr>
          <p:nvPr>
            <p:ph type="sldNum" sz="quarter" idx="10"/>
          </p:nvPr>
        </p:nvSpPr>
        <p:spPr/>
        <p:txBody>
          <a:bodyPr/>
          <a:lstStyle/>
          <a:p>
            <a:pPr>
              <a:defRPr/>
            </a:pPr>
            <a:fld id="{AF9BB287-FE19-45C0-8023-30001547C28B}" type="slidenum">
              <a:rPr lang="en-US" smtClean="0"/>
              <a:pPr>
                <a:defRPr/>
              </a:pPr>
              <a:t>6</a:t>
            </a:fld>
            <a:endParaRPr lang="en-US"/>
          </a:p>
        </p:txBody>
      </p:sp>
      <p:sp>
        <p:nvSpPr>
          <p:cNvPr id="7" name="TextBox 6"/>
          <p:cNvSpPr txBox="1"/>
          <p:nvPr/>
        </p:nvSpPr>
        <p:spPr>
          <a:xfrm>
            <a:off x="533400" y="1175658"/>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Oval Callout 8"/>
          <p:cNvSpPr/>
          <p:nvPr/>
        </p:nvSpPr>
        <p:spPr bwMode="auto">
          <a:xfrm>
            <a:off x="7467600" y="3886200"/>
            <a:ext cx="2286000" cy="1676400"/>
          </a:xfrm>
          <a:prstGeom prst="wedgeEllipseCallout">
            <a:avLst>
              <a:gd name="adj1" fmla="val -44910"/>
              <a:gd name="adj2" fmla="val -7481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are your observations about the printing activity?</a:t>
            </a:r>
          </a:p>
        </p:txBody>
      </p:sp>
      <p:sp>
        <p:nvSpPr>
          <p:cNvPr id="11" name="Content Placeholder 9"/>
          <p:cNvSpPr txBox="1">
            <a:spLocks/>
          </p:cNvSpPr>
          <p:nvPr/>
        </p:nvSpPr>
        <p:spPr>
          <a:xfrm>
            <a:off x="609600" y="4648200"/>
            <a:ext cx="6781800" cy="1066800"/>
          </a:xfrm>
          <a:prstGeom prst="flowChartProcess">
            <a:avLst/>
          </a:prstGeom>
          <a:ln w="9525" cap="flat" cmpd="sng" algn="ctr">
            <a:solidFill>
              <a:schemeClr val="accent2">
                <a:shade val="95000"/>
                <a:satMod val="105000"/>
              </a:schemeClr>
            </a:solidFill>
            <a:prstDash val="soli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1588" lvl="1" indent="-1588" algn="just">
              <a:buFont typeface="Wingdings" pitchFamily="2" charset="2"/>
              <a:buNone/>
              <a:defRPr/>
            </a:pPr>
            <a:r>
              <a:rPr lang="en-US" sz="1600" b="0" dirty="0"/>
              <a:t>Printing of header is required for all the reports but what is printed in the header differs based on the requirement. Hence we need to have a means of having a print method which behaves differently in different situations</a:t>
            </a: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04800" y="1524000"/>
            <a:ext cx="9448800" cy="9144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Method Overriding &amp; Dynamic Polymorphism </a:t>
            </a: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A0B7864-588B-4423-A027-F8409B869FE5}" type="slidenum">
              <a:rPr lang="en-US"/>
              <a:pPr>
                <a:defRPr/>
              </a:pPr>
              <a:t>61</a:t>
            </a:fld>
            <a:endParaRPr lang="en-US"/>
          </a:p>
        </p:txBody>
      </p:sp>
      <p:sp>
        <p:nvSpPr>
          <p:cNvPr id="370692" name="Rectangle 4"/>
          <p:cNvSpPr>
            <a:spLocks noGrp="1" noChangeArrowheads="1"/>
          </p:cNvSpPr>
          <p:nvPr>
            <p:ph type="title"/>
          </p:nvPr>
        </p:nvSpPr>
        <p:spPr/>
        <p:txBody>
          <a:bodyPr/>
          <a:lstStyle/>
          <a:p>
            <a:pPr eaLnBrk="1" hangingPunct="1">
              <a:defRPr/>
            </a:pPr>
            <a:r>
              <a:rPr lang="en-US" dirty="0" smtClean="0"/>
              <a:t>Method Overriding (1 of 3)</a:t>
            </a:r>
          </a:p>
        </p:txBody>
      </p:sp>
      <p:sp>
        <p:nvSpPr>
          <p:cNvPr id="12292" name="Rectangle 5"/>
          <p:cNvSpPr>
            <a:spLocks noGrp="1" noChangeArrowheads="1"/>
          </p:cNvSpPr>
          <p:nvPr>
            <p:ph type="body" idx="1"/>
          </p:nvPr>
        </p:nvSpPr>
        <p:spPr>
          <a:xfrm>
            <a:off x="381000" y="1282700"/>
            <a:ext cx="8864600" cy="4881563"/>
          </a:xfrm>
        </p:spPr>
        <p:txBody>
          <a:bodyPr/>
          <a:lstStyle/>
          <a:p>
            <a:pPr>
              <a:defRPr/>
            </a:pPr>
            <a:r>
              <a:rPr lang="en-US" sz="2200" dirty="0" smtClean="0"/>
              <a:t>A child class can modify behavior inherited from a parent class</a:t>
            </a:r>
          </a:p>
          <a:p>
            <a:pPr>
              <a:defRPr/>
            </a:pPr>
            <a:endParaRPr lang="en-US" sz="2200" dirty="0" smtClean="0"/>
          </a:p>
          <a:p>
            <a:pPr>
              <a:defRPr/>
            </a:pPr>
            <a:r>
              <a:rPr lang="en-US" sz="2200" dirty="0" smtClean="0"/>
              <a:t>The child class can create a method with different functionality than the parent’s method but with the same: </a:t>
            </a:r>
          </a:p>
          <a:p>
            <a:pPr lvl="1">
              <a:defRPr/>
            </a:pPr>
            <a:r>
              <a:rPr lang="en-US" dirty="0" smtClean="0">
                <a:ea typeface="+mn-ea"/>
              </a:rPr>
              <a:t>Name</a:t>
            </a:r>
          </a:p>
          <a:p>
            <a:pPr lvl="1">
              <a:defRPr/>
            </a:pPr>
            <a:r>
              <a:rPr lang="en-US" dirty="0" smtClean="0">
                <a:ea typeface="+mn-ea"/>
              </a:rPr>
              <a:t>Return type</a:t>
            </a:r>
          </a:p>
          <a:p>
            <a:pPr lvl="1">
              <a:defRPr/>
            </a:pPr>
            <a:r>
              <a:rPr lang="en-US" dirty="0" smtClean="0">
                <a:ea typeface="+mn-ea"/>
              </a:rPr>
              <a:t>Argument list </a:t>
            </a:r>
            <a:r>
              <a:rPr lang="en-US" smtClean="0">
                <a:ea typeface="+mn-ea"/>
              </a:rPr>
              <a:t>and order</a:t>
            </a:r>
            <a:r>
              <a:rPr lang="en-US" sz="2400" dirty="0" smtClean="0">
                <a:ea typeface="+mn-ea"/>
              </a:rPr>
              <a:t> </a:t>
            </a:r>
          </a:p>
          <a:p>
            <a:pPr eaLnBrk="1" hangingPunct="1">
              <a:defRPr/>
            </a:pPr>
            <a:endParaRPr lang="en-US" sz="2200" dirty="0" smtClean="0"/>
          </a:p>
          <a:p>
            <a:pPr eaLnBrk="1" hangingPunct="1">
              <a:defRPr/>
            </a:pPr>
            <a:r>
              <a:rPr lang="en-US" sz="2200" dirty="0" smtClean="0"/>
              <a:t>This feature is known as Method Overriding</a:t>
            </a:r>
          </a:p>
          <a:p>
            <a:pPr eaLnBrk="1" hangingPunct="1">
              <a:lnSpc>
                <a:spcPct val="90000"/>
              </a:lnSpc>
              <a:defRPr/>
            </a:pPr>
            <a:endParaRPr lang="en-US" sz="2200" dirty="0" smtClean="0"/>
          </a:p>
          <a:p>
            <a:pPr eaLnBrk="1" hangingPunct="1">
              <a:lnSpc>
                <a:spcPct val="90000"/>
              </a:lnSpc>
              <a:defRPr/>
            </a:pPr>
            <a:r>
              <a:rPr lang="en-US" sz="2000" dirty="0" smtClean="0"/>
              <a:t>The overridden method cannot have a lesser or a weaker access privilege </a:t>
            </a:r>
            <a:r>
              <a:rPr lang="en-US" sz="2200" dirty="0" smtClean="0"/>
              <a:t>in the child class</a:t>
            </a:r>
          </a:p>
          <a:p>
            <a:pPr eaLnBrk="1" hangingPunct="1">
              <a:defRPr/>
            </a:pPr>
            <a:endParaRPr lang="en-US" dirty="0" smtClean="0"/>
          </a:p>
        </p:txBody>
      </p:sp>
      <p:sp>
        <p:nvSpPr>
          <p:cNvPr id="8" name="Content Placeholder 9"/>
          <p:cNvSpPr txBox="1">
            <a:spLocks/>
          </p:cNvSpPr>
          <p:nvPr/>
        </p:nvSpPr>
        <p:spPr bwMode="auto">
          <a:xfrm>
            <a:off x="6705600" y="4267200"/>
            <a:ext cx="2057400" cy="838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Polymorphism</a:t>
            </a:r>
            <a:endParaRPr lang="en-US" sz="1600" b="0" kern="0" dirty="0">
              <a:solidFill>
                <a:schemeClr val="tx1"/>
              </a:solidFill>
            </a:endParaRPr>
          </a:p>
        </p:txBody>
      </p:sp>
      <p:sp>
        <p:nvSpPr>
          <p:cNvPr id="11" name="Oval Callout 10"/>
          <p:cNvSpPr/>
          <p:nvPr/>
        </p:nvSpPr>
        <p:spPr bwMode="auto">
          <a:xfrm>
            <a:off x="6019800" y="2514600"/>
            <a:ext cx="2667000" cy="1524000"/>
          </a:xfrm>
          <a:prstGeom prst="wedgeEllipseCallout">
            <a:avLst>
              <a:gd name="adj1" fmla="val -109958"/>
              <a:gd name="adj2" fmla="val -1219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Identify the OO feature associated with this concept?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17DCC69-3A38-45BB-8997-88829D9066F2}" type="slidenum">
              <a:rPr lang="en-US"/>
              <a:pPr>
                <a:defRPr/>
              </a:pPr>
              <a:t>62</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Method Overriding (2 of 3)</a:t>
            </a:r>
          </a:p>
        </p:txBody>
      </p:sp>
      <p:sp>
        <p:nvSpPr>
          <p:cNvPr id="18436" name="Text Box 4"/>
          <p:cNvSpPr txBox="1">
            <a:spLocks noChangeArrowheads="1"/>
          </p:cNvSpPr>
          <p:nvPr/>
        </p:nvSpPr>
        <p:spPr bwMode="auto">
          <a:xfrm>
            <a:off x="384175" y="1447800"/>
            <a:ext cx="4568825" cy="397031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lnSpc>
                <a:spcPct val="75000"/>
              </a:lnSpc>
              <a:spcBef>
                <a:spcPts val="0"/>
              </a:spcBef>
              <a:defRPr/>
            </a:pPr>
            <a:r>
              <a:rPr lang="en-US" dirty="0" smtClean="0">
                <a:ea typeface="굴림" pitchFamily="34" charset="-127"/>
              </a:rPr>
              <a:t>class Customer{</a:t>
            </a:r>
          </a:p>
          <a:p>
            <a:pPr>
              <a:lnSpc>
                <a:spcPct val="75000"/>
              </a:lnSpc>
              <a:spcBef>
                <a:spcPts val="0"/>
              </a:spcBef>
              <a:defRPr/>
            </a:pPr>
            <a:r>
              <a:rPr lang="en-US" dirty="0" smtClean="0">
                <a:ea typeface="굴림" pitchFamily="34" charset="-127"/>
              </a:rPr>
              <a:t>	private </a:t>
            </a:r>
            <a:r>
              <a:rPr lang="en-US" dirty="0" err="1" smtClean="0">
                <a:ea typeface="굴림" pitchFamily="34" charset="-127"/>
              </a:rPr>
              <a:t>int</a:t>
            </a:r>
            <a:r>
              <a:rPr lang="en-US" dirty="0" smtClean="0">
                <a:ea typeface="굴림" pitchFamily="34" charset="-127"/>
              </a:rPr>
              <a:t> </a:t>
            </a:r>
            <a:r>
              <a:rPr lang="en-US" dirty="0" err="1" smtClean="0">
                <a:ea typeface="굴림" pitchFamily="34" charset="-127"/>
              </a:rPr>
              <a:t>customerId</a:t>
            </a:r>
            <a:r>
              <a:rPr lang="en-US" dirty="0" smtClean="0">
                <a:ea typeface="굴림" pitchFamily="34" charset="-127"/>
              </a:rPr>
              <a:t>;</a:t>
            </a:r>
          </a:p>
          <a:p>
            <a:pPr>
              <a:lnSpc>
                <a:spcPct val="75000"/>
              </a:lnSpc>
              <a:spcBef>
                <a:spcPts val="0"/>
              </a:spcBef>
              <a:defRPr/>
            </a:pPr>
            <a:r>
              <a:rPr lang="en-US" dirty="0" smtClean="0">
                <a:ea typeface="굴림" pitchFamily="34" charset="-127"/>
              </a:rPr>
              <a:t>	private static </a:t>
            </a:r>
            <a:r>
              <a:rPr lang="en-US" dirty="0" err="1" smtClean="0">
                <a:ea typeface="굴림" pitchFamily="34" charset="-127"/>
              </a:rPr>
              <a:t>int</a:t>
            </a:r>
            <a:r>
              <a:rPr lang="en-US" dirty="0" smtClean="0">
                <a:ea typeface="굴림" pitchFamily="34" charset="-127"/>
              </a:rPr>
              <a:t> counter=1000;</a:t>
            </a:r>
          </a:p>
          <a:p>
            <a:pPr>
              <a:lnSpc>
                <a:spcPct val="75000"/>
              </a:lnSpc>
              <a:spcBef>
                <a:spcPts val="0"/>
              </a:spcBef>
              <a:defRPr/>
            </a:pPr>
            <a:r>
              <a:rPr lang="en-US" dirty="0" smtClean="0">
                <a:ea typeface="굴림" pitchFamily="34" charset="-127"/>
              </a:rPr>
              <a:t>……….</a:t>
            </a:r>
          </a:p>
          <a:p>
            <a:pPr>
              <a:lnSpc>
                <a:spcPct val="75000"/>
              </a:lnSpc>
              <a:spcBef>
                <a:spcPts val="0"/>
              </a:spcBef>
              <a:defRPr/>
            </a:pPr>
            <a:endParaRPr lang="en-US" dirty="0" smtClean="0">
              <a:ea typeface="굴림" pitchFamily="34" charset="-127"/>
            </a:endParaRPr>
          </a:p>
          <a:p>
            <a:pPr>
              <a:lnSpc>
                <a:spcPct val="75000"/>
              </a:lnSpc>
              <a:spcBef>
                <a:spcPts val="0"/>
              </a:spcBef>
              <a:defRPr/>
            </a:pPr>
            <a:r>
              <a:rPr lang="en-US" dirty="0" smtClean="0">
                <a:ea typeface="굴림" pitchFamily="34" charset="-127"/>
              </a:rPr>
              <a:t>	public Customer(){</a:t>
            </a:r>
          </a:p>
          <a:p>
            <a:pPr>
              <a:lnSpc>
                <a:spcPct val="75000"/>
              </a:lnSpc>
              <a:spcBef>
                <a:spcPts val="0"/>
              </a:spcBef>
              <a:defRPr/>
            </a:pPr>
            <a:r>
              <a:rPr lang="en-US" dirty="0" smtClean="0">
                <a:ea typeface="굴림" pitchFamily="34" charset="-127"/>
              </a:rPr>
              <a:t>		</a:t>
            </a:r>
            <a:r>
              <a:rPr lang="en-US" dirty="0" err="1" smtClean="0">
                <a:ea typeface="굴림" pitchFamily="34" charset="-127"/>
              </a:rPr>
              <a:t>customerId</a:t>
            </a:r>
            <a:r>
              <a:rPr lang="en-US" dirty="0" smtClean="0">
                <a:ea typeface="굴림" pitchFamily="34" charset="-127"/>
              </a:rPr>
              <a:t>=++counter;</a:t>
            </a:r>
          </a:p>
          <a:p>
            <a:pPr>
              <a:lnSpc>
                <a:spcPct val="75000"/>
              </a:lnSpc>
              <a:spcBef>
                <a:spcPts val="0"/>
              </a:spcBef>
              <a:defRPr/>
            </a:pPr>
            <a:r>
              <a:rPr lang="en-US" dirty="0" smtClean="0">
                <a:ea typeface="굴림" pitchFamily="34" charset="-127"/>
              </a:rPr>
              <a:t>………..</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a:t>
            </a:r>
          </a:p>
          <a:p>
            <a:pPr>
              <a:lnSpc>
                <a:spcPct val="75000"/>
              </a:lnSpc>
              <a:spcBef>
                <a:spcPts val="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a:t>
            </a:r>
          </a:p>
          <a:p>
            <a:pPr>
              <a:lnSpc>
                <a:spcPct val="75000"/>
              </a:lnSpc>
              <a:spcBef>
                <a:spcPts val="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("Customer Id:"+ </a:t>
            </a:r>
          </a:p>
          <a:p>
            <a:pPr>
              <a:lnSpc>
                <a:spcPct val="75000"/>
              </a:lnSpc>
              <a:spcBef>
                <a:spcPts val="0"/>
              </a:spcBef>
              <a:defRPr/>
            </a:pPr>
            <a:r>
              <a:rPr lang="en-US" dirty="0" err="1" smtClean="0">
                <a:ea typeface="굴림" pitchFamily="34" charset="-127"/>
              </a:rPr>
              <a:t>customerId</a:t>
            </a:r>
            <a:r>
              <a:rPr lang="en-US" dirty="0" smtClean="0">
                <a:ea typeface="굴림" pitchFamily="34" charset="-127"/>
              </a:rPr>
              <a:t>);</a:t>
            </a:r>
          </a:p>
          <a:p>
            <a:pPr>
              <a:lnSpc>
                <a:spcPct val="75000"/>
              </a:lnSpc>
              <a:spcBef>
                <a:spcPts val="0"/>
              </a:spcBef>
              <a:defRPr/>
            </a:pPr>
            <a:r>
              <a:rPr lang="en-US" dirty="0" smtClean="0">
                <a:ea typeface="굴림" pitchFamily="34" charset="-127"/>
              </a:rPr>
              <a:t>………..</a:t>
            </a:r>
          </a:p>
          <a:p>
            <a:pPr>
              <a:lnSpc>
                <a:spcPct val="75000"/>
              </a:lnSpc>
              <a:spcBef>
                <a:spcPts val="0"/>
              </a:spcBef>
              <a:defRPr/>
            </a:pPr>
            <a:r>
              <a:rPr lang="en-US" dirty="0" smtClean="0">
                <a:ea typeface="굴림" pitchFamily="34" charset="-127"/>
              </a:rPr>
              <a:t>	}</a:t>
            </a:r>
          </a:p>
          <a:p>
            <a:pPr>
              <a:lnSpc>
                <a:spcPct val="75000"/>
              </a:lnSpc>
              <a:spcBef>
                <a:spcPts val="0"/>
              </a:spcBef>
              <a:defRPr/>
            </a:pPr>
            <a:endParaRPr lang="en-US" dirty="0" smtClean="0">
              <a:ea typeface="굴림" pitchFamily="34" charset="-127"/>
            </a:endParaRPr>
          </a:p>
          <a:p>
            <a:pPr>
              <a:lnSpc>
                <a:spcPct val="75000"/>
              </a:lnSpc>
              <a:spcBef>
                <a:spcPts val="0"/>
              </a:spcBef>
              <a:defRPr/>
            </a:pPr>
            <a:r>
              <a:rPr lang="en-US" dirty="0" smtClean="0">
                <a:ea typeface="굴림" pitchFamily="34" charset="-127"/>
              </a:rPr>
              <a:t>}</a:t>
            </a:r>
          </a:p>
          <a:p>
            <a:pPr>
              <a:lnSpc>
                <a:spcPct val="75000"/>
              </a:lnSpc>
              <a:spcBef>
                <a:spcPts val="0"/>
              </a:spcBef>
              <a:defRPr/>
            </a:pPr>
            <a:r>
              <a:rPr lang="en-US" dirty="0" smtClean="0">
                <a:ea typeface="굴림" pitchFamily="34" charset="-127"/>
              </a:rPr>
              <a:t>class </a:t>
            </a:r>
            <a:r>
              <a:rPr lang="en-US" dirty="0" err="1" smtClean="0">
                <a:ea typeface="굴림" pitchFamily="34" charset="-127"/>
              </a:rPr>
              <a:t>RegularCustomer</a:t>
            </a:r>
            <a:r>
              <a:rPr lang="en-US" dirty="0" smtClean="0">
                <a:ea typeface="굴림" pitchFamily="34" charset="-127"/>
              </a:rPr>
              <a:t> extends Customer{</a:t>
            </a:r>
          </a:p>
          <a:p>
            <a:pPr>
              <a:lnSpc>
                <a:spcPct val="75000"/>
              </a:lnSpc>
              <a:spcBef>
                <a:spcPts val="0"/>
              </a:spcBef>
              <a:defRPr/>
            </a:pPr>
            <a:r>
              <a:rPr lang="en-US" dirty="0" smtClean="0">
                <a:ea typeface="굴림" pitchFamily="34" charset="-127"/>
              </a:rPr>
              <a:t>       	private float discount;</a:t>
            </a:r>
          </a:p>
          <a:p>
            <a:pPr>
              <a:lnSpc>
                <a:spcPct val="75000"/>
              </a:lnSpc>
              <a:spcBef>
                <a:spcPts val="0"/>
              </a:spcBef>
              <a:defRPr/>
            </a:pPr>
            <a:r>
              <a:rPr lang="en-US" dirty="0" smtClean="0">
                <a:ea typeface="굴림" pitchFamily="34" charset="-127"/>
              </a:rPr>
              <a:t>       	public </a:t>
            </a:r>
            <a:r>
              <a:rPr lang="en-US" dirty="0" err="1" smtClean="0">
                <a:ea typeface="굴림" pitchFamily="34" charset="-127"/>
              </a:rPr>
              <a:t>RegularCustomer</a:t>
            </a:r>
            <a:r>
              <a:rPr lang="en-US" dirty="0" smtClean="0">
                <a:ea typeface="굴림" pitchFamily="34" charset="-127"/>
              </a:rPr>
              <a:t>(float discount){</a:t>
            </a:r>
          </a:p>
          <a:p>
            <a:pPr>
              <a:lnSpc>
                <a:spcPct val="75000"/>
              </a:lnSpc>
              <a:spcBef>
                <a:spcPts val="0"/>
              </a:spcBef>
              <a:defRPr/>
            </a:pPr>
            <a:r>
              <a:rPr lang="en-US" dirty="0" smtClean="0">
                <a:ea typeface="굴림" pitchFamily="34" charset="-127"/>
              </a:rPr>
              <a:t>		super();				</a:t>
            </a:r>
            <a:r>
              <a:rPr lang="en-US" dirty="0" err="1" smtClean="0">
                <a:ea typeface="굴림" pitchFamily="34" charset="-127"/>
              </a:rPr>
              <a:t>this.discount</a:t>
            </a:r>
            <a:r>
              <a:rPr lang="en-US" dirty="0" smtClean="0">
                <a:ea typeface="굴림" pitchFamily="34" charset="-127"/>
              </a:rPr>
              <a:t>=discount;</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a:t>
            </a:r>
          </a:p>
          <a:p>
            <a:pPr>
              <a:lnSpc>
                <a:spcPct val="75000"/>
              </a:lnSpc>
              <a:spcBef>
                <a:spcPts val="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("Discount:"+discount);</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a:t>
            </a:r>
            <a:endParaRPr lang="en-US" dirty="0">
              <a:ea typeface="굴림" pitchFamily="34" charset="-127"/>
            </a:endParaRPr>
          </a:p>
        </p:txBody>
      </p:sp>
      <p:sp>
        <p:nvSpPr>
          <p:cNvPr id="6" name="Text Box 4"/>
          <p:cNvSpPr txBox="1">
            <a:spLocks noChangeArrowheads="1"/>
          </p:cNvSpPr>
          <p:nvPr/>
        </p:nvSpPr>
        <p:spPr bwMode="auto">
          <a:xfrm>
            <a:off x="5105400" y="1143000"/>
            <a:ext cx="4568825" cy="424731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lnSpc>
                <a:spcPct val="75000"/>
              </a:lnSpc>
              <a:spcBef>
                <a:spcPts val="0"/>
              </a:spcBef>
              <a:defRPr/>
            </a:pPr>
            <a:r>
              <a:rPr lang="en-US" dirty="0" smtClean="0">
                <a:ea typeface="굴림" pitchFamily="34" charset="-127"/>
              </a:rPr>
              <a:t>class </a:t>
            </a:r>
            <a:r>
              <a:rPr lang="en-US" dirty="0" err="1" smtClean="0">
                <a:ea typeface="굴림" pitchFamily="34" charset="-127"/>
              </a:rPr>
              <a:t>PrivilegedCustomer</a:t>
            </a:r>
            <a:r>
              <a:rPr lang="en-US" dirty="0" smtClean="0">
                <a:ea typeface="굴림" pitchFamily="34" charset="-127"/>
              </a:rPr>
              <a:t> extends Customer{</a:t>
            </a:r>
          </a:p>
          <a:p>
            <a:pPr>
              <a:lnSpc>
                <a:spcPct val="75000"/>
              </a:lnSpc>
              <a:spcBef>
                <a:spcPts val="0"/>
              </a:spcBef>
              <a:defRPr/>
            </a:pPr>
            <a:r>
              <a:rPr lang="en-US" dirty="0" smtClean="0">
                <a:ea typeface="굴림" pitchFamily="34" charset="-127"/>
              </a:rPr>
              <a:t>       private String </a:t>
            </a:r>
            <a:r>
              <a:rPr lang="en-US" dirty="0" err="1" smtClean="0">
                <a:ea typeface="굴림" pitchFamily="34" charset="-127"/>
              </a:rPr>
              <a:t>memCardType</a:t>
            </a:r>
            <a:r>
              <a:rPr lang="en-US" dirty="0" smtClean="0">
                <a:ea typeface="굴림" pitchFamily="34" charset="-127"/>
              </a:rPr>
              <a:t>;</a:t>
            </a:r>
          </a:p>
          <a:p>
            <a:pPr>
              <a:lnSpc>
                <a:spcPct val="75000"/>
              </a:lnSpc>
              <a:spcBef>
                <a:spcPts val="0"/>
              </a:spcBef>
              <a:defRPr/>
            </a:pPr>
            <a:r>
              <a:rPr lang="en-US" dirty="0" smtClean="0">
                <a:ea typeface="굴림" pitchFamily="34" charset="-127"/>
              </a:rPr>
              <a:t>       public </a:t>
            </a:r>
            <a:r>
              <a:rPr lang="en-US" dirty="0" err="1" smtClean="0">
                <a:ea typeface="굴림" pitchFamily="34" charset="-127"/>
              </a:rPr>
              <a:t>PrivilegedCustomer</a:t>
            </a:r>
            <a:r>
              <a:rPr lang="en-US" dirty="0" smtClean="0">
                <a:ea typeface="굴림" pitchFamily="34" charset="-127"/>
              </a:rPr>
              <a:t> (String </a:t>
            </a:r>
            <a:r>
              <a:rPr lang="en-US" dirty="0" err="1" smtClean="0">
                <a:ea typeface="굴림" pitchFamily="34" charset="-127"/>
              </a:rPr>
              <a:t>cardType</a:t>
            </a:r>
            <a:r>
              <a:rPr lang="en-US" dirty="0" smtClean="0">
                <a:ea typeface="굴림" pitchFamily="34" charset="-127"/>
              </a:rPr>
              <a:t>){		</a:t>
            </a:r>
          </a:p>
          <a:p>
            <a:pPr>
              <a:lnSpc>
                <a:spcPct val="75000"/>
              </a:lnSpc>
              <a:spcBef>
                <a:spcPts val="0"/>
              </a:spcBef>
              <a:defRPr/>
            </a:pPr>
            <a:r>
              <a:rPr lang="en-US" dirty="0" smtClean="0">
                <a:ea typeface="굴림" pitchFamily="34" charset="-127"/>
              </a:rPr>
              <a:t>	super();</a:t>
            </a:r>
          </a:p>
          <a:p>
            <a:pPr>
              <a:lnSpc>
                <a:spcPct val="75000"/>
              </a:lnSpc>
              <a:spcBef>
                <a:spcPts val="0"/>
              </a:spcBef>
              <a:defRPr/>
            </a:pPr>
            <a:r>
              <a:rPr lang="en-US" dirty="0" smtClean="0">
                <a:ea typeface="굴림" pitchFamily="34" charset="-127"/>
              </a:rPr>
              <a:t>  	</a:t>
            </a:r>
            <a:r>
              <a:rPr lang="en-US" dirty="0" err="1" smtClean="0">
                <a:ea typeface="굴림" pitchFamily="34" charset="-127"/>
              </a:rPr>
              <a:t>this.memCardType</a:t>
            </a:r>
            <a:r>
              <a:rPr lang="en-US" dirty="0" smtClean="0">
                <a:ea typeface="굴림" pitchFamily="34" charset="-127"/>
              </a:rPr>
              <a:t>=</a:t>
            </a:r>
            <a:r>
              <a:rPr lang="en-US" dirty="0" err="1" smtClean="0">
                <a:ea typeface="굴림" pitchFamily="34" charset="-127"/>
              </a:rPr>
              <a:t>cardType</a:t>
            </a:r>
            <a:r>
              <a:rPr lang="en-US" dirty="0" smtClean="0">
                <a:ea typeface="굴림" pitchFamily="34" charset="-127"/>
              </a:rPr>
              <a:t>;</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("Membership Card Type:"+</a:t>
            </a:r>
            <a:r>
              <a:rPr lang="en-US" dirty="0" err="1" smtClean="0">
                <a:ea typeface="굴림" pitchFamily="34" charset="-127"/>
              </a:rPr>
              <a:t>memCardType</a:t>
            </a:r>
            <a:r>
              <a:rPr lang="en-US" dirty="0" smtClean="0">
                <a:ea typeface="굴림" pitchFamily="34" charset="-127"/>
              </a:rPr>
              <a:t>);</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a:t>
            </a:r>
          </a:p>
          <a:p>
            <a:pPr>
              <a:lnSpc>
                <a:spcPct val="75000"/>
              </a:lnSpc>
              <a:spcBef>
                <a:spcPts val="0"/>
              </a:spcBef>
              <a:defRPr/>
            </a:pPr>
            <a:r>
              <a:rPr lang="en-US" dirty="0" smtClean="0">
                <a:ea typeface="굴림" pitchFamily="34" charset="-127"/>
              </a:rPr>
              <a:t>class Retail{</a:t>
            </a:r>
          </a:p>
          <a:p>
            <a:pPr>
              <a:lnSpc>
                <a:spcPct val="75000"/>
              </a:lnSpc>
              <a:spcBef>
                <a:spcPts val="0"/>
              </a:spcBef>
              <a:defRPr/>
            </a:pPr>
            <a:r>
              <a:rPr lang="en-US" dirty="0" smtClean="0">
                <a:ea typeface="굴림" pitchFamily="34" charset="-127"/>
              </a:rPr>
              <a:t>public static void main(String </a:t>
            </a:r>
            <a:r>
              <a:rPr lang="en-US" dirty="0" err="1" smtClean="0">
                <a:ea typeface="굴림" pitchFamily="34" charset="-127"/>
              </a:rPr>
              <a:t>args</a:t>
            </a:r>
            <a:r>
              <a:rPr lang="en-US" dirty="0" smtClean="0">
                <a:ea typeface="굴림" pitchFamily="34" charset="-127"/>
              </a:rPr>
              <a:t>[]){</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RegularCustomer</a:t>
            </a:r>
            <a:r>
              <a:rPr lang="en-US" dirty="0" smtClean="0">
                <a:ea typeface="굴림" pitchFamily="34" charset="-127"/>
              </a:rPr>
              <a:t> </a:t>
            </a:r>
            <a:r>
              <a:rPr lang="en-US" dirty="0" err="1" smtClean="0">
                <a:ea typeface="굴림" pitchFamily="34" charset="-127"/>
              </a:rPr>
              <a:t>regObj</a:t>
            </a:r>
            <a:r>
              <a:rPr lang="en-US" dirty="0" smtClean="0">
                <a:ea typeface="굴림" pitchFamily="34" charset="-127"/>
              </a:rPr>
              <a:t>=new </a:t>
            </a:r>
            <a:r>
              <a:rPr lang="en-US" dirty="0" err="1" smtClean="0">
                <a:ea typeface="굴림" pitchFamily="34" charset="-127"/>
              </a:rPr>
              <a:t>RegularCustomer</a:t>
            </a:r>
            <a:r>
              <a:rPr lang="en-US" dirty="0" smtClean="0">
                <a:ea typeface="굴림" pitchFamily="34" charset="-127"/>
              </a:rPr>
              <a:t>(20.0f);</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("Regular Customer Information");</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regObj.displayCustomerInformation</a:t>
            </a:r>
            <a:r>
              <a:rPr lang="en-US" dirty="0" smtClean="0">
                <a:ea typeface="굴림" pitchFamily="34" charset="-127"/>
              </a:rPr>
              <a:t>();</a:t>
            </a:r>
          </a:p>
          <a:p>
            <a:pPr>
              <a:lnSpc>
                <a:spcPct val="75000"/>
              </a:lnSpc>
              <a:spcBef>
                <a:spcPts val="0"/>
              </a:spcBef>
              <a:defRPr/>
            </a:pPr>
            <a:endParaRPr lang="en-US" dirty="0" smtClean="0">
              <a:ea typeface="굴림" pitchFamily="34" charset="-127"/>
            </a:endParaRPr>
          </a:p>
          <a:p>
            <a:pPr>
              <a:lnSpc>
                <a:spcPct val="75000"/>
              </a:lnSpc>
              <a:spcBef>
                <a:spcPts val="0"/>
              </a:spcBef>
              <a:defRPr/>
            </a:pPr>
            <a:endParaRPr lang="en-US" dirty="0" smtClean="0">
              <a:ea typeface="굴림" pitchFamily="34" charset="-127"/>
            </a:endParaRPr>
          </a:p>
          <a:p>
            <a:pPr>
              <a:lnSpc>
                <a:spcPct val="75000"/>
              </a:lnSpc>
              <a:spcBef>
                <a:spcPts val="0"/>
              </a:spcBef>
              <a:defRPr/>
            </a:pPr>
            <a:r>
              <a:rPr lang="en-US" dirty="0" smtClean="0">
                <a:ea typeface="굴림" pitchFamily="34" charset="-127"/>
              </a:rPr>
              <a:t>      </a:t>
            </a:r>
            <a:r>
              <a:rPr lang="en-US" dirty="0" err="1" smtClean="0">
                <a:ea typeface="굴림" pitchFamily="34" charset="-127"/>
              </a:rPr>
              <a:t>PrivilegedCustomer</a:t>
            </a:r>
            <a:r>
              <a:rPr lang="en-US" dirty="0" smtClean="0">
                <a:ea typeface="굴림" pitchFamily="34" charset="-127"/>
              </a:rPr>
              <a:t> </a:t>
            </a:r>
            <a:r>
              <a:rPr lang="en-US" dirty="0" err="1" smtClean="0">
                <a:ea typeface="굴림" pitchFamily="34" charset="-127"/>
              </a:rPr>
              <a:t>prvObj</a:t>
            </a:r>
            <a:r>
              <a:rPr lang="en-US" dirty="0" smtClean="0">
                <a:ea typeface="굴림" pitchFamily="34" charset="-127"/>
              </a:rPr>
              <a:t>= new  </a:t>
            </a:r>
          </a:p>
          <a:p>
            <a:pPr>
              <a:lnSpc>
                <a:spcPct val="75000"/>
              </a:lnSpc>
              <a:spcBef>
                <a:spcPts val="0"/>
              </a:spcBef>
              <a:defRPr/>
            </a:pPr>
            <a:r>
              <a:rPr lang="en-US" smtClean="0">
                <a:ea typeface="굴림" pitchFamily="34" charset="-127"/>
              </a:rPr>
              <a:t>                                                  PrivilegedCustomer</a:t>
            </a:r>
            <a:r>
              <a:rPr lang="en-US" dirty="0" smtClean="0">
                <a:ea typeface="굴림" pitchFamily="34" charset="-127"/>
              </a:rPr>
              <a:t>(“Gold” );</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("Privileged Customer Information");</a:t>
            </a:r>
          </a:p>
          <a:p>
            <a:pPr>
              <a:lnSpc>
                <a:spcPct val="75000"/>
              </a:lnSpc>
              <a:spcBef>
                <a:spcPts val="0"/>
              </a:spcBef>
              <a:defRPr/>
            </a:pPr>
            <a:r>
              <a:rPr lang="en-US" dirty="0" smtClean="0">
                <a:ea typeface="굴림" pitchFamily="34" charset="-127"/>
              </a:rPr>
              <a:t>     </a:t>
            </a:r>
          </a:p>
          <a:p>
            <a:pPr>
              <a:lnSpc>
                <a:spcPct val="75000"/>
              </a:lnSpc>
              <a:spcBef>
                <a:spcPts val="0"/>
              </a:spcBef>
              <a:defRPr/>
            </a:pPr>
            <a:r>
              <a:rPr lang="en-US" dirty="0" smtClean="0">
                <a:ea typeface="굴림" pitchFamily="34" charset="-127"/>
              </a:rPr>
              <a:t>      </a:t>
            </a:r>
            <a:r>
              <a:rPr lang="en-US" dirty="0" err="1" smtClean="0">
                <a:ea typeface="굴림" pitchFamily="34" charset="-127"/>
              </a:rPr>
              <a:t>prvObj.displayCustomerInformation</a:t>
            </a:r>
            <a:r>
              <a:rPr lang="en-US" dirty="0" smtClean="0">
                <a:ea typeface="굴림" pitchFamily="34" charset="-127"/>
              </a:rPr>
              <a:t>();</a:t>
            </a:r>
          </a:p>
          <a:p>
            <a:pPr>
              <a:lnSpc>
                <a:spcPct val="75000"/>
              </a:lnSpc>
              <a:spcBef>
                <a:spcPts val="0"/>
              </a:spcBef>
              <a:defRPr/>
            </a:pPr>
            <a:r>
              <a:rPr lang="en-US" dirty="0" smtClean="0">
                <a:ea typeface="굴림" pitchFamily="34" charset="-127"/>
              </a:rPr>
              <a:t>}</a:t>
            </a:r>
          </a:p>
          <a:p>
            <a:pPr>
              <a:lnSpc>
                <a:spcPct val="75000"/>
              </a:lnSpc>
              <a:spcBef>
                <a:spcPts val="0"/>
              </a:spcBef>
              <a:defRPr/>
            </a:pPr>
            <a:r>
              <a:rPr lang="en-US" dirty="0" smtClean="0">
                <a:ea typeface="굴림" pitchFamily="34" charset="-127"/>
              </a:rPr>
              <a:t>}</a:t>
            </a:r>
            <a:endParaRPr lang="en-US" dirty="0">
              <a:ea typeface="굴림" pitchFamily="34" charset="-127"/>
            </a:endParaRPr>
          </a:p>
        </p:txBody>
      </p:sp>
      <p:sp>
        <p:nvSpPr>
          <p:cNvPr id="7" name="TextBox 6"/>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Rectangular Callout 7"/>
          <p:cNvSpPr/>
          <p:nvPr/>
        </p:nvSpPr>
        <p:spPr bwMode="auto">
          <a:xfrm>
            <a:off x="304800" y="5486400"/>
            <a:ext cx="4648200" cy="1066800"/>
          </a:xfrm>
          <a:prstGeom prst="wedgeRectCallout">
            <a:avLst>
              <a:gd name="adj1" fmla="val 31314"/>
              <a:gd name="adj2" fmla="val -8171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a:t>
            </a:r>
            <a:r>
              <a:rPr lang="en-US" sz="1400" b="0" dirty="0" err="1" smtClean="0">
                <a:solidFill>
                  <a:schemeClr val="tx1"/>
                </a:solidFill>
              </a:rPr>
              <a:t>displayCustomerInformation</a:t>
            </a:r>
            <a:r>
              <a:rPr lang="en-US" sz="1400" b="0" dirty="0">
                <a:solidFill>
                  <a:schemeClr val="tx1"/>
                </a:solidFill>
              </a:rPr>
              <a:t>() method is </a:t>
            </a:r>
            <a:r>
              <a:rPr lang="en-US" sz="1400" b="0" dirty="0" smtClean="0">
                <a:solidFill>
                  <a:schemeClr val="tx1"/>
                </a:solidFill>
              </a:rPr>
              <a:t>defined in Customer class as well as Regular and Privileged Customer classes</a:t>
            </a:r>
            <a:endParaRPr lang="en-US" sz="1400" b="0" dirty="0">
              <a:solidFill>
                <a:schemeClr val="tx1"/>
              </a:solidFill>
            </a:endParaRPr>
          </a:p>
        </p:txBody>
      </p:sp>
      <p:sp>
        <p:nvSpPr>
          <p:cNvPr id="9" name="Rectangle 8"/>
          <p:cNvSpPr>
            <a:spLocks noChangeArrowheads="1"/>
          </p:cNvSpPr>
          <p:nvPr/>
        </p:nvSpPr>
        <p:spPr bwMode="auto">
          <a:xfrm>
            <a:off x="5410200" y="4953000"/>
            <a:ext cx="2667000" cy="1524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400" dirty="0">
                <a:ea typeface="굴림" pitchFamily="34" charset="-127"/>
              </a:rPr>
              <a:t>Output:</a:t>
            </a:r>
          </a:p>
          <a:p>
            <a:pPr>
              <a:defRPr/>
            </a:pPr>
            <a:r>
              <a:rPr lang="es-ES" sz="1400" b="0" dirty="0">
                <a:ea typeface="굴림" pitchFamily="34" charset="-127"/>
              </a:rPr>
              <a:t>Regular </a:t>
            </a:r>
            <a:r>
              <a:rPr lang="es-ES" sz="1400" b="0" dirty="0" err="1">
                <a:ea typeface="굴림" pitchFamily="34" charset="-127"/>
              </a:rPr>
              <a:t>Customer</a:t>
            </a:r>
            <a:r>
              <a:rPr lang="es-ES" sz="1400" b="0" dirty="0">
                <a:ea typeface="굴림" pitchFamily="34" charset="-127"/>
              </a:rPr>
              <a:t> </a:t>
            </a:r>
            <a:r>
              <a:rPr lang="es-ES" sz="1400" b="0" dirty="0" err="1">
                <a:ea typeface="굴림" pitchFamily="34" charset="-127"/>
              </a:rPr>
              <a:t>Details</a:t>
            </a:r>
            <a:endParaRPr lang="es-ES" sz="1400" b="0" dirty="0">
              <a:ea typeface="굴림" pitchFamily="34" charset="-127"/>
            </a:endParaRPr>
          </a:p>
          <a:p>
            <a:pPr>
              <a:defRPr/>
            </a:pPr>
            <a:r>
              <a:rPr lang="es-ES" sz="1400" b="0" dirty="0" err="1">
                <a:ea typeface="굴림" pitchFamily="34" charset="-127"/>
              </a:rPr>
              <a:t>Discount</a:t>
            </a:r>
            <a:r>
              <a:rPr lang="es-ES" sz="1400" b="0" dirty="0">
                <a:ea typeface="굴림" pitchFamily="34" charset="-127"/>
              </a:rPr>
              <a:t>: </a:t>
            </a:r>
            <a:r>
              <a:rPr lang="es-ES" sz="1400" b="0" dirty="0" smtClean="0">
                <a:ea typeface="굴림" pitchFamily="34" charset="-127"/>
              </a:rPr>
              <a:t>20.0</a:t>
            </a:r>
            <a:endParaRPr lang="es-ES" sz="1400" b="0" dirty="0">
              <a:ea typeface="굴림" pitchFamily="34" charset="-127"/>
            </a:endParaRPr>
          </a:p>
          <a:p>
            <a:pPr>
              <a:defRPr/>
            </a:pPr>
            <a:r>
              <a:rPr lang="es-ES" sz="1400" b="0" dirty="0" err="1">
                <a:ea typeface="굴림" pitchFamily="34" charset="-127"/>
              </a:rPr>
              <a:t>Privileged</a:t>
            </a:r>
            <a:r>
              <a:rPr lang="es-ES" sz="1400" b="0" dirty="0">
                <a:ea typeface="굴림" pitchFamily="34" charset="-127"/>
              </a:rPr>
              <a:t>  </a:t>
            </a:r>
            <a:r>
              <a:rPr lang="es-ES" sz="1400" b="0" dirty="0" err="1">
                <a:ea typeface="굴림" pitchFamily="34" charset="-127"/>
              </a:rPr>
              <a:t>Customer</a:t>
            </a:r>
            <a:r>
              <a:rPr lang="es-ES" sz="1400" b="0" dirty="0">
                <a:ea typeface="굴림" pitchFamily="34" charset="-127"/>
              </a:rPr>
              <a:t> </a:t>
            </a:r>
            <a:r>
              <a:rPr lang="es-ES" sz="1400" b="0" dirty="0" err="1">
                <a:ea typeface="굴림" pitchFamily="34" charset="-127"/>
              </a:rPr>
              <a:t>Details</a:t>
            </a:r>
            <a:endParaRPr lang="es-ES" sz="1400" b="0" dirty="0">
              <a:ea typeface="굴림" pitchFamily="34" charset="-127"/>
            </a:endParaRPr>
          </a:p>
          <a:p>
            <a:pPr>
              <a:defRPr/>
            </a:pPr>
            <a:r>
              <a:rPr lang="es-ES" sz="1400" b="0" dirty="0" err="1">
                <a:ea typeface="굴림" pitchFamily="34" charset="-127"/>
              </a:rPr>
              <a:t>Membership</a:t>
            </a:r>
            <a:r>
              <a:rPr lang="es-ES" sz="1400" b="0" dirty="0">
                <a:ea typeface="굴림" pitchFamily="34" charset="-127"/>
              </a:rPr>
              <a:t> </a:t>
            </a:r>
            <a:r>
              <a:rPr lang="es-ES" sz="1400" b="0" dirty="0" err="1">
                <a:ea typeface="굴림" pitchFamily="34" charset="-127"/>
              </a:rPr>
              <a:t>Card</a:t>
            </a:r>
            <a:r>
              <a:rPr lang="es-ES" sz="1400" b="0" dirty="0">
                <a:ea typeface="굴림" pitchFamily="34" charset="-127"/>
              </a:rPr>
              <a:t> </a:t>
            </a:r>
            <a:r>
              <a:rPr lang="es-ES" sz="1400" b="0" dirty="0" err="1">
                <a:ea typeface="굴림" pitchFamily="34" charset="-127"/>
              </a:rPr>
              <a:t>Type</a:t>
            </a:r>
            <a:r>
              <a:rPr lang="es-ES" sz="1400" b="0" dirty="0">
                <a:ea typeface="굴림" pitchFamily="34" charset="-127"/>
              </a:rPr>
              <a:t> : </a:t>
            </a:r>
            <a:r>
              <a:rPr lang="es-ES" sz="1400" b="0" dirty="0" err="1">
                <a:ea typeface="굴림" pitchFamily="34" charset="-127"/>
              </a:rPr>
              <a:t>Gold</a:t>
            </a:r>
            <a:endParaRPr lang="en-US" sz="1400" b="0" dirty="0">
              <a:ea typeface="굴림" pitchFamily="34" charset="-127"/>
            </a:endParaRPr>
          </a:p>
        </p:txBody>
      </p:sp>
      <p:sp>
        <p:nvSpPr>
          <p:cNvPr id="10" name="Oval Callout 9"/>
          <p:cNvSpPr/>
          <p:nvPr/>
        </p:nvSpPr>
        <p:spPr bwMode="auto">
          <a:xfrm>
            <a:off x="533400" y="5029200"/>
            <a:ext cx="3733800" cy="1447800"/>
          </a:xfrm>
          <a:prstGeom prst="wedgeEllipseCallout">
            <a:avLst>
              <a:gd name="adj1" fmla="val 76841"/>
              <a:gd name="adj2" fmla="val -907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Why is the </a:t>
            </a:r>
            <a:r>
              <a:rPr lang="en-US" sz="2000" b="0" dirty="0" err="1" smtClean="0">
                <a:solidFill>
                  <a:schemeClr val="tx1"/>
                </a:solidFill>
              </a:rPr>
              <a:t>customerId</a:t>
            </a:r>
            <a:r>
              <a:rPr lang="en-US" sz="2000" b="0" dirty="0" smtClean="0">
                <a:solidFill>
                  <a:schemeClr val="tx1"/>
                </a:solidFill>
              </a:rPr>
              <a:t> </a:t>
            </a:r>
            <a:r>
              <a:rPr lang="en-US" sz="2000" b="0" dirty="0">
                <a:solidFill>
                  <a:schemeClr val="tx1"/>
                </a:solidFill>
              </a:rPr>
              <a:t>not displayed for both Regular &amp; Privileged customer? </a:t>
            </a:r>
          </a:p>
        </p:txBody>
      </p:sp>
      <p:sp>
        <p:nvSpPr>
          <p:cNvPr id="11" name="Rectangle 10"/>
          <p:cNvSpPr>
            <a:spLocks noChangeArrowheads="1"/>
          </p:cNvSpPr>
          <p:nvPr/>
        </p:nvSpPr>
        <p:spPr bwMode="auto">
          <a:xfrm>
            <a:off x="533400" y="5410200"/>
            <a:ext cx="8305800" cy="838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a:ea typeface="굴림" pitchFamily="34" charset="-127"/>
              </a:rPr>
              <a:t>This</a:t>
            </a:r>
            <a:r>
              <a:rPr lang="es-ES" sz="1600" b="0" dirty="0">
                <a:ea typeface="굴림" pitchFamily="34" charset="-127"/>
              </a:rPr>
              <a:t> </a:t>
            </a:r>
            <a:r>
              <a:rPr lang="es-ES" sz="1600" b="0" dirty="0" err="1">
                <a:ea typeface="굴림" pitchFamily="34" charset="-127"/>
              </a:rPr>
              <a:t>is</a:t>
            </a:r>
            <a:r>
              <a:rPr lang="es-ES" sz="1600" b="0" dirty="0">
                <a:ea typeface="굴림" pitchFamily="34" charset="-127"/>
              </a:rPr>
              <a:t> </a:t>
            </a:r>
            <a:r>
              <a:rPr lang="es-ES" sz="1600" b="0" dirty="0" err="1">
                <a:ea typeface="굴림" pitchFamily="34" charset="-127"/>
              </a:rPr>
              <a:t>because</a:t>
            </a:r>
            <a:r>
              <a:rPr lang="es-ES" sz="1600" b="0" dirty="0">
                <a:ea typeface="굴림" pitchFamily="34" charset="-127"/>
              </a:rPr>
              <a:t> </a:t>
            </a:r>
            <a:r>
              <a:rPr lang="es-ES" sz="1600" b="0" dirty="0" err="1">
                <a:ea typeface="굴림" pitchFamily="34" charset="-127"/>
              </a:rPr>
              <a:t>displayCustomerInformation</a:t>
            </a:r>
            <a:r>
              <a:rPr lang="es-ES" sz="1600" b="0" dirty="0">
                <a:ea typeface="굴림" pitchFamily="34" charset="-127"/>
              </a:rPr>
              <a:t>() </a:t>
            </a:r>
            <a:r>
              <a:rPr lang="es-ES" sz="1600" b="0" dirty="0" err="1">
                <a:ea typeface="굴림" pitchFamily="34" charset="-127"/>
              </a:rPr>
              <a:t>method</a:t>
            </a:r>
            <a:r>
              <a:rPr lang="es-ES" sz="1600" b="0" dirty="0">
                <a:ea typeface="굴림" pitchFamily="34" charset="-127"/>
              </a:rPr>
              <a:t> of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is</a:t>
            </a:r>
            <a:r>
              <a:rPr lang="es-ES" sz="1600" b="0" dirty="0">
                <a:ea typeface="굴림" pitchFamily="34" charset="-127"/>
              </a:rPr>
              <a:t> </a:t>
            </a:r>
            <a:r>
              <a:rPr lang="es-ES" sz="1600" b="0" dirty="0" err="1">
                <a:ea typeface="굴림" pitchFamily="34" charset="-127"/>
              </a:rPr>
              <a:t>not</a:t>
            </a:r>
            <a:r>
              <a:rPr lang="es-ES" sz="1600" b="0" dirty="0">
                <a:ea typeface="굴림" pitchFamily="34" charset="-127"/>
              </a:rPr>
              <a:t> </a:t>
            </a:r>
            <a:r>
              <a:rPr lang="es-ES" sz="1600" b="0" dirty="0" err="1">
                <a:ea typeface="굴림" pitchFamily="34" charset="-127"/>
              </a:rPr>
              <a:t>invoked</a:t>
            </a:r>
            <a:r>
              <a:rPr lang="es-ES" sz="1600" b="0" dirty="0">
                <a:ea typeface="굴림" pitchFamily="34" charset="-127"/>
              </a:rPr>
              <a:t>. </a:t>
            </a:r>
          </a:p>
          <a:p>
            <a:pPr>
              <a:defRPr/>
            </a:pP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invoke</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overridden</a:t>
            </a:r>
            <a:r>
              <a:rPr lang="es-ES" sz="1600" b="0" dirty="0">
                <a:ea typeface="굴림" pitchFamily="34" charset="-127"/>
              </a:rPr>
              <a:t> </a:t>
            </a:r>
            <a:r>
              <a:rPr lang="es-ES" sz="1600" b="0" dirty="0" err="1">
                <a:ea typeface="굴림" pitchFamily="34" charset="-127"/>
              </a:rPr>
              <a:t>method</a:t>
            </a:r>
            <a:r>
              <a:rPr lang="es-ES" sz="1600" b="0" dirty="0">
                <a:ea typeface="굴림" pitchFamily="34" charset="-127"/>
              </a:rPr>
              <a:t> of </a:t>
            </a:r>
            <a:r>
              <a:rPr lang="es-ES" sz="1600" b="0" dirty="0" err="1">
                <a:ea typeface="굴림" pitchFamily="34" charset="-127"/>
              </a:rPr>
              <a:t>parent</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 </a:t>
            </a:r>
            <a:r>
              <a:rPr lang="es-ES" sz="1600" dirty="0" err="1">
                <a:ea typeface="굴림" pitchFamily="34" charset="-127"/>
              </a:rPr>
              <a:t>super</a:t>
            </a:r>
            <a:r>
              <a:rPr lang="es-ES" sz="1600" b="0" dirty="0">
                <a:ea typeface="굴림" pitchFamily="34" charset="-127"/>
              </a:rPr>
              <a:t> “ </a:t>
            </a:r>
            <a:r>
              <a:rPr lang="es-ES" sz="1600" b="0" dirty="0" err="1">
                <a:ea typeface="굴림" pitchFamily="34" charset="-127"/>
              </a:rPr>
              <a:t>keyword</a:t>
            </a:r>
            <a:r>
              <a:rPr lang="es-ES" sz="1600" b="0" dirty="0">
                <a:ea typeface="굴림" pitchFamily="34" charset="-127"/>
              </a:rPr>
              <a:t> has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used</a:t>
            </a:r>
            <a:endParaRPr lang="en-US" sz="1600" b="0" dirty="0">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2" nodeType="clickEffect">
                                  <p:stCondLst>
                                    <p:cond delay="0"/>
                                  </p:stCondLst>
                                  <p:childTnLst>
                                    <p:animEffect transition="out" filter="blinds(horizontal)">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0" nodeType="click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9" grpId="2" animBg="1"/>
      <p:bldP spid="10" grpId="0" animBg="1"/>
      <p:bldP spid="11" grpId="0" animBg="1"/>
      <p:bldP spid="11"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3" name="Rectangle 5"/>
          <p:cNvSpPr>
            <a:spLocks noGrp="1" noChangeArrowheads="1"/>
          </p:cNvSpPr>
          <p:nvPr>
            <p:ph type="title"/>
          </p:nvPr>
        </p:nvSpPr>
        <p:spPr/>
        <p:txBody>
          <a:bodyPr/>
          <a:lstStyle/>
          <a:p>
            <a:pPr eaLnBrk="1" hangingPunct="1">
              <a:defRPr/>
            </a:pPr>
            <a:r>
              <a:rPr lang="en-US" dirty="0" smtClean="0"/>
              <a:t>Method Overriding (3 of 3)</a:t>
            </a:r>
          </a:p>
        </p:txBody>
      </p:sp>
      <p:sp>
        <p:nvSpPr>
          <p:cNvPr id="64515" name="Content Placeholder 6"/>
          <p:cNvSpPr>
            <a:spLocks noGrp="1"/>
          </p:cNvSpPr>
          <p:nvPr>
            <p:ph idx="1"/>
          </p:nvPr>
        </p:nvSpPr>
        <p:spPr>
          <a:xfrm>
            <a:off x="381000" y="1282700"/>
            <a:ext cx="8915400" cy="4881563"/>
          </a:xfrm>
        </p:spPr>
        <p:txBody>
          <a:bodyPr/>
          <a:lstStyle/>
          <a:p>
            <a:pPr>
              <a:buFont typeface="Wingdings" pitchFamily="2" charset="2"/>
              <a:buNone/>
            </a:pPr>
            <a:r>
              <a:rPr lang="en-US" sz="2200" dirty="0" smtClean="0"/>
              <a:t>Let us revisit </a:t>
            </a:r>
            <a:r>
              <a:rPr lang="en-US" sz="2200" dirty="0" err="1" smtClean="0"/>
              <a:t>RegularCustomer</a:t>
            </a:r>
            <a:r>
              <a:rPr lang="en-US" sz="2200" dirty="0" smtClean="0"/>
              <a:t> and </a:t>
            </a:r>
            <a:r>
              <a:rPr lang="en-US" sz="2200" dirty="0" err="1" smtClean="0"/>
              <a:t>PrivilegedCustomer</a:t>
            </a:r>
            <a:r>
              <a:rPr lang="en-US" sz="2200" dirty="0" smtClean="0"/>
              <a:t> classes</a:t>
            </a:r>
          </a:p>
        </p:txBody>
      </p:sp>
      <p:sp>
        <p:nvSpPr>
          <p:cNvPr id="5" name="Slide Number Placeholder 3"/>
          <p:cNvSpPr>
            <a:spLocks noGrp="1"/>
          </p:cNvSpPr>
          <p:nvPr>
            <p:ph type="sldNum" sz="quarter" idx="10"/>
          </p:nvPr>
        </p:nvSpPr>
        <p:spPr/>
        <p:txBody>
          <a:bodyPr/>
          <a:lstStyle/>
          <a:p>
            <a:pPr>
              <a:defRPr/>
            </a:pPr>
            <a:fld id="{293513E9-E483-4AAD-BCA8-9013EC3FF843}" type="slidenum">
              <a:rPr lang="en-US"/>
              <a:pPr>
                <a:defRPr/>
              </a:pPr>
              <a:t>63</a:t>
            </a:fld>
            <a:endParaRPr lang="en-US"/>
          </a:p>
        </p:txBody>
      </p:sp>
      <p:sp>
        <p:nvSpPr>
          <p:cNvPr id="18436" name="Text Box 4"/>
          <p:cNvSpPr txBox="1">
            <a:spLocks noChangeArrowheads="1"/>
          </p:cNvSpPr>
          <p:nvPr/>
        </p:nvSpPr>
        <p:spPr bwMode="auto">
          <a:xfrm>
            <a:off x="384175" y="1676400"/>
            <a:ext cx="7159625" cy="467820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600"/>
              </a:spcBef>
              <a:defRPr/>
            </a:pPr>
            <a:r>
              <a:rPr lang="en-US" dirty="0" smtClean="0">
                <a:ea typeface="굴림" pitchFamily="34" charset="-127"/>
              </a:rPr>
              <a:t>class </a:t>
            </a:r>
            <a:r>
              <a:rPr lang="en-US" dirty="0" err="1" smtClean="0">
                <a:ea typeface="굴림" pitchFamily="34" charset="-127"/>
              </a:rPr>
              <a:t>RegularCustomer</a:t>
            </a:r>
            <a:r>
              <a:rPr lang="en-US" dirty="0" smtClean="0">
                <a:ea typeface="굴림" pitchFamily="34" charset="-127"/>
              </a:rPr>
              <a:t> extends Customer{</a:t>
            </a:r>
          </a:p>
          <a:p>
            <a:pPr>
              <a:lnSpc>
                <a:spcPct val="75000"/>
              </a:lnSpc>
              <a:spcBef>
                <a:spcPts val="600"/>
              </a:spcBef>
              <a:defRPr/>
            </a:pPr>
            <a:r>
              <a:rPr lang="en-US" dirty="0" smtClean="0">
                <a:ea typeface="굴림" pitchFamily="34" charset="-127"/>
              </a:rPr>
              <a:t>       	private float discount;</a:t>
            </a:r>
          </a:p>
          <a:p>
            <a:pPr>
              <a:lnSpc>
                <a:spcPct val="75000"/>
              </a:lnSpc>
              <a:spcBef>
                <a:spcPts val="600"/>
              </a:spcBef>
              <a:defRPr/>
            </a:pPr>
            <a:r>
              <a:rPr lang="en-US" dirty="0" smtClean="0">
                <a:ea typeface="굴림" pitchFamily="34" charset="-127"/>
              </a:rPr>
              <a:t>       	public </a:t>
            </a:r>
            <a:r>
              <a:rPr lang="en-US" dirty="0" err="1" smtClean="0">
                <a:ea typeface="굴림" pitchFamily="34" charset="-127"/>
              </a:rPr>
              <a:t>RegularCustomer</a:t>
            </a:r>
            <a:r>
              <a:rPr lang="en-US" dirty="0" smtClean="0">
                <a:ea typeface="굴림" pitchFamily="34" charset="-127"/>
              </a:rPr>
              <a:t>(float discount){</a:t>
            </a:r>
          </a:p>
          <a:p>
            <a:pPr>
              <a:lnSpc>
                <a:spcPct val="75000"/>
              </a:lnSpc>
              <a:spcBef>
                <a:spcPts val="600"/>
              </a:spcBef>
              <a:defRPr/>
            </a:pPr>
            <a:r>
              <a:rPr lang="en-US" dirty="0" smtClean="0">
                <a:ea typeface="굴림" pitchFamily="34" charset="-127"/>
              </a:rPr>
              <a:t>		super();							</a:t>
            </a:r>
            <a:r>
              <a:rPr lang="en-US" dirty="0" err="1" smtClean="0">
                <a:ea typeface="굴림" pitchFamily="34" charset="-127"/>
              </a:rPr>
              <a:t>this.discount</a:t>
            </a:r>
            <a:r>
              <a:rPr lang="en-US" dirty="0" smtClean="0">
                <a:ea typeface="굴림" pitchFamily="34" charset="-127"/>
              </a:rPr>
              <a:t>=discount;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super.displayCustomerInformation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("Discount:"+discount);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a:t>
            </a:r>
          </a:p>
          <a:p>
            <a:pPr>
              <a:lnSpc>
                <a:spcPct val="75000"/>
              </a:lnSpc>
              <a:spcBef>
                <a:spcPts val="600"/>
              </a:spcBef>
              <a:defRPr/>
            </a:pPr>
            <a:r>
              <a:rPr lang="en-US" dirty="0" smtClean="0">
                <a:ea typeface="굴림" pitchFamily="34" charset="-127"/>
              </a:rPr>
              <a:t>class </a:t>
            </a:r>
            <a:r>
              <a:rPr lang="en-US" dirty="0" err="1" smtClean="0">
                <a:ea typeface="굴림" pitchFamily="34" charset="-127"/>
              </a:rPr>
              <a:t>PrivilegedCustomer</a:t>
            </a:r>
            <a:r>
              <a:rPr lang="en-US" dirty="0" smtClean="0">
                <a:ea typeface="굴림" pitchFamily="34" charset="-127"/>
              </a:rPr>
              <a:t> extends Customer{</a:t>
            </a:r>
          </a:p>
          <a:p>
            <a:pPr>
              <a:lnSpc>
                <a:spcPct val="75000"/>
              </a:lnSpc>
              <a:spcBef>
                <a:spcPts val="600"/>
              </a:spcBef>
              <a:defRPr/>
            </a:pPr>
            <a:r>
              <a:rPr lang="en-US" dirty="0" smtClean="0">
                <a:ea typeface="굴림" pitchFamily="34" charset="-127"/>
              </a:rPr>
              <a:t>       	private String </a:t>
            </a:r>
            <a:r>
              <a:rPr lang="en-US" dirty="0" err="1" smtClean="0">
                <a:ea typeface="굴림" pitchFamily="34" charset="-127"/>
              </a:rPr>
              <a:t>memCardType</a:t>
            </a:r>
            <a:r>
              <a:rPr lang="en-US" dirty="0" smtClean="0">
                <a:ea typeface="굴림" pitchFamily="34" charset="-127"/>
              </a:rPr>
              <a:t>;</a:t>
            </a:r>
          </a:p>
          <a:p>
            <a:pPr>
              <a:lnSpc>
                <a:spcPct val="75000"/>
              </a:lnSpc>
              <a:spcBef>
                <a:spcPts val="600"/>
              </a:spcBef>
              <a:defRPr/>
            </a:pPr>
            <a:r>
              <a:rPr lang="en-US" dirty="0" smtClean="0">
                <a:ea typeface="굴림" pitchFamily="34" charset="-127"/>
              </a:rPr>
              <a:t>       	public </a:t>
            </a:r>
            <a:r>
              <a:rPr lang="en-US" dirty="0" err="1" smtClean="0">
                <a:ea typeface="굴림" pitchFamily="34" charset="-127"/>
              </a:rPr>
              <a:t>PrivilegedCustomer</a:t>
            </a:r>
            <a:r>
              <a:rPr lang="en-US" dirty="0" smtClean="0">
                <a:ea typeface="굴림" pitchFamily="34" charset="-127"/>
              </a:rPr>
              <a:t> (){		</a:t>
            </a:r>
          </a:p>
          <a:p>
            <a:pPr>
              <a:lnSpc>
                <a:spcPct val="75000"/>
              </a:lnSpc>
              <a:spcBef>
                <a:spcPts val="600"/>
              </a:spcBef>
              <a:defRPr/>
            </a:pPr>
            <a:r>
              <a:rPr lang="en-US" dirty="0" smtClean="0">
                <a:ea typeface="굴림" pitchFamily="34" charset="-127"/>
              </a:rPr>
              <a:t>		super();</a:t>
            </a:r>
          </a:p>
          <a:p>
            <a:pPr>
              <a:lnSpc>
                <a:spcPct val="75000"/>
              </a:lnSpc>
              <a:spcBef>
                <a:spcPts val="600"/>
              </a:spcBef>
              <a:defRPr/>
            </a:pPr>
            <a:r>
              <a:rPr lang="en-US" dirty="0" smtClean="0">
                <a:ea typeface="굴림" pitchFamily="34" charset="-127"/>
              </a:rPr>
              <a:t>  		</a:t>
            </a:r>
            <a:r>
              <a:rPr lang="en-US" dirty="0" err="1" smtClean="0">
                <a:ea typeface="굴림" pitchFamily="34" charset="-127"/>
              </a:rPr>
              <a:t>this.memCardType</a:t>
            </a:r>
            <a:r>
              <a:rPr lang="en-US" dirty="0" smtClean="0">
                <a:ea typeface="굴림" pitchFamily="34" charset="-127"/>
              </a:rPr>
              <a:t>=</a:t>
            </a:r>
            <a:r>
              <a:rPr lang="en-US" dirty="0" err="1" smtClean="0">
                <a:ea typeface="굴림" pitchFamily="34" charset="-127"/>
              </a:rPr>
              <a:t>cardType</a:t>
            </a:r>
            <a:r>
              <a:rPr lang="en-US" dirty="0" smtClean="0">
                <a:ea typeface="굴림" pitchFamily="34" charset="-127"/>
              </a:rPr>
              <a: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	</a:t>
            </a:r>
          </a:p>
          <a:p>
            <a:pPr>
              <a:lnSpc>
                <a:spcPct val="75000"/>
              </a:lnSpc>
              <a:spcBef>
                <a:spcPts val="600"/>
              </a:spcBef>
              <a:defRPr/>
            </a:pPr>
            <a:r>
              <a:rPr lang="en-US" dirty="0" smtClean="0">
                <a:ea typeface="굴림" pitchFamily="34" charset="-127"/>
              </a:rPr>
              <a:t>		 </a:t>
            </a:r>
            <a:r>
              <a:rPr lang="en-US" dirty="0" err="1" smtClean="0">
                <a:ea typeface="굴림" pitchFamily="34" charset="-127"/>
              </a:rPr>
              <a:t>super.displayCustomerInformation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("Membership Card Type:"+</a:t>
            </a:r>
            <a:r>
              <a:rPr lang="en-US" dirty="0" err="1" smtClean="0">
                <a:ea typeface="굴림" pitchFamily="34" charset="-127"/>
              </a:rPr>
              <a:t>memCardType</a:t>
            </a:r>
            <a:r>
              <a:rPr lang="en-US" dirty="0" smtClean="0">
                <a:ea typeface="굴림" pitchFamily="34" charset="-127"/>
              </a:rPr>
              <a: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a:t>
            </a:r>
            <a:endParaRPr lang="en-US" sz="1500" b="0" dirty="0">
              <a:ea typeface="굴림" pitchFamily="34" charset="-127"/>
            </a:endParaRPr>
          </a:p>
        </p:txBody>
      </p:sp>
      <p:sp>
        <p:nvSpPr>
          <p:cNvPr id="8" name="Rectangular Callout 7"/>
          <p:cNvSpPr/>
          <p:nvPr/>
        </p:nvSpPr>
        <p:spPr bwMode="auto">
          <a:xfrm>
            <a:off x="5867400" y="1981200"/>
            <a:ext cx="3810000" cy="1066800"/>
          </a:xfrm>
          <a:prstGeom prst="wedgeRectCallout">
            <a:avLst>
              <a:gd name="adj1" fmla="val -70070"/>
              <a:gd name="adj2" fmla="val 6114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a:t>
            </a:r>
            <a:r>
              <a:rPr lang="en-US" sz="1400" b="0" dirty="0" err="1">
                <a:solidFill>
                  <a:schemeClr val="tx1"/>
                </a:solidFill>
              </a:rPr>
              <a:t>displayCustomerInformation</a:t>
            </a:r>
            <a:r>
              <a:rPr lang="en-US" sz="1400" b="0" dirty="0">
                <a:solidFill>
                  <a:schemeClr val="tx1"/>
                </a:solidFill>
              </a:rPr>
              <a:t>() method of Customer class is invoked using “super” keyword</a:t>
            </a:r>
          </a:p>
        </p:txBody>
      </p:sp>
      <p:sp>
        <p:nvSpPr>
          <p:cNvPr id="10" name="TextBox 9"/>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Rectangular Callout 10"/>
          <p:cNvSpPr/>
          <p:nvPr/>
        </p:nvSpPr>
        <p:spPr bwMode="auto">
          <a:xfrm>
            <a:off x="6019800" y="3886200"/>
            <a:ext cx="3886200" cy="1066800"/>
          </a:xfrm>
          <a:prstGeom prst="wedgeRectCallout">
            <a:avLst>
              <a:gd name="adj1" fmla="val -73805"/>
              <a:gd name="adj2" fmla="val 9923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smtClean="0">
                <a:solidFill>
                  <a:schemeClr val="tx1"/>
                </a:solidFill>
              </a:rPr>
              <a:t>When super is used to invoke the overridden method of parent class, it need not be the first statement in the child class method unlike the use of this()/ super() for constructor invocation</a:t>
            </a:r>
            <a:endParaRPr lang="en-US" sz="1400" b="0" dirty="0">
              <a:solidFill>
                <a:schemeClr val="tx1"/>
              </a:solidFill>
            </a:endParaRPr>
          </a:p>
        </p:txBody>
      </p:sp>
      <p:sp>
        <p:nvSpPr>
          <p:cNvPr id="12" name="Rectangle 11"/>
          <p:cNvSpPr>
            <a:spLocks noChangeArrowheads="1"/>
          </p:cNvSpPr>
          <p:nvPr/>
        </p:nvSpPr>
        <p:spPr bwMode="auto">
          <a:xfrm>
            <a:off x="7104738" y="5105406"/>
            <a:ext cx="2743200" cy="914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r>
              <a:rPr lang="es-ES" sz="1400" b="0" dirty="0" err="1" smtClean="0">
                <a:ea typeface="굴림" pitchFamily="34" charset="-127"/>
              </a:rPr>
              <a:t>Click</a:t>
            </a:r>
            <a:r>
              <a:rPr lang="es-ES" sz="1400" b="0" dirty="0" smtClean="0">
                <a:ea typeface="굴림" pitchFamily="34" charset="-127"/>
              </a:rPr>
              <a:t> </a:t>
            </a:r>
            <a:r>
              <a:rPr lang="es-ES" sz="1400" b="0" dirty="0" err="1" smtClean="0">
                <a:ea typeface="굴림" pitchFamily="34" charset="-127"/>
              </a:rPr>
              <a:t>here</a:t>
            </a:r>
            <a:r>
              <a:rPr lang="es-ES" sz="1400" b="0" dirty="0" smtClean="0">
                <a:ea typeface="굴림" pitchFamily="34" charset="-127"/>
              </a:rPr>
              <a:t> </a:t>
            </a:r>
            <a:r>
              <a:rPr lang="es-ES" sz="1400" b="0" dirty="0" err="1" smtClean="0">
                <a:ea typeface="굴림" pitchFamily="34" charset="-127"/>
              </a:rPr>
              <a:t>to</a:t>
            </a:r>
            <a:r>
              <a:rPr lang="es-ES" sz="1400" b="0" dirty="0" smtClean="0">
                <a:ea typeface="굴림" pitchFamily="34" charset="-127"/>
              </a:rPr>
              <a:t> </a:t>
            </a:r>
            <a:r>
              <a:rPr lang="es-ES" sz="1400" b="0" dirty="0" err="1" smtClean="0">
                <a:ea typeface="굴림" pitchFamily="34" charset="-127"/>
              </a:rPr>
              <a:t>see</a:t>
            </a:r>
            <a:r>
              <a:rPr lang="es-ES" sz="1400" b="0" dirty="0" smtClean="0">
                <a:ea typeface="굴림" pitchFamily="34" charset="-127"/>
              </a:rPr>
              <a:t> </a:t>
            </a:r>
            <a:r>
              <a:rPr lang="es-ES" sz="1400" b="0" dirty="0" err="1" smtClean="0">
                <a:ea typeface="굴림" pitchFamily="34" charset="-127"/>
              </a:rPr>
              <a:t>the</a:t>
            </a:r>
            <a:r>
              <a:rPr lang="es-ES" sz="1400" b="0" dirty="0" smtClean="0">
                <a:ea typeface="굴림" pitchFamily="34" charset="-127"/>
              </a:rPr>
              <a:t> </a:t>
            </a:r>
          </a:p>
          <a:p>
            <a:pPr>
              <a:defRPr/>
            </a:pPr>
            <a:r>
              <a:rPr lang="es-ES" sz="1400" b="0" dirty="0" smtClean="0">
                <a:ea typeface="굴림" pitchFamily="34" charset="-127"/>
              </a:rPr>
              <a:t>complete </a:t>
            </a:r>
            <a:r>
              <a:rPr lang="es-ES" sz="1400" b="0" dirty="0" err="1" smtClean="0">
                <a:ea typeface="굴림" pitchFamily="34" charset="-127"/>
              </a:rPr>
              <a:t>program</a:t>
            </a:r>
            <a:endParaRPr lang="es-ES" sz="1400" b="0" dirty="0">
              <a:ea typeface="굴림" pitchFamily="34" charset="-127"/>
            </a:endParaRPr>
          </a:p>
        </p:txBody>
      </p:sp>
      <p:graphicFrame>
        <p:nvGraphicFramePr>
          <p:cNvPr id="13" name="Object 12"/>
          <p:cNvGraphicFramePr>
            <a:graphicFrameLocks noChangeAspect="1"/>
          </p:cNvGraphicFramePr>
          <p:nvPr/>
        </p:nvGraphicFramePr>
        <p:xfrm>
          <a:off x="8839200" y="5181600"/>
          <a:ext cx="914400" cy="771525"/>
        </p:xfrm>
        <a:graphic>
          <a:graphicData uri="http://schemas.openxmlformats.org/presentationml/2006/ole">
            <p:oleObj spid="_x0000_s193539" name="Package" showAsIcon="1" r:id="rId4" imgW="914400" imgH="77148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4294967295"/>
          </p:nvPr>
        </p:nvSpPr>
        <p:spPr>
          <a:xfrm>
            <a:off x="533400" y="1375236"/>
            <a:ext cx="8686800" cy="4411663"/>
          </a:xfrm>
        </p:spPr>
        <p:txBody>
          <a:bodyPr/>
          <a:lstStyle/>
          <a:p>
            <a:pPr marL="0" indent="4763" algn="just">
              <a:buFont typeface="Wingdings" pitchFamily="2" charset="2"/>
              <a:buNone/>
            </a:pPr>
            <a:r>
              <a:rPr lang="en-US" dirty="0" smtClean="0"/>
              <a:t>The calculation of bill is to be done for a customer. For the Regular customers, discount computation needs to be done and for the Privileged customers gift selection is to be done based on the membership card. But the type of customer is decided at the time of billing only. The details of the customer also needs to be printed along with the bill.</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A0688010-45D2-4066-A823-45B09616D9E2}" type="slidenum">
              <a:rPr lang="en-US" smtClean="0"/>
              <a:pPr>
                <a:defRPr/>
              </a:pPr>
              <a:t>64</a:t>
            </a:fld>
            <a:endParaRPr lang="en-US"/>
          </a:p>
        </p:txBody>
      </p:sp>
      <p:sp>
        <p:nvSpPr>
          <p:cNvPr id="10" name="Rectangle 9"/>
          <p:cNvSpPr>
            <a:spLocks noChangeArrowheads="1"/>
          </p:cNvSpPr>
          <p:nvPr/>
        </p:nvSpPr>
        <p:spPr bwMode="auto">
          <a:xfrm>
            <a:off x="685800" y="3624948"/>
            <a:ext cx="8458200" cy="1295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smtClean="0">
                <a:ea typeface="굴림" pitchFamily="34" charset="-127"/>
              </a:rPr>
              <a:t>We</a:t>
            </a:r>
            <a:r>
              <a:rPr lang="es-ES" sz="1600" b="0" dirty="0" smtClean="0">
                <a:ea typeface="굴림" pitchFamily="34" charset="-127"/>
              </a:rPr>
              <a:t> </a:t>
            </a:r>
            <a:r>
              <a:rPr lang="es-ES" sz="1600" b="0" dirty="0" err="1" smtClean="0">
                <a:ea typeface="굴림" pitchFamily="34" charset="-127"/>
              </a:rPr>
              <a:t>need</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have</a:t>
            </a:r>
            <a:r>
              <a:rPr lang="es-ES" sz="1600" b="0" dirty="0" smtClean="0">
                <a:ea typeface="굴림" pitchFamily="34" charset="-127"/>
              </a:rPr>
              <a:t> a </a:t>
            </a:r>
            <a:r>
              <a:rPr lang="es-ES" sz="1600" b="0" dirty="0" err="1" smtClean="0">
                <a:ea typeface="굴림" pitchFamily="34" charset="-127"/>
              </a:rPr>
              <a:t>means</a:t>
            </a:r>
            <a:r>
              <a:rPr lang="es-ES" sz="1600" b="0" dirty="0" smtClean="0">
                <a:ea typeface="굴림" pitchFamily="34" charset="-127"/>
              </a:rPr>
              <a:t> of –</a:t>
            </a:r>
          </a:p>
          <a:p>
            <a:pPr marL="231775" indent="-231775">
              <a:buClrTx/>
              <a:buFont typeface="Arial" pitchFamily="34" charset="0"/>
              <a:buChar char="•"/>
              <a:defRPr/>
            </a:pPr>
            <a:r>
              <a:rPr lang="es-ES" sz="1600" b="0" dirty="0" smtClean="0">
                <a:ea typeface="굴림" pitchFamily="34" charset="-127"/>
              </a:rPr>
              <a:t> </a:t>
            </a:r>
            <a:r>
              <a:rPr lang="es-ES" sz="1600" b="0" dirty="0" err="1" smtClean="0">
                <a:ea typeface="굴림" pitchFamily="34" charset="-127"/>
              </a:rPr>
              <a:t>Deciding</a:t>
            </a:r>
            <a:r>
              <a:rPr lang="es-ES" sz="1600" b="0" dirty="0" smtClean="0">
                <a:ea typeface="굴림" pitchFamily="34" charset="-127"/>
              </a:rPr>
              <a:t> </a:t>
            </a:r>
            <a:r>
              <a:rPr lang="es-ES" sz="1600" b="0" dirty="0" err="1" smtClean="0">
                <a:ea typeface="굴림" pitchFamily="34" charset="-127"/>
              </a:rPr>
              <a:t>the</a:t>
            </a:r>
            <a:r>
              <a:rPr lang="es-ES" sz="1600" b="0" dirty="0" smtClean="0">
                <a:ea typeface="굴림" pitchFamily="34" charset="-127"/>
              </a:rPr>
              <a:t> </a:t>
            </a:r>
            <a:r>
              <a:rPr lang="es-ES" sz="1600" b="0" dirty="0" err="1" smtClean="0">
                <a:ea typeface="굴림" pitchFamily="34" charset="-127"/>
              </a:rPr>
              <a:t>type</a:t>
            </a:r>
            <a:r>
              <a:rPr lang="es-ES" sz="1600" b="0" dirty="0" smtClean="0">
                <a:ea typeface="굴림" pitchFamily="34" charset="-127"/>
              </a:rPr>
              <a:t> of </a:t>
            </a:r>
            <a:r>
              <a:rPr lang="es-ES" sz="1600" b="0" dirty="0" err="1" smtClean="0">
                <a:ea typeface="굴림" pitchFamily="34" charset="-127"/>
              </a:rPr>
              <a:t>customer</a:t>
            </a:r>
            <a:r>
              <a:rPr lang="es-ES" sz="1600" b="0" dirty="0" smtClean="0">
                <a:ea typeface="굴림" pitchFamily="34" charset="-127"/>
              </a:rPr>
              <a:t> at </a:t>
            </a:r>
            <a:r>
              <a:rPr lang="es-ES" sz="1600" b="0" dirty="0" err="1" smtClean="0">
                <a:ea typeface="굴림" pitchFamily="34" charset="-127"/>
              </a:rPr>
              <a:t>billing</a:t>
            </a:r>
            <a:r>
              <a:rPr lang="es-ES" sz="1600" b="0" dirty="0" smtClean="0">
                <a:ea typeface="굴림" pitchFamily="34" charset="-127"/>
              </a:rPr>
              <a:t> time</a:t>
            </a:r>
          </a:p>
          <a:p>
            <a:pPr marL="231775" indent="-231775">
              <a:buClrTx/>
              <a:buFont typeface="Arial" pitchFamily="34" charset="0"/>
              <a:buChar char="•"/>
              <a:defRPr/>
            </a:pPr>
            <a:r>
              <a:rPr lang="es-ES" sz="1600" b="0" dirty="0" err="1" smtClean="0">
                <a:ea typeface="굴림" pitchFamily="34" charset="-127"/>
              </a:rPr>
              <a:t>Call</a:t>
            </a:r>
            <a:r>
              <a:rPr lang="es-ES" sz="1600" b="0" dirty="0" smtClean="0">
                <a:ea typeface="굴림" pitchFamily="34" charset="-127"/>
              </a:rPr>
              <a:t> </a:t>
            </a:r>
            <a:r>
              <a:rPr lang="es-ES" sz="1600" b="0" dirty="0" err="1" smtClean="0">
                <a:ea typeface="굴림" pitchFamily="34" charset="-127"/>
              </a:rPr>
              <a:t>the</a:t>
            </a:r>
            <a:r>
              <a:rPr lang="es-ES" sz="1600" b="0" dirty="0" smtClean="0">
                <a:ea typeface="굴림" pitchFamily="34" charset="-127"/>
              </a:rPr>
              <a:t> </a:t>
            </a:r>
            <a:r>
              <a:rPr lang="es-ES" sz="1600" b="0" dirty="0" err="1" smtClean="0">
                <a:ea typeface="굴림" pitchFamily="34" charset="-127"/>
              </a:rPr>
              <a:t>appropriate</a:t>
            </a:r>
            <a:r>
              <a:rPr lang="es-ES" sz="1600" b="0" dirty="0" smtClean="0">
                <a:ea typeface="굴림" pitchFamily="34" charset="-127"/>
              </a:rPr>
              <a:t> </a:t>
            </a:r>
            <a:r>
              <a:rPr lang="es-ES" sz="1600" b="0" dirty="0" err="1" smtClean="0">
                <a:ea typeface="굴림" pitchFamily="34" charset="-127"/>
              </a:rPr>
              <a:t>methods</a:t>
            </a:r>
            <a:r>
              <a:rPr lang="es-ES" sz="1600" b="0" dirty="0" smtClean="0">
                <a:ea typeface="굴림" pitchFamily="34" charset="-127"/>
              </a:rPr>
              <a:t> </a:t>
            </a:r>
            <a:r>
              <a:rPr lang="es-ES" sz="1600" b="0" dirty="0" err="1" smtClean="0">
                <a:ea typeface="굴림" pitchFamily="34" charset="-127"/>
              </a:rPr>
              <a:t>for</a:t>
            </a:r>
            <a:r>
              <a:rPr lang="es-ES" sz="1600" b="0" dirty="0" smtClean="0">
                <a:ea typeface="굴림" pitchFamily="34" charset="-127"/>
              </a:rPr>
              <a:t>  </a:t>
            </a:r>
            <a:r>
              <a:rPr lang="es-ES" sz="1600" b="0" dirty="0" err="1" smtClean="0">
                <a:ea typeface="굴림" pitchFamily="34" charset="-127"/>
              </a:rPr>
              <a:t>calculation</a:t>
            </a:r>
            <a:r>
              <a:rPr lang="es-ES" sz="1600" b="0" dirty="0" smtClean="0">
                <a:ea typeface="굴림" pitchFamily="34" charset="-127"/>
              </a:rPr>
              <a:t> of </a:t>
            </a:r>
            <a:r>
              <a:rPr lang="es-ES" sz="1600" b="0" dirty="0" err="1" smtClean="0">
                <a:ea typeface="굴림" pitchFamily="34" charset="-127"/>
              </a:rPr>
              <a:t>bill</a:t>
            </a:r>
            <a:r>
              <a:rPr lang="es-ES" sz="1600" b="0" dirty="0" smtClean="0">
                <a:ea typeface="굴림" pitchFamily="34" charset="-127"/>
              </a:rPr>
              <a:t> and </a:t>
            </a:r>
            <a:r>
              <a:rPr lang="es-ES" sz="1600" b="0" dirty="0" err="1" smtClean="0">
                <a:ea typeface="굴림" pitchFamily="34" charset="-127"/>
              </a:rPr>
              <a:t>display</a:t>
            </a:r>
            <a:r>
              <a:rPr lang="es-ES" sz="1600" b="0" dirty="0" smtClean="0">
                <a:ea typeface="굴림" pitchFamily="34" charset="-127"/>
              </a:rPr>
              <a:t> of </a:t>
            </a:r>
            <a:r>
              <a:rPr lang="es-ES" sz="1600" b="0" dirty="0" err="1" smtClean="0">
                <a:ea typeface="굴림" pitchFamily="34" charset="-127"/>
              </a:rPr>
              <a:t>details</a:t>
            </a:r>
            <a:r>
              <a:rPr lang="es-ES" sz="1600" b="0" dirty="0" smtClean="0">
                <a:ea typeface="굴림" pitchFamily="34" charset="-127"/>
              </a:rPr>
              <a:t> </a:t>
            </a:r>
            <a:endParaRPr lang="es-ES" sz="1600" b="0" dirty="0">
              <a:ea typeface="굴림" pitchFamily="34" charset="-127"/>
            </a:endParaRPr>
          </a:p>
        </p:txBody>
      </p:sp>
      <p:sp>
        <p:nvSpPr>
          <p:cNvPr id="11" name="TextBox 10"/>
          <p:cNvSpPr txBox="1"/>
          <p:nvPr/>
        </p:nvSpPr>
        <p:spPr>
          <a:xfrm>
            <a:off x="384624"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7" name="Rectangle 6"/>
          <p:cNvSpPr>
            <a:spLocks noChangeArrowheads="1"/>
          </p:cNvSpPr>
          <p:nvPr/>
        </p:nvSpPr>
        <p:spPr bwMode="auto">
          <a:xfrm>
            <a:off x="685800" y="5014692"/>
            <a:ext cx="8458200" cy="1295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smtClean="0">
                <a:ea typeface="굴림" pitchFamily="34" charset="-127"/>
              </a:rPr>
              <a:t>We</a:t>
            </a:r>
            <a:r>
              <a:rPr lang="es-ES" sz="1600" b="0" dirty="0" smtClean="0">
                <a:ea typeface="굴림" pitchFamily="34" charset="-127"/>
              </a:rPr>
              <a:t> </a:t>
            </a:r>
            <a:r>
              <a:rPr lang="es-ES" sz="1600" b="0" dirty="0" err="1" smtClean="0">
                <a:ea typeface="굴림" pitchFamily="34" charset="-127"/>
              </a:rPr>
              <a:t>need</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understand</a:t>
            </a:r>
            <a:r>
              <a:rPr lang="es-ES" sz="1600" b="0" dirty="0" smtClean="0">
                <a:ea typeface="굴림" pitchFamily="34" charset="-127"/>
              </a:rPr>
              <a:t> –</a:t>
            </a:r>
          </a:p>
          <a:p>
            <a:pPr>
              <a:defRPr/>
            </a:pPr>
            <a:r>
              <a:rPr lang="es-ES" sz="1600" b="0" dirty="0" err="1" smtClean="0">
                <a:ea typeface="굴림" pitchFamily="34" charset="-127"/>
              </a:rPr>
              <a:t>Dynamic</a:t>
            </a:r>
            <a:r>
              <a:rPr lang="es-ES" sz="1600" b="0" dirty="0" smtClean="0">
                <a:ea typeface="굴림" pitchFamily="34" charset="-127"/>
              </a:rPr>
              <a:t> </a:t>
            </a:r>
            <a:r>
              <a:rPr lang="es-ES" sz="1600" b="0" dirty="0" err="1" smtClean="0">
                <a:ea typeface="굴림" pitchFamily="34" charset="-127"/>
              </a:rPr>
              <a:t>polymorphism</a:t>
            </a:r>
            <a:r>
              <a:rPr lang="es-ES" sz="1600" b="0" dirty="0" smtClean="0">
                <a:ea typeface="굴림" pitchFamily="34" charset="-127"/>
              </a:rPr>
              <a:t> </a:t>
            </a:r>
            <a:r>
              <a:rPr lang="es-ES" sz="1600" b="0" dirty="0" err="1" smtClean="0">
                <a:ea typeface="굴림" pitchFamily="34" charset="-127"/>
              </a:rPr>
              <a:t>where</a:t>
            </a:r>
            <a:r>
              <a:rPr lang="es-ES" sz="1600" b="0" dirty="0" smtClean="0">
                <a:ea typeface="굴림" pitchFamily="34" charset="-127"/>
              </a:rPr>
              <a:t> </a:t>
            </a:r>
            <a:r>
              <a:rPr lang="es-ES" sz="1600" b="0" dirty="0" err="1" smtClean="0">
                <a:ea typeface="굴림" pitchFamily="34" charset="-127"/>
              </a:rPr>
              <a:t>the</a:t>
            </a:r>
            <a:r>
              <a:rPr lang="es-ES" sz="1600" b="0" dirty="0" smtClean="0">
                <a:ea typeface="굴림" pitchFamily="34" charset="-127"/>
              </a:rPr>
              <a:t> base </a:t>
            </a:r>
            <a:r>
              <a:rPr lang="es-ES" sz="1600" b="0" dirty="0" err="1" smtClean="0">
                <a:ea typeface="굴림" pitchFamily="34" charset="-127"/>
              </a:rPr>
              <a:t>reference</a:t>
            </a:r>
            <a:r>
              <a:rPr lang="es-ES" sz="1600" b="0" dirty="0" smtClean="0">
                <a:ea typeface="굴림" pitchFamily="34" charset="-127"/>
              </a:rPr>
              <a:t> can </a:t>
            </a:r>
            <a:r>
              <a:rPr lang="es-ES" sz="1600" b="0" dirty="0" err="1" smtClean="0">
                <a:ea typeface="굴림" pitchFamily="34" charset="-127"/>
              </a:rPr>
              <a:t>be</a:t>
            </a:r>
            <a:r>
              <a:rPr lang="es-ES" sz="1600" b="0" dirty="0" smtClean="0">
                <a:ea typeface="굴림" pitchFamily="34" charset="-127"/>
              </a:rPr>
              <a:t> </a:t>
            </a:r>
            <a:r>
              <a:rPr lang="es-ES" sz="1600" b="0" dirty="0" err="1" smtClean="0">
                <a:ea typeface="굴림" pitchFamily="34" charset="-127"/>
              </a:rPr>
              <a:t>made</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point</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an</a:t>
            </a:r>
            <a:r>
              <a:rPr lang="es-ES" sz="1600" b="0" dirty="0" smtClean="0">
                <a:ea typeface="굴림" pitchFamily="34" charset="-127"/>
              </a:rPr>
              <a:t> </a:t>
            </a:r>
            <a:r>
              <a:rPr lang="es-ES" sz="1600" b="0" dirty="0" err="1" smtClean="0">
                <a:ea typeface="굴림" pitchFamily="34" charset="-127"/>
              </a:rPr>
              <a:t>object</a:t>
            </a:r>
            <a:r>
              <a:rPr lang="es-ES" sz="1600" b="0" dirty="0" smtClean="0">
                <a:ea typeface="굴림" pitchFamily="34" charset="-127"/>
              </a:rPr>
              <a:t> of </a:t>
            </a:r>
            <a:r>
              <a:rPr lang="es-ES" sz="1600" b="0" dirty="0" err="1" smtClean="0">
                <a:ea typeface="굴림" pitchFamily="34" charset="-127"/>
              </a:rPr>
              <a:t>derived</a:t>
            </a:r>
            <a:r>
              <a:rPr lang="es-ES" sz="1600" b="0" dirty="0" smtClean="0">
                <a:ea typeface="굴림" pitchFamily="34" charset="-127"/>
              </a:rPr>
              <a:t> </a:t>
            </a:r>
            <a:r>
              <a:rPr lang="es-ES" sz="1600" b="0" dirty="0" err="1" smtClean="0">
                <a:ea typeface="굴림" pitchFamily="34" charset="-127"/>
              </a:rPr>
              <a:t>class</a:t>
            </a:r>
            <a:r>
              <a:rPr lang="es-ES" sz="1600" b="0" dirty="0" smtClean="0">
                <a:ea typeface="굴림" pitchFamily="34" charset="-127"/>
              </a:rPr>
              <a:t> </a:t>
            </a:r>
            <a:endParaRPr lang="es-ES" sz="1600" b="0" dirty="0">
              <a:ea typeface="굴림" pitchFamily="34" charset="-127"/>
            </a:endParaRP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7" grpId="0" animBg="1"/>
      <p:bldP spid="7"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EF34ED1-F37C-4221-B947-E7CA486C71AE}" type="slidenum">
              <a:rPr lang="en-US"/>
              <a:pPr>
                <a:defRPr/>
              </a:pPr>
              <a:t>65</a:t>
            </a:fld>
            <a:endParaRPr lang="en-US"/>
          </a:p>
        </p:txBody>
      </p:sp>
      <p:sp>
        <p:nvSpPr>
          <p:cNvPr id="384004" name="Rectangle 4"/>
          <p:cNvSpPr>
            <a:spLocks noGrp="1" noChangeArrowheads="1"/>
          </p:cNvSpPr>
          <p:nvPr>
            <p:ph type="title"/>
          </p:nvPr>
        </p:nvSpPr>
        <p:spPr/>
        <p:txBody>
          <a:bodyPr/>
          <a:lstStyle/>
          <a:p>
            <a:pPr eaLnBrk="1" hangingPunct="1">
              <a:defRPr/>
            </a:pPr>
            <a:r>
              <a:rPr lang="en-US" dirty="0" smtClean="0"/>
              <a:t>Dynamic Polymorphism (1 of 8)</a:t>
            </a:r>
          </a:p>
        </p:txBody>
      </p:sp>
      <p:sp>
        <p:nvSpPr>
          <p:cNvPr id="68612" name="Rectangle 5"/>
          <p:cNvSpPr>
            <a:spLocks noGrp="1" noChangeArrowheads="1"/>
          </p:cNvSpPr>
          <p:nvPr>
            <p:ph type="body" idx="1"/>
          </p:nvPr>
        </p:nvSpPr>
        <p:spPr/>
        <p:txBody>
          <a:bodyPr/>
          <a:lstStyle/>
          <a:p>
            <a:pPr eaLnBrk="1" hangingPunct="1"/>
            <a:r>
              <a:rPr lang="en-US" sz="2200" dirty="0" smtClean="0"/>
              <a:t>A child class object can be assigned to a parent class reference</a:t>
            </a:r>
          </a:p>
          <a:p>
            <a:pPr lvl="1" eaLnBrk="1" hangingPunct="1"/>
            <a:endParaRPr lang="en-US" sz="1900" dirty="0" smtClean="0"/>
          </a:p>
          <a:p>
            <a:pPr eaLnBrk="1" hangingPunct="1"/>
            <a:endParaRPr lang="en-US" sz="2200" dirty="0" smtClean="0"/>
          </a:p>
          <a:p>
            <a:pPr eaLnBrk="1" hangingPunct="1"/>
            <a:r>
              <a:rPr lang="en-US" sz="2200" dirty="0" smtClean="0"/>
              <a:t>The parent class reference can be used to access the child class methods</a:t>
            </a:r>
          </a:p>
          <a:p>
            <a:pPr eaLnBrk="1" hangingPunct="1">
              <a:buFont typeface="Wingdings" pitchFamily="2" charset="2"/>
              <a:buNone/>
            </a:pPr>
            <a:endParaRPr lang="en-US" sz="2200" dirty="0" smtClean="0"/>
          </a:p>
          <a:p>
            <a:pPr eaLnBrk="1" hangingPunct="1"/>
            <a:r>
              <a:rPr lang="en-US" sz="2200" dirty="0" smtClean="0"/>
              <a:t>Only those methods that were originally present in the parent class and later overridden by the child class can be called in this way</a:t>
            </a:r>
          </a:p>
          <a:p>
            <a:pPr eaLnBrk="1" hangingPunct="1">
              <a:buFont typeface="Wingdings" pitchFamily="2" charset="2"/>
              <a:buNone/>
            </a:pPr>
            <a:endParaRPr lang="en-US" sz="2200" dirty="0" smtClean="0"/>
          </a:p>
          <a:p>
            <a:pPr eaLnBrk="1" hangingPunct="1"/>
            <a:r>
              <a:rPr lang="en-US" sz="2200" dirty="0" smtClean="0"/>
              <a:t>A new method defined in the child class cannot be called using the super class reference</a:t>
            </a:r>
          </a:p>
        </p:txBody>
      </p:sp>
      <p:sp>
        <p:nvSpPr>
          <p:cNvPr id="5" name="Text Box 5"/>
          <p:cNvSpPr txBox="1">
            <a:spLocks noChangeArrowheads="1"/>
          </p:cNvSpPr>
          <p:nvPr/>
        </p:nvSpPr>
        <p:spPr bwMode="auto">
          <a:xfrm>
            <a:off x="1676400" y="1905000"/>
            <a:ext cx="5181600" cy="36988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defRPr/>
            </a:pPr>
            <a:r>
              <a:rPr lang="en-US" sz="1800" b="0" dirty="0">
                <a:ea typeface="굴림" pitchFamily="34" charset="-127"/>
              </a:rPr>
              <a:t>Customer </a:t>
            </a:r>
            <a:r>
              <a:rPr lang="en-US" sz="1800" b="0" dirty="0" err="1">
                <a:ea typeface="굴림" pitchFamily="34" charset="-127"/>
              </a:rPr>
              <a:t>customer</a:t>
            </a:r>
            <a:r>
              <a:rPr lang="en-US" sz="1800" b="0" dirty="0">
                <a:ea typeface="굴림" pitchFamily="34" charset="-127"/>
              </a:rPr>
              <a:t> = new </a:t>
            </a:r>
            <a:r>
              <a:rPr lang="en-US" sz="1800" b="0" dirty="0" err="1" smtClean="0">
                <a:ea typeface="굴림" pitchFamily="34" charset="-127"/>
              </a:rPr>
              <a:t>RegularCustomer</a:t>
            </a:r>
            <a:r>
              <a:rPr lang="en-US" sz="1800" b="0" dirty="0" smtClean="0">
                <a:ea typeface="굴림" pitchFamily="34" charset="-127"/>
              </a:rPr>
              <a:t>();</a:t>
            </a:r>
            <a:endParaRPr lang="en-US" sz="1800" b="0" dirty="0">
              <a:ea typeface="굴림" pitchFamily="34" charset="-127"/>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8E0014AB-4237-4884-A10C-43682474CAE0}" type="slidenum">
              <a:rPr lang="en-US"/>
              <a:pPr>
                <a:defRPr/>
              </a:pPr>
              <a:t>66</a:t>
            </a:fld>
            <a:endParaRPr lang="en-US"/>
          </a:p>
        </p:txBody>
      </p:sp>
      <p:sp>
        <p:nvSpPr>
          <p:cNvPr id="375816" name="Rectangle 8"/>
          <p:cNvSpPr>
            <a:spLocks noGrp="1" noChangeArrowheads="1"/>
          </p:cNvSpPr>
          <p:nvPr>
            <p:ph type="title"/>
          </p:nvPr>
        </p:nvSpPr>
        <p:spPr/>
        <p:txBody>
          <a:bodyPr/>
          <a:lstStyle/>
          <a:p>
            <a:pPr eaLnBrk="1" hangingPunct="1">
              <a:defRPr/>
            </a:pPr>
            <a:r>
              <a:rPr lang="en-US" dirty="0" smtClean="0"/>
              <a:t>Dynamic Polymorphism (2 of 8)</a:t>
            </a:r>
          </a:p>
        </p:txBody>
      </p:sp>
      <p:sp>
        <p:nvSpPr>
          <p:cNvPr id="23556" name="Rectangle 4"/>
          <p:cNvSpPr>
            <a:spLocks noChangeArrowheads="1"/>
          </p:cNvSpPr>
          <p:nvPr/>
        </p:nvSpPr>
        <p:spPr bwMode="auto">
          <a:xfrm>
            <a:off x="330200" y="1295400"/>
            <a:ext cx="9245600" cy="4572000"/>
          </a:xfrm>
          <a:prstGeom prst="rect">
            <a:avLst/>
          </a:prstGeom>
          <a:noFill/>
          <a:ln w="9525">
            <a:noFill/>
            <a:miter lim="800000"/>
            <a:headEnd/>
            <a:tailEnd/>
          </a:ln>
        </p:spPr>
        <p:txBody>
          <a:bodyPr/>
          <a:lstStyle/>
          <a:p>
            <a:pPr marL="342900" indent="-342900" eaLnBrk="1" hangingPunct="1">
              <a:spcBef>
                <a:spcPct val="20000"/>
              </a:spcBef>
              <a:buClr>
                <a:srgbClr val="003366"/>
              </a:buClr>
              <a:buSzTx/>
              <a:buFont typeface="Wingdings" pitchFamily="2" charset="2"/>
              <a:buChar char="Ø"/>
              <a:defRPr/>
            </a:pPr>
            <a:r>
              <a:rPr lang="en-US" sz="2200" b="0" dirty="0">
                <a:solidFill>
                  <a:srgbClr val="000000"/>
                </a:solidFill>
                <a:latin typeface="Arial" pitchFamily="34" charset="0"/>
              </a:rPr>
              <a:t>JVM calls a method based on the data type of the object referred by it and </a:t>
            </a:r>
            <a:r>
              <a:rPr lang="en-US" sz="2200" dirty="0">
                <a:latin typeface="Arial" pitchFamily="34" charset="0"/>
              </a:rPr>
              <a:t>NOT</a:t>
            </a:r>
            <a:r>
              <a:rPr lang="en-US" sz="2200" b="0" dirty="0">
                <a:solidFill>
                  <a:srgbClr val="000000"/>
                </a:solidFill>
                <a:latin typeface="Arial" pitchFamily="34" charset="0"/>
              </a:rPr>
              <a:t> based on the data type of the reference</a:t>
            </a:r>
          </a:p>
          <a:p>
            <a:pPr marL="342900" indent="-342900" eaLnBrk="1" hangingPunct="1">
              <a:spcBef>
                <a:spcPct val="20000"/>
              </a:spcBef>
              <a:buClr>
                <a:srgbClr val="003366"/>
              </a:buClr>
              <a:buSzTx/>
              <a:defRPr/>
            </a:pPr>
            <a:endParaRPr lang="en-US" sz="2200" b="0" dirty="0">
              <a:solidFill>
                <a:srgbClr val="000000"/>
              </a:solidFill>
              <a:latin typeface="Arial" pitchFamily="34" charset="0"/>
            </a:endParaRPr>
          </a:p>
          <a:p>
            <a:pPr marL="342900" indent="-342900" eaLnBrk="1" hangingPunct="1">
              <a:spcBef>
                <a:spcPct val="20000"/>
              </a:spcBef>
              <a:buClr>
                <a:srgbClr val="003366"/>
              </a:buClr>
              <a:buSzTx/>
              <a:buFont typeface="Wingdings" pitchFamily="2" charset="2"/>
              <a:buChar char="Ø"/>
              <a:defRPr/>
            </a:pPr>
            <a:r>
              <a:rPr lang="en-US" sz="2200" b="0" dirty="0">
                <a:solidFill>
                  <a:srgbClr val="000000"/>
                </a:solidFill>
                <a:latin typeface="Arial" pitchFamily="34" charset="0"/>
              </a:rPr>
              <a:t>This decision is taken at runtime and hence this is known as </a:t>
            </a:r>
            <a:r>
              <a:rPr lang="en-US" sz="2200" dirty="0">
                <a:latin typeface="Arial" pitchFamily="34" charset="0"/>
              </a:rPr>
              <a:t>dynamic binding</a:t>
            </a:r>
          </a:p>
          <a:p>
            <a:pPr marL="342900" indent="-342900" eaLnBrk="1" hangingPunct="1">
              <a:spcBef>
                <a:spcPct val="20000"/>
              </a:spcBef>
              <a:buClr>
                <a:srgbClr val="003366"/>
              </a:buClr>
              <a:buSzTx/>
              <a:defRPr/>
            </a:pPr>
            <a:endParaRPr lang="en-US" sz="2200" dirty="0">
              <a:latin typeface="Arial" pitchFamily="34" charset="0"/>
            </a:endParaRPr>
          </a:p>
          <a:p>
            <a:pPr marL="342900" indent="-342900" eaLnBrk="1" hangingPunct="1">
              <a:spcBef>
                <a:spcPct val="20000"/>
              </a:spcBef>
              <a:buClr>
                <a:srgbClr val="003366"/>
              </a:buClr>
              <a:buSzTx/>
              <a:buFont typeface="Wingdings" pitchFamily="2" charset="2"/>
              <a:buChar char="Ø"/>
              <a:defRPr/>
            </a:pPr>
            <a:r>
              <a:rPr lang="en-US" sz="2200" b="0" dirty="0">
                <a:solidFill>
                  <a:srgbClr val="000000"/>
                </a:solidFill>
                <a:latin typeface="+mn-lt"/>
              </a:rPr>
              <a:t>In Dynamic Binding, linking between the method call and the method definition happens at runtime</a:t>
            </a:r>
          </a:p>
          <a:p>
            <a:pPr marL="342900" indent="-342900" eaLnBrk="1" hangingPunct="1">
              <a:spcBef>
                <a:spcPct val="20000"/>
              </a:spcBef>
              <a:buClr>
                <a:srgbClr val="003366"/>
              </a:buClr>
              <a:buSzTx/>
              <a:defRPr/>
            </a:pPr>
            <a:endParaRPr lang="en-US" sz="2200" b="0" dirty="0">
              <a:solidFill>
                <a:srgbClr val="000000"/>
              </a:solidFill>
              <a:latin typeface="+mn-lt"/>
            </a:endParaRPr>
          </a:p>
          <a:p>
            <a:pPr marL="1257300" lvl="2" indent="-342900" eaLnBrk="1" hangingPunct="1">
              <a:spcBef>
                <a:spcPct val="20000"/>
              </a:spcBef>
              <a:buClr>
                <a:srgbClr val="003366"/>
              </a:buClr>
              <a:buSzTx/>
              <a:defRPr/>
            </a:pPr>
            <a:r>
              <a:rPr lang="en-US" sz="2200" b="0" dirty="0">
                <a:solidFill>
                  <a:srgbClr val="000000"/>
                </a:solidFill>
                <a:latin typeface="+mn-lt"/>
              </a:rPr>
              <a:t>			</a:t>
            </a:r>
            <a:endParaRPr lang="en-US" sz="2200" dirty="0">
              <a:latin typeface="+mn-l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Dynamic Polymorphism(3 of 8)</a:t>
            </a:r>
            <a:endParaRPr lang="en-US" dirty="0"/>
          </a:p>
        </p:txBody>
      </p:sp>
      <p:sp>
        <p:nvSpPr>
          <p:cNvPr id="67587" name="Content Placeholder 2"/>
          <p:cNvSpPr>
            <a:spLocks noGrp="1"/>
          </p:cNvSpPr>
          <p:nvPr>
            <p:ph idx="4294967295"/>
          </p:nvPr>
        </p:nvSpPr>
        <p:spPr>
          <a:xfrm>
            <a:off x="304800" y="1371600"/>
            <a:ext cx="8915400" cy="5003800"/>
          </a:xfrm>
        </p:spPr>
        <p:txBody>
          <a:bodyPr/>
          <a:lstStyle/>
          <a:p>
            <a:pPr>
              <a:buFont typeface="Wingdings" pitchFamily="2" charset="2"/>
              <a:buNone/>
            </a:pPr>
            <a:r>
              <a:rPr lang="en-US" sz="2200" dirty="0" smtClean="0"/>
              <a:t>Consider  the modified Purchase class diagram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t>
            </a:r>
          </a:p>
        </p:txBody>
      </p:sp>
      <p:sp>
        <p:nvSpPr>
          <p:cNvPr id="6" name="Slide Number Placeholder 5"/>
          <p:cNvSpPr>
            <a:spLocks noGrp="1"/>
          </p:cNvSpPr>
          <p:nvPr>
            <p:ph type="sldNum" sz="quarter" idx="10"/>
          </p:nvPr>
        </p:nvSpPr>
        <p:spPr/>
        <p:txBody>
          <a:bodyPr/>
          <a:lstStyle/>
          <a:p>
            <a:pPr>
              <a:defRPr/>
            </a:pPr>
            <a:fld id="{1B82F198-329B-4BFF-901D-2097B17DFE57}" type="slidenum">
              <a:rPr lang="en-US" smtClean="0"/>
              <a:pPr>
                <a:defRPr/>
              </a:pPr>
              <a:t>67</a:t>
            </a:fld>
            <a:endParaRPr lang="en-US"/>
          </a:p>
        </p:txBody>
      </p:sp>
      <p:graphicFrame>
        <p:nvGraphicFramePr>
          <p:cNvPr id="9" name="Table 8"/>
          <p:cNvGraphicFramePr>
            <a:graphicFrameLocks noGrp="1"/>
          </p:cNvGraphicFramePr>
          <p:nvPr/>
        </p:nvGraphicFramePr>
        <p:xfrm>
          <a:off x="2601684" y="1846944"/>
          <a:ext cx="3352800" cy="2628900"/>
        </p:xfrm>
        <a:graphic>
          <a:graphicData uri="http://schemas.openxmlformats.org/drawingml/2006/table">
            <a:tbl>
              <a:tblPr/>
              <a:tblGrid>
                <a:gridCol w="3352800"/>
              </a:tblGrid>
              <a:tr h="211542">
                <a:tc>
                  <a:txBody>
                    <a:bodyPr/>
                    <a:lstStyle/>
                    <a:p>
                      <a:pPr marL="0" marR="0" algn="ctr">
                        <a:lnSpc>
                          <a:spcPct val="115000"/>
                        </a:lnSpc>
                        <a:spcBef>
                          <a:spcPts val="0"/>
                        </a:spcBef>
                        <a:spcAft>
                          <a:spcPts val="0"/>
                        </a:spcAft>
                      </a:pPr>
                      <a:r>
                        <a:rPr lang="en-US" sz="1500" dirty="0" smtClean="0">
                          <a:latin typeface="Calibri"/>
                          <a:ea typeface="Calibri"/>
                          <a:cs typeface="Times New Roman"/>
                        </a:rPr>
                        <a:t>Purchase</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billId</a:t>
                      </a:r>
                      <a:r>
                        <a:rPr lang="en-US" sz="1500" dirty="0" smtClean="0">
                          <a:latin typeface="Calibri"/>
                          <a:ea typeface="Calibri"/>
                          <a:cs typeface="Times New Roman"/>
                        </a:rPr>
                        <a:t>: </a:t>
                      </a:r>
                      <a:r>
                        <a:rPr lang="en-US" sz="1500" dirty="0" err="1" smtClean="0">
                          <a:latin typeface="Calibri"/>
                          <a:ea typeface="Calibri"/>
                          <a:cs typeface="Times New Roman"/>
                        </a:rPr>
                        <a:t>int</a:t>
                      </a:r>
                      <a:endParaRPr lang="en-US" sz="1500" dirty="0" smtClean="0">
                        <a:latin typeface="Calibri"/>
                        <a:ea typeface="Calibri"/>
                        <a:cs typeface="Times New Roman"/>
                      </a:endParaRPr>
                    </a:p>
                    <a:p>
                      <a:pPr marL="0" marR="0">
                        <a:lnSpc>
                          <a:spcPct val="115000"/>
                        </a:lnSpc>
                        <a:spcBef>
                          <a:spcPts val="0"/>
                        </a:spcBef>
                        <a:spcAft>
                          <a:spcPts val="0"/>
                        </a:spcAft>
                        <a:buFontTx/>
                        <a:buChar char="-"/>
                      </a:pPr>
                      <a:r>
                        <a:rPr lang="en-US" sz="1500" dirty="0" smtClean="0">
                          <a:solidFill>
                            <a:schemeClr val="tx1"/>
                          </a:solidFill>
                          <a:latin typeface="Calibri"/>
                          <a:ea typeface="Calibri"/>
                          <a:cs typeface="Times New Roman"/>
                        </a:rPr>
                        <a:t>customer: Customer</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billAmount</a:t>
                      </a:r>
                      <a:r>
                        <a:rPr lang="en-US" sz="1500" dirty="0" smtClean="0">
                          <a:latin typeface="Calibri"/>
                          <a:ea typeface="Calibri"/>
                          <a:cs typeface="Times New Roman"/>
                        </a:rPr>
                        <a:t>: float</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typeOfCustomer:String</a:t>
                      </a:r>
                      <a:endParaRPr lang="en-US" sz="15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+Purchase(</a:t>
                      </a:r>
                      <a:r>
                        <a:rPr lang="en-US" sz="1500" dirty="0" err="1" smtClean="0">
                          <a:latin typeface="Calibri"/>
                          <a:ea typeface="Calibri"/>
                          <a:cs typeface="Times New Roman"/>
                        </a:rPr>
                        <a:t>Customer,float,String</a:t>
                      </a:r>
                      <a:r>
                        <a:rPr lang="en-US" sz="1500" dirty="0" smtClean="0">
                          <a:latin typeface="Calibri"/>
                          <a:ea typeface="Calibri"/>
                          <a:cs typeface="Times New Roman"/>
                        </a:rPr>
                        <a:t>)</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getBillId</a:t>
                      </a:r>
                      <a:r>
                        <a:rPr lang="en-US" sz="1500" dirty="0" smtClean="0">
                          <a:latin typeface="Calibri"/>
                          <a:ea typeface="Calibri"/>
                          <a:cs typeface="Times New Roman"/>
                        </a:rPr>
                        <a:t>():</a:t>
                      </a:r>
                      <a:r>
                        <a:rPr lang="en-US" sz="1500" dirty="0" err="1" smtClean="0">
                          <a:latin typeface="Calibri"/>
                          <a:ea typeface="Calibri"/>
                          <a:cs typeface="Times New Roman"/>
                        </a:rPr>
                        <a:t>int</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getCustomer</a:t>
                      </a:r>
                      <a:r>
                        <a:rPr lang="en-US" sz="1500" dirty="0" smtClean="0">
                          <a:latin typeface="Calibri"/>
                          <a:ea typeface="Calibri"/>
                          <a:cs typeface="Times New Roman"/>
                        </a:rPr>
                        <a:t>():Customer</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calculateBillAmount</a:t>
                      </a:r>
                      <a:r>
                        <a:rPr lang="en-US" sz="1500" dirty="0" smtClean="0">
                          <a:latin typeface="Calibri"/>
                          <a:ea typeface="Calibri"/>
                          <a:cs typeface="Times New Roman"/>
                        </a:rPr>
                        <a:t>(</a:t>
                      </a:r>
                      <a:r>
                        <a:rPr lang="en-US" sz="1500" dirty="0" err="1" smtClean="0">
                          <a:latin typeface="Calibri"/>
                          <a:ea typeface="Calibri"/>
                          <a:cs typeface="Times New Roman"/>
                        </a:rPr>
                        <a:t>String,float</a:t>
                      </a:r>
                      <a:r>
                        <a:rPr lang="en-US" sz="1500" dirty="0" smtClean="0">
                          <a:latin typeface="Calibri"/>
                          <a:ea typeface="Calibri"/>
                          <a:cs typeface="Times New Roman"/>
                        </a:rPr>
                        <a:t>) : void</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displayBill</a:t>
                      </a:r>
                      <a:r>
                        <a:rPr lang="en-US" sz="1500" dirty="0" smtClean="0">
                          <a:latin typeface="Calibri"/>
                          <a:ea typeface="Calibri"/>
                          <a:cs typeface="Times New Roman"/>
                        </a:rPr>
                        <a:t>():void</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a:spLocks noChangeArrowheads="1"/>
          </p:cNvSpPr>
          <p:nvPr/>
        </p:nvSpPr>
        <p:spPr bwMode="auto">
          <a:xfrm>
            <a:off x="304800" y="4601028"/>
            <a:ext cx="8915400" cy="990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s-ES" sz="1600" b="0" dirty="0" err="1" smtClean="0">
                <a:ea typeface="굴림" pitchFamily="34" charset="-127"/>
              </a:rPr>
              <a:t>The</a:t>
            </a:r>
            <a:r>
              <a:rPr lang="es-ES" sz="1600" b="0" dirty="0" smtClean="0">
                <a:ea typeface="굴림" pitchFamily="34" charset="-127"/>
              </a:rPr>
              <a:t> </a:t>
            </a:r>
            <a:r>
              <a:rPr lang="es-ES" sz="1600" b="0" dirty="0" err="1" smtClean="0">
                <a:ea typeface="굴림" pitchFamily="34" charset="-127"/>
              </a:rPr>
              <a:t>customer</a:t>
            </a:r>
            <a:r>
              <a:rPr lang="es-ES" sz="1600" b="0" dirty="0" smtClean="0">
                <a:ea typeface="굴림" pitchFamily="34" charset="-127"/>
              </a:rPr>
              <a:t> </a:t>
            </a:r>
            <a:r>
              <a:rPr lang="es-ES" sz="1600" b="0" dirty="0" err="1" smtClean="0">
                <a:ea typeface="굴림" pitchFamily="34" charset="-127"/>
              </a:rPr>
              <a:t>reference</a:t>
            </a:r>
            <a:r>
              <a:rPr lang="es-ES" sz="1600" b="0" dirty="0" smtClean="0">
                <a:ea typeface="굴림" pitchFamily="34" charset="-127"/>
              </a:rPr>
              <a:t> </a:t>
            </a:r>
            <a:r>
              <a:rPr lang="es-ES" sz="1600" b="0" dirty="0" err="1" smtClean="0">
                <a:ea typeface="굴림" pitchFamily="34" charset="-127"/>
              </a:rPr>
              <a:t>is</a:t>
            </a:r>
            <a:r>
              <a:rPr lang="es-ES" sz="1600" b="0" dirty="0" smtClean="0">
                <a:ea typeface="굴림" pitchFamily="34" charset="-127"/>
              </a:rPr>
              <a:t> placed as </a:t>
            </a:r>
            <a:r>
              <a:rPr lang="es-ES" sz="1600" b="0" dirty="0" err="1" smtClean="0">
                <a:ea typeface="굴림" pitchFamily="34" charset="-127"/>
              </a:rPr>
              <a:t>an</a:t>
            </a:r>
            <a:r>
              <a:rPr lang="es-ES" sz="1600" b="0" dirty="0" smtClean="0">
                <a:ea typeface="굴림" pitchFamily="34" charset="-127"/>
              </a:rPr>
              <a:t> </a:t>
            </a:r>
            <a:r>
              <a:rPr lang="es-ES" sz="1600" b="0" dirty="0" err="1" smtClean="0">
                <a:ea typeface="굴림" pitchFamily="34" charset="-127"/>
              </a:rPr>
              <a:t>instance</a:t>
            </a:r>
            <a:r>
              <a:rPr lang="es-ES" sz="1600" b="0" dirty="0" smtClean="0">
                <a:ea typeface="굴림" pitchFamily="34" charset="-127"/>
              </a:rPr>
              <a:t> variable </a:t>
            </a:r>
            <a:r>
              <a:rPr lang="es-ES" sz="1600" b="0" dirty="0" err="1" smtClean="0">
                <a:ea typeface="굴림" pitchFamily="34" charset="-127"/>
              </a:rPr>
              <a:t>inside</a:t>
            </a:r>
            <a:r>
              <a:rPr lang="es-ES" sz="1600" b="0" dirty="0" smtClean="0">
                <a:ea typeface="굴림" pitchFamily="34" charset="-127"/>
              </a:rPr>
              <a:t> </a:t>
            </a:r>
            <a:r>
              <a:rPr lang="es-ES" sz="1600" b="0" dirty="0" err="1" smtClean="0">
                <a:ea typeface="굴림" pitchFamily="34" charset="-127"/>
              </a:rPr>
              <a:t>the</a:t>
            </a:r>
            <a:r>
              <a:rPr lang="es-ES" sz="1600" b="0" dirty="0" smtClean="0">
                <a:ea typeface="굴림" pitchFamily="34" charset="-127"/>
              </a:rPr>
              <a:t> </a:t>
            </a:r>
            <a:r>
              <a:rPr lang="es-ES" sz="1600" b="0" dirty="0" err="1" smtClean="0">
                <a:ea typeface="굴림" pitchFamily="34" charset="-127"/>
              </a:rPr>
              <a:t>Purchase</a:t>
            </a:r>
            <a:r>
              <a:rPr lang="es-ES" sz="1600" b="0" dirty="0" smtClean="0">
                <a:ea typeface="굴림" pitchFamily="34" charset="-127"/>
              </a:rPr>
              <a:t> </a:t>
            </a:r>
            <a:r>
              <a:rPr lang="es-ES" sz="1600" b="0" dirty="0" err="1" smtClean="0">
                <a:ea typeface="굴림" pitchFamily="34" charset="-127"/>
              </a:rPr>
              <a:t>class</a:t>
            </a:r>
            <a:r>
              <a:rPr lang="es-ES" sz="1600" b="0" dirty="0" smtClean="0">
                <a:ea typeface="굴림" pitchFamily="34" charset="-127"/>
              </a:rPr>
              <a:t>. </a:t>
            </a:r>
            <a:r>
              <a:rPr lang="es-ES" sz="1600" b="0" dirty="0" err="1" smtClean="0">
                <a:ea typeface="굴림" pitchFamily="34" charset="-127"/>
              </a:rPr>
              <a:t>Depending</a:t>
            </a:r>
            <a:r>
              <a:rPr lang="es-ES" sz="1600" b="0" dirty="0" smtClean="0">
                <a:ea typeface="굴림" pitchFamily="34" charset="-127"/>
              </a:rPr>
              <a:t> </a:t>
            </a:r>
            <a:r>
              <a:rPr lang="es-ES" sz="1600" b="0" dirty="0" err="1" smtClean="0">
                <a:ea typeface="굴림" pitchFamily="34" charset="-127"/>
              </a:rPr>
              <a:t>upon</a:t>
            </a:r>
            <a:r>
              <a:rPr lang="es-ES" sz="1600" b="0" dirty="0" smtClean="0">
                <a:ea typeface="굴림" pitchFamily="34" charset="-127"/>
              </a:rPr>
              <a:t> </a:t>
            </a:r>
            <a:r>
              <a:rPr lang="es-ES" sz="1600" b="0" dirty="0" err="1" smtClean="0">
                <a:ea typeface="굴림" pitchFamily="34" charset="-127"/>
              </a:rPr>
              <a:t>the</a:t>
            </a:r>
            <a:r>
              <a:rPr lang="es-ES" sz="1600" b="0" dirty="0" smtClean="0">
                <a:ea typeface="굴림" pitchFamily="34" charset="-127"/>
              </a:rPr>
              <a:t> </a:t>
            </a:r>
            <a:r>
              <a:rPr lang="es-ES" sz="1600" b="0" dirty="0" err="1" smtClean="0">
                <a:ea typeface="굴림" pitchFamily="34" charset="-127"/>
              </a:rPr>
              <a:t>type</a:t>
            </a:r>
            <a:r>
              <a:rPr lang="es-ES" sz="1600" b="0" dirty="0" smtClean="0">
                <a:ea typeface="굴림" pitchFamily="34" charset="-127"/>
              </a:rPr>
              <a:t> of </a:t>
            </a:r>
            <a:r>
              <a:rPr lang="es-ES" sz="1600" b="0" dirty="0" err="1" smtClean="0">
                <a:ea typeface="굴림" pitchFamily="34" charset="-127"/>
              </a:rPr>
              <a:t>customer</a:t>
            </a:r>
            <a:r>
              <a:rPr lang="es-ES" sz="1600" b="0" dirty="0" smtClean="0">
                <a:ea typeface="굴림" pitchFamily="34" charset="-127"/>
              </a:rPr>
              <a:t> </a:t>
            </a:r>
            <a:r>
              <a:rPr lang="es-ES" sz="1600" b="0" dirty="0" err="1" smtClean="0">
                <a:ea typeface="굴림" pitchFamily="34" charset="-127"/>
              </a:rPr>
              <a:t>decided</a:t>
            </a:r>
            <a:r>
              <a:rPr lang="es-ES" sz="1600" b="0" dirty="0" smtClean="0">
                <a:ea typeface="굴림" pitchFamily="34" charset="-127"/>
              </a:rPr>
              <a:t> </a:t>
            </a:r>
            <a:r>
              <a:rPr lang="es-ES" sz="1600" b="0" dirty="0" err="1" smtClean="0">
                <a:ea typeface="굴림" pitchFamily="34" charset="-127"/>
              </a:rPr>
              <a:t>during</a:t>
            </a:r>
            <a:r>
              <a:rPr lang="es-ES" sz="1600" b="0" dirty="0" smtClean="0">
                <a:ea typeface="굴림" pitchFamily="34" charset="-127"/>
              </a:rPr>
              <a:t> </a:t>
            </a:r>
            <a:r>
              <a:rPr lang="es-ES" sz="1600" b="0" dirty="0" err="1" smtClean="0">
                <a:ea typeface="굴림" pitchFamily="34" charset="-127"/>
              </a:rPr>
              <a:t>billing</a:t>
            </a:r>
            <a:r>
              <a:rPr lang="es-ES" sz="1600" b="0" dirty="0" smtClean="0">
                <a:ea typeface="굴림" pitchFamily="34" charset="-127"/>
              </a:rPr>
              <a:t> time , </a:t>
            </a:r>
            <a:r>
              <a:rPr lang="es-ES" sz="1600" b="0" dirty="0" err="1" smtClean="0">
                <a:ea typeface="굴림" pitchFamily="34" charset="-127"/>
              </a:rPr>
              <a:t>this</a:t>
            </a:r>
            <a:r>
              <a:rPr lang="es-ES" sz="1600" b="0" dirty="0" smtClean="0">
                <a:ea typeface="굴림" pitchFamily="34" charset="-127"/>
              </a:rPr>
              <a:t> </a:t>
            </a:r>
            <a:r>
              <a:rPr lang="es-ES" sz="1600" b="0" dirty="0" err="1" smtClean="0">
                <a:ea typeface="굴림" pitchFamily="34" charset="-127"/>
              </a:rPr>
              <a:t>customer</a:t>
            </a:r>
            <a:r>
              <a:rPr lang="es-ES" sz="1600" b="0" dirty="0" smtClean="0">
                <a:ea typeface="굴림" pitchFamily="34" charset="-127"/>
              </a:rPr>
              <a:t> </a:t>
            </a:r>
            <a:r>
              <a:rPr lang="es-ES" sz="1600" b="0" dirty="0" err="1" smtClean="0">
                <a:ea typeface="굴림" pitchFamily="34" charset="-127"/>
              </a:rPr>
              <a:t>reference</a:t>
            </a:r>
            <a:r>
              <a:rPr lang="es-ES" sz="1600" b="0" dirty="0" smtClean="0">
                <a:ea typeface="굴림" pitchFamily="34" charset="-127"/>
              </a:rPr>
              <a:t> can </a:t>
            </a:r>
            <a:r>
              <a:rPr lang="es-ES" sz="1600" b="0" dirty="0" err="1" smtClean="0">
                <a:ea typeface="굴림" pitchFamily="34" charset="-127"/>
              </a:rPr>
              <a:t>be</a:t>
            </a:r>
            <a:r>
              <a:rPr lang="es-ES" sz="1600" b="0" dirty="0" smtClean="0">
                <a:ea typeface="굴림" pitchFamily="34" charset="-127"/>
              </a:rPr>
              <a:t> </a:t>
            </a:r>
            <a:r>
              <a:rPr lang="es-ES" sz="1600" b="0" dirty="0" err="1" smtClean="0">
                <a:ea typeface="굴림" pitchFamily="34" charset="-127"/>
              </a:rPr>
              <a:t>made</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point</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an</a:t>
            </a:r>
            <a:r>
              <a:rPr lang="es-ES" sz="1600" b="0" dirty="0" smtClean="0">
                <a:ea typeface="굴림" pitchFamily="34" charset="-127"/>
              </a:rPr>
              <a:t> </a:t>
            </a:r>
            <a:r>
              <a:rPr lang="es-ES" sz="1600" b="0" dirty="0" err="1" smtClean="0">
                <a:ea typeface="굴림" pitchFamily="34" charset="-127"/>
              </a:rPr>
              <a:t>object</a:t>
            </a:r>
            <a:r>
              <a:rPr lang="es-ES" sz="1600" b="0" dirty="0" smtClean="0">
                <a:ea typeface="굴림" pitchFamily="34" charset="-127"/>
              </a:rPr>
              <a:t> of Regular </a:t>
            </a:r>
            <a:r>
              <a:rPr lang="es-ES" sz="1600" b="0" dirty="0" err="1" smtClean="0">
                <a:ea typeface="굴림" pitchFamily="34" charset="-127"/>
              </a:rPr>
              <a:t>customer</a:t>
            </a:r>
            <a:r>
              <a:rPr lang="es-ES" sz="1600" b="0" dirty="0" smtClean="0">
                <a:ea typeface="굴림" pitchFamily="34" charset="-127"/>
              </a:rPr>
              <a:t> </a:t>
            </a:r>
            <a:r>
              <a:rPr lang="es-ES" sz="1600" b="0" dirty="0" err="1" smtClean="0">
                <a:ea typeface="굴림" pitchFamily="34" charset="-127"/>
              </a:rPr>
              <a:t>or</a:t>
            </a:r>
            <a:r>
              <a:rPr lang="es-ES" sz="1600" b="0" dirty="0" smtClean="0">
                <a:ea typeface="굴림" pitchFamily="34" charset="-127"/>
              </a:rPr>
              <a:t> </a:t>
            </a:r>
            <a:r>
              <a:rPr lang="es-ES" sz="1600" b="0" dirty="0" err="1" smtClean="0">
                <a:ea typeface="굴림" pitchFamily="34" charset="-127"/>
              </a:rPr>
              <a:t>Privileged</a:t>
            </a:r>
            <a:r>
              <a:rPr lang="es-ES" sz="1600" b="0" dirty="0" smtClean="0">
                <a:ea typeface="굴림" pitchFamily="34" charset="-127"/>
              </a:rPr>
              <a:t> </a:t>
            </a:r>
            <a:r>
              <a:rPr lang="es-ES" sz="1600" b="0" dirty="0" err="1" smtClean="0">
                <a:ea typeface="굴림" pitchFamily="34" charset="-127"/>
              </a:rPr>
              <a:t>Customer</a:t>
            </a:r>
            <a:r>
              <a:rPr lang="es-ES" sz="1600" b="0" dirty="0" smtClean="0">
                <a:ea typeface="굴림" pitchFamily="34" charset="-127"/>
              </a:rPr>
              <a:t>. In </a:t>
            </a:r>
            <a:r>
              <a:rPr lang="es-ES" sz="1600" b="0" dirty="0" err="1" smtClean="0">
                <a:ea typeface="굴림" pitchFamily="34" charset="-127"/>
              </a:rPr>
              <a:t>addition</a:t>
            </a:r>
            <a:r>
              <a:rPr lang="es-ES" sz="1600" b="0" dirty="0" smtClean="0">
                <a:ea typeface="굴림" pitchFamily="34" charset="-127"/>
              </a:rPr>
              <a:t>, a variable </a:t>
            </a:r>
            <a:r>
              <a:rPr lang="es-ES" sz="1600" b="0" dirty="0" err="1" smtClean="0">
                <a:ea typeface="굴림" pitchFamily="34" charset="-127"/>
              </a:rPr>
              <a:t>typeOfCustomer</a:t>
            </a:r>
            <a:r>
              <a:rPr lang="es-ES" sz="1600" b="0" dirty="0" smtClean="0">
                <a:ea typeface="굴림" pitchFamily="34" charset="-127"/>
              </a:rPr>
              <a:t> </a:t>
            </a:r>
            <a:r>
              <a:rPr lang="es-ES" sz="1600" b="0" dirty="0" err="1" smtClean="0">
                <a:ea typeface="굴림" pitchFamily="34" charset="-127"/>
              </a:rPr>
              <a:t>is</a:t>
            </a:r>
            <a:r>
              <a:rPr lang="es-ES" sz="1600" b="0" dirty="0" smtClean="0">
                <a:ea typeface="굴림" pitchFamily="34" charset="-127"/>
              </a:rPr>
              <a:t> </a:t>
            </a:r>
            <a:r>
              <a:rPr lang="es-ES" sz="1600" b="0" dirty="0" err="1" smtClean="0">
                <a:ea typeface="굴림" pitchFamily="34" charset="-127"/>
              </a:rPr>
              <a:t>kept</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keep</a:t>
            </a:r>
            <a:r>
              <a:rPr lang="es-ES" sz="1600" b="0" dirty="0" smtClean="0">
                <a:ea typeface="굴림" pitchFamily="34" charset="-127"/>
              </a:rPr>
              <a:t> </a:t>
            </a:r>
            <a:r>
              <a:rPr lang="es-ES" sz="1600" b="0" dirty="0" err="1" smtClean="0">
                <a:ea typeface="굴림" pitchFamily="34" charset="-127"/>
              </a:rPr>
              <a:t>track</a:t>
            </a:r>
            <a:r>
              <a:rPr lang="es-ES" sz="1600" b="0" dirty="0" smtClean="0">
                <a:ea typeface="굴림" pitchFamily="34" charset="-127"/>
              </a:rPr>
              <a:t> of </a:t>
            </a:r>
            <a:r>
              <a:rPr lang="es-ES" sz="1600" b="0" dirty="0" err="1" smtClean="0">
                <a:ea typeface="굴림" pitchFamily="34" charset="-127"/>
              </a:rPr>
              <a:t>the</a:t>
            </a:r>
            <a:r>
              <a:rPr lang="es-ES" sz="1600" b="0" dirty="0" smtClean="0">
                <a:ea typeface="굴림" pitchFamily="34" charset="-127"/>
              </a:rPr>
              <a:t> </a:t>
            </a:r>
            <a:r>
              <a:rPr lang="es-ES" sz="1600" b="0" dirty="0" err="1" smtClean="0">
                <a:ea typeface="굴림" pitchFamily="34" charset="-127"/>
              </a:rPr>
              <a:t>kind</a:t>
            </a:r>
            <a:r>
              <a:rPr lang="es-ES" sz="1600" b="0" dirty="0" smtClean="0">
                <a:ea typeface="굴림" pitchFamily="34" charset="-127"/>
              </a:rPr>
              <a:t> of </a:t>
            </a:r>
            <a:r>
              <a:rPr lang="es-ES" sz="1600" b="0" dirty="0" err="1" smtClean="0">
                <a:ea typeface="굴림" pitchFamily="34" charset="-127"/>
              </a:rPr>
              <a:t>customer</a:t>
            </a:r>
            <a:r>
              <a:rPr lang="es-ES" sz="1600" b="0" dirty="0" smtClean="0">
                <a:ea typeface="굴림" pitchFamily="34" charset="-127"/>
              </a:rPr>
              <a:t>  </a:t>
            </a:r>
            <a:endParaRPr lang="es-ES" sz="1600" b="0" dirty="0">
              <a:ea typeface="굴림" pitchFamily="34" charset="-127"/>
            </a:endParaRPr>
          </a:p>
        </p:txBody>
      </p:sp>
      <p:sp>
        <p:nvSpPr>
          <p:cNvPr id="11" name="TextBox 10"/>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Rectangle 11"/>
          <p:cNvSpPr>
            <a:spLocks noChangeArrowheads="1"/>
          </p:cNvSpPr>
          <p:nvPr/>
        </p:nvSpPr>
        <p:spPr bwMode="auto">
          <a:xfrm>
            <a:off x="304800" y="5715000"/>
            <a:ext cx="8534400" cy="533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s-ES" sz="1600" b="0" dirty="0" err="1" smtClean="0">
                <a:ea typeface="굴림" pitchFamily="34" charset="-127"/>
              </a:rPr>
              <a:t>This</a:t>
            </a:r>
            <a:r>
              <a:rPr lang="es-ES" sz="1600" b="0" dirty="0" smtClean="0">
                <a:ea typeface="굴림" pitchFamily="34" charset="-127"/>
              </a:rPr>
              <a:t> </a:t>
            </a:r>
            <a:r>
              <a:rPr lang="es-ES" sz="1600" b="0" dirty="0" err="1" smtClean="0">
                <a:ea typeface="굴림" pitchFamily="34" charset="-127"/>
              </a:rPr>
              <a:t>is</a:t>
            </a:r>
            <a:r>
              <a:rPr lang="es-ES" sz="1600" b="0" dirty="0" smtClean="0">
                <a:ea typeface="굴림" pitchFamily="34" charset="-127"/>
              </a:rPr>
              <a:t> </a:t>
            </a:r>
            <a:r>
              <a:rPr lang="es-ES" sz="1600" b="0" dirty="0" err="1" smtClean="0">
                <a:ea typeface="굴림" pitchFamily="34" charset="-127"/>
              </a:rPr>
              <a:t>possible</a:t>
            </a:r>
            <a:r>
              <a:rPr lang="es-ES" sz="1600" b="0" dirty="0" smtClean="0">
                <a:ea typeface="굴림" pitchFamily="34" charset="-127"/>
              </a:rPr>
              <a:t> </a:t>
            </a:r>
            <a:r>
              <a:rPr lang="es-ES" sz="1600" b="0" dirty="0" err="1" smtClean="0">
                <a:ea typeface="굴림" pitchFamily="34" charset="-127"/>
              </a:rPr>
              <a:t>because</a:t>
            </a:r>
            <a:r>
              <a:rPr lang="es-ES" sz="1600" b="0" dirty="0" smtClean="0">
                <a:ea typeface="굴림" pitchFamily="34" charset="-127"/>
              </a:rPr>
              <a:t> a base </a:t>
            </a:r>
            <a:r>
              <a:rPr lang="es-ES" sz="1600" b="0" dirty="0" err="1" smtClean="0">
                <a:ea typeface="굴림" pitchFamily="34" charset="-127"/>
              </a:rPr>
              <a:t>class</a:t>
            </a:r>
            <a:r>
              <a:rPr lang="es-ES" sz="1600" b="0" dirty="0" smtClean="0">
                <a:ea typeface="굴림" pitchFamily="34" charset="-127"/>
              </a:rPr>
              <a:t> </a:t>
            </a:r>
            <a:r>
              <a:rPr lang="es-ES" sz="1600" b="0" dirty="0" err="1" smtClean="0">
                <a:ea typeface="굴림" pitchFamily="34" charset="-127"/>
              </a:rPr>
              <a:t>reference</a:t>
            </a:r>
            <a:r>
              <a:rPr lang="es-ES" sz="1600" b="0" dirty="0" smtClean="0">
                <a:ea typeface="굴림" pitchFamily="34" charset="-127"/>
              </a:rPr>
              <a:t> can </a:t>
            </a:r>
            <a:r>
              <a:rPr lang="es-ES" sz="1600" b="0" dirty="0" err="1" smtClean="0">
                <a:ea typeface="굴림" pitchFamily="34" charset="-127"/>
              </a:rPr>
              <a:t>point</a:t>
            </a:r>
            <a:r>
              <a:rPr lang="es-ES" sz="1600" b="0" dirty="0" smtClean="0">
                <a:ea typeface="굴림" pitchFamily="34" charset="-127"/>
              </a:rPr>
              <a:t> </a:t>
            </a:r>
            <a:r>
              <a:rPr lang="es-ES" sz="1600" b="0" dirty="0" err="1" smtClean="0">
                <a:ea typeface="굴림" pitchFamily="34" charset="-127"/>
              </a:rPr>
              <a:t>to</a:t>
            </a:r>
            <a:r>
              <a:rPr lang="es-ES" sz="1600" b="0" dirty="0" smtClean="0">
                <a:ea typeface="굴림" pitchFamily="34" charset="-127"/>
              </a:rPr>
              <a:t> </a:t>
            </a:r>
            <a:r>
              <a:rPr lang="es-ES" sz="1600" b="0" dirty="0" err="1" smtClean="0">
                <a:ea typeface="굴림" pitchFamily="34" charset="-127"/>
              </a:rPr>
              <a:t>an</a:t>
            </a:r>
            <a:r>
              <a:rPr lang="es-ES" sz="1600" b="0" dirty="0" smtClean="0">
                <a:ea typeface="굴림" pitchFamily="34" charset="-127"/>
              </a:rPr>
              <a:t> </a:t>
            </a:r>
            <a:r>
              <a:rPr lang="es-ES" sz="1600" b="0" dirty="0" err="1" smtClean="0">
                <a:ea typeface="굴림" pitchFamily="34" charset="-127"/>
              </a:rPr>
              <a:t>object</a:t>
            </a:r>
            <a:r>
              <a:rPr lang="es-ES" sz="1600" b="0" dirty="0" smtClean="0">
                <a:ea typeface="굴림" pitchFamily="34" charset="-127"/>
              </a:rPr>
              <a:t> of </a:t>
            </a:r>
            <a:r>
              <a:rPr lang="es-ES" sz="1600" b="0" dirty="0" err="1" smtClean="0">
                <a:ea typeface="굴림" pitchFamily="34" charset="-127"/>
              </a:rPr>
              <a:t>derived</a:t>
            </a:r>
            <a:r>
              <a:rPr lang="es-ES" sz="1600" b="0" dirty="0" smtClean="0">
                <a:ea typeface="굴림" pitchFamily="34" charset="-127"/>
              </a:rPr>
              <a:t> </a:t>
            </a:r>
            <a:r>
              <a:rPr lang="es-ES" sz="1600" b="0" dirty="0" err="1" smtClean="0">
                <a:ea typeface="굴림" pitchFamily="34" charset="-127"/>
              </a:rPr>
              <a:t>type</a:t>
            </a:r>
            <a:r>
              <a:rPr lang="es-ES" sz="1600" b="0" dirty="0" smtClean="0">
                <a:ea typeface="굴림" pitchFamily="34" charset="-127"/>
              </a:rPr>
              <a:t>.</a:t>
            </a:r>
            <a:endParaRPr lang="es-ES" sz="1600" b="0" dirty="0">
              <a:ea typeface="굴림" pitchFamily="34" charset="-127"/>
            </a:endParaRPr>
          </a:p>
        </p:txBody>
      </p:sp>
      <p:sp>
        <p:nvSpPr>
          <p:cNvPr id="13" name="Oval Callout 12"/>
          <p:cNvSpPr/>
          <p:nvPr/>
        </p:nvSpPr>
        <p:spPr bwMode="auto">
          <a:xfrm>
            <a:off x="6477000" y="1923144"/>
            <a:ext cx="3429000" cy="1828800"/>
          </a:xfrm>
          <a:prstGeom prst="wedgeEllipseCallout">
            <a:avLst>
              <a:gd name="adj1" fmla="val -111623"/>
              <a:gd name="adj2" fmla="val -1960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Identify the </a:t>
            </a:r>
            <a:r>
              <a:rPr lang="en-US" sz="2000" b="0" dirty="0" smtClean="0">
                <a:solidFill>
                  <a:schemeClr val="tx1"/>
                </a:solidFill>
              </a:rPr>
              <a:t>relationship between Customer and Purchase class ? </a:t>
            </a:r>
            <a:endParaRPr lang="en-US" sz="20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710" y="12700"/>
            <a:ext cx="8077200" cy="973138"/>
          </a:xfrm>
        </p:spPr>
        <p:txBody>
          <a:bodyPr/>
          <a:lstStyle/>
          <a:p>
            <a:pPr>
              <a:defRPr/>
            </a:pPr>
            <a:r>
              <a:rPr lang="en-US" dirty="0" smtClean="0"/>
              <a:t>Dynamic polymorphism (4 of 8)</a:t>
            </a:r>
            <a:endParaRPr lang="en-US" dirty="0"/>
          </a:p>
        </p:txBody>
      </p:sp>
      <p:sp>
        <p:nvSpPr>
          <p:cNvPr id="70659" name="Content Placeholder 2"/>
          <p:cNvSpPr>
            <a:spLocks noGrp="1"/>
          </p:cNvSpPr>
          <p:nvPr>
            <p:ph idx="4294967295"/>
          </p:nvPr>
        </p:nvSpPr>
        <p:spPr>
          <a:xfrm>
            <a:off x="304800" y="1378860"/>
            <a:ext cx="8915400" cy="5003800"/>
          </a:xfrm>
        </p:spPr>
        <p:txBody>
          <a:bodyPr/>
          <a:lstStyle/>
          <a:p>
            <a:pPr algn="just"/>
            <a:r>
              <a:rPr lang="en-US" sz="2200" dirty="0" smtClean="0"/>
              <a:t>Let us revisit the Purchase class and understand the structure of the class </a:t>
            </a:r>
          </a:p>
          <a:p>
            <a:pPr lvl="1" algn="just"/>
            <a:r>
              <a:rPr lang="en-US" sz="2000" dirty="0" smtClean="0"/>
              <a:t>The Purchase activity involves a customer and hence a reference of Customer is present as an instance member in the class</a:t>
            </a:r>
          </a:p>
          <a:p>
            <a:pPr lvl="1" algn="just"/>
            <a:r>
              <a:rPr lang="en-US" sz="2000" dirty="0" smtClean="0"/>
              <a:t>The type of customer is known when the bill is calculated. Hence , this Customer reference may point to an object of Regular Customer or Privileged Customer depending on the type. (This indicates the run time polymorphism). The type of customer is stored in </a:t>
            </a:r>
            <a:r>
              <a:rPr lang="en-US" sz="2000" dirty="0" err="1" smtClean="0"/>
              <a:t>typeOfCustomer</a:t>
            </a:r>
            <a:r>
              <a:rPr lang="en-US" sz="2000" dirty="0" smtClean="0"/>
              <a:t> variable</a:t>
            </a:r>
          </a:p>
          <a:p>
            <a:pPr lvl="1" algn="just"/>
            <a:r>
              <a:rPr lang="en-US" sz="2000" dirty="0" smtClean="0"/>
              <a:t>The </a:t>
            </a:r>
            <a:r>
              <a:rPr lang="en-US" sz="2000" dirty="0" err="1" smtClean="0"/>
              <a:t>displayCustomerInformation</a:t>
            </a:r>
            <a:r>
              <a:rPr lang="en-US" sz="2000" dirty="0" smtClean="0"/>
              <a:t>() of the Regular Customer or </a:t>
            </a:r>
            <a:r>
              <a:rPr lang="en-US" sz="2000" dirty="0" err="1" smtClean="0"/>
              <a:t>PrivilegedCustomer</a:t>
            </a:r>
            <a:r>
              <a:rPr lang="en-US" sz="2000" dirty="0" smtClean="0"/>
              <a:t> is called in the </a:t>
            </a:r>
            <a:r>
              <a:rPr lang="en-US" sz="2000" dirty="0" err="1" smtClean="0"/>
              <a:t>displayBill</a:t>
            </a:r>
            <a:r>
              <a:rPr lang="en-US" sz="2000" dirty="0" smtClean="0"/>
              <a:t>() depending on what the Customer reference is pointing to.(This indicates the overriding of the </a:t>
            </a:r>
            <a:r>
              <a:rPr lang="en-US" sz="2000" dirty="0" err="1" smtClean="0"/>
              <a:t>displayCustomerInformation</a:t>
            </a:r>
            <a:r>
              <a:rPr lang="en-US" sz="2000" dirty="0" smtClean="0"/>
              <a:t> ())</a:t>
            </a:r>
          </a:p>
          <a:p>
            <a:pPr lvl="1" algn="just"/>
            <a:r>
              <a:rPr lang="en-US" sz="2000" dirty="0" smtClean="0"/>
              <a:t>The mode of payment, processing charges and the type of Customer are passed through command line arguments </a:t>
            </a:r>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68</a:t>
            </a:fld>
            <a:endParaRPr lang="en-US"/>
          </a:p>
        </p:txBody>
      </p:sp>
      <p:sp>
        <p:nvSpPr>
          <p:cNvPr id="7" name="TextBox 6"/>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1252" y="12700"/>
            <a:ext cx="8077200" cy="973138"/>
          </a:xfrm>
        </p:spPr>
        <p:txBody>
          <a:bodyPr/>
          <a:lstStyle/>
          <a:p>
            <a:pPr>
              <a:defRPr/>
            </a:pPr>
            <a:r>
              <a:rPr lang="en-US" dirty="0" smtClean="0"/>
              <a:t>Dynamic polymorphism (5 of 8)</a:t>
            </a:r>
            <a:endParaRPr lang="en-US" dirty="0"/>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69</a:t>
            </a:fld>
            <a:endParaRPr lang="en-US"/>
          </a:p>
        </p:txBody>
      </p:sp>
      <p:sp>
        <p:nvSpPr>
          <p:cNvPr id="7" name="TextBox 6"/>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Text Box 4"/>
          <p:cNvSpPr txBox="1">
            <a:spLocks noChangeArrowheads="1"/>
          </p:cNvSpPr>
          <p:nvPr/>
        </p:nvSpPr>
        <p:spPr bwMode="auto">
          <a:xfrm>
            <a:off x="384175" y="1444176"/>
            <a:ext cx="9140825" cy="28161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600"/>
              </a:spcBef>
              <a:defRPr/>
            </a:pPr>
            <a:r>
              <a:rPr lang="en-US" dirty="0" smtClean="0">
                <a:ea typeface="굴림" pitchFamily="34" charset="-127"/>
              </a:rPr>
              <a:t>class Customer{</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("Customer Id	:"+ </a:t>
            </a:r>
            <a:r>
              <a:rPr lang="en-US" dirty="0" err="1" smtClean="0">
                <a:ea typeface="굴림" pitchFamily="34" charset="-127"/>
              </a:rPr>
              <a:t>customerId</a:t>
            </a:r>
            <a:r>
              <a:rPr lang="en-US" dirty="0" smtClean="0">
                <a:ea typeface="굴림" pitchFamily="34" charset="-127"/>
              </a:rPr>
              <a:t>);</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("Customer Name	:"+</a:t>
            </a:r>
            <a:r>
              <a:rPr lang="en-US" dirty="0" err="1" smtClean="0">
                <a:ea typeface="굴림" pitchFamily="34" charset="-127"/>
              </a:rPr>
              <a:t>customerName</a:t>
            </a:r>
            <a:r>
              <a:rPr lang="en-US" dirty="0" smtClean="0">
                <a:ea typeface="굴림" pitchFamily="34" charset="-127"/>
              </a:rPr>
              <a:t>);</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("Contact </a:t>
            </a:r>
            <a:r>
              <a:rPr lang="en-US" dirty="0" err="1" smtClean="0">
                <a:ea typeface="굴림" pitchFamily="34" charset="-127"/>
              </a:rPr>
              <a:t>Nos</a:t>
            </a:r>
            <a:r>
              <a:rPr lang="en-US" dirty="0" smtClean="0">
                <a:ea typeface="굴림" pitchFamily="34" charset="-127"/>
              </a:rPr>
              <a:t>	:"+ </a:t>
            </a:r>
            <a:r>
              <a:rPr lang="en-US" dirty="0" err="1" smtClean="0">
                <a:ea typeface="굴림" pitchFamily="34" charset="-127"/>
              </a:rPr>
              <a:t>contactNos</a:t>
            </a:r>
            <a:r>
              <a:rPr lang="en-US" dirty="0" smtClean="0">
                <a:ea typeface="굴림" pitchFamily="34" charset="-127"/>
              </a:rPr>
              <a:t>[0]+" "+ </a:t>
            </a:r>
            <a:r>
              <a:rPr lang="en-US" dirty="0" err="1" smtClean="0">
                <a:ea typeface="굴림" pitchFamily="34" charset="-127"/>
              </a:rPr>
              <a:t>contactNos</a:t>
            </a:r>
            <a:r>
              <a:rPr lang="en-US" dirty="0" smtClean="0">
                <a:ea typeface="굴림" pitchFamily="34" charset="-127"/>
              </a:rPr>
              <a:t>[1]+" "+</a:t>
            </a:r>
            <a:r>
              <a:rPr lang="en-US" dirty="0" err="1" smtClean="0">
                <a:ea typeface="굴림" pitchFamily="34" charset="-127"/>
              </a:rPr>
              <a:t>contactNos</a:t>
            </a:r>
            <a:r>
              <a:rPr lang="en-US" dirty="0" smtClean="0">
                <a:ea typeface="굴림" pitchFamily="34" charset="-127"/>
              </a:rPr>
              <a:t>[2]);</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("Address	:");</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         "+</a:t>
            </a:r>
            <a:r>
              <a:rPr lang="en-US" dirty="0" err="1" smtClean="0">
                <a:ea typeface="굴림" pitchFamily="34" charset="-127"/>
              </a:rPr>
              <a:t>address.getAddressLine</a:t>
            </a:r>
            <a:r>
              <a:rPr lang="en-US" dirty="0" smtClean="0">
                <a:ea typeface="굴림" pitchFamily="34" charset="-127"/>
              </a:rPr>
              <a:t>());</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         "+</a:t>
            </a:r>
            <a:r>
              <a:rPr lang="en-US" dirty="0" err="1" smtClean="0">
                <a:ea typeface="굴림" pitchFamily="34" charset="-127"/>
              </a:rPr>
              <a:t>address.getCity</a:t>
            </a:r>
            <a:r>
              <a:rPr lang="en-US" dirty="0" smtClean="0">
                <a:ea typeface="굴림" pitchFamily="34" charset="-127"/>
              </a:rPr>
              <a:t>());</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         "+</a:t>
            </a:r>
            <a:r>
              <a:rPr lang="en-US" dirty="0" err="1" smtClean="0">
                <a:ea typeface="굴림" pitchFamily="34" charset="-127"/>
              </a:rPr>
              <a:t>address.getState</a:t>
            </a:r>
            <a:r>
              <a:rPr lang="en-US" dirty="0" smtClean="0">
                <a:ea typeface="굴림" pitchFamily="34" charset="-127"/>
              </a:rPr>
              <a:t>());</a:t>
            </a:r>
          </a:p>
          <a:p>
            <a:pPr marL="406400" defTabSz="174625">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         "+</a:t>
            </a:r>
            <a:r>
              <a:rPr lang="en-US" dirty="0" err="1" smtClean="0">
                <a:ea typeface="굴림" pitchFamily="34" charset="-127"/>
              </a:rPr>
              <a:t>address.getZip</a:t>
            </a:r>
            <a:r>
              <a:rPr lang="en-US" dirty="0" smtClean="0">
                <a:ea typeface="굴림" pitchFamily="34" charset="-127"/>
              </a:rPr>
              <a: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a:t>
            </a:r>
          </a:p>
        </p:txBody>
      </p:sp>
      <p:sp>
        <p:nvSpPr>
          <p:cNvPr id="12" name="Text Box 4"/>
          <p:cNvSpPr txBox="1">
            <a:spLocks noChangeArrowheads="1"/>
          </p:cNvSpPr>
          <p:nvPr/>
        </p:nvSpPr>
        <p:spPr bwMode="auto">
          <a:xfrm>
            <a:off x="326574" y="4419600"/>
            <a:ext cx="4321626" cy="173893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600"/>
              </a:spcBef>
              <a:defRPr/>
            </a:pPr>
            <a:r>
              <a:rPr lang="en-US" dirty="0" smtClean="0">
                <a:ea typeface="굴림" pitchFamily="34" charset="-127"/>
              </a:rPr>
              <a:t>class </a:t>
            </a:r>
            <a:r>
              <a:rPr lang="en-US" dirty="0" err="1" smtClean="0">
                <a:ea typeface="굴림" pitchFamily="34" charset="-127"/>
              </a:rPr>
              <a:t>RegularCustomer</a:t>
            </a:r>
            <a:r>
              <a:rPr lang="en-US" dirty="0" smtClean="0">
                <a:ea typeface="굴림" pitchFamily="34" charset="-127"/>
              </a:rPr>
              <a:t> extends Customer{</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super.displayCustomerInformation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("Discount:"+discount);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a:t>
            </a:r>
          </a:p>
          <a:p>
            <a:pPr>
              <a:lnSpc>
                <a:spcPct val="75000"/>
              </a:lnSpc>
              <a:spcBef>
                <a:spcPts val="600"/>
              </a:spcBef>
              <a:defRPr/>
            </a:pPr>
            <a:r>
              <a:rPr lang="en-US" dirty="0" smtClean="0">
                <a:ea typeface="굴림" pitchFamily="34" charset="-127"/>
              </a:rPr>
              <a:t>        </a:t>
            </a:r>
          </a:p>
        </p:txBody>
      </p:sp>
      <p:sp>
        <p:nvSpPr>
          <p:cNvPr id="13" name="Text Box 4"/>
          <p:cNvSpPr txBox="1">
            <a:spLocks noChangeArrowheads="1"/>
          </p:cNvSpPr>
          <p:nvPr/>
        </p:nvSpPr>
        <p:spPr bwMode="auto">
          <a:xfrm>
            <a:off x="4724400" y="4419600"/>
            <a:ext cx="4876800" cy="195438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600"/>
              </a:spcBef>
              <a:defRPr/>
            </a:pPr>
            <a:r>
              <a:rPr lang="en-US" dirty="0" smtClean="0">
                <a:ea typeface="굴림" pitchFamily="34" charset="-127"/>
              </a:rPr>
              <a:t>class </a:t>
            </a:r>
            <a:r>
              <a:rPr lang="en-US" dirty="0" err="1" smtClean="0">
                <a:ea typeface="굴림" pitchFamily="34" charset="-127"/>
              </a:rPr>
              <a:t>PrivilegedCustomer</a:t>
            </a:r>
            <a:r>
              <a:rPr lang="en-US" dirty="0" smtClean="0">
                <a:ea typeface="굴림" pitchFamily="34" charset="-127"/>
              </a:rPr>
              <a:t> extends Customer{</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void </a:t>
            </a:r>
            <a:r>
              <a:rPr lang="en-US" dirty="0" err="1" smtClean="0">
                <a:ea typeface="굴림" pitchFamily="34" charset="-127"/>
              </a:rPr>
              <a:t>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super.displayCustomerInformation</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("Membership Card </a:t>
            </a:r>
          </a:p>
          <a:p>
            <a:pPr>
              <a:lnSpc>
                <a:spcPct val="75000"/>
              </a:lnSpc>
              <a:spcBef>
                <a:spcPts val="600"/>
              </a:spcBef>
              <a:defRPr/>
            </a:pPr>
            <a:r>
              <a:rPr lang="en-US" dirty="0" smtClean="0">
                <a:ea typeface="굴림" pitchFamily="34" charset="-127"/>
              </a:rPr>
              <a:t>                                                           Type:"+</a:t>
            </a:r>
            <a:r>
              <a:rPr lang="en-US" dirty="0" err="1" smtClean="0">
                <a:ea typeface="굴림" pitchFamily="34" charset="-127"/>
              </a:rPr>
              <a:t>memCardType</a:t>
            </a:r>
            <a:r>
              <a:rPr lang="en-US" dirty="0" smtClean="0">
                <a:ea typeface="굴림" pitchFamily="34" charset="-127"/>
              </a:rPr>
              <a: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a:t>
            </a:r>
          </a:p>
          <a:p>
            <a:pPr>
              <a:lnSpc>
                <a:spcPct val="75000"/>
              </a:lnSpc>
              <a:spcBef>
                <a:spcPts val="600"/>
              </a:spcBef>
              <a:defRPr/>
            </a:pPr>
            <a:endParaRPr lang="en-US" dirty="0" smtClean="0">
              <a:ea typeface="굴림" pitchFamily="34" charset="-127"/>
            </a:endParaRPr>
          </a:p>
        </p:txBody>
      </p:sp>
      <p:sp>
        <p:nvSpPr>
          <p:cNvPr id="14" name="Rectangular Callout 13"/>
          <p:cNvSpPr/>
          <p:nvPr/>
        </p:nvSpPr>
        <p:spPr bwMode="auto">
          <a:xfrm>
            <a:off x="5715000" y="2895600"/>
            <a:ext cx="3733800" cy="1066800"/>
          </a:xfrm>
          <a:prstGeom prst="wedgeRectCallout">
            <a:avLst>
              <a:gd name="adj1" fmla="val -70070"/>
              <a:gd name="adj2" fmla="val 6114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a:t>
            </a:r>
            <a:r>
              <a:rPr lang="en-US" sz="1400" b="0" dirty="0" smtClean="0">
                <a:solidFill>
                  <a:schemeClr val="tx1"/>
                </a:solidFill>
              </a:rPr>
              <a:t>that the  </a:t>
            </a:r>
            <a:r>
              <a:rPr lang="en-US" sz="1400" b="0" dirty="0" err="1">
                <a:solidFill>
                  <a:schemeClr val="tx1"/>
                </a:solidFill>
              </a:rPr>
              <a:t>displayCustomerInformation</a:t>
            </a:r>
            <a:r>
              <a:rPr lang="en-US" sz="1400" b="0" dirty="0">
                <a:solidFill>
                  <a:schemeClr val="tx1"/>
                </a:solidFill>
              </a:rPr>
              <a:t>() method of Customer class </a:t>
            </a:r>
            <a:r>
              <a:rPr lang="en-US" sz="1400" b="0" dirty="0" smtClean="0">
                <a:solidFill>
                  <a:schemeClr val="tx1"/>
                </a:solidFill>
              </a:rPr>
              <a:t>overridden in the Regular and Privileged Customer classes </a:t>
            </a:r>
            <a:endParaRPr lang="en-US" sz="1400" b="0" dirty="0">
              <a:solidFill>
                <a:schemeClr val="tx1"/>
              </a:solidFill>
            </a:endParaRPr>
          </a:p>
        </p:txBody>
      </p:sp>
      <p:cxnSp>
        <p:nvCxnSpPr>
          <p:cNvPr id="16" name="Straight Arrow Connector 15"/>
          <p:cNvCxnSpPr/>
          <p:nvPr/>
        </p:nvCxnSpPr>
        <p:spPr bwMode="auto">
          <a:xfrm flipV="1">
            <a:off x="3581400" y="3886200"/>
            <a:ext cx="1600200" cy="990600"/>
          </a:xfrm>
          <a:prstGeom prst="straightConnector1">
            <a:avLst/>
          </a:prstGeom>
          <a:solidFill>
            <a:srgbClr val="FFFF99"/>
          </a:solid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rot="16200000" flipV="1">
            <a:off x="5257800" y="4114800"/>
            <a:ext cx="1066800" cy="609600"/>
          </a:xfrm>
          <a:prstGeom prst="straightConnector1">
            <a:avLst/>
          </a:prstGeom>
          <a:solidFill>
            <a:srgbClr val="FFFF99"/>
          </a:solidFill>
          <a:ln w="127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685800" y="1371600"/>
            <a:ext cx="7696200" cy="685800"/>
          </a:xfrm>
        </p:spPr>
        <p:txBody>
          <a:bodyPr/>
          <a:lstStyle/>
          <a:p>
            <a:pPr eaLnBrk="1" hangingPunct="1">
              <a:lnSpc>
                <a:spcPct val="90000"/>
              </a:lnSpc>
              <a:defRPr/>
            </a:pPr>
            <a:r>
              <a:rPr lang="en-US" dirty="0" smtClean="0"/>
              <a:t>Method Overloading</a:t>
            </a:r>
            <a:endParaRPr lang="en-US" sz="31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8336" y="12700"/>
            <a:ext cx="8077200" cy="973138"/>
          </a:xfrm>
        </p:spPr>
        <p:txBody>
          <a:bodyPr/>
          <a:lstStyle/>
          <a:p>
            <a:pPr>
              <a:defRPr/>
            </a:pPr>
            <a:r>
              <a:rPr lang="en-US" dirty="0" smtClean="0"/>
              <a:t>Dynamic polymorphism (6 of 8)</a:t>
            </a:r>
            <a:endParaRPr lang="en-US" dirty="0"/>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70</a:t>
            </a:fld>
            <a:endParaRPr lang="en-US"/>
          </a:p>
        </p:txBody>
      </p:sp>
      <p:sp>
        <p:nvSpPr>
          <p:cNvPr id="7" name="TextBox 6"/>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Text Box 4"/>
          <p:cNvSpPr txBox="1">
            <a:spLocks noChangeArrowheads="1"/>
          </p:cNvSpPr>
          <p:nvPr/>
        </p:nvSpPr>
        <p:spPr bwMode="auto">
          <a:xfrm>
            <a:off x="384175" y="1444176"/>
            <a:ext cx="9140825" cy="453970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75000"/>
              </a:lnSpc>
              <a:spcBef>
                <a:spcPts val="600"/>
              </a:spcBef>
              <a:defRPr/>
            </a:pPr>
            <a:r>
              <a:rPr lang="en-US" dirty="0" smtClean="0">
                <a:ea typeface="굴림" pitchFamily="34" charset="-127"/>
              </a:rPr>
              <a:t>class Purchase{</a:t>
            </a:r>
          </a:p>
          <a:p>
            <a:pPr>
              <a:lnSpc>
                <a:spcPct val="75000"/>
              </a:lnSpc>
              <a:spcBef>
                <a:spcPts val="600"/>
              </a:spcBef>
              <a:defRPr/>
            </a:pPr>
            <a:r>
              <a:rPr lang="en-US" dirty="0" smtClean="0">
                <a:ea typeface="굴림" pitchFamily="34" charset="-127"/>
              </a:rPr>
              <a:t>	private </a:t>
            </a:r>
            <a:r>
              <a:rPr lang="en-US" dirty="0" err="1" smtClean="0">
                <a:ea typeface="굴림" pitchFamily="34" charset="-127"/>
              </a:rPr>
              <a:t>int</a:t>
            </a:r>
            <a:r>
              <a:rPr lang="en-US" dirty="0" smtClean="0">
                <a:ea typeface="굴림" pitchFamily="34" charset="-127"/>
              </a:rPr>
              <a:t> </a:t>
            </a:r>
            <a:r>
              <a:rPr lang="en-US" dirty="0" err="1" smtClean="0">
                <a:ea typeface="굴림" pitchFamily="34" charset="-127"/>
              </a:rPr>
              <a:t>billId</a:t>
            </a:r>
            <a:r>
              <a:rPr lang="en-US" dirty="0" smtClean="0">
                <a:ea typeface="굴림" pitchFamily="34" charset="-127"/>
              </a:rPr>
              <a:t>;</a:t>
            </a:r>
          </a:p>
          <a:p>
            <a:pPr>
              <a:lnSpc>
                <a:spcPct val="75000"/>
              </a:lnSpc>
              <a:spcBef>
                <a:spcPts val="600"/>
              </a:spcBef>
              <a:defRPr/>
            </a:pPr>
            <a:r>
              <a:rPr lang="en-US" dirty="0" smtClean="0">
                <a:ea typeface="굴림" pitchFamily="34" charset="-127"/>
              </a:rPr>
              <a:t>	private float </a:t>
            </a:r>
            <a:r>
              <a:rPr lang="en-US" dirty="0" err="1" smtClean="0">
                <a:ea typeface="굴림" pitchFamily="34" charset="-127"/>
              </a:rPr>
              <a:t>billAmount</a:t>
            </a:r>
            <a:r>
              <a:rPr lang="en-US" dirty="0" smtClean="0">
                <a:ea typeface="굴림" pitchFamily="34" charset="-127"/>
              </a:rPr>
              <a:t>;</a:t>
            </a:r>
          </a:p>
          <a:p>
            <a:pPr>
              <a:lnSpc>
                <a:spcPct val="75000"/>
              </a:lnSpc>
              <a:spcBef>
                <a:spcPts val="600"/>
              </a:spcBef>
              <a:defRPr/>
            </a:pPr>
            <a:r>
              <a:rPr lang="en-US" dirty="0" smtClean="0">
                <a:ea typeface="굴림" pitchFamily="34" charset="-127"/>
              </a:rPr>
              <a:t>	private static </a:t>
            </a:r>
            <a:r>
              <a:rPr lang="en-US" dirty="0" err="1" smtClean="0">
                <a:ea typeface="굴림" pitchFamily="34" charset="-127"/>
              </a:rPr>
              <a:t>int</a:t>
            </a:r>
            <a:r>
              <a:rPr lang="en-US" dirty="0" smtClean="0">
                <a:ea typeface="굴림" pitchFamily="34" charset="-127"/>
              </a:rPr>
              <a:t> counter;</a:t>
            </a:r>
          </a:p>
          <a:p>
            <a:pPr>
              <a:lnSpc>
                <a:spcPct val="75000"/>
              </a:lnSpc>
              <a:spcBef>
                <a:spcPts val="600"/>
              </a:spcBef>
              <a:defRPr/>
            </a:pPr>
            <a:r>
              <a:rPr lang="en-US" dirty="0" smtClean="0">
                <a:ea typeface="굴림" pitchFamily="34" charset="-127"/>
              </a:rPr>
              <a:t>	private Customer </a:t>
            </a:r>
            <a:r>
              <a:rPr lang="en-US" dirty="0" err="1" smtClean="0">
                <a:ea typeface="굴림" pitchFamily="34" charset="-127"/>
              </a:rPr>
              <a:t>customer</a:t>
            </a:r>
            <a:r>
              <a:rPr lang="en-US" dirty="0" smtClean="0">
                <a:ea typeface="굴림" pitchFamily="34" charset="-127"/>
              </a:rPr>
              <a:t>;</a:t>
            </a:r>
          </a:p>
          <a:p>
            <a:pPr>
              <a:lnSpc>
                <a:spcPct val="75000"/>
              </a:lnSpc>
              <a:spcBef>
                <a:spcPts val="600"/>
              </a:spcBef>
              <a:defRPr/>
            </a:pPr>
            <a:r>
              <a:rPr lang="en-US" dirty="0" smtClean="0">
                <a:ea typeface="굴림" pitchFamily="34" charset="-127"/>
              </a:rPr>
              <a:t>	private String </a:t>
            </a:r>
            <a:r>
              <a:rPr lang="en-US" dirty="0" err="1" smtClean="0">
                <a:ea typeface="굴림" pitchFamily="34" charset="-127"/>
              </a:rPr>
              <a:t>typeOfCustomer</a:t>
            </a:r>
            <a:r>
              <a:rPr lang="en-US" dirty="0" smtClean="0">
                <a:ea typeface="굴림" pitchFamily="34" charset="-127"/>
              </a:rPr>
              <a:t>;</a:t>
            </a:r>
          </a:p>
          <a:p>
            <a:pPr>
              <a:lnSpc>
                <a:spcPct val="75000"/>
              </a:lnSpc>
              <a:spcBef>
                <a:spcPts val="600"/>
              </a:spcBef>
              <a:defRPr/>
            </a:pPr>
            <a:r>
              <a:rPr lang="en-US" dirty="0" smtClean="0">
                <a:ea typeface="굴림" pitchFamily="34" charset="-127"/>
              </a:rPr>
              <a:t>	static{</a:t>
            </a:r>
          </a:p>
          <a:p>
            <a:pPr>
              <a:lnSpc>
                <a:spcPct val="75000"/>
              </a:lnSpc>
              <a:spcBef>
                <a:spcPts val="600"/>
              </a:spcBef>
              <a:defRPr/>
            </a:pPr>
            <a:r>
              <a:rPr lang="en-US" dirty="0" smtClean="0">
                <a:ea typeface="굴림" pitchFamily="34" charset="-127"/>
              </a:rPr>
              <a:t>		counter=5000;</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Purchase(Customer </a:t>
            </a:r>
            <a:r>
              <a:rPr lang="en-US" dirty="0" err="1" smtClean="0">
                <a:ea typeface="굴림" pitchFamily="34" charset="-127"/>
              </a:rPr>
              <a:t>cust,float</a:t>
            </a:r>
            <a:r>
              <a:rPr lang="en-US" dirty="0" smtClean="0">
                <a:ea typeface="굴림" pitchFamily="34" charset="-127"/>
              </a:rPr>
              <a:t> </a:t>
            </a:r>
            <a:r>
              <a:rPr lang="en-US" dirty="0" err="1" smtClean="0">
                <a:ea typeface="굴림" pitchFamily="34" charset="-127"/>
              </a:rPr>
              <a:t>billAmount,String</a:t>
            </a:r>
            <a:r>
              <a:rPr lang="en-US" dirty="0" smtClean="0">
                <a:ea typeface="굴림" pitchFamily="34" charset="-127"/>
              </a:rPr>
              <a:t> </a:t>
            </a:r>
            <a:r>
              <a:rPr lang="en-US" dirty="0" err="1" smtClean="0">
                <a:ea typeface="굴림" pitchFamily="34" charset="-127"/>
              </a:rPr>
              <a:t>typeOfCustomer</a:t>
            </a:r>
            <a:r>
              <a:rPr lang="en-US" dirty="0" smtClean="0">
                <a:ea typeface="굴림" pitchFamily="34" charset="-127"/>
              </a:rPr>
              <a:t>){</a:t>
            </a:r>
          </a:p>
          <a:p>
            <a:pPr>
              <a:lnSpc>
                <a:spcPct val="75000"/>
              </a:lnSpc>
              <a:spcBef>
                <a:spcPts val="600"/>
              </a:spcBef>
              <a:defRPr/>
            </a:pPr>
            <a:r>
              <a:rPr lang="en-US" dirty="0" smtClean="0">
                <a:ea typeface="굴림" pitchFamily="34" charset="-127"/>
              </a:rPr>
              <a:t>		customer=</a:t>
            </a:r>
            <a:r>
              <a:rPr lang="en-US" dirty="0" err="1" smtClean="0">
                <a:ea typeface="굴림" pitchFamily="34" charset="-127"/>
              </a:rPr>
              <a:t>cust</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billId</a:t>
            </a:r>
            <a:r>
              <a:rPr lang="en-US" dirty="0" smtClean="0">
                <a:ea typeface="굴림" pitchFamily="34" charset="-127"/>
              </a:rPr>
              <a:t>=++counter;</a:t>
            </a:r>
          </a:p>
          <a:p>
            <a:pPr>
              <a:lnSpc>
                <a:spcPct val="75000"/>
              </a:lnSpc>
              <a:spcBef>
                <a:spcPts val="600"/>
              </a:spcBef>
              <a:defRPr/>
            </a:pPr>
            <a:r>
              <a:rPr lang="en-US" dirty="0" smtClean="0">
                <a:ea typeface="굴림" pitchFamily="34" charset="-127"/>
              </a:rPr>
              <a:t>		</a:t>
            </a:r>
            <a:r>
              <a:rPr lang="en-US" dirty="0" err="1" smtClean="0">
                <a:ea typeface="굴림" pitchFamily="34" charset="-127"/>
              </a:rPr>
              <a:t>this.billAmount</a:t>
            </a:r>
            <a:r>
              <a:rPr lang="en-US" dirty="0" smtClean="0">
                <a:ea typeface="굴림" pitchFamily="34" charset="-127"/>
              </a:rPr>
              <a:t>=</a:t>
            </a:r>
            <a:r>
              <a:rPr lang="en-US" dirty="0" err="1" smtClean="0">
                <a:ea typeface="굴림" pitchFamily="34" charset="-127"/>
              </a:rPr>
              <a:t>billAmount</a:t>
            </a:r>
            <a:r>
              <a:rPr lang="en-US" dirty="0" smtClean="0">
                <a:ea typeface="굴림" pitchFamily="34" charset="-127"/>
              </a:rPr>
              <a:t>;</a:t>
            </a:r>
          </a:p>
          <a:p>
            <a:pPr>
              <a:lnSpc>
                <a:spcPct val="75000"/>
              </a:lnSpc>
              <a:spcBef>
                <a:spcPts val="600"/>
              </a:spcBef>
              <a:defRPr/>
            </a:pPr>
            <a:r>
              <a:rPr lang="en-US" dirty="0" smtClean="0">
                <a:ea typeface="굴림" pitchFamily="34" charset="-127"/>
              </a:rPr>
              <a:t>		</a:t>
            </a:r>
            <a:r>
              <a:rPr lang="en-US" dirty="0" err="1" smtClean="0">
                <a:ea typeface="굴림" pitchFamily="34" charset="-127"/>
              </a:rPr>
              <a:t>this.typeOfCustomer</a:t>
            </a:r>
            <a:r>
              <a:rPr lang="en-US" dirty="0" smtClean="0">
                <a:ea typeface="굴림" pitchFamily="34" charset="-127"/>
              </a:rPr>
              <a:t>=</a:t>
            </a:r>
            <a:r>
              <a:rPr lang="en-US" dirty="0" err="1" smtClean="0">
                <a:ea typeface="굴림" pitchFamily="34" charset="-127"/>
              </a:rPr>
              <a:t>typeOfCustomer</a:t>
            </a:r>
            <a:r>
              <a:rPr lang="en-US" dirty="0" smtClean="0">
                <a:ea typeface="굴림" pitchFamily="34" charset="-127"/>
              </a:rPr>
              <a:t>;</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Customer </a:t>
            </a:r>
            <a:r>
              <a:rPr lang="en-US" dirty="0" err="1" smtClean="0">
                <a:ea typeface="굴림" pitchFamily="34" charset="-127"/>
              </a:rPr>
              <a:t>getCustomer</a:t>
            </a:r>
            <a:r>
              <a:rPr lang="en-US" dirty="0" smtClean="0">
                <a:ea typeface="굴림" pitchFamily="34" charset="-127"/>
              </a:rPr>
              <a:t>(){</a:t>
            </a:r>
          </a:p>
          <a:p>
            <a:pPr>
              <a:lnSpc>
                <a:spcPct val="75000"/>
              </a:lnSpc>
              <a:spcBef>
                <a:spcPts val="600"/>
              </a:spcBef>
              <a:defRPr/>
            </a:pPr>
            <a:r>
              <a:rPr lang="en-US" dirty="0" smtClean="0">
                <a:ea typeface="굴림" pitchFamily="34" charset="-127"/>
              </a:rPr>
              <a:t>		return customer;</a:t>
            </a:r>
          </a:p>
          <a:p>
            <a:pPr>
              <a:lnSpc>
                <a:spcPct val="75000"/>
              </a:lnSpc>
              <a:spcBef>
                <a:spcPts val="600"/>
              </a:spcBef>
              <a:defRPr/>
            </a:pPr>
            <a:r>
              <a:rPr lang="en-US" dirty="0" smtClean="0">
                <a:ea typeface="굴림" pitchFamily="34" charset="-127"/>
              </a:rPr>
              <a:t>	}</a:t>
            </a:r>
          </a:p>
          <a:p>
            <a:pPr>
              <a:lnSpc>
                <a:spcPct val="75000"/>
              </a:lnSpc>
              <a:spcBef>
                <a:spcPts val="600"/>
              </a:spcBef>
              <a:defRPr/>
            </a:pPr>
            <a:r>
              <a:rPr lang="en-US" dirty="0" smtClean="0">
                <a:ea typeface="굴림" pitchFamily="34" charset="-127"/>
              </a:rPr>
              <a:t>	public </a:t>
            </a:r>
            <a:r>
              <a:rPr lang="en-US" dirty="0" err="1" smtClean="0">
                <a:ea typeface="굴림" pitchFamily="34" charset="-127"/>
              </a:rPr>
              <a:t>int</a:t>
            </a:r>
            <a:r>
              <a:rPr lang="en-US" dirty="0" smtClean="0">
                <a:ea typeface="굴림" pitchFamily="34" charset="-127"/>
              </a:rPr>
              <a:t> </a:t>
            </a:r>
            <a:r>
              <a:rPr lang="en-US" dirty="0" err="1" smtClean="0">
                <a:ea typeface="굴림" pitchFamily="34" charset="-127"/>
              </a:rPr>
              <a:t>getBillId</a:t>
            </a:r>
            <a:r>
              <a:rPr lang="en-US" dirty="0" smtClean="0">
                <a:ea typeface="굴림" pitchFamily="34" charset="-127"/>
              </a:rPr>
              <a:t>(){</a:t>
            </a:r>
          </a:p>
          <a:p>
            <a:pPr>
              <a:lnSpc>
                <a:spcPct val="75000"/>
              </a:lnSpc>
              <a:spcBef>
                <a:spcPts val="600"/>
              </a:spcBef>
              <a:defRPr/>
            </a:pPr>
            <a:r>
              <a:rPr lang="en-US" dirty="0" smtClean="0">
                <a:ea typeface="굴림" pitchFamily="34" charset="-127"/>
              </a:rPr>
              <a:t>		return </a:t>
            </a:r>
            <a:r>
              <a:rPr lang="en-US" dirty="0" err="1" smtClean="0">
                <a:ea typeface="굴림" pitchFamily="34" charset="-127"/>
              </a:rPr>
              <a:t>billId</a:t>
            </a:r>
            <a:r>
              <a:rPr lang="en-US" dirty="0" smtClean="0">
                <a:ea typeface="굴림" pitchFamily="34" charset="-127"/>
              </a:rPr>
              <a:t>;</a:t>
            </a:r>
          </a:p>
          <a:p>
            <a:pPr>
              <a:lnSpc>
                <a:spcPct val="75000"/>
              </a:lnSpc>
              <a:spcBef>
                <a:spcPts val="600"/>
              </a:spcBef>
              <a:defRPr/>
            </a:pPr>
            <a:r>
              <a:rPr lang="en-US" dirty="0" smtClean="0">
                <a:ea typeface="굴림" pitchFamily="34" charset="-127"/>
              </a:rPr>
              <a:t>	}</a:t>
            </a:r>
          </a:p>
        </p:txBody>
      </p:sp>
      <p:sp>
        <p:nvSpPr>
          <p:cNvPr id="14" name="Rectangular Callout 13"/>
          <p:cNvSpPr/>
          <p:nvPr/>
        </p:nvSpPr>
        <p:spPr bwMode="auto">
          <a:xfrm>
            <a:off x="5638800" y="1828800"/>
            <a:ext cx="3733800" cy="533400"/>
          </a:xfrm>
          <a:prstGeom prst="wedgeRectCallout">
            <a:avLst>
              <a:gd name="adj1" fmla="val -109331"/>
              <a:gd name="adj2" fmla="val 4209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smtClean="0">
                <a:solidFill>
                  <a:schemeClr val="tx1"/>
                </a:solidFill>
              </a:rPr>
              <a:t>Note: the reference of Customer class is present in the Purchase class </a:t>
            </a:r>
            <a:endParaRPr lang="en-US" sz="14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0280" y="12700"/>
            <a:ext cx="8077200" cy="973138"/>
          </a:xfrm>
        </p:spPr>
        <p:txBody>
          <a:bodyPr/>
          <a:lstStyle/>
          <a:p>
            <a:pPr>
              <a:defRPr/>
            </a:pPr>
            <a:r>
              <a:rPr lang="en-US" dirty="0" smtClean="0"/>
              <a:t>Dynamic polymorphism (7 of 8)</a:t>
            </a:r>
            <a:endParaRPr lang="en-US" dirty="0"/>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71</a:t>
            </a:fld>
            <a:endParaRPr lang="en-US"/>
          </a:p>
        </p:txBody>
      </p:sp>
      <p:sp>
        <p:nvSpPr>
          <p:cNvPr id="7" name="TextBox 6"/>
          <p:cNvSpPr txBox="1"/>
          <p:nvPr/>
        </p:nvSpPr>
        <p:spPr>
          <a:xfrm>
            <a:off x="152400" y="1123629"/>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Text Box 4"/>
          <p:cNvSpPr txBox="1">
            <a:spLocks noChangeArrowheads="1"/>
          </p:cNvSpPr>
          <p:nvPr/>
        </p:nvSpPr>
        <p:spPr bwMode="auto">
          <a:xfrm>
            <a:off x="384175" y="1777992"/>
            <a:ext cx="9140825" cy="260071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defTabSz="290513">
              <a:lnSpc>
                <a:spcPct val="75000"/>
              </a:lnSpc>
              <a:spcBef>
                <a:spcPts val="600"/>
              </a:spcBef>
              <a:defRPr/>
            </a:pPr>
            <a:r>
              <a:rPr lang="en-US" dirty="0" smtClean="0">
                <a:ea typeface="굴림" pitchFamily="34" charset="-127"/>
              </a:rPr>
              <a:t>public void </a:t>
            </a:r>
            <a:r>
              <a:rPr lang="en-US" dirty="0" err="1" smtClean="0">
                <a:ea typeface="굴림" pitchFamily="34" charset="-127"/>
              </a:rPr>
              <a:t>calculateBillAmount</a:t>
            </a:r>
            <a:r>
              <a:rPr lang="en-US" dirty="0" smtClean="0">
                <a:ea typeface="굴림" pitchFamily="34" charset="-127"/>
              </a:rPr>
              <a:t>(String </a:t>
            </a:r>
            <a:r>
              <a:rPr lang="en-US" dirty="0" err="1" smtClean="0">
                <a:ea typeface="굴림" pitchFamily="34" charset="-127"/>
              </a:rPr>
              <a:t>modeOfPayment,int</a:t>
            </a:r>
            <a:r>
              <a:rPr lang="en-US" dirty="0" smtClean="0">
                <a:ea typeface="굴림" pitchFamily="34" charset="-127"/>
              </a:rPr>
              <a:t> </a:t>
            </a:r>
            <a:r>
              <a:rPr lang="en-US" dirty="0" err="1" smtClean="0">
                <a:ea typeface="굴림" pitchFamily="34" charset="-127"/>
              </a:rPr>
              <a:t>processingCharge</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if(</a:t>
            </a:r>
            <a:r>
              <a:rPr lang="en-US" dirty="0" err="1" smtClean="0">
                <a:ea typeface="굴림" pitchFamily="34" charset="-127"/>
              </a:rPr>
              <a:t>modeOfPayment.equalsIgnoreCase</a:t>
            </a:r>
            <a:r>
              <a:rPr lang="en-US" dirty="0" smtClean="0">
                <a:ea typeface="굴림" pitchFamily="34" charset="-127"/>
              </a:rPr>
              <a:t>("Credit")){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billAmount</a:t>
            </a:r>
            <a:r>
              <a:rPr lang="en-US" dirty="0" smtClean="0">
                <a:ea typeface="굴림" pitchFamily="34" charset="-127"/>
              </a:rPr>
              <a:t>=</a:t>
            </a:r>
            <a:r>
              <a:rPr lang="en-US" dirty="0" err="1" smtClean="0">
                <a:ea typeface="굴림" pitchFamily="34" charset="-127"/>
              </a:rPr>
              <a:t>billAmount</a:t>
            </a:r>
            <a:r>
              <a:rPr lang="en-US" dirty="0" smtClean="0">
                <a:ea typeface="굴림" pitchFamily="34" charset="-127"/>
              </a:rPr>
              <a:t> + (</a:t>
            </a:r>
            <a:r>
              <a:rPr lang="en-US" dirty="0" err="1" smtClean="0">
                <a:ea typeface="굴림" pitchFamily="34" charset="-127"/>
              </a:rPr>
              <a:t>billAmount</a:t>
            </a:r>
            <a:r>
              <a:rPr lang="en-US" dirty="0" smtClean="0">
                <a:ea typeface="굴림" pitchFamily="34" charset="-127"/>
              </a:rPr>
              <a:t>*</a:t>
            </a:r>
            <a:r>
              <a:rPr lang="en-US" dirty="0" err="1" smtClean="0">
                <a:ea typeface="굴림" pitchFamily="34" charset="-127"/>
              </a:rPr>
              <a:t>processingCharge</a:t>
            </a:r>
            <a:r>
              <a:rPr lang="en-US" dirty="0" smtClean="0">
                <a:ea typeface="굴림" pitchFamily="34" charset="-127"/>
              </a:rPr>
              <a:t>/100.00f);</a:t>
            </a:r>
          </a:p>
          <a:p>
            <a:pPr defTabSz="290513">
              <a:lnSpc>
                <a:spcPct val="75000"/>
              </a:lnSpc>
              <a:spcBef>
                <a:spcPts val="600"/>
              </a:spcBef>
              <a:defRPr/>
            </a:pPr>
            <a:r>
              <a:rPr lang="en-US" dirty="0" smtClean="0">
                <a:ea typeface="굴림" pitchFamily="34" charset="-127"/>
              </a:rPr>
              <a:t>		}</a:t>
            </a:r>
          </a:p>
          <a:p>
            <a:pPr defTabSz="290513">
              <a:lnSpc>
                <a:spcPct val="75000"/>
              </a:lnSpc>
              <a:spcBef>
                <a:spcPts val="600"/>
              </a:spcBef>
              <a:defRPr/>
            </a:pPr>
            <a:r>
              <a:rPr lang="en-US" dirty="0" smtClean="0">
                <a:ea typeface="굴림" pitchFamily="34" charset="-127"/>
              </a:rPr>
              <a:t>		if(</a:t>
            </a:r>
            <a:r>
              <a:rPr lang="en-US" dirty="0" err="1" smtClean="0">
                <a:ea typeface="굴림" pitchFamily="34" charset="-127"/>
              </a:rPr>
              <a:t>typeOfCustomer.equalsIgnoreCase</a:t>
            </a:r>
            <a:r>
              <a:rPr lang="en-US" dirty="0" smtClean="0">
                <a:ea typeface="굴림" pitchFamily="34" charset="-127"/>
              </a:rPr>
              <a:t>("Regular")){</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(“Calculation of bill for Regular customer type”);</a:t>
            </a:r>
          </a:p>
          <a:p>
            <a:pPr defTabSz="290513">
              <a:lnSpc>
                <a:spcPct val="75000"/>
              </a:lnSpc>
              <a:spcBef>
                <a:spcPts val="600"/>
              </a:spcBef>
              <a:defRPr/>
            </a:pPr>
            <a:r>
              <a:rPr lang="en-US" dirty="0" smtClean="0">
                <a:ea typeface="굴림" pitchFamily="34" charset="-127"/>
              </a:rPr>
              <a:t>		}</a:t>
            </a:r>
          </a:p>
          <a:p>
            <a:pPr defTabSz="290513">
              <a:lnSpc>
                <a:spcPct val="75000"/>
              </a:lnSpc>
              <a:spcBef>
                <a:spcPts val="600"/>
              </a:spcBef>
              <a:defRPr/>
            </a:pPr>
            <a:r>
              <a:rPr lang="en-US" dirty="0" smtClean="0">
                <a:ea typeface="굴림" pitchFamily="34" charset="-127"/>
              </a:rPr>
              <a:t>		else{</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(“Calculation of bill for Privileged customer type”);</a:t>
            </a:r>
          </a:p>
          <a:p>
            <a:pPr defTabSz="290513">
              <a:lnSpc>
                <a:spcPct val="75000"/>
              </a:lnSpc>
              <a:spcBef>
                <a:spcPts val="600"/>
              </a:spcBef>
              <a:defRPr/>
            </a:pPr>
            <a:r>
              <a:rPr lang="en-US" dirty="0" smtClean="0">
                <a:ea typeface="굴림" pitchFamily="34" charset="-127"/>
              </a:rPr>
              <a:t>		}</a:t>
            </a:r>
          </a:p>
          <a:p>
            <a:pPr defTabSz="290513">
              <a:lnSpc>
                <a:spcPct val="75000"/>
              </a:lnSpc>
              <a:spcBef>
                <a:spcPts val="600"/>
              </a:spcBef>
              <a:defRPr/>
            </a:pPr>
            <a:r>
              <a:rPr lang="en-US" dirty="0" smtClean="0">
                <a:ea typeface="굴림" pitchFamily="34" charset="-127"/>
              </a:rPr>
              <a:t> 	}</a:t>
            </a:r>
          </a:p>
          <a:p>
            <a:pPr defTabSz="290513">
              <a:lnSpc>
                <a:spcPct val="75000"/>
              </a:lnSpc>
              <a:spcBef>
                <a:spcPts val="600"/>
              </a:spcBef>
              <a:defRPr/>
            </a:pPr>
            <a:r>
              <a:rPr lang="en-US" dirty="0" smtClean="0">
                <a:ea typeface="굴림" pitchFamily="34" charset="-127"/>
              </a:rPr>
              <a:t>}</a:t>
            </a:r>
          </a:p>
        </p:txBody>
      </p:sp>
      <p:sp>
        <p:nvSpPr>
          <p:cNvPr id="14" name="Rectangular Callout 13"/>
          <p:cNvSpPr/>
          <p:nvPr/>
        </p:nvSpPr>
        <p:spPr bwMode="auto">
          <a:xfrm>
            <a:off x="6858000" y="2463792"/>
            <a:ext cx="2514600" cy="1066800"/>
          </a:xfrm>
          <a:prstGeom prst="wedgeRectCallout">
            <a:avLst>
              <a:gd name="adj1" fmla="val -86232"/>
              <a:gd name="adj2" fmla="val 4481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smtClean="0">
                <a:solidFill>
                  <a:schemeClr val="tx1"/>
                </a:solidFill>
              </a:rPr>
              <a:t>Note here that the logic for calculation of bill amount depends on the kind of customer</a:t>
            </a:r>
            <a:endParaRPr lang="en-US" sz="14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0280" y="12700"/>
            <a:ext cx="8077200" cy="973138"/>
          </a:xfrm>
        </p:spPr>
        <p:txBody>
          <a:bodyPr/>
          <a:lstStyle/>
          <a:p>
            <a:pPr>
              <a:defRPr/>
            </a:pPr>
            <a:r>
              <a:rPr lang="en-US" dirty="0" smtClean="0"/>
              <a:t>Dynamic polymorphism (8 of 8)</a:t>
            </a:r>
            <a:endParaRPr lang="en-US" dirty="0"/>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72</a:t>
            </a:fld>
            <a:endParaRPr lang="en-US"/>
          </a:p>
        </p:txBody>
      </p:sp>
      <p:sp>
        <p:nvSpPr>
          <p:cNvPr id="7" name="TextBox 6"/>
          <p:cNvSpPr txBox="1"/>
          <p:nvPr/>
        </p:nvSpPr>
        <p:spPr>
          <a:xfrm>
            <a:off x="152400" y="1007517"/>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Text Box 4"/>
          <p:cNvSpPr txBox="1">
            <a:spLocks noChangeArrowheads="1"/>
          </p:cNvSpPr>
          <p:nvPr/>
        </p:nvSpPr>
        <p:spPr bwMode="auto">
          <a:xfrm>
            <a:off x="384175" y="1371600"/>
            <a:ext cx="9140825" cy="324704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defTabSz="290513">
              <a:lnSpc>
                <a:spcPct val="75000"/>
              </a:lnSpc>
              <a:spcBef>
                <a:spcPts val="600"/>
              </a:spcBef>
              <a:defRPr/>
            </a:pPr>
            <a:r>
              <a:rPr lang="en-US" dirty="0" smtClean="0">
                <a:ea typeface="굴림" pitchFamily="34" charset="-127"/>
              </a:rPr>
              <a:t>public void </a:t>
            </a:r>
            <a:r>
              <a:rPr lang="en-US" dirty="0" err="1" smtClean="0">
                <a:ea typeface="굴림" pitchFamily="34" charset="-127"/>
              </a:rPr>
              <a:t>displayBill</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PrintDetails</a:t>
            </a:r>
            <a:r>
              <a:rPr lang="en-US" dirty="0" smtClean="0">
                <a:ea typeface="굴림" pitchFamily="34" charset="-127"/>
              </a:rPr>
              <a:t> </a:t>
            </a:r>
            <a:r>
              <a:rPr lang="en-US" dirty="0" err="1" smtClean="0">
                <a:ea typeface="굴림" pitchFamily="34" charset="-127"/>
              </a:rPr>
              <a:t>printObj</a:t>
            </a:r>
            <a:r>
              <a:rPr lang="en-US" dirty="0" smtClean="0">
                <a:ea typeface="굴림" pitchFamily="34" charset="-127"/>
              </a:rPr>
              <a:t>=new </a:t>
            </a:r>
            <a:r>
              <a:rPr lang="en-US" dirty="0" err="1" smtClean="0">
                <a:ea typeface="굴림" pitchFamily="34" charset="-127"/>
              </a:rPr>
              <a:t>PrintDetails</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printObj.printHeader</a:t>
            </a:r>
            <a:r>
              <a:rPr lang="en-US" dirty="0" smtClean="0">
                <a:ea typeface="굴림" pitchFamily="34" charset="-127"/>
              </a:rPr>
              <a:t>('-',80);</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printObj.printHeader</a:t>
            </a:r>
            <a:r>
              <a:rPr lang="en-US" dirty="0" smtClean="0">
                <a:ea typeface="굴림" pitchFamily="34" charset="-127"/>
              </a:rPr>
              <a:t>(" 				ABC Retail Store Bill");</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printObj.printHeader</a:t>
            </a:r>
            <a:r>
              <a:rPr lang="en-US" dirty="0" smtClean="0">
                <a:ea typeface="굴림" pitchFamily="34" charset="-127"/>
              </a:rPr>
              <a:t>('-',80);</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("Bill Id		:"+ </a:t>
            </a:r>
            <a:r>
              <a:rPr lang="en-US" dirty="0" err="1" smtClean="0">
                <a:ea typeface="굴림" pitchFamily="34" charset="-127"/>
              </a:rPr>
              <a:t>billId</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customer.displayCustomerInformation</a:t>
            </a:r>
            <a:r>
              <a:rPr lang="en-US" dirty="0" smtClean="0">
                <a:ea typeface="굴림" pitchFamily="34" charset="-127"/>
              </a:rPr>
              <a:t>(); </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("Final bill amount to be paid	:Rs."+</a:t>
            </a:r>
            <a:r>
              <a:rPr lang="en-US" dirty="0" err="1" smtClean="0">
                <a:ea typeface="굴림" pitchFamily="34" charset="-127"/>
              </a:rPr>
              <a:t>billAmount</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System.out.println</a:t>
            </a:r>
            <a:r>
              <a:rPr lang="en-US" dirty="0" smtClean="0">
                <a:ea typeface="굴림" pitchFamily="34" charset="-127"/>
              </a:rPr>
              <a:t>("");</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printObj.printHeader</a:t>
            </a:r>
            <a:r>
              <a:rPr lang="en-US" dirty="0" smtClean="0">
                <a:ea typeface="굴림" pitchFamily="34" charset="-127"/>
              </a:rPr>
              <a:t>('-',80);</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printObj.printHeader</a:t>
            </a:r>
            <a:r>
              <a:rPr lang="en-US" dirty="0" smtClean="0">
                <a:ea typeface="굴림" pitchFamily="34" charset="-127"/>
              </a:rPr>
              <a:t>("				Thank You!!! Visit Again");</a:t>
            </a:r>
          </a:p>
          <a:p>
            <a:pPr defTabSz="290513">
              <a:lnSpc>
                <a:spcPct val="75000"/>
              </a:lnSpc>
              <a:spcBef>
                <a:spcPts val="600"/>
              </a:spcBef>
              <a:defRPr/>
            </a:pPr>
            <a:r>
              <a:rPr lang="en-US" dirty="0" smtClean="0">
                <a:ea typeface="굴림" pitchFamily="34" charset="-127"/>
              </a:rPr>
              <a:t>			</a:t>
            </a:r>
            <a:r>
              <a:rPr lang="en-US" dirty="0" err="1" smtClean="0">
                <a:ea typeface="굴림" pitchFamily="34" charset="-127"/>
              </a:rPr>
              <a:t>printObj.printHeader</a:t>
            </a:r>
            <a:r>
              <a:rPr lang="en-US" dirty="0" smtClean="0">
                <a:ea typeface="굴림" pitchFamily="34" charset="-127"/>
              </a:rPr>
              <a:t>('-',80);</a:t>
            </a:r>
          </a:p>
          <a:p>
            <a:pPr defTabSz="290513">
              <a:lnSpc>
                <a:spcPct val="75000"/>
              </a:lnSpc>
              <a:spcBef>
                <a:spcPts val="600"/>
              </a:spcBef>
              <a:defRPr/>
            </a:pPr>
            <a:r>
              <a:rPr lang="en-US" dirty="0" smtClean="0">
                <a:ea typeface="굴림" pitchFamily="34" charset="-127"/>
              </a:rPr>
              <a:t>	}</a:t>
            </a:r>
          </a:p>
          <a:p>
            <a:pPr defTabSz="290513">
              <a:lnSpc>
                <a:spcPct val="75000"/>
              </a:lnSpc>
              <a:spcBef>
                <a:spcPts val="600"/>
              </a:spcBef>
              <a:defRPr/>
            </a:pPr>
            <a:endParaRPr lang="en-US" dirty="0" smtClean="0">
              <a:ea typeface="굴림" pitchFamily="34" charset="-127"/>
            </a:endParaRPr>
          </a:p>
        </p:txBody>
      </p:sp>
      <p:sp>
        <p:nvSpPr>
          <p:cNvPr id="8" name="Rectangular Callout 7"/>
          <p:cNvSpPr/>
          <p:nvPr/>
        </p:nvSpPr>
        <p:spPr bwMode="auto">
          <a:xfrm>
            <a:off x="7086600" y="1905000"/>
            <a:ext cx="2514600" cy="2133600"/>
          </a:xfrm>
          <a:prstGeom prst="wedgeRectCallout">
            <a:avLst>
              <a:gd name="adj1" fmla="val -149148"/>
              <a:gd name="adj2" fmla="val -484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smtClean="0">
                <a:solidFill>
                  <a:schemeClr val="tx1"/>
                </a:solidFill>
              </a:rPr>
              <a:t>Note here that the version of </a:t>
            </a:r>
            <a:r>
              <a:rPr lang="en-US" sz="1400" b="0" dirty="0" err="1" smtClean="0">
                <a:solidFill>
                  <a:schemeClr val="tx1"/>
                </a:solidFill>
              </a:rPr>
              <a:t>displayCustomerInformation</a:t>
            </a:r>
            <a:r>
              <a:rPr lang="en-US" sz="1400" b="0" dirty="0" smtClean="0">
                <a:solidFill>
                  <a:schemeClr val="tx1"/>
                </a:solidFill>
              </a:rPr>
              <a:t>() depends upon what the customer reference is pointing to which is in turn decided by the parameters passed –This is the implementation of dynamic polymorphism </a:t>
            </a:r>
            <a:endParaRPr lang="en-US" sz="1400" b="0" dirty="0">
              <a:solidFill>
                <a:schemeClr val="tx1"/>
              </a:solidFill>
            </a:endParaRPr>
          </a:p>
        </p:txBody>
      </p:sp>
      <p:sp>
        <p:nvSpPr>
          <p:cNvPr id="9" name="Rectangle 8"/>
          <p:cNvSpPr>
            <a:spLocks noChangeArrowheads="1"/>
          </p:cNvSpPr>
          <p:nvPr/>
        </p:nvSpPr>
        <p:spPr bwMode="auto">
          <a:xfrm>
            <a:off x="685800" y="5029200"/>
            <a:ext cx="7772400" cy="751062"/>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r>
              <a:rPr lang="es-ES" sz="1400" b="0" dirty="0" err="1" smtClean="0">
                <a:ea typeface="굴림" pitchFamily="34" charset="-127"/>
              </a:rPr>
              <a:t>Click</a:t>
            </a:r>
            <a:r>
              <a:rPr lang="es-ES" sz="1400" b="0" dirty="0" smtClean="0">
                <a:ea typeface="굴림" pitchFamily="34" charset="-127"/>
              </a:rPr>
              <a:t> </a:t>
            </a:r>
            <a:r>
              <a:rPr lang="es-ES" sz="1400" b="0" dirty="0" err="1" smtClean="0">
                <a:ea typeface="굴림" pitchFamily="34" charset="-127"/>
              </a:rPr>
              <a:t>here</a:t>
            </a:r>
            <a:r>
              <a:rPr lang="es-ES" sz="1400" b="0" dirty="0" smtClean="0">
                <a:ea typeface="굴림" pitchFamily="34" charset="-127"/>
              </a:rPr>
              <a:t> </a:t>
            </a:r>
            <a:r>
              <a:rPr lang="es-ES" sz="1400" b="0" dirty="0" err="1" smtClean="0">
                <a:ea typeface="굴림" pitchFamily="34" charset="-127"/>
              </a:rPr>
              <a:t>to</a:t>
            </a:r>
            <a:r>
              <a:rPr lang="es-ES" sz="1400" b="0" dirty="0" smtClean="0">
                <a:ea typeface="굴림" pitchFamily="34" charset="-127"/>
              </a:rPr>
              <a:t> </a:t>
            </a:r>
            <a:r>
              <a:rPr lang="es-ES" sz="1400" b="0" dirty="0" err="1" smtClean="0">
                <a:ea typeface="굴림" pitchFamily="34" charset="-127"/>
              </a:rPr>
              <a:t>see</a:t>
            </a:r>
            <a:r>
              <a:rPr lang="es-ES" sz="1400" b="0" dirty="0" smtClean="0">
                <a:ea typeface="굴림" pitchFamily="34" charset="-127"/>
              </a:rPr>
              <a:t> </a:t>
            </a:r>
            <a:r>
              <a:rPr lang="es-ES" sz="1400" b="0" dirty="0" err="1" smtClean="0">
                <a:ea typeface="굴림" pitchFamily="34" charset="-127"/>
              </a:rPr>
              <a:t>the</a:t>
            </a:r>
            <a:r>
              <a:rPr lang="es-ES" sz="1400" b="0" dirty="0" smtClean="0">
                <a:ea typeface="굴림" pitchFamily="34" charset="-127"/>
              </a:rPr>
              <a:t> complete </a:t>
            </a:r>
            <a:r>
              <a:rPr lang="es-ES" sz="1400" b="0" dirty="0" err="1" smtClean="0">
                <a:ea typeface="굴림" pitchFamily="34" charset="-127"/>
              </a:rPr>
              <a:t>code</a:t>
            </a:r>
            <a:endParaRPr lang="es-ES" sz="1400" b="0" dirty="0">
              <a:ea typeface="굴림" pitchFamily="34" charset="-127"/>
            </a:endParaRPr>
          </a:p>
        </p:txBody>
      </p:sp>
      <p:graphicFrame>
        <p:nvGraphicFramePr>
          <p:cNvPr id="10" name="Object 9"/>
          <p:cNvGraphicFramePr>
            <a:graphicFrameLocks noChangeAspect="1"/>
          </p:cNvGraphicFramePr>
          <p:nvPr/>
        </p:nvGraphicFramePr>
        <p:xfrm>
          <a:off x="6629400" y="5181601"/>
          <a:ext cx="914400" cy="533400"/>
        </p:xfrm>
        <a:graphic>
          <a:graphicData uri="http://schemas.openxmlformats.org/presentationml/2006/ole">
            <p:oleObj spid="_x0000_s261121" name="Package" showAsIcon="1" r:id="rId4" imgW="914400" imgH="71424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4294967295"/>
          </p:nvPr>
        </p:nvSpPr>
        <p:spPr>
          <a:xfrm>
            <a:off x="304800" y="1378860"/>
            <a:ext cx="8915400" cy="5003800"/>
          </a:xfrm>
        </p:spPr>
        <p:txBody>
          <a:bodyPr/>
          <a:lstStyle/>
          <a:p>
            <a:pPr algn="just"/>
            <a:r>
              <a:rPr lang="en-US" sz="2200" dirty="0" smtClean="0"/>
              <a:t>Let us look at the calculation of bill for the Regular and the Privileged Customers</a:t>
            </a:r>
            <a:r>
              <a:rPr lang="en-US" sz="2000" dirty="0" smtClean="0"/>
              <a:t> in the </a:t>
            </a:r>
            <a:r>
              <a:rPr lang="en-US" sz="2000" dirty="0" err="1" smtClean="0"/>
              <a:t>calculateBillAmount</a:t>
            </a:r>
            <a:r>
              <a:rPr lang="en-US" sz="2000" dirty="0" smtClean="0"/>
              <a:t>() of the Purchase class</a:t>
            </a:r>
          </a:p>
          <a:p>
            <a:pPr lvl="1" algn="just"/>
            <a:r>
              <a:rPr lang="en-US" sz="1800" dirty="0" smtClean="0"/>
              <a:t>For the Regular Customer, the discount needs to be calculated . For this we need to access the </a:t>
            </a:r>
            <a:r>
              <a:rPr lang="en-US" sz="1800" dirty="0" err="1" smtClean="0"/>
              <a:t>getDiscount</a:t>
            </a:r>
            <a:r>
              <a:rPr lang="en-US" sz="1800" dirty="0" smtClean="0"/>
              <a:t>() method of the </a:t>
            </a:r>
            <a:r>
              <a:rPr lang="en-US" sz="1800" dirty="0" err="1" smtClean="0"/>
              <a:t>RegularCustomer</a:t>
            </a:r>
            <a:r>
              <a:rPr lang="en-US" sz="1800" dirty="0" smtClean="0"/>
              <a:t> class as discount is a private variable</a:t>
            </a:r>
          </a:p>
          <a:p>
            <a:pPr lvl="1" algn="just"/>
            <a:endParaRPr lang="en-US" sz="1800" dirty="0" smtClean="0"/>
          </a:p>
          <a:p>
            <a:pPr lvl="1" algn="just"/>
            <a:r>
              <a:rPr lang="en-US" sz="1800" dirty="0" smtClean="0"/>
              <a:t>For the Privileged Customer , based on the membership card type, gifts are to be selected during bill calculation. For this, we need to access the </a:t>
            </a:r>
            <a:r>
              <a:rPr lang="en-US" sz="1800" dirty="0" err="1" smtClean="0"/>
              <a:t>getMemCardType</a:t>
            </a:r>
            <a:r>
              <a:rPr lang="en-US" sz="1800" dirty="0" smtClean="0"/>
              <a:t>() method of </a:t>
            </a:r>
            <a:r>
              <a:rPr lang="en-US" sz="1800" dirty="0" err="1" smtClean="0"/>
              <a:t>PrivilegedCustomer</a:t>
            </a:r>
            <a:r>
              <a:rPr lang="en-US" sz="1800" dirty="0" smtClean="0"/>
              <a:t> class as the </a:t>
            </a:r>
            <a:r>
              <a:rPr lang="en-US" sz="1800" dirty="0" err="1" smtClean="0"/>
              <a:t>memCardType</a:t>
            </a:r>
            <a:r>
              <a:rPr lang="en-US" sz="1800" dirty="0" smtClean="0"/>
              <a:t> is a private variable</a:t>
            </a:r>
          </a:p>
          <a:p>
            <a:pPr lvl="1" algn="just"/>
            <a:endParaRPr lang="en-US" sz="1800" dirty="0" smtClean="0"/>
          </a:p>
          <a:p>
            <a:pPr lvl="1" algn="just"/>
            <a:r>
              <a:rPr lang="en-US" sz="1800" dirty="0" smtClean="0"/>
              <a:t>But with the Customer reference , this is not possible as this reference can access only the overridden methods and not the newly defined methods in the </a:t>
            </a:r>
            <a:r>
              <a:rPr lang="en-US" sz="1800" dirty="0" err="1" smtClean="0"/>
              <a:t>RegularCustomer</a:t>
            </a:r>
            <a:r>
              <a:rPr lang="en-US" sz="1800" dirty="0" smtClean="0"/>
              <a:t> class or the </a:t>
            </a:r>
            <a:r>
              <a:rPr lang="en-US" sz="1800" dirty="0" err="1" smtClean="0"/>
              <a:t>PrivilegedCustomer</a:t>
            </a:r>
            <a:r>
              <a:rPr lang="en-US" sz="1800" dirty="0" smtClean="0"/>
              <a:t> class </a:t>
            </a:r>
          </a:p>
          <a:p>
            <a:pPr lvl="1" algn="just"/>
            <a:endParaRPr lang="en-US" sz="2000" dirty="0" smtClean="0"/>
          </a:p>
          <a:p>
            <a:pPr lvl="1" algn="just"/>
            <a:endParaRPr lang="en-US" sz="2000" dirty="0" smtClean="0"/>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73</a:t>
            </a:fld>
            <a:endParaRPr lang="en-US"/>
          </a:p>
        </p:txBody>
      </p:sp>
      <p:sp>
        <p:nvSpPr>
          <p:cNvPr id="7" name="TextBox 6"/>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Oval Callout 7"/>
          <p:cNvSpPr/>
          <p:nvPr/>
        </p:nvSpPr>
        <p:spPr bwMode="auto">
          <a:xfrm>
            <a:off x="6172200" y="5562600"/>
            <a:ext cx="2590800" cy="762000"/>
          </a:xfrm>
          <a:prstGeom prst="wedgeEllipseCallout">
            <a:avLst>
              <a:gd name="adj1" fmla="val -70141"/>
              <a:gd name="adj2" fmla="val -3075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smtClean="0">
                <a:solidFill>
                  <a:schemeClr val="tx1"/>
                </a:solidFill>
              </a:rPr>
              <a:t>How can this be done?</a:t>
            </a:r>
            <a:endParaRPr lang="en-US" sz="2000" b="0" dirty="0">
              <a:solidFill>
                <a:schemeClr val="tx1"/>
              </a:solidFill>
            </a:endParaRPr>
          </a:p>
        </p:txBody>
      </p:sp>
      <p:sp>
        <p:nvSpPr>
          <p:cNvPr id="9" name="Rectangle 8"/>
          <p:cNvSpPr>
            <a:spLocks noChangeArrowheads="1"/>
          </p:cNvSpPr>
          <p:nvPr/>
        </p:nvSpPr>
        <p:spPr bwMode="auto">
          <a:xfrm>
            <a:off x="914400" y="5791200"/>
            <a:ext cx="4038600" cy="533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s-ES" sz="1600" b="0" dirty="0" err="1" smtClean="0">
                <a:ea typeface="굴림" pitchFamily="34" charset="-127"/>
              </a:rPr>
              <a:t>By</a:t>
            </a:r>
            <a:r>
              <a:rPr lang="es-ES" sz="1600" b="0" dirty="0" smtClean="0">
                <a:ea typeface="굴림" pitchFamily="34" charset="-127"/>
              </a:rPr>
              <a:t> </a:t>
            </a:r>
            <a:r>
              <a:rPr lang="es-ES" sz="1600" b="0" dirty="0" err="1" smtClean="0">
                <a:ea typeface="굴림" pitchFamily="34" charset="-127"/>
              </a:rPr>
              <a:t>using</a:t>
            </a:r>
            <a:r>
              <a:rPr lang="es-ES" sz="1600" b="0" dirty="0" smtClean="0">
                <a:ea typeface="굴림" pitchFamily="34" charset="-127"/>
              </a:rPr>
              <a:t> </a:t>
            </a:r>
            <a:r>
              <a:rPr lang="es-ES" sz="1600" b="0" dirty="0" err="1" smtClean="0">
                <a:ea typeface="굴림" pitchFamily="34" charset="-127"/>
              </a:rPr>
              <a:t>TypeCasting</a:t>
            </a:r>
            <a:r>
              <a:rPr lang="es-ES" sz="1600" b="0" dirty="0" smtClean="0">
                <a:ea typeface="굴림" pitchFamily="34" charset="-127"/>
              </a:rPr>
              <a:t> </a:t>
            </a:r>
            <a:endParaRPr lang="es-ES" sz="1600" b="0" dirty="0">
              <a:ea typeface="굴림" pitchFamily="34" charset="-127"/>
            </a:endParaRPr>
          </a:p>
        </p:txBody>
      </p:sp>
      <p:sp>
        <p:nvSpPr>
          <p:cNvPr id="10"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9BC4E2-C467-464B-8AAF-83A4EF34D0EE}" type="slidenum">
              <a:rPr lang="en-US"/>
              <a:pPr>
                <a:defRPr/>
              </a:pPr>
              <a:t>74</a:t>
            </a:fld>
            <a:endParaRPr lang="en-US" dirty="0"/>
          </a:p>
        </p:txBody>
      </p:sp>
      <p:sp>
        <p:nvSpPr>
          <p:cNvPr id="26628" name="Rectangle 5"/>
          <p:cNvSpPr>
            <a:spLocks noGrp="1" noChangeArrowheads="1"/>
          </p:cNvSpPr>
          <p:nvPr>
            <p:ph type="body" idx="1"/>
          </p:nvPr>
        </p:nvSpPr>
        <p:spPr>
          <a:xfrm>
            <a:off x="228600" y="1130300"/>
            <a:ext cx="9347200" cy="4965700"/>
          </a:xfrm>
        </p:spPr>
        <p:txBody>
          <a:bodyPr/>
          <a:lstStyle/>
          <a:p>
            <a:pPr marL="342900" lvl="1" indent="-342900" eaLnBrk="1" hangingPunct="1">
              <a:buFont typeface="Wingdings" pitchFamily="2" charset="2"/>
              <a:buChar char="Ø"/>
              <a:defRPr/>
            </a:pPr>
            <a:r>
              <a:rPr lang="en-US" sz="2400" dirty="0" smtClean="0"/>
              <a:t>An instance of a subclass can be casted to its parent class without explicit typecasting </a:t>
            </a:r>
          </a:p>
          <a:p>
            <a:pPr marL="342900" lvl="1" indent="-342900" eaLnBrk="1" hangingPunct="1">
              <a:buFont typeface="Wingdings" pitchFamily="2" charset="2"/>
              <a:buChar char="Ø"/>
              <a:defRPr/>
            </a:pPr>
            <a:r>
              <a:rPr lang="en-US" sz="2400" dirty="0" smtClean="0">
                <a:ea typeface="+mn-ea"/>
              </a:rPr>
              <a:t>Explicit casting must be used when casting an object from a superclass to a subclass</a:t>
            </a:r>
          </a:p>
          <a:p>
            <a:pPr marL="342900" lvl="1" indent="-342900" eaLnBrk="1" hangingPunct="1">
              <a:buFont typeface="Wingdings" pitchFamily="2" charset="2"/>
              <a:buChar char="Ø"/>
              <a:defRPr/>
            </a:pPr>
            <a:r>
              <a:rPr lang="en-US" sz="2400" dirty="0" smtClean="0">
                <a:ea typeface="+mn-ea"/>
              </a:rPr>
              <a:t>For Example:</a:t>
            </a:r>
          </a:p>
          <a:p>
            <a:pPr marL="742950" lvl="2" indent="-342900" eaLnBrk="1" hangingPunct="1">
              <a:buFont typeface="Arial" charset="0"/>
              <a:buNone/>
              <a:defRPr/>
            </a:pPr>
            <a:endParaRPr lang="en-US" sz="2200" dirty="0" smtClean="0"/>
          </a:p>
          <a:p>
            <a:pPr marL="342900" lvl="1" indent="-342900" eaLnBrk="1" hangingPunct="1">
              <a:buFont typeface="Wingdings" pitchFamily="2" charset="2"/>
              <a:buNone/>
              <a:defRPr/>
            </a:pPr>
            <a:endParaRPr lang="en-US" sz="2200" dirty="0" smtClean="0"/>
          </a:p>
          <a:p>
            <a:pPr marL="342900" lvl="1" indent="-342900" eaLnBrk="1" hangingPunct="1">
              <a:buFont typeface="Wingdings" pitchFamily="2" charset="2"/>
              <a:buNone/>
              <a:defRPr/>
            </a:pPr>
            <a:endParaRPr lang="en-US" sz="2200" dirty="0" smtClean="0"/>
          </a:p>
          <a:p>
            <a:pPr eaLnBrk="1" hangingPunct="1">
              <a:buFont typeface="Wingdings" pitchFamily="2" charset="2"/>
              <a:buNone/>
              <a:defRPr/>
            </a:pPr>
            <a:endParaRPr lang="en-US" sz="2400" dirty="0" smtClean="0"/>
          </a:p>
        </p:txBody>
      </p:sp>
      <p:sp>
        <p:nvSpPr>
          <p:cNvPr id="7" name="Rectangle 4"/>
          <p:cNvSpPr txBox="1">
            <a:spLocks noChangeArrowheads="1"/>
          </p:cNvSpPr>
          <p:nvPr/>
        </p:nvSpPr>
        <p:spPr bwMode="auto">
          <a:xfrm>
            <a:off x="482600" y="48988"/>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Type Casting of </a:t>
            </a:r>
            <a:r>
              <a:rPr lang="en-US" sz="3200" kern="0" dirty="0" smtClean="0">
                <a:solidFill>
                  <a:schemeClr val="bg1"/>
                </a:solidFill>
                <a:latin typeface="+mj-lt"/>
                <a:ea typeface="+mj-ea"/>
                <a:cs typeface="+mj-cs"/>
              </a:rPr>
              <a:t>objects (1 of 3)   </a:t>
            </a:r>
            <a:endParaRPr lang="en-US" sz="3200" kern="0" dirty="0">
              <a:solidFill>
                <a:schemeClr val="bg1"/>
              </a:solidFill>
              <a:latin typeface="+mj-lt"/>
              <a:ea typeface="+mj-ea"/>
              <a:cs typeface="+mj-cs"/>
            </a:endParaRPr>
          </a:p>
        </p:txBody>
      </p:sp>
      <p:sp>
        <p:nvSpPr>
          <p:cNvPr id="6" name="Text Box 4"/>
          <p:cNvSpPr txBox="1">
            <a:spLocks noChangeArrowheads="1"/>
          </p:cNvSpPr>
          <p:nvPr/>
        </p:nvSpPr>
        <p:spPr bwMode="auto">
          <a:xfrm>
            <a:off x="914399" y="3352801"/>
            <a:ext cx="8001001" cy="78483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742950" lvl="2" indent="-342900" eaLnBrk="1" hangingPunct="1">
              <a:buFont typeface="Arial" charset="0"/>
              <a:buNone/>
              <a:defRPr/>
            </a:pPr>
            <a:r>
              <a:rPr lang="en-US" sz="1800" dirty="0" smtClean="0"/>
              <a:t>Customer </a:t>
            </a:r>
            <a:r>
              <a:rPr lang="en-US" sz="1800" dirty="0" err="1" smtClean="0"/>
              <a:t>cRef</a:t>
            </a:r>
            <a:r>
              <a:rPr lang="en-US" sz="1800" dirty="0" smtClean="0"/>
              <a:t>=new </a:t>
            </a:r>
            <a:r>
              <a:rPr lang="en-US" sz="1800" dirty="0" err="1" smtClean="0"/>
              <a:t>RegularCustomer</a:t>
            </a:r>
            <a:r>
              <a:rPr lang="en-US" sz="1800" dirty="0" smtClean="0"/>
              <a:t>();</a:t>
            </a:r>
          </a:p>
          <a:p>
            <a:pPr marL="742950" lvl="2" indent="-342900" eaLnBrk="1" hangingPunct="1">
              <a:buFont typeface="Arial" charset="0"/>
              <a:buNone/>
              <a:defRPr/>
            </a:pPr>
            <a:r>
              <a:rPr lang="en-US" sz="1800" dirty="0" err="1" smtClean="0"/>
              <a:t>RegularCustomer</a:t>
            </a:r>
            <a:r>
              <a:rPr lang="en-US" sz="1800" dirty="0" smtClean="0"/>
              <a:t> </a:t>
            </a:r>
            <a:r>
              <a:rPr lang="en-US" sz="1800" dirty="0" err="1" smtClean="0"/>
              <a:t>rRef</a:t>
            </a:r>
            <a:r>
              <a:rPr lang="en-US" sz="1800" dirty="0" smtClean="0"/>
              <a:t>=(</a:t>
            </a:r>
            <a:r>
              <a:rPr lang="en-US" sz="1800" dirty="0" err="1" smtClean="0"/>
              <a:t>RegularCustomer</a:t>
            </a:r>
            <a:r>
              <a:rPr lang="en-US" sz="1800" dirty="0" smtClean="0"/>
              <a:t>)</a:t>
            </a:r>
            <a:r>
              <a:rPr lang="en-US" sz="1800" dirty="0" err="1" smtClean="0"/>
              <a:t>cRef</a:t>
            </a:r>
            <a:r>
              <a:rPr lang="en-US" sz="1800" dirty="0" smtClean="0"/>
              <a:t>;</a:t>
            </a:r>
          </a:p>
        </p:txBody>
      </p:sp>
      <p:sp>
        <p:nvSpPr>
          <p:cNvPr id="8" name="Rectangular Callout 7"/>
          <p:cNvSpPr/>
          <p:nvPr/>
        </p:nvSpPr>
        <p:spPr bwMode="auto">
          <a:xfrm>
            <a:off x="7391400" y="3429000"/>
            <a:ext cx="2057400" cy="914400"/>
          </a:xfrm>
          <a:prstGeom prst="wedgeRectCallout">
            <a:avLst>
              <a:gd name="adj1" fmla="val -80333"/>
              <a:gd name="adj2" fmla="val 921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marL="0" lvl="2">
              <a:defRPr/>
            </a:pPr>
            <a:r>
              <a:rPr lang="en-US" sz="1400" b="0" dirty="0" smtClean="0">
                <a:solidFill>
                  <a:schemeClr val="tx1"/>
                </a:solidFill>
              </a:rPr>
              <a:t>Note: </a:t>
            </a:r>
            <a:r>
              <a:rPr lang="en-US" sz="1400" b="0" dirty="0" err="1" smtClean="0">
                <a:solidFill>
                  <a:schemeClr val="tx1"/>
                </a:solidFill>
              </a:rPr>
              <a:t>cRef</a:t>
            </a:r>
            <a:r>
              <a:rPr lang="en-US" sz="1400" b="0" dirty="0" smtClean="0">
                <a:solidFill>
                  <a:schemeClr val="tx1"/>
                </a:solidFill>
              </a:rPr>
              <a:t> is </a:t>
            </a:r>
            <a:r>
              <a:rPr lang="en-US" sz="1400" b="0" dirty="0" err="1" smtClean="0">
                <a:solidFill>
                  <a:schemeClr val="tx1"/>
                </a:solidFill>
              </a:rPr>
              <a:t>typecasted</a:t>
            </a:r>
            <a:r>
              <a:rPr lang="en-US" sz="1400" b="0" dirty="0" smtClean="0">
                <a:solidFill>
                  <a:schemeClr val="tx1"/>
                </a:solidFill>
              </a:rPr>
              <a:t> to </a:t>
            </a:r>
            <a:r>
              <a:rPr lang="en-US" sz="1400" b="0" dirty="0" err="1" smtClean="0">
                <a:solidFill>
                  <a:schemeClr val="tx1"/>
                </a:solidFill>
              </a:rPr>
              <a:t>RegularCustomer</a:t>
            </a:r>
            <a:r>
              <a:rPr lang="en-US" sz="1400" b="0" dirty="0" smtClean="0">
                <a:solidFill>
                  <a:schemeClr val="tx1"/>
                </a:solidFill>
              </a:rPr>
              <a:t> class </a:t>
            </a:r>
          </a:p>
        </p:txBody>
      </p:sp>
      <p:sp>
        <p:nvSpPr>
          <p:cNvPr id="9" name="Rectangular Callout 8"/>
          <p:cNvSpPr/>
          <p:nvPr/>
        </p:nvSpPr>
        <p:spPr bwMode="auto">
          <a:xfrm>
            <a:off x="7028550" y="4648200"/>
            <a:ext cx="2514600" cy="1371600"/>
          </a:xfrm>
          <a:prstGeom prst="wedgeRectCallout">
            <a:avLst>
              <a:gd name="adj1" fmla="val -196479"/>
              <a:gd name="adj2" fmla="val -9025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eaLnBrk="1" hangingPunct="1">
              <a:buFont typeface="Wingdings" pitchFamily="2" charset="2"/>
              <a:buNone/>
              <a:defRPr/>
            </a:pPr>
            <a:r>
              <a:rPr lang="en-US" sz="1400" b="0" dirty="0" smtClean="0"/>
              <a:t>The reference </a:t>
            </a:r>
            <a:r>
              <a:rPr lang="en-US" sz="1400" b="0" dirty="0" err="1" smtClean="0"/>
              <a:t>rRef</a:t>
            </a:r>
            <a:r>
              <a:rPr lang="en-US" sz="1400" b="0" dirty="0" smtClean="0"/>
              <a:t> can access the base class methods , the overridden methods and the newly defined methods of the Regular Customer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9BC4E2-C467-464B-8AAF-83A4EF34D0EE}" type="slidenum">
              <a:rPr lang="en-US"/>
              <a:pPr>
                <a:defRPr/>
              </a:pPr>
              <a:t>75</a:t>
            </a:fld>
            <a:endParaRPr lang="en-US" dirty="0"/>
          </a:p>
        </p:txBody>
      </p:sp>
      <p:sp>
        <p:nvSpPr>
          <p:cNvPr id="26628" name="Rectangle 5"/>
          <p:cNvSpPr>
            <a:spLocks noGrp="1" noChangeArrowheads="1"/>
          </p:cNvSpPr>
          <p:nvPr>
            <p:ph type="body" idx="1"/>
          </p:nvPr>
        </p:nvSpPr>
        <p:spPr>
          <a:xfrm>
            <a:off x="228600" y="1130300"/>
            <a:ext cx="9347200" cy="4965700"/>
          </a:xfrm>
        </p:spPr>
        <p:txBody>
          <a:bodyPr/>
          <a:lstStyle/>
          <a:p>
            <a:pPr marL="342900" lvl="1" indent="-342900" eaLnBrk="1" hangingPunct="1">
              <a:buFont typeface="Wingdings" pitchFamily="2" charset="2"/>
              <a:buChar char="Ø"/>
              <a:defRPr/>
            </a:pPr>
            <a:r>
              <a:rPr lang="en-US" sz="2400" dirty="0" smtClean="0"/>
              <a:t>Let us revisit the </a:t>
            </a:r>
            <a:r>
              <a:rPr lang="en-US" sz="2400" dirty="0" err="1" smtClean="0"/>
              <a:t>calculateBillAmount</a:t>
            </a:r>
            <a:r>
              <a:rPr lang="en-US" sz="2400" dirty="0" smtClean="0"/>
              <a:t>() of the Purchase class </a:t>
            </a:r>
            <a:endParaRPr lang="en-US" sz="2400" dirty="0" smtClean="0">
              <a:ea typeface="+mn-ea"/>
            </a:endParaRPr>
          </a:p>
          <a:p>
            <a:pPr marL="742950" lvl="2" indent="-342900" eaLnBrk="1" hangingPunct="1">
              <a:buFont typeface="Arial" charset="0"/>
              <a:buNone/>
              <a:defRPr/>
            </a:pPr>
            <a:endParaRPr lang="en-US" sz="2200" dirty="0" smtClean="0"/>
          </a:p>
          <a:p>
            <a:pPr marL="342900" lvl="1" indent="-342900" eaLnBrk="1" hangingPunct="1">
              <a:buFont typeface="Wingdings" pitchFamily="2" charset="2"/>
              <a:buNone/>
              <a:defRPr/>
            </a:pPr>
            <a:endParaRPr lang="en-US" sz="2200" dirty="0" smtClean="0"/>
          </a:p>
          <a:p>
            <a:pPr marL="342900" lvl="1" indent="-342900" eaLnBrk="1" hangingPunct="1">
              <a:buFont typeface="Wingdings" pitchFamily="2" charset="2"/>
              <a:buNone/>
              <a:defRPr/>
            </a:pPr>
            <a:endParaRPr lang="en-US" sz="2200" dirty="0" smtClean="0"/>
          </a:p>
          <a:p>
            <a:pPr eaLnBrk="1" hangingPunct="1">
              <a:buFont typeface="Wingdings" pitchFamily="2" charset="2"/>
              <a:buNone/>
              <a:defRPr/>
            </a:pPr>
            <a:endParaRPr lang="en-US" sz="2400" dirty="0" smtClean="0"/>
          </a:p>
        </p:txBody>
      </p:sp>
      <p:sp>
        <p:nvSpPr>
          <p:cNvPr id="6" name="Text Box 4"/>
          <p:cNvSpPr txBox="1">
            <a:spLocks noChangeArrowheads="1"/>
          </p:cNvSpPr>
          <p:nvPr/>
        </p:nvSpPr>
        <p:spPr bwMode="auto">
          <a:xfrm>
            <a:off x="685800" y="2155368"/>
            <a:ext cx="8001001" cy="28931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61913" lvl="2" indent="-3175" eaLnBrk="1" hangingPunct="1">
              <a:buFont typeface="Arial" charset="0"/>
              <a:buNone/>
              <a:defRPr/>
            </a:pPr>
            <a:r>
              <a:rPr lang="en-US" sz="1400" dirty="0" smtClean="0"/>
              <a:t>public void </a:t>
            </a:r>
            <a:r>
              <a:rPr lang="en-US" sz="1400" dirty="0" err="1" smtClean="0"/>
              <a:t>calculateBillAmount</a:t>
            </a:r>
            <a:r>
              <a:rPr lang="en-US" sz="1400" dirty="0" smtClean="0"/>
              <a:t>(String </a:t>
            </a:r>
            <a:r>
              <a:rPr lang="en-US" sz="1400" dirty="0" err="1" smtClean="0"/>
              <a:t>modeOfPayment,int</a:t>
            </a:r>
            <a:r>
              <a:rPr lang="en-US" sz="1400" dirty="0" smtClean="0"/>
              <a:t> </a:t>
            </a:r>
            <a:r>
              <a:rPr lang="en-US" sz="1400" dirty="0" err="1" smtClean="0"/>
              <a:t>processingCharge</a:t>
            </a:r>
            <a:r>
              <a:rPr lang="en-US" sz="1400" dirty="0" smtClean="0"/>
              <a:t>){</a:t>
            </a:r>
          </a:p>
          <a:p>
            <a:pPr marL="61913" lvl="2" indent="-3175" defTabSz="290513" eaLnBrk="1" hangingPunct="1">
              <a:buFont typeface="Arial" charset="0"/>
              <a:buNone/>
              <a:defRPr/>
            </a:pPr>
            <a:r>
              <a:rPr lang="en-US" sz="1400" dirty="0" smtClean="0"/>
              <a:t>		if(</a:t>
            </a:r>
            <a:r>
              <a:rPr lang="en-US" sz="1400" dirty="0" err="1" smtClean="0"/>
              <a:t>modeOfPayment.equalsIgnoreCase</a:t>
            </a:r>
            <a:r>
              <a:rPr lang="en-US" sz="1400" dirty="0" smtClean="0"/>
              <a:t>("Credit")){</a:t>
            </a:r>
          </a:p>
          <a:p>
            <a:pPr marL="61913" lvl="2" indent="-3175" eaLnBrk="1" hangingPunct="1">
              <a:buFont typeface="Arial" charset="0"/>
              <a:buNone/>
              <a:defRPr/>
            </a:pPr>
            <a:r>
              <a:rPr lang="en-US" sz="1400" dirty="0" smtClean="0"/>
              <a:t>		</a:t>
            </a:r>
            <a:r>
              <a:rPr lang="en-US" sz="1400" dirty="0" err="1" smtClean="0"/>
              <a:t>billAmount</a:t>
            </a:r>
            <a:r>
              <a:rPr lang="en-US" sz="1400" dirty="0" smtClean="0"/>
              <a:t>=</a:t>
            </a:r>
            <a:r>
              <a:rPr lang="en-US" sz="1400" dirty="0" err="1" smtClean="0"/>
              <a:t>billAmount</a:t>
            </a:r>
            <a:r>
              <a:rPr lang="en-US" sz="1400" dirty="0" smtClean="0"/>
              <a:t> + (</a:t>
            </a:r>
            <a:r>
              <a:rPr lang="en-US" sz="1400" dirty="0" err="1" smtClean="0"/>
              <a:t>billAmount</a:t>
            </a:r>
            <a:r>
              <a:rPr lang="en-US" sz="1400" dirty="0" smtClean="0"/>
              <a:t>*</a:t>
            </a:r>
            <a:r>
              <a:rPr lang="en-US" sz="1400" dirty="0" err="1" smtClean="0"/>
              <a:t>processingCharge</a:t>
            </a:r>
            <a:r>
              <a:rPr lang="en-US" sz="1400" dirty="0" smtClean="0"/>
              <a:t>/100.00f);</a:t>
            </a:r>
          </a:p>
          <a:p>
            <a:pPr marL="61913" lvl="2" indent="-3175" eaLnBrk="1" hangingPunct="1">
              <a:buFont typeface="Arial" charset="0"/>
              <a:buNone/>
              <a:defRPr/>
            </a:pPr>
            <a:r>
              <a:rPr lang="en-US" sz="1400" dirty="0" smtClean="0"/>
              <a:t>	       }</a:t>
            </a:r>
          </a:p>
          <a:p>
            <a:pPr marL="61913" lvl="2" indent="-3175" defTabSz="290513" eaLnBrk="1" hangingPunct="1">
              <a:buFont typeface="Arial" charset="0"/>
              <a:buNone/>
              <a:defRPr/>
            </a:pPr>
            <a:r>
              <a:rPr lang="en-US" sz="1400" dirty="0" smtClean="0"/>
              <a:t>		if(</a:t>
            </a:r>
            <a:r>
              <a:rPr lang="en-US" sz="1400" dirty="0" err="1" smtClean="0"/>
              <a:t>typeOfCustomer.equalsIgnoreCase</a:t>
            </a:r>
            <a:r>
              <a:rPr lang="en-US" sz="1400" dirty="0" smtClean="0"/>
              <a:t>("Regular")){</a:t>
            </a:r>
          </a:p>
          <a:p>
            <a:pPr marL="61913" lvl="2" indent="-3175" eaLnBrk="1" hangingPunct="1">
              <a:buFont typeface="Arial" charset="0"/>
              <a:buNone/>
              <a:defRPr/>
            </a:pPr>
            <a:r>
              <a:rPr lang="en-US" sz="1400" dirty="0" smtClean="0"/>
              <a:t>		</a:t>
            </a:r>
            <a:r>
              <a:rPr lang="en-US" sz="1400" dirty="0" err="1" smtClean="0"/>
              <a:t>RegularCustomer</a:t>
            </a:r>
            <a:r>
              <a:rPr lang="en-US" sz="1400" dirty="0" smtClean="0"/>
              <a:t> </a:t>
            </a:r>
            <a:r>
              <a:rPr lang="en-US" sz="1400" dirty="0" err="1" smtClean="0"/>
              <a:t>regCust</a:t>
            </a:r>
            <a:r>
              <a:rPr lang="en-US" sz="1400" dirty="0" smtClean="0"/>
              <a:t> = (</a:t>
            </a:r>
            <a:r>
              <a:rPr lang="en-US" sz="1400" dirty="0" err="1" smtClean="0"/>
              <a:t>RegularCustomer</a:t>
            </a:r>
            <a:r>
              <a:rPr lang="en-US" sz="1400" dirty="0" smtClean="0"/>
              <a:t>)customer;</a:t>
            </a:r>
          </a:p>
          <a:p>
            <a:pPr marL="61913" lvl="2" indent="-3175" eaLnBrk="1" hangingPunct="1">
              <a:buFont typeface="Arial" charset="0"/>
              <a:buNone/>
              <a:defRPr/>
            </a:pPr>
            <a:r>
              <a:rPr lang="en-US" sz="1400" dirty="0" smtClean="0"/>
              <a:t>		</a:t>
            </a:r>
            <a:r>
              <a:rPr lang="en-US" sz="1400" dirty="0" err="1" smtClean="0"/>
              <a:t>billAmount</a:t>
            </a:r>
            <a:r>
              <a:rPr lang="en-US" sz="1400" dirty="0" smtClean="0"/>
              <a:t>=</a:t>
            </a:r>
            <a:r>
              <a:rPr lang="en-US" sz="1400" dirty="0" err="1" smtClean="0"/>
              <a:t>billAmount</a:t>
            </a:r>
            <a:r>
              <a:rPr lang="en-US" sz="1400" dirty="0" smtClean="0"/>
              <a:t> - (</a:t>
            </a:r>
            <a:r>
              <a:rPr lang="en-US" sz="1400" dirty="0" err="1" smtClean="0"/>
              <a:t>billAmount</a:t>
            </a:r>
            <a:r>
              <a:rPr lang="en-US" sz="1400" dirty="0" smtClean="0"/>
              <a:t>*</a:t>
            </a:r>
            <a:r>
              <a:rPr lang="en-US" sz="1400" dirty="0" err="1" smtClean="0"/>
              <a:t>regCust.getDiscount</a:t>
            </a:r>
            <a:r>
              <a:rPr lang="en-US" sz="1400" dirty="0" smtClean="0"/>
              <a:t>()/100.0f);</a:t>
            </a:r>
          </a:p>
          <a:p>
            <a:pPr marL="61913" lvl="2" indent="-3175" eaLnBrk="1" hangingPunct="1">
              <a:buFont typeface="Arial" charset="0"/>
              <a:buNone/>
              <a:defRPr/>
            </a:pPr>
            <a:r>
              <a:rPr lang="en-US" sz="1400" dirty="0" smtClean="0"/>
              <a:t>	       }</a:t>
            </a:r>
          </a:p>
          <a:p>
            <a:pPr marL="61913" lvl="2" indent="-3175" eaLnBrk="1" hangingPunct="1">
              <a:buFont typeface="Arial" charset="0"/>
              <a:buNone/>
              <a:defRPr/>
            </a:pPr>
            <a:r>
              <a:rPr lang="en-US" sz="1400" dirty="0" smtClean="0"/>
              <a:t>	</a:t>
            </a:r>
          </a:p>
        </p:txBody>
      </p:sp>
      <p:sp>
        <p:nvSpPr>
          <p:cNvPr id="8" name="Rectangular Callout 7"/>
          <p:cNvSpPr/>
          <p:nvPr/>
        </p:nvSpPr>
        <p:spPr bwMode="auto">
          <a:xfrm>
            <a:off x="7086600" y="2993568"/>
            <a:ext cx="2057400" cy="914400"/>
          </a:xfrm>
          <a:prstGeom prst="wedgeRectCallout">
            <a:avLst>
              <a:gd name="adj1" fmla="val -99381"/>
              <a:gd name="adj2" fmla="val 39371"/>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marL="0" lvl="2">
              <a:defRPr/>
            </a:pPr>
            <a:r>
              <a:rPr lang="en-US" sz="1400" b="0" dirty="0" smtClean="0">
                <a:solidFill>
                  <a:schemeClr val="tx1"/>
                </a:solidFill>
              </a:rPr>
              <a:t>Note: customer is </a:t>
            </a:r>
            <a:r>
              <a:rPr lang="en-US" sz="1400" b="0" dirty="0" err="1" smtClean="0">
                <a:solidFill>
                  <a:schemeClr val="tx1"/>
                </a:solidFill>
              </a:rPr>
              <a:t>typecasted</a:t>
            </a:r>
            <a:r>
              <a:rPr lang="en-US" sz="1400" b="0" dirty="0" smtClean="0">
                <a:solidFill>
                  <a:schemeClr val="tx1"/>
                </a:solidFill>
              </a:rPr>
              <a:t> to </a:t>
            </a:r>
            <a:r>
              <a:rPr lang="en-US" sz="1400" b="0" dirty="0" err="1" smtClean="0">
                <a:solidFill>
                  <a:schemeClr val="tx1"/>
                </a:solidFill>
              </a:rPr>
              <a:t>RegularCustomer</a:t>
            </a:r>
            <a:r>
              <a:rPr lang="en-US" sz="1400" b="0" dirty="0" smtClean="0">
                <a:solidFill>
                  <a:schemeClr val="tx1"/>
                </a:solidFill>
              </a:rPr>
              <a:t> class </a:t>
            </a:r>
          </a:p>
        </p:txBody>
      </p:sp>
      <p:sp>
        <p:nvSpPr>
          <p:cNvPr id="12" name="Rectangular Callout 11"/>
          <p:cNvSpPr/>
          <p:nvPr/>
        </p:nvSpPr>
        <p:spPr bwMode="auto">
          <a:xfrm>
            <a:off x="7086600" y="4365168"/>
            <a:ext cx="2057400" cy="1197432"/>
          </a:xfrm>
          <a:prstGeom prst="wedgeRectCallout">
            <a:avLst>
              <a:gd name="adj1" fmla="val -103614"/>
              <a:gd name="adj2" fmla="val -5407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marL="0" lvl="2">
              <a:defRPr/>
            </a:pPr>
            <a:r>
              <a:rPr lang="en-US" sz="1400" b="0" dirty="0" smtClean="0">
                <a:solidFill>
                  <a:schemeClr val="tx1"/>
                </a:solidFill>
              </a:rPr>
              <a:t>Note how the </a:t>
            </a:r>
            <a:r>
              <a:rPr lang="en-US" sz="1400" b="0" dirty="0" err="1" smtClean="0">
                <a:solidFill>
                  <a:schemeClr val="tx1"/>
                </a:solidFill>
              </a:rPr>
              <a:t>regCust</a:t>
            </a:r>
            <a:r>
              <a:rPr lang="en-US" sz="1400" b="0" dirty="0" smtClean="0">
                <a:solidFill>
                  <a:schemeClr val="tx1"/>
                </a:solidFill>
              </a:rPr>
              <a:t> is used to access the </a:t>
            </a:r>
            <a:r>
              <a:rPr lang="en-US" sz="1400" b="0" dirty="0" err="1" smtClean="0">
                <a:solidFill>
                  <a:schemeClr val="tx1"/>
                </a:solidFill>
              </a:rPr>
              <a:t>getDiscount</a:t>
            </a:r>
            <a:r>
              <a:rPr lang="en-US" sz="1400" b="0" dirty="0" smtClean="0">
                <a:solidFill>
                  <a:schemeClr val="tx1"/>
                </a:solidFill>
              </a:rPr>
              <a:t>() which is a specific method of the </a:t>
            </a:r>
            <a:r>
              <a:rPr lang="en-US" sz="1400" b="0" dirty="0" err="1" smtClean="0">
                <a:solidFill>
                  <a:schemeClr val="tx1"/>
                </a:solidFill>
              </a:rPr>
              <a:t>RegularCustomer</a:t>
            </a:r>
            <a:r>
              <a:rPr lang="en-US" sz="1400" b="0" dirty="0" smtClean="0">
                <a:solidFill>
                  <a:schemeClr val="tx1"/>
                </a:solidFill>
              </a:rPr>
              <a:t> class </a:t>
            </a:r>
          </a:p>
        </p:txBody>
      </p:sp>
      <p:sp>
        <p:nvSpPr>
          <p:cNvPr id="13" name="Rectangle 4"/>
          <p:cNvSpPr txBox="1">
            <a:spLocks noChangeArrowheads="1"/>
          </p:cNvSpPr>
          <p:nvPr/>
        </p:nvSpPr>
        <p:spPr bwMode="auto">
          <a:xfrm>
            <a:off x="482600" y="48988"/>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Type Casting of </a:t>
            </a:r>
            <a:r>
              <a:rPr lang="en-US" sz="3200" kern="0" dirty="0" smtClean="0">
                <a:solidFill>
                  <a:schemeClr val="bg1"/>
                </a:solidFill>
                <a:latin typeface="+mj-lt"/>
                <a:ea typeface="+mj-ea"/>
                <a:cs typeface="+mj-cs"/>
              </a:rPr>
              <a:t>objects (2 of 3)   </a:t>
            </a:r>
            <a:endParaRPr lang="en-US" sz="3200" kern="0" dirty="0">
              <a:solidFill>
                <a:schemeClr val="bg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9BC4E2-C467-464B-8AAF-83A4EF34D0EE}" type="slidenum">
              <a:rPr lang="en-US"/>
              <a:pPr>
                <a:defRPr/>
              </a:pPr>
              <a:t>76</a:t>
            </a:fld>
            <a:endParaRPr lang="en-US" dirty="0"/>
          </a:p>
        </p:txBody>
      </p:sp>
      <p:sp>
        <p:nvSpPr>
          <p:cNvPr id="26628" name="Rectangle 5"/>
          <p:cNvSpPr>
            <a:spLocks noGrp="1" noChangeArrowheads="1"/>
          </p:cNvSpPr>
          <p:nvPr>
            <p:ph type="body" idx="1"/>
          </p:nvPr>
        </p:nvSpPr>
        <p:spPr>
          <a:xfrm>
            <a:off x="304800" y="990600"/>
            <a:ext cx="9347200" cy="4965700"/>
          </a:xfrm>
        </p:spPr>
        <p:txBody>
          <a:bodyPr/>
          <a:lstStyle/>
          <a:p>
            <a:pPr marL="342900" lvl="1" indent="-342900" eaLnBrk="1" hangingPunct="1">
              <a:buNone/>
              <a:defRPr/>
            </a:pPr>
            <a:r>
              <a:rPr lang="en-US" sz="2400" dirty="0" err="1" smtClean="0"/>
              <a:t>Contd</a:t>
            </a:r>
            <a:r>
              <a:rPr lang="en-US" sz="2400" dirty="0" smtClean="0"/>
              <a:t>…</a:t>
            </a:r>
            <a:endParaRPr lang="en-US" sz="2200" dirty="0" smtClean="0"/>
          </a:p>
          <a:p>
            <a:pPr marL="342900" lvl="1" indent="-342900" eaLnBrk="1" hangingPunct="1">
              <a:buFont typeface="Wingdings" pitchFamily="2" charset="2"/>
              <a:buNone/>
              <a:defRPr/>
            </a:pPr>
            <a:endParaRPr lang="en-US" sz="2200" dirty="0" smtClean="0"/>
          </a:p>
          <a:p>
            <a:pPr marL="342900" lvl="1" indent="-342900" eaLnBrk="1" hangingPunct="1">
              <a:buFont typeface="Wingdings" pitchFamily="2" charset="2"/>
              <a:buNone/>
              <a:defRPr/>
            </a:pPr>
            <a:endParaRPr lang="en-US" sz="2200" dirty="0" smtClean="0"/>
          </a:p>
          <a:p>
            <a:pPr eaLnBrk="1" hangingPunct="1">
              <a:buFont typeface="Wingdings" pitchFamily="2" charset="2"/>
              <a:buNone/>
              <a:defRPr/>
            </a:pPr>
            <a:endParaRPr lang="en-US" sz="2400" dirty="0" smtClean="0"/>
          </a:p>
        </p:txBody>
      </p:sp>
      <p:sp>
        <p:nvSpPr>
          <p:cNvPr id="6" name="Text Box 4"/>
          <p:cNvSpPr txBox="1">
            <a:spLocks noChangeArrowheads="1"/>
          </p:cNvSpPr>
          <p:nvPr/>
        </p:nvSpPr>
        <p:spPr bwMode="auto">
          <a:xfrm>
            <a:off x="685800" y="1404258"/>
            <a:ext cx="8001001" cy="498598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3175" lvl="2" indent="-3175" defTabSz="174625" eaLnBrk="1" hangingPunct="1">
              <a:buFont typeface="Arial" charset="0"/>
              <a:buNone/>
              <a:defRPr/>
            </a:pPr>
            <a:r>
              <a:rPr lang="en-US" dirty="0" smtClean="0"/>
              <a:t>		else{</a:t>
            </a:r>
          </a:p>
          <a:p>
            <a:pPr marL="3175" lvl="2" indent="-3175" defTabSz="174625" eaLnBrk="1" hangingPunct="1">
              <a:buFont typeface="Arial" charset="0"/>
              <a:buNone/>
              <a:defRPr/>
            </a:pPr>
            <a:r>
              <a:rPr lang="en-US" dirty="0" smtClean="0"/>
              <a:t>			if(</a:t>
            </a:r>
            <a:r>
              <a:rPr lang="en-US" dirty="0" err="1" smtClean="0"/>
              <a:t>typeOfCustomer.equalsIgnoreCase</a:t>
            </a:r>
            <a:r>
              <a:rPr lang="en-US" dirty="0" smtClean="0"/>
              <a:t>("Privileged")){</a:t>
            </a:r>
          </a:p>
          <a:p>
            <a:pPr marL="3175" lvl="2" indent="-3175" defTabSz="174625" eaLnBrk="1" hangingPunct="1">
              <a:buFont typeface="Arial" charset="0"/>
              <a:buNone/>
              <a:defRPr/>
            </a:pPr>
            <a:r>
              <a:rPr lang="en-US" dirty="0" smtClean="0"/>
              <a:t>				String </a:t>
            </a:r>
            <a:r>
              <a:rPr lang="en-US" dirty="0" err="1" smtClean="0"/>
              <a:t>cardType</a:t>
            </a:r>
            <a:r>
              <a:rPr lang="en-US" dirty="0" smtClean="0"/>
              <a:t>=null;</a:t>
            </a:r>
          </a:p>
          <a:p>
            <a:pPr marL="3175" lvl="2" indent="-3175" defTabSz="174625" eaLnBrk="1" hangingPunct="1">
              <a:buFont typeface="Arial" charset="0"/>
              <a:buNone/>
              <a:defRPr/>
            </a:pPr>
            <a:r>
              <a:rPr lang="en-US" dirty="0" smtClean="0"/>
              <a:t>				String gift=null;</a:t>
            </a:r>
          </a:p>
          <a:p>
            <a:pPr marL="3175" lvl="2" indent="-3175" defTabSz="174625" eaLnBrk="1" hangingPunct="1">
              <a:buFont typeface="Arial" charset="0"/>
              <a:buNone/>
              <a:defRPr/>
            </a:pPr>
            <a:r>
              <a:rPr lang="en-US" dirty="0" smtClean="0"/>
              <a:t>				</a:t>
            </a:r>
            <a:r>
              <a:rPr lang="en-US" dirty="0" err="1" smtClean="0"/>
              <a:t>PrivilegedCustomer</a:t>
            </a:r>
            <a:r>
              <a:rPr lang="en-US" dirty="0" smtClean="0"/>
              <a:t> </a:t>
            </a:r>
            <a:r>
              <a:rPr lang="en-US" dirty="0" err="1" smtClean="0"/>
              <a:t>prvCust</a:t>
            </a:r>
            <a:r>
              <a:rPr lang="en-US" dirty="0" smtClean="0"/>
              <a:t> = (</a:t>
            </a:r>
            <a:r>
              <a:rPr lang="en-US" dirty="0" err="1" smtClean="0"/>
              <a:t>PrivilegedCustomer</a:t>
            </a:r>
            <a:r>
              <a:rPr lang="en-US" dirty="0" smtClean="0"/>
              <a:t>)customer;</a:t>
            </a:r>
          </a:p>
          <a:p>
            <a:pPr marL="3175" lvl="2" indent="-3175" defTabSz="174625" eaLnBrk="1" hangingPunct="1">
              <a:buFont typeface="Arial" charset="0"/>
              <a:buNone/>
              <a:defRPr/>
            </a:pPr>
            <a:r>
              <a:rPr lang="en-US" dirty="0" smtClean="0"/>
              <a:t>				</a:t>
            </a:r>
            <a:r>
              <a:rPr lang="en-US" dirty="0" err="1" smtClean="0"/>
              <a:t>cardType</a:t>
            </a:r>
            <a:r>
              <a:rPr lang="en-US" dirty="0" smtClean="0"/>
              <a:t>=</a:t>
            </a:r>
            <a:r>
              <a:rPr lang="en-US" dirty="0" err="1" smtClean="0"/>
              <a:t>prvCust.getMemCardType</a:t>
            </a:r>
            <a:r>
              <a:rPr lang="en-US" dirty="0" smtClean="0"/>
              <a:t>();</a:t>
            </a:r>
          </a:p>
          <a:p>
            <a:pPr marL="3175" lvl="2" indent="-3175" defTabSz="174625" eaLnBrk="1" hangingPunct="1">
              <a:buFont typeface="Arial" charset="0"/>
              <a:buNone/>
              <a:defRPr/>
            </a:pPr>
            <a:r>
              <a:rPr lang="en-US" dirty="0" smtClean="0"/>
              <a:t>				if(</a:t>
            </a:r>
            <a:r>
              <a:rPr lang="en-US" dirty="0" err="1" smtClean="0"/>
              <a:t>cardType.equalsIgnoreCase</a:t>
            </a:r>
            <a:r>
              <a:rPr lang="en-US" dirty="0" smtClean="0"/>
              <a:t>("Platinum")){</a:t>
            </a:r>
          </a:p>
          <a:p>
            <a:pPr marL="3175" lvl="2" indent="-3175" defTabSz="174625" eaLnBrk="1" hangingPunct="1">
              <a:buFont typeface="Arial" charset="0"/>
              <a:buNone/>
              <a:defRPr/>
            </a:pPr>
            <a:r>
              <a:rPr lang="en-US" dirty="0" smtClean="0"/>
              <a:t>					gift="Washing Machine";</a:t>
            </a:r>
          </a:p>
          <a:p>
            <a:pPr marL="3175" lvl="2" indent="-3175" defTabSz="174625" eaLnBrk="1" hangingPunct="1">
              <a:buFont typeface="Arial" charset="0"/>
              <a:buNone/>
              <a:defRPr/>
            </a:pPr>
            <a:r>
              <a:rPr lang="en-US" dirty="0" smtClean="0"/>
              <a:t>				}</a:t>
            </a:r>
          </a:p>
          <a:p>
            <a:pPr marL="3175" lvl="2" indent="-3175" defTabSz="174625" eaLnBrk="1" hangingPunct="1">
              <a:buFont typeface="Arial" charset="0"/>
              <a:buNone/>
              <a:defRPr/>
            </a:pPr>
            <a:r>
              <a:rPr lang="en-US" dirty="0" smtClean="0"/>
              <a:t>				else if(</a:t>
            </a:r>
            <a:r>
              <a:rPr lang="en-US" dirty="0" err="1" smtClean="0"/>
              <a:t>cardType.equalsIgnoreCase</a:t>
            </a:r>
            <a:r>
              <a:rPr lang="en-US" dirty="0" smtClean="0"/>
              <a:t>("Gold")){</a:t>
            </a:r>
          </a:p>
          <a:p>
            <a:pPr marL="3175" lvl="2" indent="-3175" defTabSz="174625" eaLnBrk="1" hangingPunct="1">
              <a:buFont typeface="Arial" charset="0"/>
              <a:buNone/>
              <a:defRPr/>
            </a:pPr>
            <a:r>
              <a:rPr lang="en-US" dirty="0" smtClean="0"/>
              <a:t>					gift="Microwave Oven";</a:t>
            </a:r>
          </a:p>
          <a:p>
            <a:pPr marL="3175" lvl="2" indent="-3175" defTabSz="174625" eaLnBrk="1" hangingPunct="1">
              <a:buFont typeface="Arial" charset="0"/>
              <a:buNone/>
              <a:defRPr/>
            </a:pPr>
            <a:r>
              <a:rPr lang="en-US" dirty="0" smtClean="0"/>
              <a:t>				}</a:t>
            </a:r>
          </a:p>
          <a:p>
            <a:pPr marL="3175" lvl="2" indent="-3175" defTabSz="174625" eaLnBrk="1" hangingPunct="1">
              <a:buFont typeface="Arial" charset="0"/>
              <a:buNone/>
              <a:defRPr/>
            </a:pPr>
            <a:r>
              <a:rPr lang="en-US" dirty="0" smtClean="0"/>
              <a:t>				else if(</a:t>
            </a:r>
            <a:r>
              <a:rPr lang="en-US" dirty="0" err="1" smtClean="0"/>
              <a:t>cardType.equalsIgnoreCase</a:t>
            </a:r>
            <a:r>
              <a:rPr lang="en-US" dirty="0" smtClean="0"/>
              <a:t>("Silver")){</a:t>
            </a:r>
          </a:p>
          <a:p>
            <a:pPr marL="3175" lvl="2" indent="-3175" defTabSz="174625" eaLnBrk="1" hangingPunct="1">
              <a:buFont typeface="Arial" charset="0"/>
              <a:buNone/>
              <a:defRPr/>
            </a:pPr>
            <a:r>
              <a:rPr lang="en-US" dirty="0" smtClean="0"/>
              <a:t>					gift="Purifier";</a:t>
            </a:r>
          </a:p>
          <a:p>
            <a:pPr marL="3175" lvl="2" indent="-3175" defTabSz="174625" eaLnBrk="1" hangingPunct="1">
              <a:buFont typeface="Arial" charset="0"/>
              <a:buNone/>
              <a:defRPr/>
            </a:pPr>
            <a:r>
              <a:rPr lang="en-US" dirty="0" smtClean="0"/>
              <a:t>				}</a:t>
            </a:r>
          </a:p>
          <a:p>
            <a:pPr marL="3175" lvl="2" indent="-3175" defTabSz="174625" eaLnBrk="1" hangingPunct="1">
              <a:buFont typeface="Arial" charset="0"/>
              <a:buNone/>
              <a:defRPr/>
            </a:pPr>
            <a:r>
              <a:rPr lang="en-US" dirty="0" smtClean="0"/>
              <a:t>				</a:t>
            </a:r>
            <a:r>
              <a:rPr lang="en-US" dirty="0" err="1" smtClean="0"/>
              <a:t>System.out.println</a:t>
            </a:r>
            <a:r>
              <a:rPr lang="en-US" dirty="0" smtClean="0"/>
              <a:t>("You have got a gift: "+ gift + ". Please collect it from the gift counter");</a:t>
            </a:r>
          </a:p>
          <a:p>
            <a:pPr marL="3175" lvl="2" indent="-3175" eaLnBrk="1" hangingPunct="1">
              <a:buFont typeface="Arial" charset="0"/>
              <a:buNone/>
              <a:defRPr/>
            </a:pPr>
            <a:r>
              <a:rPr lang="en-US" dirty="0" smtClean="0"/>
              <a:t>        }</a:t>
            </a:r>
          </a:p>
          <a:p>
            <a:pPr marL="3175" lvl="2" indent="-3175" eaLnBrk="1" hangingPunct="1">
              <a:buFont typeface="Arial" charset="0"/>
              <a:buNone/>
              <a:defRPr/>
            </a:pPr>
            <a:r>
              <a:rPr lang="en-US" dirty="0" smtClean="0"/>
              <a:t>	    }</a:t>
            </a:r>
          </a:p>
        </p:txBody>
      </p:sp>
      <p:sp>
        <p:nvSpPr>
          <p:cNvPr id="8" name="Rectangular Callout 7"/>
          <p:cNvSpPr/>
          <p:nvPr/>
        </p:nvSpPr>
        <p:spPr bwMode="auto">
          <a:xfrm>
            <a:off x="6934200" y="1981200"/>
            <a:ext cx="2057400" cy="914400"/>
          </a:xfrm>
          <a:prstGeom prst="wedgeRectCallout">
            <a:avLst>
              <a:gd name="adj1" fmla="val -100086"/>
              <a:gd name="adj2" fmla="val 2508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marL="0" lvl="2">
              <a:defRPr/>
            </a:pPr>
            <a:r>
              <a:rPr lang="en-US" sz="1400" b="0" dirty="0" smtClean="0">
                <a:solidFill>
                  <a:schemeClr val="tx1"/>
                </a:solidFill>
              </a:rPr>
              <a:t>Note: customer is </a:t>
            </a:r>
            <a:r>
              <a:rPr lang="en-US" sz="1400" b="0" dirty="0" err="1" smtClean="0">
                <a:solidFill>
                  <a:schemeClr val="tx1"/>
                </a:solidFill>
              </a:rPr>
              <a:t>typecasted</a:t>
            </a:r>
            <a:r>
              <a:rPr lang="en-US" sz="1400" b="0" dirty="0" smtClean="0">
                <a:solidFill>
                  <a:schemeClr val="tx1"/>
                </a:solidFill>
              </a:rPr>
              <a:t> to Privileged Customer class </a:t>
            </a:r>
          </a:p>
        </p:txBody>
      </p:sp>
      <p:sp>
        <p:nvSpPr>
          <p:cNvPr id="9" name="Rectangular Callout 8"/>
          <p:cNvSpPr/>
          <p:nvPr/>
        </p:nvSpPr>
        <p:spPr bwMode="auto">
          <a:xfrm>
            <a:off x="6400800" y="3429000"/>
            <a:ext cx="2057400" cy="1600200"/>
          </a:xfrm>
          <a:prstGeom prst="wedgeRectCallout">
            <a:avLst>
              <a:gd name="adj1" fmla="val -158641"/>
              <a:gd name="adj2" fmla="val -8559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marL="0" lvl="2">
              <a:defRPr/>
            </a:pPr>
            <a:r>
              <a:rPr lang="en-US" sz="1400" b="0" dirty="0" smtClean="0">
                <a:solidFill>
                  <a:schemeClr val="tx1"/>
                </a:solidFill>
              </a:rPr>
              <a:t>Note how the </a:t>
            </a:r>
            <a:r>
              <a:rPr lang="en-US" sz="1400" b="0" dirty="0" err="1" smtClean="0">
                <a:solidFill>
                  <a:schemeClr val="tx1"/>
                </a:solidFill>
              </a:rPr>
              <a:t>prvCust</a:t>
            </a:r>
            <a:r>
              <a:rPr lang="en-US" sz="1400" b="0" dirty="0" smtClean="0">
                <a:solidFill>
                  <a:schemeClr val="tx1"/>
                </a:solidFill>
              </a:rPr>
              <a:t> is used to access the </a:t>
            </a:r>
            <a:r>
              <a:rPr lang="en-US" sz="1400" b="0" dirty="0" err="1" smtClean="0">
                <a:solidFill>
                  <a:schemeClr val="tx1"/>
                </a:solidFill>
              </a:rPr>
              <a:t>getMemCardType</a:t>
            </a:r>
            <a:r>
              <a:rPr lang="en-US" sz="1400" b="0" dirty="0" smtClean="0">
                <a:solidFill>
                  <a:schemeClr val="tx1"/>
                </a:solidFill>
              </a:rPr>
              <a:t>() which is a specific method of the </a:t>
            </a:r>
            <a:r>
              <a:rPr lang="en-US" sz="1400" b="0" dirty="0" err="1" smtClean="0">
                <a:solidFill>
                  <a:schemeClr val="tx1"/>
                </a:solidFill>
              </a:rPr>
              <a:t>PrivilegedCustomer</a:t>
            </a:r>
            <a:r>
              <a:rPr lang="en-US" sz="1400" b="0" dirty="0" smtClean="0">
                <a:solidFill>
                  <a:schemeClr val="tx1"/>
                </a:solidFill>
              </a:rPr>
              <a:t> class </a:t>
            </a:r>
          </a:p>
        </p:txBody>
      </p:sp>
      <p:sp>
        <p:nvSpPr>
          <p:cNvPr id="10" name="Rectangle 4"/>
          <p:cNvSpPr txBox="1">
            <a:spLocks noChangeArrowheads="1"/>
          </p:cNvSpPr>
          <p:nvPr/>
        </p:nvSpPr>
        <p:spPr bwMode="auto">
          <a:xfrm>
            <a:off x="482600" y="48988"/>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Type Casting of </a:t>
            </a:r>
            <a:r>
              <a:rPr lang="en-US" sz="3200" kern="0" dirty="0" smtClean="0">
                <a:solidFill>
                  <a:schemeClr val="bg1"/>
                </a:solidFill>
                <a:latin typeface="+mj-lt"/>
                <a:ea typeface="+mj-ea"/>
                <a:cs typeface="+mj-cs"/>
              </a:rPr>
              <a:t>objects (3 of 3)   </a:t>
            </a:r>
            <a:endParaRPr lang="en-US" sz="3200" kern="0" dirty="0">
              <a:solidFill>
                <a:schemeClr val="bg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610600" cy="973138"/>
          </a:xfrm>
        </p:spPr>
        <p:txBody>
          <a:bodyPr/>
          <a:lstStyle/>
          <a:p>
            <a:pPr>
              <a:defRPr/>
            </a:pPr>
            <a:r>
              <a:rPr lang="en-US" dirty="0" smtClean="0"/>
              <a:t>    Dynamic polymorphism </a:t>
            </a:r>
            <a:br>
              <a:rPr lang="en-US" dirty="0" smtClean="0"/>
            </a:br>
            <a:r>
              <a:rPr lang="en-US" dirty="0" smtClean="0"/>
              <a:t>      </a:t>
            </a:r>
            <a:r>
              <a:rPr lang="en-US" sz="2200" dirty="0" smtClean="0"/>
              <a:t>A complete example</a:t>
            </a:r>
            <a:endParaRPr lang="en-US" sz="2200" dirty="0"/>
          </a:p>
        </p:txBody>
      </p:sp>
      <p:sp>
        <p:nvSpPr>
          <p:cNvPr id="70659" name="Content Placeholder 2"/>
          <p:cNvSpPr>
            <a:spLocks noGrp="1"/>
          </p:cNvSpPr>
          <p:nvPr>
            <p:ph idx="4294967295"/>
          </p:nvPr>
        </p:nvSpPr>
        <p:spPr>
          <a:xfrm>
            <a:off x="304800" y="1524000"/>
            <a:ext cx="8915400" cy="5003800"/>
          </a:xfrm>
        </p:spPr>
        <p:txBody>
          <a:bodyPr/>
          <a:lstStyle/>
          <a:p>
            <a:endParaRPr lang="en-US" sz="2000" dirty="0" smtClean="0"/>
          </a:p>
        </p:txBody>
      </p:sp>
      <p:sp>
        <p:nvSpPr>
          <p:cNvPr id="6" name="Slide Number Placeholder 5"/>
          <p:cNvSpPr>
            <a:spLocks noGrp="1"/>
          </p:cNvSpPr>
          <p:nvPr>
            <p:ph type="sldNum" sz="quarter" idx="10"/>
          </p:nvPr>
        </p:nvSpPr>
        <p:spPr/>
        <p:txBody>
          <a:bodyPr/>
          <a:lstStyle/>
          <a:p>
            <a:pPr>
              <a:defRPr/>
            </a:pPr>
            <a:fld id="{87AEE1EF-B775-4950-A894-956F13CBDD5F}" type="slidenum">
              <a:rPr lang="en-US" smtClean="0"/>
              <a:pPr>
                <a:defRPr/>
              </a:pPr>
              <a:t>77</a:t>
            </a:fld>
            <a:endParaRPr lang="en-US"/>
          </a:p>
        </p:txBody>
      </p:sp>
      <p:sp>
        <p:nvSpPr>
          <p:cNvPr id="7" name="TextBox 6"/>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Rectangle 8"/>
          <p:cNvSpPr>
            <a:spLocks noChangeArrowheads="1"/>
          </p:cNvSpPr>
          <p:nvPr/>
        </p:nvSpPr>
        <p:spPr bwMode="auto">
          <a:xfrm>
            <a:off x="990600" y="2971800"/>
            <a:ext cx="7772400" cy="751062"/>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r>
              <a:rPr lang="es-ES" sz="1400" b="0" dirty="0" err="1" smtClean="0">
                <a:ea typeface="굴림" pitchFamily="34" charset="-127"/>
              </a:rPr>
              <a:t>Click</a:t>
            </a:r>
            <a:r>
              <a:rPr lang="es-ES" sz="1400" b="0" dirty="0" smtClean="0">
                <a:ea typeface="굴림" pitchFamily="34" charset="-127"/>
              </a:rPr>
              <a:t> </a:t>
            </a:r>
            <a:r>
              <a:rPr lang="es-ES" sz="1400" b="0" dirty="0" err="1" smtClean="0">
                <a:ea typeface="굴림" pitchFamily="34" charset="-127"/>
              </a:rPr>
              <a:t>here</a:t>
            </a:r>
            <a:r>
              <a:rPr lang="es-ES" sz="1400" b="0" dirty="0" smtClean="0">
                <a:ea typeface="굴림" pitchFamily="34" charset="-127"/>
              </a:rPr>
              <a:t> </a:t>
            </a:r>
            <a:r>
              <a:rPr lang="es-ES" sz="1400" b="0" dirty="0" err="1" smtClean="0">
                <a:ea typeface="굴림" pitchFamily="34" charset="-127"/>
              </a:rPr>
              <a:t>to</a:t>
            </a:r>
            <a:r>
              <a:rPr lang="es-ES" sz="1400" b="0" dirty="0" smtClean="0">
                <a:ea typeface="굴림" pitchFamily="34" charset="-127"/>
              </a:rPr>
              <a:t> </a:t>
            </a:r>
            <a:r>
              <a:rPr lang="es-ES" sz="1400" b="0" dirty="0" err="1" smtClean="0">
                <a:ea typeface="굴림" pitchFamily="34" charset="-127"/>
              </a:rPr>
              <a:t>see</a:t>
            </a:r>
            <a:r>
              <a:rPr lang="es-ES" sz="1400" b="0" dirty="0" smtClean="0">
                <a:ea typeface="굴림" pitchFamily="34" charset="-127"/>
              </a:rPr>
              <a:t> </a:t>
            </a:r>
            <a:r>
              <a:rPr lang="es-ES" sz="1400" b="0" dirty="0" err="1" smtClean="0">
                <a:ea typeface="굴림" pitchFamily="34" charset="-127"/>
              </a:rPr>
              <a:t>the</a:t>
            </a:r>
            <a:r>
              <a:rPr lang="es-ES" sz="1400" b="0" dirty="0" smtClean="0">
                <a:ea typeface="굴림" pitchFamily="34" charset="-127"/>
              </a:rPr>
              <a:t> complete </a:t>
            </a:r>
            <a:r>
              <a:rPr lang="es-ES" sz="1400" b="0" dirty="0" err="1" smtClean="0">
                <a:ea typeface="굴림" pitchFamily="34" charset="-127"/>
              </a:rPr>
              <a:t>code</a:t>
            </a:r>
            <a:endParaRPr lang="es-ES" sz="1400" b="0" dirty="0">
              <a:ea typeface="굴림" pitchFamily="34" charset="-127"/>
            </a:endParaRPr>
          </a:p>
        </p:txBody>
      </p:sp>
      <p:graphicFrame>
        <p:nvGraphicFramePr>
          <p:cNvPr id="8" name="Object 7"/>
          <p:cNvGraphicFramePr>
            <a:graphicFrameLocks noChangeAspect="1"/>
          </p:cNvGraphicFramePr>
          <p:nvPr/>
        </p:nvGraphicFramePr>
        <p:xfrm>
          <a:off x="7253514" y="3033486"/>
          <a:ext cx="824089" cy="695325"/>
        </p:xfrm>
        <a:graphic>
          <a:graphicData uri="http://schemas.openxmlformats.org/presentationml/2006/ole">
            <p:oleObj spid="_x0000_s250882" name="Package" showAsIcon="1" r:id="rId4" imgW="914400" imgH="771480" progId="Package">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pPr>
              <a:defRPr/>
            </a:pPr>
            <a:fld id="{B079BF20-97E8-4D87-B81C-614BBF68695B}" type="slidenum">
              <a:rPr lang="en-US"/>
              <a:pPr>
                <a:defRPr/>
              </a:pPr>
              <a:t>78</a:t>
            </a:fld>
            <a:endParaRPr lang="en-US"/>
          </a:p>
        </p:txBody>
      </p:sp>
      <p:sp>
        <p:nvSpPr>
          <p:cNvPr id="385050" name="Rectangle 26"/>
          <p:cNvSpPr>
            <a:spLocks noGrp="1" noChangeArrowheads="1"/>
          </p:cNvSpPr>
          <p:nvPr>
            <p:ph type="title"/>
          </p:nvPr>
        </p:nvSpPr>
        <p:spPr>
          <a:xfrm>
            <a:off x="304800" y="12700"/>
            <a:ext cx="8585200" cy="973138"/>
          </a:xfrm>
        </p:spPr>
        <p:txBody>
          <a:bodyPr/>
          <a:lstStyle/>
          <a:p>
            <a:pPr eaLnBrk="1" hangingPunct="1">
              <a:defRPr/>
            </a:pPr>
            <a:r>
              <a:rPr lang="en-US" dirty="0" smtClean="0"/>
              <a:t>Method Overloading vs Method Overriding</a:t>
            </a:r>
          </a:p>
        </p:txBody>
      </p:sp>
      <p:graphicFrame>
        <p:nvGraphicFramePr>
          <p:cNvPr id="5" name="Table 4"/>
          <p:cNvGraphicFramePr>
            <a:graphicFrameLocks noGrp="1"/>
          </p:cNvGraphicFramePr>
          <p:nvPr/>
        </p:nvGraphicFramePr>
        <p:xfrm>
          <a:off x="533400" y="1646238"/>
          <a:ext cx="8915400" cy="3895344"/>
        </p:xfrm>
        <a:graphic>
          <a:graphicData uri="http://schemas.openxmlformats.org/drawingml/2006/table">
            <a:tbl>
              <a:tblPr firstRow="1" bandRow="1">
                <a:tableStyleId>{21E4AEA4-8DFA-4A89-87EB-49C32662AFE0}</a:tableStyleId>
              </a:tblPr>
              <a:tblGrid>
                <a:gridCol w="4457700"/>
                <a:gridCol w="4457700"/>
              </a:tblGrid>
              <a:tr h="316668">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Method Overloading</a:t>
                      </a:r>
                      <a:endParaRPr kumimoji="0" lang="en-US" sz="1800" b="1" i="0" u="none" strike="noStrike" cap="none" normalizeH="0" baseline="0" dirty="0" smtClean="0">
                        <a:ln>
                          <a:noFill/>
                        </a:ln>
                        <a:solidFill>
                          <a:schemeClr val="bg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Method Overriding</a:t>
                      </a:r>
                      <a:endParaRPr kumimoji="0" lang="en-US" sz="1800" b="1" i="0" u="none" strike="noStrike" cap="none" normalizeH="0" baseline="0" dirty="0" smtClean="0">
                        <a:ln>
                          <a:noFill/>
                        </a:ln>
                        <a:solidFill>
                          <a:schemeClr val="bg1"/>
                        </a:solidFill>
                        <a:effectLst/>
                        <a:latin typeface="Arial" charset="0"/>
                      </a:endParaRPr>
                    </a:p>
                  </a:txBody>
                  <a:tcPr horzOverflow="overflow"/>
                </a:tc>
              </a:tr>
              <a:tr h="791670">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More than one method having same name but different argument list and with different implementation</a:t>
                      </a:r>
                      <a:endParaRPr kumimoji="0" lang="en-US" sz="1800" b="0" i="0" u="none" strike="noStrike" cap="none" normalizeH="0" baseline="0" dirty="0" smtClean="0">
                        <a:ln>
                          <a:noFill/>
                        </a:ln>
                        <a:solidFill>
                          <a:srgbClr val="000000"/>
                        </a:solidFill>
                        <a:effectLst/>
                        <a:latin typeface="Arial" charset="0"/>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More than one method having the same name and same argument list  and with different implementation</a:t>
                      </a:r>
                      <a:endParaRPr kumimoji="0" lang="en-US" sz="1800" b="0" i="0" u="none" strike="noStrike" cap="none" normalizeH="0" baseline="0" dirty="0" smtClean="0">
                        <a:ln>
                          <a:noFill/>
                        </a:ln>
                        <a:solidFill>
                          <a:srgbClr val="000000"/>
                        </a:solidFill>
                        <a:effectLst/>
                        <a:latin typeface="Arial" charset="0"/>
                      </a:endParaRPr>
                    </a:p>
                  </a:txBody>
                  <a:tcPr horzOverflow="overflow"/>
                </a:tc>
              </a:tr>
              <a:tr h="522793">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Return type may or may not be different </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Return type should be the same between the overriding and overridden methods </a:t>
                      </a:r>
                      <a:endParaRPr kumimoji="0" lang="en-US" sz="1800" b="0" i="0" u="none" strike="noStrike" cap="none" normalizeH="0" baseline="0" dirty="0" smtClean="0">
                        <a:ln>
                          <a:noFill/>
                        </a:ln>
                        <a:solidFill>
                          <a:srgbClr val="000000"/>
                        </a:solidFill>
                        <a:effectLst/>
                        <a:latin typeface="Arial" charset="0"/>
                      </a:endParaRPr>
                    </a:p>
                  </a:txBody>
                  <a:tcPr horzOverflow="overflow"/>
                </a:tc>
              </a:tr>
              <a:tr h="522793">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Overloaded methods can be in the same class</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Overriding happens between base and derived class</a:t>
                      </a:r>
                      <a:endParaRPr kumimoji="0" lang="en-US" sz="1800" b="0" i="0" u="none" strike="noStrike" cap="none" normalizeH="0" baseline="0" dirty="0" smtClean="0">
                        <a:ln>
                          <a:noFill/>
                        </a:ln>
                        <a:solidFill>
                          <a:srgbClr val="000000"/>
                        </a:solidFill>
                        <a:effectLst/>
                        <a:latin typeface="Arial" charset="0"/>
                      </a:endParaRPr>
                    </a:p>
                  </a:txBody>
                  <a:tcPr horzOverflow="overflow"/>
                </a:tc>
              </a:tr>
              <a:tr h="522793">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Invoking is done based on signature of the method</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lang="en-US" sz="1800" dirty="0" smtClean="0"/>
                        <a:t> Invoking is done based on the data type of the object referred by the reference </a:t>
                      </a:r>
                      <a:endParaRPr kumimoji="0" lang="en-US" sz="1800" b="0" i="0" u="none" strike="noStrike" cap="none" normalizeH="0" baseline="0" dirty="0" smtClean="0">
                        <a:ln>
                          <a:noFill/>
                        </a:ln>
                        <a:solidFill>
                          <a:srgbClr val="000000"/>
                        </a:solidFill>
                        <a:effectLst/>
                        <a:latin typeface="Arial" charset="0"/>
                      </a:endParaRPr>
                    </a:p>
                  </a:txBody>
                  <a:tcPr horzOverflow="overflow"/>
                </a:tc>
              </a:tr>
              <a:tr h="522793">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1800" u="none" strike="noStrike" cap="none" normalizeH="0" baseline="0" dirty="0" smtClean="0">
                          <a:ln>
                            <a:noFill/>
                          </a:ln>
                          <a:effectLst/>
                        </a:rPr>
                        <a:t>Binding happens at compile time</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defRPr/>
                      </a:pPr>
                      <a:r>
                        <a:rPr kumimoji="0" lang="en-US" sz="1800" u="none" strike="noStrike" cap="none" normalizeH="0" baseline="0" dirty="0" smtClean="0">
                          <a:ln>
                            <a:noFill/>
                          </a:ln>
                          <a:effectLst/>
                        </a:rPr>
                        <a:t>Binding happens at Runtime</a:t>
                      </a:r>
                    </a:p>
                    <a:p>
                      <a:pPr marL="0" marR="0" lvl="0" indent="0" algn="just"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0000"/>
                        </a:solidFill>
                        <a:effectLst/>
                        <a:latin typeface="Arial"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Q1.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79</a:t>
            </a:fld>
            <a:endParaRPr lang="en-US"/>
          </a:p>
        </p:txBody>
      </p:sp>
      <p:sp>
        <p:nvSpPr>
          <p:cNvPr id="8" name="Text Box 4"/>
          <p:cNvSpPr txBox="1">
            <a:spLocks noChangeArrowheads="1"/>
          </p:cNvSpPr>
          <p:nvPr/>
        </p:nvSpPr>
        <p:spPr bwMode="auto">
          <a:xfrm>
            <a:off x="406410" y="1783703"/>
            <a:ext cx="4241790" cy="37548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sz="1400" dirty="0" smtClean="0"/>
              <a:t>class Base{</a:t>
            </a:r>
          </a:p>
          <a:p>
            <a:pPr>
              <a:spcBef>
                <a:spcPts val="0"/>
              </a:spcBef>
              <a:defRPr/>
            </a:pPr>
            <a:r>
              <a:rPr lang="en-US" sz="1400" dirty="0" smtClean="0"/>
              <a:t>    private static </a:t>
            </a:r>
            <a:r>
              <a:rPr lang="en-US" sz="1400" dirty="0" err="1" smtClean="0"/>
              <a:t>int</a:t>
            </a:r>
            <a:r>
              <a:rPr lang="en-US" sz="1400" dirty="0" smtClean="0"/>
              <a:t> </a:t>
            </a:r>
            <a:r>
              <a:rPr lang="en-US" sz="1400" dirty="0" err="1" smtClean="0"/>
              <a:t>baseVar</a:t>
            </a:r>
            <a:r>
              <a:rPr lang="en-US" sz="1400" dirty="0" smtClean="0"/>
              <a:t>=0;</a:t>
            </a:r>
          </a:p>
          <a:p>
            <a:pPr>
              <a:spcBef>
                <a:spcPts val="0"/>
              </a:spcBef>
              <a:defRPr/>
            </a:pPr>
            <a:r>
              <a:rPr lang="en-US" sz="1400" dirty="0" smtClean="0"/>
              <a:t>    public static </a:t>
            </a:r>
            <a:r>
              <a:rPr lang="en-US" sz="1400" dirty="0" err="1" smtClean="0"/>
              <a:t>int</a:t>
            </a:r>
            <a:r>
              <a:rPr lang="en-US" sz="1400" dirty="0" smtClean="0"/>
              <a:t> </a:t>
            </a:r>
            <a:r>
              <a:rPr lang="en-US" sz="1400" dirty="0" err="1" smtClean="0"/>
              <a:t>commonVar</a:t>
            </a:r>
            <a:r>
              <a:rPr lang="en-US" sz="1400" dirty="0" smtClean="0"/>
              <a:t>=0;</a:t>
            </a:r>
          </a:p>
          <a:p>
            <a:pPr>
              <a:spcBef>
                <a:spcPts val="0"/>
              </a:spcBef>
              <a:defRPr/>
            </a:pPr>
            <a:r>
              <a:rPr lang="en-US" sz="1400" dirty="0" smtClean="0"/>
              <a:t>    public  Base(){</a:t>
            </a:r>
          </a:p>
          <a:p>
            <a:pPr>
              <a:spcBef>
                <a:spcPts val="0"/>
              </a:spcBef>
              <a:defRPr/>
            </a:pPr>
            <a:r>
              <a:rPr lang="en-US" sz="1400" dirty="0" smtClean="0"/>
              <a:t>         </a:t>
            </a:r>
            <a:r>
              <a:rPr lang="en-US" sz="1400" dirty="0" err="1" smtClean="0"/>
              <a:t>baseVar</a:t>
            </a:r>
            <a:r>
              <a:rPr lang="en-US" sz="1400" dirty="0" smtClean="0"/>
              <a:t>++;</a:t>
            </a:r>
          </a:p>
          <a:p>
            <a:pPr>
              <a:spcBef>
                <a:spcPts val="0"/>
              </a:spcBef>
              <a:defRPr/>
            </a:pPr>
            <a:r>
              <a:rPr lang="en-US" sz="1400" dirty="0" smtClean="0"/>
              <a:t>    }</a:t>
            </a:r>
          </a:p>
          <a:p>
            <a:pPr>
              <a:spcBef>
                <a:spcPts val="0"/>
              </a:spcBef>
              <a:defRPr/>
            </a:pPr>
            <a:r>
              <a:rPr lang="en-US" sz="1400" dirty="0" smtClean="0"/>
              <a:t>    protected void </a:t>
            </a:r>
            <a:r>
              <a:rPr lang="en-US" sz="1400" dirty="0" err="1" smtClean="0"/>
              <a:t>printDetails</a:t>
            </a:r>
            <a:r>
              <a:rPr lang="en-US" sz="1400" dirty="0" smtClean="0"/>
              <a:t>(){</a:t>
            </a:r>
          </a:p>
          <a:p>
            <a:pPr>
              <a:spcBef>
                <a:spcPts val="0"/>
              </a:spcBef>
              <a:defRPr/>
            </a:pPr>
            <a:r>
              <a:rPr lang="en-US" sz="1400" dirty="0" smtClean="0"/>
              <a:t>         </a:t>
            </a:r>
            <a:r>
              <a:rPr lang="en-US" sz="1400" dirty="0" err="1" smtClean="0"/>
              <a:t>System.out.println</a:t>
            </a:r>
            <a:r>
              <a:rPr lang="en-US" sz="1400" dirty="0" smtClean="0"/>
              <a:t>("</a:t>
            </a:r>
            <a:r>
              <a:rPr lang="en-US" sz="1400" dirty="0" err="1" smtClean="0"/>
              <a:t>BaseVariable</a:t>
            </a:r>
            <a:r>
              <a:rPr lang="en-US" sz="1400" dirty="0" smtClean="0"/>
              <a:t>:"+</a:t>
            </a:r>
            <a:r>
              <a:rPr lang="en-US" sz="1400" dirty="0" err="1" smtClean="0"/>
              <a:t>baseVar</a:t>
            </a:r>
            <a:r>
              <a:rPr lang="en-US" sz="1400" dirty="0" smtClean="0"/>
              <a:t>);</a:t>
            </a:r>
          </a:p>
          <a:p>
            <a:pPr>
              <a:spcBef>
                <a:spcPts val="0"/>
              </a:spcBef>
              <a:defRPr/>
            </a:pPr>
            <a:r>
              <a:rPr lang="en-US" sz="1400" dirty="0" smtClean="0"/>
              <a:t>    }</a:t>
            </a:r>
          </a:p>
          <a:p>
            <a:pPr>
              <a:spcBef>
                <a:spcPts val="0"/>
              </a:spcBef>
              <a:defRPr/>
            </a:pPr>
            <a:r>
              <a:rPr lang="en-US" sz="1400" dirty="0" smtClean="0"/>
              <a:t>}</a:t>
            </a:r>
          </a:p>
          <a:p>
            <a:pPr>
              <a:spcBef>
                <a:spcPts val="0"/>
              </a:spcBef>
              <a:defRPr/>
            </a:pPr>
            <a:r>
              <a:rPr lang="en-US" sz="1400" dirty="0" smtClean="0"/>
              <a:t>class Derived extends Base{</a:t>
            </a:r>
          </a:p>
          <a:p>
            <a:pPr>
              <a:spcBef>
                <a:spcPts val="0"/>
              </a:spcBef>
              <a:defRPr/>
            </a:pPr>
            <a:r>
              <a:rPr lang="en-US" sz="1400" dirty="0" smtClean="0"/>
              <a:t>    private static </a:t>
            </a:r>
            <a:r>
              <a:rPr lang="en-US" sz="1400" dirty="0" err="1" smtClean="0"/>
              <a:t>int</a:t>
            </a:r>
            <a:r>
              <a:rPr lang="en-US" sz="1400" dirty="0" smtClean="0"/>
              <a:t> </a:t>
            </a:r>
            <a:r>
              <a:rPr lang="en-US" sz="1400" dirty="0" err="1" smtClean="0"/>
              <a:t>derVar</a:t>
            </a:r>
            <a:r>
              <a:rPr lang="en-US" sz="1400" dirty="0" smtClean="0"/>
              <a:t>=0;</a:t>
            </a:r>
          </a:p>
          <a:p>
            <a:pPr>
              <a:spcBef>
                <a:spcPts val="0"/>
              </a:spcBef>
              <a:defRPr/>
            </a:pPr>
            <a:r>
              <a:rPr lang="en-US" sz="1400" dirty="0" smtClean="0"/>
              <a:t>    public Derived(){</a:t>
            </a:r>
          </a:p>
          <a:p>
            <a:pPr>
              <a:spcBef>
                <a:spcPts val="0"/>
              </a:spcBef>
              <a:defRPr/>
            </a:pPr>
            <a:r>
              <a:rPr lang="en-US" sz="1400" dirty="0" smtClean="0"/>
              <a:t>         </a:t>
            </a:r>
            <a:r>
              <a:rPr lang="en-US" sz="1400" dirty="0" err="1" smtClean="0"/>
              <a:t>commonVar</a:t>
            </a:r>
            <a:r>
              <a:rPr lang="en-US" sz="1400" dirty="0" smtClean="0"/>
              <a:t>++;</a:t>
            </a:r>
          </a:p>
          <a:p>
            <a:pPr>
              <a:spcBef>
                <a:spcPts val="0"/>
              </a:spcBef>
              <a:defRPr/>
            </a:pPr>
            <a:r>
              <a:rPr lang="en-US" sz="1400" dirty="0" smtClean="0"/>
              <a:t>         </a:t>
            </a:r>
            <a:r>
              <a:rPr lang="en-US" sz="1400" dirty="0" err="1" smtClean="0"/>
              <a:t>derVar</a:t>
            </a:r>
            <a:r>
              <a:rPr lang="en-US" sz="1400" dirty="0" smtClean="0"/>
              <a:t>++;</a:t>
            </a:r>
          </a:p>
          <a:p>
            <a:pPr>
              <a:spcBef>
                <a:spcPts val="0"/>
              </a:spcBef>
              <a:defRPr/>
            </a:pPr>
            <a:r>
              <a:rPr lang="en-US" sz="1400" dirty="0" smtClean="0"/>
              <a:t>    }</a:t>
            </a:r>
          </a:p>
        </p:txBody>
      </p:sp>
      <p:sp>
        <p:nvSpPr>
          <p:cNvPr id="9" name="Text Box 4"/>
          <p:cNvSpPr txBox="1">
            <a:spLocks noChangeArrowheads="1"/>
          </p:cNvSpPr>
          <p:nvPr/>
        </p:nvSpPr>
        <p:spPr bwMode="auto">
          <a:xfrm>
            <a:off x="4724400" y="1828800"/>
            <a:ext cx="4648200" cy="37548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sz="1400" dirty="0" smtClean="0"/>
              <a:t>public void </a:t>
            </a:r>
            <a:r>
              <a:rPr lang="en-US" sz="1400" dirty="0" err="1" smtClean="0"/>
              <a:t>printDetails</a:t>
            </a:r>
            <a:r>
              <a:rPr lang="en-US" sz="1400" dirty="0" smtClean="0"/>
              <a:t>(){</a:t>
            </a:r>
          </a:p>
          <a:p>
            <a:pPr>
              <a:spcBef>
                <a:spcPts val="0"/>
              </a:spcBef>
              <a:defRPr/>
            </a:pPr>
            <a:r>
              <a:rPr lang="en-US" sz="1400" dirty="0" smtClean="0"/>
              <a:t>         </a:t>
            </a:r>
            <a:r>
              <a:rPr lang="en-US" sz="1400" dirty="0" err="1" smtClean="0"/>
              <a:t>super.printDetails</a:t>
            </a:r>
            <a:r>
              <a:rPr lang="en-US" sz="1400" dirty="0" smtClean="0"/>
              <a:t>();</a:t>
            </a:r>
          </a:p>
          <a:p>
            <a:pPr>
              <a:spcBef>
                <a:spcPts val="0"/>
              </a:spcBef>
              <a:defRPr/>
            </a:pPr>
            <a:r>
              <a:rPr lang="en-US" sz="1400" dirty="0" smtClean="0"/>
              <a:t>         </a:t>
            </a:r>
            <a:r>
              <a:rPr lang="en-US" sz="1400" dirty="0" err="1" smtClean="0"/>
              <a:t>System.out.println</a:t>
            </a:r>
            <a:r>
              <a:rPr lang="en-US" sz="1400" dirty="0" smtClean="0"/>
              <a:t>("Derived variable: "+</a:t>
            </a:r>
            <a:r>
              <a:rPr lang="en-US" sz="1400" dirty="0" err="1" smtClean="0"/>
              <a:t>derVar</a:t>
            </a:r>
            <a:r>
              <a:rPr lang="en-US" sz="1400" dirty="0" smtClean="0"/>
              <a:t>);</a:t>
            </a:r>
          </a:p>
          <a:p>
            <a:pPr>
              <a:spcBef>
                <a:spcPts val="0"/>
              </a:spcBef>
              <a:defRPr/>
            </a:pPr>
            <a:r>
              <a:rPr lang="en-US" sz="1400" dirty="0" smtClean="0"/>
              <a:t>         </a:t>
            </a:r>
            <a:r>
              <a:rPr lang="en-US" sz="1400" dirty="0" err="1" smtClean="0"/>
              <a:t>System.out.println</a:t>
            </a:r>
            <a:r>
              <a:rPr lang="en-US" sz="1400" dirty="0" smtClean="0"/>
              <a:t>("</a:t>
            </a:r>
            <a:r>
              <a:rPr lang="en-US" sz="1400" dirty="0" err="1" smtClean="0"/>
              <a:t>CommonVar</a:t>
            </a:r>
            <a:r>
              <a:rPr lang="en-US" sz="1400" dirty="0" smtClean="0"/>
              <a:t>:"+</a:t>
            </a:r>
            <a:r>
              <a:rPr lang="en-US" sz="1400" dirty="0" err="1" smtClean="0"/>
              <a:t>commonVar</a:t>
            </a:r>
            <a:r>
              <a:rPr lang="en-US" sz="1400" dirty="0" smtClean="0"/>
              <a:t>);</a:t>
            </a:r>
          </a:p>
          <a:p>
            <a:pPr>
              <a:spcBef>
                <a:spcPts val="0"/>
              </a:spcBef>
              <a:defRPr/>
            </a:pPr>
            <a:r>
              <a:rPr lang="en-US" sz="1400" dirty="0" smtClean="0"/>
              <a:t>    }</a:t>
            </a:r>
          </a:p>
          <a:p>
            <a:pPr>
              <a:spcBef>
                <a:spcPts val="0"/>
              </a:spcBef>
              <a:defRPr/>
            </a:pPr>
            <a:r>
              <a:rPr lang="en-US" sz="1400" dirty="0" smtClean="0"/>
              <a:t>    public static void main(String </a:t>
            </a:r>
            <a:r>
              <a:rPr lang="en-US" sz="1400" dirty="0" err="1" smtClean="0"/>
              <a:t>args</a:t>
            </a:r>
            <a:r>
              <a:rPr lang="en-US" sz="1400" dirty="0" smtClean="0"/>
              <a:t>[]){</a:t>
            </a:r>
          </a:p>
          <a:p>
            <a:pPr>
              <a:spcBef>
                <a:spcPts val="0"/>
              </a:spcBef>
              <a:defRPr/>
            </a:pPr>
            <a:r>
              <a:rPr lang="en-US" sz="1400" dirty="0" smtClean="0"/>
              <a:t>         Derived </a:t>
            </a:r>
            <a:r>
              <a:rPr lang="en-US" sz="1400" dirty="0" err="1" smtClean="0"/>
              <a:t>childOne</a:t>
            </a:r>
            <a:r>
              <a:rPr lang="en-US" sz="1400" dirty="0" smtClean="0"/>
              <a:t>=new Derived();</a:t>
            </a:r>
          </a:p>
          <a:p>
            <a:pPr>
              <a:spcBef>
                <a:spcPts val="0"/>
              </a:spcBef>
              <a:defRPr/>
            </a:pPr>
            <a:r>
              <a:rPr lang="en-US" sz="1400" dirty="0" smtClean="0"/>
              <a:t>         Derived </a:t>
            </a:r>
            <a:r>
              <a:rPr lang="en-US" sz="1400" dirty="0" err="1" smtClean="0"/>
              <a:t>childTwo</a:t>
            </a:r>
            <a:r>
              <a:rPr lang="en-US" sz="1400" dirty="0" smtClean="0"/>
              <a:t>=new Derived();</a:t>
            </a:r>
          </a:p>
          <a:p>
            <a:pPr>
              <a:spcBef>
                <a:spcPts val="0"/>
              </a:spcBef>
              <a:defRPr/>
            </a:pPr>
            <a:r>
              <a:rPr lang="en-US" sz="1400" dirty="0" smtClean="0"/>
              <a:t>         Base </a:t>
            </a:r>
            <a:r>
              <a:rPr lang="en-US" sz="1400" dirty="0" err="1" smtClean="0"/>
              <a:t>baseOne</a:t>
            </a:r>
            <a:r>
              <a:rPr lang="en-US" sz="1400" dirty="0" smtClean="0"/>
              <a:t>=new Base();</a:t>
            </a:r>
          </a:p>
          <a:p>
            <a:pPr>
              <a:spcBef>
                <a:spcPts val="0"/>
              </a:spcBef>
              <a:defRPr/>
            </a:pPr>
            <a:r>
              <a:rPr lang="en-US" sz="1400" dirty="0" smtClean="0"/>
              <a:t>         </a:t>
            </a:r>
            <a:r>
              <a:rPr lang="en-US" sz="1400" dirty="0" err="1" smtClean="0"/>
              <a:t>childTwo.printDetails</a:t>
            </a:r>
            <a:r>
              <a:rPr lang="en-US" sz="1400" dirty="0" smtClean="0"/>
              <a:t>();</a:t>
            </a:r>
          </a:p>
          <a:p>
            <a:pPr>
              <a:spcBef>
                <a:spcPts val="0"/>
              </a:spcBef>
              <a:defRPr/>
            </a:pPr>
            <a:r>
              <a:rPr lang="en-US" sz="1400" dirty="0" smtClean="0"/>
              <a:t>    }</a:t>
            </a:r>
          </a:p>
          <a:p>
            <a:pPr>
              <a:spcBef>
                <a:spcPts val="0"/>
              </a:spcBef>
              <a:defRPr/>
            </a:pPr>
            <a:r>
              <a:rPr lang="en-US" sz="1400" dirty="0" smtClean="0"/>
              <a:t>}</a:t>
            </a:r>
          </a:p>
          <a:p>
            <a:pPr>
              <a:spcBef>
                <a:spcPts val="0"/>
              </a:spcBef>
              <a:defRPr/>
            </a:pPr>
            <a:endParaRPr lang="en-US" sz="1400" dirty="0" smtClean="0"/>
          </a:p>
          <a:p>
            <a:pPr>
              <a:spcBef>
                <a:spcPts val="0"/>
              </a:spcBef>
              <a:defRPr/>
            </a:pPr>
            <a:endParaRPr lang="en-US" sz="1400" dirty="0" smtClean="0"/>
          </a:p>
          <a:p>
            <a:pPr>
              <a:spcBef>
                <a:spcPts val="0"/>
              </a:spcBef>
              <a:defRPr/>
            </a:pPr>
            <a:endParaRPr lang="en-US" sz="1400" dirty="0" smtClean="0"/>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696200" y="4724400"/>
            <a:ext cx="1244600" cy="1400175"/>
          </a:xfrm>
          <a:prstGeom prst="rect">
            <a:avLst/>
          </a:prstGeom>
          <a:noFill/>
          <a:ln w="9525">
            <a:noFill/>
            <a:miter lim="800000"/>
            <a:headEnd/>
            <a:tailEnd/>
          </a:ln>
        </p:spPr>
      </p:pic>
      <p:sp>
        <p:nvSpPr>
          <p:cNvPr id="10" name="Content Placeholder 9"/>
          <p:cNvSpPr txBox="1">
            <a:spLocks/>
          </p:cNvSpPr>
          <p:nvPr/>
        </p:nvSpPr>
        <p:spPr bwMode="auto">
          <a:xfrm>
            <a:off x="762000" y="5257800"/>
            <a:ext cx="32004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BaseVariable:3</a:t>
            </a:r>
          </a:p>
          <a:p>
            <a:pPr eaLnBrk="1" hangingPunct="1">
              <a:spcBef>
                <a:spcPts val="0"/>
              </a:spcBef>
            </a:pPr>
            <a:r>
              <a:rPr lang="en-US" sz="1600" b="0" dirty="0" smtClean="0"/>
              <a:t>Derived variable: 2</a:t>
            </a:r>
          </a:p>
          <a:p>
            <a:pPr eaLnBrk="1" hangingPunct="1">
              <a:spcBef>
                <a:spcPts val="0"/>
              </a:spcBef>
            </a:pPr>
            <a:r>
              <a:rPr lang="en-US" sz="1600" b="0" dirty="0" smtClean="0"/>
              <a:t>CommonVar:2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75781F8-5787-4FDD-9247-3A05F11791AD}" type="slidenum">
              <a:rPr lang="en-US"/>
              <a:pPr>
                <a:defRPr/>
              </a:pPr>
              <a:t>8</a:t>
            </a:fld>
            <a:endParaRPr lang="en-US"/>
          </a:p>
        </p:txBody>
      </p:sp>
      <p:sp>
        <p:nvSpPr>
          <p:cNvPr id="681988" name="Rectangle 4"/>
          <p:cNvSpPr>
            <a:spLocks noGrp="1" noChangeArrowheads="1"/>
          </p:cNvSpPr>
          <p:nvPr>
            <p:ph type="title"/>
          </p:nvPr>
        </p:nvSpPr>
        <p:spPr/>
        <p:txBody>
          <a:bodyPr/>
          <a:lstStyle/>
          <a:p>
            <a:pPr eaLnBrk="1" hangingPunct="1">
              <a:defRPr/>
            </a:pPr>
            <a:r>
              <a:rPr lang="en-US" dirty="0" smtClean="0"/>
              <a:t>Method Overloading  (1of 2 )</a:t>
            </a:r>
          </a:p>
        </p:txBody>
      </p:sp>
      <p:sp>
        <p:nvSpPr>
          <p:cNvPr id="4101" name="Rectangle 5"/>
          <p:cNvSpPr>
            <a:spLocks noGrp="1" noChangeArrowheads="1"/>
          </p:cNvSpPr>
          <p:nvPr>
            <p:ph type="body" idx="1"/>
          </p:nvPr>
        </p:nvSpPr>
        <p:spPr>
          <a:xfrm>
            <a:off x="609600" y="1282700"/>
            <a:ext cx="8534400" cy="4881563"/>
          </a:xfrm>
        </p:spPr>
        <p:txBody>
          <a:bodyPr/>
          <a:lstStyle/>
          <a:p>
            <a:pPr eaLnBrk="1" hangingPunct="1">
              <a:defRPr/>
            </a:pPr>
            <a:r>
              <a:rPr lang="en-US" sz="2200" dirty="0" smtClean="0"/>
              <a:t>Two or more methods in a class can have the same name, if their argument lists are different</a:t>
            </a:r>
          </a:p>
          <a:p>
            <a:pPr eaLnBrk="1" hangingPunct="1">
              <a:buFont typeface="Wingdings" pitchFamily="2" charset="2"/>
              <a:buNone/>
              <a:defRPr/>
            </a:pPr>
            <a:endParaRPr lang="en-US" sz="2200" dirty="0" smtClean="0"/>
          </a:p>
          <a:p>
            <a:pPr eaLnBrk="1" hangingPunct="1">
              <a:defRPr/>
            </a:pPr>
            <a:r>
              <a:rPr lang="en-US" sz="2200" dirty="0" smtClean="0"/>
              <a:t>Argument list could differ in</a:t>
            </a:r>
          </a:p>
          <a:p>
            <a:pPr lvl="1" eaLnBrk="1" hangingPunct="1">
              <a:defRPr/>
            </a:pPr>
            <a:r>
              <a:rPr lang="en-US" dirty="0" smtClean="0"/>
              <a:t>Number of parameters</a:t>
            </a:r>
          </a:p>
          <a:p>
            <a:pPr lvl="1" eaLnBrk="1" hangingPunct="1">
              <a:defRPr/>
            </a:pPr>
            <a:r>
              <a:rPr lang="en-US" dirty="0" smtClean="0"/>
              <a:t>Data type of parameters </a:t>
            </a:r>
          </a:p>
          <a:p>
            <a:pPr lvl="1" eaLnBrk="1" hangingPunct="1">
              <a:defRPr/>
            </a:pPr>
            <a:r>
              <a:rPr lang="en-US" dirty="0" smtClean="0"/>
              <a:t>Sequence of data type of parameters</a:t>
            </a:r>
          </a:p>
          <a:p>
            <a:pPr lvl="1" eaLnBrk="1" hangingPunct="1">
              <a:defRPr/>
            </a:pPr>
            <a:endParaRPr lang="en-US" dirty="0" smtClean="0"/>
          </a:p>
          <a:p>
            <a:pPr marL="342900" lvl="1" indent="-342900" eaLnBrk="1" hangingPunct="1">
              <a:buFont typeface="Wingdings" pitchFamily="2" charset="2"/>
              <a:buChar char="Ø"/>
              <a:defRPr/>
            </a:pPr>
            <a:r>
              <a:rPr lang="en-US" dirty="0" smtClean="0"/>
              <a:t>This feature is known as Method Overloading/Static Polymorphism</a:t>
            </a:r>
          </a:p>
          <a:p>
            <a:pPr eaLnBrk="1" hangingPunct="1">
              <a:buFont typeface="Wingdings" pitchFamily="2" charset="2"/>
              <a:buNone/>
              <a:defRPr/>
            </a:pPr>
            <a:endParaRPr lang="en-US" sz="2200" dirty="0" smtClean="0"/>
          </a:p>
          <a:p>
            <a:pPr eaLnBrk="1" hangingPunct="1">
              <a:lnSpc>
                <a:spcPct val="90000"/>
              </a:lnSpc>
              <a:defRPr/>
            </a:pPr>
            <a:r>
              <a:rPr lang="en-US" sz="2200" dirty="0" smtClean="0"/>
              <a:t>Binding of method call to its definition happens at compile time</a:t>
            </a:r>
          </a:p>
          <a:p>
            <a:pPr eaLnBrk="1" hangingPunct="1">
              <a:defRPr/>
            </a:pPr>
            <a:endParaRPr lang="en-US" sz="2200" dirty="0" smtClean="0"/>
          </a:p>
        </p:txBody>
      </p:sp>
      <p:sp>
        <p:nvSpPr>
          <p:cNvPr id="9" name="Oval Callout 8"/>
          <p:cNvSpPr>
            <a:spLocks noChangeArrowheads="1"/>
          </p:cNvSpPr>
          <p:nvPr/>
        </p:nvSpPr>
        <p:spPr bwMode="auto">
          <a:xfrm>
            <a:off x="6705600" y="1905000"/>
            <a:ext cx="2895600" cy="1524000"/>
          </a:xfrm>
          <a:prstGeom prst="wedgeEllipseCallout">
            <a:avLst>
              <a:gd name="adj1" fmla="val -83520"/>
              <a:gd name="adj2" fmla="val -4048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Identify the OO feature associated with this concept?</a:t>
            </a:r>
          </a:p>
        </p:txBody>
      </p:sp>
      <p:sp>
        <p:nvSpPr>
          <p:cNvPr id="11" name="Content Placeholder 9"/>
          <p:cNvSpPr txBox="1">
            <a:spLocks/>
          </p:cNvSpPr>
          <p:nvPr/>
        </p:nvSpPr>
        <p:spPr bwMode="auto">
          <a:xfrm>
            <a:off x="7239000" y="3657600"/>
            <a:ext cx="2057400" cy="838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solidFill>
                  <a:schemeClr val="tx1"/>
                </a:solidFill>
              </a:rPr>
              <a:t>Polymorphism</a:t>
            </a:r>
            <a:endParaRPr lang="en-US" sz="1600" b="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01">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80</a:t>
            </a:fld>
            <a:endParaRPr lang="en-US"/>
          </a:p>
        </p:txBody>
      </p:sp>
      <p:sp>
        <p:nvSpPr>
          <p:cNvPr id="8" name="Text Box 4"/>
          <p:cNvSpPr txBox="1">
            <a:spLocks noChangeArrowheads="1"/>
          </p:cNvSpPr>
          <p:nvPr/>
        </p:nvSpPr>
        <p:spPr bwMode="auto">
          <a:xfrm>
            <a:off x="783756" y="1502227"/>
            <a:ext cx="8077200" cy="489364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dirty="0" smtClean="0"/>
              <a:t>class Base{</a:t>
            </a:r>
          </a:p>
          <a:p>
            <a:pPr>
              <a:spcBef>
                <a:spcPts val="0"/>
              </a:spcBef>
              <a:defRPr/>
            </a:pPr>
            <a:r>
              <a:rPr lang="en-US" dirty="0" smtClean="0"/>
              <a:t>   private </a:t>
            </a:r>
            <a:r>
              <a:rPr lang="en-US" dirty="0" err="1" smtClean="0"/>
              <a:t>int</a:t>
            </a:r>
            <a:r>
              <a:rPr lang="en-US" dirty="0" smtClean="0"/>
              <a:t> </a:t>
            </a:r>
            <a:r>
              <a:rPr lang="en-US" dirty="0" err="1" smtClean="0"/>
              <a:t>baseVar</a:t>
            </a:r>
            <a:r>
              <a:rPr lang="en-US" dirty="0" smtClean="0"/>
              <a:t>=1000;</a:t>
            </a:r>
          </a:p>
          <a:p>
            <a:pPr>
              <a:spcBef>
                <a:spcPts val="0"/>
              </a:spcBef>
              <a:defRPr/>
            </a:pPr>
            <a:r>
              <a:rPr lang="en-US" dirty="0" smtClean="0"/>
              <a:t>   public Base(){</a:t>
            </a:r>
          </a:p>
          <a:p>
            <a:pPr>
              <a:spcBef>
                <a:spcPts val="0"/>
              </a:spcBef>
              <a:defRPr/>
            </a:pPr>
            <a:r>
              <a:rPr lang="en-US" dirty="0" smtClean="0"/>
              <a:t>	   </a:t>
            </a:r>
            <a:r>
              <a:rPr lang="en-US" dirty="0" err="1" smtClean="0"/>
              <a:t>baseVar</a:t>
            </a:r>
            <a:r>
              <a:rPr lang="en-US" dirty="0" smtClean="0"/>
              <a:t>++;</a:t>
            </a:r>
          </a:p>
          <a:p>
            <a:pPr>
              <a:spcBef>
                <a:spcPts val="0"/>
              </a:spcBef>
              <a:defRPr/>
            </a:pPr>
            <a:r>
              <a:rPr lang="en-US" dirty="0" smtClean="0"/>
              <a:t>   }</a:t>
            </a:r>
          </a:p>
          <a:p>
            <a:pPr>
              <a:spcBef>
                <a:spcPts val="0"/>
              </a:spcBef>
              <a:defRPr/>
            </a:pPr>
            <a:r>
              <a:rPr lang="en-US" dirty="0" smtClean="0"/>
              <a:t>   public void display(){</a:t>
            </a:r>
          </a:p>
          <a:p>
            <a:pPr>
              <a:spcBef>
                <a:spcPts val="0"/>
              </a:spcBef>
              <a:defRPr/>
            </a:pPr>
            <a:r>
              <a:rPr lang="en-US" dirty="0" smtClean="0"/>
              <a:t>        </a:t>
            </a:r>
            <a:r>
              <a:rPr lang="en-US" dirty="0" err="1" smtClean="0"/>
              <a:t>System.out.println</a:t>
            </a:r>
            <a:r>
              <a:rPr lang="en-US" dirty="0" smtClean="0"/>
              <a:t>("Base Variable:"+</a:t>
            </a:r>
            <a:r>
              <a:rPr lang="en-US" dirty="0" err="1" smtClean="0"/>
              <a:t>baseVar</a:t>
            </a:r>
            <a:r>
              <a:rPr lang="en-US" dirty="0" smtClean="0"/>
              <a:t>);</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Derived extends Base{</a:t>
            </a:r>
          </a:p>
          <a:p>
            <a:pPr>
              <a:spcBef>
                <a:spcPts val="0"/>
              </a:spcBef>
              <a:defRPr/>
            </a:pPr>
            <a:r>
              <a:rPr lang="en-US" dirty="0" smtClean="0"/>
              <a:t>   private </a:t>
            </a:r>
            <a:r>
              <a:rPr lang="en-US" dirty="0" err="1" smtClean="0"/>
              <a:t>int</a:t>
            </a:r>
            <a:r>
              <a:rPr lang="en-US" dirty="0" smtClean="0"/>
              <a:t> </a:t>
            </a:r>
            <a:r>
              <a:rPr lang="en-US" dirty="0" err="1" smtClean="0"/>
              <a:t>derVar</a:t>
            </a:r>
            <a:r>
              <a:rPr lang="en-US" dirty="0" smtClean="0"/>
              <a:t>;</a:t>
            </a:r>
          </a:p>
          <a:p>
            <a:pPr>
              <a:spcBef>
                <a:spcPts val="0"/>
              </a:spcBef>
              <a:defRPr/>
            </a:pPr>
            <a:r>
              <a:rPr lang="en-US" dirty="0" smtClean="0"/>
              <a:t>   public Derived(</a:t>
            </a:r>
            <a:r>
              <a:rPr lang="en-US" dirty="0" err="1" smtClean="0"/>
              <a:t>int</a:t>
            </a:r>
            <a:r>
              <a:rPr lang="en-US" dirty="0" smtClean="0"/>
              <a:t> </a:t>
            </a:r>
            <a:r>
              <a:rPr lang="en-US" dirty="0" err="1" smtClean="0"/>
              <a:t>derVar</a:t>
            </a:r>
            <a:r>
              <a:rPr lang="en-US" dirty="0" smtClean="0"/>
              <a:t>){</a:t>
            </a:r>
          </a:p>
          <a:p>
            <a:pPr>
              <a:spcBef>
                <a:spcPts val="0"/>
              </a:spcBef>
              <a:defRPr/>
            </a:pPr>
            <a:r>
              <a:rPr lang="en-US" dirty="0" smtClean="0"/>
              <a:t>        </a:t>
            </a:r>
            <a:r>
              <a:rPr lang="en-US" dirty="0" err="1" smtClean="0"/>
              <a:t>this.derVar</a:t>
            </a:r>
            <a:r>
              <a:rPr lang="en-US" dirty="0" smtClean="0"/>
              <a:t>=</a:t>
            </a:r>
            <a:r>
              <a:rPr lang="en-US" dirty="0" err="1" smtClean="0"/>
              <a:t>derVar</a:t>
            </a:r>
            <a:r>
              <a:rPr lang="en-US" dirty="0" smtClean="0"/>
              <a:t>;</a:t>
            </a:r>
          </a:p>
          <a:p>
            <a:pPr>
              <a:spcBef>
                <a:spcPts val="0"/>
              </a:spcBef>
              <a:defRPr/>
            </a:pPr>
            <a:r>
              <a:rPr lang="en-US" dirty="0" smtClean="0"/>
              <a:t>   }</a:t>
            </a:r>
          </a:p>
          <a:p>
            <a:pPr>
              <a:spcBef>
                <a:spcPts val="0"/>
              </a:spcBef>
              <a:defRPr/>
            </a:pPr>
            <a:r>
              <a:rPr lang="en-US" dirty="0" smtClean="0"/>
              <a:t>   public void display(){</a:t>
            </a:r>
          </a:p>
          <a:p>
            <a:pPr>
              <a:spcBef>
                <a:spcPts val="0"/>
              </a:spcBef>
              <a:defRPr/>
            </a:pPr>
            <a:r>
              <a:rPr lang="en-US" dirty="0" smtClean="0"/>
              <a:t>        </a:t>
            </a:r>
            <a:r>
              <a:rPr lang="en-US" dirty="0" err="1" smtClean="0"/>
              <a:t>System.out.println</a:t>
            </a:r>
            <a:r>
              <a:rPr lang="en-US" dirty="0" smtClean="0"/>
              <a:t>("Base Variable:"+</a:t>
            </a:r>
            <a:r>
              <a:rPr lang="en-US" dirty="0" err="1" smtClean="0"/>
              <a:t>baseVar</a:t>
            </a:r>
            <a:r>
              <a:rPr lang="en-US" dirty="0" smtClean="0"/>
              <a:t>+"Derived Variable:"+</a:t>
            </a:r>
            <a:r>
              <a:rPr lang="en-US" dirty="0" err="1" smtClean="0"/>
              <a:t>derVar</a:t>
            </a:r>
            <a:r>
              <a:rPr lang="en-US" dirty="0" smtClean="0"/>
              <a:t>);</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Base </a:t>
            </a:r>
            <a:r>
              <a:rPr lang="en-US" dirty="0" err="1" smtClean="0"/>
              <a:t>baseOne</a:t>
            </a:r>
            <a:r>
              <a:rPr lang="en-US" dirty="0" smtClean="0"/>
              <a:t>=new Base();</a:t>
            </a:r>
          </a:p>
          <a:p>
            <a:pPr>
              <a:spcBef>
                <a:spcPts val="0"/>
              </a:spcBef>
              <a:defRPr/>
            </a:pPr>
            <a:r>
              <a:rPr lang="en-US" dirty="0" smtClean="0"/>
              <a:t>        </a:t>
            </a:r>
            <a:r>
              <a:rPr lang="en-US" dirty="0" err="1" smtClean="0"/>
              <a:t>baseOne.display</a:t>
            </a:r>
            <a:r>
              <a:rPr lang="en-US" dirty="0" smtClean="0"/>
              <a:t>();</a:t>
            </a:r>
          </a:p>
          <a:p>
            <a:pPr>
              <a:spcBef>
                <a:spcPts val="0"/>
              </a:spcBef>
              <a:defRPr/>
            </a:pPr>
            <a:r>
              <a:rPr lang="en-US" dirty="0" smtClean="0"/>
              <a:t>        Derived </a:t>
            </a:r>
            <a:r>
              <a:rPr lang="en-US" dirty="0" err="1" smtClean="0"/>
              <a:t>derOne</a:t>
            </a:r>
            <a:r>
              <a:rPr lang="en-US" dirty="0" smtClean="0"/>
              <a:t>=new Derived(10);</a:t>
            </a:r>
          </a:p>
          <a:p>
            <a:pPr>
              <a:spcBef>
                <a:spcPts val="0"/>
              </a:spcBef>
              <a:defRPr/>
            </a:pPr>
            <a:r>
              <a:rPr lang="en-US" dirty="0" smtClean="0"/>
              <a:t>        </a:t>
            </a:r>
            <a:r>
              <a:rPr lang="en-US" dirty="0" err="1" smtClean="0"/>
              <a:t>derOne.display</a:t>
            </a:r>
            <a:r>
              <a:rPr lang="en-US" dirty="0" smtClean="0"/>
              <a:t>();</a:t>
            </a:r>
          </a:p>
          <a:p>
            <a:pPr>
              <a:spcBef>
                <a:spcPts val="0"/>
              </a:spcBef>
              <a:defRPr/>
            </a:pPr>
            <a:r>
              <a:rPr lang="en-US" dirty="0" smtClean="0"/>
              <a:t>   }</a:t>
            </a:r>
          </a:p>
          <a:p>
            <a:pPr>
              <a:spcBef>
                <a:spcPts val="0"/>
              </a:spcBef>
              <a:defRPr/>
            </a:pPr>
            <a:r>
              <a:rPr lang="en-US" dirty="0" smtClean="0"/>
              <a:t>}</a:t>
            </a:r>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4419600" y="5257800"/>
            <a:ext cx="51054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a private variable of the super class cannot be accessed directly in the sub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C8FA65-2D80-46A9-BE5D-8F8DBFE34CAA}" type="slidenum">
              <a:rPr lang="en-US"/>
              <a:pPr>
                <a:defRPr/>
              </a:pPr>
              <a:t>81</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Abstract keyword, Interfaces and Packages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 Will be dealt with on Day 5</a:t>
            </a:r>
          </a:p>
        </p:txBody>
      </p:sp>
      <p:pic>
        <p:nvPicPr>
          <p:cNvPr id="15365" name="Picture 2" descr="C:\Program Files\Microsoft Office\MEDIA\CAGCAT10\j0301252.wmf"/>
          <p:cNvPicPr>
            <a:picLocks noChangeAspect="1" noChangeArrowheads="1"/>
          </p:cNvPicPr>
          <p:nvPr/>
        </p:nvPicPr>
        <p:blipFill>
          <a:blip r:embed="rId3"/>
          <a:srcRect/>
          <a:stretch>
            <a:fillRect/>
          </a:stretch>
        </p:blipFill>
        <p:spPr bwMode="auto">
          <a:xfrm>
            <a:off x="6324600" y="260658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Retail Store Application – Summary </a:t>
            </a:r>
            <a:endParaRPr lang="en-US" dirty="0"/>
          </a:p>
        </p:txBody>
      </p:sp>
      <p:sp>
        <p:nvSpPr>
          <p:cNvPr id="3" name="Slide Number Placeholder 2"/>
          <p:cNvSpPr>
            <a:spLocks noGrp="1"/>
          </p:cNvSpPr>
          <p:nvPr>
            <p:ph type="sldNum" sz="quarter" idx="10"/>
          </p:nvPr>
        </p:nvSpPr>
        <p:spPr/>
        <p:txBody>
          <a:bodyPr/>
          <a:lstStyle/>
          <a:p>
            <a:pPr>
              <a:defRPr/>
            </a:pPr>
            <a:fld id="{9863A9F6-3BE1-41F0-8A4D-E84324C524B1}" type="slidenum">
              <a:rPr lang="en-US" smtClean="0"/>
              <a:pPr>
                <a:defRPr/>
              </a:pPr>
              <a:t>82</a:t>
            </a:fld>
            <a:endParaRPr lang="en-US"/>
          </a:p>
        </p:txBody>
      </p:sp>
      <p:pic>
        <p:nvPicPr>
          <p:cNvPr id="66564" name="Picture 2"/>
          <p:cNvPicPr>
            <a:picLocks noChangeAspect="1" noChangeArrowheads="1"/>
          </p:cNvPicPr>
          <p:nvPr/>
        </p:nvPicPr>
        <p:blipFill>
          <a:blip r:embed="rId3"/>
          <a:srcRect/>
          <a:stretch>
            <a:fillRect/>
          </a:stretch>
        </p:blipFill>
        <p:spPr bwMode="auto">
          <a:xfrm>
            <a:off x="228600" y="1905000"/>
            <a:ext cx="9490075" cy="4191000"/>
          </a:xfrm>
          <a:prstGeom prst="rect">
            <a:avLst/>
          </a:prstGeom>
          <a:noFill/>
          <a:ln w="12700">
            <a:noFill/>
            <a:miter lim="800000"/>
            <a:headEnd/>
            <a:tailEnd/>
          </a:ln>
        </p:spPr>
      </p:pic>
      <p:sp>
        <p:nvSpPr>
          <p:cNvPr id="31" name="TextBox 30"/>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37" name="Rectangle 36"/>
          <p:cNvSpPr/>
          <p:nvPr/>
        </p:nvSpPr>
        <p:spPr bwMode="auto">
          <a:xfrm>
            <a:off x="5867400" y="1676400"/>
            <a:ext cx="1752600" cy="15240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22" name="Rectangular Callout 21"/>
          <p:cNvSpPr/>
          <p:nvPr/>
        </p:nvSpPr>
        <p:spPr bwMode="auto">
          <a:xfrm>
            <a:off x="6324600" y="5181600"/>
            <a:ext cx="1676400" cy="381000"/>
          </a:xfrm>
          <a:prstGeom prst="wedgeRectCallout">
            <a:avLst>
              <a:gd name="adj1" fmla="val -181198"/>
              <a:gd name="adj2" fmla="val -145117"/>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inheritance)(Day 4)</a:t>
            </a:r>
            <a:endParaRPr lang="en-US" dirty="0">
              <a:solidFill>
                <a:schemeClr val="bg1"/>
              </a:solidFill>
            </a:endParaRPr>
          </a:p>
        </p:txBody>
      </p:sp>
      <p:sp>
        <p:nvSpPr>
          <p:cNvPr id="23" name="Rectangular Callout 22"/>
          <p:cNvSpPr/>
          <p:nvPr/>
        </p:nvSpPr>
        <p:spPr bwMode="auto">
          <a:xfrm>
            <a:off x="2895600" y="2590800"/>
            <a:ext cx="1676400" cy="609600"/>
          </a:xfrm>
          <a:prstGeom prst="wedgeRectCallout">
            <a:avLst>
              <a:gd name="adj1" fmla="val -69448"/>
              <a:gd name="adj2" fmla="val 150599"/>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Aggregation (Day 4)</a:t>
            </a:r>
            <a:endParaRPr lang="en-US" dirty="0">
              <a:solidFill>
                <a:schemeClr val="bg1"/>
              </a:solidFill>
            </a:endParaRPr>
          </a:p>
        </p:txBody>
      </p:sp>
      <p:sp>
        <p:nvSpPr>
          <p:cNvPr id="24" name="Rectangular Callout 23"/>
          <p:cNvSpPr/>
          <p:nvPr/>
        </p:nvSpPr>
        <p:spPr bwMode="auto">
          <a:xfrm>
            <a:off x="8077200" y="2133600"/>
            <a:ext cx="1600200" cy="381000"/>
          </a:xfrm>
          <a:prstGeom prst="wedgeRectCallout">
            <a:avLst>
              <a:gd name="adj1" fmla="val -60420"/>
              <a:gd name="adj2" fmla="val 433933"/>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Association(Day 4)</a:t>
            </a:r>
            <a:endParaRPr lang="en-US" dirty="0">
              <a:solidFill>
                <a:schemeClr val="bg1"/>
              </a:solidFill>
            </a:endParaRPr>
          </a:p>
        </p:txBody>
      </p:sp>
      <p:sp>
        <p:nvSpPr>
          <p:cNvPr id="25" name="Rectangular Callout 24"/>
          <p:cNvSpPr/>
          <p:nvPr/>
        </p:nvSpPr>
        <p:spPr bwMode="auto">
          <a:xfrm>
            <a:off x="8382000" y="5029200"/>
            <a:ext cx="1143000" cy="838200"/>
          </a:xfrm>
          <a:prstGeom prst="wedgeRectCallout">
            <a:avLst>
              <a:gd name="adj1" fmla="val 30692"/>
              <a:gd name="adj2" fmla="val -150535"/>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method </a:t>
            </a:r>
            <a:r>
              <a:rPr lang="en-US" dirty="0" smtClean="0">
                <a:solidFill>
                  <a:schemeClr val="bg1"/>
                </a:solidFill>
              </a:rPr>
              <a:t>overloading(Day 4)</a:t>
            </a:r>
            <a:endParaRPr lang="en-US" dirty="0">
              <a:solidFill>
                <a:schemeClr val="bg1"/>
              </a:solidFill>
            </a:endParaRPr>
          </a:p>
        </p:txBody>
      </p:sp>
      <p:sp>
        <p:nvSpPr>
          <p:cNvPr id="26" name="Rectangular Callout 25"/>
          <p:cNvSpPr/>
          <p:nvPr/>
        </p:nvSpPr>
        <p:spPr bwMode="auto">
          <a:xfrm>
            <a:off x="4038600" y="1828800"/>
            <a:ext cx="1828800" cy="685800"/>
          </a:xfrm>
          <a:prstGeom prst="wedgeRectCallout">
            <a:avLst>
              <a:gd name="adj1" fmla="val 47200"/>
              <a:gd name="adj2" fmla="val 231787"/>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dynamic </a:t>
            </a:r>
            <a:r>
              <a:rPr lang="en-US" dirty="0" smtClean="0">
                <a:solidFill>
                  <a:schemeClr val="bg1"/>
                </a:solidFill>
              </a:rPr>
              <a:t>polymorphism(Day 4)</a:t>
            </a:r>
            <a:endParaRPr lang="en-US" dirty="0">
              <a:solidFill>
                <a:schemeClr val="bg1"/>
              </a:solidFill>
            </a:endParaRPr>
          </a:p>
        </p:txBody>
      </p:sp>
      <p:sp>
        <p:nvSpPr>
          <p:cNvPr id="27" name="Rectangular Callout 26"/>
          <p:cNvSpPr/>
          <p:nvPr/>
        </p:nvSpPr>
        <p:spPr bwMode="auto">
          <a:xfrm>
            <a:off x="6324600" y="5943600"/>
            <a:ext cx="2133600" cy="381000"/>
          </a:xfrm>
          <a:prstGeom prst="wedgeRectCallout">
            <a:avLst>
              <a:gd name="adj1" fmla="val -107804"/>
              <a:gd name="adj2" fmla="val -53688"/>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method </a:t>
            </a:r>
            <a:r>
              <a:rPr lang="en-US" dirty="0" smtClean="0">
                <a:solidFill>
                  <a:schemeClr val="bg1"/>
                </a:solidFill>
              </a:rPr>
              <a:t>overriding(Day 4)</a:t>
            </a:r>
            <a:endParaRPr lang="en-US" dirty="0">
              <a:solidFill>
                <a:schemeClr val="bg1"/>
              </a:solidFill>
            </a:endParaRPr>
          </a:p>
        </p:txBody>
      </p:sp>
      <p:sp>
        <p:nvSpPr>
          <p:cNvPr id="28" name="Rectangular Callout 27"/>
          <p:cNvSpPr/>
          <p:nvPr/>
        </p:nvSpPr>
        <p:spPr bwMode="auto">
          <a:xfrm>
            <a:off x="304800" y="1828800"/>
            <a:ext cx="2743200" cy="381000"/>
          </a:xfrm>
          <a:prstGeom prst="wedgeRectCallout">
            <a:avLst>
              <a:gd name="adj1" fmla="val 52060"/>
              <a:gd name="adj2" fmla="val 590122"/>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parameterized constructor (Day 4)</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28"/>
                                        </p:tgtEl>
                                      </p:cBhvr>
                                    </p:animEffect>
                                    <p:set>
                                      <p:cBhvr>
                                        <p:cTn id="20" dur="1" fill="hold">
                                          <p:stCondLst>
                                            <p:cond delay="499"/>
                                          </p:stCondLst>
                                        </p:cTn>
                                        <p:tgtEl>
                                          <p:spTgt spid="2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4"/>
                                        </p:tgtEl>
                                      </p:cBhvr>
                                    </p:animEffect>
                                    <p:set>
                                      <p:cBhvr>
                                        <p:cTn id="47" dur="1" fill="hold">
                                          <p:stCondLst>
                                            <p:cond delay="499"/>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27"/>
                                        </p:tgtEl>
                                      </p:cBhvr>
                                    </p:animEffect>
                                    <p:set>
                                      <p:cBhvr>
                                        <p:cTn id="56" dur="1" fill="hold">
                                          <p:stCondLst>
                                            <p:cond delay="499"/>
                                          </p:stCondLst>
                                        </p:cTn>
                                        <p:tgtEl>
                                          <p:spTgt spid="2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6" grpId="0" animBg="1"/>
      <p:bldP spid="26" grpId="1" animBg="1"/>
      <p:bldP spid="27" grpId="0" animBg="1"/>
      <p:bldP spid="27" grpId="1" animBg="1"/>
      <p:bldP spid="28" grpId="0" animBg="1"/>
      <p:bldP spid="28"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CB8A73-BFAB-48DB-80F3-F93C3B7D1DFB}" type="slidenum">
              <a:rPr lang="en-US"/>
              <a:pPr>
                <a:defRPr/>
              </a:pPr>
              <a:t>83</a:t>
            </a:fld>
            <a:endParaRPr lang="en-US"/>
          </a:p>
        </p:txBody>
      </p:sp>
      <p:sp>
        <p:nvSpPr>
          <p:cNvPr id="184324" name="Rectangle 4"/>
          <p:cNvSpPr>
            <a:spLocks noGrp="1" noChangeArrowheads="1"/>
          </p:cNvSpPr>
          <p:nvPr>
            <p:ph type="title"/>
          </p:nvPr>
        </p:nvSpPr>
        <p:spPr>
          <a:xfrm>
            <a:off x="0" y="12700"/>
            <a:ext cx="8077200" cy="973138"/>
          </a:xfrm>
        </p:spPr>
        <p:txBody>
          <a:bodyPr/>
          <a:lstStyle/>
          <a:p>
            <a:pPr eaLnBrk="1" hangingPunct="1">
              <a:defRPr/>
            </a:pPr>
            <a:r>
              <a:rPr lang="en-US" dirty="0" smtClean="0"/>
              <a:t>  Summary</a:t>
            </a:r>
          </a:p>
        </p:txBody>
      </p:sp>
      <p:sp>
        <p:nvSpPr>
          <p:cNvPr id="73732" name="Rectangle 7"/>
          <p:cNvSpPr>
            <a:spLocks noGrp="1" noChangeArrowheads="1"/>
          </p:cNvSpPr>
          <p:nvPr>
            <p:ph type="body" idx="1"/>
          </p:nvPr>
        </p:nvSpPr>
        <p:spPr>
          <a:xfrm>
            <a:off x="609600" y="1282700"/>
            <a:ext cx="8636000" cy="4881563"/>
          </a:xfrm>
        </p:spPr>
        <p:txBody>
          <a:bodyPr/>
          <a:lstStyle/>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Method Overloading</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Parameterized Constructors</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Relationships</a:t>
            </a:r>
          </a:p>
          <a:p>
            <a:pPr marL="690563" lvl="2" indent="-290513" eaLnBrk="1" hangingPunct="1">
              <a:lnSpc>
                <a:spcPct val="90000"/>
              </a:lnSpc>
              <a:buClr>
                <a:schemeClr val="tx1"/>
              </a:buClr>
              <a:buSzPct val="100000"/>
              <a:buFont typeface="Wingdings" pitchFamily="2" charset="2"/>
              <a:buChar char="§"/>
              <a:defRPr/>
            </a:pPr>
            <a:r>
              <a:rPr lang="en-US" dirty="0" smtClean="0">
                <a:ea typeface="+mn-ea"/>
              </a:rPr>
              <a:t>Inheritance</a:t>
            </a:r>
          </a:p>
          <a:p>
            <a:pPr marL="690563" lvl="2" indent="-290513" eaLnBrk="1" hangingPunct="1">
              <a:lnSpc>
                <a:spcPct val="90000"/>
              </a:lnSpc>
              <a:buClr>
                <a:schemeClr val="tx1"/>
              </a:buClr>
              <a:buSzPct val="100000"/>
              <a:buFont typeface="Wingdings" pitchFamily="2" charset="2"/>
              <a:buChar char="§"/>
              <a:defRPr/>
            </a:pPr>
            <a:r>
              <a:rPr lang="en-US" dirty="0" smtClean="0">
                <a:ea typeface="+mn-ea"/>
              </a:rPr>
              <a:t>Aggregation</a:t>
            </a:r>
          </a:p>
          <a:p>
            <a:pPr marL="690563" lvl="2" indent="-290513" eaLnBrk="1" hangingPunct="1">
              <a:lnSpc>
                <a:spcPct val="90000"/>
              </a:lnSpc>
              <a:buClr>
                <a:schemeClr val="tx1"/>
              </a:buClr>
              <a:buSzPct val="100000"/>
              <a:buFont typeface="Wingdings" pitchFamily="2" charset="2"/>
              <a:buChar char="§"/>
              <a:defRPr/>
            </a:pPr>
            <a:r>
              <a:rPr lang="en-US" dirty="0" smtClean="0">
                <a:ea typeface="+mn-ea"/>
              </a:rPr>
              <a:t>Association</a:t>
            </a:r>
          </a:p>
          <a:p>
            <a:pPr marL="290513" lvl="1" indent="-290513" eaLnBrk="1" hangingPunct="1">
              <a:lnSpc>
                <a:spcPct val="90000"/>
              </a:lnSpc>
              <a:buClr>
                <a:schemeClr val="tx1"/>
              </a:buClr>
              <a:buSzPct val="100000"/>
              <a:buFont typeface="Wingdings" pitchFamily="2" charset="2"/>
              <a:buChar char="Ø"/>
              <a:defRPr/>
            </a:pPr>
            <a:endParaRPr lang="en-US" dirty="0" smtClean="0">
              <a:ea typeface="+mn-ea"/>
            </a:endParaRPr>
          </a:p>
          <a:p>
            <a:pPr marL="290513" lvl="1" indent="-290513" eaLnBrk="1" hangingPunct="1">
              <a:lnSpc>
                <a:spcPct val="90000"/>
              </a:lnSpc>
              <a:buClr>
                <a:schemeClr val="tx1"/>
              </a:buClr>
              <a:buSzPct val="100000"/>
              <a:buFont typeface="Wingdings" pitchFamily="2" charset="2"/>
              <a:buChar char="Ø"/>
              <a:defRPr/>
            </a:pPr>
            <a:r>
              <a:rPr lang="en-US" dirty="0" smtClean="0">
                <a:ea typeface="+mn-ea"/>
              </a:rPr>
              <a:t>Method Overriding and Dynamic Polymorphism</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C8FA65-2D80-46A9-BE5D-8F8DBFE34CAA}" type="slidenum">
              <a:rPr lang="en-US"/>
              <a:pPr>
                <a:defRPr/>
              </a:pPr>
              <a:t>84</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You can try these ….(Self study section)</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endParaRPr lang="en-US" dirty="0" smtClean="0"/>
          </a:p>
          <a:p>
            <a:pPr marL="342900" lvl="1" indent="-342900" algn="ctr" eaLnBrk="1" hangingPunct="1">
              <a:buFont typeface="Wingdings" pitchFamily="2" charset="2"/>
              <a:buNone/>
              <a:defRPr/>
            </a:pPr>
            <a:r>
              <a:rPr lang="en-US" sz="2800" dirty="0" smtClean="0"/>
              <a:t>Practice Snippets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2"/>
            <a:ext cx="8915400" cy="4881563"/>
          </a:xfrm>
        </p:spPr>
        <p:txBody>
          <a:bodyPr/>
          <a:lstStyle/>
          <a:p>
            <a:pPr>
              <a:buFont typeface="Wingdings" pitchFamily="2" charset="2"/>
              <a:buNone/>
              <a:defRPr/>
            </a:pPr>
            <a:r>
              <a:rPr lang="en-US" dirty="0" smtClean="0"/>
              <a:t>Q1. What is the outcome of the following code snippet?</a:t>
            </a:r>
          </a:p>
          <a:p>
            <a:pPr>
              <a:buFont typeface="Wingdings" pitchFamily="2" charset="2"/>
              <a:buNone/>
              <a:defRPr/>
            </a:pPr>
            <a:endParaRPr lang="en-US" dirty="0" smtClean="0"/>
          </a:p>
          <a:p>
            <a:pPr>
              <a:buFont typeface="Wingdings" pitchFamily="2" charset="2"/>
              <a:buNone/>
              <a:defRPr/>
            </a:pPr>
            <a:r>
              <a:rPr lang="en-US" dirty="0" smtClean="0"/>
              <a: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6F06CCBB-4B94-4D91-ACDB-267C6AEE705A}" type="slidenum">
              <a:rPr lang="en-US"/>
              <a:pPr>
                <a:defRPr/>
              </a:pPr>
              <a:t>85</a:t>
            </a:fld>
            <a:endParaRPr lang="en-US"/>
          </a:p>
        </p:txBody>
      </p:sp>
      <p:sp>
        <p:nvSpPr>
          <p:cNvPr id="7" name="Text Box 4"/>
          <p:cNvSpPr txBox="1">
            <a:spLocks noChangeArrowheads="1"/>
          </p:cNvSpPr>
          <p:nvPr/>
        </p:nvSpPr>
        <p:spPr bwMode="auto">
          <a:xfrm>
            <a:off x="609601" y="1589317"/>
            <a:ext cx="7772400" cy="480131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class Example{</a:t>
            </a:r>
          </a:p>
          <a:p>
            <a:r>
              <a:rPr lang="en-US" dirty="0" smtClean="0"/>
              <a:t> public void </a:t>
            </a:r>
            <a:r>
              <a:rPr lang="en-US" dirty="0" err="1" smtClean="0"/>
              <a:t>disp</a:t>
            </a:r>
            <a:r>
              <a:rPr lang="en-US" dirty="0" smtClean="0"/>
              <a:t>(</a:t>
            </a:r>
            <a:r>
              <a:rPr lang="en-US" dirty="0" err="1" smtClean="0"/>
              <a:t>int</a:t>
            </a:r>
            <a:r>
              <a:rPr lang="en-US" dirty="0" smtClean="0"/>
              <a:t> num1,int num2){</a:t>
            </a:r>
          </a:p>
          <a:p>
            <a:r>
              <a:rPr lang="en-US" dirty="0" smtClean="0"/>
              <a:t> 	</a:t>
            </a:r>
            <a:r>
              <a:rPr lang="en-US" dirty="0" err="1" smtClean="0"/>
              <a:t>System.out.println</a:t>
            </a:r>
            <a:r>
              <a:rPr lang="en-US" dirty="0" smtClean="0"/>
              <a:t>("First </a:t>
            </a:r>
            <a:r>
              <a:rPr lang="en-US" dirty="0" err="1" smtClean="0"/>
              <a:t>disp</a:t>
            </a:r>
            <a:r>
              <a:rPr lang="en-US" dirty="0" smtClean="0"/>
              <a:t> method in the Example Class");</a:t>
            </a:r>
          </a:p>
          <a:p>
            <a:r>
              <a:rPr lang="en-US" dirty="0" smtClean="0"/>
              <a:t> 	</a:t>
            </a:r>
            <a:r>
              <a:rPr lang="en-US" dirty="0" err="1" smtClean="0"/>
              <a:t>System.out.println</a:t>
            </a:r>
            <a:r>
              <a:rPr lang="en-US" dirty="0" smtClean="0"/>
              <a:t>("num1="+num1);</a:t>
            </a:r>
          </a:p>
          <a:p>
            <a:r>
              <a:rPr lang="en-US" dirty="0" smtClean="0"/>
              <a:t>  }</a:t>
            </a:r>
          </a:p>
          <a:p>
            <a:r>
              <a:rPr lang="en-US" dirty="0" smtClean="0"/>
              <a:t>  public </a:t>
            </a:r>
            <a:r>
              <a:rPr lang="en-US" dirty="0" err="1" smtClean="0"/>
              <a:t>int</a:t>
            </a:r>
            <a:r>
              <a:rPr lang="en-US" dirty="0" smtClean="0"/>
              <a:t>  </a:t>
            </a:r>
            <a:r>
              <a:rPr lang="en-US" dirty="0" err="1" smtClean="0"/>
              <a:t>disp</a:t>
            </a:r>
            <a:r>
              <a:rPr lang="en-US" dirty="0" smtClean="0"/>
              <a:t>(</a:t>
            </a:r>
            <a:r>
              <a:rPr lang="en-US" dirty="0" err="1" smtClean="0"/>
              <a:t>int</a:t>
            </a:r>
            <a:r>
              <a:rPr lang="en-US" dirty="0" smtClean="0"/>
              <a:t> num1,int num2){</a:t>
            </a:r>
          </a:p>
          <a:p>
            <a:r>
              <a:rPr lang="en-US" dirty="0" smtClean="0"/>
              <a:t>   	</a:t>
            </a:r>
            <a:r>
              <a:rPr lang="en-US" dirty="0" err="1" smtClean="0"/>
              <a:t>System.out.println</a:t>
            </a:r>
            <a:r>
              <a:rPr lang="en-US" dirty="0" smtClean="0"/>
              <a:t>("Second </a:t>
            </a:r>
            <a:r>
              <a:rPr lang="en-US" dirty="0" err="1" smtClean="0"/>
              <a:t>disp</a:t>
            </a:r>
            <a:r>
              <a:rPr lang="en-US" dirty="0" smtClean="0"/>
              <a:t> method in the Example Class");</a:t>
            </a:r>
          </a:p>
          <a:p>
            <a:r>
              <a:rPr lang="en-US" dirty="0" smtClean="0"/>
              <a:t>   	</a:t>
            </a:r>
            <a:r>
              <a:rPr lang="en-US" dirty="0" err="1" smtClean="0"/>
              <a:t>System.out.println</a:t>
            </a:r>
            <a:r>
              <a:rPr lang="en-US" dirty="0" smtClean="0"/>
              <a:t>("num1="+num1);</a:t>
            </a:r>
          </a:p>
          <a:p>
            <a:r>
              <a:rPr lang="en-US" dirty="0" smtClean="0"/>
              <a:t>   	return num1;</a:t>
            </a:r>
          </a:p>
          <a:p>
            <a:r>
              <a:rPr lang="en-US" dirty="0" smtClean="0"/>
              <a:t>  }</a:t>
            </a:r>
          </a:p>
          <a:p>
            <a:r>
              <a:rPr lang="en-US" dirty="0" smtClean="0"/>
              <a:t>}</a:t>
            </a:r>
          </a:p>
          <a:p>
            <a:r>
              <a:rPr lang="en-US" dirty="0" smtClean="0"/>
              <a:t>class Demo{</a:t>
            </a:r>
          </a:p>
          <a:p>
            <a:r>
              <a:rPr lang="en-US" dirty="0" smtClean="0"/>
              <a:t>	public static void main(String </a:t>
            </a:r>
            <a:r>
              <a:rPr lang="en-US" dirty="0" err="1" smtClean="0"/>
              <a:t>args</a:t>
            </a:r>
            <a:r>
              <a:rPr lang="en-US" dirty="0" smtClean="0"/>
              <a:t>[]){</a:t>
            </a:r>
          </a:p>
          <a:p>
            <a:r>
              <a:rPr lang="en-US" dirty="0" smtClean="0"/>
              <a:t>		Example </a:t>
            </a:r>
            <a:r>
              <a:rPr lang="en-US" dirty="0" err="1" smtClean="0"/>
              <a:t>obj</a:t>
            </a:r>
            <a:r>
              <a:rPr lang="en-US" dirty="0" smtClean="0"/>
              <a:t>=new Example();</a:t>
            </a:r>
          </a:p>
          <a:p>
            <a:r>
              <a:rPr lang="en-US" dirty="0" smtClean="0"/>
              <a:t>		</a:t>
            </a:r>
            <a:r>
              <a:rPr lang="en-US" dirty="0" err="1" smtClean="0"/>
              <a:t>obj.disp</a:t>
            </a:r>
            <a:r>
              <a:rPr lang="en-US" dirty="0" smtClean="0"/>
              <a:t>(60,20);</a:t>
            </a:r>
          </a:p>
          <a:p>
            <a:r>
              <a:rPr lang="en-US" dirty="0" smtClean="0"/>
              <a:t>	}</a:t>
            </a:r>
          </a:p>
          <a:p>
            <a:r>
              <a:rPr lang="en-US" dirty="0" smtClean="0"/>
              <a:t>}</a:t>
            </a:r>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2"/>
            <a:ext cx="1244601" cy="1400175"/>
          </a:xfrm>
          <a:prstGeom prst="rect">
            <a:avLst/>
          </a:prstGeom>
          <a:noFill/>
          <a:ln w="9525">
            <a:noFill/>
            <a:miter lim="800000"/>
            <a:headEnd/>
            <a:tailEnd/>
          </a:ln>
        </p:spPr>
      </p:pic>
      <p:sp>
        <p:nvSpPr>
          <p:cNvPr id="8" name="Content Placeholder 9"/>
          <p:cNvSpPr txBox="1">
            <a:spLocks/>
          </p:cNvSpPr>
          <p:nvPr/>
        </p:nvSpPr>
        <p:spPr bwMode="auto">
          <a:xfrm>
            <a:off x="3810000" y="5562600"/>
            <a:ext cx="51054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a class cannot have more than one method with the same name and argument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2"/>
            <a:ext cx="8915400" cy="4881563"/>
          </a:xfrm>
        </p:spPr>
        <p:txBody>
          <a:bodyPr/>
          <a:lstStyle/>
          <a:p>
            <a:pPr>
              <a:buFont typeface="Wingdings" pitchFamily="2" charset="2"/>
              <a:buNone/>
              <a:defRPr/>
            </a:pPr>
            <a:r>
              <a:rPr lang="en-US" sz="2000"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86</a:t>
            </a:fld>
            <a:endParaRPr lang="en-US"/>
          </a:p>
        </p:txBody>
      </p:sp>
      <p:sp>
        <p:nvSpPr>
          <p:cNvPr id="8" name="Text Box 4"/>
          <p:cNvSpPr txBox="1">
            <a:spLocks noChangeArrowheads="1"/>
          </p:cNvSpPr>
          <p:nvPr/>
        </p:nvSpPr>
        <p:spPr bwMode="auto">
          <a:xfrm>
            <a:off x="228600" y="1520371"/>
            <a:ext cx="4724400" cy="39010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indent="4763">
              <a:buNone/>
              <a:tabLst>
                <a:tab pos="0" algn="l"/>
              </a:tabLst>
              <a:defRPr/>
            </a:pPr>
            <a:r>
              <a:rPr lang="en-US" sz="1100" dirty="0" smtClean="0"/>
              <a:t>class Base{</a:t>
            </a:r>
          </a:p>
          <a:p>
            <a:pPr indent="4763">
              <a:buNone/>
              <a:tabLst>
                <a:tab pos="0" algn="l"/>
              </a:tabLst>
              <a:defRPr/>
            </a:pPr>
            <a:r>
              <a:rPr lang="en-US" sz="1100" dirty="0" smtClean="0"/>
              <a:t>	public </a:t>
            </a:r>
            <a:r>
              <a:rPr lang="en-US" sz="1100" dirty="0" err="1" smtClean="0"/>
              <a:t>int</a:t>
            </a:r>
            <a:r>
              <a:rPr lang="en-US" sz="1100" dirty="0" smtClean="0"/>
              <a:t> </a:t>
            </a:r>
            <a:r>
              <a:rPr lang="en-US" sz="1100" dirty="0" err="1" smtClean="0"/>
              <a:t>baseVar</a:t>
            </a:r>
            <a:r>
              <a:rPr lang="en-US" sz="1100" dirty="0" smtClean="0"/>
              <a:t>;</a:t>
            </a:r>
          </a:p>
          <a:p>
            <a:pPr indent="4763">
              <a:buNone/>
              <a:tabLst>
                <a:tab pos="0" algn="l"/>
              </a:tabLst>
              <a:defRPr/>
            </a:pPr>
            <a:r>
              <a:rPr lang="en-US" sz="1100" dirty="0" smtClean="0"/>
              <a:t>	public Base(</a:t>
            </a:r>
            <a:r>
              <a:rPr lang="en-US" sz="1100" dirty="0" err="1" smtClean="0"/>
              <a:t>int</a:t>
            </a:r>
            <a:r>
              <a:rPr lang="en-US" sz="1100" dirty="0" smtClean="0"/>
              <a:t> v){</a:t>
            </a:r>
          </a:p>
          <a:p>
            <a:pPr indent="4763">
              <a:buNone/>
              <a:tabLst>
                <a:tab pos="0" algn="l"/>
              </a:tabLst>
              <a:defRPr/>
            </a:pPr>
            <a:r>
              <a:rPr lang="en-US" sz="1100" dirty="0" smtClean="0"/>
              <a:t>		</a:t>
            </a:r>
            <a:r>
              <a:rPr lang="en-US" sz="1100" dirty="0" err="1" smtClean="0"/>
              <a:t>baseVar</a:t>
            </a:r>
            <a:r>
              <a:rPr lang="en-US" sz="1100" dirty="0" smtClean="0"/>
              <a:t>=v;</a:t>
            </a:r>
          </a:p>
          <a:p>
            <a:pPr indent="4763">
              <a:buNone/>
              <a:tabLst>
                <a:tab pos="0" algn="l"/>
              </a:tabLst>
              <a:defRPr/>
            </a:pPr>
            <a:r>
              <a:rPr lang="en-US" sz="1100" dirty="0" smtClean="0"/>
              <a:t>		</a:t>
            </a:r>
            <a:r>
              <a:rPr lang="en-US" sz="1100" dirty="0" err="1" smtClean="0"/>
              <a:t>System.out.println</a:t>
            </a:r>
            <a:r>
              <a:rPr lang="en-US" sz="1100" dirty="0" smtClean="0"/>
              <a:t>("Base class parameterized constructor");</a:t>
            </a:r>
          </a:p>
          <a:p>
            <a:pPr indent="4763">
              <a:buNone/>
              <a:tabLst>
                <a:tab pos="0" algn="l"/>
              </a:tabLst>
              <a:defRPr/>
            </a:pPr>
            <a:r>
              <a:rPr lang="en-US" sz="1100" dirty="0" smtClean="0"/>
              <a:t>	}</a:t>
            </a:r>
          </a:p>
          <a:p>
            <a:pPr indent="4763">
              <a:buNone/>
              <a:tabLst>
                <a:tab pos="0" algn="l"/>
              </a:tabLst>
              <a:defRPr/>
            </a:pPr>
            <a:r>
              <a:rPr lang="en-US" sz="1100" dirty="0" smtClean="0"/>
              <a:t>}</a:t>
            </a:r>
          </a:p>
          <a:p>
            <a:pPr indent="4763">
              <a:buNone/>
              <a:tabLst>
                <a:tab pos="0" algn="l"/>
              </a:tabLst>
              <a:defRPr/>
            </a:pPr>
            <a:r>
              <a:rPr lang="en-US" sz="1100" dirty="0" smtClean="0"/>
              <a:t>class </a:t>
            </a:r>
            <a:r>
              <a:rPr lang="en-US" sz="1100" dirty="0" err="1" smtClean="0"/>
              <a:t>Der</a:t>
            </a:r>
            <a:r>
              <a:rPr lang="en-US" sz="1100" dirty="0" smtClean="0"/>
              <a:t> extends Base{</a:t>
            </a:r>
          </a:p>
          <a:p>
            <a:pPr indent="4763">
              <a:buNone/>
              <a:tabLst>
                <a:tab pos="0" algn="l"/>
              </a:tabLst>
              <a:defRPr/>
            </a:pPr>
            <a:r>
              <a:rPr lang="en-US" sz="1100" dirty="0" smtClean="0"/>
              <a:t>	public </a:t>
            </a:r>
            <a:r>
              <a:rPr lang="en-US" sz="1100" dirty="0" err="1" smtClean="0"/>
              <a:t>int</a:t>
            </a:r>
            <a:r>
              <a:rPr lang="en-US" sz="1100" dirty="0" smtClean="0"/>
              <a:t> </a:t>
            </a:r>
            <a:r>
              <a:rPr lang="en-US" sz="1100" dirty="0" err="1" smtClean="0"/>
              <a:t>derVar</a:t>
            </a:r>
            <a:r>
              <a:rPr lang="en-US" sz="1100" dirty="0" smtClean="0"/>
              <a:t>;</a:t>
            </a:r>
          </a:p>
          <a:p>
            <a:pPr indent="4763">
              <a:buNone/>
              <a:tabLst>
                <a:tab pos="0" algn="l"/>
              </a:tabLst>
              <a:defRPr/>
            </a:pPr>
            <a:r>
              <a:rPr lang="en-US" sz="1100" dirty="0" smtClean="0"/>
              <a:t>	public </a:t>
            </a:r>
            <a:r>
              <a:rPr lang="en-US" sz="1100" dirty="0" err="1" smtClean="0"/>
              <a:t>Der</a:t>
            </a:r>
            <a:r>
              <a:rPr lang="en-US" sz="1100" dirty="0" smtClean="0"/>
              <a:t>(</a:t>
            </a:r>
            <a:r>
              <a:rPr lang="en-US" sz="1100" dirty="0" err="1" smtClean="0"/>
              <a:t>int</a:t>
            </a:r>
            <a:r>
              <a:rPr lang="en-US" sz="1100" dirty="0" smtClean="0"/>
              <a:t> v){</a:t>
            </a:r>
          </a:p>
          <a:p>
            <a:pPr indent="4763">
              <a:buNone/>
              <a:tabLst>
                <a:tab pos="0" algn="l"/>
              </a:tabLst>
              <a:defRPr/>
            </a:pPr>
            <a:r>
              <a:rPr lang="en-US" sz="1100" dirty="0" smtClean="0"/>
              <a:t>		</a:t>
            </a:r>
            <a:r>
              <a:rPr lang="en-US" sz="1100" dirty="0" err="1" smtClean="0"/>
              <a:t>derVar</a:t>
            </a:r>
            <a:r>
              <a:rPr lang="en-US" sz="1100" dirty="0" smtClean="0"/>
              <a:t>=v;</a:t>
            </a:r>
          </a:p>
          <a:p>
            <a:pPr indent="4763">
              <a:buNone/>
              <a:tabLst>
                <a:tab pos="0" algn="l"/>
              </a:tabLst>
              <a:defRPr/>
            </a:pPr>
            <a:r>
              <a:rPr lang="en-US" sz="1100" dirty="0" smtClean="0"/>
              <a:t>		</a:t>
            </a:r>
            <a:r>
              <a:rPr lang="en-US" sz="1100" dirty="0" err="1" smtClean="0"/>
              <a:t>System.out.println</a:t>
            </a:r>
            <a:r>
              <a:rPr lang="en-US" sz="1100" dirty="0" smtClean="0"/>
              <a:t>("Derived class parameterized constructor");</a:t>
            </a:r>
          </a:p>
          <a:p>
            <a:pPr indent="4763">
              <a:buNone/>
              <a:tabLst>
                <a:tab pos="0" algn="l"/>
              </a:tabLst>
              <a:defRPr/>
            </a:pPr>
            <a:r>
              <a:rPr lang="en-US" sz="1100" dirty="0" smtClean="0"/>
              <a:t>	}</a:t>
            </a:r>
          </a:p>
          <a:p>
            <a:pPr indent="4763">
              <a:buNone/>
              <a:tabLst>
                <a:tab pos="0" algn="l"/>
              </a:tabLst>
              <a:defRPr/>
            </a:pPr>
            <a:endParaRPr lang="en-US" sz="1100" dirty="0" smtClean="0"/>
          </a:p>
        </p:txBody>
      </p:sp>
      <p:sp>
        <p:nvSpPr>
          <p:cNvPr id="7" name="Text Box 4"/>
          <p:cNvSpPr txBox="1">
            <a:spLocks noChangeArrowheads="1"/>
          </p:cNvSpPr>
          <p:nvPr/>
        </p:nvSpPr>
        <p:spPr bwMode="auto">
          <a:xfrm>
            <a:off x="5029200" y="1520372"/>
            <a:ext cx="4724400" cy="33932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indent="4763">
              <a:buNone/>
              <a:tabLst>
                <a:tab pos="0" algn="l"/>
              </a:tabLst>
              <a:defRPr/>
            </a:pPr>
            <a:r>
              <a:rPr lang="en-US" sz="1100" dirty="0" smtClean="0"/>
              <a:t>public void display(){</a:t>
            </a:r>
          </a:p>
          <a:p>
            <a:pPr indent="4763">
              <a:buNone/>
              <a:tabLst>
                <a:tab pos="0" algn="l"/>
              </a:tabLst>
              <a:defRPr/>
            </a:pPr>
            <a:r>
              <a:rPr lang="en-US" sz="1100" dirty="0" smtClean="0"/>
              <a:t>		</a:t>
            </a:r>
            <a:r>
              <a:rPr lang="en-US" sz="1100" dirty="0" err="1" smtClean="0"/>
              <a:t>System.out.println</a:t>
            </a:r>
            <a:r>
              <a:rPr lang="en-US" sz="1100" dirty="0" smtClean="0"/>
              <a:t>("Base variable value="+</a:t>
            </a:r>
            <a:r>
              <a:rPr lang="en-US" sz="1100" dirty="0" err="1" smtClean="0"/>
              <a:t>baseVar</a:t>
            </a:r>
            <a:r>
              <a:rPr lang="en-US" sz="1100" dirty="0" smtClean="0"/>
              <a:t>);</a:t>
            </a:r>
          </a:p>
          <a:p>
            <a:pPr indent="4763">
              <a:buNone/>
              <a:tabLst>
                <a:tab pos="0" algn="l"/>
              </a:tabLst>
              <a:defRPr/>
            </a:pPr>
            <a:r>
              <a:rPr lang="en-US" sz="1100" dirty="0" smtClean="0"/>
              <a:t>		</a:t>
            </a:r>
            <a:r>
              <a:rPr lang="en-US" sz="1100" dirty="0" err="1" smtClean="0"/>
              <a:t>System.out.println</a:t>
            </a:r>
            <a:r>
              <a:rPr lang="en-US" sz="1100" dirty="0" smtClean="0"/>
              <a:t>("Derived variable value="+</a:t>
            </a:r>
            <a:r>
              <a:rPr lang="en-US" sz="1100" dirty="0" err="1" smtClean="0"/>
              <a:t>derVar</a:t>
            </a:r>
            <a:r>
              <a:rPr lang="en-US" sz="1100" dirty="0" smtClean="0"/>
              <a:t>);</a:t>
            </a:r>
          </a:p>
          <a:p>
            <a:pPr indent="4763">
              <a:buNone/>
              <a:tabLst>
                <a:tab pos="0" algn="l"/>
              </a:tabLst>
              <a:defRPr/>
            </a:pPr>
            <a:r>
              <a:rPr lang="en-US" sz="1100" dirty="0" smtClean="0"/>
              <a:t>	}</a:t>
            </a:r>
          </a:p>
          <a:p>
            <a:pPr indent="4763">
              <a:buNone/>
              <a:tabLst>
                <a:tab pos="0" algn="l"/>
              </a:tabLst>
              <a:defRPr/>
            </a:pPr>
            <a:r>
              <a:rPr lang="en-US" sz="1100" dirty="0" smtClean="0"/>
              <a:t>}</a:t>
            </a:r>
          </a:p>
          <a:p>
            <a:pPr indent="4763">
              <a:buNone/>
              <a:tabLst>
                <a:tab pos="0" algn="l"/>
              </a:tabLst>
              <a:defRPr/>
            </a:pPr>
            <a:r>
              <a:rPr lang="en-US" sz="1100" dirty="0" smtClean="0"/>
              <a:t>class Demo{</a:t>
            </a:r>
          </a:p>
          <a:p>
            <a:pPr indent="4763">
              <a:buNone/>
              <a:tabLst>
                <a:tab pos="0" algn="l"/>
              </a:tabLst>
              <a:defRPr/>
            </a:pPr>
            <a:r>
              <a:rPr lang="en-US" sz="1100" dirty="0" smtClean="0"/>
              <a:t>	public static void main(String </a:t>
            </a:r>
            <a:r>
              <a:rPr lang="en-US" sz="1100" dirty="0" err="1" smtClean="0"/>
              <a:t>args</a:t>
            </a:r>
            <a:r>
              <a:rPr lang="en-US" sz="1100" dirty="0" smtClean="0"/>
              <a:t>[]){</a:t>
            </a:r>
          </a:p>
          <a:p>
            <a:pPr indent="4763">
              <a:buNone/>
              <a:tabLst>
                <a:tab pos="0" algn="l"/>
              </a:tabLst>
              <a:defRPr/>
            </a:pPr>
            <a:r>
              <a:rPr lang="en-US" sz="1100" dirty="0" smtClean="0"/>
              <a:t>		</a:t>
            </a:r>
            <a:r>
              <a:rPr lang="en-US" sz="1100" dirty="0" err="1" smtClean="0"/>
              <a:t>Der</a:t>
            </a:r>
            <a:r>
              <a:rPr lang="en-US" sz="1100" dirty="0" smtClean="0"/>
              <a:t> </a:t>
            </a:r>
            <a:r>
              <a:rPr lang="en-US" sz="1100" dirty="0" err="1" smtClean="0"/>
              <a:t>Derobj</a:t>
            </a:r>
            <a:r>
              <a:rPr lang="en-US" sz="1100" dirty="0" smtClean="0"/>
              <a:t>=new </a:t>
            </a:r>
            <a:r>
              <a:rPr lang="en-US" sz="1100" dirty="0" err="1" smtClean="0"/>
              <a:t>Der</a:t>
            </a:r>
            <a:r>
              <a:rPr lang="en-US" sz="1100" dirty="0" smtClean="0"/>
              <a:t>(10);</a:t>
            </a:r>
          </a:p>
          <a:p>
            <a:pPr indent="4763">
              <a:buNone/>
              <a:tabLst>
                <a:tab pos="0" algn="l"/>
              </a:tabLst>
              <a:defRPr/>
            </a:pPr>
            <a:r>
              <a:rPr lang="en-US" sz="1100" dirty="0" smtClean="0"/>
              <a:t>		</a:t>
            </a:r>
            <a:r>
              <a:rPr lang="en-US" sz="1100" dirty="0" err="1" smtClean="0"/>
              <a:t>Derobj.display</a:t>
            </a:r>
            <a:r>
              <a:rPr lang="en-US" sz="1100" dirty="0" smtClean="0"/>
              <a:t>();</a:t>
            </a:r>
          </a:p>
          <a:p>
            <a:pPr indent="4763">
              <a:buNone/>
              <a:tabLst>
                <a:tab pos="0" algn="l"/>
              </a:tabLst>
              <a:defRPr/>
            </a:pPr>
            <a:r>
              <a:rPr lang="en-US" sz="1100" dirty="0" smtClean="0"/>
              <a:t>    }</a:t>
            </a:r>
          </a:p>
          <a:p>
            <a:pPr indent="4763">
              <a:buNone/>
              <a:tabLst>
                <a:tab pos="0" algn="l"/>
              </a:tabLst>
              <a:defRPr/>
            </a:pPr>
            <a:r>
              <a:rPr lang="en-US" sz="1100" dirty="0" smtClean="0"/>
              <a:t>}</a:t>
            </a:r>
          </a:p>
          <a:p>
            <a:pPr indent="4763">
              <a:buNone/>
              <a:tabLst>
                <a:tab pos="0" algn="l"/>
              </a:tabLst>
              <a:defRPr/>
            </a:pPr>
            <a:endParaRPr lang="en-US" sz="1100" dirty="0" smtClean="0"/>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10601" y="4343402"/>
            <a:ext cx="1092200" cy="1228725"/>
          </a:xfrm>
          <a:prstGeom prst="rect">
            <a:avLst/>
          </a:prstGeom>
          <a:noFill/>
          <a:ln w="9525">
            <a:noFill/>
            <a:miter lim="800000"/>
            <a:headEnd/>
            <a:tailEnd/>
          </a:ln>
        </p:spPr>
      </p:pic>
      <p:sp>
        <p:nvSpPr>
          <p:cNvPr id="9" name="TextBox 8"/>
          <p:cNvSpPr txBox="1"/>
          <p:nvPr/>
        </p:nvSpPr>
        <p:spPr>
          <a:xfrm>
            <a:off x="228600" y="5562601"/>
            <a:ext cx="937260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0" dirty="0" smtClean="0">
                <a:solidFill>
                  <a:schemeClr val="bg1"/>
                </a:solidFill>
              </a:rPr>
              <a:t>Why is there a compilation error?</a:t>
            </a:r>
            <a:endParaRPr lang="en-US"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914402"/>
            <a:ext cx="8915400" cy="4881563"/>
          </a:xfrm>
        </p:spPr>
        <p:txBody>
          <a:bodyPr/>
          <a:lstStyle/>
          <a:p>
            <a:pPr>
              <a:buFont typeface="Wingdings" pitchFamily="2" charset="2"/>
              <a:buNone/>
              <a:defRPr/>
            </a:pPr>
            <a:r>
              <a:rPr lang="en-US" sz="2000" dirty="0" smtClean="0"/>
              <a:t>Q3.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87</a:t>
            </a:fld>
            <a:endParaRPr lang="en-US"/>
          </a:p>
        </p:txBody>
      </p:sp>
      <p:sp>
        <p:nvSpPr>
          <p:cNvPr id="8" name="Text Box 4"/>
          <p:cNvSpPr txBox="1">
            <a:spLocks noChangeArrowheads="1"/>
          </p:cNvSpPr>
          <p:nvPr/>
        </p:nvSpPr>
        <p:spPr bwMode="auto">
          <a:xfrm>
            <a:off x="228600" y="1273633"/>
            <a:ext cx="4648200" cy="457817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indent="4763">
              <a:buNone/>
              <a:tabLst>
                <a:tab pos="0" algn="l"/>
              </a:tabLst>
              <a:defRPr/>
            </a:pPr>
            <a:r>
              <a:rPr lang="en-US" sz="1100" dirty="0" smtClean="0"/>
              <a:t>class Base{</a:t>
            </a:r>
          </a:p>
          <a:p>
            <a:pPr indent="4763">
              <a:buNone/>
              <a:tabLst>
                <a:tab pos="0" algn="l"/>
              </a:tabLst>
              <a:defRPr/>
            </a:pPr>
            <a:r>
              <a:rPr lang="en-US" sz="1100" dirty="0" smtClean="0"/>
              <a:t>	public </a:t>
            </a:r>
            <a:r>
              <a:rPr lang="en-US" sz="1100" dirty="0" err="1" smtClean="0"/>
              <a:t>int</a:t>
            </a:r>
            <a:r>
              <a:rPr lang="en-US" sz="1100" dirty="0" smtClean="0"/>
              <a:t> </a:t>
            </a:r>
            <a:r>
              <a:rPr lang="en-US" sz="1100" dirty="0" err="1" smtClean="0"/>
              <a:t>baseVar</a:t>
            </a:r>
            <a:r>
              <a:rPr lang="en-US" sz="1100" dirty="0" smtClean="0"/>
              <a:t>;</a:t>
            </a:r>
          </a:p>
          <a:p>
            <a:pPr indent="4763">
              <a:buNone/>
              <a:tabLst>
                <a:tab pos="0" algn="l"/>
              </a:tabLst>
              <a:defRPr/>
            </a:pPr>
            <a:r>
              <a:rPr lang="en-US" sz="1100" dirty="0" smtClean="0"/>
              <a:t>	public </a:t>
            </a:r>
            <a:r>
              <a:rPr lang="en-US" sz="1100" dirty="0" err="1" smtClean="0"/>
              <a:t>int</a:t>
            </a:r>
            <a:r>
              <a:rPr lang="en-US" sz="1100" dirty="0" smtClean="0"/>
              <a:t> </a:t>
            </a:r>
            <a:r>
              <a:rPr lang="en-US" sz="1100" dirty="0" err="1" smtClean="0"/>
              <a:t>var</a:t>
            </a:r>
            <a:r>
              <a:rPr lang="en-US" sz="1100" dirty="0" smtClean="0"/>
              <a:t>;</a:t>
            </a:r>
          </a:p>
          <a:p>
            <a:pPr indent="4763">
              <a:buNone/>
              <a:tabLst>
                <a:tab pos="0" algn="l"/>
              </a:tabLst>
              <a:defRPr/>
            </a:pPr>
            <a:r>
              <a:rPr lang="en-US" sz="1100" dirty="0" smtClean="0"/>
              <a:t>	public Base(</a:t>
            </a:r>
            <a:r>
              <a:rPr lang="en-US" sz="1100" dirty="0" err="1" smtClean="0"/>
              <a:t>int</a:t>
            </a:r>
            <a:r>
              <a:rPr lang="en-US" sz="1100" dirty="0" smtClean="0"/>
              <a:t> v){</a:t>
            </a:r>
          </a:p>
          <a:p>
            <a:pPr indent="4763">
              <a:buNone/>
              <a:tabLst>
                <a:tab pos="0" algn="l"/>
              </a:tabLst>
              <a:defRPr/>
            </a:pPr>
            <a:r>
              <a:rPr lang="en-US" sz="1100" dirty="0" smtClean="0"/>
              <a:t>	      </a:t>
            </a:r>
            <a:r>
              <a:rPr lang="en-US" sz="1100" dirty="0" err="1" smtClean="0"/>
              <a:t>baseVar</a:t>
            </a:r>
            <a:r>
              <a:rPr lang="en-US" sz="1100" dirty="0" smtClean="0"/>
              <a:t>=v;</a:t>
            </a:r>
          </a:p>
          <a:p>
            <a:pPr indent="4763">
              <a:buNone/>
              <a:tabLst>
                <a:tab pos="0" algn="l"/>
              </a:tabLst>
              <a:defRPr/>
            </a:pPr>
            <a:r>
              <a:rPr lang="en-US" sz="1100" dirty="0" smtClean="0"/>
              <a:t>	      </a:t>
            </a:r>
            <a:r>
              <a:rPr lang="en-US" sz="1100" dirty="0" err="1" smtClean="0"/>
              <a:t>System.out.println</a:t>
            </a:r>
            <a:r>
              <a:rPr lang="en-US" sz="1100" dirty="0" smtClean="0"/>
              <a:t>("Base class </a:t>
            </a:r>
          </a:p>
          <a:p>
            <a:pPr indent="4763">
              <a:buNone/>
              <a:tabLst>
                <a:tab pos="0" algn="l"/>
              </a:tabLst>
              <a:defRPr/>
            </a:pPr>
            <a:r>
              <a:rPr lang="en-US" sz="1100" dirty="0" smtClean="0"/>
              <a:t>                                           parameterized constructor");</a:t>
            </a:r>
          </a:p>
          <a:p>
            <a:pPr indent="4763">
              <a:buNone/>
              <a:tabLst>
                <a:tab pos="0" algn="l"/>
              </a:tabLst>
              <a:defRPr/>
            </a:pPr>
            <a:r>
              <a:rPr lang="en-US" sz="1100" dirty="0" smtClean="0"/>
              <a:t>                       }</a:t>
            </a:r>
          </a:p>
          <a:p>
            <a:pPr indent="4763">
              <a:buNone/>
              <a:tabLst>
                <a:tab pos="0" algn="l"/>
              </a:tabLst>
              <a:defRPr/>
            </a:pPr>
            <a:r>
              <a:rPr lang="en-US" sz="1100" dirty="0" smtClean="0"/>
              <a:t>}</a:t>
            </a:r>
          </a:p>
          <a:p>
            <a:pPr indent="4763">
              <a:buNone/>
              <a:tabLst>
                <a:tab pos="0" algn="l"/>
              </a:tabLst>
              <a:defRPr/>
            </a:pPr>
            <a:r>
              <a:rPr lang="en-US" sz="1100" dirty="0" smtClean="0"/>
              <a:t>class </a:t>
            </a:r>
            <a:r>
              <a:rPr lang="en-US" sz="1100" dirty="0" err="1" smtClean="0"/>
              <a:t>Der</a:t>
            </a:r>
            <a:r>
              <a:rPr lang="en-US" sz="1100" dirty="0" smtClean="0"/>
              <a:t> extends Base{</a:t>
            </a:r>
          </a:p>
          <a:p>
            <a:pPr indent="4763">
              <a:buNone/>
              <a:tabLst>
                <a:tab pos="0" algn="l"/>
              </a:tabLst>
              <a:defRPr/>
            </a:pPr>
            <a:r>
              <a:rPr lang="en-US" sz="1100" dirty="0" smtClean="0"/>
              <a:t>	public </a:t>
            </a:r>
            <a:r>
              <a:rPr lang="en-US" sz="1100" dirty="0" err="1" smtClean="0"/>
              <a:t>int</a:t>
            </a:r>
            <a:r>
              <a:rPr lang="en-US" sz="1100" dirty="0" smtClean="0"/>
              <a:t> </a:t>
            </a:r>
            <a:r>
              <a:rPr lang="en-US" sz="1100" dirty="0" err="1" smtClean="0"/>
              <a:t>derVar</a:t>
            </a:r>
            <a:r>
              <a:rPr lang="en-US" sz="1100" dirty="0" smtClean="0"/>
              <a:t>;</a:t>
            </a:r>
          </a:p>
          <a:p>
            <a:pPr indent="4763">
              <a:buNone/>
              <a:tabLst>
                <a:tab pos="0" algn="l"/>
              </a:tabLst>
              <a:defRPr/>
            </a:pPr>
            <a:r>
              <a:rPr lang="en-US" sz="1100" dirty="0" smtClean="0"/>
              <a:t>	public </a:t>
            </a:r>
            <a:r>
              <a:rPr lang="en-US" sz="1100" dirty="0" err="1" smtClean="0"/>
              <a:t>int</a:t>
            </a:r>
            <a:r>
              <a:rPr lang="en-US" sz="1100" dirty="0" smtClean="0"/>
              <a:t> </a:t>
            </a:r>
            <a:r>
              <a:rPr lang="en-US" sz="1100" dirty="0" err="1" smtClean="0"/>
              <a:t>var</a:t>
            </a:r>
            <a:r>
              <a:rPr lang="en-US" sz="1100" dirty="0" smtClean="0"/>
              <a:t>;</a:t>
            </a:r>
          </a:p>
          <a:p>
            <a:pPr indent="4763">
              <a:buNone/>
              <a:tabLst>
                <a:tab pos="0" algn="l"/>
              </a:tabLst>
              <a:defRPr/>
            </a:pPr>
            <a:r>
              <a:rPr lang="en-US" sz="1100" dirty="0" smtClean="0"/>
              <a:t>	public </a:t>
            </a:r>
            <a:r>
              <a:rPr lang="en-US" sz="1100" dirty="0" err="1" smtClean="0"/>
              <a:t>Der</a:t>
            </a:r>
            <a:r>
              <a:rPr lang="en-US" sz="1100" dirty="0" smtClean="0"/>
              <a:t>(</a:t>
            </a:r>
            <a:r>
              <a:rPr lang="en-US" sz="1100" dirty="0" err="1" smtClean="0"/>
              <a:t>int</a:t>
            </a:r>
            <a:r>
              <a:rPr lang="en-US" sz="1100" dirty="0" smtClean="0"/>
              <a:t> v){</a:t>
            </a:r>
          </a:p>
          <a:p>
            <a:pPr indent="4763">
              <a:buNone/>
              <a:tabLst>
                <a:tab pos="0" algn="l"/>
              </a:tabLst>
              <a:defRPr/>
            </a:pPr>
            <a:r>
              <a:rPr lang="en-US" sz="1100" dirty="0" smtClean="0"/>
              <a:t>	    super(v);</a:t>
            </a:r>
          </a:p>
          <a:p>
            <a:pPr indent="4763">
              <a:buNone/>
              <a:tabLst>
                <a:tab pos="0" algn="l"/>
              </a:tabLst>
              <a:defRPr/>
            </a:pPr>
            <a:r>
              <a:rPr lang="en-US" sz="1100" dirty="0" smtClean="0"/>
              <a:t>	     </a:t>
            </a:r>
            <a:r>
              <a:rPr lang="en-US" sz="1100" dirty="0" err="1" smtClean="0"/>
              <a:t>derVar</a:t>
            </a:r>
            <a:r>
              <a:rPr lang="en-US" sz="1100" dirty="0" smtClean="0"/>
              <a:t>=v;</a:t>
            </a:r>
          </a:p>
          <a:p>
            <a:pPr indent="4763">
              <a:buNone/>
              <a:tabLst>
                <a:tab pos="0" algn="l"/>
              </a:tabLst>
              <a:defRPr/>
            </a:pPr>
            <a:r>
              <a:rPr lang="en-US" sz="1100" dirty="0" smtClean="0"/>
              <a:t>	     </a:t>
            </a:r>
            <a:r>
              <a:rPr lang="en-US" sz="1100" dirty="0" err="1" smtClean="0"/>
              <a:t>System.out.println</a:t>
            </a:r>
            <a:r>
              <a:rPr lang="en-US" sz="1100" dirty="0" smtClean="0"/>
              <a:t>("Derived class </a:t>
            </a:r>
          </a:p>
          <a:p>
            <a:pPr indent="4763">
              <a:buNone/>
              <a:tabLst>
                <a:tab pos="0" algn="l"/>
              </a:tabLst>
              <a:defRPr/>
            </a:pPr>
            <a:r>
              <a:rPr lang="en-US" sz="1100" dirty="0" smtClean="0"/>
              <a:t>                                         parameterized constructor");</a:t>
            </a:r>
          </a:p>
          <a:p>
            <a:pPr indent="4763">
              <a:buNone/>
              <a:tabLst>
                <a:tab pos="0" algn="l"/>
              </a:tabLst>
              <a:defRPr/>
            </a:pPr>
            <a:r>
              <a:rPr lang="en-US" sz="1100" dirty="0" smtClean="0"/>
              <a:t>	}</a:t>
            </a:r>
          </a:p>
        </p:txBody>
      </p:sp>
      <p:sp>
        <p:nvSpPr>
          <p:cNvPr id="7" name="Text Box 4"/>
          <p:cNvSpPr txBox="1">
            <a:spLocks noChangeArrowheads="1"/>
          </p:cNvSpPr>
          <p:nvPr/>
        </p:nvSpPr>
        <p:spPr bwMode="auto">
          <a:xfrm>
            <a:off x="5029200" y="1273632"/>
            <a:ext cx="4724400" cy="517064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indent="4763">
              <a:buNone/>
              <a:tabLst>
                <a:tab pos="0" algn="l"/>
              </a:tabLst>
              <a:defRPr/>
            </a:pPr>
            <a:r>
              <a:rPr lang="en-US" sz="1100" dirty="0" smtClean="0"/>
              <a:t>public void display(){</a:t>
            </a:r>
          </a:p>
          <a:p>
            <a:pPr indent="4763">
              <a:buNone/>
              <a:tabLst>
                <a:tab pos="0" algn="l"/>
              </a:tabLst>
              <a:defRPr/>
            </a:pPr>
            <a:r>
              <a:rPr lang="en-US" sz="1100" dirty="0" smtClean="0"/>
              <a:t>	     </a:t>
            </a:r>
            <a:r>
              <a:rPr lang="en-US" sz="1100" dirty="0" err="1" smtClean="0"/>
              <a:t>System.out.println</a:t>
            </a:r>
            <a:r>
              <a:rPr lang="en-US" sz="1100" dirty="0" smtClean="0"/>
              <a:t>("Base variable value="+</a:t>
            </a:r>
            <a:r>
              <a:rPr lang="en-US" sz="1100" dirty="0" err="1" smtClean="0"/>
              <a:t>baseVar</a:t>
            </a:r>
            <a:r>
              <a:rPr lang="en-US" sz="1100" dirty="0" smtClean="0"/>
              <a:t>);</a:t>
            </a:r>
          </a:p>
          <a:p>
            <a:pPr indent="4763">
              <a:buNone/>
              <a:tabLst>
                <a:tab pos="0" algn="l"/>
              </a:tabLst>
              <a:defRPr/>
            </a:pPr>
            <a:r>
              <a:rPr lang="en-US" sz="1100" dirty="0" smtClean="0"/>
              <a:t>	     </a:t>
            </a:r>
            <a:r>
              <a:rPr lang="en-US" sz="1100" dirty="0" err="1" smtClean="0"/>
              <a:t>System.out.println</a:t>
            </a:r>
            <a:r>
              <a:rPr lang="en-US" sz="1100" dirty="0" smtClean="0"/>
              <a:t>("Derived variable value="+</a:t>
            </a:r>
            <a:r>
              <a:rPr lang="en-US" sz="1100" dirty="0" err="1" smtClean="0"/>
              <a:t>derVar</a:t>
            </a:r>
            <a:r>
              <a:rPr lang="en-US" sz="1100" dirty="0" smtClean="0"/>
              <a:t>);</a:t>
            </a:r>
          </a:p>
          <a:p>
            <a:pPr indent="4763">
              <a:buNone/>
              <a:tabLst>
                <a:tab pos="0" algn="l"/>
              </a:tabLst>
              <a:defRPr/>
            </a:pPr>
            <a:r>
              <a:rPr lang="en-US" sz="1100" dirty="0" smtClean="0"/>
              <a:t>	}</a:t>
            </a:r>
          </a:p>
          <a:p>
            <a:pPr indent="4763">
              <a:buNone/>
              <a:tabLst>
                <a:tab pos="0" algn="l"/>
              </a:tabLst>
              <a:defRPr/>
            </a:pPr>
            <a:r>
              <a:rPr lang="en-US" sz="1100" dirty="0" smtClean="0"/>
              <a:t>	public void </a:t>
            </a:r>
            <a:r>
              <a:rPr lang="en-US" sz="1100" dirty="0" err="1" smtClean="0"/>
              <a:t>useOfSuper</a:t>
            </a:r>
            <a:r>
              <a:rPr lang="en-US" sz="1100" dirty="0" smtClean="0"/>
              <a:t>(){</a:t>
            </a:r>
          </a:p>
          <a:p>
            <a:pPr indent="4763">
              <a:buNone/>
              <a:tabLst>
                <a:tab pos="0" algn="l"/>
              </a:tabLst>
              <a:defRPr/>
            </a:pPr>
            <a:r>
              <a:rPr lang="en-US" sz="1100" dirty="0" smtClean="0"/>
              <a:t>	        </a:t>
            </a:r>
            <a:r>
              <a:rPr lang="en-US" sz="1100" dirty="0" err="1" smtClean="0"/>
              <a:t>var</a:t>
            </a:r>
            <a:r>
              <a:rPr lang="en-US" sz="1100" dirty="0" smtClean="0"/>
              <a:t>=15;</a:t>
            </a:r>
          </a:p>
          <a:p>
            <a:pPr indent="4763">
              <a:buNone/>
              <a:tabLst>
                <a:tab pos="0" algn="l"/>
              </a:tabLst>
              <a:defRPr/>
            </a:pPr>
            <a:r>
              <a:rPr lang="en-US" sz="1100" dirty="0" smtClean="0"/>
              <a:t>	        </a:t>
            </a:r>
            <a:r>
              <a:rPr lang="en-US" sz="1100" dirty="0" err="1" smtClean="0"/>
              <a:t>var</a:t>
            </a:r>
            <a:r>
              <a:rPr lang="en-US" sz="1100" dirty="0" smtClean="0"/>
              <a:t>=20;</a:t>
            </a:r>
          </a:p>
          <a:p>
            <a:pPr indent="4763">
              <a:buNone/>
              <a:tabLst>
                <a:tab pos="0" algn="l"/>
              </a:tabLst>
              <a:defRPr/>
            </a:pPr>
            <a:r>
              <a:rPr lang="en-US" sz="1100" dirty="0" smtClean="0"/>
              <a:t>	        </a:t>
            </a:r>
            <a:r>
              <a:rPr lang="en-US" sz="1100" dirty="0" err="1" smtClean="0"/>
              <a:t>System.out.println</a:t>
            </a:r>
            <a:r>
              <a:rPr lang="en-US" sz="1100" dirty="0" smtClean="0"/>
              <a:t>("Base variable </a:t>
            </a:r>
            <a:r>
              <a:rPr lang="en-US" sz="1100" dirty="0" err="1" smtClean="0"/>
              <a:t>var</a:t>
            </a:r>
            <a:r>
              <a:rPr lang="en-US" sz="1100" dirty="0" smtClean="0"/>
              <a:t>=" + </a:t>
            </a:r>
          </a:p>
          <a:p>
            <a:pPr indent="4763">
              <a:buNone/>
              <a:tabLst>
                <a:tab pos="0" algn="l"/>
              </a:tabLst>
              <a:defRPr/>
            </a:pPr>
            <a:r>
              <a:rPr lang="en-US" sz="1100" dirty="0" smtClean="0"/>
              <a:t>                                                                                               super.var);</a:t>
            </a:r>
          </a:p>
          <a:p>
            <a:pPr indent="4763">
              <a:buNone/>
              <a:tabLst>
                <a:tab pos="0" algn="l"/>
              </a:tabLst>
              <a:defRPr/>
            </a:pPr>
            <a:r>
              <a:rPr lang="en-US" sz="1100" dirty="0" smtClean="0"/>
              <a:t>	        </a:t>
            </a:r>
            <a:r>
              <a:rPr lang="en-US" sz="1100" dirty="0" err="1" smtClean="0"/>
              <a:t>System.out.println</a:t>
            </a:r>
            <a:r>
              <a:rPr lang="en-US" sz="1100" dirty="0" smtClean="0"/>
              <a:t>("Derived variable </a:t>
            </a:r>
            <a:r>
              <a:rPr lang="en-US" sz="1100" dirty="0" err="1" smtClean="0"/>
              <a:t>var</a:t>
            </a:r>
            <a:r>
              <a:rPr lang="en-US" sz="1100" dirty="0" smtClean="0"/>
              <a:t>="+</a:t>
            </a:r>
            <a:r>
              <a:rPr lang="en-US" sz="1100" dirty="0" err="1" smtClean="0"/>
              <a:t>var</a:t>
            </a:r>
            <a:r>
              <a:rPr lang="en-US" sz="1100" dirty="0" smtClean="0"/>
              <a:t>);</a:t>
            </a:r>
          </a:p>
          <a:p>
            <a:pPr indent="4763">
              <a:buNone/>
              <a:tabLst>
                <a:tab pos="0" algn="l"/>
              </a:tabLst>
              <a:defRPr/>
            </a:pPr>
            <a:r>
              <a:rPr lang="en-US" sz="1100" dirty="0" smtClean="0"/>
              <a:t>	}</a:t>
            </a:r>
          </a:p>
          <a:p>
            <a:pPr indent="4763">
              <a:buNone/>
              <a:tabLst>
                <a:tab pos="0" algn="l"/>
              </a:tabLst>
              <a:defRPr/>
            </a:pPr>
            <a:r>
              <a:rPr lang="en-US" sz="1100" dirty="0" smtClean="0"/>
              <a:t>}</a:t>
            </a:r>
          </a:p>
          <a:p>
            <a:pPr indent="4763">
              <a:buNone/>
              <a:tabLst>
                <a:tab pos="0" algn="l"/>
              </a:tabLst>
              <a:defRPr/>
            </a:pPr>
            <a:r>
              <a:rPr lang="en-US" sz="1100" dirty="0" smtClean="0"/>
              <a:t>class Demo{</a:t>
            </a:r>
          </a:p>
          <a:p>
            <a:pPr indent="4763">
              <a:buNone/>
              <a:tabLst>
                <a:tab pos="0" algn="l"/>
              </a:tabLst>
              <a:defRPr/>
            </a:pPr>
            <a:r>
              <a:rPr lang="en-US" sz="1100" dirty="0" smtClean="0"/>
              <a:t>	public static void main(String </a:t>
            </a:r>
            <a:r>
              <a:rPr lang="en-US" sz="1100" dirty="0" err="1" smtClean="0"/>
              <a:t>args</a:t>
            </a:r>
            <a:r>
              <a:rPr lang="en-US" sz="1100" dirty="0" smtClean="0"/>
              <a:t>[]){</a:t>
            </a:r>
          </a:p>
          <a:p>
            <a:pPr indent="4763">
              <a:buNone/>
              <a:tabLst>
                <a:tab pos="0" algn="l"/>
              </a:tabLst>
              <a:defRPr/>
            </a:pPr>
            <a:r>
              <a:rPr lang="en-US" sz="1100" dirty="0" smtClean="0"/>
              <a:t>		</a:t>
            </a:r>
            <a:r>
              <a:rPr lang="en-US" sz="1100" dirty="0" err="1" smtClean="0"/>
              <a:t>Der</a:t>
            </a:r>
            <a:r>
              <a:rPr lang="en-US" sz="1100" dirty="0" smtClean="0"/>
              <a:t> </a:t>
            </a:r>
            <a:r>
              <a:rPr lang="en-US" sz="1100" dirty="0" err="1" smtClean="0"/>
              <a:t>Derobj</a:t>
            </a:r>
            <a:r>
              <a:rPr lang="en-US" sz="1100" dirty="0" smtClean="0"/>
              <a:t>=new </a:t>
            </a:r>
            <a:r>
              <a:rPr lang="en-US" sz="1100" dirty="0" err="1" smtClean="0"/>
              <a:t>Der</a:t>
            </a:r>
            <a:r>
              <a:rPr lang="en-US" sz="1100" dirty="0" smtClean="0"/>
              <a:t>(10);</a:t>
            </a:r>
          </a:p>
          <a:p>
            <a:pPr indent="4763">
              <a:buNone/>
              <a:tabLst>
                <a:tab pos="0" algn="l"/>
              </a:tabLst>
              <a:defRPr/>
            </a:pPr>
            <a:r>
              <a:rPr lang="en-US" sz="1100" dirty="0" smtClean="0"/>
              <a:t>		</a:t>
            </a:r>
            <a:r>
              <a:rPr lang="en-US" sz="1100" dirty="0" err="1" smtClean="0"/>
              <a:t>Derobj.display</a:t>
            </a:r>
            <a:r>
              <a:rPr lang="en-US" sz="1100" dirty="0" smtClean="0"/>
              <a:t>();</a:t>
            </a:r>
          </a:p>
          <a:p>
            <a:pPr indent="4763">
              <a:buNone/>
              <a:tabLst>
                <a:tab pos="0" algn="l"/>
              </a:tabLst>
              <a:defRPr/>
            </a:pPr>
            <a:r>
              <a:rPr lang="en-US" sz="1100" dirty="0" smtClean="0"/>
              <a:t>		</a:t>
            </a:r>
            <a:r>
              <a:rPr lang="en-US" sz="1100" dirty="0" err="1" smtClean="0"/>
              <a:t>Derobj.useOfSuper</a:t>
            </a:r>
            <a:r>
              <a:rPr lang="en-US" sz="1100" dirty="0" smtClean="0"/>
              <a:t>();</a:t>
            </a:r>
          </a:p>
          <a:p>
            <a:pPr indent="4763">
              <a:buNone/>
              <a:tabLst>
                <a:tab pos="0" algn="l"/>
              </a:tabLst>
              <a:defRPr/>
            </a:pPr>
            <a:r>
              <a:rPr lang="en-US" sz="1100" dirty="0" smtClean="0"/>
              <a:t>	}</a:t>
            </a:r>
          </a:p>
          <a:p>
            <a:pPr indent="4763">
              <a:buNone/>
              <a:tabLst>
                <a:tab pos="0" algn="l"/>
              </a:tabLst>
              <a:defRPr/>
            </a:pPr>
            <a:r>
              <a:rPr lang="en-US" sz="1100" dirty="0" smtClean="0"/>
              <a:t>}</a:t>
            </a:r>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813800" y="762002"/>
            <a:ext cx="1092200" cy="1228725"/>
          </a:xfrm>
          <a:prstGeom prst="rect">
            <a:avLst/>
          </a:prstGeom>
          <a:noFill/>
          <a:ln w="9525">
            <a:noFill/>
            <a:miter lim="800000"/>
            <a:headEnd/>
            <a:tailEnd/>
          </a:ln>
        </p:spPr>
      </p:pic>
      <p:sp>
        <p:nvSpPr>
          <p:cNvPr id="9" name="TextBox 8"/>
          <p:cNvSpPr txBox="1"/>
          <p:nvPr/>
        </p:nvSpPr>
        <p:spPr>
          <a:xfrm>
            <a:off x="228600" y="6106886"/>
            <a:ext cx="937260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0" dirty="0" smtClean="0">
                <a:solidFill>
                  <a:schemeClr val="bg1"/>
                </a:solidFill>
              </a:rPr>
              <a:t>Why is the value of base  variable </a:t>
            </a:r>
            <a:r>
              <a:rPr lang="en-US" b="0" dirty="0" err="1" smtClean="0">
                <a:solidFill>
                  <a:schemeClr val="bg1"/>
                </a:solidFill>
              </a:rPr>
              <a:t>var</a:t>
            </a:r>
            <a:r>
              <a:rPr lang="en-US" b="0" dirty="0" smtClean="0">
                <a:solidFill>
                  <a:schemeClr val="bg1"/>
                </a:solidFill>
              </a:rPr>
              <a:t> 0 in this code snippet?  How can the value of base  variable </a:t>
            </a:r>
            <a:r>
              <a:rPr lang="en-US" b="0" dirty="0" err="1" smtClean="0">
                <a:solidFill>
                  <a:schemeClr val="bg1"/>
                </a:solidFill>
              </a:rPr>
              <a:t>var</a:t>
            </a:r>
            <a:r>
              <a:rPr lang="en-US" b="0" dirty="0" smtClean="0">
                <a:solidFill>
                  <a:schemeClr val="bg1"/>
                </a:solidFill>
              </a:rPr>
              <a:t>  be made 15?</a:t>
            </a:r>
            <a:endParaRPr lang="en-US"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Q4.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88</a:t>
            </a:fld>
            <a:endParaRPr lang="en-US"/>
          </a:p>
        </p:txBody>
      </p:sp>
      <p:sp>
        <p:nvSpPr>
          <p:cNvPr id="8" name="Text Box 4"/>
          <p:cNvSpPr txBox="1">
            <a:spLocks noChangeArrowheads="1"/>
          </p:cNvSpPr>
          <p:nvPr/>
        </p:nvSpPr>
        <p:spPr bwMode="auto">
          <a:xfrm>
            <a:off x="783757" y="1502227"/>
            <a:ext cx="8077200" cy="39703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dirty="0" smtClean="0"/>
              <a:t>class Base{</a:t>
            </a:r>
          </a:p>
          <a:p>
            <a:pPr>
              <a:spcBef>
                <a:spcPts val="0"/>
              </a:spcBef>
              <a:defRPr/>
            </a:pPr>
            <a:r>
              <a:rPr lang="en-US" dirty="0" smtClean="0"/>
              <a:t>   private </a:t>
            </a:r>
            <a:r>
              <a:rPr lang="en-US" dirty="0" err="1" smtClean="0"/>
              <a:t>int</a:t>
            </a:r>
            <a:r>
              <a:rPr lang="en-US" dirty="0" smtClean="0"/>
              <a:t> </a:t>
            </a:r>
            <a:r>
              <a:rPr lang="en-US" dirty="0" err="1" smtClean="0"/>
              <a:t>baseVar</a:t>
            </a:r>
            <a:r>
              <a:rPr lang="en-US" dirty="0" smtClean="0"/>
              <a:t>=1000;</a:t>
            </a:r>
          </a:p>
          <a:p>
            <a:pPr>
              <a:spcBef>
                <a:spcPts val="0"/>
              </a:spcBef>
              <a:defRPr/>
            </a:pPr>
            <a:r>
              <a:rPr lang="en-US" dirty="0" smtClean="0"/>
              <a:t>   public Base(){</a:t>
            </a:r>
          </a:p>
          <a:p>
            <a:pPr>
              <a:spcBef>
                <a:spcPts val="0"/>
              </a:spcBef>
              <a:defRPr/>
            </a:pPr>
            <a:r>
              <a:rPr lang="en-US" dirty="0" smtClean="0"/>
              <a:t>	   </a:t>
            </a:r>
            <a:r>
              <a:rPr lang="en-US" dirty="0" err="1" smtClean="0"/>
              <a:t>baseVar</a:t>
            </a:r>
            <a:r>
              <a:rPr lang="en-US" dirty="0" smtClean="0"/>
              <a:t>++;</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Derived extends Base{</a:t>
            </a:r>
          </a:p>
          <a:p>
            <a:pPr>
              <a:spcBef>
                <a:spcPts val="0"/>
              </a:spcBef>
              <a:defRPr/>
            </a:pPr>
            <a:r>
              <a:rPr lang="en-US" dirty="0" smtClean="0"/>
              <a:t>   private </a:t>
            </a:r>
            <a:r>
              <a:rPr lang="en-US" dirty="0" err="1" smtClean="0"/>
              <a:t>int</a:t>
            </a:r>
            <a:r>
              <a:rPr lang="en-US" dirty="0" smtClean="0"/>
              <a:t> </a:t>
            </a:r>
            <a:r>
              <a:rPr lang="en-US" dirty="0" err="1" smtClean="0"/>
              <a:t>derVar</a:t>
            </a:r>
            <a:r>
              <a:rPr lang="en-US" dirty="0" smtClean="0"/>
              <a:t>;</a:t>
            </a:r>
          </a:p>
          <a:p>
            <a:pPr>
              <a:spcBef>
                <a:spcPts val="0"/>
              </a:spcBef>
              <a:defRPr/>
            </a:pPr>
            <a:r>
              <a:rPr lang="en-US" dirty="0" smtClean="0"/>
              <a:t>   public Derived(</a:t>
            </a:r>
            <a:r>
              <a:rPr lang="en-US" dirty="0" err="1" smtClean="0"/>
              <a:t>int</a:t>
            </a:r>
            <a:r>
              <a:rPr lang="en-US" dirty="0" smtClean="0"/>
              <a:t> </a:t>
            </a:r>
            <a:r>
              <a:rPr lang="en-US" dirty="0" err="1" smtClean="0"/>
              <a:t>derVar</a:t>
            </a:r>
            <a:r>
              <a:rPr lang="en-US" dirty="0" smtClean="0"/>
              <a:t>){</a:t>
            </a:r>
          </a:p>
          <a:p>
            <a:pPr>
              <a:spcBef>
                <a:spcPts val="0"/>
              </a:spcBef>
              <a:defRPr/>
            </a:pPr>
            <a:r>
              <a:rPr lang="en-US" dirty="0" smtClean="0"/>
              <a:t>        </a:t>
            </a:r>
            <a:r>
              <a:rPr lang="en-US" dirty="0" err="1" smtClean="0"/>
              <a:t>this.derVar</a:t>
            </a:r>
            <a:r>
              <a:rPr lang="en-US" dirty="0" smtClean="0"/>
              <a:t>=</a:t>
            </a:r>
            <a:r>
              <a:rPr lang="en-US" dirty="0" err="1" smtClean="0"/>
              <a:t>derVar</a:t>
            </a:r>
            <a:r>
              <a:rPr lang="en-US" dirty="0" smtClean="0"/>
              <a:t>;</a:t>
            </a:r>
          </a:p>
          <a:p>
            <a:pPr>
              <a:spcBef>
                <a:spcPts val="0"/>
              </a:spcBef>
              <a:defRPr/>
            </a:pPr>
            <a:r>
              <a:rPr lang="en-US" dirty="0" smtClean="0"/>
              <a:t>   }</a:t>
            </a:r>
          </a:p>
          <a:p>
            <a:pPr>
              <a:spcBef>
                <a:spcPts val="0"/>
              </a:spcBef>
              <a:defRPr/>
            </a:pPr>
            <a:r>
              <a:rPr lang="en-US" dirty="0" smtClean="0"/>
              <a:t>   public void display(){</a:t>
            </a:r>
          </a:p>
          <a:p>
            <a:pPr>
              <a:spcBef>
                <a:spcPts val="0"/>
              </a:spcBef>
              <a:defRPr/>
            </a:pPr>
            <a:r>
              <a:rPr lang="en-US" dirty="0" smtClean="0"/>
              <a:t>        </a:t>
            </a:r>
            <a:r>
              <a:rPr lang="en-US" dirty="0" err="1" smtClean="0"/>
              <a:t>System.out.println</a:t>
            </a:r>
            <a:r>
              <a:rPr lang="en-US" dirty="0" smtClean="0"/>
              <a:t>("Derived Variable:"+</a:t>
            </a:r>
            <a:r>
              <a:rPr lang="en-US" dirty="0" err="1" smtClean="0"/>
              <a:t>derVar</a:t>
            </a:r>
            <a:r>
              <a:rPr lang="en-US" dirty="0" smtClean="0"/>
              <a:t>);</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Base </a:t>
            </a:r>
            <a:r>
              <a:rPr lang="en-US" dirty="0" err="1" smtClean="0"/>
              <a:t>baseOne</a:t>
            </a:r>
            <a:r>
              <a:rPr lang="en-US" dirty="0" smtClean="0"/>
              <a:t>=new Derived(5000);</a:t>
            </a:r>
          </a:p>
          <a:p>
            <a:pPr>
              <a:spcBef>
                <a:spcPts val="0"/>
              </a:spcBef>
              <a:defRPr/>
            </a:pPr>
            <a:r>
              <a:rPr lang="en-US" dirty="0" smtClean="0"/>
              <a:t>        </a:t>
            </a:r>
            <a:r>
              <a:rPr lang="en-US" dirty="0" err="1" smtClean="0"/>
              <a:t>baseOne.display</a:t>
            </a:r>
            <a:r>
              <a:rPr lang="en-US" dirty="0" smtClean="0"/>
              <a:t>();</a:t>
            </a:r>
          </a:p>
          <a:p>
            <a:pPr>
              <a:spcBef>
                <a:spcPts val="0"/>
              </a:spcBef>
              <a:defRPr/>
            </a:pPr>
            <a:r>
              <a:rPr lang="en-US" dirty="0" smtClean="0"/>
              <a:t>  }</a:t>
            </a:r>
          </a:p>
          <a:p>
            <a:pPr>
              <a:spcBef>
                <a:spcPts val="0"/>
              </a:spcBef>
              <a:defRPr/>
            </a:pPr>
            <a:r>
              <a:rPr lang="en-US" dirty="0" smtClean="0"/>
              <a:t>}</a:t>
            </a:r>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2"/>
            <a:ext cx="1244601" cy="1400175"/>
          </a:xfrm>
          <a:prstGeom prst="rect">
            <a:avLst/>
          </a:prstGeom>
          <a:noFill/>
          <a:ln w="9525">
            <a:noFill/>
            <a:miter lim="800000"/>
            <a:headEnd/>
            <a:tailEnd/>
          </a:ln>
        </p:spPr>
      </p:pic>
      <p:sp>
        <p:nvSpPr>
          <p:cNvPr id="7" name="Content Placeholder 9"/>
          <p:cNvSpPr txBox="1">
            <a:spLocks/>
          </p:cNvSpPr>
          <p:nvPr/>
        </p:nvSpPr>
        <p:spPr bwMode="auto">
          <a:xfrm>
            <a:off x="762000" y="5410200"/>
            <a:ext cx="80772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when a super class reference is pointing to  a sub class object, only the overridden methods of the sub class and the methods of the super class can be accessed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Q5.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89</a:t>
            </a:fld>
            <a:endParaRPr lang="en-US"/>
          </a:p>
        </p:txBody>
      </p:sp>
      <p:sp>
        <p:nvSpPr>
          <p:cNvPr id="8" name="Text Box 4"/>
          <p:cNvSpPr txBox="1">
            <a:spLocks noChangeArrowheads="1"/>
          </p:cNvSpPr>
          <p:nvPr/>
        </p:nvSpPr>
        <p:spPr bwMode="auto">
          <a:xfrm>
            <a:off x="783757" y="1502229"/>
            <a:ext cx="8077200" cy="45243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dirty="0" smtClean="0"/>
              <a:t>class Base{</a:t>
            </a:r>
          </a:p>
          <a:p>
            <a:pPr>
              <a:spcBef>
                <a:spcPts val="0"/>
              </a:spcBef>
              <a:defRPr/>
            </a:pPr>
            <a:r>
              <a:rPr lang="en-US" dirty="0" smtClean="0"/>
              <a:t>   private static </a:t>
            </a:r>
            <a:r>
              <a:rPr lang="en-US" dirty="0" err="1" smtClean="0"/>
              <a:t>int</a:t>
            </a:r>
            <a:r>
              <a:rPr lang="en-US" dirty="0" smtClean="0"/>
              <a:t> </a:t>
            </a:r>
            <a:r>
              <a:rPr lang="en-US" dirty="0" err="1" smtClean="0"/>
              <a:t>baseVar</a:t>
            </a:r>
            <a:r>
              <a:rPr lang="en-US" dirty="0" smtClean="0"/>
              <a:t>=1000;</a:t>
            </a:r>
          </a:p>
          <a:p>
            <a:pPr>
              <a:spcBef>
                <a:spcPts val="0"/>
              </a:spcBef>
              <a:defRPr/>
            </a:pPr>
            <a:r>
              <a:rPr lang="en-US" dirty="0" smtClean="0"/>
              <a:t>   public Base(){</a:t>
            </a:r>
          </a:p>
          <a:p>
            <a:pPr>
              <a:spcBef>
                <a:spcPts val="0"/>
              </a:spcBef>
              <a:defRPr/>
            </a:pPr>
            <a:r>
              <a:rPr lang="en-US" dirty="0" smtClean="0"/>
              <a:t>	   </a:t>
            </a:r>
            <a:r>
              <a:rPr lang="en-US" dirty="0" err="1" smtClean="0"/>
              <a:t>baseVar</a:t>
            </a:r>
            <a:r>
              <a:rPr lang="en-US" dirty="0" smtClean="0"/>
              <a:t>++;</a:t>
            </a:r>
          </a:p>
          <a:p>
            <a:pPr>
              <a:spcBef>
                <a:spcPts val="0"/>
              </a:spcBef>
              <a:defRPr/>
            </a:pPr>
            <a:r>
              <a:rPr lang="en-US" dirty="0" smtClean="0"/>
              <a:t>   }</a:t>
            </a:r>
          </a:p>
          <a:p>
            <a:pPr>
              <a:spcBef>
                <a:spcPts val="0"/>
              </a:spcBef>
              <a:defRPr/>
            </a:pPr>
            <a:r>
              <a:rPr lang="en-US" dirty="0" smtClean="0"/>
              <a:t>   public static void display(){</a:t>
            </a:r>
          </a:p>
          <a:p>
            <a:pPr>
              <a:spcBef>
                <a:spcPts val="0"/>
              </a:spcBef>
              <a:defRPr/>
            </a:pPr>
            <a:r>
              <a:rPr lang="en-US" dirty="0" smtClean="0"/>
              <a:t>	   </a:t>
            </a:r>
            <a:r>
              <a:rPr lang="en-US" dirty="0" err="1" smtClean="0"/>
              <a:t>System.out.println</a:t>
            </a:r>
            <a:r>
              <a:rPr lang="en-US" dirty="0" smtClean="0"/>
              <a:t>("Base Variable:"+</a:t>
            </a:r>
            <a:r>
              <a:rPr lang="en-US" dirty="0" err="1" smtClean="0"/>
              <a:t>baseVar</a:t>
            </a:r>
            <a:r>
              <a:rPr lang="en-US" dirty="0" smtClean="0"/>
              <a:t>);</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Derived extends Base{</a:t>
            </a:r>
          </a:p>
          <a:p>
            <a:pPr>
              <a:spcBef>
                <a:spcPts val="0"/>
              </a:spcBef>
              <a:defRPr/>
            </a:pPr>
            <a:r>
              <a:rPr lang="en-US" dirty="0" smtClean="0"/>
              <a:t>   private </a:t>
            </a:r>
            <a:r>
              <a:rPr lang="en-US" dirty="0" err="1" smtClean="0"/>
              <a:t>int</a:t>
            </a:r>
            <a:r>
              <a:rPr lang="en-US" dirty="0" smtClean="0"/>
              <a:t> </a:t>
            </a:r>
            <a:r>
              <a:rPr lang="en-US" dirty="0" err="1" smtClean="0"/>
              <a:t>derVar</a:t>
            </a:r>
            <a:r>
              <a:rPr lang="en-US" dirty="0" smtClean="0"/>
              <a:t>;</a:t>
            </a:r>
          </a:p>
          <a:p>
            <a:pPr>
              <a:spcBef>
                <a:spcPts val="0"/>
              </a:spcBef>
              <a:defRPr/>
            </a:pPr>
            <a:r>
              <a:rPr lang="en-US" dirty="0" smtClean="0"/>
              <a:t>   public Derived(</a:t>
            </a:r>
            <a:r>
              <a:rPr lang="en-US" dirty="0" err="1" smtClean="0"/>
              <a:t>int</a:t>
            </a:r>
            <a:r>
              <a:rPr lang="en-US" dirty="0" smtClean="0"/>
              <a:t> </a:t>
            </a:r>
            <a:r>
              <a:rPr lang="en-US" dirty="0" err="1" smtClean="0"/>
              <a:t>derVar</a:t>
            </a:r>
            <a:r>
              <a:rPr lang="en-US" dirty="0" smtClean="0"/>
              <a:t>){</a:t>
            </a:r>
          </a:p>
          <a:p>
            <a:pPr>
              <a:spcBef>
                <a:spcPts val="0"/>
              </a:spcBef>
              <a:defRPr/>
            </a:pPr>
            <a:r>
              <a:rPr lang="en-US" dirty="0" smtClean="0"/>
              <a:t>        </a:t>
            </a:r>
            <a:r>
              <a:rPr lang="en-US" dirty="0" err="1" smtClean="0"/>
              <a:t>this.derVar</a:t>
            </a:r>
            <a:r>
              <a:rPr lang="en-US" dirty="0" smtClean="0"/>
              <a:t>=</a:t>
            </a:r>
            <a:r>
              <a:rPr lang="en-US" dirty="0" err="1" smtClean="0"/>
              <a:t>derVar</a:t>
            </a:r>
            <a:r>
              <a:rPr lang="en-US" dirty="0" smtClean="0"/>
              <a:t>;</a:t>
            </a:r>
          </a:p>
          <a:p>
            <a:pPr>
              <a:spcBef>
                <a:spcPts val="0"/>
              </a:spcBef>
              <a:defRPr/>
            </a:pPr>
            <a:r>
              <a:rPr lang="en-US" dirty="0" smtClean="0"/>
              <a:t>   }</a:t>
            </a:r>
          </a:p>
          <a:p>
            <a:pPr>
              <a:spcBef>
                <a:spcPts val="0"/>
              </a:spcBef>
              <a:defRPr/>
            </a:pPr>
            <a:r>
              <a:rPr lang="en-US" dirty="0" smtClean="0"/>
              <a:t>   public void display(){</a:t>
            </a:r>
          </a:p>
          <a:p>
            <a:pPr>
              <a:spcBef>
                <a:spcPts val="0"/>
              </a:spcBef>
              <a:defRPr/>
            </a:pPr>
            <a:r>
              <a:rPr lang="en-US" dirty="0" smtClean="0"/>
              <a:t>	      </a:t>
            </a:r>
            <a:r>
              <a:rPr lang="en-US" dirty="0" err="1" smtClean="0"/>
              <a:t>System.out.println</a:t>
            </a:r>
            <a:r>
              <a:rPr lang="en-US" dirty="0" smtClean="0"/>
              <a:t>("Derived Variable:"+</a:t>
            </a:r>
            <a:r>
              <a:rPr lang="en-US" dirty="0" err="1" smtClean="0"/>
              <a:t>derVar</a:t>
            </a:r>
            <a:r>
              <a:rPr lang="en-US" dirty="0" smtClean="0"/>
              <a:t>);</a:t>
            </a:r>
          </a:p>
          <a:p>
            <a:pPr>
              <a:spcBef>
                <a:spcPts val="0"/>
              </a:spcBef>
              <a:defRPr/>
            </a:pPr>
            <a:r>
              <a:rPr lang="en-US" dirty="0" smtClean="0"/>
              <a:t>    }</a:t>
            </a:r>
          </a:p>
          <a:p>
            <a:pPr>
              <a:spcBef>
                <a:spcPts val="0"/>
              </a:spcBef>
              <a:defRPr/>
            </a:pPr>
            <a:r>
              <a:rPr lang="en-US" dirty="0" smtClean="0"/>
              <a:t>}</a:t>
            </a:r>
          </a:p>
          <a:p>
            <a:pPr>
              <a:spcBef>
                <a:spcPts val="0"/>
              </a:spcBef>
              <a:defRPr/>
            </a:pPr>
            <a:r>
              <a:rPr lang="en-US" dirty="0" smtClean="0"/>
              <a:t>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Derived </a:t>
            </a:r>
            <a:r>
              <a:rPr lang="en-US" dirty="0" err="1" smtClean="0"/>
              <a:t>derivedOne</a:t>
            </a:r>
            <a:r>
              <a:rPr lang="en-US" dirty="0" smtClean="0"/>
              <a:t>=new Derived(5000);</a:t>
            </a:r>
          </a:p>
          <a:p>
            <a:pPr>
              <a:spcBef>
                <a:spcPts val="0"/>
              </a:spcBef>
              <a:defRPr/>
            </a:pPr>
            <a:r>
              <a:rPr lang="en-US" dirty="0" smtClean="0"/>
              <a:t>        </a:t>
            </a:r>
            <a:r>
              <a:rPr lang="en-US" dirty="0" err="1" smtClean="0"/>
              <a:t>derivedOne.display</a:t>
            </a:r>
            <a:r>
              <a:rPr lang="en-US" dirty="0" smtClean="0"/>
              <a:t>();</a:t>
            </a:r>
          </a:p>
          <a:p>
            <a:pPr>
              <a:spcBef>
                <a:spcPts val="0"/>
              </a:spcBef>
              <a:defRPr/>
            </a:pPr>
            <a:r>
              <a:rPr lang="en-US" dirty="0" smtClean="0"/>
              <a:t>  }</a:t>
            </a:r>
          </a:p>
          <a:p>
            <a:pPr>
              <a:spcBef>
                <a:spcPts val="0"/>
              </a:spcBef>
              <a:defRPr/>
            </a:pPr>
            <a:r>
              <a:rPr lang="en-US" dirty="0" smtClean="0"/>
              <a:t>}</a:t>
            </a:r>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2"/>
            <a:ext cx="1244601" cy="1400175"/>
          </a:xfrm>
          <a:prstGeom prst="rect">
            <a:avLst/>
          </a:prstGeom>
          <a:noFill/>
          <a:ln w="9525">
            <a:noFill/>
            <a:miter lim="800000"/>
            <a:headEnd/>
            <a:tailEnd/>
          </a:ln>
        </p:spPr>
      </p:pic>
      <p:sp>
        <p:nvSpPr>
          <p:cNvPr id="7" name="Content Placeholder 9"/>
          <p:cNvSpPr txBox="1">
            <a:spLocks/>
          </p:cNvSpPr>
          <p:nvPr/>
        </p:nvSpPr>
        <p:spPr bwMode="auto">
          <a:xfrm>
            <a:off x="3657600" y="5410200"/>
            <a:ext cx="5334000" cy="838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static method cannot be overridden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EEAECD3-F1DE-427E-8F0F-AC1B451D6C54}" type="slidenum">
              <a:rPr lang="en-US"/>
              <a:pPr>
                <a:defRPr/>
              </a:pPr>
              <a:t>9</a:t>
            </a:fld>
            <a:endParaRPr lang="en-US"/>
          </a:p>
        </p:txBody>
      </p:sp>
      <p:sp>
        <p:nvSpPr>
          <p:cNvPr id="614405" name="Rectangle 5"/>
          <p:cNvSpPr>
            <a:spLocks noGrp="1" noChangeArrowheads="1"/>
          </p:cNvSpPr>
          <p:nvPr>
            <p:ph type="title"/>
          </p:nvPr>
        </p:nvSpPr>
        <p:spPr/>
        <p:txBody>
          <a:bodyPr/>
          <a:lstStyle/>
          <a:p>
            <a:pPr eaLnBrk="1" hangingPunct="1">
              <a:defRPr/>
            </a:pPr>
            <a:r>
              <a:rPr lang="en-US" dirty="0" smtClean="0"/>
              <a:t>Method Overloading (2 of 2)</a:t>
            </a:r>
          </a:p>
        </p:txBody>
      </p:sp>
      <p:sp>
        <p:nvSpPr>
          <p:cNvPr id="6" name="Text Box 4"/>
          <p:cNvSpPr txBox="1">
            <a:spLocks noChangeArrowheads="1"/>
          </p:cNvSpPr>
          <p:nvPr/>
        </p:nvSpPr>
        <p:spPr bwMode="auto">
          <a:xfrm>
            <a:off x="381000" y="1600200"/>
            <a:ext cx="4343400" cy="480131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t>class </a:t>
            </a:r>
            <a:r>
              <a:rPr lang="en-US" dirty="0" err="1"/>
              <a:t>PrintDetails</a:t>
            </a:r>
            <a:r>
              <a:rPr lang="en-US" dirty="0"/>
              <a:t>{</a:t>
            </a:r>
          </a:p>
          <a:p>
            <a:pPr>
              <a:spcBef>
                <a:spcPts val="0"/>
              </a:spcBef>
              <a:defRPr/>
            </a:pPr>
            <a:r>
              <a:rPr lang="en-US" dirty="0"/>
              <a:t>         public void </a:t>
            </a:r>
            <a:r>
              <a:rPr lang="en-US" dirty="0" err="1"/>
              <a:t>printHeader</a:t>
            </a:r>
            <a:r>
              <a:rPr lang="en-US" dirty="0"/>
              <a:t>(char c){</a:t>
            </a:r>
          </a:p>
          <a:p>
            <a:pPr>
              <a:spcBef>
                <a:spcPts val="0"/>
              </a:spcBef>
              <a:defRPr/>
            </a:pPr>
            <a:r>
              <a:rPr lang="en-US" dirty="0"/>
              <a:t>                   for(</a:t>
            </a:r>
            <a:r>
              <a:rPr lang="en-US" dirty="0" err="1"/>
              <a:t>int</a:t>
            </a:r>
            <a:r>
              <a:rPr lang="en-US" dirty="0"/>
              <a:t> counter=0;counter&lt;70;counter++){</a:t>
            </a:r>
          </a:p>
          <a:p>
            <a:pPr>
              <a:spcBef>
                <a:spcPts val="0"/>
              </a:spcBef>
              <a:defRPr/>
            </a:pPr>
            <a:r>
              <a:rPr lang="en-US" dirty="0"/>
              <a:t>                              </a:t>
            </a:r>
            <a:r>
              <a:rPr lang="en-US" dirty="0" err="1"/>
              <a:t>System.out.print</a:t>
            </a:r>
            <a:r>
              <a:rPr lang="en-US" dirty="0"/>
              <a:t>(c);</a:t>
            </a:r>
          </a:p>
          <a:p>
            <a:pPr>
              <a:spcBef>
                <a:spcPts val="0"/>
              </a:spcBef>
              <a:defRPr/>
            </a:pPr>
            <a:r>
              <a:rPr lang="en-US" dirty="0"/>
              <a:t>                   }</a:t>
            </a:r>
          </a:p>
          <a:p>
            <a:pPr>
              <a:spcBef>
                <a:spcPts val="0"/>
              </a:spcBef>
              <a:defRPr/>
            </a:pPr>
            <a:r>
              <a:rPr lang="en-US" dirty="0"/>
              <a:t>          }</a:t>
            </a:r>
          </a:p>
          <a:p>
            <a:pPr>
              <a:spcBef>
                <a:spcPts val="0"/>
              </a:spcBef>
              <a:defRPr/>
            </a:pPr>
            <a:r>
              <a:rPr lang="en-US" dirty="0"/>
              <a:t>          public void </a:t>
            </a:r>
            <a:r>
              <a:rPr lang="en-US" dirty="0" err="1"/>
              <a:t>printHeader</a:t>
            </a:r>
            <a:r>
              <a:rPr lang="en-US" dirty="0"/>
              <a:t>(char c, </a:t>
            </a:r>
            <a:r>
              <a:rPr lang="en-US" dirty="0" err="1"/>
              <a:t>int</a:t>
            </a:r>
            <a:r>
              <a:rPr lang="en-US" dirty="0"/>
              <a:t> no){</a:t>
            </a:r>
          </a:p>
          <a:p>
            <a:pPr>
              <a:spcBef>
                <a:spcPts val="0"/>
              </a:spcBef>
              <a:defRPr/>
            </a:pPr>
            <a:r>
              <a:rPr lang="en-US" dirty="0"/>
              <a:t>                   for(</a:t>
            </a:r>
            <a:r>
              <a:rPr lang="en-US" dirty="0" err="1"/>
              <a:t>int</a:t>
            </a:r>
            <a:r>
              <a:rPr lang="en-US" dirty="0"/>
              <a:t> counter=0;counter&lt;</a:t>
            </a:r>
            <a:r>
              <a:rPr lang="en-US" dirty="0" err="1"/>
              <a:t>no;counter</a:t>
            </a:r>
            <a:r>
              <a:rPr lang="en-US" dirty="0"/>
              <a:t>++){</a:t>
            </a:r>
          </a:p>
          <a:p>
            <a:pPr>
              <a:spcBef>
                <a:spcPts val="0"/>
              </a:spcBef>
              <a:defRPr/>
            </a:pPr>
            <a:r>
              <a:rPr lang="en-US" dirty="0"/>
              <a:t>                               </a:t>
            </a:r>
            <a:r>
              <a:rPr lang="en-US" dirty="0" err="1"/>
              <a:t>System.out.print</a:t>
            </a:r>
            <a:r>
              <a:rPr lang="en-US" dirty="0"/>
              <a:t>(c);</a:t>
            </a:r>
          </a:p>
          <a:p>
            <a:pPr>
              <a:spcBef>
                <a:spcPts val="0"/>
              </a:spcBef>
              <a:defRPr/>
            </a:pPr>
            <a:r>
              <a:rPr lang="en-US" dirty="0"/>
              <a:t>                   }</a:t>
            </a:r>
          </a:p>
          <a:p>
            <a:pPr>
              <a:spcBef>
                <a:spcPts val="0"/>
              </a:spcBef>
              <a:defRPr/>
            </a:pPr>
            <a:r>
              <a:rPr lang="en-US" dirty="0"/>
              <a:t>         }</a:t>
            </a:r>
          </a:p>
          <a:p>
            <a:pPr>
              <a:spcBef>
                <a:spcPts val="0"/>
              </a:spcBef>
              <a:defRPr/>
            </a:pPr>
            <a:r>
              <a:rPr lang="en-US" dirty="0"/>
              <a:t>         public void </a:t>
            </a:r>
            <a:r>
              <a:rPr lang="en-US" dirty="0" err="1"/>
              <a:t>printHeader</a:t>
            </a:r>
            <a:r>
              <a:rPr lang="en-US" dirty="0"/>
              <a:t>(String s){</a:t>
            </a:r>
          </a:p>
          <a:p>
            <a:pPr>
              <a:spcBef>
                <a:spcPts val="0"/>
              </a:spcBef>
              <a:defRPr/>
            </a:pPr>
            <a:r>
              <a:rPr lang="en-US" dirty="0"/>
              <a:t>                                </a:t>
            </a:r>
            <a:r>
              <a:rPr lang="en-US" dirty="0" err="1"/>
              <a:t>System.out.println</a:t>
            </a:r>
            <a:r>
              <a:rPr lang="en-US" dirty="0"/>
              <a:t>(s);</a:t>
            </a:r>
          </a:p>
          <a:p>
            <a:pPr>
              <a:spcBef>
                <a:spcPts val="0"/>
              </a:spcBef>
              <a:defRPr/>
            </a:pPr>
            <a:r>
              <a:rPr lang="en-US" dirty="0"/>
              <a:t>         }</a:t>
            </a:r>
          </a:p>
          <a:p>
            <a:pPr>
              <a:spcBef>
                <a:spcPts val="0"/>
              </a:spcBef>
              <a:defRPr/>
            </a:pPr>
            <a:r>
              <a:rPr lang="en-US" dirty="0"/>
              <a:t>}</a:t>
            </a:r>
          </a:p>
          <a:p>
            <a:pPr>
              <a:spcBef>
                <a:spcPts val="0"/>
              </a:spcBef>
              <a:defRPr/>
            </a:pPr>
            <a:r>
              <a:rPr lang="en-US" dirty="0"/>
              <a:t>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PrintDetails</a:t>
            </a:r>
            <a:r>
              <a:rPr lang="en-US" dirty="0"/>
              <a:t> </a:t>
            </a:r>
            <a:r>
              <a:rPr lang="en-US" dirty="0" err="1"/>
              <a:t>obj</a:t>
            </a:r>
            <a:r>
              <a:rPr lang="en-US" dirty="0"/>
              <a:t>=new </a:t>
            </a:r>
            <a:r>
              <a:rPr lang="en-US" dirty="0" err="1"/>
              <a:t>PrintDetails</a:t>
            </a:r>
            <a:r>
              <a:rPr lang="en-US" dirty="0"/>
              <a:t>();</a:t>
            </a:r>
          </a:p>
          <a:p>
            <a:pPr>
              <a:defRPr/>
            </a:pPr>
            <a:r>
              <a:rPr lang="en-US" dirty="0"/>
              <a:t>                                </a:t>
            </a:r>
            <a:r>
              <a:rPr lang="en-US" dirty="0" err="1"/>
              <a:t>obj.printHeader</a:t>
            </a:r>
            <a:r>
              <a:rPr lang="en-US" dirty="0"/>
              <a:t>('*',10);</a:t>
            </a:r>
          </a:p>
          <a:p>
            <a:pPr>
              <a:defRPr/>
            </a:pPr>
            <a:r>
              <a:rPr lang="en-US" dirty="0"/>
              <a:t>                                </a:t>
            </a:r>
            <a:r>
              <a:rPr lang="en-US" dirty="0" err="1"/>
              <a:t>System.out.println</a:t>
            </a:r>
            <a:r>
              <a:rPr lang="en-US" dirty="0"/>
              <a:t>(" </a:t>
            </a:r>
            <a:r>
              <a:rPr lang="en-US" dirty="0" smtClean="0"/>
              <a:t>");</a:t>
            </a:r>
          </a:p>
          <a:p>
            <a:pPr>
              <a:defRPr/>
            </a:pPr>
            <a:r>
              <a:rPr lang="en-US" dirty="0" smtClean="0"/>
              <a:t>	          </a:t>
            </a:r>
            <a:r>
              <a:rPr lang="en-US" dirty="0" err="1" smtClean="0"/>
              <a:t>obj.printHeader</a:t>
            </a:r>
            <a:r>
              <a:rPr lang="en-US" dirty="0" smtClean="0"/>
              <a:t>(“Report”);</a:t>
            </a:r>
            <a:endParaRPr lang="en-US" dirty="0"/>
          </a:p>
          <a:p>
            <a:pPr>
              <a:spcBef>
                <a:spcPts val="0"/>
              </a:spcBef>
              <a:defRPr/>
            </a:pPr>
            <a:r>
              <a:rPr lang="en-US" dirty="0"/>
              <a:t>          }</a:t>
            </a:r>
          </a:p>
          <a:p>
            <a:pPr>
              <a:spcBef>
                <a:spcPts val="0"/>
              </a:spcBef>
              <a:defRPr/>
            </a:pPr>
            <a:r>
              <a:rPr lang="en-US" dirty="0"/>
              <a:t>}</a:t>
            </a:r>
          </a:p>
          <a:p>
            <a:pPr>
              <a:spcBef>
                <a:spcPts val="0"/>
              </a:spcBef>
              <a:defRPr/>
            </a:pPr>
            <a:endParaRPr lang="en-US" dirty="0"/>
          </a:p>
        </p:txBody>
      </p:sp>
      <p:sp>
        <p:nvSpPr>
          <p:cNvPr id="8" name="TextBox 7"/>
          <p:cNvSpPr txBox="1"/>
          <p:nvPr/>
        </p:nvSpPr>
        <p:spPr>
          <a:xfrm>
            <a:off x="3810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Content Placeholder 9"/>
          <p:cNvSpPr txBox="1">
            <a:spLocks/>
          </p:cNvSpPr>
          <p:nvPr/>
        </p:nvSpPr>
        <p:spPr bwMode="auto">
          <a:xfrm>
            <a:off x="5257800" y="5029200"/>
            <a:ext cx="3429000" cy="8382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marL="342900" indent="-342900" eaLnBrk="1" hangingPunct="1">
              <a:spcBef>
                <a:spcPct val="20000"/>
              </a:spcBef>
              <a:buClr>
                <a:srgbClr val="003366"/>
              </a:buClr>
              <a:buSzTx/>
              <a:buFont typeface="Wingdings" pitchFamily="2" charset="2"/>
              <a:buNone/>
              <a:defRPr/>
            </a:pPr>
            <a:r>
              <a:rPr lang="en-US" sz="1600" kern="0" dirty="0"/>
              <a:t>Output:</a:t>
            </a:r>
          </a:p>
          <a:p>
            <a:pPr marL="342900" indent="-342900" eaLnBrk="1" hangingPunct="1">
              <a:spcBef>
                <a:spcPct val="20000"/>
              </a:spcBef>
              <a:buClr>
                <a:srgbClr val="003366"/>
              </a:buClr>
              <a:buSzTx/>
              <a:buFont typeface="Wingdings" pitchFamily="2" charset="2"/>
              <a:buNone/>
              <a:defRPr/>
            </a:pPr>
            <a:r>
              <a:rPr lang="en-US" sz="1600" b="0" kern="0" dirty="0" smtClean="0"/>
              <a:t>**********</a:t>
            </a:r>
          </a:p>
          <a:p>
            <a:pPr marL="342900" indent="-342900" eaLnBrk="1" hangingPunct="1">
              <a:spcBef>
                <a:spcPct val="20000"/>
              </a:spcBef>
              <a:buClr>
                <a:srgbClr val="003366"/>
              </a:buClr>
              <a:buSzTx/>
              <a:buFont typeface="Wingdings" pitchFamily="2" charset="2"/>
              <a:buNone/>
              <a:defRPr/>
            </a:pPr>
            <a:r>
              <a:rPr lang="en-US" sz="1600" b="0" kern="0" dirty="0" smtClean="0"/>
              <a:t>Report</a:t>
            </a:r>
            <a:endParaRPr lang="en-US" sz="1600" b="0" kern="0" dirty="0"/>
          </a:p>
        </p:txBody>
      </p:sp>
      <p:sp>
        <p:nvSpPr>
          <p:cNvPr id="12" name="Content Placeholder 11"/>
          <p:cNvSpPr txBox="1">
            <a:spLocks/>
          </p:cNvSpPr>
          <p:nvPr/>
        </p:nvSpPr>
        <p:spPr bwMode="auto">
          <a:xfrm>
            <a:off x="6172200" y="3810000"/>
            <a:ext cx="2590800" cy="990600"/>
          </a:xfrm>
          <a:prstGeom prst="wedgeRectCallout">
            <a:avLst>
              <a:gd name="adj1" fmla="val -150512"/>
              <a:gd name="adj2" fmla="val 84713"/>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smtClean="0">
                <a:solidFill>
                  <a:schemeClr val="tx1"/>
                </a:solidFill>
              </a:rPr>
              <a:t>This invocation calls </a:t>
            </a:r>
            <a:r>
              <a:rPr lang="en-US" sz="1600" b="0" kern="0" dirty="0" err="1" smtClean="0">
                <a:solidFill>
                  <a:schemeClr val="tx1"/>
                </a:solidFill>
              </a:rPr>
              <a:t>printHeader</a:t>
            </a:r>
            <a:r>
              <a:rPr lang="en-US" sz="1600" b="0" kern="0" dirty="0" smtClean="0">
                <a:solidFill>
                  <a:schemeClr val="tx1"/>
                </a:solidFill>
              </a:rPr>
              <a:t>(char c, </a:t>
            </a:r>
            <a:r>
              <a:rPr lang="en-US" sz="1600" b="0" kern="0" dirty="0" err="1" smtClean="0">
                <a:solidFill>
                  <a:schemeClr val="tx1"/>
                </a:solidFill>
              </a:rPr>
              <a:t>int</a:t>
            </a:r>
            <a:r>
              <a:rPr lang="en-US" sz="1600" b="0" kern="0" dirty="0" smtClean="0">
                <a:solidFill>
                  <a:schemeClr val="tx1"/>
                </a:solidFill>
              </a:rPr>
              <a:t> no) method which will print * 10 times</a:t>
            </a:r>
            <a:endParaRPr lang="en-US" sz="1600" b="0" kern="0" dirty="0">
              <a:solidFill>
                <a:schemeClr val="tx1"/>
              </a:solidFill>
            </a:endParaRPr>
          </a:p>
        </p:txBody>
      </p:sp>
      <p:sp>
        <p:nvSpPr>
          <p:cNvPr id="13" name="Content Placeholder 11"/>
          <p:cNvSpPr txBox="1">
            <a:spLocks/>
          </p:cNvSpPr>
          <p:nvPr/>
        </p:nvSpPr>
        <p:spPr bwMode="auto">
          <a:xfrm>
            <a:off x="6858000" y="2133600"/>
            <a:ext cx="2514600" cy="762000"/>
          </a:xfrm>
          <a:prstGeom prst="wedgeRectCallout">
            <a:avLst>
              <a:gd name="adj1" fmla="val -97867"/>
              <a:gd name="adj2" fmla="val 46412"/>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600" b="0" kern="0" dirty="0">
                <a:solidFill>
                  <a:schemeClr val="tx1"/>
                </a:solidFill>
              </a:rPr>
              <a:t>Note the three different implementations of </a:t>
            </a:r>
            <a:r>
              <a:rPr lang="en-US" sz="1600" b="0" kern="0" dirty="0" err="1">
                <a:solidFill>
                  <a:schemeClr val="tx1"/>
                </a:solidFill>
              </a:rPr>
              <a:t>printHeader</a:t>
            </a:r>
            <a:r>
              <a:rPr lang="en-US" sz="1600" b="0" kern="0" dirty="0">
                <a:solidFill>
                  <a:schemeClr val="tx1"/>
                </a:solidFill>
              </a:rPr>
              <a:t>() method</a:t>
            </a:r>
            <a:endParaRPr lang="en-US" sz="1400" kern="0" dirty="0">
              <a:solidFill>
                <a:schemeClr val="tx1"/>
              </a:solidFill>
            </a:endParaRPr>
          </a:p>
        </p:txBody>
      </p:sp>
      <p:sp>
        <p:nvSpPr>
          <p:cNvPr id="14" name="Right Brace 13"/>
          <p:cNvSpPr/>
          <p:nvPr/>
        </p:nvSpPr>
        <p:spPr bwMode="auto">
          <a:xfrm>
            <a:off x="4953000" y="1828800"/>
            <a:ext cx="533400" cy="2133600"/>
          </a:xfrm>
          <a:prstGeom prst="righ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normAutofit/>
          </a:bodyPr>
          <a:lstStyle/>
          <a:p>
            <a:pPr>
              <a:buFont typeface="Wingdings" pitchFamily="2" charset="2"/>
              <a:buNone/>
              <a:defRPr/>
            </a:pPr>
            <a:r>
              <a:rPr lang="en-US" dirty="0" smtClean="0"/>
              <a:t>Q7. Say true or false</a:t>
            </a:r>
          </a:p>
          <a:p>
            <a:pPr marL="457200" indent="-457200">
              <a:buFont typeface="+mj-lt"/>
              <a:buAutoNum type="alphaLcParenR"/>
              <a:defRPr/>
            </a:pPr>
            <a:r>
              <a:rPr lang="en-US" dirty="0" smtClean="0"/>
              <a:t>Methods which have private </a:t>
            </a:r>
            <a:r>
              <a:rPr lang="en-US" dirty="0" err="1" smtClean="0"/>
              <a:t>specifier</a:t>
            </a:r>
            <a:r>
              <a:rPr lang="en-US" dirty="0" smtClean="0"/>
              <a:t> in the base class can be overridden in the child class</a:t>
            </a:r>
          </a:p>
          <a:p>
            <a:pPr marL="457200" indent="-457200">
              <a:buFont typeface="+mj-lt"/>
              <a:buAutoNum type="alphaLcParenR"/>
              <a:defRPr/>
            </a:pPr>
            <a:r>
              <a:rPr lang="en-US" dirty="0" smtClean="0"/>
              <a:t>The method in the base class (which is overridden in the derived class) can be accessed in the derived class using the super keyword </a:t>
            </a:r>
          </a:p>
          <a:p>
            <a:pPr marL="457200" indent="-457200">
              <a:buFont typeface="+mj-lt"/>
              <a:buAutoNum type="alphaLcParenR"/>
              <a:defRPr/>
            </a:pPr>
            <a:r>
              <a:rPr lang="en-US" dirty="0" smtClean="0"/>
              <a:t>Methods in the base class which have static keyword cannot be overridden in the derived class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90</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000999" y="4419602"/>
            <a:ext cx="1244601" cy="1400175"/>
          </a:xfrm>
          <a:prstGeom prst="rect">
            <a:avLst/>
          </a:prstGeom>
          <a:noFill/>
          <a:ln w="9525">
            <a:noFill/>
            <a:miter lim="800000"/>
            <a:headEnd/>
            <a:tailEnd/>
          </a:ln>
        </p:spPr>
      </p:pic>
      <p:sp>
        <p:nvSpPr>
          <p:cNvPr id="6" name="Content Placeholder 9"/>
          <p:cNvSpPr txBox="1">
            <a:spLocks/>
          </p:cNvSpPr>
          <p:nvPr/>
        </p:nvSpPr>
        <p:spPr bwMode="auto">
          <a:xfrm>
            <a:off x="609600" y="4343400"/>
            <a:ext cx="4114800" cy="1371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endParaRPr lang="en-US" sz="1400" b="0" dirty="0" smtClean="0">
              <a:solidFill>
                <a:schemeClr val="tx1"/>
              </a:solidFill>
            </a:endParaRPr>
          </a:p>
          <a:p>
            <a:pPr marL="228600" indent="-228600" eaLnBrk="1" hangingPunct="1"/>
            <a:r>
              <a:rPr lang="en-US" sz="1400" b="0" dirty="0" smtClean="0">
                <a:solidFill>
                  <a:schemeClr val="tx1"/>
                </a:solidFill>
              </a:rPr>
              <a:t>a)  False</a:t>
            </a:r>
          </a:p>
          <a:p>
            <a:pPr marL="228600" indent="-228600" eaLnBrk="1" hangingPunct="1"/>
            <a:r>
              <a:rPr lang="en-US" sz="1400" b="0" dirty="0" smtClean="0">
                <a:solidFill>
                  <a:schemeClr val="tx1"/>
                </a:solidFill>
              </a:rPr>
              <a:t>b) True</a:t>
            </a:r>
          </a:p>
          <a:p>
            <a:pPr marL="228600" indent="-228600" eaLnBrk="1" hangingPunct="1"/>
            <a:r>
              <a:rPr lang="en-US" sz="1400" b="0" dirty="0" smtClean="0">
                <a:solidFill>
                  <a:schemeClr val="tx1"/>
                </a:solidFill>
              </a:rPr>
              <a:t>c)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143002"/>
            <a:ext cx="8915400" cy="4881563"/>
          </a:xfrm>
        </p:spPr>
        <p:txBody>
          <a:bodyPr>
            <a:normAutofit/>
          </a:bodyPr>
          <a:lstStyle/>
          <a:p>
            <a:pPr>
              <a:buFont typeface="Wingdings" pitchFamily="2" charset="2"/>
              <a:buNone/>
              <a:defRPr/>
            </a:pPr>
            <a:r>
              <a:rPr lang="en-US" sz="2000" dirty="0" smtClean="0"/>
              <a:t>Q8. Say true or false</a:t>
            </a:r>
            <a:endParaRPr lang="en-US" sz="2200" dirty="0" smtClean="0"/>
          </a:p>
          <a:p>
            <a:pPr marL="914400" lvl="1" indent="-457200" eaLnBrk="1" hangingPunct="1">
              <a:buFont typeface="+mj-lt"/>
              <a:buAutoNum type="alphaLcParenR"/>
            </a:pPr>
            <a:r>
              <a:rPr lang="en-US" dirty="0" smtClean="0"/>
              <a:t>Multilevel inheritance is not supported in Java</a:t>
            </a:r>
          </a:p>
          <a:p>
            <a:pPr marL="914400" lvl="1" indent="-457200" eaLnBrk="1" hangingPunct="1">
              <a:buFont typeface="+mj-lt"/>
              <a:buAutoNum type="alphaLcParenR"/>
            </a:pPr>
            <a:r>
              <a:rPr lang="en-US" dirty="0" smtClean="0"/>
              <a:t>Inheritance can be done with the help of ‘extends’ keyword in Java</a:t>
            </a:r>
          </a:p>
          <a:p>
            <a:pPr marL="914400" lvl="1" indent="-457200" eaLnBrk="1" hangingPunct="1">
              <a:buFont typeface="+mj-lt"/>
              <a:buAutoNum type="alphaLcParenR"/>
            </a:pPr>
            <a:r>
              <a:rPr lang="en-US" dirty="0" smtClean="0"/>
              <a:t>In derived class constructors, ‘super’ and ‘this’ cannot be used together to invoke the constructors of base and derived respectively</a:t>
            </a:r>
          </a:p>
          <a:p>
            <a:pPr marL="914400" lvl="1" indent="-457200" eaLnBrk="1" hangingPunct="1">
              <a:buFont typeface="+mj-lt"/>
              <a:buAutoNum type="alphaLcParenR"/>
            </a:pPr>
            <a:r>
              <a:rPr lang="en-US" dirty="0" smtClean="0"/>
              <a:t>In derived class constructors, ‘super’ should be the first statement</a:t>
            </a:r>
          </a:p>
          <a:p>
            <a:pPr marL="914400" lvl="1" indent="-457200" eaLnBrk="1" hangingPunct="1">
              <a:buFont typeface="+mj-lt"/>
              <a:buAutoNum type="alphaLcParenR"/>
            </a:pPr>
            <a:r>
              <a:rPr lang="en-US" dirty="0" smtClean="0"/>
              <a:t>All the private data members of the base class are directly accessible in the derived class </a:t>
            </a:r>
            <a:endParaRPr lang="en-US" sz="2000" dirty="0" smtClean="0"/>
          </a:p>
          <a:p>
            <a:pPr marL="457200" indent="-457200">
              <a:buFont typeface="+mj-lt"/>
              <a:buAutoNum type="alphaLcParenR"/>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031F423-AFC3-4367-A72C-DC4E20FBB28D}" type="slidenum">
              <a:rPr lang="en-US"/>
              <a:pPr>
                <a:defRPr/>
              </a:pPr>
              <a:t>91</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10601" y="4343402"/>
            <a:ext cx="1092200" cy="1228725"/>
          </a:xfrm>
          <a:prstGeom prst="rect">
            <a:avLst/>
          </a:prstGeom>
          <a:noFill/>
          <a:ln w="9525">
            <a:noFill/>
            <a:miter lim="800000"/>
            <a:headEnd/>
            <a:tailEnd/>
          </a:ln>
        </p:spPr>
      </p:pic>
      <p:sp>
        <p:nvSpPr>
          <p:cNvPr id="6" name="Content Placeholder 9"/>
          <p:cNvSpPr txBox="1">
            <a:spLocks/>
          </p:cNvSpPr>
          <p:nvPr/>
        </p:nvSpPr>
        <p:spPr bwMode="auto">
          <a:xfrm>
            <a:off x="5334000" y="4953000"/>
            <a:ext cx="2971800" cy="1371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spcBef>
                <a:spcPts val="0"/>
              </a:spcBef>
            </a:pPr>
            <a:r>
              <a:rPr lang="en-US" sz="1600" dirty="0" err="1" smtClean="0"/>
              <a:t>Ans</a:t>
            </a:r>
            <a:r>
              <a:rPr lang="en-US" sz="1600" dirty="0" smtClean="0"/>
              <a:t>:</a:t>
            </a:r>
            <a:endParaRPr lang="en-US" sz="1400" b="0" dirty="0" smtClean="0">
              <a:solidFill>
                <a:schemeClr val="tx1"/>
              </a:solidFill>
            </a:endParaRPr>
          </a:p>
          <a:p>
            <a:pPr eaLnBrk="1" hangingPunct="1">
              <a:spcBef>
                <a:spcPts val="0"/>
              </a:spcBef>
            </a:pPr>
            <a:r>
              <a:rPr lang="en-US" sz="1400" b="0" dirty="0" smtClean="0"/>
              <a:t>a) False</a:t>
            </a:r>
          </a:p>
          <a:p>
            <a:pPr eaLnBrk="1" hangingPunct="1">
              <a:spcBef>
                <a:spcPts val="0"/>
              </a:spcBef>
            </a:pPr>
            <a:r>
              <a:rPr lang="en-US" sz="1400" b="0" dirty="0" smtClean="0"/>
              <a:t>b) True</a:t>
            </a:r>
          </a:p>
          <a:p>
            <a:pPr eaLnBrk="1" hangingPunct="1">
              <a:spcBef>
                <a:spcPts val="0"/>
              </a:spcBef>
            </a:pPr>
            <a:r>
              <a:rPr lang="en-US" sz="1400" b="0" dirty="0" smtClean="0"/>
              <a:t>c) True</a:t>
            </a:r>
          </a:p>
          <a:p>
            <a:pPr eaLnBrk="1" hangingPunct="1">
              <a:spcBef>
                <a:spcPts val="0"/>
              </a:spcBef>
            </a:pPr>
            <a:r>
              <a:rPr lang="en-US" sz="1400" b="0" dirty="0" smtClean="0"/>
              <a:t>d) True</a:t>
            </a:r>
          </a:p>
          <a:p>
            <a:pPr eaLnBrk="1" hangingPunct="1">
              <a:spcBef>
                <a:spcPts val="0"/>
              </a:spcBef>
            </a:pPr>
            <a:r>
              <a:rPr lang="en-US" sz="1400" b="0" dirty="0" smtClean="0"/>
              <a:t>e) 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4421A07-26DC-4405-8C58-D19706041CE6}" type="slidenum">
              <a:rPr lang="en-US"/>
              <a:pPr>
                <a:defRPr/>
              </a:pPr>
              <a:t>92</a:t>
            </a:fld>
            <a:endParaRPr lang="en-US"/>
          </a:p>
        </p:txBody>
      </p:sp>
      <p:sp>
        <p:nvSpPr>
          <p:cNvPr id="84995"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84996"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84997"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rPr>
            </a:br>
            <a:r>
              <a:rPr lang="en-GB" sz="800">
                <a:solidFill>
                  <a:srgbClr val="000000"/>
                </a:solidFill>
              </a:rPr>
              <a:t>Infosys Technologies Ltd.”</a:t>
            </a:r>
          </a:p>
          <a:p>
            <a:endParaRPr lang="en-US" sz="600">
              <a:solidFill>
                <a:srgbClr val="000000"/>
              </a:solidFill>
              <a:latin typeface="Times New Roman" pitchFamily="18" charset="0"/>
            </a:endParaRPr>
          </a:p>
          <a:p>
            <a:r>
              <a:rPr lang="en-GB" sz="800">
                <a:solidFill>
                  <a:srgbClr val="000000"/>
                </a:solidFill>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457200" y="14478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Appendix</a:t>
            </a:r>
            <a:br>
              <a:rPr lang="en-US" dirty="0" smtClean="0"/>
            </a:b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8B10E9-06E6-4730-AAD9-1A1E28C82CA5}" type="slidenum">
              <a:rPr lang="en-US"/>
              <a:pPr>
                <a:defRPr/>
              </a:pPr>
              <a:t>94</a:t>
            </a:fld>
            <a:endParaRPr lang="en-US"/>
          </a:p>
        </p:txBody>
      </p:sp>
      <p:sp>
        <p:nvSpPr>
          <p:cNvPr id="431111" name="Rectangle 7"/>
          <p:cNvSpPr>
            <a:spLocks noGrp="1" noChangeArrowheads="1"/>
          </p:cNvSpPr>
          <p:nvPr>
            <p:ph type="title"/>
          </p:nvPr>
        </p:nvSpPr>
        <p:spPr/>
        <p:txBody>
          <a:bodyPr/>
          <a:lstStyle/>
          <a:p>
            <a:pPr eaLnBrk="1" hangingPunct="1">
              <a:defRPr/>
            </a:pPr>
            <a:r>
              <a:rPr lang="en-US" dirty="0" smtClean="0"/>
              <a:t>Static  Method</a:t>
            </a:r>
          </a:p>
        </p:txBody>
      </p:sp>
      <p:sp>
        <p:nvSpPr>
          <p:cNvPr id="1029" name="Rectangle 8"/>
          <p:cNvSpPr>
            <a:spLocks noGrp="1" noChangeArrowheads="1"/>
          </p:cNvSpPr>
          <p:nvPr>
            <p:ph type="body" idx="1"/>
          </p:nvPr>
        </p:nvSpPr>
        <p:spPr/>
        <p:txBody>
          <a:bodyPr/>
          <a:lstStyle/>
          <a:p>
            <a:pPr>
              <a:lnSpc>
                <a:spcPct val="90000"/>
              </a:lnSpc>
            </a:pPr>
            <a:r>
              <a:rPr lang="en-US" altLang="ko-KR" sz="2200" smtClean="0">
                <a:ea typeface="굴림" pitchFamily="34" charset="-127"/>
              </a:rPr>
              <a:t>Static method in the base class can be redefined in the derived class</a:t>
            </a:r>
          </a:p>
          <a:p>
            <a:pPr>
              <a:lnSpc>
                <a:spcPct val="90000"/>
              </a:lnSpc>
              <a:buFont typeface="Wingdings" pitchFamily="2" charset="2"/>
              <a:buNone/>
            </a:pPr>
            <a:endParaRPr lang="en-US" altLang="ko-KR" sz="2200" smtClean="0">
              <a:ea typeface="굴림" pitchFamily="34" charset="-127"/>
            </a:endParaRPr>
          </a:p>
          <a:p>
            <a:pPr>
              <a:lnSpc>
                <a:spcPct val="90000"/>
              </a:lnSpc>
            </a:pPr>
            <a:r>
              <a:rPr lang="en-US" altLang="ko-KR" sz="2200" smtClean="0">
                <a:ea typeface="굴림" pitchFamily="34" charset="-127"/>
              </a:rPr>
              <a:t>If you try to override a static method, you  don’t get the same effect as that for the non-static method. It is considered as static method of the derived class.</a:t>
            </a:r>
          </a:p>
          <a:p>
            <a:pPr>
              <a:lnSpc>
                <a:spcPct val="90000"/>
              </a:lnSpc>
              <a:buFont typeface="Wingdings" pitchFamily="2" charset="2"/>
              <a:buNone/>
            </a:pPr>
            <a:endParaRPr lang="en-US" altLang="ko-KR" sz="2200" smtClean="0">
              <a:ea typeface="굴림" pitchFamily="34" charset="-127"/>
            </a:endParaRPr>
          </a:p>
          <a:p>
            <a:pPr>
              <a:lnSpc>
                <a:spcPct val="90000"/>
              </a:lnSpc>
              <a:buFont typeface="Wingdings" pitchFamily="2" charset="2"/>
              <a:buNone/>
            </a:pPr>
            <a:endParaRPr lang="en-US" altLang="ko-KR" sz="2200" smtClean="0">
              <a:ea typeface="굴림" pitchFamily="34" charset="-127"/>
            </a:endParaRPr>
          </a:p>
        </p:txBody>
      </p:sp>
      <p:graphicFrame>
        <p:nvGraphicFramePr>
          <p:cNvPr id="1026" name="Object 9"/>
          <p:cNvGraphicFramePr>
            <a:graphicFrameLocks noChangeAspect="1"/>
          </p:cNvGraphicFramePr>
          <p:nvPr/>
        </p:nvGraphicFramePr>
        <p:xfrm>
          <a:off x="6553200" y="4257675"/>
          <a:ext cx="914400" cy="771525"/>
        </p:xfrm>
        <a:graphic>
          <a:graphicData uri="http://schemas.openxmlformats.org/presentationml/2006/ole">
            <p:oleObj spid="_x0000_s1026" name="Package" showAsIcon="1" r:id="rId4" imgW="914400" imgH="771480" progId="Package">
              <p:embed/>
            </p:oleObj>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AE3FA4D-84F8-4DF0-B156-7CF05FBAAC91}" type="slidenum">
              <a:rPr lang="en-US"/>
              <a:pPr>
                <a:defRPr/>
              </a:pPr>
              <a:t>95</a:t>
            </a:fld>
            <a:endParaRPr lang="en-US"/>
          </a:p>
        </p:txBody>
      </p:sp>
      <p:sp>
        <p:nvSpPr>
          <p:cNvPr id="377861" name="Rectangle 5"/>
          <p:cNvSpPr>
            <a:spLocks noGrp="1" noChangeArrowheads="1"/>
          </p:cNvSpPr>
          <p:nvPr>
            <p:ph type="title"/>
          </p:nvPr>
        </p:nvSpPr>
        <p:spPr/>
        <p:txBody>
          <a:bodyPr/>
          <a:lstStyle/>
          <a:p>
            <a:pPr eaLnBrk="1" hangingPunct="1">
              <a:defRPr/>
            </a:pPr>
            <a:r>
              <a:rPr lang="en-US" dirty="0" smtClean="0"/>
              <a:t>Dynamic Polymorphism  Example(1/3)</a:t>
            </a:r>
          </a:p>
        </p:txBody>
      </p:sp>
      <p:sp>
        <p:nvSpPr>
          <p:cNvPr id="25605" name="Text Box 4"/>
          <p:cNvSpPr txBox="1">
            <a:spLocks noChangeArrowheads="1"/>
          </p:cNvSpPr>
          <p:nvPr/>
        </p:nvSpPr>
        <p:spPr bwMode="auto">
          <a:xfrm>
            <a:off x="533400" y="990600"/>
            <a:ext cx="8915400" cy="5459413"/>
          </a:xfrm>
          <a:prstGeom prst="rect">
            <a:avLst/>
          </a:prstGeom>
          <a:solidFill>
            <a:srgbClr val="B2B2B2">
              <a:alpha val="25098"/>
            </a:srgbClr>
          </a:solidFill>
          <a:ln w="12700" algn="ctr">
            <a:solidFill>
              <a:schemeClr val="tx1"/>
            </a:solidFill>
            <a:miter lim="800000"/>
            <a:headEnd/>
            <a:tailEnd/>
          </a:ln>
        </p:spPr>
        <p:txBody>
          <a:bodyPr>
            <a:spAutoFit/>
          </a:bodyPr>
          <a:lstStyle/>
          <a:p>
            <a:pPr>
              <a:lnSpc>
                <a:spcPct val="75000"/>
              </a:lnSpc>
              <a:defRPr/>
            </a:pPr>
            <a:r>
              <a:rPr lang="en-US" sz="1500" b="0" dirty="0">
                <a:latin typeface="+mn-lt"/>
                <a:ea typeface="굴림" pitchFamily="34" charset="-127"/>
              </a:rPr>
              <a:t>class Shape{</a:t>
            </a:r>
          </a:p>
          <a:p>
            <a:pPr>
              <a:lnSpc>
                <a:spcPct val="75000"/>
              </a:lnSpc>
              <a:defRPr/>
            </a:pPr>
            <a:r>
              <a:rPr lang="en-US" sz="1500" b="0" dirty="0">
                <a:latin typeface="+mn-lt"/>
                <a:ea typeface="굴림" pitchFamily="34" charset="-127"/>
              </a:rPr>
              <a:t>		protected double area;</a:t>
            </a:r>
          </a:p>
          <a:p>
            <a:pPr>
              <a:lnSpc>
                <a:spcPct val="75000"/>
              </a:lnSpc>
              <a:defRPr/>
            </a:pPr>
            <a:r>
              <a:rPr lang="en-US" sz="1500" b="0" dirty="0">
                <a:latin typeface="+mn-lt"/>
                <a:ea typeface="굴림" pitchFamily="34" charset="-127"/>
              </a:rPr>
              <a:t>  		public void displayDetails(){</a:t>
            </a:r>
          </a:p>
          <a:p>
            <a:pPr>
              <a:lnSpc>
                <a:spcPct val="75000"/>
              </a:lnSpc>
              <a:defRPr/>
            </a:pPr>
            <a:r>
              <a:rPr lang="en-US" sz="1500" b="0" dirty="0">
                <a:latin typeface="+mn-lt"/>
                <a:ea typeface="굴림" pitchFamily="34" charset="-127"/>
              </a:rPr>
              <a:t>			System.out.println("Shape Details");</a:t>
            </a:r>
          </a:p>
          <a:p>
            <a:pPr>
              <a:lnSpc>
                <a:spcPct val="75000"/>
              </a:lnSpc>
              <a:defRPr/>
            </a:pPr>
            <a:r>
              <a:rPr lang="en-US" sz="1500" b="0" dirty="0">
                <a:latin typeface="+mn-lt"/>
                <a:ea typeface="굴림" pitchFamily="34" charset="-127"/>
              </a:rPr>
              <a:t>		}</a:t>
            </a:r>
          </a:p>
          <a:p>
            <a:pPr>
              <a:lnSpc>
                <a:spcPct val="75000"/>
              </a:lnSpc>
              <a:defRPr/>
            </a:pPr>
            <a:r>
              <a:rPr lang="en-US" sz="1500" b="0" dirty="0">
                <a:latin typeface="+mn-lt"/>
                <a:ea typeface="굴림" pitchFamily="34" charset="-127"/>
              </a:rPr>
              <a:t>}</a:t>
            </a:r>
          </a:p>
          <a:p>
            <a:pPr>
              <a:lnSpc>
                <a:spcPct val="75000"/>
              </a:lnSpc>
              <a:defRPr/>
            </a:pPr>
            <a:r>
              <a:rPr lang="en-US" sz="1500" b="0" dirty="0">
                <a:latin typeface="+mn-lt"/>
                <a:ea typeface="굴림" pitchFamily="34" charset="-127"/>
              </a:rPr>
              <a:t>class Circle extends Shape{</a:t>
            </a:r>
          </a:p>
          <a:p>
            <a:pPr>
              <a:lnSpc>
                <a:spcPct val="75000"/>
              </a:lnSpc>
              <a:defRPr/>
            </a:pPr>
            <a:r>
              <a:rPr lang="en-US" sz="1500" b="0" dirty="0">
                <a:latin typeface="+mn-lt"/>
                <a:ea typeface="굴림" pitchFamily="34" charset="-127"/>
              </a:rPr>
              <a:t>		protected double radius;</a:t>
            </a:r>
          </a:p>
          <a:p>
            <a:pPr>
              <a:lnSpc>
                <a:spcPct val="75000"/>
              </a:lnSpc>
              <a:defRPr/>
            </a:pPr>
            <a:r>
              <a:rPr lang="en-US" sz="1500" b="0" dirty="0">
                <a:latin typeface="+mn-lt"/>
                <a:ea typeface="굴림" pitchFamily="34" charset="-127"/>
              </a:rPr>
              <a:t>		public void </a:t>
            </a:r>
            <a:r>
              <a:rPr lang="en-US" sz="1500" b="0" dirty="0" err="1">
                <a:latin typeface="+mn-lt"/>
                <a:ea typeface="굴림" pitchFamily="34" charset="-127"/>
              </a:rPr>
              <a:t>setRadius</a:t>
            </a:r>
            <a:r>
              <a:rPr lang="en-US" sz="1500" b="0" dirty="0">
                <a:latin typeface="+mn-lt"/>
                <a:ea typeface="굴림" pitchFamily="34" charset="-127"/>
              </a:rPr>
              <a:t>(int radius){</a:t>
            </a:r>
          </a:p>
          <a:p>
            <a:pPr>
              <a:lnSpc>
                <a:spcPct val="75000"/>
              </a:lnSpc>
              <a:defRPr/>
            </a:pPr>
            <a:r>
              <a:rPr lang="en-US" sz="1500" b="0" dirty="0">
                <a:latin typeface="+mn-lt"/>
                <a:ea typeface="굴림" pitchFamily="34" charset="-127"/>
              </a:rPr>
              <a:t>			</a:t>
            </a:r>
            <a:r>
              <a:rPr lang="en-US" sz="1500" b="0" dirty="0" err="1">
                <a:latin typeface="+mn-lt"/>
                <a:ea typeface="굴림" pitchFamily="34" charset="-127"/>
              </a:rPr>
              <a:t>this.radius</a:t>
            </a:r>
            <a:r>
              <a:rPr lang="en-US" sz="1500" b="0" dirty="0">
                <a:latin typeface="+mn-lt"/>
                <a:ea typeface="굴림" pitchFamily="34" charset="-127"/>
              </a:rPr>
              <a:t>=radius;</a:t>
            </a:r>
          </a:p>
          <a:p>
            <a:pPr>
              <a:lnSpc>
                <a:spcPct val="75000"/>
              </a:lnSpc>
              <a:defRPr/>
            </a:pPr>
            <a:r>
              <a:rPr lang="en-US" sz="1500" b="0" dirty="0">
                <a:latin typeface="+mn-lt"/>
                <a:ea typeface="굴림" pitchFamily="34" charset="-127"/>
              </a:rPr>
              <a:t>		}</a:t>
            </a:r>
          </a:p>
          <a:p>
            <a:pPr>
              <a:lnSpc>
                <a:spcPct val="75000"/>
              </a:lnSpc>
              <a:defRPr/>
            </a:pPr>
            <a:r>
              <a:rPr lang="en-US" sz="1500" b="0" dirty="0">
                <a:latin typeface="+mn-lt"/>
                <a:ea typeface="굴림" pitchFamily="34" charset="-127"/>
              </a:rPr>
              <a:t>		public void </a:t>
            </a:r>
            <a:r>
              <a:rPr lang="en-US" sz="1500" b="0" dirty="0" err="1">
                <a:latin typeface="+mn-lt"/>
                <a:ea typeface="굴림" pitchFamily="34" charset="-127"/>
              </a:rPr>
              <a:t>calculateArea</a:t>
            </a:r>
            <a:r>
              <a:rPr lang="en-US" sz="1500" b="0" dirty="0">
                <a:latin typeface="+mn-lt"/>
                <a:ea typeface="굴림" pitchFamily="34" charset="-127"/>
              </a:rPr>
              <a:t>(){</a:t>
            </a:r>
          </a:p>
          <a:p>
            <a:pPr>
              <a:lnSpc>
                <a:spcPct val="75000"/>
              </a:lnSpc>
              <a:defRPr/>
            </a:pPr>
            <a:r>
              <a:rPr lang="en-US" sz="1500" b="0" dirty="0">
                <a:latin typeface="+mn-lt"/>
                <a:ea typeface="굴림" pitchFamily="34" charset="-127"/>
              </a:rPr>
              <a:t>			area=3.14*radius*radius;</a:t>
            </a:r>
          </a:p>
          <a:p>
            <a:pPr>
              <a:lnSpc>
                <a:spcPct val="75000"/>
              </a:lnSpc>
              <a:defRPr/>
            </a:pPr>
            <a:endParaRPr lang="en-US" sz="1500" b="0" dirty="0">
              <a:latin typeface="+mn-lt"/>
              <a:ea typeface="굴림" pitchFamily="34" charset="-127"/>
            </a:endParaRPr>
          </a:p>
          <a:p>
            <a:pPr>
              <a:lnSpc>
                <a:spcPct val="75000"/>
              </a:lnSpc>
              <a:defRPr/>
            </a:pPr>
            <a:r>
              <a:rPr lang="en-US" sz="1500" b="0" dirty="0">
                <a:latin typeface="+mn-lt"/>
                <a:ea typeface="굴림" pitchFamily="34" charset="-127"/>
              </a:rPr>
              <a:t>		}</a:t>
            </a:r>
          </a:p>
          <a:p>
            <a:pPr>
              <a:lnSpc>
                <a:spcPct val="75000"/>
              </a:lnSpc>
              <a:defRPr/>
            </a:pPr>
            <a:r>
              <a:rPr lang="en-US" sz="1500" b="0" dirty="0">
                <a:latin typeface="+mn-lt"/>
                <a:ea typeface="굴림" pitchFamily="34" charset="-127"/>
              </a:rPr>
              <a:t>		public void displayDetails(){</a:t>
            </a:r>
          </a:p>
          <a:p>
            <a:pPr>
              <a:lnSpc>
                <a:spcPct val="75000"/>
              </a:lnSpc>
              <a:defRPr/>
            </a:pPr>
            <a:r>
              <a:rPr lang="en-US" sz="1500" b="0" dirty="0">
                <a:latin typeface="+mn-lt"/>
                <a:ea typeface="굴림" pitchFamily="34" charset="-127"/>
              </a:rPr>
              <a:t>			System.out.println("Area of the circle is :"+area);</a:t>
            </a:r>
          </a:p>
          <a:p>
            <a:pPr>
              <a:lnSpc>
                <a:spcPct val="75000"/>
              </a:lnSpc>
              <a:defRPr/>
            </a:pPr>
            <a:r>
              <a:rPr lang="en-US" sz="1500" b="0" dirty="0">
                <a:latin typeface="+mn-lt"/>
                <a:ea typeface="굴림" pitchFamily="34" charset="-127"/>
              </a:rPr>
              <a:t>		}</a:t>
            </a:r>
          </a:p>
          <a:p>
            <a:pPr>
              <a:lnSpc>
                <a:spcPct val="75000"/>
              </a:lnSpc>
              <a:defRPr/>
            </a:pPr>
            <a:r>
              <a:rPr lang="en-US" sz="1500" b="0" dirty="0">
                <a:latin typeface="+mn-lt"/>
                <a:ea typeface="굴림" pitchFamily="34" charset="-127"/>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6754B28-07F6-4849-BA96-F72A5317C974}" type="slidenum">
              <a:rPr lang="en-US"/>
              <a:pPr>
                <a:defRPr/>
              </a:pPr>
              <a:t>96</a:t>
            </a:fld>
            <a:endParaRPr lang="en-US"/>
          </a:p>
        </p:txBody>
      </p:sp>
      <p:sp>
        <p:nvSpPr>
          <p:cNvPr id="379909" name="Rectangle 5"/>
          <p:cNvSpPr>
            <a:spLocks noGrp="1" noChangeArrowheads="1"/>
          </p:cNvSpPr>
          <p:nvPr>
            <p:ph type="title"/>
          </p:nvPr>
        </p:nvSpPr>
        <p:spPr/>
        <p:txBody>
          <a:bodyPr/>
          <a:lstStyle/>
          <a:p>
            <a:pPr eaLnBrk="1" hangingPunct="1">
              <a:defRPr/>
            </a:pPr>
            <a:r>
              <a:rPr lang="en-US" dirty="0" smtClean="0"/>
              <a:t>Dynamic Polymorphism Example(3/3)</a:t>
            </a:r>
          </a:p>
        </p:txBody>
      </p:sp>
      <p:sp>
        <p:nvSpPr>
          <p:cNvPr id="26629" name="Text Box 4"/>
          <p:cNvSpPr txBox="1">
            <a:spLocks noChangeArrowheads="1"/>
          </p:cNvSpPr>
          <p:nvPr/>
        </p:nvSpPr>
        <p:spPr bwMode="auto">
          <a:xfrm>
            <a:off x="406400" y="1295400"/>
            <a:ext cx="8204200" cy="2124075"/>
          </a:xfrm>
          <a:prstGeom prst="rect">
            <a:avLst/>
          </a:prstGeom>
          <a:solidFill>
            <a:srgbClr val="B2B2B2">
              <a:alpha val="25098"/>
            </a:srgbClr>
          </a:solidFill>
          <a:ln w="12700" algn="ctr">
            <a:solidFill>
              <a:schemeClr val="tx1"/>
            </a:solidFill>
            <a:miter lim="800000"/>
            <a:headEnd/>
            <a:tailEnd/>
          </a:ln>
        </p:spPr>
        <p:txBody>
          <a:bodyPr>
            <a:spAutoFit/>
          </a:bodyPr>
          <a:lstStyle/>
          <a:p>
            <a:pPr>
              <a:lnSpc>
                <a:spcPct val="75000"/>
              </a:lnSpc>
              <a:defRPr/>
            </a:pPr>
            <a:r>
              <a:rPr lang="en-US" sz="1600" b="0" dirty="0">
                <a:latin typeface="+mn-lt"/>
                <a:ea typeface="굴림" pitchFamily="34" charset="-127"/>
              </a:rPr>
              <a:t>class </a:t>
            </a:r>
            <a:r>
              <a:rPr lang="en-US" sz="1600" b="0" dirty="0" err="1">
                <a:latin typeface="+mn-lt"/>
                <a:ea typeface="굴림" pitchFamily="34" charset="-127"/>
              </a:rPr>
              <a:t>DynamicBind</a:t>
            </a:r>
            <a:r>
              <a:rPr lang="en-US" sz="1600" b="0" dirty="0">
                <a:latin typeface="+mn-lt"/>
                <a:ea typeface="굴림" pitchFamily="34" charset="-127"/>
              </a:rPr>
              <a:t>{</a:t>
            </a:r>
          </a:p>
          <a:p>
            <a:pPr>
              <a:lnSpc>
                <a:spcPct val="75000"/>
              </a:lnSpc>
              <a:defRPr/>
            </a:pPr>
            <a:r>
              <a:rPr lang="en-US" sz="1600" b="0" dirty="0">
                <a:latin typeface="+mn-lt"/>
                <a:ea typeface="굴림" pitchFamily="34" charset="-127"/>
              </a:rPr>
              <a:t>		public static void main(String args[]){</a:t>
            </a:r>
          </a:p>
          <a:p>
            <a:pPr>
              <a:lnSpc>
                <a:spcPct val="75000"/>
              </a:lnSpc>
              <a:defRPr/>
            </a:pPr>
            <a:r>
              <a:rPr lang="en-US" sz="1600" b="0" dirty="0">
                <a:latin typeface="+mn-lt"/>
                <a:ea typeface="굴림" pitchFamily="34" charset="-127"/>
              </a:rPr>
              <a:t>			Shape </a:t>
            </a:r>
            <a:r>
              <a:rPr lang="en-US" sz="1600" b="0" dirty="0" err="1">
                <a:latin typeface="+mn-lt"/>
                <a:ea typeface="굴림" pitchFamily="34" charset="-127"/>
              </a:rPr>
              <a:t>obj</a:t>
            </a:r>
            <a:r>
              <a:rPr lang="en-US" sz="1600" b="0" dirty="0">
                <a:latin typeface="+mn-lt"/>
                <a:ea typeface="굴림" pitchFamily="34" charset="-127"/>
              </a:rPr>
              <a:t>=new Circle();</a:t>
            </a:r>
          </a:p>
          <a:p>
            <a:pPr>
              <a:lnSpc>
                <a:spcPct val="75000"/>
              </a:lnSpc>
              <a:defRPr/>
            </a:pPr>
            <a:r>
              <a:rPr lang="en-US" sz="1600" b="0" dirty="0">
                <a:latin typeface="+mn-lt"/>
                <a:ea typeface="굴림" pitchFamily="34" charset="-127"/>
              </a:rPr>
              <a:t>			</a:t>
            </a:r>
            <a:r>
              <a:rPr lang="en-US" sz="1600" b="0" dirty="0" err="1">
                <a:latin typeface="+mn-lt"/>
                <a:ea typeface="굴림" pitchFamily="34" charset="-127"/>
              </a:rPr>
              <a:t>obj.displayDetails</a:t>
            </a:r>
            <a:r>
              <a:rPr lang="en-US" sz="1600" b="0" dirty="0">
                <a:latin typeface="+mn-lt"/>
                <a:ea typeface="굴림" pitchFamily="34" charset="-127"/>
              </a:rPr>
              <a:t>();</a:t>
            </a:r>
          </a:p>
          <a:p>
            <a:pPr>
              <a:lnSpc>
                <a:spcPct val="75000"/>
              </a:lnSpc>
              <a:defRPr/>
            </a:pPr>
            <a:r>
              <a:rPr lang="en-US" sz="1600" b="0" dirty="0">
                <a:latin typeface="+mn-lt"/>
                <a:ea typeface="굴림" pitchFamily="34" charset="-127"/>
              </a:rPr>
              <a:t>		}</a:t>
            </a:r>
          </a:p>
          <a:p>
            <a:pPr>
              <a:lnSpc>
                <a:spcPct val="75000"/>
              </a:lnSpc>
              <a:defRPr/>
            </a:pPr>
            <a:r>
              <a:rPr lang="en-US" sz="1600" b="0" dirty="0">
                <a:latin typeface="+mn-lt"/>
                <a:ea typeface="굴림" pitchFamily="34" charset="-127"/>
              </a:rPr>
              <a:t>}</a:t>
            </a:r>
          </a:p>
          <a:p>
            <a:pPr>
              <a:lnSpc>
                <a:spcPct val="75000"/>
              </a:lnSpc>
              <a:defRPr/>
            </a:pPr>
            <a:endParaRPr lang="en-US" sz="1600" b="0" dirty="0">
              <a:latin typeface="+mn-lt"/>
              <a:ea typeface="굴림" pitchFamily="34" charset="-127"/>
            </a:endParaRPr>
          </a:p>
        </p:txBody>
      </p:sp>
      <p:sp>
        <p:nvSpPr>
          <p:cNvPr id="7" name="Rectangle 6"/>
          <p:cNvSpPr>
            <a:spLocks noChangeArrowheads="1"/>
          </p:cNvSpPr>
          <p:nvPr/>
        </p:nvSpPr>
        <p:spPr bwMode="auto">
          <a:xfrm>
            <a:off x="3886200" y="2590800"/>
            <a:ext cx="4724400" cy="457200"/>
          </a:xfrm>
          <a:prstGeom prst="rect">
            <a:avLst/>
          </a:prstGeom>
          <a:solidFill>
            <a:srgbClr val="B69C90"/>
          </a:solidFill>
          <a:ln w="12700" algn="ctr">
            <a:solidFill>
              <a:schemeClr val="tx1"/>
            </a:solidFill>
            <a:round/>
            <a:headEnd/>
            <a:tailEnd/>
          </a:ln>
        </p:spPr>
        <p:txBody>
          <a:bodyPr anchor="ctr"/>
          <a:lstStyle/>
          <a:p>
            <a:r>
              <a:rPr lang="en-US" sz="1600" b="0">
                <a:ea typeface="굴림" pitchFamily="34" charset="-127"/>
              </a:rPr>
              <a:t>Area of the circle is :0.0</a:t>
            </a:r>
          </a:p>
        </p:txBody>
      </p:sp>
      <p:sp>
        <p:nvSpPr>
          <p:cNvPr id="6" name="Text Box 4"/>
          <p:cNvSpPr txBox="1">
            <a:spLocks noChangeArrowheads="1"/>
          </p:cNvSpPr>
          <p:nvPr/>
        </p:nvSpPr>
        <p:spPr bwMode="auto">
          <a:xfrm>
            <a:off x="533400" y="3733800"/>
            <a:ext cx="8204200" cy="2124075"/>
          </a:xfrm>
          <a:prstGeom prst="rect">
            <a:avLst/>
          </a:prstGeom>
          <a:solidFill>
            <a:srgbClr val="B2B2B2">
              <a:alpha val="25098"/>
            </a:srgbClr>
          </a:solidFill>
          <a:ln w="12700" algn="ctr">
            <a:solidFill>
              <a:schemeClr val="tx1"/>
            </a:solidFill>
            <a:miter lim="800000"/>
            <a:headEnd/>
            <a:tailEnd/>
          </a:ln>
        </p:spPr>
        <p:txBody>
          <a:bodyPr>
            <a:spAutoFit/>
          </a:bodyPr>
          <a:lstStyle/>
          <a:p>
            <a:pPr>
              <a:lnSpc>
                <a:spcPct val="75000"/>
              </a:lnSpc>
              <a:defRPr/>
            </a:pPr>
            <a:r>
              <a:rPr lang="en-US" sz="1600" b="0" dirty="0">
                <a:latin typeface="+mn-lt"/>
                <a:ea typeface="굴림" pitchFamily="34" charset="-127"/>
              </a:rPr>
              <a:t>class </a:t>
            </a:r>
            <a:r>
              <a:rPr lang="en-US" sz="1600" b="0" dirty="0" err="1">
                <a:latin typeface="+mn-lt"/>
                <a:ea typeface="굴림" pitchFamily="34" charset="-127"/>
              </a:rPr>
              <a:t>DynamicBind</a:t>
            </a:r>
            <a:r>
              <a:rPr lang="en-US" sz="1600" b="0" dirty="0">
                <a:latin typeface="+mn-lt"/>
                <a:ea typeface="굴림" pitchFamily="34" charset="-127"/>
              </a:rPr>
              <a:t>{</a:t>
            </a:r>
          </a:p>
          <a:p>
            <a:pPr>
              <a:lnSpc>
                <a:spcPct val="75000"/>
              </a:lnSpc>
              <a:defRPr/>
            </a:pPr>
            <a:r>
              <a:rPr lang="en-US" sz="1600" b="0" dirty="0">
                <a:latin typeface="+mn-lt"/>
                <a:ea typeface="굴림" pitchFamily="34" charset="-127"/>
              </a:rPr>
              <a:t>		public static void main(String args[]){</a:t>
            </a:r>
          </a:p>
          <a:p>
            <a:pPr>
              <a:lnSpc>
                <a:spcPct val="75000"/>
              </a:lnSpc>
              <a:defRPr/>
            </a:pPr>
            <a:r>
              <a:rPr lang="en-US" sz="1600" b="0" dirty="0">
                <a:latin typeface="+mn-lt"/>
                <a:ea typeface="굴림" pitchFamily="34" charset="-127"/>
              </a:rPr>
              <a:t>			Shape </a:t>
            </a:r>
            <a:r>
              <a:rPr lang="en-US" sz="1600" b="0" dirty="0" err="1">
                <a:latin typeface="+mn-lt"/>
                <a:ea typeface="굴림" pitchFamily="34" charset="-127"/>
              </a:rPr>
              <a:t>obj</a:t>
            </a:r>
            <a:r>
              <a:rPr lang="en-US" sz="1600" b="0" dirty="0">
                <a:latin typeface="+mn-lt"/>
                <a:ea typeface="굴림" pitchFamily="34" charset="-127"/>
              </a:rPr>
              <a:t>=new Circle();</a:t>
            </a:r>
          </a:p>
          <a:p>
            <a:pPr>
              <a:lnSpc>
                <a:spcPct val="75000"/>
              </a:lnSpc>
              <a:defRPr/>
            </a:pPr>
            <a:r>
              <a:rPr lang="en-US" sz="1600" b="0" dirty="0">
                <a:latin typeface="+mn-lt"/>
                <a:ea typeface="굴림" pitchFamily="34" charset="-127"/>
              </a:rPr>
              <a:t>			</a:t>
            </a:r>
            <a:r>
              <a:rPr lang="en-US" sz="1600" b="0" dirty="0" err="1">
                <a:latin typeface="+mn-lt"/>
                <a:ea typeface="굴림" pitchFamily="34" charset="-127"/>
              </a:rPr>
              <a:t>obj.calculateArea</a:t>
            </a:r>
            <a:r>
              <a:rPr lang="en-US" sz="1600" b="0" dirty="0">
                <a:latin typeface="+mn-lt"/>
                <a:ea typeface="굴림" pitchFamily="34" charset="-127"/>
              </a:rPr>
              <a:t>();</a:t>
            </a:r>
          </a:p>
          <a:p>
            <a:pPr>
              <a:lnSpc>
                <a:spcPct val="75000"/>
              </a:lnSpc>
              <a:defRPr/>
            </a:pPr>
            <a:r>
              <a:rPr lang="en-US" sz="1600" b="0" dirty="0">
                <a:latin typeface="+mn-lt"/>
                <a:ea typeface="굴림" pitchFamily="34" charset="-127"/>
              </a:rPr>
              <a:t>			</a:t>
            </a:r>
            <a:r>
              <a:rPr lang="en-US" sz="1600" b="0" dirty="0" err="1">
                <a:latin typeface="+mn-lt"/>
                <a:ea typeface="굴림" pitchFamily="34" charset="-127"/>
              </a:rPr>
              <a:t>obj.displayDetails</a:t>
            </a:r>
            <a:r>
              <a:rPr lang="en-US" sz="1600" b="0" dirty="0">
                <a:latin typeface="+mn-lt"/>
                <a:ea typeface="굴림" pitchFamily="34" charset="-127"/>
              </a:rPr>
              <a:t>();</a:t>
            </a:r>
          </a:p>
          <a:p>
            <a:pPr>
              <a:lnSpc>
                <a:spcPct val="75000"/>
              </a:lnSpc>
              <a:defRPr/>
            </a:pPr>
            <a:r>
              <a:rPr lang="en-US" sz="1600" b="0" dirty="0">
                <a:latin typeface="+mn-lt"/>
                <a:ea typeface="굴림" pitchFamily="34" charset="-127"/>
              </a:rPr>
              <a:t>		}</a:t>
            </a:r>
          </a:p>
          <a:p>
            <a:pPr>
              <a:lnSpc>
                <a:spcPct val="75000"/>
              </a:lnSpc>
              <a:defRPr/>
            </a:pPr>
            <a:r>
              <a:rPr lang="en-US" sz="1600" b="0" dirty="0">
                <a:latin typeface="+mn-lt"/>
                <a:ea typeface="굴림" pitchFamily="34" charset="-127"/>
              </a:rPr>
              <a:t>}</a:t>
            </a:r>
          </a:p>
        </p:txBody>
      </p:sp>
      <p:sp>
        <p:nvSpPr>
          <p:cNvPr id="8" name="Cloud Callout 7"/>
          <p:cNvSpPr>
            <a:spLocks noChangeArrowheads="1"/>
          </p:cNvSpPr>
          <p:nvPr/>
        </p:nvSpPr>
        <p:spPr bwMode="auto">
          <a:xfrm>
            <a:off x="5791200" y="4191000"/>
            <a:ext cx="1905000" cy="1524000"/>
          </a:xfrm>
          <a:prstGeom prst="cloudCallout">
            <a:avLst>
              <a:gd name="adj1" fmla="val -15116"/>
              <a:gd name="adj2" fmla="val -54019"/>
            </a:avLst>
          </a:prstGeom>
          <a:gradFill rotWithShape="1">
            <a:gsLst>
              <a:gs pos="0">
                <a:srgbClr val="8CADEA"/>
              </a:gs>
              <a:gs pos="50000">
                <a:srgbClr val="BACCF0"/>
              </a:gs>
              <a:gs pos="100000">
                <a:srgbClr val="DEE6F7"/>
              </a:gs>
            </a:gsLst>
            <a:lin ang="5400000" scaled="1"/>
          </a:gradFill>
          <a:ln w="12700" algn="ctr">
            <a:solidFill>
              <a:schemeClr val="tx1"/>
            </a:solidFill>
            <a:round/>
            <a:headEnd/>
            <a:tailEnd/>
          </a:ln>
        </p:spPr>
        <p:txBody>
          <a:bodyPr lIns="0" rIns="0" anchor="ctr"/>
          <a:lstStyle/>
          <a:p>
            <a:r>
              <a:rPr lang="en-US" sz="1600" b="0"/>
              <a:t>Why compilation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1000"/>
                                        <p:tgtEl>
                                          <p:spTgt spid="8"/>
                                        </p:tgtEl>
                                        <p:attrNameLst>
                                          <p:attrName>ppt_x</p:attrName>
                                        </p:attrNameLst>
                                      </p:cBhvr>
                                      <p:tavLst>
                                        <p:tav tm="0">
                                          <p:val>
                                            <p:strVal val="ppt_x"/>
                                          </p:val>
                                        </p:tav>
                                        <p:tav tm="100000">
                                          <p:val>
                                            <p:strVal val="ppt_x"/>
                                          </p:val>
                                        </p:tav>
                                      </p:tavLst>
                                    </p:anim>
                                    <p:anim calcmode="lin" valueType="num">
                                      <p:cBhvr additive="base">
                                        <p:cTn id="21" dur="1000"/>
                                        <p:tgtEl>
                                          <p:spTgt spid="8"/>
                                        </p:tgtEl>
                                        <p:attrNameLst>
                                          <p:attrName>ppt_y</p:attrName>
                                        </p:attrNameLst>
                                      </p:cBhvr>
                                      <p:tavLst>
                                        <p:tav tm="0">
                                          <p:val>
                                            <p:strVal val="ppt_y"/>
                                          </p:val>
                                        </p:tav>
                                        <p:tav tm="100000">
                                          <p:val>
                                            <p:strVal val="1+ppt_h/2"/>
                                          </p:val>
                                        </p:tav>
                                      </p:tavLst>
                                    </p:anim>
                                    <p:set>
                                      <p:cBhvr>
                                        <p:cTn id="22"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379EF5C3-466B-4022-8C8A-EA6089EB3925}" type="slidenum">
              <a:rPr lang="en-US"/>
              <a:pPr>
                <a:defRPr/>
              </a:pPr>
              <a:t>97</a:t>
            </a:fld>
            <a:endParaRPr lang="en-US"/>
          </a:p>
        </p:txBody>
      </p:sp>
      <p:sp>
        <p:nvSpPr>
          <p:cNvPr id="379909" name="Rectangle 5"/>
          <p:cNvSpPr>
            <a:spLocks noGrp="1" noChangeArrowheads="1"/>
          </p:cNvSpPr>
          <p:nvPr>
            <p:ph type="title"/>
          </p:nvPr>
        </p:nvSpPr>
        <p:spPr/>
        <p:txBody>
          <a:bodyPr/>
          <a:lstStyle/>
          <a:p>
            <a:pPr eaLnBrk="1" hangingPunct="1">
              <a:defRPr/>
            </a:pPr>
            <a:r>
              <a:rPr lang="en-US" dirty="0" smtClean="0"/>
              <a:t>Dynamic Polymorphism Example (2/3)</a:t>
            </a:r>
          </a:p>
        </p:txBody>
      </p:sp>
      <p:sp>
        <p:nvSpPr>
          <p:cNvPr id="26629" name="Text Box 4"/>
          <p:cNvSpPr txBox="1">
            <a:spLocks noChangeArrowheads="1"/>
          </p:cNvSpPr>
          <p:nvPr/>
        </p:nvSpPr>
        <p:spPr bwMode="auto">
          <a:xfrm>
            <a:off x="406400" y="1295400"/>
            <a:ext cx="8204200" cy="2740025"/>
          </a:xfrm>
          <a:prstGeom prst="rect">
            <a:avLst/>
          </a:prstGeom>
          <a:solidFill>
            <a:srgbClr val="B2B2B2">
              <a:alpha val="25098"/>
            </a:srgbClr>
          </a:solidFill>
          <a:ln w="12700" algn="ctr">
            <a:solidFill>
              <a:schemeClr val="tx1"/>
            </a:solidFill>
            <a:miter lim="800000"/>
            <a:headEnd/>
            <a:tailEnd/>
          </a:ln>
        </p:spPr>
        <p:txBody>
          <a:bodyPr>
            <a:spAutoFit/>
          </a:bodyPr>
          <a:lstStyle/>
          <a:p>
            <a:pPr>
              <a:lnSpc>
                <a:spcPct val="75000"/>
              </a:lnSpc>
              <a:defRPr/>
            </a:pPr>
            <a:r>
              <a:rPr lang="en-US" sz="1600" b="0" dirty="0">
                <a:latin typeface="+mn-lt"/>
                <a:ea typeface="굴림" pitchFamily="34" charset="-127"/>
              </a:rPr>
              <a:t>class </a:t>
            </a:r>
            <a:r>
              <a:rPr lang="en-US" sz="1600" b="0" dirty="0" err="1">
                <a:latin typeface="+mn-lt"/>
                <a:ea typeface="굴림" pitchFamily="34" charset="-127"/>
              </a:rPr>
              <a:t>DynamicBind</a:t>
            </a:r>
            <a:r>
              <a:rPr lang="en-US" sz="1600" b="0" dirty="0">
                <a:latin typeface="+mn-lt"/>
                <a:ea typeface="굴림" pitchFamily="34" charset="-127"/>
              </a:rPr>
              <a:t>{</a:t>
            </a:r>
          </a:p>
          <a:p>
            <a:pPr>
              <a:lnSpc>
                <a:spcPct val="75000"/>
              </a:lnSpc>
              <a:defRPr/>
            </a:pPr>
            <a:r>
              <a:rPr lang="en-US" sz="1600" b="0" dirty="0">
                <a:latin typeface="+mn-lt"/>
                <a:ea typeface="굴림" pitchFamily="34" charset="-127"/>
              </a:rPr>
              <a:t>		public static void main(String args[]){</a:t>
            </a:r>
          </a:p>
          <a:p>
            <a:pPr>
              <a:lnSpc>
                <a:spcPct val="75000"/>
              </a:lnSpc>
              <a:defRPr/>
            </a:pPr>
            <a:r>
              <a:rPr lang="en-US" sz="1600" b="0" dirty="0">
                <a:latin typeface="+mn-lt"/>
                <a:ea typeface="굴림" pitchFamily="34" charset="-127"/>
              </a:rPr>
              <a:t>			Circle </a:t>
            </a:r>
            <a:r>
              <a:rPr lang="en-US" sz="1600" b="0" dirty="0" err="1">
                <a:latin typeface="+mn-lt"/>
                <a:ea typeface="굴림" pitchFamily="34" charset="-127"/>
              </a:rPr>
              <a:t>obj</a:t>
            </a:r>
            <a:r>
              <a:rPr lang="en-US" sz="1600" b="0" dirty="0">
                <a:latin typeface="+mn-lt"/>
                <a:ea typeface="굴림" pitchFamily="34" charset="-127"/>
              </a:rPr>
              <a:t>=new Circle();</a:t>
            </a:r>
          </a:p>
          <a:p>
            <a:pPr>
              <a:lnSpc>
                <a:spcPct val="75000"/>
              </a:lnSpc>
              <a:defRPr/>
            </a:pPr>
            <a:r>
              <a:rPr lang="en-US" sz="1600" b="0" dirty="0">
                <a:latin typeface="+mn-lt"/>
                <a:ea typeface="굴림" pitchFamily="34" charset="-127"/>
              </a:rPr>
              <a:t>			</a:t>
            </a:r>
            <a:r>
              <a:rPr lang="en-US" sz="1600" b="0" dirty="0" err="1">
                <a:latin typeface="+mn-lt"/>
                <a:ea typeface="굴림" pitchFamily="34" charset="-127"/>
              </a:rPr>
              <a:t>obj.setRadius</a:t>
            </a:r>
            <a:r>
              <a:rPr lang="en-US" sz="1600" b="0" dirty="0">
                <a:latin typeface="+mn-lt"/>
                <a:ea typeface="굴림" pitchFamily="34" charset="-127"/>
              </a:rPr>
              <a:t>(4);</a:t>
            </a:r>
          </a:p>
          <a:p>
            <a:pPr>
              <a:lnSpc>
                <a:spcPct val="75000"/>
              </a:lnSpc>
              <a:defRPr/>
            </a:pPr>
            <a:r>
              <a:rPr lang="en-US" sz="1600" b="0" dirty="0">
                <a:latin typeface="+mn-lt"/>
                <a:ea typeface="굴림" pitchFamily="34" charset="-127"/>
              </a:rPr>
              <a:t>			</a:t>
            </a:r>
            <a:r>
              <a:rPr lang="en-US" sz="1600" b="0" dirty="0" err="1">
                <a:latin typeface="+mn-lt"/>
                <a:ea typeface="굴림" pitchFamily="34" charset="-127"/>
              </a:rPr>
              <a:t>obj.calculateArea</a:t>
            </a:r>
            <a:r>
              <a:rPr lang="en-US" sz="1600" b="0" dirty="0">
                <a:latin typeface="+mn-lt"/>
                <a:ea typeface="굴림" pitchFamily="34" charset="-127"/>
              </a:rPr>
              <a:t>();</a:t>
            </a:r>
          </a:p>
          <a:p>
            <a:pPr>
              <a:lnSpc>
                <a:spcPct val="75000"/>
              </a:lnSpc>
              <a:defRPr/>
            </a:pPr>
            <a:r>
              <a:rPr lang="en-US" sz="1600" b="0" dirty="0">
                <a:latin typeface="+mn-lt"/>
                <a:ea typeface="굴림" pitchFamily="34" charset="-127"/>
              </a:rPr>
              <a:t>			</a:t>
            </a:r>
            <a:r>
              <a:rPr lang="en-US" sz="1600" b="0" dirty="0" err="1">
                <a:latin typeface="+mn-lt"/>
                <a:ea typeface="굴림" pitchFamily="34" charset="-127"/>
              </a:rPr>
              <a:t>obj.displayDetails</a:t>
            </a:r>
            <a:r>
              <a:rPr lang="en-US" sz="1600" b="0" dirty="0">
                <a:latin typeface="+mn-lt"/>
                <a:ea typeface="굴림" pitchFamily="34" charset="-127"/>
              </a:rPr>
              <a:t>();</a:t>
            </a:r>
          </a:p>
          <a:p>
            <a:pPr>
              <a:lnSpc>
                <a:spcPct val="75000"/>
              </a:lnSpc>
              <a:defRPr/>
            </a:pPr>
            <a:r>
              <a:rPr lang="en-US" sz="1600" b="0" dirty="0">
                <a:latin typeface="+mn-lt"/>
                <a:ea typeface="굴림" pitchFamily="34" charset="-127"/>
              </a:rPr>
              <a:t>		}</a:t>
            </a:r>
          </a:p>
          <a:p>
            <a:pPr>
              <a:lnSpc>
                <a:spcPct val="75000"/>
              </a:lnSpc>
              <a:defRPr/>
            </a:pPr>
            <a:r>
              <a:rPr lang="en-US" sz="1600" b="0" dirty="0">
                <a:latin typeface="+mn-lt"/>
                <a:ea typeface="굴림" pitchFamily="34" charset="-127"/>
              </a:rPr>
              <a:t>}</a:t>
            </a:r>
          </a:p>
          <a:p>
            <a:pPr>
              <a:lnSpc>
                <a:spcPct val="75000"/>
              </a:lnSpc>
              <a:defRPr/>
            </a:pPr>
            <a:endParaRPr lang="en-US" sz="1600" b="0" dirty="0">
              <a:latin typeface="+mn-lt"/>
              <a:ea typeface="굴림" pitchFamily="34" charset="-127"/>
            </a:endParaRPr>
          </a:p>
        </p:txBody>
      </p:sp>
      <p:sp>
        <p:nvSpPr>
          <p:cNvPr id="7" name="Rectangle 6"/>
          <p:cNvSpPr>
            <a:spLocks noChangeArrowheads="1"/>
          </p:cNvSpPr>
          <p:nvPr/>
        </p:nvSpPr>
        <p:spPr bwMode="auto">
          <a:xfrm>
            <a:off x="3581400" y="4724400"/>
            <a:ext cx="4724400" cy="457200"/>
          </a:xfrm>
          <a:prstGeom prst="rect">
            <a:avLst/>
          </a:prstGeom>
          <a:solidFill>
            <a:srgbClr val="B69C90"/>
          </a:solidFill>
          <a:ln w="12700" algn="ctr">
            <a:solidFill>
              <a:schemeClr val="tx1"/>
            </a:solidFill>
            <a:round/>
            <a:headEnd/>
            <a:tailEnd/>
          </a:ln>
        </p:spPr>
        <p:txBody>
          <a:bodyPr anchor="ctr"/>
          <a:lstStyle/>
          <a:p>
            <a:r>
              <a:rPr lang="en-US" sz="1600" b="0">
                <a:ea typeface="굴림" pitchFamily="34" charset="-127"/>
              </a:rPr>
              <a:t>Area of the circle is :50.24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32458</TotalTime>
  <Words>6802</Words>
  <Application>Microsoft Office PowerPoint</Application>
  <PresentationFormat>A4 Paper (210x297 mm)</PresentationFormat>
  <Paragraphs>2234</Paragraphs>
  <Slides>97</Slides>
  <Notes>96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Custom Design</vt:lpstr>
      <vt:lpstr>Package</vt:lpstr>
      <vt:lpstr>Object Oriented Programming Using Java- Day 4</vt:lpstr>
      <vt:lpstr>General Guideline</vt:lpstr>
      <vt:lpstr>Confidential Information</vt:lpstr>
      <vt:lpstr>Recap of Day 3</vt:lpstr>
      <vt:lpstr>  Session Plan – Day 4</vt:lpstr>
      <vt:lpstr>Slide 6</vt:lpstr>
      <vt:lpstr>Method Overloading</vt:lpstr>
      <vt:lpstr>Method Overloading  (1of 2 )</vt:lpstr>
      <vt:lpstr>Method Overloading (2 of 2)</vt:lpstr>
      <vt:lpstr>Slide 10</vt:lpstr>
      <vt:lpstr>  Road Ahead…..</vt:lpstr>
      <vt:lpstr>Parameterized Constructor (1 of 3) </vt:lpstr>
      <vt:lpstr>Parameterized Constructor (2 of 3) </vt:lpstr>
      <vt:lpstr>Parameterized Constructor (3 of 3) </vt:lpstr>
      <vt:lpstr>Overloading the Constructors (1 of 4)</vt:lpstr>
      <vt:lpstr>Overloading the Constructors (2 of 4)</vt:lpstr>
      <vt:lpstr>Overloading the Constructors (3 of 4)</vt:lpstr>
      <vt:lpstr>Overloading the Constructors (4 of 4)</vt:lpstr>
      <vt:lpstr>Can you answer these questions? </vt:lpstr>
      <vt:lpstr>Can you answer these questions? </vt:lpstr>
      <vt:lpstr>Can you answer these questions? </vt:lpstr>
      <vt:lpstr>Slide 22</vt:lpstr>
      <vt:lpstr>   Relationships      </vt:lpstr>
      <vt:lpstr> </vt:lpstr>
      <vt:lpstr>Slide 25</vt:lpstr>
      <vt:lpstr>Slide 26</vt:lpstr>
      <vt:lpstr>Slide 27</vt:lpstr>
      <vt:lpstr>  Road Ahead…..</vt:lpstr>
      <vt:lpstr>Slide 29</vt:lpstr>
      <vt:lpstr>Slide 30</vt:lpstr>
      <vt:lpstr>   Inheritance      </vt:lpstr>
      <vt:lpstr>   Inheritance (2 of 7)</vt:lpstr>
      <vt:lpstr>Inheritance (3 of 7)</vt:lpstr>
      <vt:lpstr>Inheritance (4 of 7)</vt:lpstr>
      <vt:lpstr>Inheritance (5 of 7)</vt:lpstr>
      <vt:lpstr>Inheritance (6 of 7)</vt:lpstr>
      <vt:lpstr>Inheritance (7 of 7)</vt:lpstr>
      <vt:lpstr>Inheritance              - Constructor Invocation (1 of 4)</vt:lpstr>
      <vt:lpstr>Inheritance              - Constructor Invocation (2 of 4)</vt:lpstr>
      <vt:lpstr>Inheritance              - Constructor Invocation (3 of 4)</vt:lpstr>
      <vt:lpstr>Inheritance              - Constructor Invocation (4 of 4)</vt:lpstr>
      <vt:lpstr>Can you answer these questions? </vt:lpstr>
      <vt:lpstr>Can you answer these questions? </vt:lpstr>
      <vt:lpstr>Can you answer these questions? </vt:lpstr>
      <vt:lpstr>Slide 45</vt:lpstr>
      <vt:lpstr>  Aggregation     </vt:lpstr>
      <vt:lpstr>Aggregation ( 1 of 4)</vt:lpstr>
      <vt:lpstr>Aggregation (2 of 4)</vt:lpstr>
      <vt:lpstr>Aggregation (3 of 4)</vt:lpstr>
      <vt:lpstr>Aggregation ( 4 of 4)</vt:lpstr>
      <vt:lpstr>Slide 51</vt:lpstr>
      <vt:lpstr>  Association    </vt:lpstr>
      <vt:lpstr>Association (1 of 2)</vt:lpstr>
      <vt:lpstr>Association (2 of 2)</vt:lpstr>
      <vt:lpstr>Aggregation (3 of 3)</vt:lpstr>
      <vt:lpstr>Can you answer these questions? </vt:lpstr>
      <vt:lpstr>Can you answer these questions? </vt:lpstr>
      <vt:lpstr>Slide 58</vt:lpstr>
      <vt:lpstr>Slide 59</vt:lpstr>
      <vt:lpstr>   Method Overriding &amp; Dynamic Polymorphism      </vt:lpstr>
      <vt:lpstr>Method Overriding (1 of 3)</vt:lpstr>
      <vt:lpstr>Method Overriding (2 of 3)</vt:lpstr>
      <vt:lpstr>Method Overriding (3 of 3)</vt:lpstr>
      <vt:lpstr>Slide 64</vt:lpstr>
      <vt:lpstr>Dynamic Polymorphism (1 of 8)</vt:lpstr>
      <vt:lpstr>Dynamic Polymorphism (2 of 8)</vt:lpstr>
      <vt:lpstr>Dynamic Polymorphism(3 of 8)</vt:lpstr>
      <vt:lpstr>Dynamic polymorphism (4 of 8)</vt:lpstr>
      <vt:lpstr>Dynamic polymorphism (5 of 8)</vt:lpstr>
      <vt:lpstr>Dynamic polymorphism (6 of 8)</vt:lpstr>
      <vt:lpstr>Dynamic polymorphism (7 of 8)</vt:lpstr>
      <vt:lpstr>Dynamic polymorphism (8 of 8)</vt:lpstr>
      <vt:lpstr>Slide 73</vt:lpstr>
      <vt:lpstr>Slide 74</vt:lpstr>
      <vt:lpstr>Slide 75</vt:lpstr>
      <vt:lpstr>Slide 76</vt:lpstr>
      <vt:lpstr>    Dynamic polymorphism        A complete example</vt:lpstr>
      <vt:lpstr>Method Overloading vs Method Overriding</vt:lpstr>
      <vt:lpstr>Can you answer these questions? </vt:lpstr>
      <vt:lpstr>Can you answer these questions? </vt:lpstr>
      <vt:lpstr>  Road Ahead….</vt:lpstr>
      <vt:lpstr>Retail Store Application – Summary </vt:lpstr>
      <vt:lpstr>  Summary</vt:lpstr>
      <vt:lpstr>  You can try these ….(Self study section)</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Slide 92</vt:lpstr>
      <vt:lpstr>    Appendix      </vt:lpstr>
      <vt:lpstr>Static  Method</vt:lpstr>
      <vt:lpstr>Dynamic Polymorphism  Example(1/3)</vt:lpstr>
      <vt:lpstr>Dynamic Polymorphism Example(3/3)</vt:lpstr>
      <vt:lpstr>Dynamic Polymorphism Example (2/3)</vt:lpstr>
    </vt:vector>
  </TitlesOfParts>
  <Company>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Day4</dc:title>
  <dc:subject>Object Oriented Programming</dc:subject>
  <dc:creator>Vani Vasudevan</dc:creator>
  <cp:lastModifiedBy>anoojam_jacob</cp:lastModifiedBy>
  <cp:revision>903</cp:revision>
  <dcterms:created xsi:type="dcterms:W3CDTF">2004-06-03T12:22:57Z</dcterms:created>
  <dcterms:modified xsi:type="dcterms:W3CDTF">2010-06-29T10:11:54Z</dcterms:modified>
  <cp:category>Foudation Program</cp:category>
</cp:coreProperties>
</file>