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Default Extension="png" ContentType="image/png"/>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87"/>
  </p:notesMasterIdLst>
  <p:handoutMasterIdLst>
    <p:handoutMasterId r:id="rId88"/>
  </p:handoutMasterIdLst>
  <p:sldIdLst>
    <p:sldId id="256" r:id="rId2"/>
    <p:sldId id="512" r:id="rId3"/>
    <p:sldId id="514" r:id="rId4"/>
    <p:sldId id="738" r:id="rId5"/>
    <p:sldId id="518" r:id="rId6"/>
    <p:sldId id="824" r:id="rId7"/>
    <p:sldId id="873" r:id="rId8"/>
    <p:sldId id="847" r:id="rId9"/>
    <p:sldId id="848" r:id="rId10"/>
    <p:sldId id="825" r:id="rId11"/>
    <p:sldId id="826" r:id="rId12"/>
    <p:sldId id="833" r:id="rId13"/>
    <p:sldId id="828" r:id="rId14"/>
    <p:sldId id="829" r:id="rId15"/>
    <p:sldId id="850" r:id="rId16"/>
    <p:sldId id="851" r:id="rId17"/>
    <p:sldId id="834" r:id="rId18"/>
    <p:sldId id="853" r:id="rId19"/>
    <p:sldId id="852" r:id="rId20"/>
    <p:sldId id="854" r:id="rId21"/>
    <p:sldId id="855" r:id="rId22"/>
    <p:sldId id="877" r:id="rId23"/>
    <p:sldId id="876" r:id="rId24"/>
    <p:sldId id="878" r:id="rId25"/>
    <p:sldId id="879" r:id="rId26"/>
    <p:sldId id="841" r:id="rId27"/>
    <p:sldId id="874" r:id="rId28"/>
    <p:sldId id="843" r:id="rId29"/>
    <p:sldId id="844" r:id="rId30"/>
    <p:sldId id="845" r:id="rId31"/>
    <p:sldId id="856" r:id="rId32"/>
    <p:sldId id="857" r:id="rId33"/>
    <p:sldId id="858" r:id="rId34"/>
    <p:sldId id="859" r:id="rId35"/>
    <p:sldId id="794" r:id="rId36"/>
    <p:sldId id="875" r:id="rId37"/>
    <p:sldId id="745" r:id="rId38"/>
    <p:sldId id="795" r:id="rId39"/>
    <p:sldId id="756" r:id="rId40"/>
    <p:sldId id="861" r:id="rId41"/>
    <p:sldId id="837" r:id="rId42"/>
    <p:sldId id="755" r:id="rId43"/>
    <p:sldId id="702" r:id="rId44"/>
    <p:sldId id="838" r:id="rId45"/>
    <p:sldId id="881" r:id="rId46"/>
    <p:sldId id="882" r:id="rId47"/>
    <p:sldId id="883" r:id="rId48"/>
    <p:sldId id="797" r:id="rId49"/>
    <p:sldId id="708" r:id="rId50"/>
    <p:sldId id="758" r:id="rId51"/>
    <p:sldId id="798" r:id="rId52"/>
    <p:sldId id="799" r:id="rId53"/>
    <p:sldId id="800" r:id="rId54"/>
    <p:sldId id="801" r:id="rId55"/>
    <p:sldId id="803" r:id="rId56"/>
    <p:sldId id="769" r:id="rId57"/>
    <p:sldId id="802" r:id="rId58"/>
    <p:sldId id="867" r:id="rId59"/>
    <p:sldId id="868" r:id="rId60"/>
    <p:sldId id="880" r:id="rId61"/>
    <p:sldId id="865" r:id="rId62"/>
    <p:sldId id="710" r:id="rId63"/>
    <p:sldId id="869" r:id="rId64"/>
    <p:sldId id="870" r:id="rId65"/>
    <p:sldId id="872" r:id="rId66"/>
    <p:sldId id="718" r:id="rId67"/>
    <p:sldId id="893" r:id="rId68"/>
    <p:sldId id="884" r:id="rId69"/>
    <p:sldId id="885" r:id="rId70"/>
    <p:sldId id="886" r:id="rId71"/>
    <p:sldId id="887" r:id="rId72"/>
    <p:sldId id="860" r:id="rId73"/>
    <p:sldId id="871" r:id="rId74"/>
    <p:sldId id="786" r:id="rId75"/>
    <p:sldId id="721" r:id="rId76"/>
    <p:sldId id="655" r:id="rId77"/>
    <p:sldId id="789" r:id="rId78"/>
    <p:sldId id="862" r:id="rId79"/>
    <p:sldId id="863" r:id="rId80"/>
    <p:sldId id="864" r:id="rId81"/>
    <p:sldId id="888" r:id="rId82"/>
    <p:sldId id="889" r:id="rId83"/>
    <p:sldId id="890" r:id="rId84"/>
    <p:sldId id="891" r:id="rId85"/>
    <p:sldId id="892" r:id="rId86"/>
  </p:sldIdLst>
  <p:sldSz cx="9906000" cy="6858000" type="A4"/>
  <p:notesSz cx="6858000" cy="9190038"/>
  <p:defaultTextStyle>
    <a:defPPr>
      <a:defRPr lang="en-US"/>
    </a:defPPr>
    <a:lvl1pPr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1pPr>
    <a:lvl2pPr marL="4572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2pPr>
    <a:lvl3pPr marL="9144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3pPr>
    <a:lvl4pPr marL="13716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4pPr>
    <a:lvl5pPr marL="18288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ojam_jacob" initials="a"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FFF"/>
    <a:srgbClr val="FF71FF"/>
    <a:srgbClr val="FFFF99"/>
    <a:srgbClr val="000000"/>
    <a:srgbClr val="FF7DDD"/>
    <a:srgbClr val="CC0099"/>
    <a:srgbClr val="008000"/>
    <a:srgbClr val="99E9EF"/>
    <a:srgbClr val="FF3300"/>
    <a:srgbClr val="0000FF"/>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2" autoAdjust="0"/>
    <p:restoredTop sz="85833" autoAdjust="0"/>
  </p:normalViewPr>
  <p:slideViewPr>
    <p:cSldViewPr>
      <p:cViewPr>
        <p:scale>
          <a:sx n="69" d="100"/>
          <a:sy n="69" d="100"/>
        </p:scale>
        <p:origin x="-804" y="16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p:cViewPr>
        <p:scale>
          <a:sx n="50" d="100"/>
          <a:sy n="50" d="100"/>
        </p:scale>
        <p:origin x="-2760" y="-300"/>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14.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E0464D8-6409-47E9-BC80-5AE6709DB997}" type="datetimeFigureOut">
              <a:rPr lang="en-US"/>
              <a:pPr>
                <a:defRPr/>
              </a:pPr>
              <a:t>6/29/2010</a:t>
            </a:fld>
            <a:endParaRPr lang="en-US"/>
          </a:p>
        </p:txBody>
      </p:sp>
      <p:sp>
        <p:nvSpPr>
          <p:cNvPr id="4" name="Footer Placeholder 3"/>
          <p:cNvSpPr>
            <a:spLocks noGrp="1"/>
          </p:cNvSpPr>
          <p:nvPr>
            <p:ph type="ftr" sz="quarter" idx="2"/>
          </p:nvPr>
        </p:nvSpPr>
        <p:spPr>
          <a:xfrm>
            <a:off x="0" y="872966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729663"/>
            <a:ext cx="2971800" cy="458787"/>
          </a:xfrm>
          <a:prstGeom prst="rect">
            <a:avLst/>
          </a:prstGeom>
        </p:spPr>
        <p:txBody>
          <a:bodyPr vert="horz" lIns="91440" tIns="45720" rIns="91440" bIns="45720" rtlCol="0" anchor="b"/>
          <a:lstStyle>
            <a:lvl1pPr algn="r">
              <a:defRPr sz="1200"/>
            </a:lvl1pPr>
          </a:lstStyle>
          <a:p>
            <a:pPr>
              <a:defRPr/>
            </a:pPr>
            <a:fld id="{3704C41A-4E37-47C3-913E-73E181C4D46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86020"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2B90F63B-E566-439B-9508-04F518A2B3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B2F31A8-A62D-4F58-A286-33D8303E1400}" type="slidenum">
              <a:rPr lang="en-US" smtClean="0">
                <a:cs typeface="Arial" charset="0"/>
              </a:rPr>
              <a:pPr/>
              <a:t>1</a:t>
            </a:fld>
            <a:endParaRPr lang="en-US" smtClean="0">
              <a:cs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00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2AE0551-7908-4939-9890-442CE6AD4F02}" type="slidenum">
              <a:rPr lang="en-US" smtClean="0">
                <a:cs typeface="Arial" charset="0"/>
              </a:rPr>
              <a:pPr/>
              <a:t>10</a:t>
            </a:fld>
            <a:endParaRPr lang="en-US" smtClean="0">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43CFE4C4-0094-4A21-8216-C2DC7986415F}" type="slidenum">
              <a:rPr lang="en-US" smtClean="0"/>
              <a:pPr>
                <a:defRPr/>
              </a:pPr>
              <a:t>11</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303C2E1A-4E4D-4B9A-88A2-AB1FC4EF6F2C}" type="slidenum">
              <a:rPr lang="en-US" smtClean="0"/>
              <a:pPr>
                <a:defRPr/>
              </a:pPr>
              <a:t>12</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FEE7E331-8B4F-4104-B57D-8C280EDE7EE7}" type="slidenum">
              <a:rPr lang="en-US" smtClean="0"/>
              <a:pPr>
                <a:defRPr/>
              </a:pPr>
              <a:t>13</a:t>
            </a:fld>
            <a:endParaRPr lang="en-US" smtClean="0"/>
          </a:p>
        </p:txBody>
      </p:sp>
      <p:sp>
        <p:nvSpPr>
          <p:cNvPr id="99331"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ln/>
        </p:spPr>
        <p:txBody>
          <a:bodyPr/>
          <a:lstStyle/>
          <a:p>
            <a:pPr>
              <a:lnSpc>
                <a:spcPct val="90000"/>
              </a:lnSpc>
              <a:defRPr/>
            </a:pPr>
            <a:endParaRPr lang="en-US" altLang="ko-KR" cap="small" dirty="0" smtClean="0">
              <a:ea typeface="굴림"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72047628-28C1-4362-9A25-E78900D048D9}" type="slidenum">
              <a:rPr lang="en-US" smtClean="0">
                <a:latin typeface="Arial" pitchFamily="34" charset="0"/>
              </a:rPr>
              <a:pPr>
                <a:defRPr/>
              </a:pPr>
              <a:t>14</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0B5B6E66-F602-409E-9384-91B46DEAFC2B}" type="slidenum">
              <a:rPr lang="en-US" smtClean="0">
                <a:latin typeface="Arial" pitchFamily="34" charset="0"/>
              </a:rPr>
              <a:pPr>
                <a:defRPr/>
              </a:pPr>
              <a:t>15</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30366BCA-1A22-4A91-8558-4B7FD54960B6}"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65BA74D9-DF16-46D9-B4AD-398882A92AC6}" type="slidenum">
              <a:rPr lang="en-US" smtClean="0"/>
              <a:pPr>
                <a:defRPr/>
              </a:pPr>
              <a:t>17</a:t>
            </a:fld>
            <a:endParaRPr lang="en-US" smtClean="0"/>
          </a:p>
        </p:txBody>
      </p:sp>
      <p:sp>
        <p:nvSpPr>
          <p:cNvPr id="103427" name="Rectangle 2"/>
          <p:cNvSpPr>
            <a:spLocks noGrp="1" noRot="1" noChangeAspect="1" noChangeArrowheads="1" noTextEdit="1"/>
          </p:cNvSpPr>
          <p:nvPr>
            <p:ph type="sldImg"/>
          </p:nvPr>
        </p:nvSpPr>
        <p:spPr>
          <a:xfrm>
            <a:off x="942975" y="688975"/>
            <a:ext cx="4975225" cy="3446463"/>
          </a:xfrm>
          <a:ln/>
        </p:spPr>
      </p:sp>
      <p:sp>
        <p:nvSpPr>
          <p:cNvPr id="103428" name="Rectangle 3"/>
          <p:cNvSpPr>
            <a:spLocks noGrp="1" noChangeArrowheads="1"/>
          </p:cNvSpPr>
          <p:nvPr>
            <p:ph type="body" idx="1"/>
          </p:nvPr>
        </p:nvSpPr>
        <p:spPr>
          <a:noFill/>
          <a:ln/>
        </p:spPr>
        <p:txBody>
          <a:bodyPr/>
          <a:lstStyle/>
          <a:p>
            <a:pPr eaLnBrk="1" hangingPunct="1"/>
            <a:r>
              <a:rPr lang="en-US" dirty="0" smtClean="0">
                <a:latin typeface="Arial" charset="0"/>
              </a:rPr>
              <a:t>-Constructors cannot be abstract as they are used for construction of the object and cannot be incomplete. They are also not overridden in the derived classes</a:t>
            </a:r>
          </a:p>
          <a:p>
            <a:pPr eaLnBrk="1" hangingPunct="1"/>
            <a:r>
              <a:rPr lang="en-US" dirty="0" smtClean="0">
                <a:latin typeface="Arial" charset="0"/>
              </a:rPr>
              <a:t>-static methods are not overridden and hence cannot be abstract</a:t>
            </a:r>
          </a:p>
          <a:p>
            <a:pPr eaLnBrk="1" hangingPunct="1"/>
            <a:r>
              <a:rPr lang="en-US" dirty="0" smtClean="0">
                <a:latin typeface="Arial" charset="0"/>
              </a:rPr>
              <a:t>-private methods are available only to the class in which</a:t>
            </a:r>
            <a:r>
              <a:rPr lang="en-US" baseline="0" dirty="0" smtClean="0">
                <a:latin typeface="Arial" charset="0"/>
              </a:rPr>
              <a:t> it is defined , hence </a:t>
            </a:r>
            <a:r>
              <a:rPr lang="en-US" dirty="0" smtClean="0">
                <a:latin typeface="Arial" charset="0"/>
              </a:rPr>
              <a:t>cannot be overridden and hence cannot be abstract</a:t>
            </a:r>
          </a:p>
          <a:p>
            <a:pPr eaLnBrk="1" hangingPunct="1"/>
            <a:r>
              <a:rPr lang="en-US" dirty="0" smtClean="0">
                <a:latin typeface="Arial"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AB87A3E-4233-4081-9902-FC66950A8308}" type="slidenum">
              <a:rPr lang="en-US" smtClean="0">
                <a:cs typeface="Arial" charset="0"/>
              </a:rPr>
              <a:pPr/>
              <a:t>18</a:t>
            </a:fld>
            <a:endParaRPr lang="en-US" smtClean="0">
              <a:cs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dirty="0" smtClean="0"/>
              <a:t>Q1.</a:t>
            </a:r>
          </a:p>
          <a:p>
            <a:pPr eaLnBrk="1" hangingPunct="1"/>
            <a:r>
              <a:rPr lang="en-US" sz="1200" dirty="0" err="1" smtClean="0"/>
              <a:t>Ans</a:t>
            </a:r>
            <a:r>
              <a:rPr lang="en-US" sz="1200" dirty="0" smtClean="0"/>
              <a:t>:</a:t>
            </a:r>
          </a:p>
          <a:p>
            <a:pPr eaLnBrk="1" hangingPunct="1">
              <a:spcBef>
                <a:spcPts val="0"/>
              </a:spcBef>
            </a:pPr>
            <a:r>
              <a:rPr lang="en-US" sz="1200" b="0" dirty="0" smtClean="0"/>
              <a:t>Compilation Error: abstract method is not overridden in the sub class and the sub class is not abstract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9CCC982-CA02-4FA3-A17B-98BD429B9FDA}" type="slidenum">
              <a:rPr lang="en-US" smtClean="0">
                <a:cs typeface="Arial" charset="0"/>
              </a:rPr>
              <a:pPr/>
              <a:t>19</a:t>
            </a:fld>
            <a:endParaRPr lang="en-US" smtClean="0">
              <a:cs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dirty="0" smtClean="0"/>
              <a:t>Q2.</a:t>
            </a:r>
          </a:p>
          <a:p>
            <a:pPr eaLnBrk="1" hangingPunct="1"/>
            <a:r>
              <a:rPr lang="en-US" dirty="0" smtClean="0"/>
              <a:t>Compilation error : Constructor cannot be made abstract</a:t>
            </a:r>
          </a:p>
          <a:p>
            <a:pPr eaLnBrk="1" hangingPunct="1"/>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6F3E47B-2AE1-4DD9-B3C1-4A8AB5F95A8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4BD2733-A984-4FEA-8824-1EF95F9FFF3D}" type="slidenum">
              <a:rPr lang="en-US" smtClean="0">
                <a:cs typeface="Arial" charset="0"/>
              </a:rPr>
              <a:pPr/>
              <a:t>20</a:t>
            </a:fld>
            <a:endParaRPr lang="en-US" smtClean="0">
              <a:cs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dirty="0" smtClean="0"/>
              <a:t>Q3.</a:t>
            </a:r>
          </a:p>
          <a:p>
            <a:pPr eaLnBrk="1" hangingPunct="1">
              <a:spcBef>
                <a:spcPts val="0"/>
              </a:spcBef>
            </a:pPr>
            <a:r>
              <a:rPr lang="en-US" sz="1200" b="0" dirty="0" smtClean="0"/>
              <a:t>Compilation Error: private method cannot be made abstract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CA1651-DA3D-4174-9CF4-54BF3F7C6948}" type="slidenum">
              <a:rPr lang="en-US" smtClean="0">
                <a:cs typeface="Arial" charset="0"/>
              </a:rPr>
              <a:pPr/>
              <a:t>21</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Q4.</a:t>
            </a:r>
          </a:p>
          <a:p>
            <a:pPr eaLnBrk="1" hangingPunct="1"/>
            <a:r>
              <a:rPr lang="en-US" dirty="0" smtClean="0"/>
              <a:t>Parent Id:1000 Child Id:2000</a:t>
            </a:r>
          </a:p>
          <a:p>
            <a:pPr eaLnBrk="1" hangingPunct="1"/>
            <a:r>
              <a:rPr lang="en-US" dirty="0" smtClean="0"/>
              <a:t> </a:t>
            </a:r>
          </a:p>
          <a:p>
            <a:pPr eaLnBrk="1" hangingPunct="1"/>
            <a:r>
              <a:rPr lang="en-US" dirty="0" smtClean="0"/>
              <a:t>Three .class files will be created. One for </a:t>
            </a:r>
            <a:r>
              <a:rPr lang="en-US" dirty="0" err="1" smtClean="0"/>
              <a:t>ParentClass</a:t>
            </a:r>
            <a:r>
              <a:rPr lang="en-US" dirty="0" smtClean="0"/>
              <a:t>, One for </a:t>
            </a:r>
            <a:r>
              <a:rPr lang="en-US" dirty="0" err="1" smtClean="0"/>
              <a:t>ChildClass</a:t>
            </a:r>
            <a:r>
              <a:rPr lang="en-US" dirty="0" smtClean="0"/>
              <a:t> and One for Demo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CA1651-DA3D-4174-9CF4-54BF3F7C6948}" type="slidenum">
              <a:rPr lang="en-US" smtClean="0">
                <a:cs typeface="Arial" charset="0"/>
              </a:rPr>
              <a:pPr/>
              <a:t>22</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Q5.</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display in Example1</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CA1651-DA3D-4174-9CF4-54BF3F7C6948}" type="slidenum">
              <a:rPr lang="en-US" smtClean="0">
                <a:cs typeface="Arial" charset="0"/>
              </a:rPr>
              <a:pPr/>
              <a:t>23</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Q6.</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Compilation error: attempting to assign weaker access privileges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CA1651-DA3D-4174-9CF4-54BF3F7C6948}" type="slidenum">
              <a:rPr lang="en-US" smtClean="0">
                <a:cs typeface="Arial" charset="0"/>
              </a:rPr>
              <a:pPr/>
              <a:t>24</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Q7.</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Compilation error: abstract class cannot be instantiated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CA1651-DA3D-4174-9CF4-54BF3F7C6948}" type="slidenum">
              <a:rPr lang="en-US" smtClean="0">
                <a:cs typeface="Arial" charset="0"/>
              </a:rPr>
              <a:pPr/>
              <a:t>25</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dirty="0" smtClean="0"/>
              <a:t>Q8.</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Compilation error: abstract method cannot have body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8" charset="0"/>
              <a:ea typeface="+mn-ea"/>
              <a:cs typeface="+mn-cs"/>
            </a:endParaRP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1FFAFF35-7F7C-4132-9B7B-ACCEB264532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2AE0551-7908-4939-9890-442CE6AD4F02}" type="slidenum">
              <a:rPr lang="en-US" smtClean="0">
                <a:cs typeface="Arial" charset="0"/>
              </a:rPr>
              <a:pPr/>
              <a:t>27</a:t>
            </a:fld>
            <a:endParaRPr lang="en-US" smtClean="0">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73347579-3FFD-4B48-88CC-E7919AD16034}" type="slidenum">
              <a:rPr lang="en-US" smtClean="0"/>
              <a:pPr>
                <a:defRPr/>
              </a:pPr>
              <a:t>28</a:t>
            </a:fld>
            <a:endParaRPr 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10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CEA6231E-3784-44C1-B75D-84DFFF2EAF9D}" type="slidenum">
              <a:rPr lang="en-US" smtClean="0"/>
              <a:pPr>
                <a:defRPr/>
              </a:pPr>
              <a:t>29</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sz="1100" dirty="0" smtClean="0">
                <a:latin typeface="Arial" charset="0"/>
              </a:rPr>
              <a:t>It </a:t>
            </a:r>
            <a:r>
              <a:rPr lang="en-US" sz="2200" dirty="0" smtClean="0"/>
              <a:t>is a convention to use all upper case letters for final variable</a:t>
            </a:r>
          </a:p>
          <a:p>
            <a:pPr eaLnBrk="1" hangingPunct="1"/>
            <a:endParaRPr lang="en-US" sz="1100" dirty="0" smtClean="0">
              <a:latin typeface="Arial" charset="0"/>
            </a:endParaRPr>
          </a:p>
          <a:p>
            <a:pPr eaLnBrk="1" hangingPunct="1"/>
            <a:endParaRPr lang="en-US" sz="1100" dirty="0" smtClean="0">
              <a:latin typeface="Arial" charset="0"/>
            </a:endParaRPr>
          </a:p>
          <a:p>
            <a:pPr eaLnBrk="1" hangingPunct="1"/>
            <a:r>
              <a:rPr lang="en-US" sz="1100" dirty="0" smtClean="0">
                <a:latin typeface="Arial" charset="0"/>
              </a:rPr>
              <a:t>A method is made final to prevent the sub classes from overriding it. Some times the basic functionality of a class must be based on some methods and the class may not do the intended functions, if these methods are altered. Such methods may be declared final so that the sub classes will not alter their meaning.</a:t>
            </a:r>
          </a:p>
          <a:p>
            <a:pPr eaLnBrk="1" hangingPunct="1"/>
            <a:r>
              <a:rPr lang="en-US" sz="1100" dirty="0" smtClean="0">
                <a:latin typeface="Arial" charset="0"/>
              </a:rPr>
              <a:t> </a:t>
            </a:r>
          </a:p>
          <a:p>
            <a:pPr eaLnBrk="1" hangingPunct="1"/>
            <a:r>
              <a:rPr lang="en-US" sz="1100" dirty="0" smtClean="0">
                <a:latin typeface="Arial" charset="0"/>
              </a:rPr>
              <a:t>If</a:t>
            </a:r>
            <a:r>
              <a:rPr lang="en-US" sz="1100" baseline="0" dirty="0" smtClean="0">
                <a:latin typeface="Arial" charset="0"/>
              </a:rPr>
              <a:t> the final variable is a static variable, it can be initialized at the time of declaration or inside the static block</a:t>
            </a:r>
            <a:endParaRPr lang="en-US" sz="1100" dirty="0" smtClean="0">
              <a:latin typeface="Arial" charset="0"/>
            </a:endParaRPr>
          </a:p>
          <a:p>
            <a:pPr eaLnBrk="1" hangingPunct="1"/>
            <a:endParaRPr lang="en-US" sz="1100" dirty="0" smtClean="0">
              <a:latin typeface="Arial" charset="0"/>
            </a:endParaRPr>
          </a:p>
          <a:p>
            <a:pPr eaLnBrk="1" hangingPunct="1"/>
            <a:endParaRPr lang="en-US" sz="1100"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AA6064E-9DE1-46BF-AD8F-3F035488454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p>
            <a:pPr>
              <a:defRPr/>
            </a:pPr>
            <a:fld id="{BBDC35EF-0C68-4704-8079-C6FB2A1A8501}" type="slidenum">
              <a:rPr lang="en-US" smtClean="0"/>
              <a:pPr>
                <a:defRPr/>
              </a:pPr>
              <a:t>30</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38EDA3B-19D7-4349-BED6-487606B62EF2}" type="slidenum">
              <a:rPr lang="en-US" smtClean="0">
                <a:cs typeface="Arial" charset="0"/>
              </a:rPr>
              <a:pPr/>
              <a:t>31</a:t>
            </a:fld>
            <a:endParaRPr lang="en-US" smtClean="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Q1.</a:t>
            </a:r>
            <a:r>
              <a:rPr lang="en-US" sz="1200" b="0" dirty="0" smtClean="0"/>
              <a:t> Compilation Error: final class cannot be inherited</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76906C5-0BE2-4FF1-83DF-0B98A9AFE2F7}" type="slidenum">
              <a:rPr lang="en-US" smtClean="0">
                <a:cs typeface="Arial" charset="0"/>
              </a:rPr>
              <a:pPr/>
              <a:t>32</a:t>
            </a:fld>
            <a:endParaRPr lang="en-US" smtClean="0">
              <a:cs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dirty="0" smtClean="0"/>
              <a:t>Q2.</a:t>
            </a:r>
          </a:p>
          <a:p>
            <a:pPr eaLnBrk="1" hangingPunct="1">
              <a:defRPr/>
            </a:pPr>
            <a:r>
              <a:rPr lang="en-US" sz="1200" b="0" dirty="0" smtClean="0"/>
              <a:t>Compilation Error: final variables’ value cannot be changed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86D47F7-5D67-4C5E-B198-C281BE694CD0}" type="slidenum">
              <a:rPr lang="en-US" smtClean="0">
                <a:cs typeface="Arial" charset="0"/>
              </a:rPr>
              <a:pPr/>
              <a:t>33</a:t>
            </a:fld>
            <a:endParaRPr lang="en-US" smtClean="0">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en-US" dirty="0" smtClean="0"/>
              <a:t>Q3.</a:t>
            </a:r>
          </a:p>
          <a:p>
            <a:pPr eaLnBrk="1" hangingPunct="1"/>
            <a:r>
              <a:rPr lang="en-US" dirty="0" smtClean="0"/>
              <a:t>MAX:10 counter :1</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34</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Q4.</a:t>
            </a:r>
          </a:p>
          <a:p>
            <a:pPr eaLnBrk="1" hangingPunct="1"/>
            <a:r>
              <a:rPr lang="en-US" sz="1200" b="0" dirty="0" smtClean="0"/>
              <a:t>Compilation Error: final method cannot be overridden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F04898E3-AF0F-49A6-B084-23B04C788B69}" type="slidenum">
              <a:rPr lang="en-US" smtClean="0">
                <a:latin typeface="Arial" pitchFamily="34" charset="0"/>
              </a:rPr>
              <a:pPr>
                <a:defRPr/>
              </a:pPr>
              <a:t>35</a:t>
            </a:fld>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2AE0551-7908-4939-9890-442CE6AD4F02}" type="slidenum">
              <a:rPr lang="en-US" smtClean="0">
                <a:cs typeface="Arial" charset="0"/>
              </a:rPr>
              <a:pPr/>
              <a:t>36</a:t>
            </a:fld>
            <a:endParaRPr lang="en-US" smtClean="0">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7E8B9D64-FC43-4608-8614-58C9F1BFC438}" type="slidenum">
              <a:rPr lang="en-US" smtClean="0"/>
              <a:pPr>
                <a:defRPr/>
              </a:pPr>
              <a:t>37</a:t>
            </a:fld>
            <a:endParaRPr lang="en-US" smtClean="0"/>
          </a:p>
        </p:txBody>
      </p:sp>
      <p:sp>
        <p:nvSpPr>
          <p:cNvPr id="119811" name="Rectangle 2"/>
          <p:cNvSpPr>
            <a:spLocks noGrp="1" noRot="1" noChangeAspect="1" noChangeArrowheads="1" noTextEdit="1"/>
          </p:cNvSpPr>
          <p:nvPr>
            <p:ph type="sldImg"/>
          </p:nvPr>
        </p:nvSpPr>
        <p:spPr>
          <a:xfrm>
            <a:off x="942975" y="688975"/>
            <a:ext cx="4975225" cy="3446463"/>
          </a:xfrm>
          <a:ln/>
        </p:spPr>
      </p:sp>
      <p:sp>
        <p:nvSpPr>
          <p:cNvPr id="119812" name="Rectangle 3"/>
          <p:cNvSpPr>
            <a:spLocks noGrp="1" noChangeArrowheads="1"/>
          </p:cNvSpPr>
          <p:nvPr>
            <p:ph type="body" idx="1"/>
          </p:nvPr>
        </p:nvSpPr>
        <p:spPr>
          <a:noFill/>
          <a:ln/>
        </p:spPr>
        <p:txBody>
          <a:bodyPr/>
          <a:lstStyle/>
          <a:p>
            <a:pPr eaLnBrk="1" hangingPunct="1"/>
            <a:r>
              <a:rPr lang="en-US" smtClean="0">
                <a:latin typeface="Arial" charset="0"/>
              </a:rPr>
              <a:t>Interface are syntactically like class. But it will not have instance variables and all the method are abstract</a:t>
            </a:r>
          </a:p>
          <a:p>
            <a:pPr eaLnBrk="1" hangingPunct="1"/>
            <a:endParaRPr lang="en-US" smtClean="0">
              <a:latin typeface="Arial" charset="0"/>
            </a:endParaRPr>
          </a:p>
          <a:p>
            <a:pPr eaLnBrk="1" hangingPunct="1"/>
            <a:r>
              <a:rPr lang="en-US" smtClean="0">
                <a:latin typeface="Arial" charset="0"/>
              </a:rPr>
              <a:t>Why?</a:t>
            </a:r>
          </a:p>
          <a:p>
            <a:pPr eaLnBrk="1" hangingPunct="1"/>
            <a:endParaRPr lang="en-US" smtClean="0">
              <a:latin typeface="Arial" charset="0"/>
            </a:endParaRPr>
          </a:p>
          <a:p>
            <a:pPr eaLnBrk="1" hangingPunct="1"/>
            <a:r>
              <a:rPr lang="en-US" smtClean="0">
                <a:latin typeface="Arial" charset="0"/>
              </a:rPr>
              <a:t>Variables of an interface are public static final be default due to the following reasons:</a:t>
            </a:r>
          </a:p>
          <a:p>
            <a:pPr eaLnBrk="1" hangingPunct="1"/>
            <a:endParaRPr lang="en-US" smtClean="0">
              <a:latin typeface="Arial" charset="0"/>
            </a:endParaRPr>
          </a:p>
          <a:p>
            <a:pPr eaLnBrk="1" hangingPunct="1"/>
            <a:r>
              <a:rPr lang="en-US" smtClean="0">
                <a:latin typeface="Arial" charset="0"/>
              </a:rPr>
              <a:t>public: 	every class using the interface must be able to access the variables of the interface</a:t>
            </a:r>
          </a:p>
          <a:p>
            <a:pPr eaLnBrk="1" hangingPunct="1"/>
            <a:r>
              <a:rPr lang="en-US" smtClean="0">
                <a:latin typeface="Arial" charset="0"/>
              </a:rPr>
              <a:t>static: 	 an object for an interface cannot be created, hence every variable of the interface belongs to the interface itself</a:t>
            </a:r>
          </a:p>
          <a:p>
            <a:pPr eaLnBrk="1" hangingPunct="1"/>
            <a:r>
              <a:rPr lang="en-US" smtClean="0">
                <a:latin typeface="Arial" charset="0"/>
              </a:rPr>
              <a:t>final: 	if variables are not maintained as final, it will not be possible to identify its value at point of time since every class which is using the interface can change its value</a:t>
            </a:r>
          </a:p>
          <a:p>
            <a:pPr eaLnBrk="1" hangingPunct="1"/>
            <a:endParaRPr lang="en-US" smtClean="0">
              <a:latin typeface="Arial" charset="0"/>
            </a:endParaRPr>
          </a:p>
          <a:p>
            <a:pPr eaLnBrk="1" hangingPunct="1"/>
            <a:r>
              <a:rPr lang="en-US" smtClean="0">
                <a:latin typeface="Arial" charset="0"/>
              </a:rPr>
              <a:t>All the methods of an interface are public and abstract by default since the implementation of the method will depend upon class which is using the interface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F15BC496-314C-4C53-94C1-F50D4735755F}" type="slidenum">
              <a:rPr lang="en-US" smtClean="0"/>
              <a:pPr>
                <a:defRPr/>
              </a:pPr>
              <a:t>38</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D06FCCF4-3B5F-4905-866C-39DFBCED217F}" type="slidenum">
              <a:rPr lang="en-US" smtClean="0"/>
              <a:pPr>
                <a:defRPr/>
              </a:pPr>
              <a:t>39</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0B08778-C2E8-4029-8AF6-37CFAC3E0127}"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83455A62-E601-46EA-B6D1-FA40893F596A}" type="slidenum">
              <a:rPr lang="en-US" smtClean="0">
                <a:latin typeface="Arial" pitchFamily="34" charset="0"/>
              </a:rPr>
              <a:pPr>
                <a:defRPr/>
              </a:pPr>
              <a:t>40</a:t>
            </a:fld>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83455A62-E601-46EA-B6D1-FA40893F596A}" type="slidenum">
              <a:rPr lang="en-US" smtClean="0">
                <a:latin typeface="Arial" pitchFamily="34" charset="0"/>
              </a:rPr>
              <a:pPr>
                <a:defRPr/>
              </a:pPr>
              <a:t>41</a:t>
            </a:fld>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DE643503-45AE-4729-B899-646D6C873F6E}" type="slidenum">
              <a:rPr lang="en-US" smtClean="0"/>
              <a:pPr>
                <a:defRPr/>
              </a:pPr>
              <a:t>42</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a:lnSpc>
                <a:spcPct val="90000"/>
              </a:lnSpc>
            </a:pPr>
            <a:r>
              <a:rPr lang="en-US" b="1" dirty="0" smtClean="0"/>
              <a:t>Implementing Interfaces</a:t>
            </a:r>
          </a:p>
          <a:p>
            <a:pPr>
              <a:lnSpc>
                <a:spcPct val="90000"/>
              </a:lnSpc>
            </a:pPr>
            <a:endParaRPr lang="en-US" dirty="0" smtClean="0"/>
          </a:p>
          <a:p>
            <a:pPr>
              <a:lnSpc>
                <a:spcPct val="90000"/>
              </a:lnSpc>
            </a:pPr>
            <a:r>
              <a:rPr lang="en-US" dirty="0" smtClean="0"/>
              <a:t>By including the </a:t>
            </a:r>
            <a:r>
              <a:rPr lang="en-US" b="1" dirty="0" smtClean="0"/>
              <a:t>implements </a:t>
            </a:r>
            <a:r>
              <a:rPr lang="en-US" dirty="0" smtClean="0"/>
              <a:t>clause in a class definition, we implement an interface. </a:t>
            </a:r>
          </a:p>
          <a:p>
            <a:pPr>
              <a:lnSpc>
                <a:spcPct val="90000"/>
              </a:lnSpc>
            </a:pPr>
            <a:r>
              <a:rPr lang="en-US" dirty="0" smtClean="0"/>
              <a:t>	</a:t>
            </a:r>
            <a:r>
              <a:rPr lang="en-US" b="1" dirty="0" smtClean="0"/>
              <a:t> public class classname2 [extends classname1] [implements interface…] {}</a:t>
            </a:r>
            <a:br>
              <a:rPr lang="en-US" b="1" dirty="0" smtClean="0"/>
            </a:br>
            <a:endParaRPr lang="en-US" b="1" dirty="0" smtClean="0"/>
          </a:p>
          <a:p>
            <a:pPr>
              <a:lnSpc>
                <a:spcPct val="90000"/>
              </a:lnSpc>
            </a:pPr>
            <a:r>
              <a:rPr lang="en-US" dirty="0" smtClean="0"/>
              <a:t>The methods redefined in the class implementing the interface must be declared </a:t>
            </a:r>
            <a:r>
              <a:rPr lang="en-US" b="1" dirty="0" smtClean="0"/>
              <a:t>public</a:t>
            </a:r>
            <a:r>
              <a:rPr lang="en-US" dirty="0" smtClean="0"/>
              <a:t>. Also, the type signature of the implementing method must match exactly the type signature specified in the definition of the interface.</a:t>
            </a:r>
          </a:p>
          <a:p>
            <a:pPr eaLnBrk="1" hangingPunct="1"/>
            <a:endParaRPr 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pPr>
              <a:defRPr/>
            </a:pPr>
            <a:fld id="{6FFBD440-7AD1-4ABC-B092-A8EE9D7C76F0}" type="slidenum">
              <a:rPr lang="en-US" smtClean="0"/>
              <a:pPr>
                <a:defRPr/>
              </a:pPr>
              <a:t>43</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dirty="0" smtClean="0">
                <a:latin typeface="Arial" charset="0"/>
              </a:rPr>
              <a:t>Concrete methods are methods which have a definition.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9637EFE-3952-46A4-B82F-24E6DFBB2C23}" type="slidenum">
              <a:rPr lang="en-US" smtClean="0">
                <a:cs typeface="Arial" charset="0"/>
              </a:rPr>
              <a:pPr/>
              <a:t>44</a:t>
            </a:fld>
            <a:endParaRPr lang="en-US" smtClean="0">
              <a:cs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dirty="0" smtClean="0"/>
              <a:t>Q1. </a:t>
            </a:r>
          </a:p>
          <a:p>
            <a:pPr marL="228600" indent="-228600" eaLnBrk="1" hangingPunct="1">
              <a:buAutoNum type="alphaLcPeriod"/>
            </a:pPr>
            <a:r>
              <a:rPr lang="en-US" dirty="0" smtClean="0"/>
              <a:t>True</a:t>
            </a:r>
          </a:p>
          <a:p>
            <a:pPr marL="228600" indent="-228600" eaLnBrk="1" hangingPunct="1">
              <a:buAutoNum type="alphaLcPeriod"/>
            </a:pPr>
            <a:r>
              <a:rPr lang="en-US" dirty="0" smtClean="0"/>
              <a:t>True</a:t>
            </a:r>
          </a:p>
          <a:p>
            <a:pPr marL="228600" indent="-228600" eaLnBrk="1" hangingPunct="1">
              <a:buAutoNum type="alphaLcPeriod"/>
            </a:pPr>
            <a:r>
              <a:rPr lang="en-US" dirty="0" smtClean="0"/>
              <a:t>True</a:t>
            </a:r>
          </a:p>
          <a:p>
            <a:pPr marL="228600" indent="-228600" eaLnBrk="1" hangingPunct="1">
              <a:buAutoNum type="alphaLcPeriod"/>
            </a:pPr>
            <a:r>
              <a:rPr lang="en-US" dirty="0" smtClean="0"/>
              <a:t>False</a:t>
            </a:r>
          </a:p>
          <a:p>
            <a:pPr marL="228600" indent="-228600" eaLnBrk="1" hangingPunct="1">
              <a:buAutoNum type="alphaLcPeriod"/>
            </a:pPr>
            <a:r>
              <a:rPr lang="en-US" dirty="0" smtClean="0"/>
              <a:t>True</a:t>
            </a:r>
          </a:p>
          <a:p>
            <a:pPr marL="228600" indent="-228600" eaLnBrk="1" hangingPunct="1">
              <a:buAutoNum type="alphaLcPeriod"/>
            </a:pPr>
            <a:r>
              <a:rPr lang="en-US" dirty="0" smtClean="0"/>
              <a:t>False</a:t>
            </a:r>
          </a:p>
          <a:p>
            <a:pPr marL="228600" indent="-228600" eaLnBrk="1" hangingPunct="1">
              <a:buAutoNum type="alphaLcPeriod"/>
            </a:pPr>
            <a:r>
              <a:rPr lang="en-US" dirty="0" smtClean="0"/>
              <a:t>True</a:t>
            </a:r>
          </a:p>
          <a:p>
            <a:pPr marL="228600" indent="-228600" eaLnBrk="1" hangingPunct="1">
              <a:buAutoNum type="alphaLcPeriod"/>
            </a:pPr>
            <a:r>
              <a:rPr lang="en-US" dirty="0" smtClean="0"/>
              <a:t>False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45</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Q2.</a:t>
            </a:r>
          </a:p>
          <a:p>
            <a:pPr eaLnBrk="1" hangingPunct="1"/>
            <a:r>
              <a:rPr lang="en-US" sz="1200" b="0" dirty="0" smtClean="0"/>
              <a:t>Compilation Error: abstract method is not overridden in the sub class and the sub class is not abstract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46</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Q3.</a:t>
            </a:r>
          </a:p>
          <a:p>
            <a:r>
              <a:rPr lang="en-US" sz="1200" b="0" kern="1200" dirty="0" smtClean="0">
                <a:solidFill>
                  <a:schemeClr val="tx1"/>
                </a:solidFill>
                <a:latin typeface="Times New Roman" pitchFamily="18" charset="0"/>
                <a:ea typeface="+mn-ea"/>
                <a:cs typeface="+mn-cs"/>
              </a:rPr>
              <a:t>display in Example1</a:t>
            </a:r>
          </a:p>
          <a:p>
            <a:r>
              <a:rPr lang="en-US" sz="1200" b="0" kern="1200" dirty="0" smtClean="0">
                <a:solidFill>
                  <a:schemeClr val="tx1"/>
                </a:solidFill>
                <a:latin typeface="Times New Roman" pitchFamily="18" charset="0"/>
                <a:ea typeface="+mn-ea"/>
                <a:cs typeface="+mn-cs"/>
              </a:rPr>
              <a:t>900</a:t>
            </a:r>
            <a:endParaRPr lang="en-US" sz="1200" b="0" kern="1200" dirty="0">
              <a:solidFill>
                <a:schemeClr val="tx1"/>
              </a:solidFill>
              <a:latin typeface="Times New Roman" pitchFamily="18"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47</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Q4.</a:t>
            </a:r>
          </a:p>
          <a:p>
            <a:pPr eaLnBrk="1" hangingPunct="1"/>
            <a:endParaRPr lang="en-US" dirty="0" smtClean="0"/>
          </a:p>
          <a:p>
            <a:r>
              <a:rPr lang="en-US" sz="1200" b="0" kern="1200" dirty="0" smtClean="0">
                <a:solidFill>
                  <a:schemeClr val="tx1"/>
                </a:solidFill>
                <a:latin typeface="Times New Roman" pitchFamily="18" charset="0"/>
                <a:ea typeface="+mn-ea"/>
                <a:cs typeface="+mn-cs"/>
              </a:rPr>
              <a:t>display in Example3</a:t>
            </a:r>
          </a:p>
          <a:p>
            <a:r>
              <a:rPr lang="en-US" sz="1200" b="0" kern="1200" dirty="0" err="1" smtClean="0">
                <a:solidFill>
                  <a:schemeClr val="tx1"/>
                </a:solidFill>
                <a:latin typeface="Times New Roman" pitchFamily="18" charset="0"/>
                <a:ea typeface="+mn-ea"/>
                <a:cs typeface="+mn-cs"/>
              </a:rPr>
              <a:t>disp</a:t>
            </a:r>
            <a:r>
              <a:rPr lang="en-US" sz="1200" b="0" kern="1200" dirty="0" smtClean="0">
                <a:solidFill>
                  <a:schemeClr val="tx1"/>
                </a:solidFill>
                <a:latin typeface="Times New Roman" pitchFamily="18" charset="0"/>
                <a:ea typeface="+mn-ea"/>
                <a:cs typeface="+mn-cs"/>
              </a:rPr>
              <a:t> in Example3</a:t>
            </a:r>
            <a:endParaRPr lang="en-US" sz="1200" b="0" kern="1200" dirty="0">
              <a:solidFill>
                <a:schemeClr val="tx1"/>
              </a:solidFill>
              <a:latin typeface="Times New Roman" pitchFamily="18"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4EB3E5EF-F09B-4DA5-9865-5EBEE4D95F4F}" type="slidenum">
              <a:rPr lang="en-US" smtClean="0">
                <a:latin typeface="Arial" pitchFamily="34" charset="0"/>
              </a:rPr>
              <a:pPr>
                <a:defRPr/>
              </a:pPr>
              <a:t>48</a:t>
            </a:fld>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523B216F-53A2-4CBF-9EBD-7C71F98B981D}" type="slidenum">
              <a:rPr lang="en-US" smtClean="0"/>
              <a:pPr>
                <a:defRPr/>
              </a:pPr>
              <a:t>49</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1143000" y="4595813"/>
            <a:ext cx="4800600" cy="3675062"/>
          </a:xfrm>
          <a:noFill/>
          <a:ln/>
        </p:spPr>
        <p:txBody>
          <a:bodyPr/>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8B7466CC-58A7-44C3-96BC-4F4B1546FEAD}" type="slidenum">
              <a:rPr lang="en-US" smtClean="0"/>
              <a:pPr>
                <a:defRPr/>
              </a:pPr>
              <a:t>5</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3228B1C2-D10E-49BD-9AC5-CD377CAF0F49}" type="slidenum">
              <a:rPr lang="en-US" smtClean="0"/>
              <a:pPr>
                <a:defRPr/>
              </a:pPr>
              <a:t>50</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lvl="1" eaLnBrk="1" hangingPunct="1"/>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7F049DA1-E2EE-42F0-8318-E9CD2C71464F}" type="slidenum">
              <a:rPr lang="en-US" smtClean="0"/>
              <a:pPr>
                <a:defRPr/>
              </a:pPr>
              <a:t>51</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lvl="1">
              <a:lnSpc>
                <a:spcPct val="90000"/>
              </a:lnSpc>
            </a:pPr>
            <a:r>
              <a:rPr lang="en-US" dirty="0" smtClean="0"/>
              <a:t>A </a:t>
            </a:r>
            <a:r>
              <a:rPr lang="en-US" b="1" dirty="0" smtClean="0"/>
              <a:t>package</a:t>
            </a:r>
            <a:r>
              <a:rPr lang="en-US" dirty="0" smtClean="0"/>
              <a:t> is a collection of related classes and interfaces.</a:t>
            </a:r>
            <a:r>
              <a:rPr lang="en-US" i="1" dirty="0" smtClean="0"/>
              <a:t> </a:t>
            </a:r>
            <a:r>
              <a:rPr lang="en-US" dirty="0" smtClean="0"/>
              <a:t>Packages are containers for classes that are used to keep the class name space compartmentalized. </a:t>
            </a:r>
          </a:p>
          <a:p>
            <a:pPr lvl="1">
              <a:lnSpc>
                <a:spcPct val="90000"/>
              </a:lnSpc>
            </a:pPr>
            <a:endParaRPr lang="en-US" dirty="0" smtClean="0"/>
          </a:p>
          <a:p>
            <a:pPr lvl="1">
              <a:lnSpc>
                <a:spcPct val="90000"/>
              </a:lnSpc>
            </a:pPr>
            <a:r>
              <a:rPr lang="en-US" dirty="0" smtClean="0"/>
              <a:t>The package declaration, if any, must be at the beginning of the source file.  You may precede it with white space and comments, but nothing else.  Only one package declaration is permitted and it governs the entire source file.</a:t>
            </a:r>
            <a:endParaRPr lang="en-US" b="1" dirty="0" smtClean="0"/>
          </a:p>
          <a:p>
            <a:pPr lvl="1">
              <a:lnSpc>
                <a:spcPct val="90000"/>
              </a:lnSpc>
            </a:pPr>
            <a:endParaRPr lang="en-US" dirty="0" smtClean="0"/>
          </a:p>
          <a:p>
            <a:pPr lvl="1">
              <a:lnSpc>
                <a:spcPct val="90000"/>
              </a:lnSpc>
            </a:pPr>
            <a:r>
              <a:rPr lang="en-US" dirty="0" smtClean="0"/>
              <a:t>A java program can contain any of the following four parts.</a:t>
            </a:r>
          </a:p>
          <a:p>
            <a:pPr lvl="3">
              <a:lnSpc>
                <a:spcPct val="90000"/>
              </a:lnSpc>
              <a:buFontTx/>
              <a:buChar char="•"/>
            </a:pPr>
            <a:r>
              <a:rPr lang="en-US" dirty="0" smtClean="0"/>
              <a:t>A single package statement (optional)</a:t>
            </a:r>
          </a:p>
          <a:p>
            <a:pPr lvl="3">
              <a:lnSpc>
                <a:spcPct val="90000"/>
              </a:lnSpc>
              <a:buFontTx/>
              <a:buChar char="•"/>
            </a:pPr>
            <a:r>
              <a:rPr lang="en-US" dirty="0" smtClean="0"/>
              <a:t>Any number of import statements (optional)</a:t>
            </a:r>
          </a:p>
          <a:p>
            <a:pPr lvl="3">
              <a:lnSpc>
                <a:spcPct val="90000"/>
              </a:lnSpc>
              <a:buFontTx/>
              <a:buChar char="•"/>
            </a:pPr>
            <a:r>
              <a:rPr lang="en-US" dirty="0" smtClean="0"/>
              <a:t>Any number of classes and interfaces out of which only one class can be public</a:t>
            </a:r>
          </a:p>
          <a:p>
            <a:pPr lvl="1">
              <a:lnSpc>
                <a:spcPct val="90000"/>
              </a:lnSpc>
            </a:pPr>
            <a:r>
              <a:rPr lang="en-US" dirty="0" smtClean="0"/>
              <a:t>The </a:t>
            </a:r>
            <a:r>
              <a:rPr lang="en-US" b="1" dirty="0" smtClean="0"/>
              <a:t>package</a:t>
            </a:r>
            <a:r>
              <a:rPr lang="en-US" dirty="0" smtClean="0"/>
              <a:t> statement defines a namespace in which classes are stored.  It is nothing but a directory, in which a class is defined.  When the package name is omitted, it is put into the </a:t>
            </a:r>
            <a:r>
              <a:rPr lang="en-US" b="1" dirty="0" smtClean="0"/>
              <a:t>default package</a:t>
            </a:r>
            <a:r>
              <a:rPr lang="en-US" dirty="0" smtClean="0"/>
              <a:t>, which has no name (i.e.. The current directory)</a:t>
            </a:r>
            <a:endParaRPr 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476F4245-94F1-4E37-B21D-52CE258AB114}" type="slidenum">
              <a:rPr lang="en-US" smtClean="0"/>
              <a:pPr>
                <a:defRPr/>
              </a:pPr>
              <a:t>52</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lvl="1" eaLnBrk="1" hangingPunct="1"/>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A6F23EEE-C514-4303-BDE2-1D7E1D68A742}" type="slidenum">
              <a:rPr lang="en-US" smtClean="0"/>
              <a:pPr>
                <a:defRPr/>
              </a:pPr>
              <a:t>53</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lvl="1" eaLnBrk="1" hangingPunct="1"/>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92AFCFC5-6759-489A-9ACA-0D233CF9DA66}" type="slidenum">
              <a:rPr lang="en-US" smtClean="0"/>
              <a:pPr>
                <a:defRPr/>
              </a:pPr>
              <a:t>54</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lvl="1" eaLnBrk="1" hangingPunct="1"/>
            <a:r>
              <a:rPr lang="en-US" smtClean="0">
                <a:latin typeface="Arial" charset="0"/>
              </a:rPr>
              <a:t>GUI – Graphical User Interface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0038B9BB-2478-4842-B61F-90BAC62A528E}" type="slidenum">
              <a:rPr lang="en-US" smtClean="0"/>
              <a:pPr>
                <a:defRPr/>
              </a:pPr>
              <a:t>55</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a:lnSpc>
                <a:spcPct val="180000"/>
              </a:lnSpc>
              <a:buFontTx/>
              <a:buChar char="•"/>
            </a:pPr>
            <a:r>
              <a:rPr lang="en-US" dirty="0" smtClean="0">
                <a:solidFill>
                  <a:srgbClr val="0000FF"/>
                </a:solidFill>
              </a:rPr>
              <a:t>Organize</a:t>
            </a:r>
            <a:r>
              <a:rPr lang="en-US" dirty="0" smtClean="0"/>
              <a:t> your classes into smaller units  and make it easy to locate and use the appropriate class file – i.e., you can split up the classes logically.</a:t>
            </a:r>
          </a:p>
          <a:p>
            <a:pPr>
              <a:lnSpc>
                <a:spcPct val="180000"/>
              </a:lnSpc>
              <a:buFontTx/>
              <a:buChar char="•"/>
            </a:pPr>
            <a:r>
              <a:rPr lang="en-US" dirty="0" smtClean="0"/>
              <a:t>Avoid </a:t>
            </a:r>
            <a:r>
              <a:rPr lang="en-US" dirty="0" smtClean="0">
                <a:solidFill>
                  <a:srgbClr val="0000FF"/>
                </a:solidFill>
              </a:rPr>
              <a:t>naming conflicts – Hierarchical approach to store files/classes</a:t>
            </a:r>
            <a:r>
              <a:rPr lang="en-US" dirty="0" smtClean="0"/>
              <a:t>. </a:t>
            </a:r>
          </a:p>
          <a:p>
            <a:pPr>
              <a:lnSpc>
                <a:spcPct val="180000"/>
              </a:lnSpc>
              <a:buFontTx/>
              <a:buChar char="•"/>
            </a:pPr>
            <a:r>
              <a:rPr lang="en-US" dirty="0" smtClean="0"/>
              <a:t>Packages allow you to </a:t>
            </a:r>
            <a:r>
              <a:rPr lang="en-US" dirty="0" smtClean="0">
                <a:solidFill>
                  <a:srgbClr val="0000FF"/>
                </a:solidFill>
              </a:rPr>
              <a:t>protect</a:t>
            </a:r>
            <a:r>
              <a:rPr lang="en-US" dirty="0" smtClean="0"/>
              <a:t> your classes, data and methods in a larger way than on a class-to-class basis.</a:t>
            </a:r>
          </a:p>
          <a:p>
            <a:pPr>
              <a:lnSpc>
                <a:spcPct val="180000"/>
              </a:lnSpc>
              <a:buFontTx/>
              <a:buChar char="•"/>
            </a:pPr>
            <a:r>
              <a:rPr lang="en-US" dirty="0" smtClean="0"/>
              <a:t>Package names can be used to </a:t>
            </a:r>
            <a:r>
              <a:rPr lang="en-US" dirty="0" smtClean="0">
                <a:solidFill>
                  <a:srgbClr val="0000FF"/>
                </a:solidFill>
              </a:rPr>
              <a:t>identify</a:t>
            </a:r>
            <a:r>
              <a:rPr lang="en-US" dirty="0" smtClean="0"/>
              <a:t> your classes. </a:t>
            </a:r>
          </a:p>
          <a:p>
            <a:pPr>
              <a:lnSpc>
                <a:spcPct val="180000"/>
              </a:lnSpc>
              <a:buFontTx/>
              <a:buChar char="•"/>
            </a:pPr>
            <a:endParaRPr lang="en-US" dirty="0" smtClean="0"/>
          </a:p>
          <a:p>
            <a:pPr>
              <a:lnSpc>
                <a:spcPct val="180000"/>
              </a:lnSpc>
              <a:buFontTx/>
              <a:buNone/>
            </a:pP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5B43A36C-6621-471F-89AB-852146D97CE1}" type="slidenum">
              <a:rPr lang="en-US" smtClean="0"/>
              <a:pPr>
                <a:defRPr/>
              </a:pPr>
              <a:t>56</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lvl="1">
              <a:lnSpc>
                <a:spcPct val="90000"/>
              </a:lnSpc>
            </a:pPr>
            <a:r>
              <a:rPr lang="en-US" dirty="0" smtClean="0"/>
              <a:t>If there is main method in a class in a .java file, that class should be the name of the .java file.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pPr>
              <a:defRPr/>
            </a:pPr>
            <a:fld id="{C32E73E5-873B-424B-8E96-2C5FCBE3959B}" type="slidenum">
              <a:rPr lang="en-US" smtClean="0"/>
              <a:pPr>
                <a:defRPr/>
              </a:pPr>
              <a:t>57</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lvl="1">
              <a:lnSpc>
                <a:spcPct val="90000"/>
              </a:lnSpc>
            </a:pPr>
            <a:r>
              <a:rPr lang="en-US" smtClean="0">
                <a:latin typeface="Arial" charset="0"/>
              </a:rPr>
              <a:t>Here, sqrt() method is a static method of Math class, hence can be invoked using the class name.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p>
            <a:pPr>
              <a:defRPr/>
            </a:pPr>
            <a:fld id="{45510701-95D6-49D4-85E0-B6DD5F1327AF}" type="slidenum">
              <a:rPr lang="en-US" smtClean="0"/>
              <a:pPr>
                <a:defRPr/>
              </a:pPr>
              <a:t>58</a:t>
            </a:fld>
            <a:endParaRPr lang="en-US" smtClean="0"/>
          </a:p>
        </p:txBody>
      </p:sp>
      <p:sp>
        <p:nvSpPr>
          <p:cNvPr id="143363" name="Rectangle 2"/>
          <p:cNvSpPr>
            <a:spLocks noGrp="1" noRot="1" noChangeAspect="1" noChangeArrowheads="1" noTextEdit="1"/>
          </p:cNvSpPr>
          <p:nvPr>
            <p:ph type="sldImg"/>
          </p:nvPr>
        </p:nvSpPr>
        <p:spPr>
          <a:xfrm>
            <a:off x="942975" y="688975"/>
            <a:ext cx="4975225" cy="3446463"/>
          </a:xfrm>
          <a:ln/>
        </p:spPr>
      </p:sp>
      <p:sp>
        <p:nvSpPr>
          <p:cNvPr id="143364" name="Rectangle 3"/>
          <p:cNvSpPr>
            <a:spLocks noGrp="1" noChangeArrowheads="1"/>
          </p:cNvSpPr>
          <p:nvPr>
            <p:ph type="body" idx="1"/>
          </p:nvPr>
        </p:nvSpPr>
        <p:spPr>
          <a:noFill/>
          <a:ln/>
        </p:spPr>
        <p:txBody>
          <a:bodyPr/>
          <a:lstStyle/>
          <a:p>
            <a:r>
              <a:rPr lang="en-US" dirty="0" smtClean="0">
                <a:latin typeface="Arial" charset="0"/>
              </a:rPr>
              <a:t>If no access </a:t>
            </a:r>
            <a:r>
              <a:rPr lang="en-US" dirty="0" err="1" smtClean="0">
                <a:latin typeface="Arial" charset="0"/>
              </a:rPr>
              <a:t>specifiers</a:t>
            </a:r>
            <a:r>
              <a:rPr lang="en-US" baseline="0" dirty="0" smtClean="0">
                <a:latin typeface="Arial" charset="0"/>
              </a:rPr>
              <a:t> are provided for a class, methods </a:t>
            </a:r>
            <a:r>
              <a:rPr lang="en-US" baseline="0" smtClean="0">
                <a:latin typeface="Arial" charset="0"/>
              </a:rPr>
              <a:t>and variables in </a:t>
            </a:r>
            <a:r>
              <a:rPr lang="en-US" baseline="0" dirty="0" smtClean="0">
                <a:latin typeface="Arial" charset="0"/>
              </a:rPr>
              <a:t>Java , the default access </a:t>
            </a:r>
            <a:r>
              <a:rPr lang="en-US" baseline="0" dirty="0" err="1" smtClean="0">
                <a:latin typeface="Arial" charset="0"/>
              </a:rPr>
              <a:t>specifier</a:t>
            </a:r>
            <a:r>
              <a:rPr lang="en-US" baseline="0" dirty="0" smtClean="0">
                <a:latin typeface="Arial" charset="0"/>
              </a:rPr>
              <a:t> is considered </a:t>
            </a:r>
            <a:endParaRPr 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32FB5B60-86BC-4420-B58E-4056339C1EC6}" type="slidenum">
              <a:rPr lang="en-US" smtClean="0"/>
              <a:pPr>
                <a:defRPr/>
              </a:pPr>
              <a:t>59</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dirty="0" smtClean="0">
              <a:latin typeface="Arial" charset="0"/>
            </a:endParaRPr>
          </a:p>
        </p:txBody>
      </p:sp>
      <p:sp>
        <p:nvSpPr>
          <p:cNvPr id="83972" name="Slide Number Placeholder 3"/>
          <p:cNvSpPr>
            <a:spLocks noGrp="1"/>
          </p:cNvSpPr>
          <p:nvPr>
            <p:ph type="sldNum" sz="quarter" idx="5"/>
          </p:nvPr>
        </p:nvSpPr>
        <p:spPr/>
        <p:txBody>
          <a:bodyPr/>
          <a:lstStyle/>
          <a:p>
            <a:pPr>
              <a:defRPr/>
            </a:pPr>
            <a:fld id="{6DBA90CB-03A4-46E8-81BE-D84AC5793C8F}"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32FB5B60-86BC-4420-B58E-4056339C1EC6}" type="slidenum">
              <a:rPr lang="en-US" smtClean="0"/>
              <a:pPr>
                <a:defRPr/>
              </a:pPr>
              <a:t>60</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lvl="0"/>
            <a:r>
              <a:rPr lang="en-US" sz="1200" kern="1200" dirty="0" smtClean="0">
                <a:solidFill>
                  <a:schemeClr val="tx1"/>
                </a:solidFill>
                <a:latin typeface="Times New Roman" pitchFamily="18" charset="0"/>
                <a:ea typeface="+mn-ea"/>
                <a:cs typeface="+mn-cs"/>
              </a:rPr>
              <a:t>The access level cannot be more restrictive than those given in parent</a:t>
            </a:r>
          </a:p>
          <a:p>
            <a:pPr lvl="0"/>
            <a:r>
              <a:rPr lang="en-US" sz="1200" kern="1200" dirty="0" smtClean="0">
                <a:solidFill>
                  <a:schemeClr val="tx1"/>
                </a:solidFill>
                <a:latin typeface="Times New Roman" pitchFamily="18" charset="0"/>
                <a:ea typeface="+mn-ea"/>
                <a:cs typeface="+mn-cs"/>
              </a:rPr>
              <a:t>The access level can be less restrictive than that given in the</a:t>
            </a:r>
            <a:r>
              <a:rPr lang="en-US" sz="1200" kern="1200" baseline="0" dirty="0" smtClean="0">
                <a:solidFill>
                  <a:schemeClr val="tx1"/>
                </a:solidFill>
                <a:latin typeface="Times New Roman" pitchFamily="18" charset="0"/>
                <a:ea typeface="+mn-ea"/>
                <a:cs typeface="+mn-cs"/>
              </a:rPr>
              <a:t> parent</a:t>
            </a:r>
            <a:endParaRPr lang="en-US" sz="1200" kern="1200" dirty="0" smtClean="0">
              <a:solidFill>
                <a:schemeClr val="tx1"/>
              </a:solidFill>
              <a:latin typeface="Times New Roman" pitchFamily="18" charset="0"/>
              <a:ea typeface="+mn-ea"/>
              <a:cs typeface="+mn-cs"/>
            </a:endParaRPr>
          </a:p>
          <a:p>
            <a:pPr eaLnBrk="1" hangingPunct="1"/>
            <a:endParaRPr lang="en-US" dirty="0" smtClean="0"/>
          </a:p>
          <a:p>
            <a:pPr eaLnBrk="1" hangingPunct="1"/>
            <a:r>
              <a:rPr lang="en-US" dirty="0" smtClean="0"/>
              <a:t>Overridden method cannot have a weaker access </a:t>
            </a:r>
            <a:r>
              <a:rPr lang="en-US" dirty="0" err="1" smtClean="0"/>
              <a:t>specifier</a:t>
            </a:r>
            <a:r>
              <a:rPr lang="en-US" baseline="0" dirty="0" smtClean="0"/>
              <a:t> as mentioned in Slide 60 of Day 4</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4EB3E5EF-F09B-4DA5-9865-5EBEE4D95F4F}" type="slidenum">
              <a:rPr lang="en-US" smtClean="0">
                <a:latin typeface="Arial" pitchFamily="34" charset="0"/>
              </a:rPr>
              <a:pPr>
                <a:defRPr/>
              </a:pPr>
              <a:t>61</a:t>
            </a:fld>
            <a:endParaRPr lang="en-US"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1BCAF89-D310-46BB-B5E9-18AC56C4FECB}" type="slidenum">
              <a:rPr lang="en-US" smtClean="0"/>
              <a:pPr>
                <a:defRPr/>
              </a:pPr>
              <a:t>62</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lnSpc>
                <a:spcPct val="180000"/>
              </a:lnSpc>
            </a:pPr>
            <a:endParaRPr 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1BCAF89-D310-46BB-B5E9-18AC56C4FECB}" type="slidenum">
              <a:rPr lang="en-US" smtClean="0"/>
              <a:pPr>
                <a:defRPr/>
              </a:pPr>
              <a:t>63</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lnSpc>
                <a:spcPct val="180000"/>
              </a:lnSpc>
            </a:pPr>
            <a:endParaRPr 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1BCAF89-D310-46BB-B5E9-18AC56C4FECB}" type="slidenum">
              <a:rPr lang="en-US" smtClean="0"/>
              <a:pPr>
                <a:defRPr/>
              </a:pPr>
              <a:t>64</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lnSpc>
                <a:spcPct val="180000"/>
              </a:lnSpc>
            </a:pPr>
            <a:endParaRPr lang="en-US"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1BCAF89-D310-46BB-B5E9-18AC56C4FECB}" type="slidenum">
              <a:rPr lang="en-US" smtClean="0"/>
              <a:pPr>
                <a:defRPr/>
              </a:pPr>
              <a:t>65</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lnSpc>
                <a:spcPct val="180000"/>
              </a:lnSpc>
            </a:pPr>
            <a:endParaRPr lang="en-US" dirty="0"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p>
            <a:pPr>
              <a:defRPr/>
            </a:pPr>
            <a:fld id="{A4C28886-5CD2-4917-8C12-DA8EF5EF66CD}" type="slidenum">
              <a:rPr lang="en-US" smtClean="0"/>
              <a:pPr>
                <a:defRPr/>
              </a:pPr>
              <a:t>66</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lvl="1" eaLnBrk="1" hangingPunct="1">
              <a:lnSpc>
                <a:spcPct val="90000"/>
              </a:lnSpc>
            </a:pPr>
            <a:r>
              <a:rPr lang="en-US" dirty="0" smtClean="0">
                <a:latin typeface="Arial" charset="0"/>
              </a:rPr>
              <a:t>With the help of packages , the name clashes can be avoided</a:t>
            </a:r>
            <a:r>
              <a:rPr lang="en-US" baseline="0" dirty="0" smtClean="0">
                <a:latin typeface="Arial" charset="0"/>
              </a:rPr>
              <a:t> </a:t>
            </a:r>
            <a:r>
              <a:rPr lang="en-US" dirty="0" smtClean="0">
                <a:latin typeface="Arial" charset="0"/>
              </a:rPr>
              <a:t>. But </a:t>
            </a:r>
            <a:r>
              <a:rPr lang="en-US" baseline="0" dirty="0" smtClean="0">
                <a:latin typeface="Arial" charset="0"/>
              </a:rPr>
              <a:t> class names cannot be repeated in a package</a:t>
            </a:r>
            <a:r>
              <a:rPr lang="en-US" dirty="0" smtClean="0">
                <a:latin typeface="Arial" charset="0"/>
              </a:rPr>
              <a:t>.</a:t>
            </a:r>
          </a:p>
          <a:p>
            <a:pPr lvl="1" eaLnBrk="1" hangingPunct="1">
              <a:lnSpc>
                <a:spcPct val="90000"/>
              </a:lnSpc>
            </a:pPr>
            <a:endParaRPr lang="en-US" dirty="0" smtClean="0">
              <a:latin typeface="Arial" charset="0"/>
            </a:endParaRPr>
          </a:p>
          <a:p>
            <a:pPr lvl="1" eaLnBrk="1" hangingPunct="1">
              <a:lnSpc>
                <a:spcPct val="90000"/>
              </a:lnSpc>
            </a:pPr>
            <a:r>
              <a:rPr lang="en-US" dirty="0" smtClean="0">
                <a:latin typeface="Arial" charset="0"/>
              </a:rPr>
              <a:t>While using C language , the values of global variables can be changed by any code/programmer in the same project. But in Java this can be prevented by default access </a:t>
            </a:r>
            <a:r>
              <a:rPr lang="en-US" dirty="0" err="1" smtClean="0">
                <a:latin typeface="Arial" charset="0"/>
              </a:rPr>
              <a:t>specifier</a:t>
            </a:r>
            <a:r>
              <a:rPr lang="en-US" dirty="0" smtClean="0">
                <a:latin typeface="Arial" charset="0"/>
              </a:rPr>
              <a:t>. Only the class in the same package can access the data member or the member method</a:t>
            </a:r>
          </a:p>
          <a:p>
            <a:pPr lvl="1" eaLnBrk="1" hangingPunct="1">
              <a:lnSpc>
                <a:spcPct val="90000"/>
              </a:lnSpc>
            </a:pPr>
            <a:endParaRPr lang="en-US" dirty="0"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A279E202-D69C-4A65-9839-0CB201435EB9}" type="slidenum">
              <a:rPr lang="en-US" smtClean="0"/>
              <a:pPr>
                <a:defRPr/>
              </a:pPr>
              <a:t>67</a:t>
            </a:fld>
            <a:endParaRPr lang="en-US" smtClean="0"/>
          </a:p>
        </p:txBody>
      </p:sp>
      <p:sp>
        <p:nvSpPr>
          <p:cNvPr id="90115"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ln/>
        </p:spPr>
        <p:txBody>
          <a:bodyPr/>
          <a:lstStyle/>
          <a:p>
            <a:pPr>
              <a:defRPr/>
            </a:pPr>
            <a:r>
              <a:rPr lang="en-US" b="1" dirty="0" smtClean="0"/>
              <a:t>Coupling :</a:t>
            </a:r>
          </a:p>
          <a:p>
            <a:pPr lvl="2">
              <a:buFontTx/>
              <a:buChar char="•"/>
              <a:defRPr/>
            </a:pPr>
            <a:r>
              <a:rPr lang="en-US" dirty="0" smtClean="0"/>
              <a:t>    Coupling refers to the interdependence between software modules</a:t>
            </a:r>
            <a:endParaRPr lang="en-US" b="1" i="1" dirty="0" smtClean="0"/>
          </a:p>
          <a:p>
            <a:pPr lvl="2">
              <a:buFontTx/>
              <a:buChar char="•"/>
              <a:defRPr/>
            </a:pPr>
            <a:r>
              <a:rPr lang="en-US" dirty="0" smtClean="0"/>
              <a:t>    Coupling applies to any relationship between software components</a:t>
            </a:r>
          </a:p>
          <a:p>
            <a:pPr lvl="2">
              <a:buFontTx/>
              <a:buChar char="•"/>
              <a:defRPr/>
            </a:pPr>
            <a:r>
              <a:rPr lang="en-US" dirty="0" smtClean="0"/>
              <a:t>    Can be defined as mutual dependence of methods. Low coupling is good for design</a:t>
            </a:r>
          </a:p>
          <a:p>
            <a:pPr lvl="2" algn="l" rtl="0" eaLnBrk="0" fontAlgn="base" hangingPunct="0">
              <a:spcBef>
                <a:spcPct val="30000"/>
              </a:spcBef>
              <a:spcAft>
                <a:spcPct val="0"/>
              </a:spcAft>
              <a:buFontTx/>
              <a:buNone/>
              <a:defRPr/>
            </a:pPr>
            <a:r>
              <a:rPr lang="en-US" sz="1200" b="1" kern="1200" dirty="0" smtClean="0">
                <a:solidFill>
                  <a:schemeClr val="tx1"/>
                </a:solidFill>
                <a:latin typeface="Times New Roman" pitchFamily="18" charset="0"/>
                <a:ea typeface="+mn-ea"/>
                <a:cs typeface="+mn-cs"/>
              </a:rPr>
              <a:t>What is the problem if the modules are tightly coupled?</a:t>
            </a:r>
          </a:p>
          <a:p>
            <a:pPr lvl="2">
              <a:buFontTx/>
              <a:buChar char="•"/>
              <a:defRPr/>
            </a:pPr>
            <a:r>
              <a:rPr lang="en-US" dirty="0" smtClean="0"/>
              <a:t>    If the modules are tightly coupled, it makes the system complex as the module is tough to understand. Also it is hard to change or correct such a module by itself if it is highly interrelated with another module</a:t>
            </a:r>
          </a:p>
          <a:p>
            <a:pPr lvl="2">
              <a:buFontTx/>
              <a:buChar char="•"/>
              <a:defRPr/>
            </a:pPr>
            <a:endParaRPr lang="en-US" dirty="0" smtClean="0"/>
          </a:p>
          <a:p>
            <a:pPr>
              <a:defRPr/>
            </a:pPr>
            <a:r>
              <a:rPr lang="en-US" b="1" dirty="0" smtClean="0"/>
              <a:t>Cohesion :</a:t>
            </a:r>
          </a:p>
          <a:p>
            <a:pPr lvl="2">
              <a:buFont typeface="Arial" pitchFamily="34" charset="0"/>
              <a:buChar char="•"/>
              <a:defRPr/>
            </a:pPr>
            <a:r>
              <a:rPr lang="en-US" dirty="0" smtClean="0"/>
              <a:t>High cohesion implies the strong relationship between the components within a module</a:t>
            </a:r>
          </a:p>
          <a:p>
            <a:pPr lvl="2">
              <a:buFont typeface="Arial" pitchFamily="34" charset="0"/>
              <a:buChar char="•"/>
              <a:defRPr/>
            </a:pPr>
            <a:r>
              <a:rPr lang="en-US" dirty="0" smtClean="0"/>
              <a:t>High cohesion is good for design</a:t>
            </a:r>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The design of a system aims at  'loose coupling' and 'high-cohesion'. </a:t>
            </a:r>
          </a:p>
          <a:p>
            <a:pPr>
              <a:defRPr/>
            </a:pPr>
            <a:endParaRPr lang="en-US" dirty="0" smtClean="0"/>
          </a:p>
          <a:p>
            <a:pPr lvl="2">
              <a:defRPr/>
            </a:pPr>
            <a:endParaRPr lang="en-US" dirty="0" smtClean="0"/>
          </a:p>
          <a:p>
            <a:pPr marL="171450" indent="-171450" eaLnBrk="1" hangingPunct="1">
              <a:lnSpc>
                <a:spcPct val="140000"/>
              </a:lnSpc>
              <a:defRPr/>
            </a:pPr>
            <a:endParaRPr lang="en-US" dirty="0" smtClean="0">
              <a:latin typeface="Arial" pitchFamily="34" charset="0"/>
            </a:endParaRPr>
          </a:p>
          <a:p>
            <a:pPr eaLnBrk="1" hangingPunct="1">
              <a:defRPr/>
            </a:pP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68</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Q1.</a:t>
            </a:r>
          </a:p>
          <a:p>
            <a:pPr eaLnBrk="1" hangingPunct="1"/>
            <a:r>
              <a:rPr lang="en-US" dirty="0" smtClean="0"/>
              <a:t>protected </a:t>
            </a:r>
            <a:r>
              <a:rPr lang="en-US" dirty="0" err="1" smtClean="0"/>
              <a:t>int</a:t>
            </a:r>
            <a:r>
              <a:rPr lang="en-US" dirty="0" smtClean="0"/>
              <a:t> num2</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69</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Q2. </a:t>
            </a:r>
            <a:r>
              <a:rPr lang="en-US" sz="1200" b="0" dirty="0" smtClean="0"/>
              <a:t>Compilation Error </a:t>
            </a:r>
            <a:r>
              <a:rPr lang="en-US" sz="1200" dirty="0" smtClean="0"/>
              <a:t>: </a:t>
            </a:r>
            <a:r>
              <a:rPr lang="en-US" sz="1200" b="0" dirty="0" smtClean="0"/>
              <a:t>Inside a .java file, only one class can be made public and if there is a starter class, then that class should be made public</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52E69907-445B-48CC-A382-1C72DAB525CD}" type="slidenum">
              <a:rPr lang="en-US" smtClean="0">
                <a:cs typeface="Arial" charset="0"/>
              </a:rPr>
              <a:pPr/>
              <a:t>7</a:t>
            </a:fld>
            <a:endParaRPr lang="en-US" smtClean="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70</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Q3. </a:t>
            </a:r>
            <a:r>
              <a:rPr lang="en-US" sz="1200" b="0" dirty="0" smtClean="0"/>
              <a:t>Compilation Error </a:t>
            </a:r>
            <a:r>
              <a:rPr lang="en-US" sz="1200" dirty="0" smtClean="0"/>
              <a:t>: </a:t>
            </a:r>
            <a:r>
              <a:rPr lang="en-US" sz="1200" b="0" dirty="0" smtClean="0"/>
              <a:t>Overridden method cannot have a weaker access privilege</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F1331C2-7F92-4564-935E-354D1D8B09EE}" type="slidenum">
              <a:rPr lang="en-US" smtClean="0">
                <a:cs typeface="Arial" charset="0"/>
              </a:rPr>
              <a:pPr/>
              <a:t>71</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en-US" dirty="0" smtClean="0"/>
              <a:t>Q4. </a:t>
            </a:r>
            <a:r>
              <a:rPr lang="en-US" sz="1200" b="0" dirty="0" smtClean="0"/>
              <a:t>Compilation Error </a:t>
            </a:r>
            <a:r>
              <a:rPr lang="en-US" sz="1200" dirty="0" smtClean="0"/>
              <a:t>: </a:t>
            </a:r>
            <a:r>
              <a:rPr lang="en-US" sz="1200" b="0" dirty="0" smtClean="0"/>
              <a:t>Overridden method cannot have a weaker access privilege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B90F63B-E566-439B-9508-04F518A2B377}" type="slidenum">
              <a:rPr lang="en-US" smtClean="0"/>
              <a:pPr>
                <a:defRPr/>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latin typeface="Arial" charset="0"/>
            </a:endParaRPr>
          </a:p>
        </p:txBody>
      </p:sp>
      <p:sp>
        <p:nvSpPr>
          <p:cNvPr id="83972" name="Slide Number Placeholder 3"/>
          <p:cNvSpPr>
            <a:spLocks noGrp="1"/>
          </p:cNvSpPr>
          <p:nvPr>
            <p:ph type="sldNum" sz="quarter" idx="5"/>
          </p:nvPr>
        </p:nvSpPr>
        <p:spPr/>
        <p:txBody>
          <a:bodyPr/>
          <a:lstStyle/>
          <a:p>
            <a:pPr>
              <a:defRPr/>
            </a:pPr>
            <a:fld id="{83455A62-E601-46EA-B6D1-FA40893F596A}" type="slidenum">
              <a:rPr lang="en-US" smtClean="0">
                <a:latin typeface="Arial" pitchFamily="34" charset="0"/>
              </a:rPr>
              <a:pPr>
                <a:defRPr/>
              </a:pPr>
              <a:t>73</a:t>
            </a:fld>
            <a:endParaRPr lang="en-US"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p:txBody>
          <a:bodyPr/>
          <a:lstStyle/>
          <a:p>
            <a:pPr>
              <a:defRPr/>
            </a:pPr>
            <a:fld id="{7C6F9C8F-7F3C-44F4-A626-27F9360FCFB7}" type="slidenum">
              <a:rPr lang="en-US" smtClean="0"/>
              <a:pPr>
                <a:defRPr/>
              </a:pPr>
              <a:t>75</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3002374-B3BD-4F2B-8CAA-136BA443D466}" type="slidenum">
              <a:rPr lang="en-US" smtClean="0"/>
              <a:pPr>
                <a:defRPr/>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B00C1C8F-C8F6-4C50-A00D-DE511A099EB7}" type="slidenum">
              <a:rPr lang="en-US" smtClean="0">
                <a:cs typeface="Arial" charset="0"/>
              </a:rPr>
              <a:pPr/>
              <a:t>77</a:t>
            </a:fld>
            <a:endParaRPr lang="en-US" smtClean="0">
              <a:cs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1BCAF89-D310-46BB-B5E9-18AC56C4FECB}" type="slidenum">
              <a:rPr lang="en-US" smtClean="0"/>
              <a:pPr>
                <a:defRPr/>
              </a:pPr>
              <a:t>78</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lnSpc>
                <a:spcPct val="180000"/>
              </a:lnSpc>
            </a:pPr>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F7E6D46-D290-43EB-A413-BDBFAD362CE2}" type="slidenum">
              <a:rPr lang="en-US" smtClean="0"/>
              <a:pPr>
                <a:defRPr/>
              </a:pPr>
              <a:t>79</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lnSpc>
                <a:spcPct val="180000"/>
              </a:lnSpc>
            </a:pPr>
            <a:r>
              <a:rPr lang="en-US" smtClean="0">
                <a:latin typeface="Arial" charset="0"/>
              </a:rPr>
              <a:t>Here class PackEx is created inside a package called </a:t>
            </a:r>
            <a:r>
              <a:rPr lang="en-US" b="1" smtClean="0">
                <a:latin typeface="Arial" charset="0"/>
              </a:rPr>
              <a:t>calculation</a:t>
            </a:r>
            <a:r>
              <a:rPr lang="en-US" smtClean="0">
                <a:latin typeface="Arial" charset="0"/>
              </a:rPr>
              <a: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pPr>
              <a:defRPr/>
            </a:pPr>
            <a:fld id="{DFF3A29E-770A-4E65-BAA2-6EDABE5E3408}" type="slidenum">
              <a:rPr lang="en-US" smtClean="0"/>
              <a:pPr>
                <a:defRPr/>
              </a:pPr>
              <a:t>80</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lnSpc>
                <a:spcPct val="180000"/>
              </a:lnSpc>
            </a:pPr>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62DFC72C-06F1-4E2E-B0C3-9E8C45D993CF}" type="slidenum">
              <a:rPr lang="en-US" smtClean="0"/>
              <a:pPr>
                <a:defRPr/>
              </a:pPr>
              <a:t>8</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77F7DF45-CD14-4369-9AA8-8C1B429756FE}" type="slidenum">
              <a:rPr lang="en-US" smtClean="0"/>
              <a:pPr>
                <a:defRPr/>
              </a:pPr>
              <a:t>81</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a:lnSpc>
                <a:spcPct val="90000"/>
              </a:lnSpc>
            </a:pPr>
            <a:r>
              <a:rPr lang="en-US" smtClean="0"/>
              <a:t>Answer: No…Because Circle and Square is inherited from Shape class and area calculation of circle is different from square ie Behavior is different</a:t>
            </a:r>
          </a:p>
          <a:p>
            <a:pPr>
              <a:lnSpc>
                <a:spcPct val="90000"/>
              </a:lnSpc>
            </a:pPr>
            <a:endParaRPr lang="en-US" altLang="ko-KR" smtClean="0">
              <a:ea typeface="굴림" pitchFamily="34" charset="-127"/>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683F9699-FDF3-4DFE-8C64-84B7E0EDEA94}" type="slidenum">
              <a:rPr lang="en-US" smtClean="0"/>
              <a:pPr>
                <a:defRPr/>
              </a:pPr>
              <a:t>82</a:t>
            </a:fld>
            <a:endParaRPr lang="en-US" smtClean="0"/>
          </a:p>
        </p:txBody>
      </p:sp>
      <p:sp>
        <p:nvSpPr>
          <p:cNvPr id="104451" name="Rectangle 2"/>
          <p:cNvSpPr>
            <a:spLocks noGrp="1" noRot="1" noChangeAspect="1" noChangeArrowheads="1" noTextEdit="1"/>
          </p:cNvSpPr>
          <p:nvPr>
            <p:ph type="sldImg"/>
          </p:nvPr>
        </p:nvSpPr>
        <p:spPr>
          <a:xfrm>
            <a:off x="942975" y="688975"/>
            <a:ext cx="4975225" cy="3446463"/>
          </a:xfrm>
          <a:ln/>
        </p:spPr>
      </p:sp>
      <p:sp>
        <p:nvSpPr>
          <p:cNvPr id="10445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4A684623-7965-40C5-BDB7-8F766EF53052}" type="slidenum">
              <a:rPr lang="en-US" smtClean="0"/>
              <a:pPr>
                <a:defRPr/>
              </a:pPr>
              <a:t>83</a:t>
            </a:fld>
            <a:endParaRPr lang="en-US" smtClean="0"/>
          </a:p>
        </p:txBody>
      </p:sp>
      <p:sp>
        <p:nvSpPr>
          <p:cNvPr id="105475" name="Rectangle 2"/>
          <p:cNvSpPr>
            <a:spLocks noGrp="1" noRot="1" noChangeAspect="1" noChangeArrowheads="1" noTextEdit="1"/>
          </p:cNvSpPr>
          <p:nvPr>
            <p:ph type="sldImg"/>
          </p:nvPr>
        </p:nvSpPr>
        <p:spPr>
          <a:xfrm>
            <a:off x="942975" y="688975"/>
            <a:ext cx="4975225" cy="3446463"/>
          </a:xfrm>
          <a:ln/>
        </p:spPr>
      </p:sp>
      <p:sp>
        <p:nvSpPr>
          <p:cNvPr id="1054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92D946C6-9F2A-49A7-BF4C-822EDBE520F6}" type="slidenum">
              <a:rPr lang="en-US" smtClean="0"/>
              <a:pPr>
                <a:defRPr/>
              </a:pPr>
              <a:t>84</a:t>
            </a:fld>
            <a:endParaRPr lang="en-US" smtClean="0"/>
          </a:p>
        </p:txBody>
      </p:sp>
      <p:sp>
        <p:nvSpPr>
          <p:cNvPr id="106499" name="Rectangle 2"/>
          <p:cNvSpPr>
            <a:spLocks noGrp="1" noRot="1" noChangeAspect="1" noChangeArrowheads="1" noTextEdit="1"/>
          </p:cNvSpPr>
          <p:nvPr>
            <p:ph type="sldImg"/>
          </p:nvPr>
        </p:nvSpPr>
        <p:spPr>
          <a:xfrm>
            <a:off x="942975" y="688975"/>
            <a:ext cx="4975225" cy="3446463"/>
          </a:xfrm>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p>
            <a:pPr>
              <a:defRPr/>
            </a:pPr>
            <a:fld id="{E2FEA2AE-499D-4886-A561-39E8EB4B5263}" type="slidenum">
              <a:rPr lang="en-US" smtClean="0"/>
              <a:pPr>
                <a:defRPr/>
              </a:pPr>
              <a:t>85</a:t>
            </a:fld>
            <a:endParaRPr lang="en-US" smtClean="0"/>
          </a:p>
        </p:txBody>
      </p:sp>
      <p:sp>
        <p:nvSpPr>
          <p:cNvPr id="107523" name="Rectangle 2"/>
          <p:cNvSpPr>
            <a:spLocks noGrp="1" noRot="1" noChangeAspect="1" noChangeArrowheads="1" noTextEdit="1"/>
          </p:cNvSpPr>
          <p:nvPr>
            <p:ph type="sldImg"/>
          </p:nvPr>
        </p:nvSpPr>
        <p:spPr>
          <a:xfrm>
            <a:off x="942975" y="688975"/>
            <a:ext cx="4975225" cy="3446463"/>
          </a:xfrm>
          <a:ln/>
        </p:spPr>
      </p:sp>
      <p:sp>
        <p:nvSpPr>
          <p:cNvPr id="10752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6A7AA2BF-B69A-4AE6-A2E3-90F0280E552B}" type="slidenum">
              <a:rPr lang="en-US" smtClean="0"/>
              <a:pPr>
                <a:defRPr/>
              </a:pPr>
              <a:t>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cs typeface="+mn-cs"/>
            </a:endParaRPr>
          </a:p>
        </p:txBody>
      </p:sp>
      <p:sp>
        <p:nvSpPr>
          <p:cNvPr id="6"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rPr>
              <a:t>ER/CORP/CRS/ LA1026 </a:t>
            </a:r>
          </a:p>
        </p:txBody>
      </p:sp>
      <p:sp>
        <p:nvSpPr>
          <p:cNvPr id="7"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a:defRPr/>
            </a:pPr>
            <a:r>
              <a:rPr lang="en-US" b="0" dirty="0">
                <a:solidFill>
                  <a:srgbClr val="FFFFCC"/>
                </a:solidFill>
              </a:rPr>
              <a:t>Ver. No.: </a:t>
            </a:r>
            <a:r>
              <a:rPr lang="en-US" b="0" dirty="0" smtClean="0">
                <a:solidFill>
                  <a:srgbClr val="FFFFCC"/>
                </a:solidFill>
              </a:rPr>
              <a:t>2.2</a:t>
            </a:r>
            <a:endParaRPr lang="en-US" b="0" dirty="0">
              <a:solidFill>
                <a:srgbClr val="FFFFCC"/>
              </a:solidFill>
            </a:endParaRPr>
          </a:p>
        </p:txBody>
      </p:sp>
      <p:sp>
        <p:nvSpPr>
          <p:cNvPr id="8"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Copyright © 2008, Infosys Technologies Ltd.</a:t>
            </a:r>
          </a:p>
        </p:txBody>
      </p:sp>
      <p:sp>
        <p:nvSpPr>
          <p:cNvPr id="9"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0"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1"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2"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3"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4" name="Freeform 13"/>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cs typeface="+mn-cs"/>
            </a:endParaRPr>
          </a:p>
        </p:txBody>
      </p:sp>
      <p:sp>
        <p:nvSpPr>
          <p:cNvPr id="15" name="Freeform 14"/>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cs typeface="+mn-cs"/>
            </a:endParaRPr>
          </a:p>
        </p:txBody>
      </p:sp>
      <p:sp>
        <p:nvSpPr>
          <p:cNvPr id="16" name="Freeform 15"/>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cs typeface="+mn-cs"/>
            </a:endParaRPr>
          </a:p>
        </p:txBody>
      </p:sp>
      <p:grpSp>
        <p:nvGrpSpPr>
          <p:cNvPr id="17" name="Group 16"/>
          <p:cNvGrpSpPr>
            <a:grpSpLocks/>
          </p:cNvGrpSpPr>
          <p:nvPr userDrawn="1"/>
        </p:nvGrpSpPr>
        <p:grpSpPr bwMode="auto">
          <a:xfrm>
            <a:off x="8407400" y="241300"/>
            <a:ext cx="1120775" cy="414338"/>
            <a:chOff x="2444" y="1518"/>
            <a:chExt cx="1488" cy="550"/>
          </a:xfrm>
        </p:grpSpPr>
        <p:sp>
          <p:nvSpPr>
            <p:cNvPr id="18" name="Freeform 17"/>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20" name="Freeform 19"/>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sp>
        <p:nvSpPr>
          <p:cNvPr id="22"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eaLnBrk="1" hangingPunct="1">
              <a:spcBef>
                <a:spcPct val="0"/>
              </a:spcBef>
              <a:buClrTx/>
              <a:buSzTx/>
              <a:buFontTx/>
              <a:buNone/>
              <a:defRPr/>
            </a:pPr>
            <a:r>
              <a:rPr lang="en-US" sz="1600">
                <a:solidFill>
                  <a:srgbClr val="FF9900"/>
                </a:solidFill>
                <a:cs typeface="+mn-cs"/>
              </a:rPr>
              <a:t>Education and Research</a:t>
            </a:r>
            <a:r>
              <a:rPr lang="en-US" sz="1600">
                <a:solidFill>
                  <a:srgbClr val="66CCFF"/>
                </a:solidFill>
                <a:cs typeface="+mn-cs"/>
              </a:rPr>
              <a:t> </a:t>
            </a:r>
          </a:p>
          <a:p>
            <a:pPr eaLnBrk="1" hangingPunct="1">
              <a:spcBef>
                <a:spcPct val="0"/>
              </a:spcBef>
              <a:buClrTx/>
              <a:buSzTx/>
              <a:buFontTx/>
              <a:buNone/>
              <a:defRPr/>
            </a:pPr>
            <a:r>
              <a:rPr lang="en-US" b="0" i="1">
                <a:solidFill>
                  <a:srgbClr val="FFFF66"/>
                </a:solidFill>
                <a:cs typeface="+mn-cs"/>
              </a:rPr>
              <a:t>We enable you to leverage knowledge anytime, anywhere!</a:t>
            </a:r>
          </a:p>
        </p:txBody>
      </p:sp>
      <p:sp>
        <p:nvSpPr>
          <p:cNvPr id="23"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eaLnBrk="1" hangingPunct="1">
              <a:buClrTx/>
              <a:buSzTx/>
              <a:buFontTx/>
              <a:buNone/>
              <a:defRPr/>
            </a:pPr>
            <a:endParaRPr lang="en-US" sz="1800" b="0" i="1">
              <a:cs typeface="+mn-cs"/>
            </a:endParaRPr>
          </a:p>
        </p:txBody>
      </p:sp>
      <p:sp>
        <p:nvSpPr>
          <p:cNvPr id="24" name="Rectangle 6"/>
          <p:cNvSpPr>
            <a:spLocks noChangeArrowheads="1"/>
          </p:cNvSpPr>
          <p:nvPr userDrawn="1"/>
        </p:nvSpPr>
        <p:spPr bwMode="auto">
          <a:xfrm>
            <a:off x="2667000" y="6553200"/>
            <a:ext cx="993775"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1129E5D-CC1C-4AFD-9F52-DDB9CB36860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25CD87DA-6C0C-4CB3-8BE1-7DA5151A5EA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6CBFD5ED-71EB-4F54-8151-1CB91E1DB6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8E428D57-EAA1-406E-9D83-9C708F19797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BCCEDA98-A9EF-4184-ACFE-83394F1C40E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8D0D1F9E-087E-401C-86D4-53A30BF70B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9B875B6E-DCC5-4960-BC8B-A96A9E5563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1CABCAE2-13E9-4528-A7FA-8C0EA8ABA0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061A9C2B-E8B0-4FF1-8CE4-544C4886CC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AF8BFEEB-D6DC-43B8-BF09-C1DED8991D8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B86BA948-9084-47DE-B4A3-CB7B86A980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amp;R-Template-inside_header2"/>
          <p:cNvPicPr>
            <a:picLocks noChangeAspect="1" noChangeArrowheads="1"/>
          </p:cNvPicPr>
          <p:nvPr/>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cs typeface="+mn-cs"/>
            </a:endParaRPr>
          </a:p>
        </p:txBody>
      </p:sp>
      <p:pic>
        <p:nvPicPr>
          <p:cNvPr id="5124" name="Picture 4" descr="E&amp;R-Template-inside_footer2"/>
          <p:cNvPicPr>
            <a:picLocks noChangeAspect="1" noChangeArrowheads="1"/>
          </p:cNvPicPr>
          <p:nvPr/>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5126"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B0C2555C-D070-4C45-893F-2A53FD6A036B}" type="slidenum">
              <a:rPr lang="en-US"/>
              <a:pPr>
                <a:defRPr/>
              </a:pPr>
              <a:t>‹#›</a:t>
            </a:fld>
            <a:endParaRPr lang="en-US"/>
          </a:p>
        </p:txBody>
      </p:sp>
      <p:grpSp>
        <p:nvGrpSpPr>
          <p:cNvPr id="5128" name="Group 8"/>
          <p:cNvGrpSpPr>
            <a:grpSpLocks/>
          </p:cNvGrpSpPr>
          <p:nvPr/>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cs typeface="+mn-cs"/>
              </a:endParaRPr>
            </a:p>
          </p:txBody>
        </p:sp>
      </p:grpSp>
      <p:sp>
        <p:nvSpPr>
          <p:cNvPr id="11" name="Rectangle 6"/>
          <p:cNvSpPr>
            <a:spLocks noChangeArrowheads="1"/>
          </p:cNvSpPr>
          <p:nvPr/>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dirty="0">
                <a:solidFill>
                  <a:schemeClr val="bg1"/>
                </a:solidFill>
                <a:cs typeface="+mn-cs"/>
              </a:rPr>
              <a:t>Copyright © 2008, Infosys Technologies Ltd.</a:t>
            </a:r>
          </a:p>
        </p:txBody>
      </p:sp>
      <p:grpSp>
        <p:nvGrpSpPr>
          <p:cNvPr id="5130" name="Group 13"/>
          <p:cNvGrpSpPr>
            <a:grpSpLocks/>
          </p:cNvGrpSpPr>
          <p:nvPr/>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pic>
        <p:nvPicPr>
          <p:cNvPr id="5131" name="Picture 18" descr="E&amp;RLOGO [Converted]"/>
          <p:cNvPicPr>
            <a:picLocks noChangeAspect="1" noChangeArrowheads="1"/>
          </p:cNvPicPr>
          <p:nvPr/>
        </p:nvPicPr>
        <p:blipFill>
          <a:blip r:embed="rId16"/>
          <a:srcRect/>
          <a:stretch>
            <a:fillRect/>
          </a:stretch>
        </p:blipFill>
        <p:spPr bwMode="auto">
          <a:xfrm>
            <a:off x="8509000" y="88900"/>
            <a:ext cx="787400" cy="785813"/>
          </a:xfrm>
          <a:prstGeom prst="rect">
            <a:avLst/>
          </a:prstGeom>
          <a:noFill/>
          <a:ln w="9525">
            <a:noFill/>
            <a:miter lim="800000"/>
            <a:headEnd/>
            <a:tailEnd/>
          </a:ln>
        </p:spPr>
      </p:pic>
      <p:sp>
        <p:nvSpPr>
          <p:cNvPr id="19" name="Rectangle 6"/>
          <p:cNvSpPr>
            <a:spLocks noChangeArrowheads="1"/>
          </p:cNvSpPr>
          <p:nvPr/>
        </p:nvSpPr>
        <p:spPr bwMode="auto">
          <a:xfrm>
            <a:off x="5410200" y="65039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Tree>
  </p:cSld>
  <p:clrMap bg1="lt1" tx1="dk1" bg2="lt2" tx2="dk2" accent1="accent1" accent2="accent2" accent3="accent3" accent4="accent4" accent5="accent5" accent6="accent6" hlink="hlink" folHlink="folHlink"/>
  <p:sldLayoutIdLst>
    <p:sldLayoutId id="2147484626"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 id="2147484625" r:id="rId12"/>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cs typeface="Arial" charset="0"/>
        </a:defRPr>
      </a:lvl2pPr>
      <a:lvl3pPr algn="l" rtl="0" eaLnBrk="0" fontAlgn="base" hangingPunct="0">
        <a:spcBef>
          <a:spcPct val="0"/>
        </a:spcBef>
        <a:spcAft>
          <a:spcPct val="0"/>
        </a:spcAft>
        <a:defRPr sz="2800" b="1">
          <a:solidFill>
            <a:schemeClr val="bg1"/>
          </a:solidFill>
          <a:latin typeface="Arial" charset="0"/>
          <a:cs typeface="Arial" charset="0"/>
        </a:defRPr>
      </a:lvl3pPr>
      <a:lvl4pPr algn="l" rtl="0" eaLnBrk="0" fontAlgn="base" hangingPunct="0">
        <a:spcBef>
          <a:spcPct val="0"/>
        </a:spcBef>
        <a:spcAft>
          <a:spcPct val="0"/>
        </a:spcAft>
        <a:defRPr sz="2800" b="1">
          <a:solidFill>
            <a:schemeClr val="bg1"/>
          </a:solidFill>
          <a:latin typeface="Arial" charset="0"/>
          <a:cs typeface="Arial" charset="0"/>
        </a:defRPr>
      </a:lvl4pPr>
      <a:lvl5pPr algn="l" rtl="0" eaLnBrk="0" fontAlgn="base" hangingPunct="0">
        <a:spcBef>
          <a:spcPct val="0"/>
        </a:spcBef>
        <a:spcAft>
          <a:spcPct val="0"/>
        </a:spcAft>
        <a:defRPr sz="28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2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sz="1600">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3.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2400" y="733425"/>
            <a:ext cx="10058400" cy="1470025"/>
          </a:xfrm>
        </p:spPr>
        <p:txBody>
          <a:bodyPr anchor="t"/>
          <a:lstStyle/>
          <a:p>
            <a:pPr eaLnBrk="1" hangingPunct="1">
              <a:defRPr/>
            </a:pPr>
            <a:r>
              <a:rPr lang="en-US" sz="3600" dirty="0" smtClean="0"/>
              <a:t/>
            </a:r>
            <a:br>
              <a:rPr lang="en-US" sz="3600" dirty="0" smtClean="0"/>
            </a:br>
            <a:r>
              <a:rPr lang="en-US" sz="3600" dirty="0" smtClean="0"/>
              <a:t> </a:t>
            </a:r>
            <a:r>
              <a:rPr lang="en-US" sz="3300" dirty="0" smtClean="0"/>
              <a:t>Object Oriented Programming Using Java -Day 5</a:t>
            </a:r>
          </a:p>
        </p:txBody>
      </p:sp>
      <p:sp>
        <p:nvSpPr>
          <p:cNvPr id="5" name="Rectangle 6"/>
          <p:cNvSpPr txBox="1">
            <a:spLocks noChangeArrowheads="1"/>
          </p:cNvSpPr>
          <p:nvPr/>
        </p:nvSpPr>
        <p:spPr bwMode="auto">
          <a:xfrm>
            <a:off x="6096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SzTx/>
              <a:buFont typeface="Wingdings" pitchFamily="2" charset="2"/>
              <a:buNone/>
              <a:defRPr/>
            </a:pPr>
            <a:r>
              <a:rPr lang="en-GB" sz="3200" kern="0" dirty="0">
                <a:solidFill>
                  <a:srgbClr val="FFCC66"/>
                </a:solidFill>
                <a:latin typeface="+mn-lt"/>
                <a:cs typeface="+mn-cs"/>
              </a:rPr>
              <a:t>Intermediate Level </a:t>
            </a:r>
            <a:endParaRPr lang="en-US" sz="3200" kern="0" dirty="0">
              <a:solidFill>
                <a:srgbClr val="FFCC66"/>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457200" y="14478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abstract keyword</a:t>
            </a:r>
            <a:br>
              <a:rPr lang="en-US" dirty="0" smtClean="0"/>
            </a:b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D95506C-D95F-4E75-884C-C8464440B226}" type="slidenum">
              <a:rPr lang="en-US"/>
              <a:pPr>
                <a:defRPr/>
              </a:pPr>
              <a:t>11</a:t>
            </a:fld>
            <a:endParaRPr lang="en-US"/>
          </a:p>
        </p:txBody>
      </p:sp>
      <p:sp>
        <p:nvSpPr>
          <p:cNvPr id="625669" name="Rectangle 5"/>
          <p:cNvSpPr>
            <a:spLocks noGrp="1" noChangeArrowheads="1"/>
          </p:cNvSpPr>
          <p:nvPr>
            <p:ph type="title"/>
          </p:nvPr>
        </p:nvSpPr>
        <p:spPr/>
        <p:txBody>
          <a:bodyPr/>
          <a:lstStyle/>
          <a:p>
            <a:pPr eaLnBrk="1" hangingPunct="1">
              <a:defRPr/>
            </a:pPr>
            <a:r>
              <a:rPr lang="en-US" dirty="0" smtClean="0"/>
              <a:t>abstract  keyword (1 of 6)</a:t>
            </a:r>
          </a:p>
        </p:txBody>
      </p:sp>
      <p:sp>
        <p:nvSpPr>
          <p:cNvPr id="17412" name="Rectangle 6"/>
          <p:cNvSpPr>
            <a:spLocks noGrp="1" noChangeArrowheads="1"/>
          </p:cNvSpPr>
          <p:nvPr>
            <p:ph type="body" idx="1"/>
          </p:nvPr>
        </p:nvSpPr>
        <p:spPr>
          <a:xfrm>
            <a:off x="457200" y="1295400"/>
            <a:ext cx="8686800" cy="4724400"/>
          </a:xfrm>
        </p:spPr>
        <p:txBody>
          <a:bodyPr/>
          <a:lstStyle/>
          <a:p>
            <a:pPr algn="just" eaLnBrk="1" hangingPunct="1">
              <a:buFont typeface="Wingdings" pitchFamily="2" charset="2"/>
              <a:buNone/>
            </a:pPr>
            <a:r>
              <a:rPr lang="en-US" sz="2200" dirty="0" smtClean="0"/>
              <a:t>Abstract Method</a:t>
            </a:r>
          </a:p>
          <a:p>
            <a:pPr algn="just" eaLnBrk="1" hangingPunct="1"/>
            <a:r>
              <a:rPr lang="en-US" sz="2200" dirty="0" smtClean="0"/>
              <a:t>The abstract keyword can be used with method to make it abstract</a:t>
            </a:r>
          </a:p>
          <a:p>
            <a:pPr algn="just" eaLnBrk="1" hangingPunct="1"/>
            <a:r>
              <a:rPr lang="en-US" sz="2200" dirty="0" smtClean="0"/>
              <a:t>An abstract</a:t>
            </a:r>
            <a:r>
              <a:rPr lang="en-US" sz="2200" b="1" i="1" dirty="0" smtClean="0"/>
              <a:t> </a:t>
            </a:r>
            <a:r>
              <a:rPr lang="en-US" sz="2200" dirty="0" smtClean="0"/>
              <a:t>method signifies that its  functionality is not defined, but the prototype is known</a:t>
            </a:r>
          </a:p>
          <a:p>
            <a:pPr algn="just">
              <a:lnSpc>
                <a:spcPct val="90000"/>
              </a:lnSpc>
            </a:pPr>
            <a:r>
              <a:rPr lang="en-US" altLang="ko-KR" sz="2200" dirty="0" smtClean="0">
                <a:ea typeface="굴림" pitchFamily="34" charset="-127"/>
              </a:rPr>
              <a:t>Method when declared abstract –</a:t>
            </a:r>
          </a:p>
          <a:p>
            <a:pPr lvl="1" algn="just">
              <a:lnSpc>
                <a:spcPct val="90000"/>
              </a:lnSpc>
            </a:pPr>
            <a:r>
              <a:rPr lang="en-US" altLang="ko-KR" dirty="0" smtClean="0">
                <a:ea typeface="굴림" pitchFamily="34" charset="-127"/>
              </a:rPr>
              <a:t>No implementation for the method</a:t>
            </a:r>
          </a:p>
          <a:p>
            <a:pPr lvl="1" algn="just">
              <a:lnSpc>
                <a:spcPct val="90000"/>
              </a:lnSpc>
            </a:pPr>
            <a:r>
              <a:rPr lang="en-US" altLang="ko-KR" dirty="0" smtClean="0">
                <a:ea typeface="굴림" pitchFamily="34" charset="-127"/>
              </a:rPr>
              <a:t>Only the signature of the method is specified</a:t>
            </a:r>
          </a:p>
          <a:p>
            <a:pPr lvl="1" algn="just">
              <a:lnSpc>
                <a:spcPct val="90000"/>
              </a:lnSpc>
            </a:pPr>
            <a:r>
              <a:rPr lang="en-US" altLang="ko-KR" dirty="0" smtClean="0">
                <a:ea typeface="굴림" pitchFamily="34" charset="-127"/>
              </a:rPr>
              <a:t>Used to put some kind of compulsion on the class which inherits from this class. i.e., the class which inherits MUST provide the implementation of the method else it should be declared abstract</a:t>
            </a:r>
          </a:p>
          <a:p>
            <a:pPr algn="just" eaLnBrk="1" hangingPunct="1">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43599F-0FD4-4C7F-A03E-5C021E02830D}" type="slidenum">
              <a:rPr lang="en-US"/>
              <a:pPr>
                <a:defRPr/>
              </a:pPr>
              <a:t>12</a:t>
            </a:fld>
            <a:endParaRPr lang="en-US"/>
          </a:p>
        </p:txBody>
      </p:sp>
      <p:sp>
        <p:nvSpPr>
          <p:cNvPr id="18435" name="Rectangle 6"/>
          <p:cNvSpPr>
            <a:spLocks noGrp="1" noChangeArrowheads="1"/>
          </p:cNvSpPr>
          <p:nvPr>
            <p:ph type="body" idx="1"/>
          </p:nvPr>
        </p:nvSpPr>
        <p:spPr>
          <a:xfrm>
            <a:off x="457200" y="1295400"/>
            <a:ext cx="8686800" cy="4724400"/>
          </a:xfrm>
        </p:spPr>
        <p:txBody>
          <a:bodyPr/>
          <a:lstStyle/>
          <a:p>
            <a:pPr eaLnBrk="1" hangingPunct="1">
              <a:buFont typeface="Wingdings" pitchFamily="2" charset="2"/>
              <a:buNone/>
            </a:pPr>
            <a:r>
              <a:rPr lang="en-US" sz="2200" smtClean="0"/>
              <a:t>Abstract Method</a:t>
            </a:r>
          </a:p>
          <a:p>
            <a:pPr eaLnBrk="1" hangingPunct="1">
              <a:buFont typeface="Wingdings" pitchFamily="2" charset="2"/>
              <a:buNone/>
            </a:pPr>
            <a:endParaRPr lang="en-US" sz="2200" smtClean="0"/>
          </a:p>
          <a:p>
            <a:pPr eaLnBrk="1" hangingPunct="1"/>
            <a:r>
              <a:rPr lang="en-US" sz="2200" smtClean="0"/>
              <a:t>There is only the declaration of the method followed by a semicolon</a:t>
            </a:r>
          </a:p>
          <a:p>
            <a:pPr lvl="1">
              <a:lnSpc>
                <a:spcPct val="150000"/>
              </a:lnSpc>
              <a:buFontTx/>
              <a:buNone/>
            </a:pPr>
            <a:r>
              <a:rPr lang="en-US" smtClean="0"/>
              <a:t>	</a:t>
            </a:r>
            <a:endParaRPr lang="en-US" b="1" smtClean="0"/>
          </a:p>
          <a:p>
            <a:pPr lvl="1">
              <a:lnSpc>
                <a:spcPct val="150000"/>
              </a:lnSpc>
              <a:buFontTx/>
              <a:buNone/>
            </a:pPr>
            <a:endParaRPr lang="en-US" b="1" smtClean="0"/>
          </a:p>
          <a:p>
            <a:pPr eaLnBrk="1" hangingPunct="1"/>
            <a:endParaRPr lang="en-US" sz="2200" smtClean="0"/>
          </a:p>
        </p:txBody>
      </p:sp>
      <p:sp>
        <p:nvSpPr>
          <p:cNvPr id="11269" name="Text Box 4"/>
          <p:cNvSpPr txBox="1">
            <a:spLocks noChangeArrowheads="1"/>
          </p:cNvSpPr>
          <p:nvPr/>
        </p:nvSpPr>
        <p:spPr bwMode="auto">
          <a:xfrm>
            <a:off x="2209800" y="3090863"/>
            <a:ext cx="5029200" cy="33813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600" b="0" dirty="0"/>
              <a:t>abstract public void </a:t>
            </a:r>
            <a:r>
              <a:rPr lang="en-US" sz="1600" b="0" dirty="0" err="1"/>
              <a:t>displayCustomerInformation</a:t>
            </a:r>
            <a:r>
              <a:rPr lang="en-US" sz="1600" b="0" dirty="0"/>
              <a:t>();</a:t>
            </a:r>
            <a:endParaRPr lang="en-US" sz="1600" b="0" dirty="0">
              <a:ea typeface="굴림" pitchFamily="34" charset="-127"/>
            </a:endParaRPr>
          </a:p>
        </p:txBody>
      </p:sp>
      <p:sp>
        <p:nvSpPr>
          <p:cNvPr id="7" name="Rectangle 5"/>
          <p:cNvSpPr>
            <a:spLocks noGrp="1" noChangeArrowheads="1"/>
          </p:cNvSpPr>
          <p:nvPr>
            <p:ph type="title"/>
          </p:nvPr>
        </p:nvSpPr>
        <p:spPr/>
        <p:txBody>
          <a:bodyPr/>
          <a:lstStyle/>
          <a:p>
            <a:pPr eaLnBrk="1" hangingPunct="1">
              <a:defRPr/>
            </a:pPr>
            <a:r>
              <a:rPr lang="en-US" dirty="0" smtClean="0"/>
              <a:t>abstract  keyword (2 of 6)</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7771E9D-7B90-48E2-8228-4E2A729FA89A}" type="slidenum">
              <a:rPr lang="en-US"/>
              <a:pPr>
                <a:defRPr/>
              </a:pPr>
              <a:t>13</a:t>
            </a:fld>
            <a:endParaRPr lang="en-US"/>
          </a:p>
        </p:txBody>
      </p:sp>
      <p:sp>
        <p:nvSpPr>
          <p:cNvPr id="23556" name="Rectangle 4"/>
          <p:cNvSpPr>
            <a:spLocks noChangeArrowheads="1"/>
          </p:cNvSpPr>
          <p:nvPr/>
        </p:nvSpPr>
        <p:spPr bwMode="auto">
          <a:xfrm>
            <a:off x="457200" y="1143000"/>
            <a:ext cx="8839200" cy="5509200"/>
          </a:xfrm>
          <a:prstGeom prst="rect">
            <a:avLst/>
          </a:prstGeom>
          <a:noFill/>
          <a:ln w="9525">
            <a:noFill/>
            <a:miter lim="800000"/>
            <a:headEnd/>
            <a:tailEnd/>
          </a:ln>
        </p:spPr>
        <p:txBody>
          <a:bodyPr>
            <a:spAutoFit/>
          </a:bodyPr>
          <a:lstStyle/>
          <a:p>
            <a:pPr>
              <a:buClr>
                <a:schemeClr val="tx1"/>
              </a:buClr>
              <a:defRPr/>
            </a:pPr>
            <a:r>
              <a:rPr lang="en-US" sz="2200" b="0" dirty="0"/>
              <a:t>Abstract Class </a:t>
            </a:r>
          </a:p>
          <a:p>
            <a:pPr marL="347663" indent="-347663">
              <a:buClr>
                <a:schemeClr val="tx1"/>
              </a:buClr>
              <a:buSzPct val="100000"/>
              <a:buFont typeface="Wingdings" pitchFamily="2" charset="2"/>
              <a:buChar char="Ø"/>
              <a:defRPr/>
            </a:pPr>
            <a:r>
              <a:rPr lang="en-US" sz="2200" b="0" dirty="0"/>
              <a:t>If a class has one or more abstract methods declared inside it, then the  class must be declared abstract</a:t>
            </a:r>
          </a:p>
          <a:p>
            <a:pPr marL="347663" indent="-347663">
              <a:buClr>
                <a:schemeClr val="tx1"/>
              </a:buClr>
              <a:buSzPct val="100000"/>
              <a:buFont typeface="Wingdings" pitchFamily="2" charset="2"/>
              <a:buChar char="Ø"/>
              <a:defRPr/>
            </a:pPr>
            <a:endParaRPr lang="en-US" sz="2200" b="0" dirty="0"/>
          </a:p>
          <a:p>
            <a:pPr marL="347663" indent="-347663">
              <a:buClr>
                <a:schemeClr val="tx1"/>
              </a:buClr>
              <a:buSzPct val="100000"/>
              <a:buFont typeface="Wingdings" pitchFamily="2" charset="2"/>
              <a:buChar char="Ø"/>
              <a:defRPr/>
            </a:pPr>
            <a:endParaRPr lang="en-US" sz="2200" b="0" dirty="0"/>
          </a:p>
          <a:p>
            <a:pPr marL="347663" indent="-347663">
              <a:buClr>
                <a:schemeClr val="tx1"/>
              </a:buClr>
              <a:buSzPct val="100000"/>
              <a:buFont typeface="Wingdings" pitchFamily="2" charset="2"/>
              <a:buChar char="Ø"/>
              <a:defRPr/>
            </a:pPr>
            <a:endParaRPr lang="en-US" sz="2200" b="0" dirty="0"/>
          </a:p>
          <a:p>
            <a:pPr marL="347663" indent="-347663">
              <a:buClr>
                <a:schemeClr val="tx1"/>
              </a:buClr>
              <a:buSzPct val="100000"/>
              <a:buFont typeface="Wingdings" pitchFamily="2" charset="2"/>
              <a:buChar char="Ø"/>
              <a:defRPr/>
            </a:pPr>
            <a:r>
              <a:rPr lang="en-US" sz="2200" b="0" dirty="0"/>
              <a:t>An abstract class cannot be instantiated </a:t>
            </a:r>
            <a:r>
              <a:rPr lang="en-US" sz="2200" b="0" dirty="0" err="1"/>
              <a:t>ie</a:t>
            </a:r>
            <a:r>
              <a:rPr lang="en-US" sz="2200" b="0" dirty="0"/>
              <a:t>. objects cannot be created for an abstract </a:t>
            </a:r>
            <a:r>
              <a:rPr lang="en-US" sz="2200" b="0" dirty="0" smtClean="0"/>
              <a:t>class but a reference variable of abstract class can be created</a:t>
            </a:r>
            <a:endParaRPr lang="en-US" sz="2200" b="0" dirty="0"/>
          </a:p>
          <a:p>
            <a:pPr>
              <a:buClr>
                <a:schemeClr val="tx1"/>
              </a:buClr>
              <a:defRPr/>
            </a:pPr>
            <a:endParaRPr lang="en-US" sz="2200" b="0" dirty="0"/>
          </a:p>
          <a:p>
            <a:pPr>
              <a:buClr>
                <a:schemeClr val="tx1"/>
              </a:buClr>
              <a:buFont typeface="Wingdings" pitchFamily="2" charset="2"/>
              <a:buChar char="Ø"/>
              <a:defRPr/>
            </a:pPr>
            <a:endParaRPr lang="en-US" sz="2200" b="0" dirty="0"/>
          </a:p>
          <a:p>
            <a:pPr>
              <a:buClr>
                <a:schemeClr val="tx1"/>
              </a:buClr>
              <a:buFont typeface="Wingdings" pitchFamily="2" charset="2"/>
              <a:buChar char="Ø"/>
              <a:defRPr/>
            </a:pPr>
            <a:endParaRPr lang="en-US" sz="2200" b="0" dirty="0"/>
          </a:p>
        </p:txBody>
      </p:sp>
      <p:sp>
        <p:nvSpPr>
          <p:cNvPr id="7" name="Text Box 4"/>
          <p:cNvSpPr txBox="1">
            <a:spLocks noChangeArrowheads="1"/>
          </p:cNvSpPr>
          <p:nvPr/>
        </p:nvSpPr>
        <p:spPr bwMode="auto">
          <a:xfrm>
            <a:off x="990600" y="2514600"/>
            <a:ext cx="7346950" cy="1200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800" b="0" dirty="0">
                <a:ea typeface="굴림" pitchFamily="34" charset="-127"/>
              </a:rPr>
              <a:t>abstract class Customer{</a:t>
            </a:r>
          </a:p>
          <a:p>
            <a:pPr>
              <a:defRPr/>
            </a:pPr>
            <a:r>
              <a:rPr lang="en-US" sz="1800" b="0" dirty="0">
                <a:ea typeface="굴림" pitchFamily="34" charset="-127"/>
              </a:rPr>
              <a:t> 		abstract public void </a:t>
            </a:r>
            <a:r>
              <a:rPr lang="en-US" sz="1800" b="0" dirty="0" err="1">
                <a:ea typeface="굴림" pitchFamily="34" charset="-127"/>
              </a:rPr>
              <a:t>displayCustomerInformation</a:t>
            </a:r>
            <a:r>
              <a:rPr lang="en-US" sz="1800" b="0" dirty="0">
                <a:ea typeface="굴림" pitchFamily="34" charset="-127"/>
              </a:rPr>
              <a:t>();</a:t>
            </a:r>
          </a:p>
          <a:p>
            <a:pPr>
              <a:defRPr/>
            </a:pPr>
            <a:r>
              <a:rPr lang="en-US" sz="1800" b="0" dirty="0">
                <a:ea typeface="굴림" pitchFamily="34" charset="-127"/>
              </a:rPr>
              <a:t>} </a:t>
            </a:r>
          </a:p>
        </p:txBody>
      </p:sp>
      <p:sp>
        <p:nvSpPr>
          <p:cNvPr id="8" name="Oval Callout 7"/>
          <p:cNvSpPr/>
          <p:nvPr/>
        </p:nvSpPr>
        <p:spPr bwMode="auto">
          <a:xfrm>
            <a:off x="7239000" y="5029200"/>
            <a:ext cx="2133600" cy="990600"/>
          </a:xfrm>
          <a:prstGeom prst="wedgeEllipseCallout">
            <a:avLst>
              <a:gd name="adj1" fmla="val -48134"/>
              <a:gd name="adj2" fmla="val -12001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dirty="0">
                <a:solidFill>
                  <a:schemeClr val="tx1"/>
                </a:solidFill>
              </a:rPr>
              <a:t>Why??</a:t>
            </a:r>
          </a:p>
        </p:txBody>
      </p:sp>
      <p:sp>
        <p:nvSpPr>
          <p:cNvPr id="10" name="Rectangle 9"/>
          <p:cNvSpPr>
            <a:spLocks noChangeArrowheads="1"/>
          </p:cNvSpPr>
          <p:nvPr/>
        </p:nvSpPr>
        <p:spPr bwMode="auto">
          <a:xfrm>
            <a:off x="609600" y="5181600"/>
            <a:ext cx="6248400" cy="1143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lnSpc>
                <a:spcPct val="90000"/>
              </a:lnSpc>
              <a:defRPr/>
            </a:pPr>
            <a:r>
              <a:rPr lang="en-US" altLang="ko-KR" sz="1600" b="0" dirty="0">
                <a:ea typeface="굴림" pitchFamily="34" charset="-127"/>
              </a:rPr>
              <a:t>Abstract classes are not complete classes. Because it contains abstract method that is not complete ,it is not worthwhile to create an object of the </a:t>
            </a:r>
            <a:r>
              <a:rPr lang="en-US" altLang="ko-KR" sz="1600" b="0" dirty="0" smtClean="0">
                <a:ea typeface="굴림" pitchFamily="34" charset="-127"/>
              </a:rPr>
              <a:t>abstract class</a:t>
            </a:r>
            <a:endParaRPr lang="en-US" altLang="ko-KR" sz="1600" b="0" cap="small" dirty="0">
              <a:ea typeface="굴림" pitchFamily="34" charset="-127"/>
            </a:endParaRPr>
          </a:p>
        </p:txBody>
      </p:sp>
      <p:sp>
        <p:nvSpPr>
          <p:cNvPr id="11" name="Rectangle 5"/>
          <p:cNvSpPr>
            <a:spLocks noGrp="1" noChangeArrowheads="1"/>
          </p:cNvSpPr>
          <p:nvPr>
            <p:ph type="title"/>
          </p:nvPr>
        </p:nvSpPr>
        <p:spPr/>
        <p:txBody>
          <a:bodyPr/>
          <a:lstStyle/>
          <a:p>
            <a:pPr eaLnBrk="1" hangingPunct="1">
              <a:defRPr/>
            </a:pPr>
            <a:r>
              <a:rPr lang="en-US" dirty="0" smtClean="0"/>
              <a:t>abstract  keyword (3 of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smtClean="0"/>
          </a:p>
        </p:txBody>
      </p:sp>
      <p:sp>
        <p:nvSpPr>
          <p:cNvPr id="6" name="Slide Number Placeholder 5"/>
          <p:cNvSpPr>
            <a:spLocks noGrp="1"/>
          </p:cNvSpPr>
          <p:nvPr>
            <p:ph type="sldNum" sz="quarter" idx="10"/>
          </p:nvPr>
        </p:nvSpPr>
        <p:spPr/>
        <p:txBody>
          <a:bodyPr/>
          <a:lstStyle/>
          <a:p>
            <a:pPr>
              <a:defRPr/>
            </a:pPr>
            <a:fld id="{048B6E81-F4A2-4C35-812F-85F25460551B}" type="slidenum">
              <a:rPr lang="en-US" smtClean="0"/>
              <a:pPr>
                <a:defRPr/>
              </a:pPr>
              <a:t>14</a:t>
            </a:fld>
            <a:endParaRPr lang="en-US"/>
          </a:p>
        </p:txBody>
      </p:sp>
      <p:sp>
        <p:nvSpPr>
          <p:cNvPr id="7" name="TextBox 6"/>
          <p:cNvSpPr txBox="1"/>
          <p:nvPr/>
        </p:nvSpPr>
        <p:spPr>
          <a:xfrm>
            <a:off x="1524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Rectangle 5"/>
          <p:cNvSpPr txBox="1">
            <a:spLocks noChangeArrowheads="1"/>
          </p:cNvSpPr>
          <p:nvPr/>
        </p:nvSpPr>
        <p:spPr>
          <a:xfrm>
            <a:off x="330200" y="100013"/>
            <a:ext cx="8077200" cy="973137"/>
          </a:xfrm>
          <a:prstGeom prst="rect">
            <a:avLst/>
          </a:prstGeom>
        </p:spPr>
        <p:txBody>
          <a:bodyPr/>
          <a:lstStyle/>
          <a:p>
            <a:pPr eaLnBrk="1" hangingPunct="1">
              <a:spcBef>
                <a:spcPct val="0"/>
              </a:spcBef>
              <a:buClrTx/>
              <a:buSzTx/>
              <a:buFontTx/>
              <a:buNone/>
              <a:defRPr/>
            </a:pPr>
            <a:r>
              <a:rPr lang="en-US" sz="2800" kern="0" dirty="0">
                <a:solidFill>
                  <a:schemeClr val="bg1"/>
                </a:solidFill>
                <a:latin typeface="+mj-lt"/>
                <a:ea typeface="+mj-ea"/>
                <a:cs typeface="+mj-cs"/>
              </a:rPr>
              <a:t>abstract  keyword (4 of 6)</a:t>
            </a:r>
          </a:p>
        </p:txBody>
      </p:sp>
      <p:sp>
        <p:nvSpPr>
          <p:cNvPr id="10" name="Text Box 4"/>
          <p:cNvSpPr txBox="1">
            <a:spLocks noChangeArrowheads="1"/>
          </p:cNvSpPr>
          <p:nvPr/>
        </p:nvSpPr>
        <p:spPr bwMode="auto">
          <a:xfrm>
            <a:off x="381000" y="1600200"/>
            <a:ext cx="8382000" cy="323215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ts val="0"/>
              </a:spcBef>
              <a:defRPr/>
            </a:pPr>
            <a:r>
              <a:rPr lang="en-US" dirty="0"/>
              <a:t>abstract class Customer{</a:t>
            </a:r>
          </a:p>
          <a:p>
            <a:pPr>
              <a:spcBef>
                <a:spcPts val="0"/>
              </a:spcBef>
              <a:defRPr/>
            </a:pPr>
            <a:r>
              <a:rPr lang="en-US" dirty="0"/>
              <a:t>	protected </a:t>
            </a:r>
            <a:r>
              <a:rPr lang="en-US" dirty="0" err="1"/>
              <a:t>int</a:t>
            </a:r>
            <a:r>
              <a:rPr lang="en-US" dirty="0"/>
              <a:t> </a:t>
            </a:r>
            <a:r>
              <a:rPr lang="en-US" dirty="0" err="1"/>
              <a:t>customerId</a:t>
            </a:r>
            <a:r>
              <a:rPr lang="en-US" dirty="0"/>
              <a:t>;</a:t>
            </a:r>
          </a:p>
          <a:p>
            <a:pPr>
              <a:spcBef>
                <a:spcPts val="0"/>
              </a:spcBef>
              <a:defRPr/>
            </a:pPr>
            <a:r>
              <a:rPr lang="en-US" dirty="0"/>
              <a:t>	protected String </a:t>
            </a:r>
            <a:r>
              <a:rPr lang="en-US" dirty="0" err="1"/>
              <a:t>customerName</a:t>
            </a:r>
            <a:r>
              <a:rPr lang="en-US" dirty="0"/>
              <a:t>;</a:t>
            </a:r>
          </a:p>
          <a:p>
            <a:pPr>
              <a:spcBef>
                <a:spcPts val="0"/>
              </a:spcBef>
              <a:defRPr/>
            </a:pPr>
            <a:r>
              <a:rPr lang="en-US" dirty="0"/>
              <a:t>	protected long </a:t>
            </a:r>
            <a:r>
              <a:rPr lang="en-US" dirty="0" err="1"/>
              <a:t>contactNos</a:t>
            </a:r>
            <a:r>
              <a:rPr lang="en-US" dirty="0"/>
              <a:t>[]=new long[3];</a:t>
            </a:r>
          </a:p>
          <a:p>
            <a:pPr>
              <a:spcBef>
                <a:spcPts val="0"/>
              </a:spcBef>
              <a:defRPr/>
            </a:pPr>
            <a:r>
              <a:rPr lang="en-US" dirty="0"/>
              <a:t>	protected Address </a:t>
            </a:r>
            <a:r>
              <a:rPr lang="en-US" dirty="0" err="1"/>
              <a:t>address</a:t>
            </a:r>
            <a:r>
              <a:rPr lang="en-US" dirty="0"/>
              <a:t>;</a:t>
            </a:r>
          </a:p>
          <a:p>
            <a:pPr>
              <a:spcBef>
                <a:spcPts val="0"/>
              </a:spcBef>
              <a:defRPr/>
            </a:pPr>
            <a:r>
              <a:rPr lang="en-US" dirty="0"/>
              <a:t>	private static </a:t>
            </a:r>
            <a:r>
              <a:rPr lang="en-US" dirty="0" err="1"/>
              <a:t>int</a:t>
            </a:r>
            <a:r>
              <a:rPr lang="en-US" dirty="0"/>
              <a:t> counter=1000;</a:t>
            </a:r>
          </a:p>
          <a:p>
            <a:pPr>
              <a:spcBef>
                <a:spcPts val="0"/>
              </a:spcBef>
              <a:defRPr/>
            </a:pPr>
            <a:endParaRPr lang="en-US" dirty="0"/>
          </a:p>
          <a:p>
            <a:pPr>
              <a:spcBef>
                <a:spcPts val="0"/>
              </a:spcBef>
              <a:defRPr/>
            </a:pPr>
            <a:r>
              <a:rPr lang="en-US" dirty="0"/>
              <a:t>	……….</a:t>
            </a:r>
          </a:p>
          <a:p>
            <a:pPr>
              <a:spcBef>
                <a:spcPts val="0"/>
              </a:spcBef>
              <a:defRPr/>
            </a:pPr>
            <a:endParaRPr lang="en-US" dirty="0"/>
          </a:p>
          <a:p>
            <a:pPr>
              <a:spcBef>
                <a:spcPts val="0"/>
              </a:spcBef>
              <a:defRPr/>
            </a:pPr>
            <a:endParaRPr lang="en-US" dirty="0"/>
          </a:p>
          <a:p>
            <a:pPr>
              <a:spcBef>
                <a:spcPts val="0"/>
              </a:spcBef>
              <a:defRPr/>
            </a:pPr>
            <a:endParaRPr lang="en-US" dirty="0"/>
          </a:p>
          <a:p>
            <a:pPr>
              <a:spcBef>
                <a:spcPts val="0"/>
              </a:spcBef>
              <a:defRPr/>
            </a:pPr>
            <a:endParaRPr lang="en-US" dirty="0"/>
          </a:p>
          <a:p>
            <a:pPr>
              <a:spcBef>
                <a:spcPts val="0"/>
              </a:spcBef>
              <a:defRPr/>
            </a:pPr>
            <a:endParaRPr lang="en-US" dirty="0"/>
          </a:p>
          <a:p>
            <a:pPr>
              <a:spcBef>
                <a:spcPts val="0"/>
              </a:spcBef>
              <a:defRPr/>
            </a:pPr>
            <a:endParaRPr lang="en-US" dirty="0"/>
          </a:p>
          <a:p>
            <a:pPr>
              <a:spcBef>
                <a:spcPts val="0"/>
              </a:spcBef>
              <a:defRPr/>
            </a:pPr>
            <a:r>
              <a:rPr lang="en-US" dirty="0"/>
              <a:t>    abstract public void  </a:t>
            </a:r>
            <a:r>
              <a:rPr lang="en-US" dirty="0" err="1"/>
              <a:t>displayCustomerInformation</a:t>
            </a:r>
            <a:r>
              <a:rPr lang="en-US" dirty="0"/>
              <a:t>();</a:t>
            </a:r>
          </a:p>
          <a:p>
            <a:pPr>
              <a:spcBef>
                <a:spcPts val="0"/>
              </a:spcBef>
              <a:defRPr/>
            </a:pPr>
            <a:r>
              <a:rPr lang="en-US" dirty="0"/>
              <a:t>}</a:t>
            </a:r>
          </a:p>
          <a:p>
            <a:pPr>
              <a:spcBef>
                <a:spcPts val="0"/>
              </a:spcBef>
              <a:defRPr/>
            </a:pPr>
            <a:endParaRPr lang="en-US" dirty="0"/>
          </a:p>
        </p:txBody>
      </p:sp>
      <p:sp>
        <p:nvSpPr>
          <p:cNvPr id="11" name="Content Placeholder 11"/>
          <p:cNvSpPr txBox="1">
            <a:spLocks/>
          </p:cNvSpPr>
          <p:nvPr/>
        </p:nvSpPr>
        <p:spPr bwMode="auto">
          <a:xfrm>
            <a:off x="6019800" y="1828800"/>
            <a:ext cx="2514600" cy="762000"/>
          </a:xfrm>
          <a:prstGeom prst="wedgeRectCallout">
            <a:avLst>
              <a:gd name="adj1" fmla="val -159050"/>
              <a:gd name="adj2" fmla="val -6025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Customer class is declared abstract </a:t>
            </a:r>
            <a:endParaRPr lang="en-US" sz="1400" kern="0" dirty="0">
              <a:solidFill>
                <a:schemeClr val="tx1"/>
              </a:solidFill>
            </a:endParaRPr>
          </a:p>
        </p:txBody>
      </p:sp>
      <p:sp>
        <p:nvSpPr>
          <p:cNvPr id="12" name="Content Placeholder 11"/>
          <p:cNvSpPr txBox="1">
            <a:spLocks/>
          </p:cNvSpPr>
          <p:nvPr/>
        </p:nvSpPr>
        <p:spPr bwMode="auto">
          <a:xfrm>
            <a:off x="6096000" y="3886200"/>
            <a:ext cx="2514600" cy="762000"/>
          </a:xfrm>
          <a:prstGeom prst="wedgeRectCallout">
            <a:avLst>
              <a:gd name="adj1" fmla="val -115183"/>
              <a:gd name="adj2" fmla="val 2602"/>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method has been declared abstract</a:t>
            </a:r>
            <a:endParaRPr lang="en-US" sz="1400" kern="0" dirty="0">
              <a:solidFill>
                <a:schemeClr val="tx1"/>
              </a:solidFill>
            </a:endParaRPr>
          </a:p>
        </p:txBody>
      </p:sp>
      <p:sp>
        <p:nvSpPr>
          <p:cNvPr id="13" name="Content Placeholder 11"/>
          <p:cNvSpPr txBox="1">
            <a:spLocks/>
          </p:cNvSpPr>
          <p:nvPr/>
        </p:nvSpPr>
        <p:spPr bwMode="auto">
          <a:xfrm>
            <a:off x="6019800" y="2819400"/>
            <a:ext cx="2514600" cy="762000"/>
          </a:xfrm>
          <a:prstGeom prst="wedgeRectCallout">
            <a:avLst>
              <a:gd name="adj1" fmla="val -126150"/>
              <a:gd name="adj2" fmla="val -109779"/>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instance variables of the class has been declared protected </a:t>
            </a:r>
            <a:endParaRPr lang="en-US" sz="1400" kern="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smtClean="0"/>
          </a:p>
        </p:txBody>
      </p:sp>
      <p:sp>
        <p:nvSpPr>
          <p:cNvPr id="6" name="Slide Number Placeholder 5"/>
          <p:cNvSpPr>
            <a:spLocks noGrp="1"/>
          </p:cNvSpPr>
          <p:nvPr>
            <p:ph type="sldNum" sz="quarter" idx="10"/>
          </p:nvPr>
        </p:nvSpPr>
        <p:spPr/>
        <p:txBody>
          <a:bodyPr/>
          <a:lstStyle/>
          <a:p>
            <a:pPr>
              <a:defRPr/>
            </a:pPr>
            <a:fld id="{BDB405F5-4FF2-4677-BE25-6153E71A2163}" type="slidenum">
              <a:rPr lang="en-US" smtClean="0"/>
              <a:pPr>
                <a:defRPr/>
              </a:pPr>
              <a:t>15</a:t>
            </a:fld>
            <a:endParaRPr lang="en-US"/>
          </a:p>
        </p:txBody>
      </p:sp>
      <p:sp>
        <p:nvSpPr>
          <p:cNvPr id="7" name="TextBox 6"/>
          <p:cNvSpPr txBox="1"/>
          <p:nvPr/>
        </p:nvSpPr>
        <p:spPr>
          <a:xfrm>
            <a:off x="1524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Rectangle 5"/>
          <p:cNvSpPr txBox="1">
            <a:spLocks noChangeArrowheads="1"/>
          </p:cNvSpPr>
          <p:nvPr/>
        </p:nvSpPr>
        <p:spPr>
          <a:xfrm>
            <a:off x="330200" y="100013"/>
            <a:ext cx="8077200" cy="973137"/>
          </a:xfrm>
          <a:prstGeom prst="rect">
            <a:avLst/>
          </a:prstGeom>
        </p:spPr>
        <p:txBody>
          <a:bodyPr/>
          <a:lstStyle/>
          <a:p>
            <a:pPr eaLnBrk="1" hangingPunct="1">
              <a:spcBef>
                <a:spcPct val="0"/>
              </a:spcBef>
              <a:buClrTx/>
              <a:buSzTx/>
              <a:buFontTx/>
              <a:buNone/>
              <a:defRPr/>
            </a:pPr>
            <a:r>
              <a:rPr lang="en-US" sz="2800" kern="0" dirty="0">
                <a:solidFill>
                  <a:schemeClr val="bg1"/>
                </a:solidFill>
                <a:latin typeface="+mj-lt"/>
                <a:ea typeface="+mj-ea"/>
                <a:cs typeface="+mj-cs"/>
              </a:rPr>
              <a:t>abstract  keyword (5 of 6)</a:t>
            </a:r>
          </a:p>
        </p:txBody>
      </p:sp>
      <p:sp>
        <p:nvSpPr>
          <p:cNvPr id="10" name="Text Box 4"/>
          <p:cNvSpPr txBox="1">
            <a:spLocks noChangeArrowheads="1"/>
          </p:cNvSpPr>
          <p:nvPr/>
        </p:nvSpPr>
        <p:spPr bwMode="auto">
          <a:xfrm>
            <a:off x="381000" y="1600200"/>
            <a:ext cx="8686800" cy="267811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0"/>
              </a:spcBef>
              <a:defRPr/>
            </a:pPr>
            <a:r>
              <a:rPr lang="en-US">
                <a:solidFill>
                  <a:srgbClr val="000000"/>
                </a:solidFill>
              </a:rPr>
              <a:t>class RegularCustomer extends Customer{</a:t>
            </a:r>
          </a:p>
          <a:p>
            <a:pPr>
              <a:spcBef>
                <a:spcPct val="0"/>
              </a:spcBef>
              <a:defRPr/>
            </a:pPr>
            <a:r>
              <a:rPr lang="en-US">
                <a:solidFill>
                  <a:srgbClr val="000000"/>
                </a:solidFill>
              </a:rPr>
              <a:t>………………………………………</a:t>
            </a:r>
          </a:p>
          <a:p>
            <a:pPr>
              <a:spcBef>
                <a:spcPct val="0"/>
              </a:spcBef>
              <a:defRPr/>
            </a:pPr>
            <a:r>
              <a:rPr lang="en-US">
                <a:solidFill>
                  <a:srgbClr val="000000"/>
                </a:solidFill>
              </a:rPr>
              <a:t>       	   	public void displayCustomerInformation(){</a:t>
            </a:r>
          </a:p>
          <a:p>
            <a:pPr>
              <a:spcBef>
                <a:spcPct val="0"/>
              </a:spcBef>
              <a:defRPr/>
            </a:pPr>
            <a:r>
              <a:rPr lang="en-US">
                <a:solidFill>
                  <a:srgbClr val="000000"/>
                </a:solidFill>
              </a:rPr>
              <a:t>			System.out.println("Customer Id	:"+ customerId);</a:t>
            </a:r>
          </a:p>
          <a:p>
            <a:pPr>
              <a:spcBef>
                <a:spcPct val="0"/>
              </a:spcBef>
              <a:defRPr/>
            </a:pPr>
            <a:r>
              <a:rPr lang="en-US">
                <a:solidFill>
                  <a:srgbClr val="000000"/>
                </a:solidFill>
              </a:rPr>
              <a:t>			System.out.println("Customer Name	:"+customerName);</a:t>
            </a:r>
          </a:p>
          <a:p>
            <a:pPr>
              <a:spcBef>
                <a:spcPct val="0"/>
              </a:spcBef>
              <a:defRPr/>
            </a:pPr>
            <a:r>
              <a:rPr lang="en-US">
                <a:solidFill>
                  <a:srgbClr val="000000"/>
                </a:solidFill>
              </a:rPr>
              <a:t>			System.out.println("Contact Nos	:"+ contactNos[0]+" "+ contactNos[1]+" "+contactNos[2]);</a:t>
            </a:r>
          </a:p>
          <a:p>
            <a:pPr>
              <a:spcBef>
                <a:spcPct val="0"/>
              </a:spcBef>
              <a:defRPr/>
            </a:pPr>
            <a:r>
              <a:rPr lang="en-US">
                <a:solidFill>
                  <a:srgbClr val="000000"/>
                </a:solidFill>
              </a:rPr>
              <a:t>			System.out.println("Address	:");</a:t>
            </a:r>
          </a:p>
          <a:p>
            <a:pPr>
              <a:spcBef>
                <a:spcPct val="0"/>
              </a:spcBef>
              <a:defRPr/>
            </a:pPr>
            <a:r>
              <a:rPr lang="en-US">
                <a:solidFill>
                  <a:srgbClr val="000000"/>
                </a:solidFill>
              </a:rPr>
              <a:t>			System.out.println("         "+address.getAddressLine());</a:t>
            </a:r>
          </a:p>
          <a:p>
            <a:pPr>
              <a:spcBef>
                <a:spcPct val="0"/>
              </a:spcBef>
              <a:defRPr/>
            </a:pPr>
            <a:r>
              <a:rPr lang="en-US">
                <a:solidFill>
                  <a:srgbClr val="000000"/>
                </a:solidFill>
              </a:rPr>
              <a:t>			System.out.println("         "+address.getCity());</a:t>
            </a:r>
          </a:p>
          <a:p>
            <a:pPr>
              <a:spcBef>
                <a:spcPct val="0"/>
              </a:spcBef>
              <a:defRPr/>
            </a:pPr>
            <a:r>
              <a:rPr lang="en-US">
                <a:solidFill>
                  <a:srgbClr val="000000"/>
                </a:solidFill>
              </a:rPr>
              <a:t>			System.out.println("         "+address.getState());</a:t>
            </a:r>
          </a:p>
          <a:p>
            <a:pPr>
              <a:spcBef>
                <a:spcPct val="0"/>
              </a:spcBef>
              <a:defRPr/>
            </a:pPr>
            <a:r>
              <a:rPr lang="en-US">
                <a:solidFill>
                  <a:srgbClr val="000000"/>
                </a:solidFill>
              </a:rPr>
              <a:t>			System.out.println("         "+address.getZip());</a:t>
            </a:r>
          </a:p>
          <a:p>
            <a:pPr>
              <a:spcBef>
                <a:spcPct val="0"/>
              </a:spcBef>
              <a:defRPr/>
            </a:pPr>
            <a:r>
              <a:rPr lang="en-US">
                <a:solidFill>
                  <a:srgbClr val="000000"/>
                </a:solidFill>
              </a:rPr>
              <a:t>			System.out.println("Discount:“+discount);</a:t>
            </a:r>
          </a:p>
          <a:p>
            <a:pPr>
              <a:spcBef>
                <a:spcPct val="0"/>
              </a:spcBef>
              <a:defRPr/>
            </a:pPr>
            <a:r>
              <a:rPr lang="en-US">
                <a:solidFill>
                  <a:srgbClr val="000000"/>
                </a:solidFill>
              </a:rPr>
              <a:t>                     }</a:t>
            </a:r>
          </a:p>
          <a:p>
            <a:pPr>
              <a:spcBef>
                <a:spcPct val="0"/>
              </a:spcBef>
              <a:defRPr/>
            </a:pPr>
            <a:r>
              <a:rPr lang="en-US">
                <a:solidFill>
                  <a:srgbClr val="000000"/>
                </a:solidFill>
              </a:rPr>
              <a:t>        }</a:t>
            </a:r>
          </a:p>
        </p:txBody>
      </p:sp>
      <p:sp>
        <p:nvSpPr>
          <p:cNvPr id="11" name="Content Placeholder 11"/>
          <p:cNvSpPr txBox="1">
            <a:spLocks/>
          </p:cNvSpPr>
          <p:nvPr/>
        </p:nvSpPr>
        <p:spPr bwMode="auto">
          <a:xfrm>
            <a:off x="6705600" y="1295400"/>
            <a:ext cx="2514600" cy="914400"/>
          </a:xfrm>
          <a:prstGeom prst="wedgeRectCallout">
            <a:avLst>
              <a:gd name="adj1" fmla="val -97289"/>
              <a:gd name="adj2" fmla="val 39744"/>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a:t>
            </a:r>
            <a:r>
              <a:rPr lang="en-US" sz="1400" b="0" kern="0" dirty="0" err="1">
                <a:solidFill>
                  <a:schemeClr val="tx1"/>
                </a:solidFill>
              </a:rPr>
              <a:t>displayCustomerInformation</a:t>
            </a:r>
            <a:r>
              <a:rPr lang="en-US" sz="1400" b="0" kern="0" dirty="0">
                <a:solidFill>
                  <a:schemeClr val="tx1"/>
                </a:solidFill>
              </a:rPr>
              <a:t>() is </a:t>
            </a:r>
            <a:r>
              <a:rPr lang="en-US" sz="1400" b="0" kern="0" dirty="0" err="1">
                <a:solidFill>
                  <a:schemeClr val="tx1"/>
                </a:solidFill>
              </a:rPr>
              <a:t>overidden</a:t>
            </a:r>
            <a:r>
              <a:rPr lang="en-US" sz="1400" b="0" kern="0" dirty="0">
                <a:solidFill>
                  <a:schemeClr val="tx1"/>
                </a:solidFill>
              </a:rPr>
              <a:t> in the </a:t>
            </a:r>
            <a:r>
              <a:rPr lang="en-US" sz="1400" b="0" kern="0" dirty="0" err="1">
                <a:solidFill>
                  <a:schemeClr val="tx1"/>
                </a:solidFill>
              </a:rPr>
              <a:t>RegularCustomer</a:t>
            </a:r>
            <a:r>
              <a:rPr lang="en-US" sz="1400" b="0" kern="0" dirty="0">
                <a:solidFill>
                  <a:schemeClr val="tx1"/>
                </a:solidFill>
              </a:rPr>
              <a:t> class </a:t>
            </a:r>
            <a:endParaRPr lang="en-US" sz="1400" kern="0" dirty="0">
              <a:solidFill>
                <a:schemeClr val="tx1"/>
              </a:solidFill>
            </a:endParaRPr>
          </a:p>
        </p:txBody>
      </p:sp>
      <p:sp>
        <p:nvSpPr>
          <p:cNvPr id="13" name="Content Placeholder 11"/>
          <p:cNvSpPr txBox="1">
            <a:spLocks/>
          </p:cNvSpPr>
          <p:nvPr/>
        </p:nvSpPr>
        <p:spPr bwMode="auto">
          <a:xfrm>
            <a:off x="6477000" y="4191000"/>
            <a:ext cx="2514600" cy="762000"/>
          </a:xfrm>
          <a:prstGeom prst="wedgeRectCallout">
            <a:avLst>
              <a:gd name="adj1" fmla="val -89209"/>
              <a:gd name="adj2" fmla="val -277398"/>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instance variables of the Customer class are accessed here </a:t>
            </a:r>
            <a:endParaRPr lang="en-US" sz="1400" kern="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smtClean="0"/>
          </a:p>
        </p:txBody>
      </p:sp>
      <p:sp>
        <p:nvSpPr>
          <p:cNvPr id="6" name="Slide Number Placeholder 5"/>
          <p:cNvSpPr>
            <a:spLocks noGrp="1"/>
          </p:cNvSpPr>
          <p:nvPr>
            <p:ph type="sldNum" sz="quarter" idx="10"/>
          </p:nvPr>
        </p:nvSpPr>
        <p:spPr/>
        <p:txBody>
          <a:bodyPr/>
          <a:lstStyle/>
          <a:p>
            <a:pPr>
              <a:defRPr/>
            </a:pPr>
            <a:fld id="{6656476D-17E0-420F-A983-5CF088AE160D}" type="slidenum">
              <a:rPr lang="en-US" smtClean="0"/>
              <a:pPr>
                <a:defRPr/>
              </a:pPr>
              <a:t>16</a:t>
            </a:fld>
            <a:endParaRPr lang="en-US"/>
          </a:p>
        </p:txBody>
      </p:sp>
      <p:sp>
        <p:nvSpPr>
          <p:cNvPr id="7" name="TextBox 6"/>
          <p:cNvSpPr txBox="1"/>
          <p:nvPr/>
        </p:nvSpPr>
        <p:spPr>
          <a:xfrm>
            <a:off x="1524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Rectangle 5"/>
          <p:cNvSpPr txBox="1">
            <a:spLocks noChangeArrowheads="1"/>
          </p:cNvSpPr>
          <p:nvPr/>
        </p:nvSpPr>
        <p:spPr>
          <a:xfrm>
            <a:off x="330200" y="100013"/>
            <a:ext cx="8077200" cy="973137"/>
          </a:xfrm>
          <a:prstGeom prst="rect">
            <a:avLst/>
          </a:prstGeom>
        </p:spPr>
        <p:txBody>
          <a:bodyPr/>
          <a:lstStyle/>
          <a:p>
            <a:pPr eaLnBrk="1" hangingPunct="1">
              <a:spcBef>
                <a:spcPct val="0"/>
              </a:spcBef>
              <a:buClrTx/>
              <a:buSzTx/>
              <a:buFontTx/>
              <a:buNone/>
              <a:defRPr/>
            </a:pPr>
            <a:r>
              <a:rPr lang="en-US" sz="2800" kern="0" dirty="0">
                <a:solidFill>
                  <a:schemeClr val="bg1"/>
                </a:solidFill>
                <a:latin typeface="+mj-lt"/>
                <a:ea typeface="+mj-ea"/>
                <a:cs typeface="+mj-cs"/>
              </a:rPr>
              <a:t>abstract  keyword (6 of 6)</a:t>
            </a:r>
          </a:p>
        </p:txBody>
      </p:sp>
      <p:sp>
        <p:nvSpPr>
          <p:cNvPr id="10" name="Text Box 4"/>
          <p:cNvSpPr txBox="1">
            <a:spLocks noChangeArrowheads="1"/>
          </p:cNvSpPr>
          <p:nvPr/>
        </p:nvSpPr>
        <p:spPr bwMode="auto">
          <a:xfrm>
            <a:off x="381000" y="1600200"/>
            <a:ext cx="8686800" cy="28622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0"/>
              </a:spcBef>
              <a:defRPr/>
            </a:pPr>
            <a:endParaRPr lang="en-US">
              <a:solidFill>
                <a:srgbClr val="000000"/>
              </a:solidFill>
            </a:endParaRPr>
          </a:p>
          <a:p>
            <a:pPr>
              <a:spcBef>
                <a:spcPct val="0"/>
              </a:spcBef>
              <a:defRPr/>
            </a:pPr>
            <a:r>
              <a:rPr lang="en-US">
                <a:solidFill>
                  <a:srgbClr val="000000"/>
                </a:solidFill>
              </a:rPr>
              <a:t>class PrivilegedCustomer extends Customer{</a:t>
            </a:r>
          </a:p>
          <a:p>
            <a:pPr>
              <a:spcBef>
                <a:spcPct val="0"/>
              </a:spcBef>
              <a:defRPr/>
            </a:pPr>
            <a:r>
              <a:rPr lang="en-US">
                <a:solidFill>
                  <a:srgbClr val="000000"/>
                </a:solidFill>
              </a:rPr>
              <a:t>       ……………………………….</a:t>
            </a:r>
          </a:p>
          <a:p>
            <a:pPr>
              <a:spcBef>
                <a:spcPct val="0"/>
              </a:spcBef>
              <a:defRPr/>
            </a:pPr>
            <a:r>
              <a:rPr lang="en-US">
                <a:solidFill>
                  <a:srgbClr val="000000"/>
                </a:solidFill>
              </a:rPr>
              <a:t>	public void displayCustomerInformation(){</a:t>
            </a:r>
          </a:p>
          <a:p>
            <a:pPr>
              <a:spcBef>
                <a:spcPct val="0"/>
              </a:spcBef>
              <a:defRPr/>
            </a:pPr>
            <a:r>
              <a:rPr lang="en-US">
                <a:solidFill>
                  <a:srgbClr val="000000"/>
                </a:solidFill>
              </a:rPr>
              <a:t>		   System.out.println("Customer Id	:"+ customerId);</a:t>
            </a:r>
          </a:p>
          <a:p>
            <a:pPr>
              <a:spcBef>
                <a:spcPct val="0"/>
              </a:spcBef>
              <a:defRPr/>
            </a:pPr>
            <a:r>
              <a:rPr lang="en-US">
                <a:solidFill>
                  <a:srgbClr val="000000"/>
                </a:solidFill>
              </a:rPr>
              <a:t>			System.out.println("Customer Name	:"+customerName);</a:t>
            </a:r>
          </a:p>
          <a:p>
            <a:pPr>
              <a:spcBef>
                <a:spcPct val="0"/>
              </a:spcBef>
              <a:defRPr/>
            </a:pPr>
            <a:r>
              <a:rPr lang="en-US">
                <a:solidFill>
                  <a:srgbClr val="000000"/>
                </a:solidFill>
              </a:rPr>
              <a:t>			System.out.println("Contact Nos	:"+ contactNos[0]+" "+ contactNos[1]+" "+contactNos[2]);</a:t>
            </a:r>
          </a:p>
          <a:p>
            <a:pPr>
              <a:spcBef>
                <a:spcPct val="0"/>
              </a:spcBef>
              <a:defRPr/>
            </a:pPr>
            <a:r>
              <a:rPr lang="en-US">
                <a:solidFill>
                  <a:srgbClr val="000000"/>
                </a:solidFill>
              </a:rPr>
              <a:t>			System.out.println("Address	:");</a:t>
            </a:r>
          </a:p>
          <a:p>
            <a:pPr>
              <a:spcBef>
                <a:spcPct val="0"/>
              </a:spcBef>
              <a:defRPr/>
            </a:pPr>
            <a:r>
              <a:rPr lang="en-US">
                <a:solidFill>
                  <a:srgbClr val="000000"/>
                </a:solidFill>
              </a:rPr>
              <a:t>			System.out.println("         "+address.getAddressLine());</a:t>
            </a:r>
          </a:p>
          <a:p>
            <a:pPr>
              <a:spcBef>
                <a:spcPct val="0"/>
              </a:spcBef>
              <a:defRPr/>
            </a:pPr>
            <a:r>
              <a:rPr lang="en-US">
                <a:solidFill>
                  <a:srgbClr val="000000"/>
                </a:solidFill>
              </a:rPr>
              <a:t>			System.out.println("         "+address.getCity());</a:t>
            </a:r>
          </a:p>
          <a:p>
            <a:pPr>
              <a:spcBef>
                <a:spcPct val="0"/>
              </a:spcBef>
              <a:defRPr/>
            </a:pPr>
            <a:r>
              <a:rPr lang="en-US">
                <a:solidFill>
                  <a:srgbClr val="000000"/>
                </a:solidFill>
              </a:rPr>
              <a:t>			System.out.println("         "+address.getState());</a:t>
            </a:r>
          </a:p>
          <a:p>
            <a:pPr>
              <a:spcBef>
                <a:spcPct val="0"/>
              </a:spcBef>
              <a:defRPr/>
            </a:pPr>
            <a:r>
              <a:rPr lang="en-US">
                <a:solidFill>
                  <a:srgbClr val="000000"/>
                </a:solidFill>
              </a:rPr>
              <a:t>			System.out.println("         "+address.getZip());</a:t>
            </a:r>
          </a:p>
          <a:p>
            <a:pPr>
              <a:spcBef>
                <a:spcPct val="0"/>
              </a:spcBef>
              <a:defRPr/>
            </a:pPr>
            <a:r>
              <a:rPr lang="en-US">
                <a:solidFill>
                  <a:srgbClr val="000000"/>
                </a:solidFill>
              </a:rPr>
              <a:t>	 	System.out.println("Membership Card Type:"+memCardType);</a:t>
            </a:r>
          </a:p>
          <a:p>
            <a:pPr>
              <a:spcBef>
                <a:spcPct val="0"/>
              </a:spcBef>
              <a:defRPr/>
            </a:pPr>
            <a:r>
              <a:rPr lang="en-US">
                <a:solidFill>
                  <a:srgbClr val="000000"/>
                </a:solidFill>
              </a:rPr>
              <a:t>       }</a:t>
            </a:r>
          </a:p>
          <a:p>
            <a:pPr>
              <a:spcBef>
                <a:spcPct val="0"/>
              </a:spcBef>
              <a:defRPr/>
            </a:pPr>
            <a:r>
              <a:rPr lang="en-US">
                <a:solidFill>
                  <a:srgbClr val="000000"/>
                </a:solidFill>
              </a:rPr>
              <a:t>}</a:t>
            </a:r>
          </a:p>
        </p:txBody>
      </p:sp>
      <p:sp>
        <p:nvSpPr>
          <p:cNvPr id="11" name="Content Placeholder 11"/>
          <p:cNvSpPr txBox="1">
            <a:spLocks/>
          </p:cNvSpPr>
          <p:nvPr/>
        </p:nvSpPr>
        <p:spPr bwMode="auto">
          <a:xfrm>
            <a:off x="6705600" y="1295400"/>
            <a:ext cx="2514600" cy="914400"/>
          </a:xfrm>
          <a:prstGeom prst="wedgeRectCallout">
            <a:avLst>
              <a:gd name="adj1" fmla="val -131921"/>
              <a:gd name="adj2" fmla="val 57205"/>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a:t>
            </a:r>
            <a:r>
              <a:rPr lang="en-US" sz="1400" b="0" kern="0" dirty="0" err="1">
                <a:solidFill>
                  <a:schemeClr val="tx1"/>
                </a:solidFill>
              </a:rPr>
              <a:t>displayCustomerInformation</a:t>
            </a:r>
            <a:r>
              <a:rPr lang="en-US" sz="1400" b="0" kern="0" dirty="0">
                <a:solidFill>
                  <a:schemeClr val="tx1"/>
                </a:solidFill>
              </a:rPr>
              <a:t>() is </a:t>
            </a:r>
            <a:r>
              <a:rPr lang="en-US" sz="1400" b="0" kern="0" dirty="0" err="1">
                <a:solidFill>
                  <a:schemeClr val="tx1"/>
                </a:solidFill>
              </a:rPr>
              <a:t>overidden</a:t>
            </a:r>
            <a:r>
              <a:rPr lang="en-US" sz="1400" b="0" kern="0" dirty="0">
                <a:solidFill>
                  <a:schemeClr val="tx1"/>
                </a:solidFill>
              </a:rPr>
              <a:t> in the Privileged Customer class </a:t>
            </a:r>
            <a:endParaRPr lang="en-US" sz="1400" kern="0" dirty="0">
              <a:solidFill>
                <a:schemeClr val="tx1"/>
              </a:solidFill>
            </a:endParaRPr>
          </a:p>
        </p:txBody>
      </p:sp>
      <p:sp>
        <p:nvSpPr>
          <p:cNvPr id="13" name="Content Placeholder 11"/>
          <p:cNvSpPr txBox="1">
            <a:spLocks/>
          </p:cNvSpPr>
          <p:nvPr/>
        </p:nvSpPr>
        <p:spPr bwMode="auto">
          <a:xfrm>
            <a:off x="6629400" y="4038600"/>
            <a:ext cx="2514600" cy="762000"/>
          </a:xfrm>
          <a:prstGeom prst="wedgeRectCallout">
            <a:avLst>
              <a:gd name="adj1" fmla="val -59772"/>
              <a:gd name="adj2" fmla="val -199303"/>
            </a:avLst>
          </a:prstGeom>
          <a:ln w="9525" cap="flat" cmpd="sng" algn="ctr">
            <a:solidFill>
              <a:schemeClr val="accent6">
                <a:shade val="95000"/>
                <a:satMod val="105000"/>
              </a:schemeClr>
            </a:solidFill>
            <a:prstDash val="solid"/>
            <a:miter lim="8000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buFont typeface="Wingdings" pitchFamily="2" charset="2"/>
              <a:buNone/>
              <a:defRPr/>
            </a:pPr>
            <a:r>
              <a:rPr lang="en-US" sz="1400" b="0" kern="0" dirty="0">
                <a:solidFill>
                  <a:schemeClr val="tx1"/>
                </a:solidFill>
              </a:rPr>
              <a:t>Note how the instance variables of the Customer class are accessed here </a:t>
            </a:r>
            <a:endParaRPr lang="en-US" sz="1400" kern="0" dirty="0">
              <a:solidFill>
                <a:schemeClr val="tx1"/>
              </a:solidFill>
            </a:endParaRPr>
          </a:p>
        </p:txBody>
      </p:sp>
      <p:sp>
        <p:nvSpPr>
          <p:cNvPr id="9" name="Rectangle 8"/>
          <p:cNvSpPr>
            <a:spLocks noChangeArrowheads="1"/>
          </p:cNvSpPr>
          <p:nvPr/>
        </p:nvSpPr>
        <p:spPr bwMode="auto">
          <a:xfrm>
            <a:off x="762000" y="5257800"/>
            <a:ext cx="7772400" cy="914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a:ea typeface="굴림" pitchFamily="34" charset="-127"/>
              </a:rPr>
              <a:t>Click</a:t>
            </a:r>
            <a:r>
              <a:rPr lang="es-ES" sz="1400" b="0" dirty="0">
                <a:ea typeface="굴림" pitchFamily="34" charset="-127"/>
              </a:rPr>
              <a:t> </a:t>
            </a:r>
            <a:r>
              <a:rPr lang="es-ES" sz="1400" b="0" dirty="0" err="1">
                <a:ea typeface="굴림" pitchFamily="34" charset="-127"/>
              </a:rPr>
              <a:t>here</a:t>
            </a:r>
            <a:r>
              <a:rPr lang="es-ES" sz="1400" b="0" dirty="0">
                <a:ea typeface="굴림" pitchFamily="34" charset="-127"/>
              </a:rPr>
              <a:t> </a:t>
            </a:r>
            <a:r>
              <a:rPr lang="es-ES" sz="1400" b="0" dirty="0" err="1">
                <a:ea typeface="굴림" pitchFamily="34" charset="-127"/>
              </a:rPr>
              <a:t>to</a:t>
            </a:r>
            <a:r>
              <a:rPr lang="es-ES" sz="1400" b="0" dirty="0">
                <a:ea typeface="굴림" pitchFamily="34" charset="-127"/>
              </a:rPr>
              <a:t> </a:t>
            </a:r>
            <a:r>
              <a:rPr lang="es-ES" sz="1400" b="0" dirty="0" err="1">
                <a:ea typeface="굴림" pitchFamily="34" charset="-127"/>
              </a:rPr>
              <a:t>see</a:t>
            </a:r>
            <a:r>
              <a:rPr lang="es-ES" sz="1400" b="0" dirty="0">
                <a:ea typeface="굴림" pitchFamily="34" charset="-127"/>
              </a:rPr>
              <a:t> </a:t>
            </a:r>
            <a:r>
              <a:rPr lang="es-ES" sz="1400" b="0" dirty="0" err="1">
                <a:ea typeface="굴림" pitchFamily="34" charset="-127"/>
              </a:rPr>
              <a:t>the</a:t>
            </a:r>
            <a:r>
              <a:rPr lang="es-ES" sz="1400" b="0" dirty="0">
                <a:ea typeface="굴림" pitchFamily="34" charset="-127"/>
              </a:rPr>
              <a:t> complete </a:t>
            </a:r>
            <a:r>
              <a:rPr lang="es-ES" sz="1400" b="0" dirty="0" err="1">
                <a:ea typeface="굴림" pitchFamily="34" charset="-127"/>
              </a:rPr>
              <a:t>code</a:t>
            </a:r>
            <a:endParaRPr lang="es-ES" sz="1400" b="0" dirty="0">
              <a:ea typeface="굴림" pitchFamily="34" charset="-127"/>
            </a:endParaRPr>
          </a:p>
        </p:txBody>
      </p:sp>
      <p:graphicFrame>
        <p:nvGraphicFramePr>
          <p:cNvPr id="1026" name="Object 9"/>
          <p:cNvGraphicFramePr>
            <a:graphicFrameLocks noChangeAspect="1"/>
          </p:cNvGraphicFramePr>
          <p:nvPr/>
        </p:nvGraphicFramePr>
        <p:xfrm>
          <a:off x="6324600" y="5334000"/>
          <a:ext cx="914400" cy="771525"/>
        </p:xfrm>
        <a:graphic>
          <a:graphicData uri="http://schemas.openxmlformats.org/presentationml/2006/ole">
            <p:oleObj spid="_x0000_s1026" name="Package" showAsIcon="1" r:id="rId4" imgW="914400" imgH="771480" progId="Package">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05CE8E0-EE9E-4179-8D8A-A4075EBF4455}" type="slidenum">
              <a:rPr lang="en-US"/>
              <a:pPr>
                <a:defRPr/>
              </a:pPr>
              <a:t>17</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abstract – Rules to follow</a:t>
            </a:r>
          </a:p>
        </p:txBody>
      </p:sp>
      <p:sp>
        <p:nvSpPr>
          <p:cNvPr id="22532" name="Rectangle 5"/>
          <p:cNvSpPr>
            <a:spLocks noGrp="1" noChangeArrowheads="1"/>
          </p:cNvSpPr>
          <p:nvPr>
            <p:ph type="body" idx="1"/>
          </p:nvPr>
        </p:nvSpPr>
        <p:spPr/>
        <p:txBody>
          <a:bodyPr/>
          <a:lstStyle/>
          <a:p>
            <a:pPr eaLnBrk="1" hangingPunct="1"/>
            <a:r>
              <a:rPr lang="en-US" sz="2200" smtClean="0"/>
              <a:t>The following cannot be abstract-</a:t>
            </a:r>
          </a:p>
          <a:p>
            <a:pPr eaLnBrk="1" hangingPunct="1">
              <a:buFont typeface="Wingdings" pitchFamily="2" charset="2"/>
              <a:buNone/>
            </a:pPr>
            <a:endParaRPr lang="en-US" sz="2200" smtClean="0"/>
          </a:p>
          <a:p>
            <a:pPr lvl="1" eaLnBrk="1" hangingPunct="1"/>
            <a:r>
              <a:rPr lang="en-US" smtClean="0"/>
              <a:t>Constructors</a:t>
            </a:r>
          </a:p>
          <a:p>
            <a:pPr lvl="1" eaLnBrk="1" hangingPunct="1">
              <a:buFont typeface="Wingdings" pitchFamily="2" charset="2"/>
              <a:buNone/>
            </a:pPr>
            <a:endParaRPr lang="en-US" smtClean="0"/>
          </a:p>
          <a:p>
            <a:pPr lvl="1" eaLnBrk="1" hangingPunct="1"/>
            <a:r>
              <a:rPr lang="en-US" smtClean="0"/>
              <a:t>static methods</a:t>
            </a:r>
          </a:p>
          <a:p>
            <a:pPr lvl="1" eaLnBrk="1" hangingPunct="1">
              <a:buFont typeface="Wingdings" pitchFamily="2" charset="2"/>
              <a:buNone/>
            </a:pPr>
            <a:endParaRPr lang="en-US" smtClean="0"/>
          </a:p>
          <a:p>
            <a:pPr lvl="1" eaLnBrk="1" hangingPunct="1"/>
            <a:r>
              <a:rPr lang="en-US" smtClean="0"/>
              <a:t>private methods</a:t>
            </a:r>
          </a:p>
          <a:p>
            <a:pPr lvl="1" eaLnBrk="1" hangingPunct="1">
              <a:buFont typeface="Wingdings" pitchFamily="2" charset="2"/>
              <a:buNone/>
            </a:pPr>
            <a:endParaRPr lang="en-US" smtClean="0"/>
          </a:p>
          <a:p>
            <a:pPr lvl="1" eaLnBrk="1" hangingPunct="1"/>
            <a:endParaRPr lang="en-US" sz="2400" smtClean="0"/>
          </a:p>
          <a:p>
            <a:pPr lvl="1"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Q1.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D922FA-586E-45DE-AC4F-7E3D18745F3F}" type="slidenum">
              <a:rPr lang="en-US"/>
              <a:pPr>
                <a:defRPr/>
              </a:pPr>
              <a:t>18</a:t>
            </a:fld>
            <a:endParaRPr lang="en-US"/>
          </a:p>
        </p:txBody>
      </p:sp>
      <p:sp>
        <p:nvSpPr>
          <p:cNvPr id="8" name="Text Box 4"/>
          <p:cNvSpPr txBox="1">
            <a:spLocks noChangeArrowheads="1"/>
          </p:cNvSpPr>
          <p:nvPr/>
        </p:nvSpPr>
        <p:spPr bwMode="auto">
          <a:xfrm>
            <a:off x="784225" y="1501775"/>
            <a:ext cx="8077200" cy="3416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abstract class </a:t>
            </a:r>
            <a:r>
              <a:rPr lang="en-US" dirty="0" err="1"/>
              <a:t>ParentClass</a:t>
            </a:r>
            <a:r>
              <a:rPr lang="en-US" dirty="0"/>
              <a:t>{</a:t>
            </a:r>
          </a:p>
          <a:p>
            <a:pPr>
              <a:spcBef>
                <a:spcPts val="0"/>
              </a:spcBef>
              <a:defRPr/>
            </a:pPr>
            <a:r>
              <a:rPr lang="en-US" dirty="0"/>
              <a:t> 	protected </a:t>
            </a:r>
            <a:r>
              <a:rPr lang="en-US" dirty="0" err="1"/>
              <a:t>int</a:t>
            </a:r>
            <a:r>
              <a:rPr lang="en-US" dirty="0"/>
              <a:t> </a:t>
            </a:r>
            <a:r>
              <a:rPr lang="en-US" dirty="0" err="1"/>
              <a:t>parentId</a:t>
            </a:r>
            <a:r>
              <a:rPr lang="en-US" dirty="0"/>
              <a:t>;</a:t>
            </a:r>
          </a:p>
          <a:p>
            <a:pPr>
              <a:spcBef>
                <a:spcPts val="0"/>
              </a:spcBef>
              <a:defRPr/>
            </a:pPr>
            <a:r>
              <a:rPr lang="en-US" dirty="0"/>
              <a:t> 	public </a:t>
            </a:r>
            <a:r>
              <a:rPr lang="en-US" dirty="0" err="1"/>
              <a:t>ParentClass</a:t>
            </a:r>
            <a:r>
              <a:rPr lang="en-US" dirty="0"/>
              <a:t>(){</a:t>
            </a:r>
          </a:p>
          <a:p>
            <a:pPr>
              <a:spcBef>
                <a:spcPts val="0"/>
              </a:spcBef>
              <a:defRPr/>
            </a:pPr>
            <a:r>
              <a:rPr lang="en-US" dirty="0"/>
              <a:t> 		</a:t>
            </a:r>
            <a:r>
              <a:rPr lang="en-US" dirty="0" err="1"/>
              <a:t>parentId</a:t>
            </a:r>
            <a:r>
              <a:rPr lang="en-US" dirty="0"/>
              <a:t>=1000;</a:t>
            </a:r>
          </a:p>
          <a:p>
            <a:pPr>
              <a:spcBef>
                <a:spcPts val="0"/>
              </a:spcBef>
              <a:defRPr/>
            </a:pPr>
            <a:r>
              <a:rPr lang="en-US" dirty="0"/>
              <a:t> 	}</a:t>
            </a:r>
          </a:p>
          <a:p>
            <a:pPr>
              <a:spcBef>
                <a:spcPts val="0"/>
              </a:spcBef>
              <a:defRPr/>
            </a:pPr>
            <a:r>
              <a:rPr lang="en-US" dirty="0"/>
              <a:t> 	abstract public void display();</a:t>
            </a:r>
          </a:p>
          <a:p>
            <a:pPr>
              <a:spcBef>
                <a:spcPts val="0"/>
              </a:spcBef>
              <a:defRPr/>
            </a:pPr>
            <a:r>
              <a:rPr lang="en-US" dirty="0"/>
              <a:t> }</a:t>
            </a:r>
          </a:p>
          <a:p>
            <a:pPr>
              <a:spcBef>
                <a:spcPts val="0"/>
              </a:spcBef>
              <a:defRPr/>
            </a:pPr>
            <a:r>
              <a:rPr lang="en-US" dirty="0"/>
              <a:t> class </a:t>
            </a:r>
            <a:r>
              <a:rPr lang="en-US" dirty="0" err="1"/>
              <a:t>ChildClass</a:t>
            </a:r>
            <a:r>
              <a:rPr lang="en-US" dirty="0"/>
              <a:t> extends </a:t>
            </a:r>
            <a:r>
              <a:rPr lang="en-US" dirty="0" err="1"/>
              <a:t>ParentClass</a:t>
            </a:r>
            <a:r>
              <a:rPr lang="en-US" dirty="0"/>
              <a:t>{</a:t>
            </a:r>
          </a:p>
          <a:p>
            <a:pPr>
              <a:spcBef>
                <a:spcPts val="0"/>
              </a:spcBef>
              <a:defRPr/>
            </a:pPr>
            <a:r>
              <a:rPr lang="en-US" dirty="0"/>
              <a:t>	 private </a:t>
            </a:r>
            <a:r>
              <a:rPr lang="en-US" dirty="0" err="1"/>
              <a:t>int</a:t>
            </a:r>
            <a:r>
              <a:rPr lang="en-US" dirty="0"/>
              <a:t> </a:t>
            </a:r>
            <a:r>
              <a:rPr lang="en-US" dirty="0" err="1"/>
              <a:t>childId</a:t>
            </a:r>
            <a:r>
              <a:rPr lang="en-US" dirty="0"/>
              <a:t>;</a:t>
            </a:r>
          </a:p>
          <a:p>
            <a:pPr>
              <a:spcBef>
                <a:spcPts val="0"/>
              </a:spcBef>
              <a:defRPr/>
            </a:pPr>
            <a:r>
              <a:rPr lang="en-US" dirty="0"/>
              <a:t>	 public </a:t>
            </a:r>
            <a:r>
              <a:rPr lang="en-US" dirty="0" err="1"/>
              <a:t>ChildClass</a:t>
            </a:r>
            <a:r>
              <a:rPr lang="en-US" dirty="0"/>
              <a:t>(){</a:t>
            </a:r>
          </a:p>
          <a:p>
            <a:pPr>
              <a:spcBef>
                <a:spcPts val="0"/>
              </a:spcBef>
              <a:defRPr/>
            </a:pPr>
            <a:r>
              <a:rPr lang="en-US" dirty="0"/>
              <a:t>		 </a:t>
            </a:r>
            <a:r>
              <a:rPr lang="en-US" dirty="0" err="1"/>
              <a:t>childId</a:t>
            </a:r>
            <a:r>
              <a:rPr lang="en-US" dirty="0"/>
              <a:t>=2000;</a:t>
            </a:r>
          </a:p>
          <a:p>
            <a:pPr>
              <a:spcBef>
                <a:spcPts val="0"/>
              </a:spcBef>
              <a:defRPr/>
            </a:pPr>
            <a:r>
              <a:rPr lang="en-US" dirty="0"/>
              <a:t>	 }</a:t>
            </a:r>
          </a:p>
          <a:p>
            <a:pPr>
              <a:spcBef>
                <a:spcPts val="0"/>
              </a:spcBef>
              <a:defRPr/>
            </a:pPr>
            <a:r>
              <a:rPr lang="en-US" dirty="0"/>
              <a:t> }</a:t>
            </a:r>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ChildClass</a:t>
            </a:r>
            <a:r>
              <a:rPr lang="en-US" dirty="0"/>
              <a:t> </a:t>
            </a:r>
            <a:r>
              <a:rPr lang="en-US" dirty="0" err="1"/>
              <a:t>childOne</a:t>
            </a:r>
            <a:r>
              <a:rPr lang="en-US" dirty="0"/>
              <a:t> = new </a:t>
            </a:r>
            <a:r>
              <a:rPr lang="en-US" dirty="0" err="1"/>
              <a:t>ChildClass</a:t>
            </a:r>
            <a:r>
              <a:rPr lang="en-US" dirty="0"/>
              <a:t>();</a:t>
            </a:r>
          </a:p>
          <a:p>
            <a:pPr>
              <a:spcBef>
                <a:spcPts val="0"/>
              </a:spcBef>
              <a:defRPr/>
            </a:pPr>
            <a:r>
              <a:rPr lang="en-US" dirty="0"/>
              <a:t>	 }</a:t>
            </a:r>
          </a:p>
          <a:p>
            <a:pPr>
              <a:spcBef>
                <a:spcPts val="0"/>
              </a:spcBef>
              <a:defRPr/>
            </a:pPr>
            <a:r>
              <a:rPr lang="en-US" dirty="0"/>
              <a:t> }</a:t>
            </a:r>
          </a:p>
        </p:txBody>
      </p:sp>
      <p:pic>
        <p:nvPicPr>
          <p:cNvPr id="23558"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029200"/>
            <a:ext cx="7772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abstract method is not overridden in the sub class and the sub class is not 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B847439-7C26-4C8B-9D92-EEC658FF20FA}" type="slidenum">
              <a:rPr lang="en-US"/>
              <a:pPr>
                <a:defRPr/>
              </a:pPr>
              <a:t>19</a:t>
            </a:fld>
            <a:endParaRPr lang="en-US"/>
          </a:p>
        </p:txBody>
      </p:sp>
      <p:sp>
        <p:nvSpPr>
          <p:cNvPr id="8" name="Text Box 4"/>
          <p:cNvSpPr txBox="1">
            <a:spLocks noChangeArrowheads="1"/>
          </p:cNvSpPr>
          <p:nvPr/>
        </p:nvSpPr>
        <p:spPr bwMode="auto">
          <a:xfrm>
            <a:off x="784225" y="1501775"/>
            <a:ext cx="8077200" cy="28622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abstract class </a:t>
            </a:r>
            <a:r>
              <a:rPr lang="en-US" dirty="0" err="1"/>
              <a:t>ParentClass</a:t>
            </a:r>
            <a:r>
              <a:rPr lang="en-US" dirty="0"/>
              <a:t>{</a:t>
            </a:r>
          </a:p>
          <a:p>
            <a:pPr>
              <a:spcBef>
                <a:spcPts val="0"/>
              </a:spcBef>
              <a:defRPr/>
            </a:pPr>
            <a:r>
              <a:rPr lang="en-US" dirty="0"/>
              <a:t> 	protected </a:t>
            </a:r>
            <a:r>
              <a:rPr lang="en-US" dirty="0" err="1"/>
              <a:t>int</a:t>
            </a:r>
            <a:r>
              <a:rPr lang="en-US" dirty="0"/>
              <a:t> </a:t>
            </a:r>
            <a:r>
              <a:rPr lang="en-US" dirty="0" err="1"/>
              <a:t>parentId</a:t>
            </a:r>
            <a:r>
              <a:rPr lang="en-US" dirty="0"/>
              <a:t>;</a:t>
            </a:r>
          </a:p>
          <a:p>
            <a:pPr>
              <a:spcBef>
                <a:spcPts val="0"/>
              </a:spcBef>
              <a:defRPr/>
            </a:pPr>
            <a:r>
              <a:rPr lang="en-US" dirty="0"/>
              <a:t> 	abstract public </a:t>
            </a:r>
            <a:r>
              <a:rPr lang="en-US" dirty="0" err="1"/>
              <a:t>ParentClass</a:t>
            </a:r>
            <a:r>
              <a:rPr lang="en-US" dirty="0"/>
              <a:t>();</a:t>
            </a:r>
          </a:p>
          <a:p>
            <a:pPr>
              <a:spcBef>
                <a:spcPts val="0"/>
              </a:spcBef>
              <a:defRPr/>
            </a:pPr>
            <a:r>
              <a:rPr lang="en-US" dirty="0"/>
              <a:t> }</a:t>
            </a:r>
          </a:p>
          <a:p>
            <a:pPr>
              <a:spcBef>
                <a:spcPts val="0"/>
              </a:spcBef>
              <a:defRPr/>
            </a:pPr>
            <a:r>
              <a:rPr lang="en-US" dirty="0"/>
              <a:t> class </a:t>
            </a:r>
            <a:r>
              <a:rPr lang="en-US" dirty="0" err="1"/>
              <a:t>ChildClass</a:t>
            </a:r>
            <a:r>
              <a:rPr lang="en-US" dirty="0"/>
              <a:t> extends </a:t>
            </a:r>
            <a:r>
              <a:rPr lang="en-US" dirty="0" err="1"/>
              <a:t>ParentClass</a:t>
            </a:r>
            <a:r>
              <a:rPr lang="en-US" dirty="0"/>
              <a:t>{</a:t>
            </a:r>
          </a:p>
          <a:p>
            <a:pPr>
              <a:spcBef>
                <a:spcPts val="0"/>
              </a:spcBef>
              <a:defRPr/>
            </a:pPr>
            <a:r>
              <a:rPr lang="en-US" dirty="0"/>
              <a:t>	 private </a:t>
            </a:r>
            <a:r>
              <a:rPr lang="en-US" dirty="0" err="1"/>
              <a:t>int</a:t>
            </a:r>
            <a:r>
              <a:rPr lang="en-US" dirty="0"/>
              <a:t> </a:t>
            </a:r>
            <a:r>
              <a:rPr lang="en-US" dirty="0" err="1"/>
              <a:t>childId</a:t>
            </a:r>
            <a:r>
              <a:rPr lang="en-US" dirty="0"/>
              <a:t>;</a:t>
            </a:r>
          </a:p>
          <a:p>
            <a:pPr>
              <a:spcBef>
                <a:spcPts val="0"/>
              </a:spcBef>
              <a:defRPr/>
            </a:pPr>
            <a:r>
              <a:rPr lang="en-US" dirty="0"/>
              <a:t>	 public </a:t>
            </a:r>
            <a:r>
              <a:rPr lang="en-US" dirty="0" err="1"/>
              <a:t>ChildClass</a:t>
            </a:r>
            <a:r>
              <a:rPr lang="en-US" dirty="0"/>
              <a:t>(){</a:t>
            </a:r>
          </a:p>
          <a:p>
            <a:pPr>
              <a:spcBef>
                <a:spcPts val="0"/>
              </a:spcBef>
              <a:defRPr/>
            </a:pPr>
            <a:r>
              <a:rPr lang="en-US" dirty="0"/>
              <a:t>		 </a:t>
            </a:r>
            <a:r>
              <a:rPr lang="en-US" dirty="0" err="1"/>
              <a:t>childId</a:t>
            </a:r>
            <a:r>
              <a:rPr lang="en-US" dirty="0"/>
              <a:t>=2000;</a:t>
            </a:r>
          </a:p>
          <a:p>
            <a:pPr>
              <a:spcBef>
                <a:spcPts val="0"/>
              </a:spcBef>
              <a:defRPr/>
            </a:pPr>
            <a:r>
              <a:rPr lang="en-US" dirty="0"/>
              <a:t>	 }</a:t>
            </a:r>
          </a:p>
          <a:p>
            <a:pPr>
              <a:spcBef>
                <a:spcPts val="0"/>
              </a:spcBef>
              <a:defRPr/>
            </a:pPr>
            <a:r>
              <a:rPr lang="en-US" dirty="0"/>
              <a:t> }</a:t>
            </a:r>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ChildClass</a:t>
            </a:r>
            <a:r>
              <a:rPr lang="en-US" dirty="0"/>
              <a:t> </a:t>
            </a:r>
            <a:r>
              <a:rPr lang="en-US" dirty="0" err="1"/>
              <a:t>childOne</a:t>
            </a:r>
            <a:r>
              <a:rPr lang="en-US" dirty="0"/>
              <a:t> = new </a:t>
            </a:r>
            <a:r>
              <a:rPr lang="en-US" dirty="0" err="1"/>
              <a:t>ChildClass</a:t>
            </a:r>
            <a:r>
              <a:rPr lang="en-US" dirty="0"/>
              <a:t>();</a:t>
            </a:r>
          </a:p>
          <a:p>
            <a:pPr>
              <a:spcBef>
                <a:spcPts val="0"/>
              </a:spcBef>
              <a:defRPr/>
            </a:pPr>
            <a:r>
              <a:rPr lang="en-US" dirty="0"/>
              <a:t>	 }</a:t>
            </a:r>
          </a:p>
          <a:p>
            <a:pPr>
              <a:spcBef>
                <a:spcPts val="0"/>
              </a:spcBef>
              <a:defRPr/>
            </a:pPr>
            <a:r>
              <a:rPr lang="en-US" dirty="0"/>
              <a:t> }</a:t>
            </a:r>
          </a:p>
        </p:txBody>
      </p:sp>
      <p:pic>
        <p:nvPicPr>
          <p:cNvPr id="24582"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4648200"/>
            <a:ext cx="77724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Constructor cannot be made 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a:buFont typeface="Wingdings" pitchFamily="2" charset="2"/>
              <a:buNone/>
              <a:defRPr/>
            </a:pPr>
            <a:r>
              <a:rPr lang="en-US" sz="1600" b="1" dirty="0" smtClean="0"/>
              <a:t>© (2009) Infosys Technologies Ltd.</a:t>
            </a:r>
          </a:p>
          <a:p>
            <a:pPr>
              <a:buFont typeface="Wingdings" pitchFamily="2" charset="2"/>
              <a:buNone/>
              <a:defRPr/>
            </a:pPr>
            <a:endParaRPr lang="en-US" sz="1600" dirty="0" smtClean="0"/>
          </a:p>
          <a:p>
            <a:pPr indent="4763">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AE5836F1-2218-40E8-A0E2-B5F0CD3D2400}"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4C61A0EF-6F88-4BAC-BD2F-CD97F956C2C7}" type="slidenum">
              <a:rPr lang="en-US"/>
              <a:pPr>
                <a:defRPr/>
              </a:pPr>
              <a:t>20</a:t>
            </a:fld>
            <a:endParaRPr lang="en-US"/>
          </a:p>
        </p:txBody>
      </p:sp>
      <p:sp>
        <p:nvSpPr>
          <p:cNvPr id="8" name="Text Box 4"/>
          <p:cNvSpPr txBox="1">
            <a:spLocks noChangeArrowheads="1"/>
          </p:cNvSpPr>
          <p:nvPr/>
        </p:nvSpPr>
        <p:spPr bwMode="auto">
          <a:xfrm>
            <a:off x="784225" y="1501775"/>
            <a:ext cx="8077200" cy="41560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abstract class </a:t>
            </a:r>
            <a:r>
              <a:rPr lang="en-US" dirty="0" err="1"/>
              <a:t>ParentClass</a:t>
            </a:r>
            <a:r>
              <a:rPr lang="en-US" dirty="0"/>
              <a:t>{</a:t>
            </a:r>
          </a:p>
          <a:p>
            <a:pPr>
              <a:spcBef>
                <a:spcPts val="0"/>
              </a:spcBef>
              <a:defRPr/>
            </a:pPr>
            <a:r>
              <a:rPr lang="en-US" dirty="0"/>
              <a:t> 	protected </a:t>
            </a:r>
            <a:r>
              <a:rPr lang="en-US" dirty="0" err="1"/>
              <a:t>int</a:t>
            </a:r>
            <a:r>
              <a:rPr lang="en-US" dirty="0"/>
              <a:t> </a:t>
            </a:r>
            <a:r>
              <a:rPr lang="en-US" dirty="0" err="1"/>
              <a:t>parentId</a:t>
            </a:r>
            <a:r>
              <a:rPr lang="en-US" dirty="0"/>
              <a:t>;</a:t>
            </a:r>
          </a:p>
          <a:p>
            <a:pPr>
              <a:spcBef>
                <a:spcPts val="0"/>
              </a:spcBef>
              <a:defRPr/>
            </a:pPr>
            <a:r>
              <a:rPr lang="en-US" dirty="0"/>
              <a:t>	public </a:t>
            </a:r>
            <a:r>
              <a:rPr lang="en-US" dirty="0" err="1"/>
              <a:t>ParentClass</a:t>
            </a:r>
            <a:r>
              <a:rPr lang="en-US" dirty="0"/>
              <a:t>(){</a:t>
            </a:r>
          </a:p>
          <a:p>
            <a:pPr>
              <a:spcBef>
                <a:spcPts val="0"/>
              </a:spcBef>
              <a:defRPr/>
            </a:pPr>
            <a:r>
              <a:rPr lang="en-US" dirty="0"/>
              <a:t> 		</a:t>
            </a:r>
            <a:r>
              <a:rPr lang="en-US" dirty="0" err="1"/>
              <a:t>parentId</a:t>
            </a:r>
            <a:r>
              <a:rPr lang="en-US" dirty="0"/>
              <a:t>=1000;</a:t>
            </a:r>
          </a:p>
          <a:p>
            <a:pPr>
              <a:spcBef>
                <a:spcPts val="0"/>
              </a:spcBef>
              <a:defRPr/>
            </a:pPr>
            <a:r>
              <a:rPr lang="en-US" dirty="0"/>
              <a:t> 	}</a:t>
            </a:r>
          </a:p>
          <a:p>
            <a:pPr>
              <a:spcBef>
                <a:spcPts val="0"/>
              </a:spcBef>
              <a:defRPr/>
            </a:pPr>
            <a:r>
              <a:rPr lang="en-US" dirty="0"/>
              <a:t> 	abstract private void display();</a:t>
            </a:r>
          </a:p>
          <a:p>
            <a:pPr>
              <a:spcBef>
                <a:spcPts val="0"/>
              </a:spcBef>
              <a:defRPr/>
            </a:pPr>
            <a:r>
              <a:rPr lang="en-US" dirty="0"/>
              <a:t> }</a:t>
            </a:r>
          </a:p>
          <a:p>
            <a:pPr>
              <a:spcBef>
                <a:spcPts val="0"/>
              </a:spcBef>
              <a:defRPr/>
            </a:pPr>
            <a:r>
              <a:rPr lang="en-US" dirty="0"/>
              <a:t> class </a:t>
            </a:r>
            <a:r>
              <a:rPr lang="en-US" dirty="0" err="1"/>
              <a:t>ChildClass</a:t>
            </a:r>
            <a:r>
              <a:rPr lang="en-US" dirty="0"/>
              <a:t> extends </a:t>
            </a:r>
            <a:r>
              <a:rPr lang="en-US" dirty="0" err="1"/>
              <a:t>ParentClass</a:t>
            </a:r>
            <a:r>
              <a:rPr lang="en-US" dirty="0"/>
              <a:t>{</a:t>
            </a:r>
          </a:p>
          <a:p>
            <a:pPr>
              <a:spcBef>
                <a:spcPts val="0"/>
              </a:spcBef>
              <a:defRPr/>
            </a:pPr>
            <a:r>
              <a:rPr lang="en-US" dirty="0"/>
              <a:t>	 private </a:t>
            </a:r>
            <a:r>
              <a:rPr lang="en-US" dirty="0" err="1"/>
              <a:t>int</a:t>
            </a:r>
            <a:r>
              <a:rPr lang="en-US" dirty="0"/>
              <a:t> </a:t>
            </a:r>
            <a:r>
              <a:rPr lang="en-US" dirty="0" err="1"/>
              <a:t>childId</a:t>
            </a:r>
            <a:r>
              <a:rPr lang="en-US" dirty="0"/>
              <a:t>;</a:t>
            </a:r>
          </a:p>
          <a:p>
            <a:pPr>
              <a:spcBef>
                <a:spcPts val="0"/>
              </a:spcBef>
              <a:defRPr/>
            </a:pPr>
            <a:r>
              <a:rPr lang="en-US" dirty="0"/>
              <a:t>	 public </a:t>
            </a:r>
            <a:r>
              <a:rPr lang="en-US" dirty="0" err="1"/>
              <a:t>ChildClass</a:t>
            </a:r>
            <a:r>
              <a:rPr lang="en-US" dirty="0"/>
              <a:t>(){</a:t>
            </a:r>
          </a:p>
          <a:p>
            <a:pPr>
              <a:spcBef>
                <a:spcPts val="0"/>
              </a:spcBef>
              <a:defRPr/>
            </a:pPr>
            <a:r>
              <a:rPr lang="en-US" dirty="0"/>
              <a:t>		 </a:t>
            </a:r>
            <a:r>
              <a:rPr lang="en-US" dirty="0" err="1"/>
              <a:t>childId</a:t>
            </a:r>
            <a:r>
              <a:rPr lang="en-US" dirty="0"/>
              <a:t>=2000;</a:t>
            </a:r>
          </a:p>
          <a:p>
            <a:pPr>
              <a:spcBef>
                <a:spcPts val="0"/>
              </a:spcBef>
              <a:defRPr/>
            </a:pPr>
            <a:r>
              <a:rPr lang="en-US" dirty="0"/>
              <a:t>	 }</a:t>
            </a:r>
          </a:p>
          <a:p>
            <a:pPr>
              <a:spcBef>
                <a:spcPts val="0"/>
              </a:spcBef>
              <a:defRPr/>
            </a:pPr>
            <a:r>
              <a:rPr lang="en-US" dirty="0"/>
              <a:t>	 public void display(){</a:t>
            </a:r>
          </a:p>
          <a:p>
            <a:pPr>
              <a:spcBef>
                <a:spcPts val="0"/>
              </a:spcBef>
              <a:defRPr/>
            </a:pPr>
            <a:r>
              <a:rPr lang="en-US" dirty="0"/>
              <a:t>		 </a:t>
            </a:r>
            <a:r>
              <a:rPr lang="en-US" dirty="0" err="1"/>
              <a:t>System.out.println</a:t>
            </a:r>
            <a:r>
              <a:rPr lang="en-US" dirty="0"/>
              <a:t>("Parent Id:"+</a:t>
            </a:r>
            <a:r>
              <a:rPr lang="en-US" dirty="0" err="1"/>
              <a:t>parentId</a:t>
            </a:r>
            <a:r>
              <a:rPr lang="en-US" dirty="0"/>
              <a:t>+" Child Id:"+</a:t>
            </a:r>
            <a:r>
              <a:rPr lang="en-US" dirty="0" err="1"/>
              <a:t>childId</a:t>
            </a:r>
            <a:r>
              <a:rPr lang="en-US" dirty="0"/>
              <a:t>);</a:t>
            </a:r>
          </a:p>
          <a:p>
            <a:pPr>
              <a:spcBef>
                <a:spcPts val="0"/>
              </a:spcBef>
              <a:defRPr/>
            </a:pPr>
            <a:r>
              <a:rPr lang="en-US" dirty="0"/>
              <a:t>	 }</a:t>
            </a:r>
          </a:p>
          <a:p>
            <a:pPr>
              <a:spcBef>
                <a:spcPts val="0"/>
              </a:spcBef>
              <a:defRPr/>
            </a:pPr>
            <a:r>
              <a:rPr lang="en-US" dirty="0"/>
              <a:t> }</a:t>
            </a:r>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ChildClass</a:t>
            </a:r>
            <a:r>
              <a:rPr lang="en-US" dirty="0"/>
              <a:t> </a:t>
            </a:r>
            <a:r>
              <a:rPr lang="en-US" dirty="0" err="1"/>
              <a:t>childOne</a:t>
            </a:r>
            <a:r>
              <a:rPr lang="en-US" dirty="0"/>
              <a:t> = new </a:t>
            </a:r>
            <a:r>
              <a:rPr lang="en-US" dirty="0" err="1"/>
              <a:t>ChildClass</a:t>
            </a:r>
            <a:r>
              <a:rPr lang="en-US" dirty="0"/>
              <a:t>();</a:t>
            </a:r>
          </a:p>
          <a:p>
            <a:pPr>
              <a:spcBef>
                <a:spcPts val="0"/>
              </a:spcBef>
              <a:defRPr/>
            </a:pPr>
            <a:r>
              <a:rPr lang="en-US" dirty="0"/>
              <a:t>		 </a:t>
            </a:r>
            <a:r>
              <a:rPr lang="en-US" dirty="0" err="1"/>
              <a:t>childOne.display</a:t>
            </a:r>
            <a:r>
              <a:rPr lang="en-US" dirty="0"/>
              <a:t>();</a:t>
            </a:r>
          </a:p>
          <a:p>
            <a:pPr>
              <a:spcBef>
                <a:spcPts val="0"/>
              </a:spcBef>
              <a:defRPr/>
            </a:pPr>
            <a:r>
              <a:rPr lang="en-US" dirty="0"/>
              <a:t>	 }</a:t>
            </a:r>
          </a:p>
          <a:p>
            <a:pPr>
              <a:spcBef>
                <a:spcPts val="0"/>
              </a:spcBef>
              <a:defRPr/>
            </a:pPr>
            <a:r>
              <a:rPr lang="en-US" dirty="0"/>
              <a:t> }</a:t>
            </a:r>
          </a:p>
        </p:txBody>
      </p:sp>
      <p:pic>
        <p:nvPicPr>
          <p:cNvPr id="2560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1066800" y="5486400"/>
            <a:ext cx="77724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spcBef>
                <a:spcPts val="0"/>
              </a:spcBef>
            </a:pPr>
            <a:r>
              <a:rPr lang="en-US" sz="1600" b="0" dirty="0" smtClean="0"/>
              <a:t>Compilation Error: private method cannot be made 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Q4. What is the output of the following code snippet and how many .class files will be created?</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55845D7-DDF4-418F-A206-CA2837F5F981}" type="slidenum">
              <a:rPr lang="en-US"/>
              <a:pPr>
                <a:defRPr/>
              </a:pPr>
              <a:t>21</a:t>
            </a:fld>
            <a:endParaRPr lang="en-US"/>
          </a:p>
        </p:txBody>
      </p:sp>
      <p:sp>
        <p:nvSpPr>
          <p:cNvPr id="8" name="Text Box 4"/>
          <p:cNvSpPr txBox="1">
            <a:spLocks noChangeArrowheads="1"/>
          </p:cNvSpPr>
          <p:nvPr/>
        </p:nvSpPr>
        <p:spPr bwMode="auto">
          <a:xfrm>
            <a:off x="784225" y="1831975"/>
            <a:ext cx="8077200" cy="43396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abstract class </a:t>
            </a:r>
            <a:r>
              <a:rPr lang="en-US" dirty="0" err="1"/>
              <a:t>ParentClass</a:t>
            </a:r>
            <a:r>
              <a:rPr lang="en-US" dirty="0" smtClean="0"/>
              <a:t>{</a:t>
            </a:r>
          </a:p>
          <a:p>
            <a:pPr>
              <a:spcBef>
                <a:spcPts val="0"/>
              </a:spcBef>
              <a:defRPr/>
            </a:pPr>
            <a:r>
              <a:rPr lang="en-US" dirty="0" smtClean="0"/>
              <a:t>	protected </a:t>
            </a:r>
            <a:r>
              <a:rPr lang="en-US" dirty="0" err="1"/>
              <a:t>int</a:t>
            </a:r>
            <a:r>
              <a:rPr lang="en-US" dirty="0"/>
              <a:t> </a:t>
            </a:r>
            <a:r>
              <a:rPr lang="en-US" dirty="0" err="1"/>
              <a:t>parentId</a:t>
            </a:r>
            <a:r>
              <a:rPr lang="en-US" dirty="0"/>
              <a:t>;</a:t>
            </a:r>
          </a:p>
          <a:p>
            <a:pPr>
              <a:spcBef>
                <a:spcPts val="0"/>
              </a:spcBef>
              <a:defRPr/>
            </a:pPr>
            <a:r>
              <a:rPr lang="en-US" dirty="0"/>
              <a:t>	public </a:t>
            </a:r>
            <a:r>
              <a:rPr lang="en-US" dirty="0" err="1"/>
              <a:t>ParentClass</a:t>
            </a:r>
            <a:r>
              <a:rPr lang="en-US" dirty="0"/>
              <a:t>(){</a:t>
            </a:r>
          </a:p>
          <a:p>
            <a:pPr>
              <a:spcBef>
                <a:spcPts val="0"/>
              </a:spcBef>
              <a:defRPr/>
            </a:pPr>
            <a:r>
              <a:rPr lang="en-US" dirty="0"/>
              <a:t> 		</a:t>
            </a:r>
            <a:r>
              <a:rPr lang="en-US" dirty="0" err="1"/>
              <a:t>parentId</a:t>
            </a:r>
            <a:r>
              <a:rPr lang="en-US" dirty="0"/>
              <a:t>=1000;</a:t>
            </a:r>
          </a:p>
          <a:p>
            <a:pPr>
              <a:spcBef>
                <a:spcPts val="0"/>
              </a:spcBef>
              <a:defRPr/>
            </a:pPr>
            <a:r>
              <a:rPr lang="en-US" dirty="0"/>
              <a:t> 	}</a:t>
            </a:r>
          </a:p>
          <a:p>
            <a:pPr>
              <a:spcBef>
                <a:spcPts val="0"/>
              </a:spcBef>
              <a:defRPr/>
            </a:pPr>
            <a:r>
              <a:rPr lang="en-US" dirty="0"/>
              <a:t> 	abstract public void display();</a:t>
            </a:r>
          </a:p>
          <a:p>
            <a:pPr>
              <a:spcBef>
                <a:spcPts val="0"/>
              </a:spcBef>
              <a:defRPr/>
            </a:pPr>
            <a:endParaRPr lang="en-US" dirty="0"/>
          </a:p>
          <a:p>
            <a:pPr>
              <a:spcBef>
                <a:spcPts val="0"/>
              </a:spcBef>
              <a:defRPr/>
            </a:pPr>
            <a:r>
              <a:rPr lang="en-US" dirty="0"/>
              <a:t> }</a:t>
            </a:r>
          </a:p>
          <a:p>
            <a:pPr>
              <a:spcBef>
                <a:spcPts val="0"/>
              </a:spcBef>
              <a:defRPr/>
            </a:pPr>
            <a:r>
              <a:rPr lang="en-US" dirty="0"/>
              <a:t> class </a:t>
            </a:r>
            <a:r>
              <a:rPr lang="en-US" dirty="0" err="1"/>
              <a:t>ChildClass</a:t>
            </a:r>
            <a:r>
              <a:rPr lang="en-US" dirty="0"/>
              <a:t> extends </a:t>
            </a:r>
            <a:r>
              <a:rPr lang="en-US" dirty="0" err="1"/>
              <a:t>ParentClass</a:t>
            </a:r>
            <a:r>
              <a:rPr lang="en-US" dirty="0"/>
              <a:t>{</a:t>
            </a:r>
          </a:p>
          <a:p>
            <a:pPr>
              <a:spcBef>
                <a:spcPts val="0"/>
              </a:spcBef>
              <a:defRPr/>
            </a:pPr>
            <a:r>
              <a:rPr lang="en-US" dirty="0"/>
              <a:t>	 private </a:t>
            </a:r>
            <a:r>
              <a:rPr lang="en-US" dirty="0" err="1"/>
              <a:t>int</a:t>
            </a:r>
            <a:r>
              <a:rPr lang="en-US" dirty="0"/>
              <a:t> </a:t>
            </a:r>
            <a:r>
              <a:rPr lang="en-US" dirty="0" err="1"/>
              <a:t>childId</a:t>
            </a:r>
            <a:r>
              <a:rPr lang="en-US" dirty="0"/>
              <a:t>;</a:t>
            </a:r>
          </a:p>
          <a:p>
            <a:pPr>
              <a:spcBef>
                <a:spcPts val="0"/>
              </a:spcBef>
              <a:defRPr/>
            </a:pPr>
            <a:r>
              <a:rPr lang="en-US" dirty="0"/>
              <a:t>	 public </a:t>
            </a:r>
            <a:r>
              <a:rPr lang="en-US" dirty="0" err="1"/>
              <a:t>ChildClass</a:t>
            </a:r>
            <a:r>
              <a:rPr lang="en-US" dirty="0"/>
              <a:t>(){</a:t>
            </a:r>
          </a:p>
          <a:p>
            <a:pPr>
              <a:spcBef>
                <a:spcPts val="0"/>
              </a:spcBef>
              <a:defRPr/>
            </a:pPr>
            <a:r>
              <a:rPr lang="en-US" dirty="0"/>
              <a:t>		 </a:t>
            </a:r>
            <a:r>
              <a:rPr lang="en-US" dirty="0" err="1"/>
              <a:t>childId</a:t>
            </a:r>
            <a:r>
              <a:rPr lang="en-US" dirty="0"/>
              <a:t>=2000;</a:t>
            </a:r>
          </a:p>
          <a:p>
            <a:pPr>
              <a:spcBef>
                <a:spcPts val="0"/>
              </a:spcBef>
              <a:defRPr/>
            </a:pPr>
            <a:r>
              <a:rPr lang="en-US" dirty="0"/>
              <a:t>	 }</a:t>
            </a:r>
          </a:p>
          <a:p>
            <a:pPr>
              <a:spcBef>
                <a:spcPts val="0"/>
              </a:spcBef>
              <a:defRPr/>
            </a:pPr>
            <a:r>
              <a:rPr lang="en-US" dirty="0"/>
              <a:t>	 public void display(){</a:t>
            </a:r>
          </a:p>
          <a:p>
            <a:pPr>
              <a:spcBef>
                <a:spcPts val="0"/>
              </a:spcBef>
              <a:defRPr/>
            </a:pPr>
            <a:r>
              <a:rPr lang="en-US" dirty="0"/>
              <a:t>		 </a:t>
            </a:r>
            <a:r>
              <a:rPr lang="en-US" dirty="0" err="1"/>
              <a:t>System.out.println</a:t>
            </a:r>
            <a:r>
              <a:rPr lang="en-US" dirty="0"/>
              <a:t>("Parent Id:"+</a:t>
            </a:r>
            <a:r>
              <a:rPr lang="en-US" dirty="0" err="1"/>
              <a:t>parentId</a:t>
            </a:r>
            <a:r>
              <a:rPr lang="en-US" dirty="0"/>
              <a:t>+" Child Id:"+</a:t>
            </a:r>
            <a:r>
              <a:rPr lang="en-US" dirty="0" err="1"/>
              <a:t>childId</a:t>
            </a:r>
            <a:r>
              <a:rPr lang="en-US" dirty="0"/>
              <a:t>);</a:t>
            </a:r>
          </a:p>
          <a:p>
            <a:pPr>
              <a:spcBef>
                <a:spcPts val="0"/>
              </a:spcBef>
              <a:defRPr/>
            </a:pPr>
            <a:r>
              <a:rPr lang="en-US" dirty="0"/>
              <a:t>	 }</a:t>
            </a:r>
          </a:p>
          <a:p>
            <a:pPr>
              <a:spcBef>
                <a:spcPts val="0"/>
              </a:spcBef>
              <a:defRPr/>
            </a:pPr>
            <a:r>
              <a:rPr lang="en-US" dirty="0"/>
              <a:t> }</a:t>
            </a:r>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ChildClass</a:t>
            </a:r>
            <a:r>
              <a:rPr lang="en-US" dirty="0"/>
              <a:t> </a:t>
            </a:r>
            <a:r>
              <a:rPr lang="en-US" dirty="0" err="1"/>
              <a:t>childOne</a:t>
            </a:r>
            <a:r>
              <a:rPr lang="en-US" dirty="0"/>
              <a:t> = new </a:t>
            </a:r>
            <a:r>
              <a:rPr lang="en-US" dirty="0" err="1"/>
              <a:t>ChildClass</a:t>
            </a:r>
            <a:r>
              <a:rPr lang="en-US" dirty="0"/>
              <a:t>();</a:t>
            </a:r>
          </a:p>
          <a:p>
            <a:pPr>
              <a:spcBef>
                <a:spcPts val="0"/>
              </a:spcBef>
              <a:defRPr/>
            </a:pPr>
            <a:r>
              <a:rPr lang="en-US" dirty="0"/>
              <a:t>		 </a:t>
            </a:r>
            <a:r>
              <a:rPr lang="en-US" dirty="0" err="1"/>
              <a:t>childOne.display</a:t>
            </a:r>
            <a:r>
              <a:rPr lang="en-US" dirty="0"/>
              <a:t>();</a:t>
            </a:r>
          </a:p>
          <a:p>
            <a:pPr>
              <a:spcBef>
                <a:spcPts val="0"/>
              </a:spcBef>
              <a:defRPr/>
            </a:pPr>
            <a:r>
              <a:rPr lang="en-US" dirty="0"/>
              <a:t>	 }</a:t>
            </a:r>
          </a:p>
          <a:p>
            <a:pPr>
              <a:spcBef>
                <a:spcPts val="0"/>
              </a:spcBef>
              <a:defRPr/>
            </a:pPr>
            <a:r>
              <a:rPr lang="en-US" dirty="0"/>
              <a:t> }</a:t>
            </a:r>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9" name="Content Placeholder 9"/>
          <p:cNvSpPr txBox="1">
            <a:spLocks/>
          </p:cNvSpPr>
          <p:nvPr/>
        </p:nvSpPr>
        <p:spPr bwMode="auto">
          <a:xfrm>
            <a:off x="5791200" y="4648200"/>
            <a:ext cx="3886200" cy="1295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400" b="0" dirty="0" smtClean="0"/>
              <a:t>Parent Id:1000 Child Id:2000</a:t>
            </a:r>
          </a:p>
          <a:p>
            <a:pPr eaLnBrk="1" hangingPunct="1"/>
            <a:r>
              <a:rPr lang="en-US" sz="1400" b="0" dirty="0" smtClean="0"/>
              <a:t>Three .class files will be created. One for </a:t>
            </a:r>
            <a:r>
              <a:rPr lang="en-US" sz="1400" b="0" dirty="0" err="1" smtClean="0"/>
              <a:t>ParentClass</a:t>
            </a:r>
            <a:r>
              <a:rPr lang="en-US" sz="1400" b="0" dirty="0" smtClean="0"/>
              <a:t>, One for </a:t>
            </a:r>
            <a:r>
              <a:rPr lang="en-US" sz="1400" b="0" dirty="0" err="1" smtClean="0"/>
              <a:t>ChildClass</a:t>
            </a:r>
            <a:r>
              <a:rPr lang="en-US" sz="1400" b="0" dirty="0" smtClean="0"/>
              <a:t> and One for 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Q5. What is the output of the following code snippet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55845D7-DDF4-418F-A206-CA2837F5F981}" type="slidenum">
              <a:rPr lang="en-US"/>
              <a:pPr>
                <a:defRPr/>
              </a:pPr>
              <a:t>22</a:t>
            </a:fld>
            <a:endParaRPr lang="en-US"/>
          </a:p>
        </p:txBody>
      </p:sp>
      <p:sp>
        <p:nvSpPr>
          <p:cNvPr id="8" name="Text Box 4"/>
          <p:cNvSpPr txBox="1">
            <a:spLocks noChangeArrowheads="1"/>
          </p:cNvSpPr>
          <p:nvPr/>
        </p:nvSpPr>
        <p:spPr bwMode="auto">
          <a:xfrm>
            <a:off x="784225" y="1507153"/>
            <a:ext cx="8077200" cy="489364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abstract class Example{</a:t>
            </a:r>
          </a:p>
          <a:p>
            <a:r>
              <a:rPr lang="en-US" dirty="0" smtClean="0"/>
              <a:t>	public void </a:t>
            </a:r>
            <a:r>
              <a:rPr lang="en-US" dirty="0" err="1" smtClean="0"/>
              <a:t>disp</a:t>
            </a:r>
            <a:r>
              <a:rPr lang="en-US" dirty="0" smtClean="0"/>
              <a:t>(){</a:t>
            </a:r>
          </a:p>
          <a:p>
            <a:r>
              <a:rPr lang="en-US" dirty="0" smtClean="0"/>
              <a:t>		  </a:t>
            </a:r>
            <a:r>
              <a:rPr lang="en-US" dirty="0" err="1" smtClean="0"/>
              <a:t>System.out.println</a:t>
            </a:r>
            <a:r>
              <a:rPr lang="en-US" dirty="0" smtClean="0"/>
              <a:t>("</a:t>
            </a:r>
            <a:r>
              <a:rPr lang="en-US" dirty="0" err="1" smtClean="0"/>
              <a:t>disp</a:t>
            </a:r>
            <a:r>
              <a:rPr lang="en-US" dirty="0" smtClean="0"/>
              <a:t> in Example");</a:t>
            </a:r>
          </a:p>
          <a:p>
            <a:r>
              <a:rPr lang="en-US" dirty="0" smtClean="0"/>
              <a:t>	  }</a:t>
            </a:r>
          </a:p>
          <a:p>
            <a:r>
              <a:rPr lang="en-US" dirty="0" smtClean="0"/>
              <a:t>	  public abstract void display();</a:t>
            </a:r>
          </a:p>
          <a:p>
            <a:r>
              <a:rPr lang="en-US" dirty="0" smtClean="0"/>
              <a:t> }</a:t>
            </a:r>
          </a:p>
          <a:p>
            <a:r>
              <a:rPr lang="en-US" dirty="0" smtClean="0"/>
              <a:t> class Example1 extends Example{</a:t>
            </a:r>
          </a:p>
          <a:p>
            <a:r>
              <a:rPr lang="en-US" dirty="0" smtClean="0"/>
              <a:t>	 public void display(){</a:t>
            </a:r>
          </a:p>
          <a:p>
            <a:r>
              <a:rPr lang="en-US" dirty="0" smtClean="0"/>
              <a:t>	 	  </a:t>
            </a:r>
            <a:r>
              <a:rPr lang="en-US" dirty="0" err="1" smtClean="0"/>
              <a:t>System.out.println</a:t>
            </a:r>
            <a:r>
              <a:rPr lang="en-US" dirty="0" smtClean="0"/>
              <a:t>("display in Example1");</a:t>
            </a:r>
          </a:p>
          <a:p>
            <a:r>
              <a:rPr lang="en-US" dirty="0" smtClean="0"/>
              <a:t>	  }</a:t>
            </a:r>
          </a:p>
          <a:p>
            <a:r>
              <a:rPr lang="en-US" dirty="0" smtClean="0"/>
              <a:t> }</a:t>
            </a:r>
          </a:p>
          <a:p>
            <a:r>
              <a:rPr lang="en-US" dirty="0" smtClean="0"/>
              <a:t>  class Demo{</a:t>
            </a:r>
          </a:p>
          <a:p>
            <a:r>
              <a:rPr lang="en-US" dirty="0" smtClean="0"/>
              <a:t>	  public static void main(String </a:t>
            </a:r>
            <a:r>
              <a:rPr lang="en-US" dirty="0" err="1" smtClean="0"/>
              <a:t>args</a:t>
            </a:r>
            <a:r>
              <a:rPr lang="en-US" dirty="0" smtClean="0"/>
              <a:t>[]){</a:t>
            </a:r>
          </a:p>
          <a:p>
            <a:r>
              <a:rPr lang="en-US" dirty="0" smtClean="0"/>
              <a:t>		Example </a:t>
            </a:r>
            <a:r>
              <a:rPr lang="en-US" dirty="0" err="1" smtClean="0"/>
              <a:t>obj</a:t>
            </a:r>
            <a:r>
              <a:rPr lang="en-US" dirty="0" smtClean="0"/>
              <a:t>=new Example1();</a:t>
            </a:r>
          </a:p>
          <a:p>
            <a:r>
              <a:rPr lang="en-US" dirty="0" smtClean="0"/>
              <a:t>       		  </a:t>
            </a:r>
            <a:r>
              <a:rPr lang="en-US" dirty="0" err="1" smtClean="0"/>
              <a:t>obj.display</a:t>
            </a:r>
            <a:r>
              <a:rPr lang="en-US" dirty="0" smtClean="0"/>
              <a:t>();</a:t>
            </a:r>
          </a:p>
          <a:p>
            <a:r>
              <a:rPr lang="en-US" dirty="0" smtClean="0"/>
              <a:t>	   }</a:t>
            </a:r>
          </a:p>
          <a:p>
            <a:r>
              <a:rPr lang="en-US" dirty="0" smtClean="0"/>
              <a:t>  }</a:t>
            </a:r>
          </a:p>
          <a:p>
            <a:pPr>
              <a:spcBef>
                <a:spcPts val="0"/>
              </a:spcBef>
              <a:defRPr/>
            </a:pPr>
            <a:endParaRPr lang="en-US" dirty="0"/>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9" name="Content Placeholder 9"/>
          <p:cNvSpPr txBox="1">
            <a:spLocks/>
          </p:cNvSpPr>
          <p:nvPr/>
        </p:nvSpPr>
        <p:spPr bwMode="auto">
          <a:xfrm>
            <a:off x="5867400" y="5257800"/>
            <a:ext cx="29718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display in Example1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28600" y="12700"/>
            <a:ext cx="8178800" cy="973138"/>
          </a:xfrm>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Q6. What is the output of the following code snippet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55845D7-DDF4-418F-A206-CA2837F5F981}" type="slidenum">
              <a:rPr lang="en-US"/>
              <a:pPr>
                <a:defRPr/>
              </a:pPr>
              <a:t>23</a:t>
            </a:fld>
            <a:endParaRPr lang="en-US"/>
          </a:p>
        </p:txBody>
      </p:sp>
      <p:sp>
        <p:nvSpPr>
          <p:cNvPr id="8" name="Text Box 4"/>
          <p:cNvSpPr txBox="1">
            <a:spLocks noChangeArrowheads="1"/>
          </p:cNvSpPr>
          <p:nvPr/>
        </p:nvSpPr>
        <p:spPr bwMode="auto">
          <a:xfrm>
            <a:off x="784225" y="1831975"/>
            <a:ext cx="7673975" cy="323165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defRPr/>
            </a:pPr>
            <a:r>
              <a:rPr lang="en-US" dirty="0" smtClean="0"/>
              <a:t>abstract class Example{	</a:t>
            </a:r>
          </a:p>
          <a:p>
            <a:pPr>
              <a:spcBef>
                <a:spcPts val="0"/>
              </a:spcBef>
              <a:defRPr/>
            </a:pPr>
            <a:r>
              <a:rPr lang="en-US" dirty="0" smtClean="0"/>
              <a:t>	 public void </a:t>
            </a:r>
            <a:r>
              <a:rPr lang="en-US" dirty="0" err="1" smtClean="0"/>
              <a:t>disp</a:t>
            </a:r>
            <a:r>
              <a:rPr lang="en-US" dirty="0" smtClean="0"/>
              <a:t>(){</a:t>
            </a:r>
          </a:p>
          <a:p>
            <a:pPr>
              <a:spcBef>
                <a:spcPts val="0"/>
              </a:spcBef>
              <a:defRPr/>
            </a:pPr>
            <a:r>
              <a:rPr lang="en-US" dirty="0" smtClean="0"/>
              <a:t>		  </a:t>
            </a:r>
            <a:r>
              <a:rPr lang="en-US" dirty="0" err="1" smtClean="0"/>
              <a:t>System.out.println</a:t>
            </a:r>
            <a:r>
              <a:rPr lang="en-US" dirty="0" smtClean="0"/>
              <a:t>("</a:t>
            </a:r>
            <a:r>
              <a:rPr lang="en-US" dirty="0" err="1" smtClean="0"/>
              <a:t>disp</a:t>
            </a:r>
            <a:r>
              <a:rPr lang="en-US" dirty="0" smtClean="0"/>
              <a:t> in Example");</a:t>
            </a:r>
          </a:p>
          <a:p>
            <a:pPr>
              <a:spcBef>
                <a:spcPts val="0"/>
              </a:spcBef>
              <a:defRPr/>
            </a:pPr>
            <a:r>
              <a:rPr lang="en-US" dirty="0" smtClean="0"/>
              <a:t>	  }</a:t>
            </a:r>
          </a:p>
          <a:p>
            <a:pPr>
              <a:spcBef>
                <a:spcPts val="0"/>
              </a:spcBef>
              <a:defRPr/>
            </a:pPr>
            <a:r>
              <a:rPr lang="en-US" dirty="0" smtClean="0"/>
              <a:t>	  public abstract void display();</a:t>
            </a:r>
          </a:p>
          <a:p>
            <a:pPr>
              <a:spcBef>
                <a:spcPts val="0"/>
              </a:spcBef>
              <a:defRPr/>
            </a:pPr>
            <a:r>
              <a:rPr lang="en-US" dirty="0" smtClean="0"/>
              <a:t> }</a:t>
            </a:r>
          </a:p>
          <a:p>
            <a:pPr>
              <a:spcBef>
                <a:spcPts val="0"/>
              </a:spcBef>
              <a:defRPr/>
            </a:pPr>
            <a:r>
              <a:rPr lang="en-US" dirty="0" smtClean="0"/>
              <a:t> class Example1 extends Example{</a:t>
            </a:r>
          </a:p>
          <a:p>
            <a:pPr>
              <a:spcBef>
                <a:spcPts val="0"/>
              </a:spcBef>
              <a:defRPr/>
            </a:pPr>
            <a:r>
              <a:rPr lang="en-US" dirty="0" smtClean="0"/>
              <a:t>	</a:t>
            </a:r>
            <a:r>
              <a:rPr lang="en-US" smtClean="0"/>
              <a:t>  private void </a:t>
            </a:r>
            <a:r>
              <a:rPr lang="en-US" dirty="0" smtClean="0"/>
              <a:t>display(){</a:t>
            </a:r>
          </a:p>
          <a:p>
            <a:pPr>
              <a:spcBef>
                <a:spcPts val="0"/>
              </a:spcBef>
              <a:defRPr/>
            </a:pPr>
            <a:r>
              <a:rPr lang="en-US" dirty="0" smtClean="0"/>
              <a:t>	 	 </a:t>
            </a:r>
            <a:r>
              <a:rPr lang="en-US" dirty="0" err="1" smtClean="0"/>
              <a:t>System.out.println</a:t>
            </a:r>
            <a:r>
              <a:rPr lang="en-US" dirty="0" smtClean="0"/>
              <a:t>("display in Example1");</a:t>
            </a:r>
          </a:p>
          <a:p>
            <a:pPr>
              <a:spcBef>
                <a:spcPts val="0"/>
              </a:spcBef>
              <a:defRPr/>
            </a:pPr>
            <a:r>
              <a:rPr lang="en-US" dirty="0" smtClean="0"/>
              <a:t>	  }</a:t>
            </a:r>
          </a:p>
          <a:p>
            <a:pPr>
              <a:spcBef>
                <a:spcPts val="0"/>
              </a:spcBef>
              <a:defRPr/>
            </a:pPr>
            <a:r>
              <a:rPr lang="en-US" dirty="0" smtClean="0"/>
              <a:t> }</a:t>
            </a:r>
          </a:p>
          <a:p>
            <a:pPr>
              <a:spcBef>
                <a:spcPts val="0"/>
              </a:spcBef>
              <a:defRPr/>
            </a:pPr>
            <a:r>
              <a:rPr lang="en-US" dirty="0" smtClean="0"/>
              <a:t>  class Demo{</a:t>
            </a:r>
          </a:p>
          <a:p>
            <a:pPr>
              <a:spcBef>
                <a:spcPts val="0"/>
              </a:spcBef>
              <a:defRPr/>
            </a:pPr>
            <a:r>
              <a:rPr lang="en-US" dirty="0" smtClean="0"/>
              <a:t>	  public static void main(String </a:t>
            </a:r>
            <a:r>
              <a:rPr lang="en-US" dirty="0" err="1" smtClean="0"/>
              <a:t>args</a:t>
            </a:r>
            <a:r>
              <a:rPr lang="en-US" dirty="0" smtClean="0"/>
              <a:t>[]){</a:t>
            </a:r>
          </a:p>
          <a:p>
            <a:pPr>
              <a:spcBef>
                <a:spcPts val="0"/>
              </a:spcBef>
              <a:defRPr/>
            </a:pPr>
            <a:r>
              <a:rPr lang="en-US" dirty="0" smtClean="0"/>
              <a:t>		Example </a:t>
            </a:r>
            <a:r>
              <a:rPr lang="en-US" dirty="0" err="1" smtClean="0"/>
              <a:t>obj</a:t>
            </a:r>
            <a:r>
              <a:rPr lang="en-US" dirty="0" smtClean="0"/>
              <a:t>=new Example1();</a:t>
            </a:r>
          </a:p>
          <a:p>
            <a:pPr>
              <a:spcBef>
                <a:spcPts val="0"/>
              </a:spcBef>
              <a:defRPr/>
            </a:pPr>
            <a:r>
              <a:rPr lang="en-US" dirty="0" smtClean="0"/>
              <a:t>         		</a:t>
            </a:r>
            <a:r>
              <a:rPr lang="en-US" dirty="0" err="1" smtClean="0"/>
              <a:t>obj.display</a:t>
            </a:r>
            <a:r>
              <a:rPr lang="en-US" dirty="0" smtClean="0"/>
              <a:t>();</a:t>
            </a:r>
          </a:p>
          <a:p>
            <a:pPr>
              <a:spcBef>
                <a:spcPts val="0"/>
              </a:spcBef>
              <a:defRPr/>
            </a:pPr>
            <a:r>
              <a:rPr lang="en-US" dirty="0" smtClean="0"/>
              <a:t>	   }</a:t>
            </a:r>
          </a:p>
          <a:p>
            <a:pPr>
              <a:spcBef>
                <a:spcPts val="0"/>
              </a:spcBef>
              <a:defRPr/>
            </a:pPr>
            <a:r>
              <a:rPr lang="en-US" dirty="0" smtClean="0"/>
              <a:t>  }</a:t>
            </a:r>
            <a:endParaRPr lang="en-US" dirty="0"/>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257800"/>
            <a:ext cx="64008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Compilation error: attempting to assign weaker access privileges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Q7. What is the output of the following code snippet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55845D7-DDF4-418F-A206-CA2837F5F981}" type="slidenum">
              <a:rPr lang="en-US"/>
              <a:pPr>
                <a:defRPr/>
              </a:pPr>
              <a:t>24</a:t>
            </a:fld>
            <a:endParaRPr lang="en-US"/>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Text Box 4"/>
          <p:cNvSpPr txBox="1">
            <a:spLocks noChangeArrowheads="1"/>
          </p:cNvSpPr>
          <p:nvPr/>
        </p:nvSpPr>
        <p:spPr bwMode="auto">
          <a:xfrm>
            <a:off x="784225" y="1447800"/>
            <a:ext cx="8077200" cy="41549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pPr>
            <a:r>
              <a:rPr lang="en-US" dirty="0" smtClean="0"/>
              <a:t>abstract class Example{</a:t>
            </a:r>
          </a:p>
          <a:p>
            <a:pPr>
              <a:spcBef>
                <a:spcPts val="0"/>
              </a:spcBef>
            </a:pPr>
            <a:r>
              <a:rPr lang="en-US" dirty="0" smtClean="0"/>
              <a:t>	 void </a:t>
            </a:r>
            <a:r>
              <a:rPr lang="en-US" dirty="0" err="1" smtClean="0"/>
              <a:t>disp</a:t>
            </a:r>
            <a:r>
              <a:rPr lang="en-US" dirty="0" smtClean="0"/>
              <a:t>(){</a:t>
            </a:r>
          </a:p>
          <a:p>
            <a:pPr>
              <a:spcBef>
                <a:spcPts val="0"/>
              </a:spcBef>
            </a:pPr>
            <a:r>
              <a:rPr lang="en-US" dirty="0" smtClean="0"/>
              <a:t>		  </a:t>
            </a:r>
            <a:r>
              <a:rPr lang="en-US" dirty="0" err="1" smtClean="0"/>
              <a:t>System.out.println</a:t>
            </a:r>
            <a:r>
              <a:rPr lang="en-US" dirty="0" smtClean="0"/>
              <a:t>("</a:t>
            </a:r>
            <a:r>
              <a:rPr lang="en-US" dirty="0" err="1" smtClean="0"/>
              <a:t>disp</a:t>
            </a:r>
            <a:r>
              <a:rPr lang="en-US" dirty="0" smtClean="0"/>
              <a:t> in Example");</a:t>
            </a:r>
          </a:p>
          <a:p>
            <a:pPr>
              <a:spcBef>
                <a:spcPts val="0"/>
              </a:spcBef>
            </a:pPr>
            <a:r>
              <a:rPr lang="en-US" dirty="0" smtClean="0"/>
              <a:t>	  }</a:t>
            </a:r>
          </a:p>
          <a:p>
            <a:pPr>
              <a:spcBef>
                <a:spcPts val="0"/>
              </a:spcBef>
            </a:pPr>
            <a:r>
              <a:rPr lang="en-US" dirty="0" smtClean="0"/>
              <a:t>	  public abstract void display();</a:t>
            </a:r>
          </a:p>
          <a:p>
            <a:pPr>
              <a:spcBef>
                <a:spcPts val="0"/>
              </a:spcBef>
            </a:pPr>
            <a:r>
              <a:rPr lang="en-US" dirty="0" smtClean="0"/>
              <a:t> }</a:t>
            </a:r>
          </a:p>
          <a:p>
            <a:pPr>
              <a:spcBef>
                <a:spcPts val="0"/>
              </a:spcBef>
            </a:pPr>
            <a:r>
              <a:rPr lang="en-US" dirty="0" smtClean="0"/>
              <a:t>abstract  class Example1 extends Example{</a:t>
            </a:r>
          </a:p>
          <a:p>
            <a:pPr>
              <a:spcBef>
                <a:spcPts val="0"/>
              </a:spcBef>
            </a:pPr>
            <a:r>
              <a:rPr lang="en-US" dirty="0" smtClean="0"/>
              <a:t>	 public void display1(){</a:t>
            </a:r>
          </a:p>
          <a:p>
            <a:pPr>
              <a:spcBef>
                <a:spcPts val="0"/>
              </a:spcBef>
            </a:pPr>
            <a:r>
              <a:rPr lang="en-US" dirty="0" smtClean="0"/>
              <a:t>	 	</a:t>
            </a:r>
            <a:r>
              <a:rPr lang="en-US" dirty="0" err="1" smtClean="0"/>
              <a:t>System.out.println</a:t>
            </a:r>
            <a:r>
              <a:rPr lang="en-US" dirty="0" smtClean="0"/>
              <a:t>("display in Example1");</a:t>
            </a:r>
          </a:p>
          <a:p>
            <a:pPr>
              <a:spcBef>
                <a:spcPts val="0"/>
              </a:spcBef>
            </a:pPr>
            <a:r>
              <a:rPr lang="en-US" dirty="0" smtClean="0"/>
              <a:t>	  }</a:t>
            </a:r>
          </a:p>
          <a:p>
            <a:pPr>
              <a:spcBef>
                <a:spcPts val="0"/>
              </a:spcBef>
            </a:pPr>
            <a:r>
              <a:rPr lang="en-US" dirty="0" smtClean="0"/>
              <a:t> }</a:t>
            </a:r>
          </a:p>
          <a:p>
            <a:pPr>
              <a:spcBef>
                <a:spcPts val="0"/>
              </a:spcBef>
            </a:pPr>
            <a:r>
              <a:rPr lang="en-US" dirty="0" smtClean="0"/>
              <a:t> class Example2 extends Example1{</a:t>
            </a:r>
          </a:p>
          <a:p>
            <a:pPr>
              <a:spcBef>
                <a:spcPts val="0"/>
              </a:spcBef>
            </a:pPr>
            <a:r>
              <a:rPr lang="en-US" dirty="0" smtClean="0"/>
              <a:t>	 public void display(){</a:t>
            </a:r>
          </a:p>
          <a:p>
            <a:pPr>
              <a:spcBef>
                <a:spcPts val="0"/>
              </a:spcBef>
            </a:pPr>
            <a:r>
              <a:rPr lang="en-US" dirty="0" smtClean="0"/>
              <a:t>	 	 </a:t>
            </a:r>
            <a:r>
              <a:rPr lang="en-US" dirty="0" err="1" smtClean="0"/>
              <a:t>System.out.println</a:t>
            </a:r>
            <a:r>
              <a:rPr lang="en-US" dirty="0" smtClean="0"/>
              <a:t>("display in Example2");</a:t>
            </a:r>
          </a:p>
          <a:p>
            <a:pPr>
              <a:spcBef>
                <a:spcPts val="0"/>
              </a:spcBef>
            </a:pPr>
            <a:r>
              <a:rPr lang="en-US" dirty="0" smtClean="0"/>
              <a:t>	  }</a:t>
            </a:r>
          </a:p>
          <a:p>
            <a:pPr>
              <a:spcBef>
                <a:spcPts val="0"/>
              </a:spcBef>
            </a:pPr>
            <a:r>
              <a:rPr lang="en-US" dirty="0" smtClean="0"/>
              <a:t> }</a:t>
            </a:r>
          </a:p>
          <a:p>
            <a:pPr>
              <a:spcBef>
                <a:spcPts val="0"/>
              </a:spcBef>
            </a:pPr>
            <a:r>
              <a:rPr lang="en-US" dirty="0" smtClean="0"/>
              <a:t>  class Demo{</a:t>
            </a:r>
          </a:p>
          <a:p>
            <a:pPr>
              <a:spcBef>
                <a:spcPts val="0"/>
              </a:spcBef>
            </a:pPr>
            <a:r>
              <a:rPr lang="en-US" dirty="0" smtClean="0"/>
              <a:t>	  public static void main(String </a:t>
            </a:r>
            <a:r>
              <a:rPr lang="en-US" dirty="0" err="1" smtClean="0"/>
              <a:t>args</a:t>
            </a:r>
            <a:r>
              <a:rPr lang="en-US" dirty="0" smtClean="0"/>
              <a:t>[]){</a:t>
            </a:r>
          </a:p>
          <a:p>
            <a:pPr>
              <a:spcBef>
                <a:spcPts val="0"/>
              </a:spcBef>
            </a:pPr>
            <a:r>
              <a:rPr lang="en-US" dirty="0" smtClean="0"/>
              <a:t>		Example1 </a:t>
            </a:r>
            <a:r>
              <a:rPr lang="en-US" dirty="0" err="1" smtClean="0"/>
              <a:t>obj</a:t>
            </a:r>
            <a:r>
              <a:rPr lang="en-US" dirty="0" smtClean="0"/>
              <a:t>=new Example1();</a:t>
            </a:r>
          </a:p>
          <a:p>
            <a:pPr>
              <a:spcBef>
                <a:spcPts val="0"/>
              </a:spcBef>
            </a:pPr>
            <a:r>
              <a:rPr lang="en-US" dirty="0" smtClean="0"/>
              <a:t>        		 </a:t>
            </a:r>
            <a:r>
              <a:rPr lang="en-US" dirty="0" err="1" smtClean="0"/>
              <a:t>obj.display</a:t>
            </a:r>
            <a:r>
              <a:rPr lang="en-US" dirty="0" smtClean="0"/>
              <a:t>();</a:t>
            </a:r>
          </a:p>
          <a:p>
            <a:pPr>
              <a:spcBef>
                <a:spcPts val="0"/>
              </a:spcBef>
            </a:pPr>
            <a:r>
              <a:rPr lang="en-US" dirty="0" smtClean="0"/>
              <a:t>	   }</a:t>
            </a:r>
          </a:p>
          <a:p>
            <a:pPr>
              <a:spcBef>
                <a:spcPts val="0"/>
              </a:spcBef>
            </a:pPr>
            <a:r>
              <a:rPr lang="en-US" dirty="0" smtClean="0"/>
              <a:t>  }</a:t>
            </a:r>
            <a:endParaRPr lang="en-US" dirty="0"/>
          </a:p>
        </p:txBody>
      </p:sp>
      <p:sp>
        <p:nvSpPr>
          <p:cNvPr id="9" name="Content Placeholder 9"/>
          <p:cNvSpPr txBox="1">
            <a:spLocks/>
          </p:cNvSpPr>
          <p:nvPr/>
        </p:nvSpPr>
        <p:spPr bwMode="auto">
          <a:xfrm>
            <a:off x="762000" y="5638800"/>
            <a:ext cx="54102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Compilation Error: abstract class cannot be instantiated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Q8. What is the output of the following code snippet ?</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55845D7-DDF4-418F-A206-CA2837F5F981}" type="slidenum">
              <a:rPr lang="en-US"/>
              <a:pPr>
                <a:defRPr/>
              </a:pPr>
              <a:t>25</a:t>
            </a:fld>
            <a:endParaRPr lang="en-US"/>
          </a:p>
        </p:txBody>
      </p:sp>
      <p:pic>
        <p:nvPicPr>
          <p:cNvPr id="26630"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6477000" y="3886200"/>
            <a:ext cx="1244600" cy="1400175"/>
          </a:xfrm>
          <a:prstGeom prst="rect">
            <a:avLst/>
          </a:prstGeom>
          <a:noFill/>
          <a:ln w="9525">
            <a:noFill/>
            <a:miter lim="800000"/>
            <a:headEnd/>
            <a:tailEnd/>
          </a:ln>
        </p:spPr>
      </p:pic>
      <p:sp>
        <p:nvSpPr>
          <p:cNvPr id="7" name="Text Box 4"/>
          <p:cNvSpPr txBox="1">
            <a:spLocks noChangeArrowheads="1"/>
          </p:cNvSpPr>
          <p:nvPr/>
        </p:nvSpPr>
        <p:spPr bwMode="auto">
          <a:xfrm>
            <a:off x="381000" y="1600200"/>
            <a:ext cx="4930776" cy="3877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abstract class Example{</a:t>
            </a:r>
          </a:p>
          <a:p>
            <a:r>
              <a:rPr lang="en-US" dirty="0" smtClean="0"/>
              <a:t>	 void </a:t>
            </a:r>
            <a:r>
              <a:rPr lang="en-US" dirty="0" err="1" smtClean="0"/>
              <a:t>disp</a:t>
            </a:r>
            <a:r>
              <a:rPr lang="en-US" dirty="0" smtClean="0"/>
              <a:t>(){</a:t>
            </a:r>
          </a:p>
          <a:p>
            <a:r>
              <a:rPr lang="en-US" dirty="0" smtClean="0"/>
              <a:t>                           </a:t>
            </a:r>
            <a:r>
              <a:rPr lang="en-US" dirty="0" err="1" smtClean="0"/>
              <a:t>System.out.println</a:t>
            </a:r>
            <a:r>
              <a:rPr lang="en-US" dirty="0" smtClean="0"/>
              <a:t>("</a:t>
            </a:r>
            <a:r>
              <a:rPr lang="en-US" dirty="0" err="1" smtClean="0"/>
              <a:t>disp</a:t>
            </a:r>
            <a:r>
              <a:rPr lang="en-US" dirty="0" smtClean="0"/>
              <a:t> in Example");</a:t>
            </a:r>
          </a:p>
          <a:p>
            <a:pPr>
              <a:spcBef>
                <a:spcPts val="0"/>
              </a:spcBef>
            </a:pPr>
            <a:r>
              <a:rPr lang="en-US" dirty="0" smtClean="0"/>
              <a:t>	  }</a:t>
            </a:r>
          </a:p>
          <a:p>
            <a:pPr>
              <a:spcBef>
                <a:spcPts val="0"/>
              </a:spcBef>
            </a:pPr>
            <a:r>
              <a:rPr lang="en-US" dirty="0" smtClean="0"/>
              <a:t>	  public abstract void display(){}</a:t>
            </a:r>
          </a:p>
          <a:p>
            <a:r>
              <a:rPr lang="en-US" dirty="0" smtClean="0"/>
              <a:t> }</a:t>
            </a:r>
          </a:p>
          <a:p>
            <a:r>
              <a:rPr lang="en-US" dirty="0" smtClean="0"/>
              <a:t>abstract  class Example1 extends Example{</a:t>
            </a:r>
          </a:p>
          <a:p>
            <a:r>
              <a:rPr lang="en-US" dirty="0" smtClean="0"/>
              <a:t>	 public void display1(){	   			       </a:t>
            </a:r>
            <a:r>
              <a:rPr lang="en-US" dirty="0" err="1" smtClean="0"/>
              <a:t>System.out.println</a:t>
            </a:r>
            <a:r>
              <a:rPr lang="en-US" dirty="0" smtClean="0"/>
              <a:t>("display in Example1");</a:t>
            </a:r>
          </a:p>
          <a:p>
            <a:r>
              <a:rPr lang="en-US" dirty="0" smtClean="0"/>
              <a:t>	  }</a:t>
            </a:r>
          </a:p>
          <a:p>
            <a:r>
              <a:rPr lang="en-US" dirty="0" smtClean="0"/>
              <a:t> }</a:t>
            </a:r>
          </a:p>
          <a:p>
            <a:pPr>
              <a:spcBef>
                <a:spcPts val="0"/>
              </a:spcBef>
            </a:pPr>
            <a:r>
              <a:rPr lang="en-US" dirty="0" smtClean="0"/>
              <a:t> class Example2 extends Example1{</a:t>
            </a:r>
          </a:p>
          <a:p>
            <a:pPr>
              <a:spcBef>
                <a:spcPts val="0"/>
              </a:spcBef>
            </a:pPr>
            <a:r>
              <a:rPr lang="en-US" dirty="0" smtClean="0"/>
              <a:t>	 public void display(){</a:t>
            </a:r>
          </a:p>
          <a:p>
            <a:pPr>
              <a:spcBef>
                <a:spcPts val="0"/>
              </a:spcBef>
            </a:pPr>
            <a:r>
              <a:rPr lang="en-US" dirty="0" smtClean="0"/>
              <a:t>                            </a:t>
            </a:r>
            <a:r>
              <a:rPr lang="en-US" dirty="0" err="1" smtClean="0"/>
              <a:t>System.out.println</a:t>
            </a:r>
            <a:r>
              <a:rPr lang="en-US" dirty="0" smtClean="0"/>
              <a:t>("display in Example2");</a:t>
            </a:r>
          </a:p>
          <a:p>
            <a:r>
              <a:rPr lang="en-US" dirty="0" smtClean="0"/>
              <a:t>	  }</a:t>
            </a:r>
          </a:p>
          <a:p>
            <a:r>
              <a:rPr lang="en-US" dirty="0" smtClean="0"/>
              <a:t> }</a:t>
            </a:r>
          </a:p>
        </p:txBody>
      </p:sp>
      <p:sp>
        <p:nvSpPr>
          <p:cNvPr id="8" name="Text Box 4"/>
          <p:cNvSpPr txBox="1">
            <a:spLocks noChangeArrowheads="1"/>
          </p:cNvSpPr>
          <p:nvPr/>
        </p:nvSpPr>
        <p:spPr bwMode="auto">
          <a:xfrm>
            <a:off x="5410200" y="1600200"/>
            <a:ext cx="4191000" cy="19389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smtClean="0"/>
          </a:p>
          <a:p>
            <a:r>
              <a:rPr lang="en-US" dirty="0" smtClean="0"/>
              <a:t>  class Demo{</a:t>
            </a:r>
          </a:p>
          <a:p>
            <a:r>
              <a:rPr lang="en-US" dirty="0" smtClean="0"/>
              <a:t>	  public static void main(String </a:t>
            </a:r>
            <a:r>
              <a:rPr lang="en-US" dirty="0" err="1" smtClean="0"/>
              <a:t>args</a:t>
            </a:r>
            <a:r>
              <a:rPr lang="en-US" dirty="0" smtClean="0"/>
              <a:t>[]){</a:t>
            </a:r>
          </a:p>
          <a:p>
            <a:r>
              <a:rPr lang="en-US" dirty="0" smtClean="0"/>
              <a:t>	       Example2 </a:t>
            </a:r>
            <a:r>
              <a:rPr lang="en-US" dirty="0" err="1" smtClean="0"/>
              <a:t>obj</a:t>
            </a:r>
            <a:r>
              <a:rPr lang="en-US" dirty="0" smtClean="0"/>
              <a:t>=new Example2();</a:t>
            </a:r>
          </a:p>
          <a:p>
            <a:r>
              <a:rPr lang="en-US" dirty="0" smtClean="0"/>
              <a:t>                             </a:t>
            </a:r>
            <a:r>
              <a:rPr lang="en-US" dirty="0" err="1" smtClean="0"/>
              <a:t>obj.display</a:t>
            </a:r>
            <a:r>
              <a:rPr lang="en-US" dirty="0" smtClean="0"/>
              <a:t>();</a:t>
            </a:r>
          </a:p>
          <a:p>
            <a:r>
              <a:rPr lang="en-US" dirty="0" smtClean="0"/>
              <a:t>	   }</a:t>
            </a:r>
          </a:p>
          <a:p>
            <a:r>
              <a:rPr lang="en-US" dirty="0" smtClean="0"/>
              <a:t>  }</a:t>
            </a:r>
            <a:endParaRPr lang="en-US" dirty="0"/>
          </a:p>
        </p:txBody>
      </p:sp>
      <p:sp>
        <p:nvSpPr>
          <p:cNvPr id="9" name="Content Placeholder 9"/>
          <p:cNvSpPr txBox="1">
            <a:spLocks/>
          </p:cNvSpPr>
          <p:nvPr/>
        </p:nvSpPr>
        <p:spPr bwMode="auto">
          <a:xfrm>
            <a:off x="381000" y="5638800"/>
            <a:ext cx="54102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Compilation Error: abstract method cannot have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9788" y="838200"/>
            <a:ext cx="9066212" cy="1143000"/>
          </a:xfrm>
        </p:spPr>
        <p:txBody>
          <a:bodyPr/>
          <a:lstStyle/>
          <a:p>
            <a:pPr eaLnBrk="1" hangingPunct="1">
              <a:defRPr/>
            </a:pPr>
            <a:r>
              <a:rPr lang="en-US" sz="2600" dirty="0" smtClean="0">
                <a:solidFill>
                  <a:srgbClr val="003300"/>
                </a:solidFill>
              </a:rPr>
              <a:t/>
            </a:r>
            <a:br>
              <a:rPr lang="en-US" sz="2600" dirty="0" smtClean="0">
                <a:solidFill>
                  <a:srgbClr val="003300"/>
                </a:solidFill>
              </a:rPr>
            </a:br>
            <a:endParaRPr lang="en-US" sz="2600" dirty="0" smtClean="0">
              <a:solidFill>
                <a:srgbClr val="003300"/>
              </a:solidFill>
            </a:endParaRPr>
          </a:p>
        </p:txBody>
      </p:sp>
      <p:sp>
        <p:nvSpPr>
          <p:cNvPr id="11267" name="Rectangle 4"/>
          <p:cNvSpPr>
            <a:spLocks noGrp="1" noChangeArrowheads="1"/>
          </p:cNvSpPr>
          <p:nvPr>
            <p:ph type="body" idx="1"/>
          </p:nvPr>
        </p:nvSpPr>
        <p:spPr>
          <a:xfrm>
            <a:off x="596900" y="1219200"/>
            <a:ext cx="8710613" cy="4876800"/>
          </a:xfrm>
        </p:spPr>
        <p:txBody>
          <a:bodyPr/>
          <a:lstStyle/>
          <a:p>
            <a:pPr>
              <a:spcBef>
                <a:spcPct val="0"/>
              </a:spcBef>
              <a:buClrTx/>
              <a:buFontTx/>
              <a:buNone/>
              <a:defRPr/>
            </a:pPr>
            <a:endParaRPr lang="en-US" dirty="0" smtClean="0"/>
          </a:p>
          <a:p>
            <a:pPr marL="0" indent="4763" algn="just">
              <a:spcBef>
                <a:spcPct val="0"/>
              </a:spcBef>
              <a:buClrTx/>
              <a:buFontTx/>
              <a:buNone/>
              <a:defRPr/>
            </a:pPr>
            <a:r>
              <a:rPr lang="en-US" dirty="0" smtClean="0"/>
              <a:t>In the design of the Retail Store application, the </a:t>
            </a:r>
            <a:r>
              <a:rPr lang="en-US" dirty="0" err="1" smtClean="0"/>
              <a:t>PrintDetails</a:t>
            </a:r>
            <a:r>
              <a:rPr lang="en-US" dirty="0" smtClean="0"/>
              <a:t> class was designed. The analyst wants to prevent further inheritance of this class and also make the number of characters to be printed by default as 70.</a:t>
            </a:r>
          </a:p>
          <a:p>
            <a:pPr algn="just">
              <a:spcBef>
                <a:spcPct val="0"/>
              </a:spcBef>
              <a:buClrTx/>
              <a:buFont typeface="Wingdings" pitchFamily="2" charset="2"/>
              <a:buNone/>
              <a:defRPr/>
            </a:pPr>
            <a:endParaRPr lang="en-US" sz="2000" dirty="0" smtClean="0">
              <a:solidFill>
                <a:srgbClr val="003300"/>
              </a:solidFill>
            </a:endParaRPr>
          </a:p>
        </p:txBody>
      </p:sp>
      <p:sp>
        <p:nvSpPr>
          <p:cNvPr id="5" name="Slide Number Placeholder 3"/>
          <p:cNvSpPr>
            <a:spLocks noGrp="1"/>
          </p:cNvSpPr>
          <p:nvPr>
            <p:ph type="sldNum" sz="quarter" idx="10"/>
          </p:nvPr>
        </p:nvSpPr>
        <p:spPr/>
        <p:txBody>
          <a:bodyPr/>
          <a:lstStyle/>
          <a:p>
            <a:pPr>
              <a:defRPr/>
            </a:pPr>
            <a:fld id="{BB11BA62-243F-430C-B1F1-F0C11C0010C0}" type="slidenum">
              <a:rPr lang="en-US"/>
              <a:pPr>
                <a:defRPr/>
              </a:pPr>
              <a:t>26</a:t>
            </a:fld>
            <a:endParaRPr lang="en-US"/>
          </a:p>
        </p:txBody>
      </p:sp>
      <p:sp>
        <p:nvSpPr>
          <p:cNvPr id="7" name="Oval Callout 6"/>
          <p:cNvSpPr/>
          <p:nvPr/>
        </p:nvSpPr>
        <p:spPr bwMode="auto">
          <a:xfrm>
            <a:off x="7010400" y="3429000"/>
            <a:ext cx="2895600" cy="1219200"/>
          </a:xfrm>
          <a:prstGeom prst="wedgeEllipseCallout">
            <a:avLst>
              <a:gd name="adj1" fmla="val -48191"/>
              <a:gd name="adj2" fmla="val -7115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How can this be implemented?</a:t>
            </a:r>
          </a:p>
        </p:txBody>
      </p:sp>
      <p:sp>
        <p:nvSpPr>
          <p:cNvPr id="8" name="Rectangle 7"/>
          <p:cNvSpPr>
            <a:spLocks noChangeArrowheads="1"/>
          </p:cNvSpPr>
          <p:nvPr/>
        </p:nvSpPr>
        <p:spPr bwMode="auto">
          <a:xfrm>
            <a:off x="838200" y="4343400"/>
            <a:ext cx="6324600" cy="1143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a:ea typeface="굴림" pitchFamily="34" charset="-127"/>
              </a:rPr>
              <a:t>We</a:t>
            </a:r>
            <a:r>
              <a:rPr lang="es-ES" sz="1600" b="0" dirty="0">
                <a:ea typeface="굴림" pitchFamily="34" charset="-127"/>
              </a:rPr>
              <a:t> </a:t>
            </a:r>
            <a:r>
              <a:rPr lang="es-ES" sz="1600" b="0" dirty="0" err="1">
                <a:ea typeface="굴림" pitchFamily="34" charset="-127"/>
              </a:rPr>
              <a:t>need</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know</a:t>
            </a:r>
            <a:r>
              <a:rPr lang="es-ES" sz="1600" b="0" dirty="0">
                <a:ea typeface="굴림" pitchFamily="34" charset="-127"/>
              </a:rPr>
              <a:t>:</a:t>
            </a:r>
          </a:p>
          <a:p>
            <a:pPr>
              <a:defRPr/>
            </a:pPr>
            <a:r>
              <a:rPr lang="es-ES" sz="1600" b="0" dirty="0">
                <a:ea typeface="굴림" pitchFamily="34" charset="-127"/>
              </a:rPr>
              <a:t>	</a:t>
            </a:r>
            <a:r>
              <a:rPr lang="es-ES" sz="1600" b="0" dirty="0" err="1">
                <a:ea typeface="굴림" pitchFamily="34" charset="-127"/>
              </a:rPr>
              <a:t>How</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prevent</a:t>
            </a:r>
            <a:r>
              <a:rPr lang="es-ES" sz="1600" b="0" dirty="0">
                <a:ea typeface="굴림" pitchFamily="34" charset="-127"/>
              </a:rPr>
              <a:t> </a:t>
            </a:r>
            <a:r>
              <a:rPr lang="es-ES" sz="1600" b="0" dirty="0" err="1">
                <a:ea typeface="굴림" pitchFamily="34" charset="-127"/>
              </a:rPr>
              <a:t>further</a:t>
            </a:r>
            <a:r>
              <a:rPr lang="es-ES" sz="1600" b="0" dirty="0">
                <a:ea typeface="굴림" pitchFamily="34" charset="-127"/>
              </a:rPr>
              <a:t> </a:t>
            </a:r>
            <a:r>
              <a:rPr lang="es-ES" sz="1600" b="0" dirty="0" err="1" smtClean="0">
                <a:ea typeface="굴림" pitchFamily="34" charset="-127"/>
              </a:rPr>
              <a:t>inheritance</a:t>
            </a:r>
            <a:r>
              <a:rPr lang="es-ES" sz="1600" b="0" dirty="0" smtClean="0">
                <a:ea typeface="굴림" pitchFamily="34" charset="-127"/>
              </a:rPr>
              <a:t> </a:t>
            </a:r>
            <a:r>
              <a:rPr lang="es-ES" sz="1600" b="0" dirty="0">
                <a:ea typeface="굴림" pitchFamily="34" charset="-127"/>
              </a:rPr>
              <a:t>of a </a:t>
            </a:r>
            <a:r>
              <a:rPr lang="es-ES" sz="1600" b="0" dirty="0" err="1">
                <a:ea typeface="굴림" pitchFamily="34" charset="-127"/>
              </a:rPr>
              <a:t>class</a:t>
            </a:r>
            <a:endParaRPr lang="es-ES" sz="1600" b="0" dirty="0">
              <a:ea typeface="굴림" pitchFamily="34" charset="-127"/>
            </a:endParaRPr>
          </a:p>
          <a:p>
            <a:pPr>
              <a:defRPr/>
            </a:pPr>
            <a:r>
              <a:rPr lang="es-ES" sz="1600" b="0" dirty="0">
                <a:ea typeface="굴림" pitchFamily="34" charset="-127"/>
              </a:rPr>
              <a:t>	</a:t>
            </a:r>
            <a:r>
              <a:rPr lang="es-ES" sz="1600" b="0" dirty="0" err="1">
                <a:ea typeface="굴림" pitchFamily="34" charset="-127"/>
              </a:rPr>
              <a:t>How</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make</a:t>
            </a:r>
            <a:r>
              <a:rPr lang="es-ES" sz="1600" b="0" dirty="0">
                <a:ea typeface="굴림" pitchFamily="34" charset="-127"/>
              </a:rPr>
              <a:t> </a:t>
            </a:r>
            <a:r>
              <a:rPr lang="es-ES" sz="1600" b="0" dirty="0" err="1" smtClean="0">
                <a:ea typeface="굴림" pitchFamily="34" charset="-127"/>
              </a:rPr>
              <a:t>an</a:t>
            </a:r>
            <a:r>
              <a:rPr lang="es-ES" sz="1600" b="0" dirty="0" smtClean="0">
                <a:ea typeface="굴림" pitchFamily="34" charset="-127"/>
              </a:rPr>
              <a:t> </a:t>
            </a:r>
            <a:r>
              <a:rPr lang="es-ES" sz="1600" b="0" dirty="0" err="1" smtClean="0">
                <a:ea typeface="굴림" pitchFamily="34" charset="-127"/>
              </a:rPr>
              <a:t>instance</a:t>
            </a:r>
            <a:r>
              <a:rPr lang="es-ES" sz="1600" b="0" dirty="0" smtClean="0">
                <a:ea typeface="굴림" pitchFamily="34" charset="-127"/>
              </a:rPr>
              <a:t> variable </a:t>
            </a:r>
            <a:r>
              <a:rPr lang="es-ES" sz="1600" b="0" dirty="0" err="1" smtClean="0">
                <a:ea typeface="굴림" pitchFamily="34" charset="-127"/>
              </a:rPr>
              <a:t>constant</a:t>
            </a:r>
            <a:r>
              <a:rPr lang="es-ES" sz="1600" b="0" dirty="0" smtClean="0">
                <a:ea typeface="굴림" pitchFamily="34" charset="-127"/>
              </a:rPr>
              <a:t>  </a:t>
            </a:r>
            <a:endParaRPr lang="es-ES" sz="1600" b="0" dirty="0">
              <a:ea typeface="굴림" pitchFamily="34" charset="-127"/>
            </a:endParaRPr>
          </a:p>
        </p:txBody>
      </p:sp>
      <p:sp>
        <p:nvSpPr>
          <p:cNvPr id="10" name="TextBox 9"/>
          <p:cNvSpPr txBox="1"/>
          <p:nvPr/>
        </p:nvSpPr>
        <p:spPr>
          <a:xfrm>
            <a:off x="533400" y="1175658"/>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457200" y="14478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final keyword</a:t>
            </a:r>
            <a:br>
              <a:rPr lang="en-US" dirty="0" smtClean="0"/>
            </a:b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19C74F1A-CB6A-4961-8C89-7F3CAB73D207}" type="slidenum">
              <a:rPr lang="en-US"/>
              <a:pPr>
                <a:defRPr/>
              </a:pPr>
              <a:t>28</a:t>
            </a:fld>
            <a:endParaRPr lang="en-US" dirty="0"/>
          </a:p>
        </p:txBody>
      </p:sp>
      <p:sp>
        <p:nvSpPr>
          <p:cNvPr id="428041" name="Rectangle 9"/>
          <p:cNvSpPr>
            <a:spLocks noGrp="1" noChangeArrowheads="1"/>
          </p:cNvSpPr>
          <p:nvPr>
            <p:ph type="title"/>
          </p:nvPr>
        </p:nvSpPr>
        <p:spPr/>
        <p:txBody>
          <a:bodyPr/>
          <a:lstStyle/>
          <a:p>
            <a:pPr eaLnBrk="1" hangingPunct="1">
              <a:defRPr/>
            </a:pPr>
            <a:r>
              <a:rPr lang="en-US" dirty="0" smtClean="0"/>
              <a:t>final Keyword (1 of 3)</a:t>
            </a:r>
          </a:p>
        </p:txBody>
      </p:sp>
      <p:sp>
        <p:nvSpPr>
          <p:cNvPr id="29700" name="Rectangle 10"/>
          <p:cNvSpPr>
            <a:spLocks noGrp="1" noChangeArrowheads="1"/>
          </p:cNvSpPr>
          <p:nvPr>
            <p:ph type="body" idx="1"/>
          </p:nvPr>
        </p:nvSpPr>
        <p:spPr>
          <a:xfrm>
            <a:off x="304800" y="1219200"/>
            <a:ext cx="8890000" cy="5118100"/>
          </a:xfrm>
        </p:spPr>
        <p:txBody>
          <a:bodyPr/>
          <a:lstStyle/>
          <a:p>
            <a:pPr eaLnBrk="1" hangingPunct="1">
              <a:lnSpc>
                <a:spcPct val="130000"/>
              </a:lnSpc>
            </a:pPr>
            <a:r>
              <a:rPr lang="en-US" smtClean="0"/>
              <a:t>The final keyword can be used with:</a:t>
            </a:r>
          </a:p>
          <a:p>
            <a:pPr lvl="1" eaLnBrk="1" hangingPunct="1"/>
            <a:r>
              <a:rPr lang="en-US" smtClean="0"/>
              <a:t>Class</a:t>
            </a:r>
          </a:p>
          <a:p>
            <a:pPr lvl="1" eaLnBrk="1" hangingPunct="1"/>
            <a:r>
              <a:rPr lang="en-US" smtClean="0"/>
              <a:t>Methods</a:t>
            </a:r>
          </a:p>
          <a:p>
            <a:pPr lvl="1" eaLnBrk="1" hangingPunct="1"/>
            <a:r>
              <a:rPr lang="en-US" smtClean="0"/>
              <a:t>Instance variables</a:t>
            </a:r>
          </a:p>
          <a:p>
            <a:pPr lvl="1" eaLnBrk="1" hangingPunct="1">
              <a:buFont typeface="Wingdings" pitchFamily="2" charset="2"/>
              <a:buNone/>
            </a:pPr>
            <a:endParaRPr lang="en-US" smtClean="0"/>
          </a:p>
          <a:p>
            <a:pPr eaLnBrk="1" hangingPunct="1"/>
            <a:r>
              <a:rPr lang="en-US" smtClean="0"/>
              <a:t>If final is used with a class, the class cannot be further extended</a:t>
            </a:r>
            <a:endParaRPr lang="en-US" smtClean="0">
              <a:solidFill>
                <a:srgbClr val="000000"/>
              </a:solidFill>
            </a:endParaRPr>
          </a:p>
          <a:p>
            <a:pPr eaLnBrk="1" hangingPunct="1">
              <a:buFont typeface="Wingdings" pitchFamily="2" charset="2"/>
              <a:buNone/>
            </a:pPr>
            <a:endParaRPr lang="en-US" sz="2200" smtClean="0"/>
          </a:p>
          <a:p>
            <a:pPr lvl="1" eaLnBrk="1" hangingPunct="1">
              <a:buFont typeface="Wingdings" pitchFamily="2" charset="2"/>
              <a:buNone/>
            </a:pPr>
            <a:r>
              <a:rPr lang="en-US" smtClean="0"/>
              <a:t> </a:t>
            </a:r>
          </a:p>
          <a:p>
            <a:pPr lvl="1" eaLnBrk="1" hangingPunct="1">
              <a:buFont typeface="Wingdings" pitchFamily="2" charset="2"/>
              <a:buNone/>
            </a:pPr>
            <a:endParaRPr lang="en-US" sz="2400" b="1" smtClean="0">
              <a:solidFill>
                <a:srgbClr val="C00000"/>
              </a:solidFill>
            </a:endParaRPr>
          </a:p>
          <a:p>
            <a:pPr lvl="2" eaLnBrk="1" hangingPunct="1">
              <a:lnSpc>
                <a:spcPct val="130000"/>
              </a:lnSpc>
              <a:buFont typeface="Arial" charset="0"/>
              <a:buNone/>
            </a:pPr>
            <a:endParaRPr lang="en-US" sz="1900" smtClean="0"/>
          </a:p>
        </p:txBody>
      </p:sp>
      <p:sp>
        <p:nvSpPr>
          <p:cNvPr id="7" name="Text Box 8"/>
          <p:cNvSpPr txBox="1">
            <a:spLocks noChangeArrowheads="1"/>
          </p:cNvSpPr>
          <p:nvPr/>
        </p:nvSpPr>
        <p:spPr bwMode="auto">
          <a:xfrm>
            <a:off x="2209800" y="4286250"/>
            <a:ext cx="4724400" cy="12001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800" b="0" dirty="0">
                <a:ea typeface="굴림" pitchFamily="34" charset="-127"/>
              </a:rPr>
              <a:t>final class </a:t>
            </a:r>
            <a:r>
              <a:rPr lang="en-US" sz="1800" b="0" dirty="0" err="1" smtClean="0">
                <a:ea typeface="굴림" pitchFamily="34" charset="-127"/>
              </a:rPr>
              <a:t>PrintDetails</a:t>
            </a:r>
            <a:r>
              <a:rPr lang="en-US" sz="1800" b="0" dirty="0" smtClean="0">
                <a:ea typeface="굴림" pitchFamily="34" charset="-127"/>
              </a:rPr>
              <a:t> </a:t>
            </a:r>
            <a:r>
              <a:rPr lang="en-US" sz="1800" b="0" dirty="0">
                <a:ea typeface="굴림" pitchFamily="34" charset="-127"/>
              </a:rPr>
              <a:t>{</a:t>
            </a:r>
          </a:p>
          <a:p>
            <a:pPr>
              <a:defRPr/>
            </a:pPr>
            <a:r>
              <a:rPr lang="en-US" sz="1800" b="0" dirty="0">
                <a:ea typeface="굴림" pitchFamily="34" charset="-127"/>
              </a:rPr>
              <a:t>	//Class Definition</a:t>
            </a:r>
          </a:p>
          <a:p>
            <a:pPr>
              <a:defRPr/>
            </a:pPr>
            <a:r>
              <a:rPr lang="en-US" sz="1800" b="0" dirty="0">
                <a:ea typeface="굴림" pitchFamily="34" charset="-127"/>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7A66859C-60AE-4F18-9D6D-B9EC278E5B00}" type="slidenum">
              <a:rPr lang="en-US"/>
              <a:pPr>
                <a:defRPr/>
              </a:pPr>
              <a:t>29</a:t>
            </a:fld>
            <a:endParaRPr lang="en-US"/>
          </a:p>
        </p:txBody>
      </p:sp>
      <p:sp>
        <p:nvSpPr>
          <p:cNvPr id="428041" name="Rectangle 9"/>
          <p:cNvSpPr>
            <a:spLocks noGrp="1" noChangeArrowheads="1"/>
          </p:cNvSpPr>
          <p:nvPr>
            <p:ph type="title"/>
          </p:nvPr>
        </p:nvSpPr>
        <p:spPr/>
        <p:txBody>
          <a:bodyPr/>
          <a:lstStyle/>
          <a:p>
            <a:pPr eaLnBrk="1" hangingPunct="1">
              <a:defRPr/>
            </a:pPr>
            <a:r>
              <a:rPr lang="en-US" dirty="0" smtClean="0"/>
              <a:t>final Keyword (2 of 3)</a:t>
            </a:r>
          </a:p>
        </p:txBody>
      </p:sp>
      <p:sp>
        <p:nvSpPr>
          <p:cNvPr id="30724" name="Rectangle 10"/>
          <p:cNvSpPr>
            <a:spLocks noGrp="1" noChangeArrowheads="1"/>
          </p:cNvSpPr>
          <p:nvPr>
            <p:ph type="body" idx="1"/>
          </p:nvPr>
        </p:nvSpPr>
        <p:spPr>
          <a:xfrm>
            <a:off x="304800" y="1066800"/>
            <a:ext cx="8890000" cy="5118100"/>
          </a:xfrm>
        </p:spPr>
        <p:txBody>
          <a:bodyPr/>
          <a:lstStyle/>
          <a:p>
            <a:pPr eaLnBrk="1" hangingPunct="1">
              <a:lnSpc>
                <a:spcPct val="130000"/>
              </a:lnSpc>
            </a:pPr>
            <a:r>
              <a:rPr lang="en-US" sz="2200" dirty="0" smtClean="0"/>
              <a:t>If final is used with a method, the method cannot be overridden by the sub classes</a:t>
            </a:r>
          </a:p>
          <a:p>
            <a:pPr eaLnBrk="1" hangingPunct="1">
              <a:lnSpc>
                <a:spcPct val="130000"/>
              </a:lnSpc>
            </a:pPr>
            <a:endParaRPr lang="en-US" sz="2200" dirty="0" smtClean="0"/>
          </a:p>
          <a:p>
            <a:pPr eaLnBrk="1" hangingPunct="1">
              <a:lnSpc>
                <a:spcPct val="130000"/>
              </a:lnSpc>
            </a:pPr>
            <a:endParaRPr lang="en-US" sz="2200" dirty="0" smtClean="0"/>
          </a:p>
          <a:p>
            <a:pPr eaLnBrk="1" hangingPunct="1">
              <a:lnSpc>
                <a:spcPct val="130000"/>
              </a:lnSpc>
            </a:pPr>
            <a:endParaRPr lang="en-US" sz="2200" dirty="0" smtClean="0"/>
          </a:p>
          <a:p>
            <a:pPr eaLnBrk="1" hangingPunct="1">
              <a:lnSpc>
                <a:spcPct val="130000"/>
              </a:lnSpc>
            </a:pPr>
            <a:r>
              <a:rPr lang="en-US" sz="2200" dirty="0" smtClean="0"/>
              <a:t>If final is used with an instance variable, the instance variable will be considered as a CONSTANT</a:t>
            </a:r>
          </a:p>
          <a:p>
            <a:pPr eaLnBrk="1" hangingPunct="1">
              <a:lnSpc>
                <a:spcPct val="130000"/>
              </a:lnSpc>
              <a:buFont typeface="Wingdings" pitchFamily="2" charset="2"/>
              <a:buNone/>
            </a:pPr>
            <a:endParaRPr lang="en-US" sz="2200" dirty="0" smtClean="0"/>
          </a:p>
          <a:p>
            <a:pPr lvl="1" eaLnBrk="1" hangingPunct="1">
              <a:buFont typeface="Wingdings" pitchFamily="2" charset="2"/>
              <a:buNone/>
            </a:pPr>
            <a:r>
              <a:rPr lang="en-US" dirty="0" smtClean="0"/>
              <a:t> </a:t>
            </a:r>
          </a:p>
          <a:p>
            <a:pPr lvl="1" eaLnBrk="1" hangingPunct="1">
              <a:buFont typeface="Wingdings" pitchFamily="2" charset="2"/>
              <a:buNone/>
            </a:pPr>
            <a:endParaRPr lang="en-US" sz="2400" b="1" dirty="0" smtClean="0">
              <a:solidFill>
                <a:srgbClr val="C00000"/>
              </a:solidFill>
            </a:endParaRPr>
          </a:p>
          <a:p>
            <a:pPr lvl="2" eaLnBrk="1" hangingPunct="1">
              <a:lnSpc>
                <a:spcPct val="130000"/>
              </a:lnSpc>
              <a:buFont typeface="Arial" charset="0"/>
              <a:buNone/>
            </a:pPr>
            <a:endParaRPr lang="en-US" sz="1900" dirty="0" smtClean="0"/>
          </a:p>
        </p:txBody>
      </p:sp>
      <p:sp>
        <p:nvSpPr>
          <p:cNvPr id="8" name="Text Box 7"/>
          <p:cNvSpPr txBox="1">
            <a:spLocks noChangeArrowheads="1"/>
          </p:cNvSpPr>
          <p:nvPr/>
        </p:nvSpPr>
        <p:spPr bwMode="auto">
          <a:xfrm>
            <a:off x="1625600" y="2209800"/>
            <a:ext cx="5384800" cy="92333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spcBef>
                <a:spcPts val="0"/>
              </a:spcBef>
              <a:defRPr/>
            </a:pPr>
            <a:r>
              <a:rPr lang="en-US" sz="1800" dirty="0"/>
              <a:t>f</a:t>
            </a:r>
            <a:r>
              <a:rPr lang="en-US" sz="1800" dirty="0" smtClean="0"/>
              <a:t>inal public </a:t>
            </a:r>
            <a:r>
              <a:rPr lang="en-US" sz="1800" dirty="0"/>
              <a:t>void </a:t>
            </a:r>
            <a:r>
              <a:rPr lang="en-US" sz="1800" dirty="0" err="1"/>
              <a:t>printHeader</a:t>
            </a:r>
            <a:r>
              <a:rPr lang="en-US" sz="1800" dirty="0"/>
              <a:t>(String s){</a:t>
            </a:r>
          </a:p>
          <a:p>
            <a:pPr>
              <a:spcBef>
                <a:spcPts val="0"/>
              </a:spcBef>
              <a:defRPr/>
            </a:pPr>
            <a:r>
              <a:rPr lang="en-US" sz="1800" dirty="0"/>
              <a:t>                                </a:t>
            </a:r>
            <a:r>
              <a:rPr lang="en-US" sz="1800" dirty="0" smtClean="0"/>
              <a:t>//Method definition</a:t>
            </a:r>
          </a:p>
          <a:p>
            <a:pPr>
              <a:spcBef>
                <a:spcPts val="0"/>
              </a:spcBef>
              <a:defRPr/>
            </a:pPr>
            <a:r>
              <a:rPr lang="en-US" sz="1800" dirty="0"/>
              <a:t> }</a:t>
            </a:r>
          </a:p>
        </p:txBody>
      </p:sp>
      <p:sp>
        <p:nvSpPr>
          <p:cNvPr id="61446" name="Text Box 5"/>
          <p:cNvSpPr txBox="1">
            <a:spLocks noChangeArrowheads="1"/>
          </p:cNvSpPr>
          <p:nvPr/>
        </p:nvSpPr>
        <p:spPr bwMode="auto">
          <a:xfrm>
            <a:off x="1600200" y="4495800"/>
            <a:ext cx="5486400" cy="36988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800" b="0" dirty="0">
                <a:ea typeface="굴림" pitchFamily="34" charset="-127"/>
              </a:rPr>
              <a:t>final </a:t>
            </a:r>
            <a:r>
              <a:rPr lang="en-US" sz="1800" b="0" dirty="0" err="1" smtClean="0">
                <a:ea typeface="굴림" pitchFamily="34" charset="-127"/>
              </a:rPr>
              <a:t>int</a:t>
            </a:r>
            <a:r>
              <a:rPr lang="en-US" sz="1800" b="0" dirty="0" smtClean="0">
                <a:ea typeface="굴림" pitchFamily="34" charset="-127"/>
              </a:rPr>
              <a:t>  NOOFTIMES= 70;</a:t>
            </a:r>
            <a:endParaRPr lang="en-US" sz="1800" b="0" dirty="0">
              <a:ea typeface="굴림" pitchFamily="34" charset="-127"/>
            </a:endParaRPr>
          </a:p>
        </p:txBody>
      </p:sp>
      <p:sp>
        <p:nvSpPr>
          <p:cNvPr id="10" name="Oval Callout 9"/>
          <p:cNvSpPr/>
          <p:nvPr/>
        </p:nvSpPr>
        <p:spPr bwMode="auto">
          <a:xfrm>
            <a:off x="6629400" y="3962400"/>
            <a:ext cx="2971800" cy="2209800"/>
          </a:xfrm>
          <a:prstGeom prst="wedgeEllipseCallout">
            <a:avLst>
              <a:gd name="adj1" fmla="val -95073"/>
              <a:gd name="adj2" fmla="val -1452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Will final variables be initialized to default values, if not explicitly initialized??</a:t>
            </a:r>
          </a:p>
        </p:txBody>
      </p:sp>
      <p:sp>
        <p:nvSpPr>
          <p:cNvPr id="12" name="Rectangle 11"/>
          <p:cNvSpPr>
            <a:spLocks noChangeArrowheads="1"/>
          </p:cNvSpPr>
          <p:nvPr/>
        </p:nvSpPr>
        <p:spPr bwMode="auto">
          <a:xfrm>
            <a:off x="609600" y="5105400"/>
            <a:ext cx="5638800" cy="1143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s-ES" sz="1600" b="0" dirty="0">
                <a:solidFill>
                  <a:schemeClr val="tx1"/>
                </a:solidFill>
                <a:ea typeface="굴림" pitchFamily="34" charset="-127"/>
              </a:rPr>
              <a:t>No!!!. </a:t>
            </a:r>
            <a:r>
              <a:rPr lang="es-ES" sz="1600" b="0" dirty="0" err="1">
                <a:solidFill>
                  <a:schemeClr val="tx1"/>
                </a:solidFill>
                <a:ea typeface="굴림" pitchFamily="34" charset="-127"/>
              </a:rPr>
              <a:t>It</a:t>
            </a:r>
            <a:r>
              <a:rPr lang="es-ES" sz="1600" b="0" dirty="0">
                <a:solidFill>
                  <a:schemeClr val="tx1"/>
                </a:solidFill>
                <a:ea typeface="굴림" pitchFamily="34" charset="-127"/>
              </a:rPr>
              <a:t> </a:t>
            </a:r>
            <a:r>
              <a:rPr lang="es-ES" sz="1600" b="0" dirty="0" err="1">
                <a:solidFill>
                  <a:schemeClr val="tx1"/>
                </a:solidFill>
                <a:ea typeface="굴림" pitchFamily="34" charset="-127"/>
              </a:rPr>
              <a:t>will</a:t>
            </a:r>
            <a:r>
              <a:rPr lang="es-ES" sz="1600" b="0" dirty="0">
                <a:solidFill>
                  <a:schemeClr val="tx1"/>
                </a:solidFill>
                <a:ea typeface="굴림" pitchFamily="34" charset="-127"/>
              </a:rPr>
              <a:t> </a:t>
            </a:r>
            <a:r>
              <a:rPr lang="es-ES" sz="1600" b="0" dirty="0" err="1">
                <a:solidFill>
                  <a:schemeClr val="tx1"/>
                </a:solidFill>
                <a:ea typeface="굴림" pitchFamily="34" charset="-127"/>
              </a:rPr>
              <a:t>result</a:t>
            </a:r>
            <a:r>
              <a:rPr lang="es-ES" sz="1600" b="0" dirty="0">
                <a:solidFill>
                  <a:schemeClr val="tx1"/>
                </a:solidFill>
                <a:ea typeface="굴림" pitchFamily="34" charset="-127"/>
              </a:rPr>
              <a:t> in </a:t>
            </a:r>
            <a:r>
              <a:rPr lang="es-ES" sz="1600" b="0" dirty="0" err="1">
                <a:solidFill>
                  <a:schemeClr val="tx1"/>
                </a:solidFill>
                <a:ea typeface="굴림" pitchFamily="34" charset="-127"/>
              </a:rPr>
              <a:t>compilation</a:t>
            </a:r>
            <a:r>
              <a:rPr lang="es-ES" sz="1600" b="0" dirty="0">
                <a:solidFill>
                  <a:schemeClr val="tx1"/>
                </a:solidFill>
                <a:ea typeface="굴림" pitchFamily="34" charset="-127"/>
              </a:rPr>
              <a:t> error. Final variables </a:t>
            </a:r>
            <a:r>
              <a:rPr lang="es-ES" sz="1600" b="0" dirty="0" err="1">
                <a:solidFill>
                  <a:schemeClr val="tx1"/>
                </a:solidFill>
                <a:ea typeface="굴림" pitchFamily="34" charset="-127"/>
              </a:rPr>
              <a:t>must</a:t>
            </a:r>
            <a:r>
              <a:rPr lang="es-ES" sz="1600" b="0" dirty="0">
                <a:solidFill>
                  <a:schemeClr val="tx1"/>
                </a:solidFill>
                <a:ea typeface="굴림" pitchFamily="34" charset="-127"/>
              </a:rPr>
              <a:t> </a:t>
            </a:r>
            <a:r>
              <a:rPr lang="es-ES" sz="1600" b="0" dirty="0" err="1">
                <a:solidFill>
                  <a:schemeClr val="tx1"/>
                </a:solidFill>
                <a:ea typeface="굴림" pitchFamily="34" charset="-127"/>
              </a:rPr>
              <a:t>be</a:t>
            </a:r>
            <a:r>
              <a:rPr lang="es-ES" sz="1600" b="0" dirty="0">
                <a:solidFill>
                  <a:schemeClr val="tx1"/>
                </a:solidFill>
                <a:ea typeface="굴림" pitchFamily="34" charset="-127"/>
              </a:rPr>
              <a:t> </a:t>
            </a:r>
            <a:r>
              <a:rPr lang="es-ES" sz="1600" b="0" dirty="0" err="1">
                <a:solidFill>
                  <a:schemeClr val="tx1"/>
                </a:solidFill>
                <a:ea typeface="굴림" pitchFamily="34" charset="-127"/>
              </a:rPr>
              <a:t>explicitly</a:t>
            </a:r>
            <a:r>
              <a:rPr lang="es-ES" sz="1600" b="0" dirty="0">
                <a:solidFill>
                  <a:schemeClr val="tx1"/>
                </a:solidFill>
                <a:ea typeface="굴림" pitchFamily="34" charset="-127"/>
              </a:rPr>
              <a:t> </a:t>
            </a:r>
            <a:r>
              <a:rPr lang="es-ES" sz="1600" b="0" dirty="0" err="1">
                <a:solidFill>
                  <a:schemeClr val="tx1"/>
                </a:solidFill>
                <a:ea typeface="굴림" pitchFamily="34" charset="-127"/>
              </a:rPr>
              <a:t>initialized</a:t>
            </a:r>
            <a:r>
              <a:rPr lang="es-ES" sz="1600" b="0" dirty="0">
                <a:solidFill>
                  <a:schemeClr val="tx1"/>
                </a:solidFill>
                <a:ea typeface="굴림" pitchFamily="34" charset="-127"/>
              </a:rPr>
              <a:t> </a:t>
            </a:r>
            <a:r>
              <a:rPr lang="es-ES" sz="1600" b="0" dirty="0" smtClean="0">
                <a:solidFill>
                  <a:schemeClr val="tx1"/>
                </a:solidFill>
                <a:ea typeface="굴림" pitchFamily="34" charset="-127"/>
              </a:rPr>
              <a:t>at </a:t>
            </a:r>
            <a:r>
              <a:rPr lang="es-ES" sz="1600" b="0" dirty="0" err="1" smtClean="0">
                <a:solidFill>
                  <a:schemeClr val="tx1"/>
                </a:solidFill>
                <a:ea typeface="굴림" pitchFamily="34" charset="-127"/>
              </a:rPr>
              <a:t>the</a:t>
            </a:r>
            <a:r>
              <a:rPr lang="es-ES" sz="1600" b="0" dirty="0" smtClean="0">
                <a:solidFill>
                  <a:schemeClr val="tx1"/>
                </a:solidFill>
                <a:ea typeface="굴림" pitchFamily="34" charset="-127"/>
              </a:rPr>
              <a:t> time of </a:t>
            </a:r>
            <a:r>
              <a:rPr lang="es-ES" sz="1600" b="0" dirty="0" err="1" smtClean="0">
                <a:solidFill>
                  <a:schemeClr val="tx1"/>
                </a:solidFill>
                <a:ea typeface="굴림" pitchFamily="34" charset="-127"/>
              </a:rPr>
              <a:t>declaration</a:t>
            </a:r>
            <a:r>
              <a:rPr lang="es-ES" sz="1600" b="0" dirty="0" smtClean="0">
                <a:solidFill>
                  <a:schemeClr val="tx1"/>
                </a:solidFill>
                <a:ea typeface="굴림" pitchFamily="34" charset="-127"/>
              </a:rPr>
              <a:t> </a:t>
            </a:r>
            <a:r>
              <a:rPr lang="es-ES" sz="1600" b="0" dirty="0" err="1" smtClean="0">
                <a:solidFill>
                  <a:schemeClr val="tx1"/>
                </a:solidFill>
                <a:ea typeface="굴림" pitchFamily="34" charset="-127"/>
              </a:rPr>
              <a:t>or</a:t>
            </a:r>
            <a:r>
              <a:rPr lang="es-ES" sz="1600" b="0" dirty="0" smtClean="0">
                <a:solidFill>
                  <a:schemeClr val="tx1"/>
                </a:solidFill>
                <a:ea typeface="굴림" pitchFamily="34" charset="-127"/>
              </a:rPr>
              <a:t> </a:t>
            </a:r>
            <a:r>
              <a:rPr lang="es-ES" sz="1600" b="0" dirty="0" err="1" smtClean="0">
                <a:solidFill>
                  <a:schemeClr val="tx1"/>
                </a:solidFill>
                <a:ea typeface="굴림" pitchFamily="34" charset="-127"/>
              </a:rPr>
              <a:t>inside</a:t>
            </a:r>
            <a:r>
              <a:rPr lang="es-ES" sz="1600" b="0" dirty="0" smtClean="0">
                <a:solidFill>
                  <a:schemeClr val="tx1"/>
                </a:solidFill>
                <a:ea typeface="굴림" pitchFamily="34" charset="-127"/>
              </a:rPr>
              <a:t> </a:t>
            </a:r>
            <a:r>
              <a:rPr lang="es-ES" sz="1600" b="0" dirty="0" err="1" smtClean="0">
                <a:solidFill>
                  <a:schemeClr val="tx1"/>
                </a:solidFill>
                <a:ea typeface="굴림" pitchFamily="34" charset="-127"/>
              </a:rPr>
              <a:t>the</a:t>
            </a:r>
            <a:r>
              <a:rPr lang="es-ES" sz="1600" b="0" dirty="0" smtClean="0">
                <a:solidFill>
                  <a:schemeClr val="tx1"/>
                </a:solidFill>
                <a:ea typeface="굴림" pitchFamily="34" charset="-127"/>
              </a:rPr>
              <a:t> constructor of </a:t>
            </a:r>
            <a:r>
              <a:rPr lang="es-ES" sz="1600" b="0" dirty="0" err="1" smtClean="0">
                <a:solidFill>
                  <a:schemeClr val="tx1"/>
                </a:solidFill>
                <a:ea typeface="굴림" pitchFamily="34" charset="-127"/>
              </a:rPr>
              <a:t>the</a:t>
            </a:r>
            <a:r>
              <a:rPr lang="es-ES" sz="1600" b="0" dirty="0" smtClean="0">
                <a:solidFill>
                  <a:schemeClr val="tx1"/>
                </a:solidFill>
                <a:ea typeface="굴림" pitchFamily="34" charset="-127"/>
              </a:rPr>
              <a:t> </a:t>
            </a:r>
            <a:r>
              <a:rPr lang="es-ES" sz="1600" b="0" dirty="0" err="1" smtClean="0">
                <a:solidFill>
                  <a:schemeClr val="tx1"/>
                </a:solidFill>
                <a:ea typeface="굴림" pitchFamily="34" charset="-127"/>
              </a:rPr>
              <a:t>class</a:t>
            </a:r>
            <a:r>
              <a:rPr lang="es-ES" sz="1600" b="0" dirty="0" smtClean="0">
                <a:solidFill>
                  <a:schemeClr val="tx1"/>
                </a:solidFill>
                <a:ea typeface="굴림" pitchFamily="34" charset="-127"/>
              </a:rPr>
              <a:t>.</a:t>
            </a:r>
            <a:endParaRPr lang="es-ES" sz="1600" b="0" dirty="0">
              <a:solidFill>
                <a:schemeClr val="tx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a:spcBef>
                <a:spcPts val="100"/>
              </a:spcBef>
              <a:buFont typeface="Wingdings" pitchFamily="2" charset="2"/>
              <a:buChar char="§"/>
              <a:defRPr/>
            </a:pPr>
            <a:r>
              <a:rPr lang="en-US" sz="1600" b="1" dirty="0" smtClean="0"/>
              <a:t>Confidential Information includes, but is not limited to, the following:</a:t>
            </a:r>
          </a:p>
          <a:p>
            <a:pPr lvl="1">
              <a:spcBef>
                <a:spcPts val="100"/>
              </a:spcBef>
              <a:buFont typeface="Wingdings" pitchFamily="2" charset="2"/>
              <a:buChar char="q"/>
              <a:defRPr/>
            </a:pPr>
            <a:r>
              <a:rPr lang="en-US" sz="1400" dirty="0" smtClean="0">
                <a:ea typeface="+mn-ea"/>
              </a:rPr>
              <a:t> Corporate and Infrastructure information about Infosys</a:t>
            </a:r>
          </a:p>
          <a:p>
            <a:pPr lvl="1">
              <a:spcBef>
                <a:spcPts val="100"/>
              </a:spcBef>
              <a:buFont typeface="Wingdings" pitchFamily="2" charset="2"/>
              <a:buChar char="q"/>
              <a:defRPr/>
            </a:pPr>
            <a:r>
              <a:rPr lang="en-US" sz="1400" dirty="0" smtClean="0">
                <a:ea typeface="+mn-ea"/>
              </a:rPr>
              <a:t> Infosys’ project management and quality processes</a:t>
            </a:r>
          </a:p>
          <a:p>
            <a:pPr lvl="1">
              <a:spcBef>
                <a:spcPts val="100"/>
              </a:spcBef>
              <a:buFont typeface="Wingdings" pitchFamily="2" charset="2"/>
              <a:buChar char="q"/>
              <a:defRPr/>
            </a:pPr>
            <a:r>
              <a:rPr lang="en-US" sz="1400" dirty="0" smtClean="0">
                <a:ea typeface="+mn-ea"/>
              </a:rPr>
              <a:t> Project experiences provided included as illustrative case studies</a:t>
            </a:r>
          </a:p>
          <a:p>
            <a:pPr>
              <a:spcBef>
                <a:spcPts val="100"/>
              </a:spcBef>
              <a:buFont typeface="Wingdings" pitchFamily="2" charset="2"/>
              <a:buChar char="§"/>
              <a:defRPr/>
            </a:pPr>
            <a:r>
              <a:rPr lang="en-US" sz="1600" b="1" dirty="0" smtClean="0"/>
              <a:t>Any disclosure of Confidential Information to, or use of it by a third party, will be damaging to Infosys.</a:t>
            </a:r>
          </a:p>
          <a:p>
            <a:pPr>
              <a:spcBef>
                <a:spcPts val="100"/>
              </a:spcBef>
              <a:buFont typeface="Wingdings" pitchFamily="2" charset="2"/>
              <a:buChar char="§"/>
              <a:defRPr/>
            </a:pPr>
            <a:r>
              <a:rPr lang="en-US" sz="1600" b="1" dirty="0" smtClean="0"/>
              <a:t>Ownership of all Infosys Confidential Information, no matter in what media it resides, remains with Infosys.</a:t>
            </a:r>
          </a:p>
          <a:p>
            <a:pPr>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D11C359E-406C-45C9-BD56-A270AF493845}"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85E5055-4133-455E-9F49-092066AFF992}" type="slidenum">
              <a:rPr lang="en-US"/>
              <a:pPr>
                <a:defRPr/>
              </a:pPr>
              <a:t>30</a:t>
            </a:fld>
            <a:endParaRPr lang="en-US"/>
          </a:p>
        </p:txBody>
      </p:sp>
      <p:sp>
        <p:nvSpPr>
          <p:cNvPr id="672773" name="Rectangle 5"/>
          <p:cNvSpPr>
            <a:spLocks noGrp="1" noChangeArrowheads="1"/>
          </p:cNvSpPr>
          <p:nvPr>
            <p:ph type="title"/>
          </p:nvPr>
        </p:nvSpPr>
        <p:spPr/>
        <p:txBody>
          <a:bodyPr/>
          <a:lstStyle/>
          <a:p>
            <a:pPr eaLnBrk="1" hangingPunct="1">
              <a:defRPr/>
            </a:pPr>
            <a:r>
              <a:rPr lang="en-US" dirty="0" smtClean="0"/>
              <a:t>final Keyword (3 of 3)</a:t>
            </a:r>
          </a:p>
        </p:txBody>
      </p:sp>
      <p:sp>
        <p:nvSpPr>
          <p:cNvPr id="18436" name="Text Box 4"/>
          <p:cNvSpPr txBox="1">
            <a:spLocks noChangeArrowheads="1"/>
          </p:cNvSpPr>
          <p:nvPr/>
        </p:nvSpPr>
        <p:spPr bwMode="auto">
          <a:xfrm>
            <a:off x="1371600" y="1905000"/>
            <a:ext cx="7467600" cy="353943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0"/>
              </a:spcBef>
              <a:defRPr/>
            </a:pPr>
            <a:r>
              <a:rPr lang="en-US" sz="1400" dirty="0"/>
              <a:t>f</a:t>
            </a:r>
            <a:r>
              <a:rPr lang="en-US" sz="1400" dirty="0" smtClean="0"/>
              <a:t>inal class </a:t>
            </a:r>
            <a:r>
              <a:rPr lang="en-US" sz="1400" dirty="0" err="1"/>
              <a:t>PrintDetails</a:t>
            </a:r>
            <a:r>
              <a:rPr lang="en-US" sz="1400" dirty="0"/>
              <a:t>{</a:t>
            </a:r>
          </a:p>
          <a:p>
            <a:pPr>
              <a:spcBef>
                <a:spcPts val="0"/>
              </a:spcBef>
              <a:defRPr/>
            </a:pPr>
            <a:r>
              <a:rPr lang="en-US" sz="1400" dirty="0"/>
              <a:t>	</a:t>
            </a:r>
            <a:r>
              <a:rPr lang="en-US" sz="1400" dirty="0" smtClean="0"/>
              <a:t>final private </a:t>
            </a:r>
            <a:r>
              <a:rPr lang="en-US" sz="1400" dirty="0" err="1" smtClean="0"/>
              <a:t>int</a:t>
            </a:r>
            <a:r>
              <a:rPr lang="en-US" sz="1400" dirty="0" smtClean="0"/>
              <a:t> </a:t>
            </a:r>
            <a:r>
              <a:rPr lang="en-US" sz="1400" dirty="0"/>
              <a:t>NOOFTIMES=70;</a:t>
            </a:r>
          </a:p>
          <a:p>
            <a:pPr>
              <a:spcBef>
                <a:spcPts val="0"/>
              </a:spcBef>
              <a:defRPr/>
            </a:pPr>
            <a:r>
              <a:rPr lang="en-US" sz="1400" dirty="0"/>
              <a:t>	final public void </a:t>
            </a:r>
            <a:r>
              <a:rPr lang="en-US" sz="1400" dirty="0" err="1"/>
              <a:t>printHeader</a:t>
            </a:r>
            <a:r>
              <a:rPr lang="en-US" sz="1400" dirty="0"/>
              <a:t>(char c){</a:t>
            </a:r>
          </a:p>
          <a:p>
            <a:pPr>
              <a:spcBef>
                <a:spcPts val="0"/>
              </a:spcBef>
              <a:defRPr/>
            </a:pPr>
            <a:r>
              <a:rPr lang="en-US" sz="1400" dirty="0"/>
              <a:t>	      for(</a:t>
            </a:r>
            <a:r>
              <a:rPr lang="en-US" sz="1400" dirty="0" err="1"/>
              <a:t>int</a:t>
            </a:r>
            <a:r>
              <a:rPr lang="en-US" sz="1400" dirty="0"/>
              <a:t> counter=0;counter&lt;</a:t>
            </a:r>
            <a:r>
              <a:rPr lang="en-US" sz="1400" dirty="0" err="1"/>
              <a:t>NOOFTIMES;counter</a:t>
            </a:r>
            <a:r>
              <a:rPr lang="en-US" sz="1400" dirty="0"/>
              <a:t>++){</a:t>
            </a:r>
          </a:p>
          <a:p>
            <a:pPr>
              <a:spcBef>
                <a:spcPts val="0"/>
              </a:spcBef>
              <a:defRPr/>
            </a:pPr>
            <a:r>
              <a:rPr lang="en-US" sz="1400" dirty="0"/>
              <a:t>	                </a:t>
            </a:r>
            <a:r>
              <a:rPr lang="en-US" sz="1400" dirty="0" err="1"/>
              <a:t>System.out.print</a:t>
            </a:r>
            <a:r>
              <a:rPr lang="en-US" sz="1400" dirty="0"/>
              <a:t>(c);</a:t>
            </a:r>
          </a:p>
          <a:p>
            <a:pPr>
              <a:spcBef>
                <a:spcPts val="0"/>
              </a:spcBef>
              <a:defRPr/>
            </a:pPr>
            <a:r>
              <a:rPr lang="en-US" sz="1400" dirty="0"/>
              <a:t>	      }</a:t>
            </a:r>
          </a:p>
          <a:p>
            <a:pPr>
              <a:spcBef>
                <a:spcPts val="0"/>
              </a:spcBef>
              <a:defRPr/>
            </a:pPr>
            <a:r>
              <a:rPr lang="en-US" sz="1400" dirty="0"/>
              <a:t>	}</a:t>
            </a:r>
          </a:p>
          <a:p>
            <a:pPr>
              <a:spcBef>
                <a:spcPts val="0"/>
              </a:spcBef>
              <a:defRPr/>
            </a:pPr>
            <a:r>
              <a:rPr lang="en-US" sz="1400" dirty="0"/>
              <a:t>    final public void </a:t>
            </a:r>
            <a:r>
              <a:rPr lang="en-US" sz="1400" dirty="0" err="1"/>
              <a:t>printHeader</a:t>
            </a:r>
            <a:r>
              <a:rPr lang="en-US" sz="1400" dirty="0"/>
              <a:t>(char c, </a:t>
            </a:r>
            <a:r>
              <a:rPr lang="en-US" sz="1400" dirty="0" err="1"/>
              <a:t>int</a:t>
            </a:r>
            <a:r>
              <a:rPr lang="en-US" sz="1400" dirty="0"/>
              <a:t> no){</a:t>
            </a:r>
          </a:p>
          <a:p>
            <a:pPr>
              <a:spcBef>
                <a:spcPts val="0"/>
              </a:spcBef>
              <a:defRPr/>
            </a:pPr>
            <a:r>
              <a:rPr lang="en-US" sz="1400" dirty="0"/>
              <a:t>           for(</a:t>
            </a:r>
            <a:r>
              <a:rPr lang="en-US" sz="1400" dirty="0" err="1"/>
              <a:t>int</a:t>
            </a:r>
            <a:r>
              <a:rPr lang="en-US" sz="1400" dirty="0"/>
              <a:t> </a:t>
            </a:r>
            <a:r>
              <a:rPr lang="en-US" sz="1400" dirty="0" smtClean="0"/>
              <a:t>counter=0;counter&lt;</a:t>
            </a:r>
            <a:r>
              <a:rPr lang="en-US" sz="1400" dirty="0" err="1" smtClean="0"/>
              <a:t>no;counter</a:t>
            </a:r>
            <a:r>
              <a:rPr lang="en-US" sz="1400" dirty="0"/>
              <a:t>++){</a:t>
            </a:r>
          </a:p>
          <a:p>
            <a:pPr>
              <a:spcBef>
                <a:spcPts val="0"/>
              </a:spcBef>
              <a:defRPr/>
            </a:pPr>
            <a:r>
              <a:rPr lang="en-US" sz="1400" dirty="0"/>
              <a:t>                    </a:t>
            </a:r>
            <a:r>
              <a:rPr lang="en-US" sz="1400" dirty="0" err="1"/>
              <a:t>System.out.print</a:t>
            </a:r>
            <a:r>
              <a:rPr lang="en-US" sz="1400" dirty="0"/>
              <a:t>(c);</a:t>
            </a:r>
          </a:p>
          <a:p>
            <a:pPr>
              <a:spcBef>
                <a:spcPts val="0"/>
              </a:spcBef>
              <a:defRPr/>
            </a:pPr>
            <a:r>
              <a:rPr lang="en-US" sz="1400" dirty="0"/>
              <a:t>           }</a:t>
            </a:r>
          </a:p>
          <a:p>
            <a:pPr>
              <a:spcBef>
                <a:spcPts val="0"/>
              </a:spcBef>
              <a:defRPr/>
            </a:pPr>
            <a:r>
              <a:rPr lang="en-US" sz="1400" dirty="0"/>
              <a:t>    }</a:t>
            </a:r>
          </a:p>
          <a:p>
            <a:pPr>
              <a:spcBef>
                <a:spcPts val="0"/>
              </a:spcBef>
              <a:defRPr/>
            </a:pPr>
            <a:r>
              <a:rPr lang="en-US" sz="1400" dirty="0"/>
              <a:t>    final public void </a:t>
            </a:r>
            <a:r>
              <a:rPr lang="en-US" sz="1400" dirty="0" err="1"/>
              <a:t>printHeader</a:t>
            </a:r>
            <a:r>
              <a:rPr lang="en-US" sz="1400" dirty="0"/>
              <a:t>(String s){</a:t>
            </a:r>
          </a:p>
          <a:p>
            <a:pPr>
              <a:spcBef>
                <a:spcPts val="0"/>
              </a:spcBef>
              <a:defRPr/>
            </a:pPr>
            <a:r>
              <a:rPr lang="en-US" sz="1400" dirty="0"/>
              <a:t>           </a:t>
            </a:r>
            <a:r>
              <a:rPr lang="en-US" sz="1400" dirty="0" err="1"/>
              <a:t>System.out.println</a:t>
            </a:r>
            <a:r>
              <a:rPr lang="en-US" sz="1400" dirty="0"/>
              <a:t>(s);</a:t>
            </a:r>
          </a:p>
          <a:p>
            <a:pPr>
              <a:spcBef>
                <a:spcPts val="0"/>
              </a:spcBef>
              <a:defRPr/>
            </a:pPr>
            <a:r>
              <a:rPr lang="en-US" sz="1400" dirty="0"/>
              <a:t>    }</a:t>
            </a:r>
          </a:p>
          <a:p>
            <a:pPr>
              <a:spcBef>
                <a:spcPts val="0"/>
              </a:spcBef>
              <a:defRPr/>
            </a:pPr>
            <a:r>
              <a:rPr lang="en-US" sz="1400" dirty="0"/>
              <a:t>}</a:t>
            </a:r>
          </a:p>
        </p:txBody>
      </p:sp>
      <p:sp>
        <p:nvSpPr>
          <p:cNvPr id="7" name="Rectangular Callout 6"/>
          <p:cNvSpPr/>
          <p:nvPr/>
        </p:nvSpPr>
        <p:spPr bwMode="auto">
          <a:xfrm>
            <a:off x="58056" y="2590800"/>
            <a:ext cx="2438400" cy="762000"/>
          </a:xfrm>
          <a:prstGeom prst="wedgeRectCallout">
            <a:avLst>
              <a:gd name="adj1" fmla="val 12481"/>
              <a:gd name="adj2" fmla="val -11464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a:t>
            </a:r>
            <a:r>
              <a:rPr lang="en-US" sz="1400" b="0" dirty="0" smtClean="0">
                <a:solidFill>
                  <a:schemeClr val="tx1"/>
                </a:solidFill>
              </a:rPr>
              <a:t>the </a:t>
            </a:r>
            <a:r>
              <a:rPr lang="en-US" sz="1400" b="0" dirty="0" err="1" smtClean="0">
                <a:solidFill>
                  <a:schemeClr val="tx1"/>
                </a:solidFill>
              </a:rPr>
              <a:t>PrintDetails</a:t>
            </a:r>
            <a:r>
              <a:rPr lang="en-US" sz="1400" b="0" dirty="0" smtClean="0">
                <a:solidFill>
                  <a:schemeClr val="tx1"/>
                </a:solidFill>
              </a:rPr>
              <a:t> class has been made final  </a:t>
            </a:r>
            <a:endParaRPr lang="en-US" sz="1400" b="0" dirty="0">
              <a:solidFill>
                <a:schemeClr val="tx1"/>
              </a:solidFill>
            </a:endParaRPr>
          </a:p>
        </p:txBody>
      </p:sp>
      <p:sp>
        <p:nvSpPr>
          <p:cNvPr id="8" name="Rectangular Callout 7"/>
          <p:cNvSpPr/>
          <p:nvPr/>
        </p:nvSpPr>
        <p:spPr bwMode="auto">
          <a:xfrm>
            <a:off x="6934200" y="1244610"/>
            <a:ext cx="2667000" cy="1269990"/>
          </a:xfrm>
          <a:prstGeom prst="wedgeRectCallout">
            <a:avLst>
              <a:gd name="adj1" fmla="val -139442"/>
              <a:gd name="adj2" fmla="val 33928"/>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a:t>
            </a:r>
            <a:r>
              <a:rPr lang="en-US" sz="1400" b="0" dirty="0" smtClean="0">
                <a:solidFill>
                  <a:schemeClr val="tx1"/>
                </a:solidFill>
              </a:rPr>
              <a:t>NOOFTIMES is </a:t>
            </a:r>
            <a:r>
              <a:rPr lang="en-US" sz="1400" b="0" dirty="0">
                <a:solidFill>
                  <a:schemeClr val="tx1"/>
                </a:solidFill>
              </a:rPr>
              <a:t>made “final”</a:t>
            </a:r>
          </a:p>
          <a:p>
            <a:pPr>
              <a:defRPr/>
            </a:pPr>
            <a:r>
              <a:rPr lang="en-US" sz="1400" b="0" dirty="0">
                <a:solidFill>
                  <a:schemeClr val="tx1"/>
                </a:solidFill>
              </a:rPr>
              <a:t>It is coding convention to use UPPER CASE letters for “final” instance variables</a:t>
            </a:r>
          </a:p>
        </p:txBody>
      </p:sp>
      <p:sp>
        <p:nvSpPr>
          <p:cNvPr id="10" name="TextBox 9"/>
          <p:cNvSpPr txBox="1"/>
          <p:nvPr/>
        </p:nvSpPr>
        <p:spPr>
          <a:xfrm>
            <a:off x="3810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Q1.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776520B5-1AF9-4B73-B7CA-3F153103F35D}" type="slidenum">
              <a:rPr lang="en-US"/>
              <a:pPr>
                <a:defRPr/>
              </a:pPr>
              <a:t>31</a:t>
            </a:fld>
            <a:endParaRPr lang="en-US"/>
          </a:p>
        </p:txBody>
      </p:sp>
      <p:sp>
        <p:nvSpPr>
          <p:cNvPr id="8" name="Text Box 4"/>
          <p:cNvSpPr txBox="1">
            <a:spLocks noChangeArrowheads="1"/>
          </p:cNvSpPr>
          <p:nvPr/>
        </p:nvSpPr>
        <p:spPr bwMode="auto">
          <a:xfrm>
            <a:off x="784225" y="1501775"/>
            <a:ext cx="8077200" cy="39703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final class </a:t>
            </a:r>
            <a:r>
              <a:rPr lang="en-US" dirty="0" err="1"/>
              <a:t>ParentClass</a:t>
            </a:r>
            <a:r>
              <a:rPr lang="en-US" dirty="0"/>
              <a:t>{</a:t>
            </a:r>
          </a:p>
          <a:p>
            <a:pPr>
              <a:spcBef>
                <a:spcPts val="0"/>
              </a:spcBef>
              <a:defRPr/>
            </a:pPr>
            <a:r>
              <a:rPr lang="en-US" dirty="0"/>
              <a:t> 	protected </a:t>
            </a:r>
            <a:r>
              <a:rPr lang="en-US" dirty="0" err="1"/>
              <a:t>int</a:t>
            </a:r>
            <a:r>
              <a:rPr lang="en-US" dirty="0"/>
              <a:t> </a:t>
            </a:r>
            <a:r>
              <a:rPr lang="en-US" dirty="0" err="1"/>
              <a:t>parentId</a:t>
            </a:r>
            <a:r>
              <a:rPr lang="en-US" dirty="0"/>
              <a:t>;</a:t>
            </a:r>
          </a:p>
          <a:p>
            <a:pPr>
              <a:spcBef>
                <a:spcPts val="0"/>
              </a:spcBef>
              <a:defRPr/>
            </a:pPr>
            <a:r>
              <a:rPr lang="en-US" dirty="0"/>
              <a:t>	public </a:t>
            </a:r>
            <a:r>
              <a:rPr lang="en-US" dirty="0" err="1"/>
              <a:t>ParentClass</a:t>
            </a:r>
            <a:r>
              <a:rPr lang="en-US" dirty="0"/>
              <a:t>(){</a:t>
            </a:r>
          </a:p>
          <a:p>
            <a:pPr>
              <a:spcBef>
                <a:spcPts val="0"/>
              </a:spcBef>
              <a:defRPr/>
            </a:pPr>
            <a:r>
              <a:rPr lang="en-US" dirty="0"/>
              <a:t> 		</a:t>
            </a:r>
            <a:r>
              <a:rPr lang="en-US" dirty="0" err="1"/>
              <a:t>parentId</a:t>
            </a:r>
            <a:r>
              <a:rPr lang="en-US" dirty="0"/>
              <a:t>=1000;</a:t>
            </a:r>
          </a:p>
          <a:p>
            <a:pPr>
              <a:spcBef>
                <a:spcPts val="0"/>
              </a:spcBef>
              <a:defRPr/>
            </a:pPr>
            <a:r>
              <a:rPr lang="en-US" dirty="0"/>
              <a:t> 	}</a:t>
            </a:r>
          </a:p>
          <a:p>
            <a:pPr>
              <a:spcBef>
                <a:spcPts val="0"/>
              </a:spcBef>
              <a:defRPr/>
            </a:pPr>
            <a:r>
              <a:rPr lang="en-US" dirty="0"/>
              <a:t> }</a:t>
            </a:r>
          </a:p>
          <a:p>
            <a:pPr>
              <a:spcBef>
                <a:spcPts val="0"/>
              </a:spcBef>
              <a:defRPr/>
            </a:pPr>
            <a:r>
              <a:rPr lang="en-US" dirty="0"/>
              <a:t> class </a:t>
            </a:r>
            <a:r>
              <a:rPr lang="en-US" dirty="0" err="1"/>
              <a:t>ChildClass</a:t>
            </a:r>
            <a:r>
              <a:rPr lang="en-US" dirty="0"/>
              <a:t> extends </a:t>
            </a:r>
            <a:r>
              <a:rPr lang="en-US" dirty="0" err="1"/>
              <a:t>ParentClass</a:t>
            </a:r>
            <a:r>
              <a:rPr lang="en-US" dirty="0"/>
              <a:t>{</a:t>
            </a:r>
          </a:p>
          <a:p>
            <a:pPr>
              <a:spcBef>
                <a:spcPts val="0"/>
              </a:spcBef>
              <a:defRPr/>
            </a:pPr>
            <a:r>
              <a:rPr lang="en-US" dirty="0"/>
              <a:t>	 private </a:t>
            </a:r>
            <a:r>
              <a:rPr lang="en-US" dirty="0" err="1"/>
              <a:t>int</a:t>
            </a:r>
            <a:r>
              <a:rPr lang="en-US" dirty="0"/>
              <a:t> </a:t>
            </a:r>
            <a:r>
              <a:rPr lang="en-US" dirty="0" err="1"/>
              <a:t>childId</a:t>
            </a:r>
            <a:r>
              <a:rPr lang="en-US" dirty="0"/>
              <a:t>;</a:t>
            </a:r>
          </a:p>
          <a:p>
            <a:pPr>
              <a:spcBef>
                <a:spcPts val="0"/>
              </a:spcBef>
              <a:defRPr/>
            </a:pPr>
            <a:r>
              <a:rPr lang="en-US" dirty="0"/>
              <a:t>	 public </a:t>
            </a:r>
            <a:r>
              <a:rPr lang="en-US" dirty="0" err="1"/>
              <a:t>ChildClass</a:t>
            </a:r>
            <a:r>
              <a:rPr lang="en-US" dirty="0"/>
              <a:t>(){</a:t>
            </a:r>
          </a:p>
          <a:p>
            <a:pPr>
              <a:spcBef>
                <a:spcPts val="0"/>
              </a:spcBef>
              <a:defRPr/>
            </a:pPr>
            <a:r>
              <a:rPr lang="en-US" dirty="0"/>
              <a:t>		 </a:t>
            </a:r>
            <a:r>
              <a:rPr lang="en-US" dirty="0" err="1"/>
              <a:t>childId</a:t>
            </a:r>
            <a:r>
              <a:rPr lang="en-US" dirty="0"/>
              <a:t>=2000;</a:t>
            </a:r>
          </a:p>
          <a:p>
            <a:pPr>
              <a:spcBef>
                <a:spcPts val="0"/>
              </a:spcBef>
              <a:defRPr/>
            </a:pPr>
            <a:r>
              <a:rPr lang="en-US" dirty="0"/>
              <a:t>	 }</a:t>
            </a:r>
          </a:p>
          <a:p>
            <a:pPr>
              <a:spcBef>
                <a:spcPts val="0"/>
              </a:spcBef>
              <a:defRPr/>
            </a:pPr>
            <a:r>
              <a:rPr lang="en-US" dirty="0"/>
              <a:t>	 public void display(){</a:t>
            </a:r>
          </a:p>
          <a:p>
            <a:pPr>
              <a:spcBef>
                <a:spcPts val="0"/>
              </a:spcBef>
              <a:defRPr/>
            </a:pPr>
            <a:r>
              <a:rPr lang="en-US" dirty="0"/>
              <a:t>		 </a:t>
            </a:r>
            <a:r>
              <a:rPr lang="en-US" dirty="0" err="1"/>
              <a:t>System.out.println</a:t>
            </a:r>
            <a:r>
              <a:rPr lang="en-US" dirty="0"/>
              <a:t>("Parent Id:"+</a:t>
            </a:r>
            <a:r>
              <a:rPr lang="en-US" dirty="0" err="1"/>
              <a:t>parentId</a:t>
            </a:r>
            <a:r>
              <a:rPr lang="en-US" dirty="0"/>
              <a:t>+" Child Id:"+</a:t>
            </a:r>
            <a:r>
              <a:rPr lang="en-US" dirty="0" err="1"/>
              <a:t>childId</a:t>
            </a:r>
            <a:r>
              <a:rPr lang="en-US" dirty="0"/>
              <a:t>);</a:t>
            </a:r>
          </a:p>
          <a:p>
            <a:pPr>
              <a:spcBef>
                <a:spcPts val="0"/>
              </a:spcBef>
              <a:defRPr/>
            </a:pPr>
            <a:r>
              <a:rPr lang="en-US" dirty="0"/>
              <a:t>	 }</a:t>
            </a:r>
          </a:p>
          <a:p>
            <a:pPr>
              <a:spcBef>
                <a:spcPts val="0"/>
              </a:spcBef>
              <a:defRPr/>
            </a:pPr>
            <a:r>
              <a:rPr lang="en-US" dirty="0"/>
              <a:t> }</a:t>
            </a:r>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ChildClass</a:t>
            </a:r>
            <a:r>
              <a:rPr lang="en-US" dirty="0"/>
              <a:t> </a:t>
            </a:r>
            <a:r>
              <a:rPr lang="en-US" dirty="0" err="1"/>
              <a:t>childOne</a:t>
            </a:r>
            <a:r>
              <a:rPr lang="en-US" dirty="0"/>
              <a:t> = new </a:t>
            </a:r>
            <a:r>
              <a:rPr lang="en-US" dirty="0" err="1"/>
              <a:t>ChildClass</a:t>
            </a:r>
            <a:r>
              <a:rPr lang="en-US" dirty="0"/>
              <a:t>();</a:t>
            </a:r>
          </a:p>
          <a:p>
            <a:pPr>
              <a:spcBef>
                <a:spcPts val="0"/>
              </a:spcBef>
              <a:defRPr/>
            </a:pPr>
            <a:r>
              <a:rPr lang="en-US" dirty="0"/>
              <a:t>		 </a:t>
            </a:r>
            <a:r>
              <a:rPr lang="en-US" dirty="0" err="1"/>
              <a:t>childOne.display</a:t>
            </a:r>
            <a:r>
              <a:rPr lang="en-US" dirty="0"/>
              <a:t>();</a:t>
            </a:r>
          </a:p>
          <a:p>
            <a:pPr>
              <a:spcBef>
                <a:spcPts val="0"/>
              </a:spcBef>
              <a:defRPr/>
            </a:pPr>
            <a:r>
              <a:rPr lang="en-US" dirty="0"/>
              <a:t>	 }</a:t>
            </a:r>
          </a:p>
          <a:p>
            <a:pPr>
              <a:spcBef>
                <a:spcPts val="0"/>
              </a:spcBef>
              <a:defRPr/>
            </a:pPr>
            <a:r>
              <a:rPr lang="en-US" dirty="0"/>
              <a:t> }</a:t>
            </a:r>
          </a:p>
        </p:txBody>
      </p:sp>
      <p:pic>
        <p:nvPicPr>
          <p:cNvPr id="32774"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638800"/>
            <a:ext cx="54102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Compilation Error: final class cannot be inherited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A514EA79-70EA-42EC-BD3E-D08FF8217732}" type="slidenum">
              <a:rPr lang="en-US"/>
              <a:pPr>
                <a:defRPr/>
              </a:pPr>
              <a:t>32</a:t>
            </a:fld>
            <a:endParaRPr lang="en-US"/>
          </a:p>
        </p:txBody>
      </p:sp>
      <p:sp>
        <p:nvSpPr>
          <p:cNvPr id="8" name="Text Box 4"/>
          <p:cNvSpPr txBox="1">
            <a:spLocks noChangeArrowheads="1"/>
          </p:cNvSpPr>
          <p:nvPr/>
        </p:nvSpPr>
        <p:spPr bwMode="auto">
          <a:xfrm>
            <a:off x="784225" y="1501775"/>
            <a:ext cx="8077200" cy="3602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a:t>
            </a:r>
            <a:r>
              <a:rPr lang="en-US" dirty="0" err="1"/>
              <a:t>ClassExample</a:t>
            </a:r>
            <a:r>
              <a:rPr lang="en-US" dirty="0"/>
              <a:t>{</a:t>
            </a:r>
          </a:p>
          <a:p>
            <a:pPr>
              <a:spcBef>
                <a:spcPts val="0"/>
              </a:spcBef>
              <a:defRPr/>
            </a:pPr>
            <a:r>
              <a:rPr lang="en-US" dirty="0"/>
              <a:t> 	protected </a:t>
            </a:r>
            <a:r>
              <a:rPr lang="en-US" dirty="0" err="1"/>
              <a:t>int</a:t>
            </a:r>
            <a:r>
              <a:rPr lang="en-US" dirty="0"/>
              <a:t> </a:t>
            </a:r>
            <a:r>
              <a:rPr lang="en-US" dirty="0" err="1"/>
              <a:t>classId</a:t>
            </a:r>
            <a:r>
              <a:rPr lang="en-US" dirty="0"/>
              <a:t>;</a:t>
            </a:r>
          </a:p>
          <a:p>
            <a:pPr>
              <a:spcBef>
                <a:spcPts val="0"/>
              </a:spcBef>
              <a:defRPr/>
            </a:pPr>
            <a:r>
              <a:rPr lang="en-US" dirty="0"/>
              <a:t> 	private final </a:t>
            </a:r>
            <a:r>
              <a:rPr lang="en-US" dirty="0" err="1"/>
              <a:t>int</a:t>
            </a:r>
            <a:r>
              <a:rPr lang="en-US" dirty="0"/>
              <a:t> MAX=10;</a:t>
            </a:r>
          </a:p>
          <a:p>
            <a:pPr>
              <a:spcBef>
                <a:spcPts val="0"/>
              </a:spcBef>
              <a:defRPr/>
            </a:pPr>
            <a:r>
              <a:rPr lang="en-US" dirty="0"/>
              <a:t> 	private static </a:t>
            </a:r>
            <a:r>
              <a:rPr lang="en-US" dirty="0" err="1"/>
              <a:t>int</a:t>
            </a:r>
            <a:r>
              <a:rPr lang="en-US" dirty="0"/>
              <a:t> counter;</a:t>
            </a:r>
          </a:p>
          <a:p>
            <a:pPr>
              <a:spcBef>
                <a:spcPts val="0"/>
              </a:spcBef>
              <a:defRPr/>
            </a:pPr>
            <a:r>
              <a:rPr lang="en-US" dirty="0"/>
              <a:t>	public </a:t>
            </a:r>
            <a:r>
              <a:rPr lang="en-US" dirty="0" err="1"/>
              <a:t>ClassExample</a:t>
            </a:r>
            <a:r>
              <a:rPr lang="en-US" dirty="0"/>
              <a:t>(){</a:t>
            </a:r>
          </a:p>
          <a:p>
            <a:pPr>
              <a:spcBef>
                <a:spcPts val="0"/>
              </a:spcBef>
              <a:defRPr/>
            </a:pPr>
            <a:r>
              <a:rPr lang="en-US" dirty="0"/>
              <a:t> 		</a:t>
            </a:r>
            <a:r>
              <a:rPr lang="en-US" dirty="0" err="1"/>
              <a:t>classId</a:t>
            </a:r>
            <a:r>
              <a:rPr lang="en-US" dirty="0"/>
              <a:t>=counter++;</a:t>
            </a:r>
          </a:p>
          <a:p>
            <a:pPr>
              <a:spcBef>
                <a:spcPts val="0"/>
              </a:spcBef>
              <a:defRPr/>
            </a:pPr>
            <a:r>
              <a:rPr lang="en-US" dirty="0"/>
              <a:t> 		if(counter&gt;MAX){</a:t>
            </a:r>
          </a:p>
          <a:p>
            <a:pPr>
              <a:spcBef>
                <a:spcPts val="0"/>
              </a:spcBef>
              <a:defRPr/>
            </a:pPr>
            <a:r>
              <a:rPr lang="en-US" dirty="0"/>
              <a:t>				MAX=20;</a:t>
            </a:r>
          </a:p>
          <a:p>
            <a:pPr>
              <a:spcBef>
                <a:spcPts val="0"/>
              </a:spcBef>
              <a:defRPr/>
            </a:pPr>
            <a:r>
              <a:rPr lang="en-US" dirty="0"/>
              <a:t>				counter=0;</a:t>
            </a:r>
          </a:p>
          <a:p>
            <a:pPr>
              <a:spcBef>
                <a:spcPts val="0"/>
              </a:spcBef>
              <a:defRPr/>
            </a:pPr>
            <a:r>
              <a:rPr lang="en-US" dirty="0"/>
              <a:t>		}</a:t>
            </a:r>
          </a:p>
          <a:p>
            <a:pPr>
              <a:spcBef>
                <a:spcPts val="0"/>
              </a:spcBef>
              <a:defRPr/>
            </a:pPr>
            <a:r>
              <a:rPr lang="en-US" dirty="0"/>
              <a:t>		</a:t>
            </a:r>
            <a:r>
              <a:rPr lang="en-US" dirty="0" err="1"/>
              <a:t>System.out.println</a:t>
            </a:r>
            <a:r>
              <a:rPr lang="en-US" dirty="0"/>
              <a:t>("MAX:"+MAX+"counter :"+counter);</a:t>
            </a:r>
          </a:p>
          <a:p>
            <a:pPr>
              <a:spcBef>
                <a:spcPts val="0"/>
              </a:spcBef>
              <a:defRPr/>
            </a:pPr>
            <a:r>
              <a:rPr lang="en-US" dirty="0"/>
              <a:t> 	}</a:t>
            </a:r>
          </a:p>
          <a:p>
            <a:pPr>
              <a:spcBef>
                <a:spcPts val="0"/>
              </a:spcBef>
              <a:defRPr/>
            </a:pPr>
            <a:r>
              <a:rPr lang="en-US" dirty="0"/>
              <a:t> }</a:t>
            </a:r>
          </a:p>
          <a:p>
            <a:pPr>
              <a:spcBef>
                <a:spcPts val="0"/>
              </a:spcBef>
              <a:defRPr/>
            </a:pPr>
            <a:endParaRPr lang="en-US" dirty="0"/>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ClassExample</a:t>
            </a:r>
            <a:r>
              <a:rPr lang="en-US" dirty="0"/>
              <a:t> </a:t>
            </a:r>
            <a:r>
              <a:rPr lang="en-US" dirty="0" err="1"/>
              <a:t>exampleOne</a:t>
            </a:r>
            <a:r>
              <a:rPr lang="en-US" dirty="0"/>
              <a:t> = new </a:t>
            </a:r>
            <a:r>
              <a:rPr lang="en-US" dirty="0" err="1"/>
              <a:t>ClassExample</a:t>
            </a:r>
            <a:r>
              <a:rPr lang="en-US" dirty="0"/>
              <a:t>();</a:t>
            </a:r>
          </a:p>
          <a:p>
            <a:pPr>
              <a:spcBef>
                <a:spcPts val="0"/>
              </a:spcBef>
              <a:defRPr/>
            </a:pPr>
            <a:r>
              <a:rPr lang="en-US" dirty="0"/>
              <a:t>	 }</a:t>
            </a:r>
          </a:p>
          <a:p>
            <a:pPr>
              <a:spcBef>
                <a:spcPts val="0"/>
              </a:spcBef>
              <a:defRPr/>
            </a:pPr>
            <a:r>
              <a:rPr lang="en-US" dirty="0"/>
              <a:t> }</a:t>
            </a:r>
          </a:p>
        </p:txBody>
      </p:sp>
      <p:pic>
        <p:nvPicPr>
          <p:cNvPr id="33798"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257800"/>
            <a:ext cx="54102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defRPr/>
            </a:pPr>
            <a:r>
              <a:rPr lang="en-US" sz="1400" b="0" dirty="0" smtClean="0"/>
              <a:t>Compilation Error: final variables’ value cannot be changed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60443C1B-B624-4ACC-AD55-12F8948AB984}" type="slidenum">
              <a:rPr lang="en-US"/>
              <a:pPr>
                <a:defRPr/>
              </a:pPr>
              <a:t>33</a:t>
            </a:fld>
            <a:endParaRPr lang="en-US"/>
          </a:p>
        </p:txBody>
      </p:sp>
      <p:sp>
        <p:nvSpPr>
          <p:cNvPr id="8" name="Text Box 4"/>
          <p:cNvSpPr txBox="1">
            <a:spLocks noChangeArrowheads="1"/>
          </p:cNvSpPr>
          <p:nvPr/>
        </p:nvSpPr>
        <p:spPr bwMode="auto">
          <a:xfrm>
            <a:off x="784225" y="1501775"/>
            <a:ext cx="8077200" cy="34163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dirty="0"/>
              <a:t>class </a:t>
            </a:r>
            <a:r>
              <a:rPr lang="en-US" dirty="0" err="1"/>
              <a:t>ClassExample</a:t>
            </a:r>
            <a:r>
              <a:rPr lang="en-US" dirty="0"/>
              <a:t>{</a:t>
            </a:r>
          </a:p>
          <a:p>
            <a:pPr>
              <a:spcBef>
                <a:spcPts val="0"/>
              </a:spcBef>
              <a:defRPr/>
            </a:pPr>
            <a:r>
              <a:rPr lang="en-US" dirty="0"/>
              <a:t> 	protected </a:t>
            </a:r>
            <a:r>
              <a:rPr lang="en-US" dirty="0" err="1"/>
              <a:t>int</a:t>
            </a:r>
            <a:r>
              <a:rPr lang="en-US" dirty="0"/>
              <a:t> </a:t>
            </a:r>
            <a:r>
              <a:rPr lang="en-US" dirty="0" err="1"/>
              <a:t>classId</a:t>
            </a:r>
            <a:r>
              <a:rPr lang="en-US" dirty="0"/>
              <a:t>;</a:t>
            </a:r>
          </a:p>
          <a:p>
            <a:pPr>
              <a:spcBef>
                <a:spcPts val="0"/>
              </a:spcBef>
              <a:defRPr/>
            </a:pPr>
            <a:r>
              <a:rPr lang="en-US" dirty="0"/>
              <a:t> 	private final </a:t>
            </a:r>
            <a:r>
              <a:rPr lang="en-US" dirty="0" err="1"/>
              <a:t>int</a:t>
            </a:r>
            <a:r>
              <a:rPr lang="en-US" dirty="0"/>
              <a:t> MAX=10;</a:t>
            </a:r>
          </a:p>
          <a:p>
            <a:pPr>
              <a:spcBef>
                <a:spcPts val="0"/>
              </a:spcBef>
              <a:defRPr/>
            </a:pPr>
            <a:r>
              <a:rPr lang="en-US" dirty="0"/>
              <a:t> 	private static </a:t>
            </a:r>
            <a:r>
              <a:rPr lang="en-US" dirty="0" err="1"/>
              <a:t>int</a:t>
            </a:r>
            <a:r>
              <a:rPr lang="en-US" dirty="0"/>
              <a:t> counter;</a:t>
            </a:r>
          </a:p>
          <a:p>
            <a:pPr>
              <a:spcBef>
                <a:spcPts val="0"/>
              </a:spcBef>
              <a:defRPr/>
            </a:pPr>
            <a:r>
              <a:rPr lang="en-US" dirty="0"/>
              <a:t>	public </a:t>
            </a:r>
            <a:r>
              <a:rPr lang="en-US" dirty="0" err="1"/>
              <a:t>ClassExample</a:t>
            </a:r>
            <a:r>
              <a:rPr lang="en-US" dirty="0"/>
              <a:t>(){</a:t>
            </a:r>
          </a:p>
          <a:p>
            <a:pPr>
              <a:spcBef>
                <a:spcPts val="0"/>
              </a:spcBef>
              <a:defRPr/>
            </a:pPr>
            <a:r>
              <a:rPr lang="en-US" dirty="0"/>
              <a:t> 		</a:t>
            </a:r>
            <a:r>
              <a:rPr lang="en-US" dirty="0" err="1"/>
              <a:t>classId</a:t>
            </a:r>
            <a:r>
              <a:rPr lang="en-US" dirty="0"/>
              <a:t>=counter++;</a:t>
            </a:r>
          </a:p>
          <a:p>
            <a:pPr>
              <a:spcBef>
                <a:spcPts val="0"/>
              </a:spcBef>
              <a:defRPr/>
            </a:pPr>
            <a:r>
              <a:rPr lang="en-US" dirty="0"/>
              <a:t> 		if(counter&gt;MAX){</a:t>
            </a:r>
          </a:p>
          <a:p>
            <a:pPr>
              <a:spcBef>
                <a:spcPts val="0"/>
              </a:spcBef>
              <a:defRPr/>
            </a:pPr>
            <a:r>
              <a:rPr lang="en-US" dirty="0"/>
              <a:t>				counter=0;</a:t>
            </a:r>
          </a:p>
          <a:p>
            <a:pPr>
              <a:spcBef>
                <a:spcPts val="0"/>
              </a:spcBef>
              <a:defRPr/>
            </a:pPr>
            <a:r>
              <a:rPr lang="en-US" dirty="0"/>
              <a:t>		}</a:t>
            </a:r>
          </a:p>
          <a:p>
            <a:pPr>
              <a:spcBef>
                <a:spcPts val="0"/>
              </a:spcBef>
              <a:defRPr/>
            </a:pPr>
            <a:r>
              <a:rPr lang="en-US" dirty="0"/>
              <a:t>		</a:t>
            </a:r>
            <a:r>
              <a:rPr lang="en-US" dirty="0" err="1"/>
              <a:t>System.out.println</a:t>
            </a:r>
            <a:r>
              <a:rPr lang="en-US" dirty="0"/>
              <a:t>("MAX:"+MAX+" counter :"+counter);</a:t>
            </a:r>
          </a:p>
          <a:p>
            <a:pPr>
              <a:spcBef>
                <a:spcPts val="0"/>
              </a:spcBef>
              <a:defRPr/>
            </a:pPr>
            <a:r>
              <a:rPr lang="en-US" dirty="0"/>
              <a:t> 	}</a:t>
            </a:r>
          </a:p>
          <a:p>
            <a:pPr>
              <a:spcBef>
                <a:spcPts val="0"/>
              </a:spcBef>
              <a:defRPr/>
            </a:pPr>
            <a:r>
              <a:rPr lang="en-US" dirty="0"/>
              <a:t> }</a:t>
            </a:r>
          </a:p>
          <a:p>
            <a:pPr>
              <a:spcBef>
                <a:spcPts val="0"/>
              </a:spcBef>
              <a:defRPr/>
            </a:pPr>
            <a:endParaRPr lang="en-US" dirty="0"/>
          </a:p>
          <a:p>
            <a:pPr>
              <a:spcBef>
                <a:spcPts val="0"/>
              </a:spcBef>
              <a:defRPr/>
            </a:pPr>
            <a:r>
              <a:rPr lang="en-US" dirty="0"/>
              <a:t> class Demo{</a:t>
            </a:r>
          </a:p>
          <a:p>
            <a:pPr>
              <a:spcBef>
                <a:spcPts val="0"/>
              </a:spcBef>
              <a:defRPr/>
            </a:pPr>
            <a:r>
              <a:rPr lang="en-US" dirty="0"/>
              <a:t>	 public static void main(String </a:t>
            </a:r>
            <a:r>
              <a:rPr lang="en-US" dirty="0" err="1"/>
              <a:t>args</a:t>
            </a:r>
            <a:r>
              <a:rPr lang="en-US" dirty="0"/>
              <a:t>[]){</a:t>
            </a:r>
          </a:p>
          <a:p>
            <a:pPr>
              <a:spcBef>
                <a:spcPts val="0"/>
              </a:spcBef>
              <a:defRPr/>
            </a:pPr>
            <a:r>
              <a:rPr lang="en-US" dirty="0"/>
              <a:t>		 </a:t>
            </a:r>
            <a:r>
              <a:rPr lang="en-US" dirty="0" err="1"/>
              <a:t>ClassExample</a:t>
            </a:r>
            <a:r>
              <a:rPr lang="en-US" dirty="0"/>
              <a:t> </a:t>
            </a:r>
            <a:r>
              <a:rPr lang="en-US" dirty="0" err="1"/>
              <a:t>exampleOne</a:t>
            </a:r>
            <a:r>
              <a:rPr lang="en-US" dirty="0"/>
              <a:t> = new </a:t>
            </a:r>
            <a:r>
              <a:rPr lang="en-US" dirty="0" err="1"/>
              <a:t>ClassExample</a:t>
            </a:r>
            <a:r>
              <a:rPr lang="en-US" dirty="0"/>
              <a:t>();</a:t>
            </a:r>
          </a:p>
          <a:p>
            <a:pPr>
              <a:spcBef>
                <a:spcPts val="0"/>
              </a:spcBef>
              <a:defRPr/>
            </a:pPr>
            <a:r>
              <a:rPr lang="en-US" dirty="0"/>
              <a:t>	 }</a:t>
            </a:r>
          </a:p>
          <a:p>
            <a:pPr>
              <a:spcBef>
                <a:spcPts val="0"/>
              </a:spcBef>
              <a:defRPr/>
            </a:pPr>
            <a:r>
              <a:rPr lang="en-US" dirty="0"/>
              <a:t> }</a:t>
            </a:r>
          </a:p>
        </p:txBody>
      </p:sp>
      <p:pic>
        <p:nvPicPr>
          <p:cNvPr id="34822"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257800"/>
            <a:ext cx="5410200" cy="609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400" b="0" dirty="0" smtClean="0"/>
              <a:t>MAX:10 counter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Q4.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34</a:t>
            </a:fld>
            <a:endParaRPr lang="en-US"/>
          </a:p>
        </p:txBody>
      </p:sp>
      <p:sp>
        <p:nvSpPr>
          <p:cNvPr id="8" name="Text Box 4"/>
          <p:cNvSpPr txBox="1">
            <a:spLocks noChangeArrowheads="1"/>
          </p:cNvSpPr>
          <p:nvPr/>
        </p:nvSpPr>
        <p:spPr bwMode="auto">
          <a:xfrm>
            <a:off x="914400" y="1447800"/>
            <a:ext cx="8077200" cy="48641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spcBef>
                <a:spcPts val="0"/>
              </a:spcBef>
              <a:defRPr/>
            </a:pPr>
            <a:r>
              <a:rPr lang="en-US" sz="1000" dirty="0"/>
              <a:t>class </a:t>
            </a:r>
            <a:r>
              <a:rPr lang="en-US" sz="1000" dirty="0" err="1"/>
              <a:t>ClassExample</a:t>
            </a:r>
            <a:r>
              <a:rPr lang="en-US" sz="1000" dirty="0"/>
              <a:t>{</a:t>
            </a:r>
          </a:p>
          <a:p>
            <a:pPr>
              <a:spcBef>
                <a:spcPts val="0"/>
              </a:spcBef>
              <a:defRPr/>
            </a:pPr>
            <a:r>
              <a:rPr lang="en-US" sz="1000" dirty="0"/>
              <a:t> 	protected </a:t>
            </a:r>
            <a:r>
              <a:rPr lang="en-US" sz="1000" dirty="0" err="1"/>
              <a:t>int</a:t>
            </a:r>
            <a:r>
              <a:rPr lang="en-US" sz="1000" dirty="0"/>
              <a:t> </a:t>
            </a:r>
            <a:r>
              <a:rPr lang="en-US" sz="1000" dirty="0" err="1"/>
              <a:t>classId</a:t>
            </a:r>
            <a:r>
              <a:rPr lang="en-US" sz="1000" dirty="0"/>
              <a:t>;</a:t>
            </a:r>
          </a:p>
          <a:p>
            <a:pPr>
              <a:spcBef>
                <a:spcPts val="0"/>
              </a:spcBef>
              <a:defRPr/>
            </a:pPr>
            <a:r>
              <a:rPr lang="en-US" sz="1000" dirty="0"/>
              <a:t> 	private final </a:t>
            </a:r>
            <a:r>
              <a:rPr lang="en-US" sz="1000" dirty="0" err="1"/>
              <a:t>int</a:t>
            </a:r>
            <a:r>
              <a:rPr lang="en-US" sz="1000" dirty="0"/>
              <a:t> MAX=10;</a:t>
            </a:r>
          </a:p>
          <a:p>
            <a:pPr>
              <a:spcBef>
                <a:spcPts val="0"/>
              </a:spcBef>
              <a:defRPr/>
            </a:pPr>
            <a:r>
              <a:rPr lang="en-US" sz="1000" dirty="0"/>
              <a:t> 	private static </a:t>
            </a:r>
            <a:r>
              <a:rPr lang="en-US" sz="1000" dirty="0" err="1"/>
              <a:t>int</a:t>
            </a:r>
            <a:r>
              <a:rPr lang="en-US" sz="1000" dirty="0"/>
              <a:t> counter;</a:t>
            </a:r>
          </a:p>
          <a:p>
            <a:pPr>
              <a:spcBef>
                <a:spcPts val="0"/>
              </a:spcBef>
              <a:defRPr/>
            </a:pPr>
            <a:r>
              <a:rPr lang="en-US" sz="1000" dirty="0"/>
              <a:t>	public </a:t>
            </a:r>
            <a:r>
              <a:rPr lang="en-US" sz="1000" dirty="0" err="1"/>
              <a:t>ClassExample</a:t>
            </a:r>
            <a:r>
              <a:rPr lang="en-US" sz="1000" dirty="0"/>
              <a:t>(){</a:t>
            </a:r>
          </a:p>
          <a:p>
            <a:pPr>
              <a:spcBef>
                <a:spcPts val="0"/>
              </a:spcBef>
              <a:defRPr/>
            </a:pPr>
            <a:r>
              <a:rPr lang="en-US" sz="1000" dirty="0"/>
              <a:t> 		</a:t>
            </a:r>
            <a:r>
              <a:rPr lang="en-US" sz="1000" dirty="0" err="1"/>
              <a:t>classId</a:t>
            </a:r>
            <a:r>
              <a:rPr lang="en-US" sz="1000" dirty="0"/>
              <a:t>=counter++;</a:t>
            </a:r>
          </a:p>
          <a:p>
            <a:pPr>
              <a:spcBef>
                <a:spcPts val="0"/>
              </a:spcBef>
              <a:defRPr/>
            </a:pPr>
            <a:r>
              <a:rPr lang="en-US" sz="1000" dirty="0"/>
              <a:t> 		if(counter&gt;MAX){</a:t>
            </a:r>
          </a:p>
          <a:p>
            <a:pPr>
              <a:spcBef>
                <a:spcPts val="0"/>
              </a:spcBef>
              <a:defRPr/>
            </a:pPr>
            <a:r>
              <a:rPr lang="en-US" sz="1000" dirty="0"/>
              <a:t>				counter=0;</a:t>
            </a:r>
          </a:p>
          <a:p>
            <a:pPr>
              <a:spcBef>
                <a:spcPts val="0"/>
              </a:spcBef>
              <a:defRPr/>
            </a:pPr>
            <a:r>
              <a:rPr lang="en-US" sz="1000" dirty="0"/>
              <a:t>		}</a:t>
            </a:r>
          </a:p>
          <a:p>
            <a:pPr>
              <a:spcBef>
                <a:spcPts val="0"/>
              </a:spcBef>
              <a:defRPr/>
            </a:pPr>
            <a:r>
              <a:rPr lang="en-US" sz="1000" dirty="0"/>
              <a:t> 	}</a:t>
            </a:r>
          </a:p>
          <a:p>
            <a:pPr>
              <a:spcBef>
                <a:spcPts val="0"/>
              </a:spcBef>
              <a:defRPr/>
            </a:pPr>
            <a:r>
              <a:rPr lang="en-US" sz="1000" dirty="0"/>
              <a:t> 	public final void display(){</a:t>
            </a:r>
          </a:p>
          <a:p>
            <a:pPr>
              <a:spcBef>
                <a:spcPts val="0"/>
              </a:spcBef>
              <a:defRPr/>
            </a:pPr>
            <a:r>
              <a:rPr lang="en-US" sz="1000" dirty="0"/>
              <a:t>		</a:t>
            </a:r>
            <a:r>
              <a:rPr lang="en-US" sz="1000" dirty="0" err="1"/>
              <a:t>System.out.println</a:t>
            </a:r>
            <a:r>
              <a:rPr lang="en-US" sz="1000" dirty="0"/>
              <a:t>("MAX:"+MAX+" counter :"+counter+ " </a:t>
            </a:r>
            <a:r>
              <a:rPr lang="en-US" sz="1000" dirty="0" err="1"/>
              <a:t>classId</a:t>
            </a:r>
            <a:r>
              <a:rPr lang="en-US" sz="1000" dirty="0"/>
              <a:t>:"+</a:t>
            </a:r>
            <a:r>
              <a:rPr lang="en-US" sz="1000" dirty="0" err="1"/>
              <a:t>classId</a:t>
            </a:r>
            <a:r>
              <a:rPr lang="en-US" sz="1000" dirty="0"/>
              <a:t>);</a:t>
            </a:r>
          </a:p>
          <a:p>
            <a:pPr>
              <a:spcBef>
                <a:spcPts val="0"/>
              </a:spcBef>
              <a:defRPr/>
            </a:pPr>
            <a:r>
              <a:rPr lang="en-US" sz="1000" dirty="0"/>
              <a:t>	}</a:t>
            </a:r>
          </a:p>
          <a:p>
            <a:pPr>
              <a:spcBef>
                <a:spcPts val="0"/>
              </a:spcBef>
              <a:defRPr/>
            </a:pPr>
            <a:r>
              <a:rPr lang="en-US" sz="1000" dirty="0"/>
              <a:t> }</a:t>
            </a:r>
          </a:p>
          <a:p>
            <a:pPr>
              <a:spcBef>
                <a:spcPts val="0"/>
              </a:spcBef>
              <a:defRPr/>
            </a:pPr>
            <a:r>
              <a:rPr lang="en-US" sz="1000" dirty="0"/>
              <a:t> class </a:t>
            </a:r>
            <a:r>
              <a:rPr lang="en-US" sz="1000" dirty="0" err="1"/>
              <a:t>DerivedExample</a:t>
            </a:r>
            <a:r>
              <a:rPr lang="en-US" sz="1000" dirty="0"/>
              <a:t> extends </a:t>
            </a:r>
            <a:r>
              <a:rPr lang="en-US" sz="1000" dirty="0" err="1"/>
              <a:t>ClassExample</a:t>
            </a:r>
            <a:r>
              <a:rPr lang="en-US" sz="1000" dirty="0"/>
              <a:t>{</a:t>
            </a:r>
          </a:p>
          <a:p>
            <a:pPr>
              <a:spcBef>
                <a:spcPts val="0"/>
              </a:spcBef>
              <a:defRPr/>
            </a:pPr>
            <a:r>
              <a:rPr lang="en-US" sz="1000" dirty="0"/>
              <a:t>	 private </a:t>
            </a:r>
            <a:r>
              <a:rPr lang="en-US" sz="1000" dirty="0" err="1"/>
              <a:t>int</a:t>
            </a:r>
            <a:r>
              <a:rPr lang="en-US" sz="1000" dirty="0"/>
              <a:t> </a:t>
            </a:r>
            <a:r>
              <a:rPr lang="en-US" sz="1000" dirty="0" err="1"/>
              <a:t>derivedId</a:t>
            </a:r>
            <a:r>
              <a:rPr lang="en-US" sz="1000" dirty="0"/>
              <a:t>;</a:t>
            </a:r>
          </a:p>
          <a:p>
            <a:pPr>
              <a:spcBef>
                <a:spcPts val="0"/>
              </a:spcBef>
              <a:defRPr/>
            </a:pPr>
            <a:r>
              <a:rPr lang="en-US" sz="1000" dirty="0"/>
              <a:t>	 public </a:t>
            </a:r>
            <a:r>
              <a:rPr lang="en-US" sz="1000" dirty="0" err="1"/>
              <a:t>DerivedExample</a:t>
            </a:r>
            <a:r>
              <a:rPr lang="en-US" sz="1000" dirty="0"/>
              <a:t>(){</a:t>
            </a:r>
          </a:p>
          <a:p>
            <a:pPr>
              <a:spcBef>
                <a:spcPts val="0"/>
              </a:spcBef>
              <a:defRPr/>
            </a:pPr>
            <a:r>
              <a:rPr lang="en-US" sz="1000" dirty="0"/>
              <a:t>		 </a:t>
            </a:r>
            <a:r>
              <a:rPr lang="en-US" sz="1000" dirty="0" err="1"/>
              <a:t>derivedId</a:t>
            </a:r>
            <a:r>
              <a:rPr lang="en-US" sz="1000" dirty="0"/>
              <a:t>=10;</a:t>
            </a:r>
          </a:p>
          <a:p>
            <a:pPr>
              <a:spcBef>
                <a:spcPts val="0"/>
              </a:spcBef>
              <a:defRPr/>
            </a:pPr>
            <a:r>
              <a:rPr lang="en-US" sz="1000" dirty="0"/>
              <a:t>	 }</a:t>
            </a:r>
          </a:p>
          <a:p>
            <a:pPr>
              <a:spcBef>
                <a:spcPts val="0"/>
              </a:spcBef>
              <a:defRPr/>
            </a:pPr>
            <a:r>
              <a:rPr lang="en-US" sz="1000" dirty="0"/>
              <a:t>	 public void display(){</a:t>
            </a:r>
          </a:p>
          <a:p>
            <a:pPr>
              <a:spcBef>
                <a:spcPts val="0"/>
              </a:spcBef>
              <a:defRPr/>
            </a:pPr>
            <a:r>
              <a:rPr lang="en-US" sz="1000" dirty="0"/>
              <a:t>		 </a:t>
            </a:r>
            <a:r>
              <a:rPr lang="en-US" sz="1000" dirty="0" err="1"/>
              <a:t>super.display</a:t>
            </a:r>
            <a:r>
              <a:rPr lang="en-US" sz="1000" dirty="0"/>
              <a:t>();</a:t>
            </a:r>
          </a:p>
          <a:p>
            <a:pPr>
              <a:spcBef>
                <a:spcPts val="0"/>
              </a:spcBef>
              <a:defRPr/>
            </a:pPr>
            <a:r>
              <a:rPr lang="en-US" sz="1000" dirty="0"/>
              <a:t>		 </a:t>
            </a:r>
            <a:r>
              <a:rPr lang="en-US" sz="1000" dirty="0" err="1"/>
              <a:t>System.out.println</a:t>
            </a:r>
            <a:r>
              <a:rPr lang="en-US" sz="1000" dirty="0"/>
              <a:t>("</a:t>
            </a:r>
            <a:r>
              <a:rPr lang="en-US" sz="1000" dirty="0" err="1"/>
              <a:t>derivedId</a:t>
            </a:r>
            <a:r>
              <a:rPr lang="en-US" sz="1000" dirty="0"/>
              <a:t>:"+</a:t>
            </a:r>
            <a:r>
              <a:rPr lang="en-US" sz="1000" dirty="0" err="1"/>
              <a:t>derivedId</a:t>
            </a:r>
            <a:r>
              <a:rPr lang="en-US" sz="1000" dirty="0"/>
              <a:t>);</a:t>
            </a:r>
          </a:p>
          <a:p>
            <a:pPr>
              <a:spcBef>
                <a:spcPts val="0"/>
              </a:spcBef>
              <a:defRPr/>
            </a:pPr>
            <a:r>
              <a:rPr lang="en-US" sz="1000" dirty="0"/>
              <a:t>	 }</a:t>
            </a:r>
          </a:p>
          <a:p>
            <a:pPr>
              <a:spcBef>
                <a:spcPts val="0"/>
              </a:spcBef>
              <a:defRPr/>
            </a:pPr>
            <a:r>
              <a:rPr lang="en-US" sz="1000" dirty="0"/>
              <a:t> }</a:t>
            </a:r>
          </a:p>
          <a:p>
            <a:pPr>
              <a:spcBef>
                <a:spcPts val="0"/>
              </a:spcBef>
              <a:defRPr/>
            </a:pPr>
            <a:r>
              <a:rPr lang="en-US" sz="1000" dirty="0"/>
              <a:t> class Demo{</a:t>
            </a:r>
          </a:p>
          <a:p>
            <a:pPr>
              <a:spcBef>
                <a:spcPts val="0"/>
              </a:spcBef>
              <a:defRPr/>
            </a:pPr>
            <a:r>
              <a:rPr lang="en-US" sz="1000" dirty="0"/>
              <a:t>	 public static void main(String </a:t>
            </a:r>
            <a:r>
              <a:rPr lang="en-US" sz="1000" dirty="0" err="1"/>
              <a:t>args</a:t>
            </a:r>
            <a:r>
              <a:rPr lang="en-US" sz="1000" dirty="0"/>
              <a:t>[]){</a:t>
            </a:r>
          </a:p>
          <a:p>
            <a:pPr>
              <a:spcBef>
                <a:spcPts val="0"/>
              </a:spcBef>
              <a:defRPr/>
            </a:pPr>
            <a:r>
              <a:rPr lang="en-US" sz="1000" dirty="0"/>
              <a:t>		 </a:t>
            </a:r>
            <a:r>
              <a:rPr lang="en-US" sz="1000" dirty="0" err="1"/>
              <a:t>DerivedExample</a:t>
            </a:r>
            <a:r>
              <a:rPr lang="en-US" sz="1000" dirty="0"/>
              <a:t> </a:t>
            </a:r>
            <a:r>
              <a:rPr lang="en-US" sz="1000" dirty="0" err="1"/>
              <a:t>exampleOne</a:t>
            </a:r>
            <a:r>
              <a:rPr lang="en-US" sz="1000" dirty="0"/>
              <a:t> = new </a:t>
            </a:r>
            <a:r>
              <a:rPr lang="en-US" sz="1000" dirty="0" err="1"/>
              <a:t>DerivedExample</a:t>
            </a:r>
            <a:r>
              <a:rPr lang="en-US" sz="1000" dirty="0"/>
              <a:t>();</a:t>
            </a:r>
          </a:p>
          <a:p>
            <a:pPr>
              <a:spcBef>
                <a:spcPts val="0"/>
              </a:spcBef>
              <a:defRPr/>
            </a:pPr>
            <a:r>
              <a:rPr lang="en-US" sz="1000" dirty="0"/>
              <a:t>		 </a:t>
            </a:r>
            <a:r>
              <a:rPr lang="en-US" sz="1000" dirty="0" err="1"/>
              <a:t>exampleOne.display</a:t>
            </a:r>
            <a:r>
              <a:rPr lang="en-US" sz="1000" dirty="0"/>
              <a:t>();</a:t>
            </a:r>
          </a:p>
          <a:p>
            <a:pPr>
              <a:spcBef>
                <a:spcPts val="0"/>
              </a:spcBef>
              <a:defRPr/>
            </a:pPr>
            <a:endParaRPr lang="en-US" sz="1000" dirty="0"/>
          </a:p>
          <a:p>
            <a:pPr>
              <a:spcBef>
                <a:spcPts val="0"/>
              </a:spcBef>
              <a:defRPr/>
            </a:pPr>
            <a:r>
              <a:rPr lang="en-US" sz="1000" dirty="0"/>
              <a:t>	 }</a:t>
            </a:r>
          </a:p>
          <a:p>
            <a:pPr>
              <a:spcBef>
                <a:spcPts val="0"/>
              </a:spcBef>
              <a:defRPr/>
            </a:pPr>
            <a:r>
              <a:rPr lang="en-US" sz="1000" dirty="0"/>
              <a:t> }</a:t>
            </a:r>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5943600" y="4343400"/>
            <a:ext cx="3048000" cy="10668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400" b="0" dirty="0" smtClean="0"/>
              <a:t>Compilation Error: final method cannot be overridden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4294967295"/>
          </p:nvPr>
        </p:nvSpPr>
        <p:spPr>
          <a:xfrm>
            <a:off x="495300" y="1676400"/>
            <a:ext cx="8915400" cy="4411663"/>
          </a:xfrm>
        </p:spPr>
        <p:txBody>
          <a:bodyPr/>
          <a:lstStyle/>
          <a:p>
            <a:pPr marL="0" indent="4763" algn="just">
              <a:buFont typeface="Wingdings" pitchFamily="2" charset="2"/>
              <a:buNone/>
              <a:defRPr/>
            </a:pPr>
            <a:r>
              <a:rPr lang="en-US" dirty="0" smtClean="0"/>
              <a:t> Assume that the Sales tax department has imposed a VAT (Value Added Tax) of 4% on all the items sold by any retail store in India. In the final bill, the VAT has to be included in the computation .</a:t>
            </a:r>
          </a:p>
          <a:p>
            <a:pPr algn="just">
              <a:buFont typeface="Wingdings" pitchFamily="2" charset="2"/>
              <a:buNone/>
              <a:defRPr/>
            </a:pPr>
            <a:r>
              <a:rPr lang="en-US" dirty="0" smtClean="0"/>
              <a:t>    </a:t>
            </a:r>
          </a:p>
          <a:p>
            <a:pPr algn="just">
              <a:buFont typeface="Wingdings" pitchFamily="2" charset="2"/>
              <a:buNone/>
              <a:defRPr/>
            </a:pPr>
            <a:endParaRPr lang="en-US" dirty="0" smtClean="0"/>
          </a:p>
          <a:p>
            <a:pPr algn="just">
              <a:buFont typeface="Wingdings" pitchFamily="2" charset="2"/>
              <a:buNone/>
              <a:defRPr/>
            </a:pPr>
            <a:r>
              <a:rPr lang="en-US" dirty="0" smtClean="0"/>
              <a:t>	</a:t>
            </a:r>
          </a:p>
          <a:p>
            <a:pPr algn="just">
              <a:buFont typeface="Wingdings" pitchFamily="2" charset="2"/>
              <a:buNone/>
              <a:defRPr/>
            </a:pPr>
            <a:r>
              <a:rPr lang="en-US" dirty="0" smtClean="0"/>
              <a:t>     </a:t>
            </a:r>
          </a:p>
          <a:p>
            <a:pPr>
              <a:buFont typeface="Wingdings" pitchFamily="2" charset="2"/>
              <a:buNone/>
              <a:defRPr/>
            </a:pPr>
            <a:r>
              <a:rPr lang="en-US" b="1" dirty="0" smtClean="0"/>
              <a:t>    </a:t>
            </a:r>
          </a:p>
          <a:p>
            <a:pPr>
              <a:buFont typeface="Wingdings" pitchFamily="2" charset="2"/>
              <a:buNone/>
              <a:defRPr/>
            </a:pPr>
            <a:r>
              <a:rPr lang="en-US" b="1" dirty="0" smtClean="0"/>
              <a:t>     </a:t>
            </a:r>
          </a:p>
          <a:p>
            <a:pPr>
              <a:buFont typeface="Wingdings" pitchFamily="2" charset="2"/>
              <a:buNone/>
              <a:defRPr/>
            </a:pPr>
            <a:endParaRPr lang="en-US" b="1" dirty="0" smtClean="0"/>
          </a:p>
          <a:p>
            <a:pPr>
              <a:buFont typeface="Wingdings" pitchFamily="2" charset="2"/>
              <a:buNone/>
              <a:defRPr/>
            </a:pPr>
            <a:r>
              <a:rPr lang="en-US" dirty="0" smtClean="0"/>
              <a:t>		</a:t>
            </a:r>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E70EB6D4-41D9-4075-9B7D-B2849E6ADCB0}" type="slidenum">
              <a:rPr lang="en-US" smtClean="0"/>
              <a:pPr>
                <a:defRPr/>
              </a:pPr>
              <a:t>35</a:t>
            </a:fld>
            <a:endParaRPr lang="en-US"/>
          </a:p>
        </p:txBody>
      </p:sp>
      <p:sp>
        <p:nvSpPr>
          <p:cNvPr id="7" name="Oval Callout 6"/>
          <p:cNvSpPr/>
          <p:nvPr/>
        </p:nvSpPr>
        <p:spPr bwMode="auto">
          <a:xfrm>
            <a:off x="5791200" y="3276600"/>
            <a:ext cx="3581400" cy="1066800"/>
          </a:xfrm>
          <a:prstGeom prst="wedgeEllipseCallout">
            <a:avLst>
              <a:gd name="adj1" fmla="val -37044"/>
              <a:gd name="adj2" fmla="val -8852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this be implemented?</a:t>
            </a:r>
          </a:p>
        </p:txBody>
      </p:sp>
      <p:sp>
        <p:nvSpPr>
          <p:cNvPr id="9" name="TextBox 8"/>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Rectangle 9"/>
          <p:cNvSpPr>
            <a:spLocks noChangeArrowheads="1"/>
          </p:cNvSpPr>
          <p:nvPr/>
        </p:nvSpPr>
        <p:spPr bwMode="auto">
          <a:xfrm>
            <a:off x="381000" y="4648200"/>
            <a:ext cx="8915400" cy="1600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We need a means –</a:t>
            </a:r>
          </a:p>
          <a:p>
            <a:pPr marL="347663" indent="-347663">
              <a:buClr>
                <a:schemeClr val="tx1"/>
              </a:buClr>
              <a:buSzPct val="100000"/>
              <a:buFont typeface="Arial" pitchFamily="34" charset="0"/>
              <a:buChar char="•"/>
              <a:defRPr/>
            </a:pPr>
            <a:r>
              <a:rPr lang="en-US" sz="1600" b="0" dirty="0">
                <a:solidFill>
                  <a:schemeClr val="tx1"/>
                </a:solidFill>
                <a:ea typeface="굴림" pitchFamily="34" charset="-127"/>
              </a:rPr>
              <a:t> </a:t>
            </a:r>
            <a:r>
              <a:rPr lang="en-US" sz="1600" b="0" dirty="0" smtClean="0">
                <a:solidFill>
                  <a:schemeClr val="tx1"/>
                </a:solidFill>
                <a:ea typeface="굴림" pitchFamily="34" charset="-127"/>
              </a:rPr>
              <a:t>To declare a constant percentage of VAT</a:t>
            </a:r>
          </a:p>
          <a:p>
            <a:pPr marL="347663" indent="-347663">
              <a:buClr>
                <a:schemeClr val="tx1"/>
              </a:buClr>
              <a:buSzPct val="100000"/>
              <a:buFont typeface="Arial" pitchFamily="34" charset="0"/>
              <a:buChar char="•"/>
              <a:defRPr/>
            </a:pPr>
            <a:r>
              <a:rPr lang="en-US" sz="1600" b="0" dirty="0">
                <a:solidFill>
                  <a:schemeClr val="tx1"/>
                </a:solidFill>
                <a:ea typeface="굴림" pitchFamily="34" charset="-127"/>
              </a:rPr>
              <a:t> </a:t>
            </a:r>
            <a:r>
              <a:rPr lang="en-US" sz="1600" b="0" dirty="0" smtClean="0">
                <a:solidFill>
                  <a:schemeClr val="tx1"/>
                </a:solidFill>
                <a:ea typeface="굴림" pitchFamily="34" charset="-127"/>
              </a:rPr>
              <a:t>To have a class which can be used by any other class that needs to include VAT in the calculation </a:t>
            </a:r>
            <a:endParaRPr lang="es-ES" sz="1600" b="0" dirty="0">
              <a:solidFill>
                <a:schemeClr val="tx1"/>
              </a:solidFill>
              <a:ea typeface="굴림" pitchFamily="34" charset="-127"/>
            </a:endParaRPr>
          </a:p>
        </p:txBody>
      </p:sp>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457200" y="1447800"/>
            <a:ext cx="9448800" cy="6858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Interface</a:t>
            </a: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EB560AE-E189-47D2-BCBA-E24CCF451C08}" type="slidenum">
              <a:rPr lang="en-US"/>
              <a:pPr>
                <a:defRPr/>
              </a:pPr>
              <a:t>37</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Interface (1 of 6)</a:t>
            </a:r>
          </a:p>
        </p:txBody>
      </p:sp>
      <p:sp>
        <p:nvSpPr>
          <p:cNvPr id="38916" name="Rectangle 5"/>
          <p:cNvSpPr>
            <a:spLocks noGrp="1" noChangeArrowheads="1"/>
          </p:cNvSpPr>
          <p:nvPr>
            <p:ph type="body" idx="1"/>
          </p:nvPr>
        </p:nvSpPr>
        <p:spPr>
          <a:xfrm>
            <a:off x="304800" y="1371600"/>
            <a:ext cx="9144000" cy="4724400"/>
          </a:xfrm>
        </p:spPr>
        <p:txBody>
          <a:bodyPr/>
          <a:lstStyle/>
          <a:p>
            <a:pPr eaLnBrk="1" hangingPunct="1"/>
            <a:r>
              <a:rPr lang="en-US" sz="2200" smtClean="0"/>
              <a:t>Interfaces are useful when an unrelated set of classes have a common set of method(s)</a:t>
            </a:r>
          </a:p>
          <a:p>
            <a:pPr eaLnBrk="1" hangingPunct="1">
              <a:buFont typeface="Wingdings" pitchFamily="2" charset="2"/>
              <a:buNone/>
            </a:pPr>
            <a:endParaRPr lang="en-US" sz="2200" smtClean="0"/>
          </a:p>
          <a:p>
            <a:pPr eaLnBrk="1" hangingPunct="1"/>
            <a:r>
              <a:rPr lang="en-US" sz="2200" smtClean="0"/>
              <a:t>Interface can be defined as follows:</a:t>
            </a:r>
          </a:p>
          <a:p>
            <a:pPr eaLnBrk="1" hangingPunct="1"/>
            <a:endParaRPr lang="en-US" sz="2200" smtClean="0"/>
          </a:p>
          <a:p>
            <a:pPr eaLnBrk="1" hangingPunct="1"/>
            <a:endParaRPr lang="en-US" sz="2200" smtClean="0"/>
          </a:p>
          <a:p>
            <a:pPr eaLnBrk="1" hangingPunct="1"/>
            <a:endParaRPr lang="en-US" sz="2200" smtClean="0"/>
          </a:p>
          <a:p>
            <a:pPr eaLnBrk="1" hangingPunct="1"/>
            <a:r>
              <a:rPr lang="en-US" sz="2200" smtClean="0"/>
              <a:t>All the variables are public static final variables by default</a:t>
            </a:r>
          </a:p>
          <a:p>
            <a:pPr eaLnBrk="1" hangingPunct="1">
              <a:buFont typeface="Wingdings" pitchFamily="2" charset="2"/>
              <a:buNone/>
            </a:pPr>
            <a:endParaRPr lang="en-US" sz="2200" smtClean="0"/>
          </a:p>
          <a:p>
            <a:pPr eaLnBrk="1" hangingPunct="1"/>
            <a:r>
              <a:rPr lang="en-US" sz="2200" smtClean="0"/>
              <a:t>All the methods are public and abstract by default</a:t>
            </a:r>
          </a:p>
          <a:p>
            <a:pPr eaLnBrk="1" hangingPunct="1"/>
            <a:endParaRPr lang="en-US" sz="2200" smtClean="0"/>
          </a:p>
          <a:p>
            <a:pPr eaLnBrk="1" hangingPunct="1"/>
            <a:endParaRPr lang="en-US" sz="2200" smtClean="0"/>
          </a:p>
          <a:p>
            <a:pPr lvl="1" eaLnBrk="1" hangingPunct="1">
              <a:buFont typeface="Wingdings" pitchFamily="2" charset="2"/>
              <a:buNone/>
            </a:pPr>
            <a:endParaRPr lang="en-US" sz="2400" smtClean="0">
              <a:solidFill>
                <a:srgbClr val="C00000"/>
              </a:solidFill>
            </a:endParaRPr>
          </a:p>
          <a:p>
            <a:pPr lvl="1" eaLnBrk="1" hangingPunct="1">
              <a:buFont typeface="Wingdings" pitchFamily="2" charset="2"/>
              <a:buNone/>
            </a:pPr>
            <a:endParaRPr lang="en-US" sz="2400" smtClean="0">
              <a:solidFill>
                <a:srgbClr val="C00000"/>
              </a:solidFill>
            </a:endParaRPr>
          </a:p>
          <a:p>
            <a:pPr lvl="1" eaLnBrk="1" hangingPunct="1">
              <a:buFont typeface="Wingdings" pitchFamily="2" charset="2"/>
              <a:buNone/>
            </a:pPr>
            <a:endParaRPr lang="en-US" sz="2400" smtClean="0">
              <a:solidFill>
                <a:srgbClr val="C00000"/>
              </a:solidFill>
            </a:endParaRPr>
          </a:p>
          <a:p>
            <a:pPr lvl="1" eaLnBrk="1" hangingPunct="1">
              <a:buFont typeface="Wingdings" pitchFamily="2" charset="2"/>
              <a:buNone/>
            </a:pPr>
            <a:endParaRPr lang="en-US" sz="2400" smtClean="0">
              <a:solidFill>
                <a:srgbClr val="C00000"/>
              </a:solidFill>
            </a:endParaRPr>
          </a:p>
          <a:p>
            <a:pPr lvl="1" eaLnBrk="1" hangingPunct="1">
              <a:buFont typeface="Wingdings" pitchFamily="2" charset="2"/>
              <a:buNone/>
            </a:pPr>
            <a:endParaRPr lang="en-US" sz="2400" smtClean="0"/>
          </a:p>
        </p:txBody>
      </p:sp>
      <p:sp>
        <p:nvSpPr>
          <p:cNvPr id="5" name="Text Box 4"/>
          <p:cNvSpPr txBox="1">
            <a:spLocks noChangeArrowheads="1"/>
          </p:cNvSpPr>
          <p:nvPr/>
        </p:nvSpPr>
        <p:spPr bwMode="auto">
          <a:xfrm>
            <a:off x="685800" y="2963863"/>
            <a:ext cx="8077200" cy="93027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marL="342900" indent="-342900">
              <a:spcBef>
                <a:spcPct val="20000"/>
              </a:spcBef>
              <a:buClr>
                <a:srgbClr val="003366"/>
              </a:buClr>
              <a:buSzTx/>
              <a:buFont typeface="Wingdings" pitchFamily="2" charset="2"/>
              <a:buNone/>
              <a:defRPr/>
            </a:pPr>
            <a:r>
              <a:rPr lang="en-US" sz="1600" b="0" kern="0" dirty="0"/>
              <a:t>&lt;&lt;Access </a:t>
            </a:r>
            <a:r>
              <a:rPr lang="en-US" sz="1600" b="0" kern="0" dirty="0" err="1"/>
              <a:t>specifier</a:t>
            </a:r>
            <a:r>
              <a:rPr lang="en-US" sz="1600" b="0" kern="0" dirty="0"/>
              <a:t>&gt;&gt; &lt;&lt;interface&gt;&gt;&lt;&lt;interface name&gt;&gt;{</a:t>
            </a:r>
          </a:p>
          <a:p>
            <a:pPr marL="342900" indent="-342900">
              <a:spcBef>
                <a:spcPct val="20000"/>
              </a:spcBef>
              <a:buClr>
                <a:srgbClr val="003366"/>
              </a:buClr>
              <a:buSzTx/>
              <a:buFont typeface="Wingdings" pitchFamily="2" charset="2"/>
              <a:buNone/>
              <a:defRPr/>
            </a:pPr>
            <a:r>
              <a:rPr lang="en-US" sz="1600" b="0" kern="0" dirty="0">
                <a:ea typeface="굴림" pitchFamily="34" charset="-127"/>
              </a:rPr>
              <a:t>//methods</a:t>
            </a:r>
          </a:p>
          <a:p>
            <a:pPr marL="342900" indent="-342900">
              <a:spcBef>
                <a:spcPct val="20000"/>
              </a:spcBef>
              <a:buClr>
                <a:srgbClr val="003366"/>
              </a:buClr>
              <a:buSzTx/>
              <a:buFont typeface="Wingdings" pitchFamily="2" charset="2"/>
              <a:buNone/>
              <a:defRPr/>
            </a:pPr>
            <a:r>
              <a:rPr lang="en-US" sz="1600" b="0" kern="0" dirty="0">
                <a:ea typeface="굴림" pitchFamily="34" charset="-127"/>
              </a:rPr>
              <a:t>}</a:t>
            </a:r>
          </a:p>
        </p:txBody>
      </p:sp>
      <p:sp>
        <p:nvSpPr>
          <p:cNvPr id="6" name="Oval Callout 5"/>
          <p:cNvSpPr/>
          <p:nvPr/>
        </p:nvSpPr>
        <p:spPr bwMode="auto">
          <a:xfrm>
            <a:off x="6477000" y="5181600"/>
            <a:ext cx="2819400" cy="685800"/>
          </a:xfrm>
          <a:prstGeom prst="wedgeEllipseCallout">
            <a:avLst>
              <a:gd name="adj1" fmla="val -38188"/>
              <a:gd name="adj2" fmla="val -11585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CD681944-00A6-4529-AD21-FF515B67394B}" type="slidenum">
              <a:rPr lang="en-US"/>
              <a:pPr>
                <a:defRPr/>
              </a:pPr>
              <a:t>38</a:t>
            </a:fld>
            <a:endParaRPr lang="en-US" dirty="0"/>
          </a:p>
        </p:txBody>
      </p:sp>
      <p:sp>
        <p:nvSpPr>
          <p:cNvPr id="296971" name="Rectangle 11"/>
          <p:cNvSpPr>
            <a:spLocks noGrp="1" noChangeArrowheads="1"/>
          </p:cNvSpPr>
          <p:nvPr>
            <p:ph type="title"/>
          </p:nvPr>
        </p:nvSpPr>
        <p:spPr/>
        <p:txBody>
          <a:bodyPr/>
          <a:lstStyle/>
          <a:p>
            <a:pPr eaLnBrk="1" hangingPunct="1">
              <a:defRPr/>
            </a:pPr>
            <a:r>
              <a:rPr lang="en-US" dirty="0" smtClean="0"/>
              <a:t>Interface (2 of 6)</a:t>
            </a:r>
          </a:p>
        </p:txBody>
      </p:sp>
      <p:sp>
        <p:nvSpPr>
          <p:cNvPr id="10" name="Text Box 4"/>
          <p:cNvSpPr txBox="1">
            <a:spLocks noChangeArrowheads="1"/>
          </p:cNvSpPr>
          <p:nvPr/>
        </p:nvSpPr>
        <p:spPr bwMode="auto">
          <a:xfrm>
            <a:off x="381000" y="2044700"/>
            <a:ext cx="7634288" cy="15541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400" dirty="0">
                <a:ea typeface="굴림" pitchFamily="34" charset="-127"/>
              </a:rPr>
              <a:t>interface Tax{</a:t>
            </a:r>
          </a:p>
          <a:p>
            <a:pPr>
              <a:defRPr/>
            </a:pPr>
            <a:r>
              <a:rPr lang="en-US" sz="1400" dirty="0">
                <a:ea typeface="굴림" pitchFamily="34" charset="-127"/>
              </a:rPr>
              <a:t>       float TAX = 4.0f;</a:t>
            </a:r>
          </a:p>
          <a:p>
            <a:pPr>
              <a:defRPr/>
            </a:pPr>
            <a:r>
              <a:rPr lang="en-US" sz="1400" dirty="0">
                <a:ea typeface="굴림" pitchFamily="34" charset="-127"/>
              </a:rPr>
              <a:t>       public float </a:t>
            </a:r>
            <a:r>
              <a:rPr lang="en-US" sz="1400" dirty="0" err="1">
                <a:ea typeface="굴림" pitchFamily="34" charset="-127"/>
              </a:rPr>
              <a:t>computeTax</a:t>
            </a:r>
            <a:r>
              <a:rPr lang="en-US" sz="1400" dirty="0">
                <a:ea typeface="굴림" pitchFamily="34" charset="-127"/>
              </a:rPr>
              <a:t>();</a:t>
            </a:r>
          </a:p>
          <a:p>
            <a:pPr>
              <a:defRPr/>
            </a:pPr>
            <a:r>
              <a:rPr lang="en-US" sz="1400" dirty="0">
                <a:ea typeface="굴림" pitchFamily="34" charset="-127"/>
              </a:rPr>
              <a:t>}</a:t>
            </a:r>
          </a:p>
          <a:p>
            <a:pPr>
              <a:defRPr/>
            </a:pPr>
            <a:endParaRPr lang="en-US" dirty="0">
              <a:ea typeface="굴림" pitchFamily="34" charset="-127"/>
            </a:endParaRPr>
          </a:p>
        </p:txBody>
      </p:sp>
      <p:sp>
        <p:nvSpPr>
          <p:cNvPr id="6" name="TextBox 5"/>
          <p:cNvSpPr txBox="1"/>
          <p:nvPr/>
        </p:nvSpPr>
        <p:spPr>
          <a:xfrm>
            <a:off x="152400" y="10668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7" name="Rectangular Callout 6"/>
          <p:cNvSpPr/>
          <p:nvPr/>
        </p:nvSpPr>
        <p:spPr bwMode="auto">
          <a:xfrm>
            <a:off x="4114800" y="2819400"/>
            <a:ext cx="3543300" cy="685800"/>
          </a:xfrm>
          <a:prstGeom prst="wedgeRectCallout">
            <a:avLst>
              <a:gd name="adj1" fmla="val -114177"/>
              <a:gd name="adj2" fmla="val -13160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Tax interface is defined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4042542-3FB6-4C26-9F8C-5B5818CA5547}" type="slidenum">
              <a:rPr lang="en-US"/>
              <a:pPr>
                <a:defRPr/>
              </a:pPr>
              <a:t>39</a:t>
            </a:fld>
            <a:endParaRPr lang="en-US"/>
          </a:p>
        </p:txBody>
      </p:sp>
      <p:sp>
        <p:nvSpPr>
          <p:cNvPr id="431111" name="Rectangle 7"/>
          <p:cNvSpPr>
            <a:spLocks noGrp="1" noChangeArrowheads="1"/>
          </p:cNvSpPr>
          <p:nvPr>
            <p:ph type="title"/>
          </p:nvPr>
        </p:nvSpPr>
        <p:spPr/>
        <p:txBody>
          <a:bodyPr/>
          <a:lstStyle/>
          <a:p>
            <a:pPr eaLnBrk="1" hangingPunct="1">
              <a:defRPr/>
            </a:pPr>
            <a:r>
              <a:rPr lang="en-US" dirty="0" smtClean="0"/>
              <a:t>Interface (3 of 6)</a:t>
            </a:r>
          </a:p>
        </p:txBody>
      </p:sp>
      <p:sp>
        <p:nvSpPr>
          <p:cNvPr id="40964" name="Rectangle 8"/>
          <p:cNvSpPr>
            <a:spLocks noGrp="1" noChangeArrowheads="1"/>
          </p:cNvSpPr>
          <p:nvPr>
            <p:ph type="body" idx="1"/>
          </p:nvPr>
        </p:nvSpPr>
        <p:spPr/>
        <p:txBody>
          <a:bodyPr/>
          <a:lstStyle/>
          <a:p>
            <a:pPr eaLnBrk="1" hangingPunct="1"/>
            <a:r>
              <a:rPr lang="en-US" sz="2200" smtClean="0"/>
              <a:t>Interface can be used with the help of ‘implements’ keyword</a:t>
            </a:r>
          </a:p>
          <a:p>
            <a:pPr eaLnBrk="1" hangingPunct="1">
              <a:buFont typeface="Wingdings" pitchFamily="2" charset="2"/>
              <a:buNone/>
            </a:pPr>
            <a:endParaRPr lang="en-US" sz="2200" smtClean="0"/>
          </a:p>
          <a:p>
            <a:pPr eaLnBrk="1" hangingPunct="1"/>
            <a:r>
              <a:rPr lang="en-US" sz="2200" smtClean="0"/>
              <a:t>Once the interface has been defined ,any number of classes can implement that interface</a:t>
            </a:r>
          </a:p>
          <a:p>
            <a:pPr eaLnBrk="1" hangingPunct="1"/>
            <a:endParaRPr lang="en-US" sz="2200" smtClean="0"/>
          </a:p>
          <a:p>
            <a:pPr eaLnBrk="1" hangingPunct="1"/>
            <a:endParaRPr lang="en-US" sz="2200" smtClean="0"/>
          </a:p>
          <a:p>
            <a:pPr eaLnBrk="1" hangingPunct="1"/>
            <a:endParaRPr lang="en-US" sz="2200" smtClean="0"/>
          </a:p>
          <a:p>
            <a:pPr eaLnBrk="1" hangingPunct="1"/>
            <a:r>
              <a:rPr lang="en-US" sz="2200" smtClean="0"/>
              <a:t>If the class implements the interface, the class must implement all the methods defined in an interface or declare itself abstract</a:t>
            </a:r>
          </a:p>
          <a:p>
            <a:pPr eaLnBrk="1" hangingPunct="1">
              <a:buFont typeface="Wingdings" pitchFamily="2" charset="2"/>
              <a:buNone/>
            </a:pPr>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p:txBody>
      </p:sp>
      <p:sp>
        <p:nvSpPr>
          <p:cNvPr id="5" name="Text Box 4"/>
          <p:cNvSpPr txBox="1">
            <a:spLocks noChangeArrowheads="1"/>
          </p:cNvSpPr>
          <p:nvPr/>
        </p:nvSpPr>
        <p:spPr bwMode="auto">
          <a:xfrm>
            <a:off x="762000" y="3111500"/>
            <a:ext cx="8382000" cy="6350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marL="342900" indent="-342900">
              <a:spcBef>
                <a:spcPct val="20000"/>
              </a:spcBef>
              <a:buClr>
                <a:srgbClr val="003366"/>
              </a:buClr>
              <a:buSzTx/>
              <a:defRPr/>
            </a:pPr>
            <a:r>
              <a:rPr lang="en-US" sz="1600" b="0" kern="0" dirty="0"/>
              <a:t>&lt;&lt;class &gt;&gt;&lt;&lt;class name&gt;&gt; &lt;&lt;implements&gt;&gt;&lt;&lt;interfacename1&gt;&gt;[, interfacename2,……] {</a:t>
            </a:r>
          </a:p>
          <a:p>
            <a:pPr marL="342900" indent="-342900">
              <a:spcBef>
                <a:spcPct val="20000"/>
              </a:spcBef>
              <a:buClr>
                <a:srgbClr val="003366"/>
              </a:buClr>
              <a:buSzTx/>
              <a:defRPr/>
            </a:pPr>
            <a:r>
              <a:rPr lang="en-US" sz="1600" b="0" kern="0" dirty="0">
                <a:ea typeface="굴림" pitchFamily="34" charset="-127"/>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of Day 4</a:t>
            </a:r>
            <a:endParaRPr lang="en-US" dirty="0"/>
          </a:p>
        </p:txBody>
      </p:sp>
      <p:sp>
        <p:nvSpPr>
          <p:cNvPr id="4" name="Slide Number Placeholder 3"/>
          <p:cNvSpPr>
            <a:spLocks noGrp="1"/>
          </p:cNvSpPr>
          <p:nvPr>
            <p:ph type="sldNum" sz="quarter" idx="10"/>
          </p:nvPr>
        </p:nvSpPr>
        <p:spPr/>
        <p:txBody>
          <a:bodyPr/>
          <a:lstStyle/>
          <a:p>
            <a:pPr>
              <a:defRPr/>
            </a:pPr>
            <a:fld id="{775D6032-B99C-4272-8486-4333BF362954}" type="slidenum">
              <a:rPr lang="en-US" smtClean="0"/>
              <a:pPr>
                <a:defRPr/>
              </a:pPr>
              <a:t>4</a:t>
            </a:fld>
            <a:endParaRPr lang="en-US"/>
          </a:p>
        </p:txBody>
      </p:sp>
      <p:sp>
        <p:nvSpPr>
          <p:cNvPr id="5" name="Rectangle 7"/>
          <p:cNvSpPr txBox="1">
            <a:spLocks noChangeArrowheads="1"/>
          </p:cNvSpPr>
          <p:nvPr/>
        </p:nvSpPr>
        <p:spPr bwMode="auto">
          <a:xfrm>
            <a:off x="457200" y="1282700"/>
            <a:ext cx="8788400" cy="4881563"/>
          </a:xfrm>
          <a:prstGeom prst="rect">
            <a:avLst/>
          </a:prstGeom>
          <a:noFill/>
          <a:ln w="9525">
            <a:noFill/>
            <a:miter lim="800000"/>
            <a:headEnd/>
            <a:tailEnd/>
          </a:ln>
        </p:spPr>
        <p:txBody>
          <a:bodyPr/>
          <a:lstStyle/>
          <a:p>
            <a:pPr marL="290513" lvl="1" indent="-290513" eaLnBrk="1" hangingPunct="1">
              <a:lnSpc>
                <a:spcPct val="90000"/>
              </a:lnSpc>
              <a:spcBef>
                <a:spcPct val="20000"/>
              </a:spcBef>
              <a:buClr>
                <a:schemeClr val="tx1"/>
              </a:buClr>
              <a:buSzPct val="100000"/>
              <a:buFont typeface="Wingdings" pitchFamily="2" charset="2"/>
              <a:buChar char="Ø"/>
              <a:defRPr/>
            </a:pPr>
            <a:r>
              <a:rPr lang="en-US" sz="2200" dirty="0" smtClean="0">
                <a:latin typeface="+mn-lt"/>
                <a:cs typeface="+mn-cs"/>
              </a:rPr>
              <a:t>Method Overloading</a:t>
            </a:r>
          </a:p>
          <a:p>
            <a:pPr marL="290513" lvl="1" indent="-290513" eaLnBrk="1" hangingPunct="1">
              <a:lnSpc>
                <a:spcPct val="90000"/>
              </a:lnSpc>
              <a:spcBef>
                <a:spcPct val="20000"/>
              </a:spcBef>
              <a:buClr>
                <a:schemeClr val="tx1"/>
              </a:buClr>
              <a:buSzPct val="100000"/>
              <a:buFont typeface="Wingdings" pitchFamily="2" charset="2"/>
              <a:buChar char="Ø"/>
              <a:defRPr/>
            </a:pPr>
            <a:endParaRPr lang="en-US" sz="2200" dirty="0" smtClean="0">
              <a:latin typeface="+mn-lt"/>
              <a:cs typeface="+mn-cs"/>
            </a:endParaRPr>
          </a:p>
          <a:p>
            <a:pPr marL="290513" lvl="1" indent="-290513" eaLnBrk="1" hangingPunct="1">
              <a:lnSpc>
                <a:spcPct val="90000"/>
              </a:lnSpc>
              <a:spcBef>
                <a:spcPct val="20000"/>
              </a:spcBef>
              <a:buClr>
                <a:schemeClr val="tx1"/>
              </a:buClr>
              <a:buSzPct val="100000"/>
              <a:buFont typeface="Wingdings" pitchFamily="2" charset="2"/>
              <a:buChar char="Ø"/>
              <a:defRPr/>
            </a:pPr>
            <a:r>
              <a:rPr lang="en-US" sz="2200" dirty="0" smtClean="0">
                <a:latin typeface="+mn-lt"/>
                <a:cs typeface="+mn-cs"/>
              </a:rPr>
              <a:t>Parameterized Constructors</a:t>
            </a:r>
          </a:p>
          <a:p>
            <a:pPr marL="290513" lvl="1" indent="-290513" eaLnBrk="1" hangingPunct="1">
              <a:lnSpc>
                <a:spcPct val="90000"/>
              </a:lnSpc>
              <a:spcBef>
                <a:spcPct val="20000"/>
              </a:spcBef>
              <a:buClr>
                <a:schemeClr val="tx1"/>
              </a:buClr>
              <a:buSzPct val="100000"/>
              <a:buFont typeface="Wingdings" pitchFamily="2" charset="2"/>
              <a:buChar char="Ø"/>
              <a:defRPr/>
            </a:pPr>
            <a:endParaRPr lang="en-US" sz="2200" dirty="0" smtClean="0">
              <a:latin typeface="+mn-lt"/>
              <a:cs typeface="+mn-cs"/>
            </a:endParaRPr>
          </a:p>
          <a:p>
            <a:pPr marL="290513" lvl="1" indent="-290513" eaLnBrk="1" hangingPunct="1">
              <a:lnSpc>
                <a:spcPct val="90000"/>
              </a:lnSpc>
              <a:spcBef>
                <a:spcPct val="20000"/>
              </a:spcBef>
              <a:buClr>
                <a:schemeClr val="tx1"/>
              </a:buClr>
              <a:buSzPct val="100000"/>
              <a:buFont typeface="Wingdings" pitchFamily="2" charset="2"/>
              <a:buChar char="Ø"/>
              <a:defRPr/>
            </a:pPr>
            <a:r>
              <a:rPr lang="en-US" sz="2200" dirty="0" smtClean="0">
                <a:latin typeface="+mn-lt"/>
                <a:cs typeface="+mn-cs"/>
              </a:rPr>
              <a:t>Relationships</a:t>
            </a:r>
          </a:p>
          <a:p>
            <a:pPr marL="690563" lvl="2" indent="-290513" eaLnBrk="1" hangingPunct="1">
              <a:lnSpc>
                <a:spcPct val="90000"/>
              </a:lnSpc>
              <a:spcBef>
                <a:spcPct val="20000"/>
              </a:spcBef>
              <a:buClr>
                <a:schemeClr val="tx1"/>
              </a:buClr>
              <a:buSzPct val="100000"/>
              <a:buFont typeface="Wingdings" pitchFamily="2" charset="2"/>
              <a:buChar char="§"/>
              <a:defRPr/>
            </a:pPr>
            <a:r>
              <a:rPr lang="en-US" sz="2200" dirty="0" smtClean="0">
                <a:latin typeface="+mn-lt"/>
                <a:cs typeface="+mn-cs"/>
              </a:rPr>
              <a:t>Inheritance</a:t>
            </a:r>
          </a:p>
          <a:p>
            <a:pPr marL="690563" lvl="2" indent="-290513" eaLnBrk="1" hangingPunct="1">
              <a:lnSpc>
                <a:spcPct val="90000"/>
              </a:lnSpc>
              <a:spcBef>
                <a:spcPct val="20000"/>
              </a:spcBef>
              <a:buClr>
                <a:schemeClr val="tx1"/>
              </a:buClr>
              <a:buSzPct val="100000"/>
              <a:buFont typeface="Wingdings" pitchFamily="2" charset="2"/>
              <a:buChar char="§"/>
              <a:defRPr/>
            </a:pPr>
            <a:r>
              <a:rPr lang="en-US" sz="2200" dirty="0" smtClean="0">
                <a:latin typeface="+mn-lt"/>
                <a:cs typeface="+mn-cs"/>
              </a:rPr>
              <a:t>Aggregation</a:t>
            </a:r>
          </a:p>
          <a:p>
            <a:pPr marL="690563" lvl="2" indent="-290513" eaLnBrk="1" hangingPunct="1">
              <a:lnSpc>
                <a:spcPct val="90000"/>
              </a:lnSpc>
              <a:spcBef>
                <a:spcPct val="20000"/>
              </a:spcBef>
              <a:buClr>
                <a:schemeClr val="tx1"/>
              </a:buClr>
              <a:buSzPct val="100000"/>
              <a:buFont typeface="Wingdings" pitchFamily="2" charset="2"/>
              <a:buChar char="§"/>
              <a:defRPr/>
            </a:pPr>
            <a:r>
              <a:rPr lang="en-US" sz="2200" dirty="0" smtClean="0">
                <a:latin typeface="+mn-lt"/>
                <a:cs typeface="+mn-cs"/>
              </a:rPr>
              <a:t>Association</a:t>
            </a:r>
          </a:p>
          <a:p>
            <a:pPr marL="290513" lvl="1" indent="-290513" eaLnBrk="1" hangingPunct="1">
              <a:lnSpc>
                <a:spcPct val="90000"/>
              </a:lnSpc>
              <a:spcBef>
                <a:spcPct val="20000"/>
              </a:spcBef>
              <a:buClr>
                <a:schemeClr val="tx1"/>
              </a:buClr>
              <a:buSzPct val="100000"/>
              <a:buFont typeface="Wingdings" pitchFamily="2" charset="2"/>
              <a:buChar char="Ø"/>
              <a:defRPr/>
            </a:pPr>
            <a:endParaRPr lang="en-US" sz="2200" dirty="0" smtClean="0">
              <a:latin typeface="+mn-lt"/>
              <a:cs typeface="+mn-cs"/>
            </a:endParaRPr>
          </a:p>
          <a:p>
            <a:pPr marL="290513" lvl="1" indent="-290513" eaLnBrk="1" hangingPunct="1">
              <a:lnSpc>
                <a:spcPct val="90000"/>
              </a:lnSpc>
              <a:spcBef>
                <a:spcPct val="20000"/>
              </a:spcBef>
              <a:buClr>
                <a:schemeClr val="tx1"/>
              </a:buClr>
              <a:buSzPct val="100000"/>
              <a:buFont typeface="Wingdings" pitchFamily="2" charset="2"/>
              <a:buChar char="Ø"/>
              <a:defRPr/>
            </a:pPr>
            <a:r>
              <a:rPr lang="en-US" sz="2200" dirty="0" smtClean="0">
                <a:latin typeface="+mn-lt"/>
                <a:cs typeface="+mn-cs"/>
              </a:rPr>
              <a:t>Method Overriding and Dynamic Polymorphism</a:t>
            </a:r>
          </a:p>
          <a:p>
            <a:pPr marL="342900" indent="-342900">
              <a:spcBef>
                <a:spcPct val="20000"/>
              </a:spcBef>
              <a:buClr>
                <a:srgbClr val="003366"/>
              </a:buClr>
              <a:buSzTx/>
              <a:buFont typeface="Wingdings" pitchFamily="2" charset="2"/>
              <a:buChar char="Ø"/>
              <a:defRPr/>
            </a:pPr>
            <a:endParaRPr lang="en-US" sz="2400" b="0" kern="0" dirty="0">
              <a:latin typeface="+mn-lt"/>
              <a:cs typeface="+mn-cs"/>
            </a:endParaRPr>
          </a:p>
          <a:p>
            <a:pPr marL="342900" indent="-342900">
              <a:spcBef>
                <a:spcPct val="20000"/>
              </a:spcBef>
              <a:buClr>
                <a:srgbClr val="003366"/>
              </a:buClr>
              <a:buSzTx/>
              <a:buFont typeface="Wingdings" pitchFamily="2" charset="2"/>
              <a:buNone/>
              <a:defRPr/>
            </a:pPr>
            <a:endParaRPr lang="en-US" sz="2400" b="0" kern="0" dirty="0">
              <a:latin typeface="+mn-lt"/>
              <a:cs typeface="+mn-cs"/>
            </a:endParaRPr>
          </a:p>
          <a:p>
            <a:pPr marL="342900" indent="-342900">
              <a:spcBef>
                <a:spcPct val="20000"/>
              </a:spcBef>
              <a:buClr>
                <a:srgbClr val="003366"/>
              </a:buClr>
              <a:buSzTx/>
              <a:buFont typeface="Wingdings" pitchFamily="2" charset="2"/>
              <a:buNone/>
              <a:defRPr/>
            </a:pPr>
            <a:r>
              <a:rPr lang="en-US" sz="2400" b="0" kern="0" dirty="0">
                <a:latin typeface="+mn-lt"/>
                <a:cs typeface="+mn-cs"/>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Interface (4 of 6)</a:t>
            </a:r>
            <a:endParaRPr lang="en-US" dirty="0"/>
          </a:p>
        </p:txBody>
      </p:sp>
      <p:sp>
        <p:nvSpPr>
          <p:cNvPr id="2052"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dirty="0" smtClean="0"/>
          </a:p>
        </p:txBody>
      </p:sp>
      <p:sp>
        <p:nvSpPr>
          <p:cNvPr id="6" name="Slide Number Placeholder 5"/>
          <p:cNvSpPr>
            <a:spLocks noGrp="1"/>
          </p:cNvSpPr>
          <p:nvPr>
            <p:ph type="sldNum" sz="quarter" idx="10"/>
          </p:nvPr>
        </p:nvSpPr>
        <p:spPr/>
        <p:txBody>
          <a:bodyPr/>
          <a:lstStyle/>
          <a:p>
            <a:pPr>
              <a:defRPr/>
            </a:pPr>
            <a:fld id="{E11B6E45-2EF3-454B-BBCE-72C1D56AFDF9}" type="slidenum">
              <a:rPr lang="en-US" smtClean="0"/>
              <a:pPr>
                <a:defRPr/>
              </a:pPr>
              <a:t>40</a:t>
            </a:fld>
            <a:endParaRPr lang="en-US"/>
          </a:p>
        </p:txBody>
      </p:sp>
      <p:sp>
        <p:nvSpPr>
          <p:cNvPr id="7" name="TextBox 6"/>
          <p:cNvSpPr txBox="1"/>
          <p:nvPr/>
        </p:nvSpPr>
        <p:spPr>
          <a:xfrm>
            <a:off x="217710" y="1008744"/>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 Box 4"/>
          <p:cNvSpPr txBox="1">
            <a:spLocks noChangeArrowheads="1"/>
          </p:cNvSpPr>
          <p:nvPr/>
        </p:nvSpPr>
        <p:spPr bwMode="auto">
          <a:xfrm>
            <a:off x="381000" y="1295400"/>
            <a:ext cx="8229600" cy="515525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400" dirty="0">
                <a:ea typeface="굴림" pitchFamily="34" charset="-127"/>
              </a:rPr>
              <a:t>interface Tax{</a:t>
            </a:r>
          </a:p>
          <a:p>
            <a:pPr>
              <a:defRPr/>
            </a:pPr>
            <a:r>
              <a:rPr lang="en-US" sz="1400" dirty="0">
                <a:ea typeface="굴림" pitchFamily="34" charset="-127"/>
              </a:rPr>
              <a:t>       float TAX = 4.0f;</a:t>
            </a:r>
          </a:p>
          <a:p>
            <a:pPr>
              <a:defRPr/>
            </a:pPr>
            <a:r>
              <a:rPr lang="en-US" sz="1400" dirty="0">
                <a:ea typeface="굴림" pitchFamily="34" charset="-127"/>
              </a:rPr>
              <a:t>       public float </a:t>
            </a:r>
            <a:r>
              <a:rPr lang="en-US" sz="1400" dirty="0" err="1">
                <a:ea typeface="굴림" pitchFamily="34" charset="-127"/>
              </a:rPr>
              <a:t>computeTax</a:t>
            </a:r>
            <a:r>
              <a:rPr lang="en-US" sz="1400" dirty="0">
                <a:ea typeface="굴림" pitchFamily="34" charset="-127"/>
              </a:rPr>
              <a:t>();</a:t>
            </a:r>
          </a:p>
          <a:p>
            <a:pPr>
              <a:defRPr/>
            </a:pPr>
            <a:r>
              <a:rPr lang="en-US" sz="1400" dirty="0">
                <a:ea typeface="굴림" pitchFamily="34" charset="-127"/>
              </a:rPr>
              <a:t>}</a:t>
            </a:r>
          </a:p>
          <a:p>
            <a:pPr>
              <a:defRPr/>
            </a:pPr>
            <a:r>
              <a:rPr lang="en-US" sz="1400" dirty="0" smtClean="0">
                <a:ea typeface="굴림" pitchFamily="34" charset="-127"/>
              </a:rPr>
              <a:t>class </a:t>
            </a:r>
            <a:r>
              <a:rPr lang="en-US" sz="1400" dirty="0">
                <a:ea typeface="굴림" pitchFamily="34" charset="-127"/>
              </a:rPr>
              <a:t>Purchase implements Tax{</a:t>
            </a:r>
          </a:p>
          <a:p>
            <a:pPr>
              <a:defRPr/>
            </a:pPr>
            <a:r>
              <a:rPr lang="en-US" sz="1400" dirty="0">
                <a:ea typeface="굴림" pitchFamily="34" charset="-127"/>
              </a:rPr>
              <a:t>	</a:t>
            </a:r>
            <a:r>
              <a:rPr lang="en-US" sz="1400" dirty="0" smtClean="0">
                <a:ea typeface="굴림" pitchFamily="34" charset="-127"/>
              </a:rPr>
              <a:t>………………….</a:t>
            </a:r>
            <a:endParaRPr lang="en-US" sz="1400" dirty="0">
              <a:ea typeface="굴림" pitchFamily="34" charset="-127"/>
            </a:endParaRPr>
          </a:p>
          <a:p>
            <a:pPr>
              <a:defRPr/>
            </a:pPr>
            <a:r>
              <a:rPr lang="en-US" sz="1400" dirty="0">
                <a:ea typeface="굴림" pitchFamily="34" charset="-127"/>
              </a:rPr>
              <a:t>	public float </a:t>
            </a:r>
            <a:r>
              <a:rPr lang="en-US" sz="1400" dirty="0" err="1">
                <a:ea typeface="굴림" pitchFamily="34" charset="-127"/>
              </a:rPr>
              <a:t>computeTax</a:t>
            </a:r>
            <a:r>
              <a:rPr lang="en-US" sz="1400" dirty="0">
                <a:ea typeface="굴림" pitchFamily="34" charset="-127"/>
              </a:rPr>
              <a:t>(){</a:t>
            </a:r>
          </a:p>
          <a:p>
            <a:pPr>
              <a:defRPr/>
            </a:pPr>
            <a:r>
              <a:rPr lang="en-US" sz="1400" dirty="0">
                <a:ea typeface="굴림" pitchFamily="34" charset="-127"/>
              </a:rPr>
              <a:t>		float </a:t>
            </a:r>
            <a:r>
              <a:rPr lang="en-US" sz="1400" dirty="0" err="1">
                <a:ea typeface="굴림" pitchFamily="34" charset="-127"/>
              </a:rPr>
              <a:t>taxAmount</a:t>
            </a:r>
            <a:r>
              <a:rPr lang="en-US" sz="1400" dirty="0">
                <a:ea typeface="굴림" pitchFamily="34" charset="-127"/>
              </a:rPr>
              <a:t>=0.0f;</a:t>
            </a:r>
          </a:p>
          <a:p>
            <a:pPr>
              <a:defRPr/>
            </a:pPr>
            <a:r>
              <a:rPr lang="en-US" sz="1400" dirty="0">
                <a:ea typeface="굴림" pitchFamily="34" charset="-127"/>
              </a:rPr>
              <a:t>		</a:t>
            </a:r>
            <a:r>
              <a:rPr lang="en-US" sz="1400" dirty="0" err="1">
                <a:ea typeface="굴림" pitchFamily="34" charset="-127"/>
              </a:rPr>
              <a:t>taxAmount</a:t>
            </a:r>
            <a:r>
              <a:rPr lang="en-US" sz="1400" dirty="0">
                <a:ea typeface="굴림" pitchFamily="34" charset="-127"/>
              </a:rPr>
              <a:t>=(</a:t>
            </a:r>
            <a:r>
              <a:rPr lang="en-US" sz="1400" dirty="0" err="1">
                <a:ea typeface="굴림" pitchFamily="34" charset="-127"/>
              </a:rPr>
              <a:t>billAmount</a:t>
            </a:r>
            <a:r>
              <a:rPr lang="en-US" sz="1400" dirty="0">
                <a:ea typeface="굴림" pitchFamily="34" charset="-127"/>
              </a:rPr>
              <a:t>*TAX)/100.00f;</a:t>
            </a:r>
          </a:p>
          <a:p>
            <a:pPr>
              <a:defRPr/>
            </a:pPr>
            <a:r>
              <a:rPr lang="en-US" sz="1400" dirty="0">
                <a:ea typeface="굴림" pitchFamily="34" charset="-127"/>
              </a:rPr>
              <a:t>		return </a:t>
            </a:r>
            <a:r>
              <a:rPr lang="en-US" sz="1400" dirty="0" err="1">
                <a:ea typeface="굴림" pitchFamily="34" charset="-127"/>
              </a:rPr>
              <a:t>taxAmount</a:t>
            </a:r>
            <a:r>
              <a:rPr lang="en-US" sz="1400" dirty="0">
                <a:ea typeface="굴림" pitchFamily="34" charset="-127"/>
              </a:rPr>
              <a:t>;</a:t>
            </a:r>
          </a:p>
          <a:p>
            <a:pPr>
              <a:defRPr/>
            </a:pPr>
            <a:r>
              <a:rPr lang="en-US" sz="1400" dirty="0">
                <a:ea typeface="굴림" pitchFamily="34" charset="-127"/>
              </a:rPr>
              <a:t>	}</a:t>
            </a:r>
          </a:p>
          <a:p>
            <a:pPr>
              <a:defRPr/>
            </a:pPr>
            <a:r>
              <a:rPr lang="en-US" sz="1400" dirty="0">
                <a:ea typeface="굴림" pitchFamily="34" charset="-127"/>
              </a:rPr>
              <a:t>	public void </a:t>
            </a:r>
            <a:r>
              <a:rPr lang="en-US" sz="1400" dirty="0" err="1">
                <a:ea typeface="굴림" pitchFamily="34" charset="-127"/>
              </a:rPr>
              <a:t>calculateBillAmount</a:t>
            </a:r>
            <a:r>
              <a:rPr lang="en-US" sz="1400" dirty="0">
                <a:ea typeface="굴림" pitchFamily="34" charset="-127"/>
              </a:rPr>
              <a:t>(String </a:t>
            </a:r>
            <a:r>
              <a:rPr lang="en-US" sz="1400" dirty="0" err="1">
                <a:ea typeface="굴림" pitchFamily="34" charset="-127"/>
              </a:rPr>
              <a:t>modeOfPayment,int</a:t>
            </a:r>
            <a:r>
              <a:rPr lang="en-US" sz="1400" dirty="0">
                <a:ea typeface="굴림" pitchFamily="34" charset="-127"/>
              </a:rPr>
              <a:t> </a:t>
            </a:r>
            <a:r>
              <a:rPr lang="en-US" sz="1400" dirty="0" err="1">
                <a:ea typeface="굴림" pitchFamily="34" charset="-127"/>
              </a:rPr>
              <a:t>processingCharge</a:t>
            </a:r>
            <a:r>
              <a:rPr lang="en-US" sz="1400" dirty="0">
                <a:ea typeface="굴림" pitchFamily="34" charset="-127"/>
              </a:rPr>
              <a:t>){</a:t>
            </a:r>
          </a:p>
          <a:p>
            <a:pPr>
              <a:defRPr/>
            </a:pPr>
            <a:r>
              <a:rPr lang="en-US" sz="1400" dirty="0">
                <a:ea typeface="굴림" pitchFamily="34" charset="-127"/>
              </a:rPr>
              <a:t>		</a:t>
            </a:r>
            <a:r>
              <a:rPr lang="en-US" sz="1400" dirty="0" smtClean="0">
                <a:ea typeface="굴림" pitchFamily="34" charset="-127"/>
              </a:rPr>
              <a:t>………………………………..</a:t>
            </a:r>
            <a:endParaRPr lang="en-US" sz="1400" dirty="0">
              <a:ea typeface="굴림" pitchFamily="34" charset="-127"/>
            </a:endParaRPr>
          </a:p>
          <a:p>
            <a:pPr>
              <a:defRPr/>
            </a:pPr>
            <a:r>
              <a:rPr lang="en-US" sz="1400" dirty="0">
                <a:ea typeface="굴림" pitchFamily="34" charset="-127"/>
              </a:rPr>
              <a:t>		</a:t>
            </a:r>
            <a:r>
              <a:rPr lang="en-US" sz="1400" dirty="0" err="1">
                <a:ea typeface="굴림" pitchFamily="34" charset="-127"/>
              </a:rPr>
              <a:t>billAmount</a:t>
            </a:r>
            <a:r>
              <a:rPr lang="en-US" sz="1400" dirty="0">
                <a:ea typeface="굴림" pitchFamily="34" charset="-127"/>
              </a:rPr>
              <a:t>=</a:t>
            </a:r>
            <a:r>
              <a:rPr lang="en-US" sz="1400" dirty="0" err="1">
                <a:ea typeface="굴림" pitchFamily="34" charset="-127"/>
              </a:rPr>
              <a:t>billAmount</a:t>
            </a:r>
            <a:r>
              <a:rPr lang="en-US" sz="1400" dirty="0">
                <a:ea typeface="굴림" pitchFamily="34" charset="-127"/>
              </a:rPr>
              <a:t> + </a:t>
            </a:r>
            <a:r>
              <a:rPr lang="en-US" sz="1400" dirty="0" err="1">
                <a:ea typeface="굴림" pitchFamily="34" charset="-127"/>
              </a:rPr>
              <a:t>computeTax</a:t>
            </a:r>
            <a:r>
              <a:rPr lang="en-US" sz="1400" dirty="0" smtClean="0">
                <a:ea typeface="굴림" pitchFamily="34" charset="-127"/>
              </a:rPr>
              <a:t>();</a:t>
            </a:r>
          </a:p>
          <a:p>
            <a:pPr>
              <a:defRPr/>
            </a:pPr>
            <a:r>
              <a:rPr lang="en-US" sz="1400" dirty="0">
                <a:ea typeface="굴림" pitchFamily="34" charset="-127"/>
              </a:rPr>
              <a:t> </a:t>
            </a:r>
            <a:r>
              <a:rPr lang="en-US" sz="1400" dirty="0" smtClean="0">
                <a:ea typeface="굴림" pitchFamily="34" charset="-127"/>
              </a:rPr>
              <a:t>                   }</a:t>
            </a:r>
          </a:p>
          <a:p>
            <a:pPr>
              <a:defRPr/>
            </a:pPr>
            <a:r>
              <a:rPr lang="en-US" sz="1400" dirty="0">
                <a:ea typeface="굴림" pitchFamily="34" charset="-127"/>
              </a:rPr>
              <a:t>}</a:t>
            </a:r>
          </a:p>
        </p:txBody>
      </p:sp>
      <p:sp>
        <p:nvSpPr>
          <p:cNvPr id="10" name="Rectangular Callout 9"/>
          <p:cNvSpPr/>
          <p:nvPr/>
        </p:nvSpPr>
        <p:spPr bwMode="auto">
          <a:xfrm>
            <a:off x="5105400" y="1447800"/>
            <a:ext cx="3543300" cy="685800"/>
          </a:xfrm>
          <a:prstGeom prst="wedgeRectCallout">
            <a:avLst>
              <a:gd name="adj1" fmla="val -148996"/>
              <a:gd name="adj2" fmla="val -4906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Tax interface is defined</a:t>
            </a:r>
          </a:p>
        </p:txBody>
      </p:sp>
      <p:sp>
        <p:nvSpPr>
          <p:cNvPr id="13" name="Rectangular Callout 12"/>
          <p:cNvSpPr/>
          <p:nvPr/>
        </p:nvSpPr>
        <p:spPr bwMode="auto">
          <a:xfrm>
            <a:off x="5105400" y="2209800"/>
            <a:ext cx="3543300" cy="685800"/>
          </a:xfrm>
          <a:prstGeom prst="wedgeRectCallout">
            <a:avLst>
              <a:gd name="adj1" fmla="val -105576"/>
              <a:gd name="adj2" fmla="val 2712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a:t>
            </a:r>
            <a:r>
              <a:rPr lang="en-US" sz="1400" b="0" dirty="0" smtClean="0">
                <a:solidFill>
                  <a:schemeClr val="tx1"/>
                </a:solidFill>
              </a:rPr>
              <a:t>Purchase class implements the Tax interface </a:t>
            </a:r>
            <a:endParaRPr lang="en-US" sz="1400" b="0" dirty="0">
              <a:solidFill>
                <a:schemeClr val="tx1"/>
              </a:solidFill>
            </a:endParaRPr>
          </a:p>
        </p:txBody>
      </p:sp>
      <p:sp>
        <p:nvSpPr>
          <p:cNvPr id="14" name="Rectangular Callout 13"/>
          <p:cNvSpPr/>
          <p:nvPr/>
        </p:nvSpPr>
        <p:spPr bwMode="auto">
          <a:xfrm>
            <a:off x="5105400" y="2971800"/>
            <a:ext cx="3543300" cy="685800"/>
          </a:xfrm>
          <a:prstGeom prst="wedgeRectCallout">
            <a:avLst>
              <a:gd name="adj1" fmla="val -94516"/>
              <a:gd name="adj2" fmla="val 807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a:t>
            </a:r>
            <a:r>
              <a:rPr lang="en-US" sz="1400" b="0" dirty="0" smtClean="0">
                <a:solidFill>
                  <a:schemeClr val="tx1"/>
                </a:solidFill>
              </a:rPr>
              <a:t>Purchase overrides the </a:t>
            </a:r>
            <a:r>
              <a:rPr lang="en-US" sz="1400" b="0" dirty="0" err="1" smtClean="0">
                <a:solidFill>
                  <a:schemeClr val="tx1"/>
                </a:solidFill>
              </a:rPr>
              <a:t>computeTax</a:t>
            </a:r>
            <a:r>
              <a:rPr lang="en-US" sz="1400" b="0" dirty="0" smtClean="0">
                <a:solidFill>
                  <a:schemeClr val="tx1"/>
                </a:solidFill>
              </a:rPr>
              <a:t>()</a:t>
            </a:r>
            <a:endParaRPr lang="en-US" sz="1400" b="0" dirty="0">
              <a:solidFill>
                <a:schemeClr val="tx1"/>
              </a:solidFill>
            </a:endParaRPr>
          </a:p>
        </p:txBody>
      </p:sp>
      <p:sp>
        <p:nvSpPr>
          <p:cNvPr id="15" name="Rectangular Callout 14"/>
          <p:cNvSpPr/>
          <p:nvPr/>
        </p:nvSpPr>
        <p:spPr bwMode="auto">
          <a:xfrm>
            <a:off x="4982040" y="5867400"/>
            <a:ext cx="3399960" cy="533400"/>
          </a:xfrm>
          <a:prstGeom prst="wedgeRectCallout">
            <a:avLst>
              <a:gd name="adj1" fmla="val -62820"/>
              <a:gd name="adj2" fmla="val -82321"/>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how the </a:t>
            </a:r>
            <a:r>
              <a:rPr lang="en-US" sz="1400" b="0" dirty="0" smtClean="0">
                <a:solidFill>
                  <a:schemeClr val="tx1"/>
                </a:solidFill>
              </a:rPr>
              <a:t>tax is included in the </a:t>
            </a:r>
            <a:r>
              <a:rPr lang="en-US" sz="1400" b="0" dirty="0" err="1" smtClean="0">
                <a:solidFill>
                  <a:schemeClr val="tx1"/>
                </a:solidFill>
              </a:rPr>
              <a:t>billAmount</a:t>
            </a:r>
            <a:r>
              <a:rPr lang="en-US" sz="1400" b="0" dirty="0" smtClean="0">
                <a:solidFill>
                  <a:schemeClr val="tx1"/>
                </a:solidFill>
              </a:rPr>
              <a:t> by invoking the </a:t>
            </a:r>
            <a:r>
              <a:rPr lang="en-US" sz="1400" b="0" dirty="0" err="1" smtClean="0">
                <a:solidFill>
                  <a:schemeClr val="tx1"/>
                </a:solidFill>
              </a:rPr>
              <a:t>computeTax</a:t>
            </a:r>
            <a:r>
              <a:rPr lang="en-US" sz="1400" b="0" dirty="0" smtClean="0">
                <a:solidFill>
                  <a:schemeClr val="tx1"/>
                </a:solidFill>
              </a:rPr>
              <a:t>()</a:t>
            </a:r>
            <a:endParaRPr lang="en-US" sz="14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077200" cy="973138"/>
          </a:xfrm>
        </p:spPr>
        <p:txBody>
          <a:bodyPr/>
          <a:lstStyle/>
          <a:p>
            <a:pPr>
              <a:defRPr/>
            </a:pPr>
            <a:r>
              <a:rPr lang="en-US" dirty="0" smtClean="0"/>
              <a:t>Interface (5 of 6)</a:t>
            </a:r>
            <a:endParaRPr lang="en-US" dirty="0"/>
          </a:p>
        </p:txBody>
      </p:sp>
      <p:sp>
        <p:nvSpPr>
          <p:cNvPr id="2052"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smtClean="0"/>
          </a:p>
        </p:txBody>
      </p:sp>
      <p:sp>
        <p:nvSpPr>
          <p:cNvPr id="6" name="Slide Number Placeholder 5"/>
          <p:cNvSpPr>
            <a:spLocks noGrp="1"/>
          </p:cNvSpPr>
          <p:nvPr>
            <p:ph type="sldNum" sz="quarter" idx="10"/>
          </p:nvPr>
        </p:nvSpPr>
        <p:spPr/>
        <p:txBody>
          <a:bodyPr/>
          <a:lstStyle/>
          <a:p>
            <a:pPr>
              <a:defRPr/>
            </a:pPr>
            <a:fld id="{E11B6E45-2EF3-454B-BBCE-72C1D56AFDF9}" type="slidenum">
              <a:rPr lang="en-US" smtClean="0"/>
              <a:pPr>
                <a:defRPr/>
              </a:pPr>
              <a:t>41</a:t>
            </a:fld>
            <a:endParaRPr lang="en-US"/>
          </a:p>
        </p:txBody>
      </p:sp>
      <p:sp>
        <p:nvSpPr>
          <p:cNvPr id="7" name="TextBox 6"/>
          <p:cNvSpPr txBox="1"/>
          <p:nvPr/>
        </p:nvSpPr>
        <p:spPr>
          <a:xfrm>
            <a:off x="1524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Rectangle 8"/>
          <p:cNvSpPr>
            <a:spLocks noChangeArrowheads="1"/>
          </p:cNvSpPr>
          <p:nvPr/>
        </p:nvSpPr>
        <p:spPr bwMode="auto">
          <a:xfrm>
            <a:off x="914400" y="2743200"/>
            <a:ext cx="7772400" cy="914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r>
              <a:rPr lang="es-ES" sz="1400" b="0" dirty="0" err="1">
                <a:ea typeface="굴림" pitchFamily="34" charset="-127"/>
              </a:rPr>
              <a:t>Click</a:t>
            </a:r>
            <a:r>
              <a:rPr lang="es-ES" sz="1400" b="0" dirty="0">
                <a:ea typeface="굴림" pitchFamily="34" charset="-127"/>
              </a:rPr>
              <a:t> </a:t>
            </a:r>
            <a:r>
              <a:rPr lang="es-ES" sz="1400" b="0" dirty="0" err="1">
                <a:ea typeface="굴림" pitchFamily="34" charset="-127"/>
              </a:rPr>
              <a:t>here</a:t>
            </a:r>
            <a:r>
              <a:rPr lang="es-ES" sz="1400" b="0" dirty="0">
                <a:ea typeface="굴림" pitchFamily="34" charset="-127"/>
              </a:rPr>
              <a:t> </a:t>
            </a:r>
            <a:r>
              <a:rPr lang="es-ES" sz="1400" b="0" dirty="0" err="1">
                <a:ea typeface="굴림" pitchFamily="34" charset="-127"/>
              </a:rPr>
              <a:t>to</a:t>
            </a:r>
            <a:r>
              <a:rPr lang="es-ES" sz="1400" b="0" dirty="0">
                <a:ea typeface="굴림" pitchFamily="34" charset="-127"/>
              </a:rPr>
              <a:t> </a:t>
            </a:r>
            <a:r>
              <a:rPr lang="es-ES" sz="1400" b="0" dirty="0" err="1">
                <a:ea typeface="굴림" pitchFamily="34" charset="-127"/>
              </a:rPr>
              <a:t>see</a:t>
            </a:r>
            <a:r>
              <a:rPr lang="es-ES" sz="1400" b="0" dirty="0">
                <a:ea typeface="굴림" pitchFamily="34" charset="-127"/>
              </a:rPr>
              <a:t> </a:t>
            </a:r>
            <a:r>
              <a:rPr lang="es-ES" sz="1400" b="0" dirty="0" err="1">
                <a:ea typeface="굴림" pitchFamily="34" charset="-127"/>
              </a:rPr>
              <a:t>the</a:t>
            </a:r>
            <a:r>
              <a:rPr lang="es-ES" sz="1400" b="0" dirty="0">
                <a:ea typeface="굴림" pitchFamily="34" charset="-127"/>
              </a:rPr>
              <a:t> complete </a:t>
            </a:r>
            <a:r>
              <a:rPr lang="es-ES" sz="1400" b="0" dirty="0" err="1">
                <a:ea typeface="굴림" pitchFamily="34" charset="-127"/>
              </a:rPr>
              <a:t>code</a:t>
            </a:r>
            <a:endParaRPr lang="es-ES" sz="1400" b="0" dirty="0">
              <a:ea typeface="굴림" pitchFamily="34" charset="-127"/>
            </a:endParaRPr>
          </a:p>
        </p:txBody>
      </p:sp>
      <p:graphicFrame>
        <p:nvGraphicFramePr>
          <p:cNvPr id="2050" name="Object 3"/>
          <p:cNvGraphicFramePr>
            <a:graphicFrameLocks noChangeAspect="1"/>
          </p:cNvGraphicFramePr>
          <p:nvPr/>
        </p:nvGraphicFramePr>
        <p:xfrm>
          <a:off x="7010400" y="2809875"/>
          <a:ext cx="914400" cy="771525"/>
        </p:xfrm>
        <a:graphic>
          <a:graphicData uri="http://schemas.openxmlformats.org/presentationml/2006/ole">
            <p:oleObj spid="_x0000_s2050" name="Package" showAsIcon="1" r:id="rId4" imgW="914400" imgH="771480" progId="Package">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86E0DA-AE7A-4420-8F05-FA4AF01B1247}" type="slidenum">
              <a:rPr lang="en-US"/>
              <a:pPr>
                <a:defRPr/>
              </a:pPr>
              <a:t>42</a:t>
            </a:fld>
            <a:endParaRPr lang="en-US"/>
          </a:p>
        </p:txBody>
      </p:sp>
      <p:sp>
        <p:nvSpPr>
          <p:cNvPr id="431111" name="Rectangle 7"/>
          <p:cNvSpPr>
            <a:spLocks noGrp="1" noChangeArrowheads="1"/>
          </p:cNvSpPr>
          <p:nvPr>
            <p:ph type="title"/>
          </p:nvPr>
        </p:nvSpPr>
        <p:spPr/>
        <p:txBody>
          <a:bodyPr/>
          <a:lstStyle/>
          <a:p>
            <a:pPr eaLnBrk="1" hangingPunct="1">
              <a:defRPr/>
            </a:pPr>
            <a:r>
              <a:rPr lang="en-US" dirty="0" smtClean="0"/>
              <a:t>Interface (6 of 6)</a:t>
            </a:r>
          </a:p>
        </p:txBody>
      </p:sp>
      <p:sp>
        <p:nvSpPr>
          <p:cNvPr id="41988" name="Rectangle 8"/>
          <p:cNvSpPr>
            <a:spLocks noGrp="1" noChangeArrowheads="1"/>
          </p:cNvSpPr>
          <p:nvPr>
            <p:ph type="body" idx="1"/>
          </p:nvPr>
        </p:nvSpPr>
        <p:spPr>
          <a:xfrm>
            <a:off x="558800" y="1371600"/>
            <a:ext cx="8737600" cy="4419600"/>
          </a:xfrm>
        </p:spPr>
        <p:txBody>
          <a:bodyPr/>
          <a:lstStyle/>
          <a:p>
            <a:pPr eaLnBrk="1" hangingPunct="1"/>
            <a:r>
              <a:rPr lang="en-US" sz="2200" dirty="0" smtClean="0"/>
              <a:t>A class can extend from another class and at the same time can  implement any number of interfaces</a:t>
            </a:r>
          </a:p>
          <a:p>
            <a:pPr eaLnBrk="1" hangingPunct="1"/>
            <a:endParaRPr lang="en-US" sz="2200" dirty="0" smtClean="0"/>
          </a:p>
          <a:p>
            <a:pPr eaLnBrk="1" hangingPunct="1"/>
            <a:endParaRPr lang="en-US" sz="2200" dirty="0" smtClean="0"/>
          </a:p>
          <a:p>
            <a:pPr eaLnBrk="1" hangingPunct="1"/>
            <a:endParaRPr lang="en-US" sz="2200" dirty="0" smtClean="0"/>
          </a:p>
          <a:p>
            <a:pPr eaLnBrk="1" hangingPunct="1"/>
            <a:endParaRPr lang="en-US" sz="2200" dirty="0" smtClean="0"/>
          </a:p>
          <a:p>
            <a:pPr eaLnBrk="1" hangingPunct="1"/>
            <a:r>
              <a:rPr lang="en-US" sz="2200" dirty="0" smtClean="0"/>
              <a:t>An Interface can extend from one another interface with the help of the keyword extends</a:t>
            </a:r>
          </a:p>
          <a:p>
            <a:pPr eaLnBrk="1" hangingPunct="1"/>
            <a:endParaRPr lang="en-US" sz="2200" dirty="0" smtClean="0"/>
          </a:p>
          <a:p>
            <a:pPr eaLnBrk="1" hangingPunct="1"/>
            <a:endParaRPr lang="en-US" sz="2200" dirty="0" smtClean="0"/>
          </a:p>
          <a:p>
            <a:pPr eaLnBrk="1" hangingPunct="1">
              <a:buFont typeface="Wingdings" pitchFamily="2" charset="2"/>
              <a:buNone/>
            </a:pPr>
            <a:endParaRPr lang="en-US" sz="2200" dirty="0" smtClean="0"/>
          </a:p>
          <a:p>
            <a:pPr eaLnBrk="1" hangingPunct="1"/>
            <a:endParaRPr lang="en-US" sz="2200" dirty="0" smtClean="0"/>
          </a:p>
        </p:txBody>
      </p:sp>
      <p:sp>
        <p:nvSpPr>
          <p:cNvPr id="7" name="Text Box 4"/>
          <p:cNvSpPr txBox="1">
            <a:spLocks noChangeArrowheads="1"/>
          </p:cNvSpPr>
          <p:nvPr/>
        </p:nvSpPr>
        <p:spPr bwMode="auto">
          <a:xfrm>
            <a:off x="838200" y="2438400"/>
            <a:ext cx="8229600" cy="11763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marL="342900" indent="-342900">
              <a:spcBef>
                <a:spcPct val="20000"/>
              </a:spcBef>
              <a:buClr>
                <a:srgbClr val="003366"/>
              </a:buClr>
              <a:buSzTx/>
              <a:defRPr/>
            </a:pPr>
            <a:r>
              <a:rPr lang="en-US" sz="1600" b="0" kern="0" dirty="0"/>
              <a:t>&lt;&lt;class&gt;&gt; &lt;&lt;class name&gt;&gt;extends  &lt;&lt;class name&gt;&gt;&lt;&lt;implements&gt;&gt;&lt;&lt;interface name1&gt;&gt;[, interface name2&gt;&gt;,……]{</a:t>
            </a:r>
          </a:p>
          <a:p>
            <a:pPr marL="342900" indent="-342900">
              <a:spcBef>
                <a:spcPct val="20000"/>
              </a:spcBef>
              <a:buClr>
                <a:srgbClr val="003366"/>
              </a:buClr>
              <a:buSzTx/>
              <a:defRPr/>
            </a:pPr>
            <a:r>
              <a:rPr lang="en-US" sz="1600" b="0" kern="0" dirty="0"/>
              <a:t>		//methods</a:t>
            </a:r>
          </a:p>
          <a:p>
            <a:pPr marL="342900" indent="-342900">
              <a:spcBef>
                <a:spcPct val="20000"/>
              </a:spcBef>
              <a:buClr>
                <a:srgbClr val="003366"/>
              </a:buClr>
              <a:buSzTx/>
              <a:defRPr/>
            </a:pPr>
            <a:r>
              <a:rPr lang="en-US" sz="1600" b="0" kern="0" dirty="0"/>
              <a:t>}	</a:t>
            </a:r>
            <a:r>
              <a:rPr lang="en-US" sz="1500" b="0" kern="0" dirty="0"/>
              <a:t>	</a:t>
            </a:r>
            <a:endParaRPr lang="en-US" sz="1500" b="0" kern="0" dirty="0">
              <a:ea typeface="굴림" pitchFamily="34" charset="-127"/>
            </a:endParaRPr>
          </a:p>
        </p:txBody>
      </p:sp>
      <p:sp>
        <p:nvSpPr>
          <p:cNvPr id="8" name="Text Box 4"/>
          <p:cNvSpPr txBox="1">
            <a:spLocks noChangeArrowheads="1"/>
          </p:cNvSpPr>
          <p:nvPr/>
        </p:nvSpPr>
        <p:spPr bwMode="auto">
          <a:xfrm>
            <a:off x="762000" y="4572000"/>
            <a:ext cx="8534400" cy="117570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marL="342900" indent="-342900">
              <a:spcBef>
                <a:spcPct val="20000"/>
              </a:spcBef>
              <a:buClr>
                <a:srgbClr val="003366"/>
              </a:buClr>
              <a:buSzTx/>
              <a:defRPr/>
            </a:pPr>
            <a:r>
              <a:rPr lang="en-US" sz="1600" b="0" kern="0" dirty="0"/>
              <a:t>&lt;&lt;interface&gt;&gt; &lt;&lt;interface name&gt;&gt; &lt;&lt;extends&gt;&gt;&lt;&lt;interface name</a:t>
            </a:r>
            <a:r>
              <a:rPr lang="en-US" sz="1600" b="0" kern="0" dirty="0" smtClean="0"/>
              <a:t>&gt;&gt;[, interface name2&gt;&gt;,……]{</a:t>
            </a:r>
            <a:endParaRPr lang="en-US" sz="1600" b="0" kern="0" dirty="0"/>
          </a:p>
          <a:p>
            <a:pPr marL="342900" indent="-342900">
              <a:spcBef>
                <a:spcPct val="20000"/>
              </a:spcBef>
              <a:buClr>
                <a:srgbClr val="003366"/>
              </a:buClr>
              <a:buSzTx/>
              <a:defRPr/>
            </a:pPr>
            <a:r>
              <a:rPr lang="en-US" sz="1600" b="0" kern="0" dirty="0"/>
              <a:t>		//methods</a:t>
            </a:r>
          </a:p>
          <a:p>
            <a:pPr marL="342900" indent="-342900">
              <a:spcBef>
                <a:spcPct val="20000"/>
              </a:spcBef>
              <a:buClr>
                <a:srgbClr val="003366"/>
              </a:buClr>
              <a:buSzTx/>
              <a:defRPr/>
            </a:pPr>
            <a:r>
              <a:rPr lang="en-US" sz="1600" b="0" kern="0" dirty="0"/>
              <a:t>}	</a:t>
            </a:r>
            <a:r>
              <a:rPr lang="en-US" sz="1500" b="0" kern="0" dirty="0"/>
              <a:t>	</a:t>
            </a:r>
            <a:endParaRPr lang="en-US" sz="1500" b="0" kern="0" dirty="0">
              <a:ea typeface="굴림" pitchFamily="34" charset="-127"/>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pPr>
              <a:defRPr/>
            </a:pPr>
            <a:fld id="{892D136A-6A51-42A8-BBEF-47F7B5E69008}" type="slidenum">
              <a:rPr lang="en-US"/>
              <a:pPr>
                <a:defRPr/>
              </a:pPr>
              <a:t>43</a:t>
            </a:fld>
            <a:endParaRPr lang="en-US"/>
          </a:p>
        </p:txBody>
      </p:sp>
      <p:sp>
        <p:nvSpPr>
          <p:cNvPr id="457774" name="Rectangle 46"/>
          <p:cNvSpPr>
            <a:spLocks noGrp="1" noChangeArrowheads="1"/>
          </p:cNvSpPr>
          <p:nvPr>
            <p:ph type="title"/>
          </p:nvPr>
        </p:nvSpPr>
        <p:spPr/>
        <p:txBody>
          <a:bodyPr/>
          <a:lstStyle/>
          <a:p>
            <a:pPr eaLnBrk="1" hangingPunct="1">
              <a:defRPr/>
            </a:pPr>
            <a:r>
              <a:rPr lang="en-US" dirty="0" smtClean="0"/>
              <a:t>Abstract Classes vs. Interfaces</a:t>
            </a:r>
          </a:p>
        </p:txBody>
      </p:sp>
      <p:graphicFrame>
        <p:nvGraphicFramePr>
          <p:cNvPr id="5" name="Table 4"/>
          <p:cNvGraphicFramePr>
            <a:graphicFrameLocks noGrp="1"/>
          </p:cNvGraphicFramePr>
          <p:nvPr/>
        </p:nvGraphicFramePr>
        <p:xfrm>
          <a:off x="533400" y="1447800"/>
          <a:ext cx="8458201" cy="3629862"/>
        </p:xfrm>
        <a:graphic>
          <a:graphicData uri="http://schemas.openxmlformats.org/drawingml/2006/table">
            <a:tbl>
              <a:tblPr firstRow="1" bandRow="1">
                <a:tableStyleId>{21E4AEA4-8DFA-4A89-87EB-49C32662AFE0}</a:tableStyleId>
              </a:tblPr>
              <a:tblGrid>
                <a:gridCol w="4122485"/>
                <a:gridCol w="4335716"/>
              </a:tblGrid>
              <a:tr h="457200">
                <a:tc>
                  <a:txBody>
                    <a:bodyPr/>
                    <a:lstStyle/>
                    <a:p>
                      <a:pPr marL="0" marR="0" algn="ctr">
                        <a:lnSpc>
                          <a:spcPct val="115000"/>
                        </a:lnSpc>
                        <a:spcBef>
                          <a:spcPts val="0"/>
                        </a:spcBef>
                        <a:spcAft>
                          <a:spcPts val="1000"/>
                        </a:spcAft>
                      </a:pPr>
                      <a:r>
                        <a:rPr lang="en-US" sz="1800" dirty="0"/>
                        <a:t>Abstract Classes </a:t>
                      </a:r>
                      <a:endParaRPr lang="en-US" sz="1800" dirty="0">
                        <a:latin typeface="Calibri"/>
                        <a:ea typeface="Calibri"/>
                        <a:cs typeface="Times New Roman"/>
                      </a:endParaRPr>
                    </a:p>
                  </a:txBody>
                  <a:tcPr/>
                </a:tc>
                <a:tc>
                  <a:txBody>
                    <a:bodyPr/>
                    <a:lstStyle/>
                    <a:p>
                      <a:pPr marL="0" marR="0" algn="ctr">
                        <a:lnSpc>
                          <a:spcPct val="115000"/>
                        </a:lnSpc>
                        <a:spcBef>
                          <a:spcPts val="0"/>
                        </a:spcBef>
                        <a:spcAft>
                          <a:spcPts val="1000"/>
                        </a:spcAft>
                      </a:pPr>
                      <a:r>
                        <a:rPr lang="en-US" sz="1800" dirty="0"/>
                        <a:t>Interfaces </a:t>
                      </a:r>
                      <a:endParaRPr lang="en-US" sz="1800" dirty="0">
                        <a:latin typeface="Calibri"/>
                        <a:ea typeface="Calibri"/>
                        <a:cs typeface="Times New Roman"/>
                      </a:endParaRPr>
                    </a:p>
                  </a:txBody>
                  <a:tcPr/>
                </a:tc>
              </a:tr>
              <a:tr h="411927">
                <a:tc>
                  <a:txBody>
                    <a:bodyPr/>
                    <a:lstStyle/>
                    <a:p>
                      <a:pPr marL="0" marR="0">
                        <a:lnSpc>
                          <a:spcPct val="115000"/>
                        </a:lnSpc>
                        <a:spcBef>
                          <a:spcPts val="0"/>
                        </a:spcBef>
                        <a:spcAft>
                          <a:spcPts val="1000"/>
                        </a:spcAft>
                      </a:pPr>
                      <a:r>
                        <a:rPr lang="en-US" sz="1800" dirty="0"/>
                        <a:t>Can have concrete methods </a:t>
                      </a:r>
                      <a:endParaRPr lang="en-US" sz="18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800"/>
                        <a:t>Can have only abstract methods </a:t>
                      </a:r>
                      <a:endParaRPr lang="en-US" sz="1800">
                        <a:latin typeface="Calibri"/>
                        <a:ea typeface="Calibri"/>
                        <a:cs typeface="Times New Roman"/>
                      </a:endParaRPr>
                    </a:p>
                  </a:txBody>
                  <a:tcPr/>
                </a:tc>
              </a:tr>
              <a:tr h="754030">
                <a:tc>
                  <a:txBody>
                    <a:bodyPr/>
                    <a:lstStyle/>
                    <a:p>
                      <a:pPr marL="0" marR="0">
                        <a:lnSpc>
                          <a:spcPct val="115000"/>
                        </a:lnSpc>
                        <a:spcBef>
                          <a:spcPts val="0"/>
                        </a:spcBef>
                        <a:spcAft>
                          <a:spcPts val="1000"/>
                        </a:spcAft>
                      </a:pPr>
                      <a:r>
                        <a:rPr lang="en-US" sz="1800" dirty="0"/>
                        <a:t>Can have variables </a:t>
                      </a:r>
                      <a:r>
                        <a:rPr lang="en-US" sz="1800" dirty="0" smtClean="0"/>
                        <a:t> of any access </a:t>
                      </a:r>
                      <a:r>
                        <a:rPr lang="en-US" sz="1800" dirty="0" err="1" smtClean="0"/>
                        <a:t>specifier</a:t>
                      </a:r>
                      <a:endParaRPr lang="en-US" sz="18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800" dirty="0"/>
                        <a:t>Can have </a:t>
                      </a:r>
                      <a:r>
                        <a:rPr lang="en-US" sz="1800" dirty="0" smtClean="0"/>
                        <a:t>only public </a:t>
                      </a:r>
                      <a:r>
                        <a:rPr lang="en-US" sz="1800" dirty="0"/>
                        <a:t>static final (constant) data members </a:t>
                      </a:r>
                      <a:endParaRPr lang="en-US" sz="1800" dirty="0">
                        <a:latin typeface="Calibri"/>
                        <a:ea typeface="Calibri"/>
                        <a:cs typeface="Times New Roman"/>
                      </a:endParaRPr>
                    </a:p>
                  </a:txBody>
                  <a:tcPr/>
                </a:tc>
              </a:tr>
              <a:tr h="717994">
                <a:tc>
                  <a:txBody>
                    <a:bodyPr/>
                    <a:lstStyle/>
                    <a:p>
                      <a:pPr marL="0" marR="0">
                        <a:lnSpc>
                          <a:spcPct val="115000"/>
                        </a:lnSpc>
                        <a:spcBef>
                          <a:spcPts val="0"/>
                        </a:spcBef>
                        <a:spcAft>
                          <a:spcPts val="1000"/>
                        </a:spcAft>
                      </a:pPr>
                      <a:r>
                        <a:rPr lang="en-US" sz="1800" dirty="0" smtClean="0">
                          <a:latin typeface="+mn-lt"/>
                          <a:ea typeface="+mn-ea"/>
                          <a:cs typeface="+mn-cs"/>
                        </a:rPr>
                        <a:t>Concrete</a:t>
                      </a:r>
                      <a:r>
                        <a:rPr lang="en-US" sz="1800" baseline="0" dirty="0" smtClean="0">
                          <a:latin typeface="+mn-lt"/>
                          <a:ea typeface="+mn-ea"/>
                          <a:cs typeface="+mn-cs"/>
                        </a:rPr>
                        <a:t> methods can have any access </a:t>
                      </a:r>
                      <a:r>
                        <a:rPr lang="en-US" sz="1800" baseline="0" dirty="0" err="1" smtClean="0">
                          <a:latin typeface="+mn-lt"/>
                          <a:ea typeface="+mn-ea"/>
                          <a:cs typeface="+mn-cs"/>
                        </a:rPr>
                        <a:t>specifier</a:t>
                      </a:r>
                      <a:endParaRPr lang="en-US" sz="18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800" dirty="0"/>
                        <a:t>All  </a:t>
                      </a:r>
                      <a:r>
                        <a:rPr lang="en-US" sz="1800" dirty="0" smtClean="0"/>
                        <a:t>member</a:t>
                      </a:r>
                      <a:r>
                        <a:rPr lang="en-US" sz="1800" baseline="0" dirty="0" smtClean="0"/>
                        <a:t> methods </a:t>
                      </a:r>
                      <a:r>
                        <a:rPr lang="en-US" sz="1800" dirty="0" smtClean="0"/>
                        <a:t>are public and abstract  </a:t>
                      </a:r>
                      <a:r>
                        <a:rPr lang="en-US" sz="1800" dirty="0"/>
                        <a:t>by default </a:t>
                      </a:r>
                      <a:endParaRPr lang="en-US" sz="1800" dirty="0">
                        <a:latin typeface="Calibri"/>
                        <a:ea typeface="Calibri"/>
                        <a:cs typeface="Times New Roman"/>
                      </a:endParaRPr>
                    </a:p>
                  </a:txBody>
                  <a:tcPr/>
                </a:tc>
              </a:tr>
              <a:tr h="321467">
                <a:tc>
                  <a:txBody>
                    <a:bodyPr/>
                    <a:lstStyle/>
                    <a:p>
                      <a:pPr marL="0" marR="0">
                        <a:lnSpc>
                          <a:spcPct val="115000"/>
                        </a:lnSpc>
                        <a:spcBef>
                          <a:spcPts val="0"/>
                        </a:spcBef>
                        <a:spcAft>
                          <a:spcPts val="1000"/>
                        </a:spcAft>
                      </a:pPr>
                      <a:r>
                        <a:rPr lang="en-US" sz="1800" dirty="0"/>
                        <a:t>Can </a:t>
                      </a:r>
                      <a:r>
                        <a:rPr lang="en-US" sz="1800" dirty="0" smtClean="0"/>
                        <a:t>extend</a:t>
                      </a:r>
                      <a:r>
                        <a:rPr lang="en-US" sz="1800" baseline="0" dirty="0" smtClean="0"/>
                        <a:t> only one class </a:t>
                      </a:r>
                      <a:endParaRPr lang="en-US" sz="18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800" dirty="0"/>
                        <a:t>Can </a:t>
                      </a:r>
                      <a:r>
                        <a:rPr lang="en-US" sz="1800" dirty="0" smtClean="0"/>
                        <a:t>extend any </a:t>
                      </a:r>
                      <a:r>
                        <a:rPr lang="en-US" sz="1800" dirty="0"/>
                        <a:t>number of interfaces </a:t>
                      </a:r>
                      <a:endParaRPr lang="en-US" sz="1800" dirty="0">
                        <a:latin typeface="Calibri"/>
                        <a:ea typeface="Calibri"/>
                        <a:cs typeface="Times New Roman"/>
                      </a:endParaRPr>
                    </a:p>
                  </a:txBody>
                  <a:tcPr/>
                </a:tc>
              </a:tr>
              <a:tr h="877421">
                <a:tc>
                  <a:txBody>
                    <a:bodyPr/>
                    <a:lstStyle/>
                    <a:p>
                      <a:pPr marL="0" marR="0">
                        <a:lnSpc>
                          <a:spcPct val="115000"/>
                        </a:lnSpc>
                        <a:spcBef>
                          <a:spcPts val="0"/>
                        </a:spcBef>
                        <a:spcAft>
                          <a:spcPts val="1000"/>
                        </a:spcAft>
                      </a:pPr>
                      <a:r>
                        <a:rPr lang="en-US" sz="1800" dirty="0"/>
                        <a:t>A class can </a:t>
                      </a:r>
                      <a:r>
                        <a:rPr lang="en-US" sz="1800" b="1" dirty="0"/>
                        <a:t>extend</a:t>
                      </a:r>
                      <a:r>
                        <a:rPr lang="en-US" sz="1800" dirty="0"/>
                        <a:t> only one abstract class </a:t>
                      </a:r>
                      <a:endParaRPr lang="en-US" sz="1800" dirty="0">
                        <a:latin typeface="Calibri"/>
                        <a:ea typeface="Calibri"/>
                        <a:cs typeface="Times New Roman"/>
                      </a:endParaRPr>
                    </a:p>
                  </a:txBody>
                  <a:tcPr/>
                </a:tc>
                <a:tc>
                  <a:txBody>
                    <a:bodyPr/>
                    <a:lstStyle/>
                    <a:p>
                      <a:pPr marL="0" marR="0">
                        <a:lnSpc>
                          <a:spcPct val="115000"/>
                        </a:lnSpc>
                        <a:spcBef>
                          <a:spcPts val="0"/>
                        </a:spcBef>
                        <a:spcAft>
                          <a:spcPts val="1000"/>
                        </a:spcAft>
                      </a:pPr>
                      <a:r>
                        <a:rPr lang="en-US" sz="1800" dirty="0"/>
                        <a:t>A class can </a:t>
                      </a:r>
                      <a:r>
                        <a:rPr lang="en-US" sz="1800" b="1" dirty="0"/>
                        <a:t>implement</a:t>
                      </a:r>
                      <a:r>
                        <a:rPr lang="en-US" sz="1800" dirty="0"/>
                        <a:t> any number of interfaces </a:t>
                      </a:r>
                      <a:endParaRPr lang="en-US" sz="1800" dirty="0">
                        <a:latin typeface="Calibri"/>
                        <a:ea typeface="Calibri"/>
                        <a:cs typeface="Times New Roman"/>
                      </a:endParaRP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p:txBody>
          <a:bodyPr/>
          <a:lstStyle/>
          <a:p>
            <a:pPr>
              <a:buFont typeface="Wingdings" pitchFamily="2" charset="2"/>
              <a:buNone/>
              <a:defRPr/>
            </a:pPr>
            <a:r>
              <a:rPr lang="en-US" dirty="0" smtClean="0"/>
              <a:t>Q1. Say true or false</a:t>
            </a:r>
            <a:endParaRPr lang="en-US" sz="2200" dirty="0" smtClean="0"/>
          </a:p>
          <a:p>
            <a:pPr marL="914400" lvl="1" indent="-457200" eaLnBrk="1" hangingPunct="1">
              <a:buFont typeface="+mj-lt"/>
              <a:buAutoNum type="alphaLcPeriod"/>
            </a:pPr>
            <a:r>
              <a:rPr lang="en-US" dirty="0" smtClean="0"/>
              <a:t>An abstract  class may have a non abstract method</a:t>
            </a:r>
          </a:p>
          <a:p>
            <a:pPr marL="914400" lvl="1" indent="-457200" eaLnBrk="1" hangingPunct="1">
              <a:buFont typeface="+mj-lt"/>
              <a:buAutoNum type="alphaLcPeriod"/>
            </a:pPr>
            <a:r>
              <a:rPr lang="en-US" dirty="0" smtClean="0"/>
              <a:t>If the class has one abstract method then that class should be declared abstract</a:t>
            </a:r>
          </a:p>
          <a:p>
            <a:pPr marL="914400" lvl="1" indent="-457200" eaLnBrk="1" hangingPunct="1">
              <a:buFont typeface="+mj-lt"/>
              <a:buAutoNum type="alphaLcPeriod"/>
            </a:pPr>
            <a:r>
              <a:rPr lang="en-US" dirty="0" smtClean="0"/>
              <a:t>All the methods of an interface are abstract by default</a:t>
            </a:r>
          </a:p>
          <a:p>
            <a:pPr marL="914400" lvl="1" indent="-457200" eaLnBrk="1" hangingPunct="1">
              <a:buFont typeface="+mj-lt"/>
              <a:buAutoNum type="alphaLcPeriod"/>
            </a:pPr>
            <a:r>
              <a:rPr lang="en-US" dirty="0" smtClean="0"/>
              <a:t>All the methods of an abstract class are abstract by default</a:t>
            </a:r>
          </a:p>
          <a:p>
            <a:pPr marL="914400" lvl="1" indent="-457200" eaLnBrk="1" hangingPunct="1">
              <a:buFont typeface="+mj-lt"/>
              <a:buAutoNum type="alphaLcPeriod"/>
            </a:pPr>
            <a:r>
              <a:rPr lang="en-US" dirty="0" smtClean="0"/>
              <a:t>Interfaces can extend from any number of interfaces</a:t>
            </a:r>
          </a:p>
          <a:p>
            <a:pPr marL="914400" lvl="1" indent="-457200" eaLnBrk="1" hangingPunct="1">
              <a:buFont typeface="+mj-lt"/>
              <a:buAutoNum type="alphaLcPeriod"/>
            </a:pPr>
            <a:r>
              <a:rPr lang="en-US" dirty="0" smtClean="0"/>
              <a:t>A local variable can be defined within a method defined in an interface</a:t>
            </a:r>
          </a:p>
          <a:p>
            <a:pPr marL="914400" lvl="1" indent="-457200" eaLnBrk="1" hangingPunct="1">
              <a:buFont typeface="+mj-lt"/>
              <a:buAutoNum type="alphaLcPeriod"/>
            </a:pPr>
            <a:r>
              <a:rPr lang="en-US" dirty="0" smtClean="0"/>
              <a:t>A class can implement any number of interfaces</a:t>
            </a:r>
          </a:p>
          <a:p>
            <a:pPr marL="914400" lvl="1" indent="-457200" eaLnBrk="1" hangingPunct="1">
              <a:buFont typeface="+mj-lt"/>
              <a:buAutoNum type="alphaLcPeriod"/>
            </a:pPr>
            <a:r>
              <a:rPr lang="en-US" dirty="0" smtClean="0"/>
              <a:t>An object of an interface can be instantiated</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1F08AEF9-4121-4201-958C-282D9A9AC4D8}" type="slidenum">
              <a:rPr lang="en-US"/>
              <a:pPr>
                <a:defRPr/>
              </a:pPr>
              <a:t>44</a:t>
            </a:fld>
            <a:endParaRPr lang="en-US"/>
          </a:p>
        </p:txBody>
      </p:sp>
      <p:pic>
        <p:nvPicPr>
          <p:cNvPr id="4608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45</a:t>
            </a:fld>
            <a:endParaRPr lang="en-US"/>
          </a:p>
        </p:txBody>
      </p:sp>
      <p:sp>
        <p:nvSpPr>
          <p:cNvPr id="8" name="Text Box 4"/>
          <p:cNvSpPr txBox="1">
            <a:spLocks noChangeArrowheads="1"/>
          </p:cNvSpPr>
          <p:nvPr/>
        </p:nvSpPr>
        <p:spPr bwMode="auto">
          <a:xfrm>
            <a:off x="784225" y="1501775"/>
            <a:ext cx="8077200" cy="37087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1000" dirty="0" smtClean="0"/>
              <a:t>interface Example{</a:t>
            </a:r>
          </a:p>
          <a:p>
            <a:r>
              <a:rPr lang="en-US" sz="1000" dirty="0" smtClean="0"/>
              <a:t>	 </a:t>
            </a:r>
            <a:r>
              <a:rPr lang="en-US" sz="1000" dirty="0" err="1" smtClean="0"/>
              <a:t>int</a:t>
            </a:r>
            <a:r>
              <a:rPr lang="en-US" sz="1000" dirty="0" smtClean="0"/>
              <a:t> num=90;</a:t>
            </a:r>
          </a:p>
          <a:p>
            <a:r>
              <a:rPr lang="en-US" sz="1000" dirty="0" smtClean="0"/>
              <a:t>	 public abstract void </a:t>
            </a:r>
            <a:r>
              <a:rPr lang="en-US" sz="1000" dirty="0" err="1" smtClean="0"/>
              <a:t>disp</a:t>
            </a:r>
            <a:r>
              <a:rPr lang="en-US" sz="1000" dirty="0" smtClean="0"/>
              <a:t>();</a:t>
            </a:r>
          </a:p>
          <a:p>
            <a:r>
              <a:rPr lang="en-US" sz="1000" dirty="0" smtClean="0"/>
              <a:t>	  public abstract void display();</a:t>
            </a:r>
          </a:p>
          <a:p>
            <a:r>
              <a:rPr lang="en-US" sz="1000" dirty="0" smtClean="0"/>
              <a:t> }</a:t>
            </a:r>
          </a:p>
          <a:p>
            <a:r>
              <a:rPr lang="en-US" sz="1000" dirty="0" smtClean="0"/>
              <a:t> class Example1 implements Example{</a:t>
            </a:r>
          </a:p>
          <a:p>
            <a:r>
              <a:rPr lang="en-US" sz="1000" dirty="0" smtClean="0"/>
              <a:t>	 public void display(){</a:t>
            </a:r>
          </a:p>
          <a:p>
            <a:r>
              <a:rPr lang="en-US" sz="1000" dirty="0" smtClean="0"/>
              <a:t>	 	</a:t>
            </a:r>
            <a:r>
              <a:rPr lang="en-US" sz="1000" dirty="0" err="1" smtClean="0"/>
              <a:t>System.out.println</a:t>
            </a:r>
            <a:r>
              <a:rPr lang="en-US" sz="1000" dirty="0" smtClean="0"/>
              <a:t>("display in Example1");</a:t>
            </a:r>
          </a:p>
          <a:p>
            <a:r>
              <a:rPr lang="en-US" sz="1000" dirty="0" smtClean="0"/>
              <a:t>	  }</a:t>
            </a:r>
          </a:p>
          <a:p>
            <a:r>
              <a:rPr lang="en-US" sz="1000" dirty="0" smtClean="0"/>
              <a:t> }</a:t>
            </a:r>
          </a:p>
          <a:p>
            <a:r>
              <a:rPr lang="en-US" sz="1000" dirty="0" smtClean="0"/>
              <a:t>  class Demo{</a:t>
            </a:r>
          </a:p>
          <a:p>
            <a:r>
              <a:rPr lang="en-US" sz="1000" dirty="0" smtClean="0"/>
              <a:t>	  public static void main(String </a:t>
            </a:r>
            <a:r>
              <a:rPr lang="en-US" sz="1000" dirty="0" err="1" smtClean="0"/>
              <a:t>args</a:t>
            </a:r>
            <a:r>
              <a:rPr lang="en-US" sz="1000" dirty="0" smtClean="0"/>
              <a:t>[]){</a:t>
            </a:r>
          </a:p>
          <a:p>
            <a:r>
              <a:rPr lang="en-US" sz="1000" dirty="0" smtClean="0"/>
              <a:t>		Example1 </a:t>
            </a:r>
            <a:r>
              <a:rPr lang="en-US" sz="1000" dirty="0" err="1" smtClean="0"/>
              <a:t>obj</a:t>
            </a:r>
            <a:r>
              <a:rPr lang="en-US" sz="1000" dirty="0" smtClean="0"/>
              <a:t>=new Example1();</a:t>
            </a:r>
          </a:p>
          <a:p>
            <a:r>
              <a:rPr lang="en-US" sz="1000" dirty="0" smtClean="0"/>
              <a:t>        		</a:t>
            </a:r>
            <a:r>
              <a:rPr lang="en-US" sz="1000" dirty="0" err="1" smtClean="0"/>
              <a:t>obj.display</a:t>
            </a:r>
            <a:r>
              <a:rPr lang="en-US" sz="1000" dirty="0" smtClean="0"/>
              <a:t>();</a:t>
            </a:r>
          </a:p>
          <a:p>
            <a:r>
              <a:rPr lang="en-US" sz="1000" dirty="0" smtClean="0"/>
              <a:t>	   }</a:t>
            </a:r>
          </a:p>
          <a:p>
            <a:r>
              <a:rPr lang="en-US" sz="1000" dirty="0" smtClean="0"/>
              <a:t>  }</a:t>
            </a:r>
            <a:endParaRPr lang="en-US" sz="1000" dirty="0"/>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5257800"/>
            <a:ext cx="69342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400" b="0" dirty="0" smtClean="0"/>
              <a:t>Compilation Error: abstract method is not overridden in the sub class and the sub class is not 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46</a:t>
            </a:fld>
            <a:endParaRPr lang="en-US"/>
          </a:p>
        </p:txBody>
      </p:sp>
      <p:sp>
        <p:nvSpPr>
          <p:cNvPr id="8" name="Text Box 4"/>
          <p:cNvSpPr txBox="1">
            <a:spLocks noChangeArrowheads="1"/>
          </p:cNvSpPr>
          <p:nvPr/>
        </p:nvSpPr>
        <p:spPr bwMode="auto">
          <a:xfrm>
            <a:off x="784225" y="1501775"/>
            <a:ext cx="8077200" cy="48628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1000" dirty="0" smtClean="0"/>
              <a:t>interface Example{</a:t>
            </a:r>
          </a:p>
          <a:p>
            <a:r>
              <a:rPr lang="en-US" sz="1000" dirty="0" smtClean="0"/>
              <a:t>	 </a:t>
            </a:r>
            <a:r>
              <a:rPr lang="en-US" sz="1000" dirty="0" err="1" smtClean="0"/>
              <a:t>int</a:t>
            </a:r>
            <a:r>
              <a:rPr lang="en-US" sz="1000" dirty="0" smtClean="0"/>
              <a:t> num=90;</a:t>
            </a:r>
          </a:p>
          <a:p>
            <a:r>
              <a:rPr lang="en-US" sz="1000" dirty="0" smtClean="0"/>
              <a:t>	 public abstract void </a:t>
            </a:r>
            <a:r>
              <a:rPr lang="en-US" sz="1000" dirty="0" err="1" smtClean="0"/>
              <a:t>disp</a:t>
            </a:r>
            <a:r>
              <a:rPr lang="en-US" sz="1000" dirty="0" smtClean="0"/>
              <a:t>();</a:t>
            </a:r>
          </a:p>
          <a:p>
            <a:r>
              <a:rPr lang="en-US" sz="1000" dirty="0" smtClean="0"/>
              <a:t>	 public abstract void display();</a:t>
            </a:r>
          </a:p>
          <a:p>
            <a:r>
              <a:rPr lang="en-US" sz="1000" dirty="0" smtClean="0"/>
              <a:t> }</a:t>
            </a:r>
          </a:p>
          <a:p>
            <a:r>
              <a:rPr lang="en-US" sz="1000" dirty="0" smtClean="0"/>
              <a:t> class Example1 implements Example{</a:t>
            </a:r>
          </a:p>
          <a:p>
            <a:r>
              <a:rPr lang="en-US" sz="1000" dirty="0" smtClean="0"/>
              <a:t>	 public void display(){</a:t>
            </a:r>
          </a:p>
          <a:p>
            <a:r>
              <a:rPr lang="en-US" sz="1000" dirty="0" smtClean="0"/>
              <a:t>	 	</a:t>
            </a:r>
            <a:r>
              <a:rPr lang="en-US" sz="1000" dirty="0" err="1" smtClean="0"/>
              <a:t>System.out.println</a:t>
            </a:r>
            <a:r>
              <a:rPr lang="en-US" sz="1000" dirty="0" smtClean="0"/>
              <a:t>("display in Example1");</a:t>
            </a:r>
          </a:p>
          <a:p>
            <a:r>
              <a:rPr lang="en-US" sz="1000" dirty="0" smtClean="0"/>
              <a:t>	  }</a:t>
            </a:r>
          </a:p>
          <a:p>
            <a:r>
              <a:rPr lang="en-US" sz="1000" dirty="0" smtClean="0"/>
              <a:t>	   public void </a:t>
            </a:r>
            <a:r>
              <a:rPr lang="en-US" sz="1000" dirty="0" err="1" smtClean="0"/>
              <a:t>disp</a:t>
            </a:r>
            <a:r>
              <a:rPr lang="en-US" sz="1000" dirty="0" smtClean="0"/>
              <a:t>(){</a:t>
            </a:r>
          </a:p>
          <a:p>
            <a:r>
              <a:rPr lang="en-US" sz="1000" dirty="0" smtClean="0"/>
              <a:t>		 </a:t>
            </a:r>
            <a:r>
              <a:rPr lang="en-US" sz="1000" dirty="0" err="1" smtClean="0"/>
              <a:t>int</a:t>
            </a:r>
            <a:r>
              <a:rPr lang="en-US" sz="1000" dirty="0" smtClean="0"/>
              <a:t> num=900;</a:t>
            </a:r>
          </a:p>
          <a:p>
            <a:r>
              <a:rPr lang="en-US" sz="1000" dirty="0" smtClean="0"/>
              <a:t>	  	 </a:t>
            </a:r>
            <a:r>
              <a:rPr lang="en-US" sz="1000" dirty="0" err="1" smtClean="0"/>
              <a:t>System.out.println</a:t>
            </a:r>
            <a:r>
              <a:rPr lang="en-US" sz="1000" dirty="0" smtClean="0"/>
              <a:t>(num);</a:t>
            </a:r>
          </a:p>
          <a:p>
            <a:r>
              <a:rPr lang="en-US" sz="1000" dirty="0" smtClean="0"/>
              <a:t>	  }</a:t>
            </a:r>
          </a:p>
          <a:p>
            <a:r>
              <a:rPr lang="en-US" sz="1000" dirty="0" smtClean="0"/>
              <a:t> }</a:t>
            </a:r>
          </a:p>
          <a:p>
            <a:r>
              <a:rPr lang="en-US" sz="1000" dirty="0" smtClean="0"/>
              <a:t>  class Demo{</a:t>
            </a:r>
          </a:p>
          <a:p>
            <a:r>
              <a:rPr lang="en-US" sz="1000" dirty="0" smtClean="0"/>
              <a:t>	  public static void main(String </a:t>
            </a:r>
            <a:r>
              <a:rPr lang="en-US" sz="1000" dirty="0" err="1" smtClean="0"/>
              <a:t>args</a:t>
            </a:r>
            <a:r>
              <a:rPr lang="en-US" sz="1000" dirty="0" smtClean="0"/>
              <a:t>[]){</a:t>
            </a:r>
          </a:p>
          <a:p>
            <a:r>
              <a:rPr lang="en-US" sz="1000" dirty="0" smtClean="0"/>
              <a:t>		Example1 </a:t>
            </a:r>
            <a:r>
              <a:rPr lang="en-US" sz="1000" dirty="0" err="1" smtClean="0"/>
              <a:t>obj</a:t>
            </a:r>
            <a:r>
              <a:rPr lang="en-US" sz="1000" dirty="0" smtClean="0"/>
              <a:t>=new Example1();</a:t>
            </a:r>
          </a:p>
          <a:p>
            <a:r>
              <a:rPr lang="en-US" sz="1000" dirty="0" smtClean="0"/>
              <a:t>        		</a:t>
            </a:r>
            <a:r>
              <a:rPr lang="en-US" sz="1000" dirty="0" err="1" smtClean="0"/>
              <a:t>obj.display</a:t>
            </a:r>
            <a:r>
              <a:rPr lang="en-US" sz="1000" dirty="0" smtClean="0"/>
              <a:t>();</a:t>
            </a:r>
          </a:p>
          <a:p>
            <a:r>
              <a:rPr lang="en-US" sz="1000" dirty="0" smtClean="0"/>
              <a:t>      		</a:t>
            </a:r>
            <a:r>
              <a:rPr lang="en-US" sz="1000" dirty="0" err="1" smtClean="0"/>
              <a:t>obj.disp</a:t>
            </a:r>
            <a:r>
              <a:rPr lang="en-US" sz="1000" dirty="0" smtClean="0"/>
              <a:t>();</a:t>
            </a:r>
          </a:p>
          <a:p>
            <a:r>
              <a:rPr lang="en-US" sz="1000" dirty="0" smtClean="0"/>
              <a:t>	   }</a:t>
            </a:r>
          </a:p>
          <a:p>
            <a:r>
              <a:rPr lang="en-US" sz="1000" dirty="0" smtClean="0"/>
              <a:t>  }</a:t>
            </a:r>
            <a:endParaRPr lang="en-US" sz="1000" dirty="0"/>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4953000" y="5181600"/>
            <a:ext cx="4038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r>
              <a:rPr lang="en-US" sz="1400" b="0" dirty="0" smtClean="0"/>
              <a:t>display in Example1</a:t>
            </a:r>
          </a:p>
          <a:p>
            <a:r>
              <a:rPr lang="en-US" sz="1400" b="0" dirty="0" smtClean="0"/>
              <a:t>900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Q4.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47</a:t>
            </a:fld>
            <a:endParaRPr lang="en-US"/>
          </a:p>
        </p:txBody>
      </p:sp>
      <p:sp>
        <p:nvSpPr>
          <p:cNvPr id="8" name="Text Box 4"/>
          <p:cNvSpPr txBox="1">
            <a:spLocks noChangeArrowheads="1"/>
          </p:cNvSpPr>
          <p:nvPr/>
        </p:nvSpPr>
        <p:spPr bwMode="auto">
          <a:xfrm>
            <a:off x="327025" y="1701492"/>
            <a:ext cx="4625975" cy="37087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000" dirty="0" smtClean="0"/>
              <a:t>interface Example{</a:t>
            </a:r>
          </a:p>
          <a:p>
            <a:r>
              <a:rPr lang="en-US" sz="1000" dirty="0" smtClean="0"/>
              <a:t>	  public abstract void display();</a:t>
            </a:r>
          </a:p>
          <a:p>
            <a:r>
              <a:rPr lang="en-US" sz="1000" dirty="0" smtClean="0"/>
              <a:t> }</a:t>
            </a:r>
          </a:p>
          <a:p>
            <a:r>
              <a:rPr lang="en-US" sz="1000" dirty="0" smtClean="0"/>
              <a:t> interface Example1{</a:t>
            </a:r>
          </a:p>
          <a:p>
            <a:r>
              <a:rPr lang="en-US" sz="1000" dirty="0" smtClean="0"/>
              <a:t>	  public void </a:t>
            </a:r>
            <a:r>
              <a:rPr lang="en-US" sz="1000" dirty="0" err="1" smtClean="0"/>
              <a:t>disp</a:t>
            </a:r>
            <a:r>
              <a:rPr lang="en-US" sz="1000" dirty="0" smtClean="0"/>
              <a:t>();</a:t>
            </a:r>
          </a:p>
          <a:p>
            <a:r>
              <a:rPr lang="en-US" sz="1000" dirty="0" smtClean="0"/>
              <a:t> }</a:t>
            </a:r>
          </a:p>
          <a:p>
            <a:r>
              <a:rPr lang="en-US" sz="1000" dirty="0" smtClean="0"/>
              <a:t> abstract class Example2 implements Example,Example1{</a:t>
            </a:r>
          </a:p>
          <a:p>
            <a:r>
              <a:rPr lang="en-US" sz="1000" dirty="0" smtClean="0"/>
              <a:t>  }</a:t>
            </a:r>
          </a:p>
          <a:p>
            <a:r>
              <a:rPr lang="en-US" sz="1000" dirty="0" smtClean="0"/>
              <a:t>  class Example3 extends Example2{</a:t>
            </a:r>
          </a:p>
          <a:p>
            <a:r>
              <a:rPr lang="en-US" sz="1000" dirty="0" smtClean="0"/>
              <a:t>	  public void display(){</a:t>
            </a:r>
          </a:p>
          <a:p>
            <a:r>
              <a:rPr lang="en-US" sz="1000" dirty="0" smtClean="0"/>
              <a:t>		</a:t>
            </a:r>
            <a:r>
              <a:rPr lang="en-US" sz="1000" dirty="0" err="1" smtClean="0"/>
              <a:t>System.out.println</a:t>
            </a:r>
            <a:r>
              <a:rPr lang="en-US" sz="1000" dirty="0" smtClean="0"/>
              <a:t>("display in Example3");</a:t>
            </a:r>
          </a:p>
          <a:p>
            <a:r>
              <a:rPr lang="en-US" sz="1000" dirty="0" smtClean="0"/>
              <a:t>	  }</a:t>
            </a:r>
          </a:p>
          <a:p>
            <a:r>
              <a:rPr lang="en-US" sz="1000" dirty="0" smtClean="0"/>
              <a:t>	  public void </a:t>
            </a:r>
            <a:r>
              <a:rPr lang="en-US" sz="1000" dirty="0" err="1" smtClean="0"/>
              <a:t>disp</a:t>
            </a:r>
            <a:r>
              <a:rPr lang="en-US" sz="1000" dirty="0" smtClean="0"/>
              <a:t>(){</a:t>
            </a:r>
          </a:p>
          <a:p>
            <a:r>
              <a:rPr lang="en-US" sz="1000" dirty="0" smtClean="0"/>
              <a:t>	  	 </a:t>
            </a:r>
            <a:r>
              <a:rPr lang="en-US" sz="1000" dirty="0" err="1" smtClean="0"/>
              <a:t>System.out.println</a:t>
            </a:r>
            <a:r>
              <a:rPr lang="en-US" sz="1000" dirty="0" smtClean="0"/>
              <a:t>("</a:t>
            </a:r>
            <a:r>
              <a:rPr lang="en-US" sz="1000" dirty="0" err="1" smtClean="0"/>
              <a:t>disp</a:t>
            </a:r>
            <a:r>
              <a:rPr lang="en-US" sz="1000" dirty="0" smtClean="0"/>
              <a:t> in Example3");</a:t>
            </a:r>
          </a:p>
          <a:p>
            <a:r>
              <a:rPr lang="en-US" sz="1000" dirty="0" smtClean="0"/>
              <a:t>	  }</a:t>
            </a:r>
          </a:p>
          <a:p>
            <a:r>
              <a:rPr lang="en-US" sz="1000" dirty="0" smtClean="0"/>
              <a:t>  }</a:t>
            </a:r>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661400" y="3429000"/>
            <a:ext cx="1244600" cy="1400175"/>
          </a:xfrm>
          <a:prstGeom prst="rect">
            <a:avLst/>
          </a:prstGeom>
          <a:noFill/>
          <a:ln w="9525">
            <a:noFill/>
            <a:miter lim="800000"/>
            <a:headEnd/>
            <a:tailEnd/>
          </a:ln>
        </p:spPr>
      </p:pic>
      <p:sp>
        <p:nvSpPr>
          <p:cNvPr id="7" name="Text Box 4"/>
          <p:cNvSpPr txBox="1">
            <a:spLocks noChangeArrowheads="1"/>
          </p:cNvSpPr>
          <p:nvPr/>
        </p:nvSpPr>
        <p:spPr bwMode="auto">
          <a:xfrm>
            <a:off x="5105400" y="1676400"/>
            <a:ext cx="4625975" cy="16312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000" dirty="0" smtClean="0"/>
              <a:t>class Demo{</a:t>
            </a:r>
          </a:p>
          <a:p>
            <a:r>
              <a:rPr lang="en-US" sz="1000" dirty="0" smtClean="0"/>
              <a:t>	  public static void main(String </a:t>
            </a:r>
            <a:r>
              <a:rPr lang="en-US" sz="1000" dirty="0" err="1" smtClean="0"/>
              <a:t>args</a:t>
            </a:r>
            <a:r>
              <a:rPr lang="en-US" sz="1000" dirty="0" smtClean="0"/>
              <a:t>[]){</a:t>
            </a:r>
          </a:p>
          <a:p>
            <a:r>
              <a:rPr lang="en-US" sz="1000" dirty="0" smtClean="0"/>
              <a:t>		Example3 </a:t>
            </a:r>
            <a:r>
              <a:rPr lang="en-US" sz="1000" dirty="0" err="1" smtClean="0"/>
              <a:t>obj</a:t>
            </a:r>
            <a:r>
              <a:rPr lang="en-US" sz="1000" dirty="0" smtClean="0"/>
              <a:t>=new Example3();</a:t>
            </a:r>
          </a:p>
          <a:p>
            <a:r>
              <a:rPr lang="en-US" sz="1000" dirty="0" smtClean="0"/>
              <a:t>       		 </a:t>
            </a:r>
            <a:r>
              <a:rPr lang="en-US" sz="1000" dirty="0" err="1" smtClean="0"/>
              <a:t>obj.display</a:t>
            </a:r>
            <a:r>
              <a:rPr lang="en-US" sz="1000" dirty="0" smtClean="0"/>
              <a:t>();</a:t>
            </a:r>
          </a:p>
          <a:p>
            <a:r>
              <a:rPr lang="en-US" sz="1000" dirty="0" smtClean="0"/>
              <a:t>       		 </a:t>
            </a:r>
            <a:r>
              <a:rPr lang="en-US" sz="1000" dirty="0" err="1" smtClean="0"/>
              <a:t>obj.disp</a:t>
            </a:r>
            <a:r>
              <a:rPr lang="en-US" sz="1000" dirty="0" smtClean="0"/>
              <a:t>();</a:t>
            </a:r>
          </a:p>
          <a:p>
            <a:r>
              <a:rPr lang="en-US" sz="1000" dirty="0" smtClean="0"/>
              <a:t>	   }</a:t>
            </a:r>
          </a:p>
          <a:p>
            <a:r>
              <a:rPr lang="en-US" sz="1000" dirty="0" smtClean="0"/>
              <a:t>  }</a:t>
            </a:r>
            <a:endParaRPr lang="en-US" sz="1000" dirty="0"/>
          </a:p>
        </p:txBody>
      </p:sp>
      <p:sp>
        <p:nvSpPr>
          <p:cNvPr id="9" name="Content Placeholder 9"/>
          <p:cNvSpPr txBox="1">
            <a:spLocks/>
          </p:cNvSpPr>
          <p:nvPr/>
        </p:nvSpPr>
        <p:spPr bwMode="auto">
          <a:xfrm>
            <a:off x="5181600" y="4953000"/>
            <a:ext cx="4038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r>
              <a:rPr lang="en-US" sz="1400" b="0" dirty="0" smtClean="0"/>
              <a:t>display in Example3</a:t>
            </a:r>
          </a:p>
          <a:p>
            <a:r>
              <a:rPr lang="en-US" sz="1400" b="0" dirty="0" err="1" smtClean="0"/>
              <a:t>disp</a:t>
            </a:r>
            <a:r>
              <a:rPr lang="en-US" sz="1400" b="0" dirty="0" smtClean="0"/>
              <a:t> in Example3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4294967295"/>
          </p:nvPr>
        </p:nvSpPr>
        <p:spPr>
          <a:xfrm>
            <a:off x="495300" y="1676400"/>
            <a:ext cx="8915400" cy="4411663"/>
          </a:xfrm>
        </p:spPr>
        <p:txBody>
          <a:bodyPr/>
          <a:lstStyle/>
          <a:p>
            <a:pPr marL="53975" indent="4763" algn="just">
              <a:buFont typeface="Wingdings" pitchFamily="2" charset="2"/>
              <a:buNone/>
              <a:defRPr/>
            </a:pPr>
            <a:r>
              <a:rPr lang="en-US" dirty="0" smtClean="0"/>
              <a:t>In the Retail Application, assume that the code has been written by development teams distributed across various development </a:t>
            </a:r>
            <a:r>
              <a:rPr lang="en-US" dirty="0" err="1" smtClean="0"/>
              <a:t>centres</a:t>
            </a:r>
            <a:r>
              <a:rPr lang="en-US" dirty="0" smtClean="0"/>
              <a:t>. When the code is integrated, class name clashes may occur if two or more programmers have used the same name for their classes. Also, the access levels of the members of each individual class by other classes needs to be defined by each programmer. </a:t>
            </a:r>
          </a:p>
          <a:p>
            <a:pPr marL="53975" indent="4763" algn="just">
              <a:buFont typeface="Wingdings" pitchFamily="2" charset="2"/>
              <a:buNone/>
              <a:defRPr/>
            </a:pPr>
            <a:r>
              <a:rPr lang="en-US" dirty="0" smtClean="0"/>
              <a:t>	</a:t>
            </a:r>
          </a:p>
          <a:p>
            <a:pPr>
              <a:buFont typeface="Wingdings" pitchFamily="2" charset="2"/>
              <a:buNone/>
              <a:defRPr/>
            </a:pPr>
            <a:r>
              <a:rPr lang="en-US" dirty="0" smtClean="0"/>
              <a:t>     </a:t>
            </a:r>
          </a:p>
          <a:p>
            <a:pPr>
              <a:buFont typeface="Wingdings" pitchFamily="2" charset="2"/>
              <a:buNone/>
              <a:defRPr/>
            </a:pPr>
            <a:r>
              <a:rPr lang="en-US" b="1" dirty="0" smtClean="0"/>
              <a:t>    </a:t>
            </a:r>
          </a:p>
          <a:p>
            <a:pPr>
              <a:buFont typeface="Wingdings" pitchFamily="2" charset="2"/>
              <a:buNone/>
              <a:defRPr/>
            </a:pPr>
            <a:r>
              <a:rPr lang="en-US" b="1" dirty="0" smtClean="0"/>
              <a:t>     </a:t>
            </a:r>
          </a:p>
          <a:p>
            <a:pPr>
              <a:buFont typeface="Wingdings" pitchFamily="2" charset="2"/>
              <a:buNone/>
              <a:defRPr/>
            </a:pPr>
            <a:endParaRPr lang="en-US" b="1" dirty="0" smtClean="0"/>
          </a:p>
          <a:p>
            <a:pPr>
              <a:buFont typeface="Wingdings" pitchFamily="2" charset="2"/>
              <a:buNone/>
              <a:defRPr/>
            </a:pPr>
            <a:r>
              <a:rPr lang="en-US" dirty="0" smtClean="0"/>
              <a:t>		</a:t>
            </a:r>
          </a:p>
          <a:p>
            <a:pPr>
              <a:buFont typeface="Wingdings" pitchFamily="2" charset="2"/>
              <a:buNone/>
              <a:defRPr/>
            </a:pPr>
            <a:endParaRPr lang="en-US" dirty="0" smtClean="0"/>
          </a:p>
        </p:txBody>
      </p:sp>
      <p:sp>
        <p:nvSpPr>
          <p:cNvPr id="6" name="Slide Number Placeholder 5"/>
          <p:cNvSpPr>
            <a:spLocks noGrp="1"/>
          </p:cNvSpPr>
          <p:nvPr>
            <p:ph type="sldNum" sz="quarter" idx="10"/>
          </p:nvPr>
        </p:nvSpPr>
        <p:spPr/>
        <p:txBody>
          <a:bodyPr/>
          <a:lstStyle/>
          <a:p>
            <a:pPr>
              <a:defRPr/>
            </a:pPr>
            <a:fld id="{0A3A35F7-CA6E-4AE5-AF75-8B6DBD79A85C}" type="slidenum">
              <a:rPr lang="en-US" smtClean="0"/>
              <a:pPr>
                <a:defRPr/>
              </a:pPr>
              <a:t>48</a:t>
            </a:fld>
            <a:endParaRPr lang="en-US"/>
          </a:p>
        </p:txBody>
      </p:sp>
      <p:sp>
        <p:nvSpPr>
          <p:cNvPr id="9" name="TextBox 8"/>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8" name="Rectangle 7"/>
          <p:cNvSpPr>
            <a:spLocks noChangeArrowheads="1"/>
          </p:cNvSpPr>
          <p:nvPr/>
        </p:nvSpPr>
        <p:spPr bwMode="auto">
          <a:xfrm>
            <a:off x="381000" y="4876800"/>
            <a:ext cx="8915400" cy="1371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We need a means –</a:t>
            </a:r>
          </a:p>
          <a:p>
            <a:pPr marL="231775" indent="-231775">
              <a:buClr>
                <a:schemeClr val="tx1"/>
              </a:buClr>
              <a:buSzPct val="100000"/>
              <a:buFont typeface="Arial" pitchFamily="34" charset="0"/>
              <a:buChar char="•"/>
              <a:defRPr/>
            </a:pPr>
            <a:r>
              <a:rPr lang="en-US" sz="1600" b="0" dirty="0" smtClean="0">
                <a:solidFill>
                  <a:schemeClr val="tx1"/>
                </a:solidFill>
                <a:ea typeface="굴림" pitchFamily="34" charset="-127"/>
              </a:rPr>
              <a:t>To organize the classes in a logical way</a:t>
            </a:r>
          </a:p>
          <a:p>
            <a:pPr marL="231775" indent="-231775">
              <a:buClr>
                <a:schemeClr val="tx1"/>
              </a:buClr>
              <a:buSzPct val="100000"/>
              <a:buFont typeface="Arial" pitchFamily="34" charset="0"/>
              <a:buChar char="•"/>
              <a:defRPr/>
            </a:pPr>
            <a:r>
              <a:rPr lang="en-US" sz="1600" b="0" dirty="0" smtClean="0">
                <a:solidFill>
                  <a:schemeClr val="tx1"/>
                </a:solidFill>
                <a:ea typeface="굴림" pitchFamily="34" charset="-127"/>
              </a:rPr>
              <a:t>To provide access level to members of a class based on access requirement</a:t>
            </a:r>
            <a:endParaRPr lang="es-ES" sz="1600" b="0" dirty="0">
              <a:solidFill>
                <a:schemeClr val="tx1"/>
              </a:solidFill>
              <a:ea typeface="굴림" pitchFamily="34" charset="-127"/>
            </a:endParaRPr>
          </a:p>
        </p:txBody>
      </p:sp>
      <p:sp>
        <p:nvSpPr>
          <p:cNvPr id="7" name="Oval Callout 6"/>
          <p:cNvSpPr/>
          <p:nvPr/>
        </p:nvSpPr>
        <p:spPr bwMode="auto">
          <a:xfrm>
            <a:off x="5562600" y="4191000"/>
            <a:ext cx="3581400" cy="1066800"/>
          </a:xfrm>
          <a:prstGeom prst="wedgeEllipseCallout">
            <a:avLst>
              <a:gd name="adj1" fmla="val -33802"/>
              <a:gd name="adj2" fmla="val -7899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2000" b="0" dirty="0">
                <a:solidFill>
                  <a:schemeClr val="tx1"/>
                </a:solidFill>
              </a:rPr>
              <a:t>How can this be achieved?</a:t>
            </a:r>
          </a:p>
        </p:txBody>
      </p:sp>
      <p:sp>
        <p:nvSpPr>
          <p:cNvPr id="1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type="ctrTitle"/>
          </p:nvPr>
        </p:nvSpPr>
        <p:spPr/>
        <p:txBody>
          <a:bodyPr/>
          <a:lstStyle/>
          <a:p>
            <a:pPr eaLnBrk="1" hangingPunct="1">
              <a:defRPr/>
            </a:pPr>
            <a:r>
              <a:rPr lang="en-US" smtClean="0"/>
              <a:t>Packages</a:t>
            </a:r>
          </a:p>
        </p:txBody>
      </p:sp>
      <p:sp>
        <p:nvSpPr>
          <p:cNvPr id="699396" name="Rectangle 4"/>
          <p:cNvSpPr>
            <a:spLocks noGrp="1" noChangeArrowheads="1"/>
          </p:cNvSpPr>
          <p:nvPr>
            <p:ph type="subTitle" idx="1"/>
          </p:nvPr>
        </p:nvSpPr>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F8D27F3-10D8-4814-B508-AEBC9195B2B0}" type="slidenum">
              <a:rPr lang="en-US"/>
              <a:pPr>
                <a:defRPr/>
              </a:pPr>
              <a:t>5</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Session Plan – Day 5</a:t>
            </a:r>
          </a:p>
        </p:txBody>
      </p:sp>
      <p:sp>
        <p:nvSpPr>
          <p:cNvPr id="11268" name="Rectangle 3"/>
          <p:cNvSpPr txBox="1">
            <a:spLocks noChangeArrowheads="1"/>
          </p:cNvSpPr>
          <p:nvPr/>
        </p:nvSpPr>
        <p:spPr bwMode="auto">
          <a:xfrm>
            <a:off x="685800" y="1447800"/>
            <a:ext cx="7696200" cy="38862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90513" indent="-290513" eaLnBrk="1" hangingPunct="1">
              <a:lnSpc>
                <a:spcPct val="90000"/>
              </a:lnSpc>
              <a:buClr>
                <a:schemeClr val="tx1"/>
              </a:buClr>
              <a:buSzPct val="100000"/>
              <a:buFont typeface="Wingdings" pitchFamily="2" charset="2"/>
              <a:buChar char="§"/>
            </a:pPr>
            <a:endParaRPr lang="en-US" sz="2000" dirty="0"/>
          </a:p>
          <a:p>
            <a:pPr marL="290513" lvl="1" indent="-290513" eaLnBrk="1" hangingPunct="1">
              <a:lnSpc>
                <a:spcPct val="90000"/>
              </a:lnSpc>
              <a:buClr>
                <a:schemeClr val="tx1"/>
              </a:buClr>
              <a:buSzPct val="100000"/>
              <a:buFont typeface="Wingdings" pitchFamily="2" charset="2"/>
              <a:buChar char="§"/>
              <a:defRPr/>
            </a:pPr>
            <a:r>
              <a:rPr lang="en-US" sz="2000" dirty="0" smtClean="0"/>
              <a:t>‘abstract‘ keyword</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‘final’ keyword</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Interfaces</a:t>
            </a:r>
          </a:p>
          <a:p>
            <a:pPr marL="290513" lvl="1" indent="-290513" eaLnBrk="1" hangingPunct="1">
              <a:lnSpc>
                <a:spcPct val="90000"/>
              </a:lnSpc>
              <a:buClr>
                <a:schemeClr val="tx1"/>
              </a:buClr>
              <a:buSzPct val="100000"/>
              <a:buFont typeface="Wingdings" pitchFamily="2" charset="2"/>
              <a:buChar char="§"/>
              <a:defRPr/>
            </a:pPr>
            <a:endParaRPr lang="en-US" sz="2000" dirty="0" smtClean="0"/>
          </a:p>
          <a:p>
            <a:pPr marL="290513" lvl="1" indent="-290513" eaLnBrk="1" hangingPunct="1">
              <a:lnSpc>
                <a:spcPct val="90000"/>
              </a:lnSpc>
              <a:buClr>
                <a:schemeClr val="tx1"/>
              </a:buClr>
              <a:buSzPct val="100000"/>
              <a:buFont typeface="Wingdings" pitchFamily="2" charset="2"/>
              <a:buChar char="§"/>
              <a:defRPr/>
            </a:pPr>
            <a:r>
              <a:rPr lang="en-US" sz="2000" dirty="0" smtClean="0"/>
              <a:t>Packages</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FBA7C1-95D5-45C0-88A3-0448A2602144}" type="slidenum">
              <a:rPr lang="en-US"/>
              <a:pPr>
                <a:defRPr/>
              </a:pPr>
              <a:t>50</a:t>
            </a:fld>
            <a:endParaRPr lang="en-US"/>
          </a:p>
        </p:txBody>
      </p:sp>
      <p:sp>
        <p:nvSpPr>
          <p:cNvPr id="640004" name="Rectangle 4"/>
          <p:cNvSpPr>
            <a:spLocks noGrp="1" noChangeArrowheads="1"/>
          </p:cNvSpPr>
          <p:nvPr>
            <p:ph type="title"/>
          </p:nvPr>
        </p:nvSpPr>
        <p:spPr>
          <a:xfrm>
            <a:off x="330200" y="12700"/>
            <a:ext cx="8432800" cy="973138"/>
          </a:xfrm>
        </p:spPr>
        <p:txBody>
          <a:bodyPr/>
          <a:lstStyle/>
          <a:p>
            <a:pPr lvl="1" eaLnBrk="1" hangingPunct="1">
              <a:defRPr/>
            </a:pPr>
            <a:r>
              <a:rPr lang="en-US" sz="3200" dirty="0" smtClean="0"/>
              <a:t/>
            </a:r>
            <a:br>
              <a:rPr lang="en-US" sz="3200" dirty="0" smtClean="0"/>
            </a:br>
            <a:r>
              <a:rPr lang="en-US" sz="3200" dirty="0" smtClean="0"/>
              <a:t>Packages (1 of 17)</a:t>
            </a:r>
            <a:r>
              <a:rPr lang="en-US" sz="1900" dirty="0" smtClean="0"/>
              <a:t/>
            </a:r>
            <a:br>
              <a:rPr lang="en-US" sz="1900" dirty="0" smtClean="0"/>
            </a:br>
            <a:endParaRPr lang="en-US" sz="3200" dirty="0" smtClean="0"/>
          </a:p>
        </p:txBody>
      </p:sp>
      <p:sp>
        <p:nvSpPr>
          <p:cNvPr id="35844" name="Rectangle 5"/>
          <p:cNvSpPr>
            <a:spLocks noGrp="1" noChangeArrowheads="1"/>
          </p:cNvSpPr>
          <p:nvPr>
            <p:ph type="body" idx="1"/>
          </p:nvPr>
        </p:nvSpPr>
        <p:spPr>
          <a:xfrm>
            <a:off x="381000" y="1143000"/>
            <a:ext cx="8991600" cy="4343400"/>
          </a:xfrm>
        </p:spPr>
        <p:txBody>
          <a:bodyPr/>
          <a:lstStyle/>
          <a:p>
            <a:pPr marL="0" indent="4763" algn="just">
              <a:lnSpc>
                <a:spcPct val="80000"/>
              </a:lnSpc>
              <a:defRPr/>
            </a:pPr>
            <a:r>
              <a:rPr lang="en-GB" sz="2200" dirty="0" smtClean="0"/>
              <a:t> In Java, Packages are used for grouping a number of related </a:t>
            </a:r>
          </a:p>
          <a:p>
            <a:pPr marL="0" indent="4763" algn="just">
              <a:lnSpc>
                <a:spcPct val="80000"/>
              </a:lnSpc>
              <a:buFont typeface="Wingdings" pitchFamily="2" charset="2"/>
              <a:buNone/>
              <a:defRPr/>
            </a:pPr>
            <a:r>
              <a:rPr lang="en-GB" sz="2200" dirty="0" smtClean="0"/>
              <a:t>    classes and interfaces together into a single uni</a:t>
            </a:r>
            <a:r>
              <a:rPr lang="en-GB" dirty="0" smtClean="0"/>
              <a:t>t</a:t>
            </a:r>
          </a:p>
          <a:p>
            <a:pPr marL="0" indent="4763" algn="just">
              <a:lnSpc>
                <a:spcPct val="80000"/>
              </a:lnSpc>
              <a:defRPr/>
            </a:pPr>
            <a:endParaRPr lang="en-GB" dirty="0" smtClean="0"/>
          </a:p>
          <a:p>
            <a:pPr marL="290513" indent="-285750" algn="just">
              <a:lnSpc>
                <a:spcPct val="80000"/>
              </a:lnSpc>
              <a:defRPr/>
            </a:pPr>
            <a:r>
              <a:rPr lang="en-GB" sz="2200" dirty="0" smtClean="0"/>
              <a:t>In other object oriented languages like C++ a similar concept of namespaces exist</a:t>
            </a:r>
          </a:p>
          <a:p>
            <a:pPr algn="just">
              <a:buFont typeface="Wingdings" pitchFamily="2" charset="2"/>
              <a:buNone/>
              <a:defRPr/>
            </a:pPr>
            <a:endParaRPr lang="en-US" sz="2000" dirty="0" smtClean="0">
              <a:solidFill>
                <a:srgbClr val="C00000"/>
              </a:solidFill>
            </a:endParaRPr>
          </a:p>
          <a:p>
            <a:pPr lvl="1" algn="just" eaLnBrk="1" hangingPunct="1">
              <a:buFont typeface="Wingdings" pitchFamily="2" charset="2"/>
              <a:buNone/>
              <a:defRPr/>
            </a:pPr>
            <a:endParaRPr lang="en-US" dirty="0" smtClean="0"/>
          </a:p>
          <a:p>
            <a:pPr algn="just">
              <a:buFont typeface="Wingdings" pitchFamily="2" charset="2"/>
              <a:buNone/>
              <a:defRPr/>
            </a:pPr>
            <a:endParaRPr lang="en-US" sz="2200" dirty="0" smtClean="0"/>
          </a:p>
          <a:p>
            <a:pPr algn="just">
              <a:buFont typeface="Wingdings" pitchFamily="2" charset="2"/>
              <a:buNone/>
              <a:defRPr/>
            </a:pPr>
            <a:endParaRPr lang="en-US" sz="2200" dirty="0" smtClean="0"/>
          </a:p>
        </p:txBody>
      </p:sp>
      <p:grpSp>
        <p:nvGrpSpPr>
          <p:cNvPr id="12" name="Group 11"/>
          <p:cNvGrpSpPr/>
          <p:nvPr/>
        </p:nvGrpSpPr>
        <p:grpSpPr>
          <a:xfrm>
            <a:off x="1828800" y="3236688"/>
            <a:ext cx="5943599" cy="3048000"/>
            <a:chOff x="2384425" y="2286000"/>
            <a:chExt cx="5105400" cy="3657600"/>
          </a:xfrm>
        </p:grpSpPr>
        <p:sp>
          <p:nvSpPr>
            <p:cNvPr id="6" name="Flowchart: Connector 5"/>
            <p:cNvSpPr/>
            <p:nvPr/>
          </p:nvSpPr>
          <p:spPr bwMode="auto">
            <a:xfrm>
              <a:off x="2384425" y="2286000"/>
              <a:ext cx="5105400" cy="3657600"/>
            </a:xfrm>
            <a:prstGeom prst="flowChartConnector">
              <a:avLst/>
            </a:prstGeom>
            <a:solidFill>
              <a:srgbClr val="FF7DDD"/>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endParaRPr lang="en-US" sz="2200" dirty="0">
                <a:solidFill>
                  <a:schemeClr val="tx1"/>
                </a:solidFill>
              </a:endParaRPr>
            </a:p>
          </p:txBody>
        </p:sp>
        <p:sp>
          <p:nvSpPr>
            <p:cNvPr id="7" name="Rectangle 3"/>
            <p:cNvSpPr>
              <a:spLocks noChangeArrowheads="1"/>
            </p:cNvSpPr>
            <p:nvPr/>
          </p:nvSpPr>
          <p:spPr bwMode="auto">
            <a:xfrm>
              <a:off x="3375025" y="2895600"/>
              <a:ext cx="3352800" cy="253523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pPr>
                <a:spcAft>
                  <a:spcPts val="1000"/>
                </a:spcAft>
                <a:defRPr/>
              </a:pPr>
              <a:r>
                <a:rPr lang="en-US" sz="2200" b="0" dirty="0">
                  <a:latin typeface="Calibri" pitchFamily="34" charset="0"/>
                </a:rPr>
                <a:t>classes/interfaces</a:t>
              </a:r>
              <a:endParaRPr lang="en-US" sz="2200" dirty="0"/>
            </a:p>
          </p:txBody>
        </p:sp>
        <p:sp>
          <p:nvSpPr>
            <p:cNvPr id="8" name="Rectangle 4"/>
            <p:cNvSpPr>
              <a:spLocks noChangeArrowheads="1"/>
            </p:cNvSpPr>
            <p:nvPr/>
          </p:nvSpPr>
          <p:spPr bwMode="auto">
            <a:xfrm>
              <a:off x="3497263" y="3403600"/>
              <a:ext cx="3124200" cy="197643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a:spcAft>
                  <a:spcPts val="1000"/>
                </a:spcAft>
                <a:defRPr/>
              </a:pPr>
              <a:r>
                <a:rPr lang="en-US" sz="2200" b="0" dirty="0">
                  <a:latin typeface="Calibri" pitchFamily="34" charset="0"/>
                </a:rPr>
                <a:t>class/instance </a:t>
              </a:r>
              <a:r>
                <a:rPr lang="en-US" sz="2200" b="0" dirty="0" smtClean="0">
                  <a:latin typeface="Calibri" pitchFamily="34" charset="0"/>
                </a:rPr>
                <a:t>variables</a:t>
              </a:r>
            </a:p>
            <a:p>
              <a:pPr>
                <a:spcAft>
                  <a:spcPts val="1000"/>
                </a:spcAft>
                <a:defRPr/>
              </a:pPr>
              <a:r>
                <a:rPr lang="en-US" sz="2200" b="0" dirty="0" smtClean="0">
                  <a:latin typeface="Calibri" pitchFamily="34" charset="0"/>
                </a:rPr>
                <a:t>methods</a:t>
              </a:r>
            </a:p>
            <a:p>
              <a:pPr>
                <a:spcAft>
                  <a:spcPts val="1000"/>
                </a:spcAft>
                <a:defRPr/>
              </a:pPr>
              <a:endParaRPr lang="en-US" sz="2200" b="0" dirty="0" smtClean="0">
                <a:latin typeface="Calibri" pitchFamily="34" charset="0"/>
              </a:endParaRPr>
            </a:p>
            <a:p>
              <a:pPr>
                <a:spcAft>
                  <a:spcPts val="1000"/>
                </a:spcAft>
                <a:defRPr/>
              </a:pPr>
              <a:endParaRPr lang="en-US" sz="2200" dirty="0"/>
            </a:p>
          </p:txBody>
        </p:sp>
        <p:sp>
          <p:nvSpPr>
            <p:cNvPr id="10" name="Rectangle 6"/>
            <p:cNvSpPr>
              <a:spLocks noChangeArrowheads="1"/>
            </p:cNvSpPr>
            <p:nvPr/>
          </p:nvSpPr>
          <p:spPr bwMode="auto">
            <a:xfrm>
              <a:off x="4318844" y="4619894"/>
              <a:ext cx="1766286" cy="712612"/>
            </a:xfrm>
            <a:prstGeom prst="rect">
              <a:avLst/>
            </a:prstGeom>
            <a:solidFill>
              <a:srgbClr val="FFFF00"/>
            </a:solidFill>
            <a:ln>
              <a:headEnd/>
              <a:tailEnd/>
            </a:ln>
          </p:spPr>
          <p:style>
            <a:lnRef idx="0">
              <a:schemeClr val="accent5"/>
            </a:lnRef>
            <a:fillRef idx="3">
              <a:schemeClr val="accent5"/>
            </a:fillRef>
            <a:effectRef idx="3">
              <a:schemeClr val="accent5"/>
            </a:effectRef>
            <a:fontRef idx="minor">
              <a:schemeClr val="lt1"/>
            </a:fontRef>
          </p:style>
          <p:txBody>
            <a:bodyPr/>
            <a:lstStyle/>
            <a:p>
              <a:pPr>
                <a:spcAft>
                  <a:spcPts val="1000"/>
                </a:spcAft>
                <a:defRPr/>
              </a:pPr>
              <a:r>
                <a:rPr lang="en-US" sz="1600" b="0" dirty="0">
                  <a:solidFill>
                    <a:schemeClr val="tx1"/>
                  </a:solidFill>
                  <a:latin typeface="Calibri" pitchFamily="34" charset="0"/>
                </a:rPr>
                <a:t>local variables statements</a:t>
              </a:r>
              <a:endParaRPr lang="en-US" sz="1600" dirty="0">
                <a:solidFill>
                  <a:schemeClr val="tx1"/>
                </a:solidFill>
              </a:endParaRPr>
            </a:p>
          </p:txBody>
        </p:sp>
        <p:sp>
          <p:nvSpPr>
            <p:cNvPr id="11" name="TextBox 10"/>
            <p:cNvSpPr txBox="1"/>
            <p:nvPr/>
          </p:nvSpPr>
          <p:spPr>
            <a:xfrm>
              <a:off x="4347635" y="2304144"/>
              <a:ext cx="1676400" cy="574516"/>
            </a:xfrm>
            <a:prstGeom prst="rect">
              <a:avLst/>
            </a:prstGeom>
            <a:noFill/>
          </p:spPr>
          <p:txBody>
            <a:bodyPr>
              <a:spAutoFit/>
            </a:bodyPr>
            <a:lstStyle/>
            <a:p>
              <a:pPr>
                <a:defRPr/>
              </a:pPr>
              <a:r>
                <a:rPr lang="en-US" sz="2200" b="0" dirty="0">
                  <a:latin typeface="Calibri" pitchFamily="34" charset="0"/>
                  <a:cs typeface="+mn-cs"/>
                </a:rPr>
                <a:t>Package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4890B1C-4502-4559-9375-7F0293889697}" type="slidenum">
              <a:rPr lang="en-US"/>
              <a:pPr>
                <a:defRPr/>
              </a:pPr>
              <a:t>51</a:t>
            </a:fld>
            <a:endParaRPr lang="en-US"/>
          </a:p>
        </p:txBody>
      </p:sp>
      <p:sp>
        <p:nvSpPr>
          <p:cNvPr id="640004" name="Rectangle 4"/>
          <p:cNvSpPr>
            <a:spLocks noGrp="1" noChangeArrowheads="1"/>
          </p:cNvSpPr>
          <p:nvPr>
            <p:ph type="title"/>
          </p:nvPr>
        </p:nvSpPr>
        <p:spPr/>
        <p:txBody>
          <a:bodyPr/>
          <a:lstStyle/>
          <a:p>
            <a:pPr eaLnBrk="1" hangingPunct="1">
              <a:defRPr/>
            </a:pPr>
            <a:r>
              <a:rPr lang="en-AU" altLang="en-AU" dirty="0" smtClean="0"/>
              <a:t>Packages (2 of 17)</a:t>
            </a:r>
            <a:endParaRPr lang="en-US" dirty="0" smtClean="0"/>
          </a:p>
        </p:txBody>
      </p:sp>
      <p:sp>
        <p:nvSpPr>
          <p:cNvPr id="51204" name="Rectangle 5"/>
          <p:cNvSpPr>
            <a:spLocks noGrp="1" noChangeArrowheads="1"/>
          </p:cNvSpPr>
          <p:nvPr>
            <p:ph type="body" idx="1"/>
          </p:nvPr>
        </p:nvSpPr>
        <p:spPr>
          <a:xfrm>
            <a:off x="457200" y="1447800"/>
            <a:ext cx="8788400" cy="4495800"/>
          </a:xfrm>
        </p:spPr>
        <p:txBody>
          <a:bodyPr/>
          <a:lstStyle/>
          <a:p>
            <a:r>
              <a:rPr lang="en-US" sz="2200" smtClean="0"/>
              <a:t>Packages can be of two types:</a:t>
            </a:r>
          </a:p>
          <a:p>
            <a:pPr>
              <a:buFont typeface="Wingdings" pitchFamily="2" charset="2"/>
              <a:buNone/>
            </a:pPr>
            <a:endParaRPr lang="en-US" sz="2200" smtClean="0"/>
          </a:p>
          <a:p>
            <a:pPr lvl="1"/>
            <a:r>
              <a:rPr lang="en-US" sz="1900" smtClean="0"/>
              <a:t>Built-in Packages</a:t>
            </a:r>
          </a:p>
          <a:p>
            <a:pPr lvl="1">
              <a:buFont typeface="Wingdings" pitchFamily="2" charset="2"/>
              <a:buNone/>
            </a:pPr>
            <a:endParaRPr lang="en-US" sz="1900" smtClean="0"/>
          </a:p>
          <a:p>
            <a:pPr lvl="1"/>
            <a:r>
              <a:rPr lang="en-US" sz="1900" smtClean="0"/>
              <a:t>User-defined Packages</a:t>
            </a:r>
          </a:p>
          <a:p>
            <a:pPr>
              <a:buFont typeface="Wingdings" pitchFamily="2" charset="2"/>
              <a:buNone/>
            </a:pPr>
            <a:endParaRPr lang="en-US" sz="2200" smtClean="0"/>
          </a:p>
          <a:p>
            <a:pPr>
              <a:lnSpc>
                <a:spcPct val="80000"/>
              </a:lnSpc>
            </a:pPr>
            <a:endParaRPr lang="en-AU" altLang="en-AU" sz="2200" smtClean="0"/>
          </a:p>
          <a:p>
            <a:pPr lvl="2">
              <a:lnSpc>
                <a:spcPct val="80000"/>
              </a:lnSpc>
              <a:buFont typeface="Arial" charset="0"/>
              <a:buNone/>
            </a:pPr>
            <a:endParaRPr lang="en-AU" altLang="en-AU" sz="2200"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27B2DA1-47CE-42A7-8E8B-82AFDEC153A4}" type="slidenum">
              <a:rPr lang="en-US"/>
              <a:pPr>
                <a:defRPr/>
              </a:pPr>
              <a:t>52</a:t>
            </a:fld>
            <a:endParaRPr lang="en-US"/>
          </a:p>
        </p:txBody>
      </p:sp>
      <p:sp>
        <p:nvSpPr>
          <p:cNvPr id="640004" name="Rectangle 4"/>
          <p:cNvSpPr>
            <a:spLocks noGrp="1" noChangeArrowheads="1"/>
          </p:cNvSpPr>
          <p:nvPr>
            <p:ph type="title"/>
          </p:nvPr>
        </p:nvSpPr>
        <p:spPr>
          <a:xfrm>
            <a:off x="330200" y="12700"/>
            <a:ext cx="8432800" cy="973138"/>
          </a:xfrm>
        </p:spPr>
        <p:txBody>
          <a:bodyPr/>
          <a:lstStyle/>
          <a:p>
            <a:pPr lvl="1" eaLnBrk="1" hangingPunct="1">
              <a:defRPr/>
            </a:pPr>
            <a:r>
              <a:rPr lang="en-US" sz="3200" dirty="0" smtClean="0"/>
              <a:t/>
            </a:r>
            <a:br>
              <a:rPr lang="en-US" sz="3200" dirty="0" smtClean="0"/>
            </a:br>
            <a:r>
              <a:rPr lang="en-US" sz="3200" dirty="0" smtClean="0"/>
              <a:t>Packages (3 of 17)</a:t>
            </a:r>
            <a:r>
              <a:rPr lang="en-US" sz="1900" dirty="0" smtClean="0"/>
              <a:t/>
            </a:r>
            <a:br>
              <a:rPr lang="en-US" sz="1900" dirty="0" smtClean="0"/>
            </a:br>
            <a:endParaRPr lang="en-US" sz="3200" dirty="0" smtClean="0"/>
          </a:p>
        </p:txBody>
      </p:sp>
      <p:sp>
        <p:nvSpPr>
          <p:cNvPr id="52228" name="Rectangle 5"/>
          <p:cNvSpPr>
            <a:spLocks noGrp="1" noChangeArrowheads="1"/>
          </p:cNvSpPr>
          <p:nvPr>
            <p:ph type="body" idx="1"/>
          </p:nvPr>
        </p:nvSpPr>
        <p:spPr>
          <a:xfrm>
            <a:off x="457200" y="1066800"/>
            <a:ext cx="8610600" cy="4800600"/>
          </a:xfrm>
        </p:spPr>
        <p:txBody>
          <a:bodyPr/>
          <a:lstStyle/>
          <a:p>
            <a:pPr>
              <a:buNone/>
            </a:pPr>
            <a:r>
              <a:rPr lang="en-US" sz="2200" b="1" dirty="0" smtClean="0"/>
              <a:t>Built-in-Packages</a:t>
            </a:r>
          </a:p>
          <a:p>
            <a:pPr>
              <a:buNone/>
            </a:pPr>
            <a:endParaRPr lang="en-US" sz="2200" dirty="0" smtClean="0"/>
          </a:p>
          <a:p>
            <a:r>
              <a:rPr lang="en-US" sz="2200" dirty="0" smtClean="0"/>
              <a:t>These packages provide the set of classes, interfaces and methods for the programmer to develop an application in an easier way</a:t>
            </a:r>
          </a:p>
          <a:p>
            <a:r>
              <a:rPr lang="en-US" sz="2200" dirty="0" smtClean="0"/>
              <a:t>Programmer can reuse everything from the package and save effort </a:t>
            </a:r>
          </a:p>
          <a:p>
            <a:pPr eaLnBrk="1" hangingPunct="1"/>
            <a:r>
              <a:rPr lang="en-US" sz="2200" dirty="0" smtClean="0"/>
              <a:t>Few examples of built in packages</a:t>
            </a:r>
          </a:p>
          <a:p>
            <a:pPr lvl="1" eaLnBrk="1" hangingPunct="1"/>
            <a:r>
              <a:rPr lang="en-US" dirty="0" err="1" smtClean="0"/>
              <a:t>java.lang</a:t>
            </a:r>
            <a:endParaRPr lang="en-US" dirty="0" smtClean="0"/>
          </a:p>
          <a:p>
            <a:pPr lvl="1" eaLnBrk="1" hangingPunct="1"/>
            <a:r>
              <a:rPr lang="en-US" dirty="0" smtClean="0"/>
              <a:t>java.io</a:t>
            </a:r>
          </a:p>
          <a:p>
            <a:pPr lvl="1" eaLnBrk="1" hangingPunct="1"/>
            <a:r>
              <a:rPr lang="en-US" dirty="0" smtClean="0"/>
              <a:t>java.sql</a:t>
            </a:r>
          </a:p>
          <a:p>
            <a:pPr lvl="1">
              <a:lnSpc>
                <a:spcPct val="80000"/>
              </a:lnSpc>
            </a:pPr>
            <a:r>
              <a:rPr lang="en-GB" dirty="0" smtClean="0"/>
              <a:t>java.awt</a:t>
            </a:r>
          </a:p>
          <a:p>
            <a:pPr lvl="1">
              <a:lnSpc>
                <a:spcPct val="80000"/>
              </a:lnSpc>
            </a:pPr>
            <a:r>
              <a:rPr lang="en-GB" dirty="0" smtClean="0"/>
              <a:t>java.net</a:t>
            </a:r>
          </a:p>
          <a:p>
            <a:pPr lvl="1" eaLnBrk="1" hangingPunct="1">
              <a:buFont typeface="Wingdings" pitchFamily="2" charset="2"/>
              <a:buNone/>
            </a:pPr>
            <a:endParaRPr lang="en-US" dirty="0" smtClean="0"/>
          </a:p>
          <a:p>
            <a:pPr>
              <a:buFont typeface="Wingdings" pitchFamily="2" charset="2"/>
              <a:buNone/>
            </a:pPr>
            <a:endParaRPr lang="en-US" sz="2200" dirty="0" smtClean="0"/>
          </a:p>
          <a:p>
            <a:pPr>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0025BE-9D38-47ED-9A68-4F102DB3A421}" type="slidenum">
              <a:rPr lang="en-US"/>
              <a:pPr>
                <a:defRPr/>
              </a:pPr>
              <a:t>53</a:t>
            </a:fld>
            <a:endParaRPr lang="en-US"/>
          </a:p>
        </p:txBody>
      </p:sp>
      <p:sp>
        <p:nvSpPr>
          <p:cNvPr id="640004" name="Rectangle 4"/>
          <p:cNvSpPr>
            <a:spLocks noGrp="1" noChangeArrowheads="1"/>
          </p:cNvSpPr>
          <p:nvPr>
            <p:ph type="title"/>
          </p:nvPr>
        </p:nvSpPr>
        <p:spPr>
          <a:xfrm>
            <a:off x="330200" y="12700"/>
            <a:ext cx="8432800" cy="973138"/>
          </a:xfrm>
        </p:spPr>
        <p:txBody>
          <a:bodyPr/>
          <a:lstStyle/>
          <a:p>
            <a:pPr lvl="1" eaLnBrk="1" hangingPunct="1">
              <a:defRPr/>
            </a:pPr>
            <a:r>
              <a:rPr lang="en-US" sz="3200" dirty="0" smtClean="0"/>
              <a:t/>
            </a:r>
            <a:br>
              <a:rPr lang="en-US" sz="3200" dirty="0" smtClean="0"/>
            </a:br>
            <a:r>
              <a:rPr lang="en-US" sz="3200" dirty="0" smtClean="0"/>
              <a:t>Packages (4 of 17)</a:t>
            </a:r>
            <a:r>
              <a:rPr lang="en-US" sz="1900" dirty="0" smtClean="0"/>
              <a:t/>
            </a:r>
            <a:br>
              <a:rPr lang="en-US" sz="1900" dirty="0" smtClean="0"/>
            </a:br>
            <a:endParaRPr lang="en-US" sz="3200" dirty="0" smtClean="0"/>
          </a:p>
        </p:txBody>
      </p:sp>
      <p:sp>
        <p:nvSpPr>
          <p:cNvPr id="53252" name="Rectangle 5"/>
          <p:cNvSpPr>
            <a:spLocks noGrp="1" noChangeArrowheads="1"/>
          </p:cNvSpPr>
          <p:nvPr>
            <p:ph type="body" idx="1"/>
          </p:nvPr>
        </p:nvSpPr>
        <p:spPr>
          <a:xfrm>
            <a:off x="330200" y="1066800"/>
            <a:ext cx="8737600" cy="5029200"/>
          </a:xfrm>
        </p:spPr>
        <p:txBody>
          <a:bodyPr/>
          <a:lstStyle/>
          <a:p>
            <a:pPr eaLnBrk="1" hangingPunct="1">
              <a:buNone/>
            </a:pPr>
            <a:r>
              <a:rPr lang="en-US" sz="2200" b="1" dirty="0" smtClean="0"/>
              <a:t>Built-in-Packages</a:t>
            </a:r>
          </a:p>
          <a:p>
            <a:pPr eaLnBrk="1" hangingPunct="1">
              <a:buNone/>
            </a:pPr>
            <a:endParaRPr lang="en-US" sz="2200" dirty="0" smtClean="0"/>
          </a:p>
          <a:p>
            <a:pPr eaLnBrk="1" hangingPunct="1"/>
            <a:r>
              <a:rPr lang="en-US" sz="2200" dirty="0" err="1" smtClean="0"/>
              <a:t>java.lang</a:t>
            </a:r>
            <a:endParaRPr lang="en-US" sz="2200" dirty="0" smtClean="0"/>
          </a:p>
          <a:p>
            <a:pPr lvl="1" eaLnBrk="1" hangingPunct="1"/>
            <a:r>
              <a:rPr lang="en-US" dirty="0" smtClean="0"/>
              <a:t>Contains classes that  are  essential for developing basic Java programs</a:t>
            </a:r>
          </a:p>
          <a:p>
            <a:pPr lvl="1" eaLnBrk="1" hangingPunct="1"/>
            <a:r>
              <a:rPr lang="en-US" dirty="0" smtClean="0"/>
              <a:t>String class, System class etc belong to this package</a:t>
            </a:r>
          </a:p>
          <a:p>
            <a:pPr lvl="1" eaLnBrk="1" hangingPunct="1"/>
            <a:r>
              <a:rPr lang="en-US" dirty="0" smtClean="0"/>
              <a:t>There is no need to explicitly import this package</a:t>
            </a:r>
          </a:p>
          <a:p>
            <a:pPr eaLnBrk="1" hangingPunct="1"/>
            <a:r>
              <a:rPr lang="en-US" sz="2200" dirty="0" smtClean="0"/>
              <a:t>java.io</a:t>
            </a:r>
          </a:p>
          <a:p>
            <a:pPr lvl="1" eaLnBrk="1" hangingPunct="1"/>
            <a:r>
              <a:rPr lang="en-US" dirty="0" smtClean="0"/>
              <a:t>Helps to perform various  input and output operations</a:t>
            </a:r>
          </a:p>
          <a:p>
            <a:pPr eaLnBrk="1" hangingPunct="1"/>
            <a:r>
              <a:rPr lang="en-US" sz="2200" dirty="0" smtClean="0"/>
              <a:t>java.sql</a:t>
            </a:r>
          </a:p>
          <a:p>
            <a:pPr lvl="1" eaLnBrk="1" hangingPunct="1"/>
            <a:r>
              <a:rPr lang="en-US" dirty="0" smtClean="0"/>
              <a:t>Provides classes and interfaces that help to connect to the database like SQL server, Oracle easily</a:t>
            </a:r>
          </a:p>
          <a:p>
            <a:pPr lvl="1" eaLnBrk="1" hangingPunct="1">
              <a:buFont typeface="Wingdings" pitchFamily="2" charset="2"/>
              <a:buNone/>
            </a:pPr>
            <a:endParaRPr lang="en-US" dirty="0" smtClean="0"/>
          </a:p>
          <a:p>
            <a:pPr lvl="1" eaLnBrk="1" hangingPunct="1"/>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9A2929C-427B-4003-AFD2-1D3C9A833EDB}" type="slidenum">
              <a:rPr lang="en-US"/>
              <a:pPr>
                <a:defRPr/>
              </a:pPr>
              <a:t>54</a:t>
            </a:fld>
            <a:endParaRPr lang="en-US" dirty="0"/>
          </a:p>
        </p:txBody>
      </p:sp>
      <p:sp>
        <p:nvSpPr>
          <p:cNvPr id="640004" name="Rectangle 4"/>
          <p:cNvSpPr>
            <a:spLocks noGrp="1" noChangeArrowheads="1"/>
          </p:cNvSpPr>
          <p:nvPr>
            <p:ph type="title"/>
          </p:nvPr>
        </p:nvSpPr>
        <p:spPr>
          <a:xfrm>
            <a:off x="330200" y="12700"/>
            <a:ext cx="8432800" cy="973138"/>
          </a:xfrm>
        </p:spPr>
        <p:txBody>
          <a:bodyPr/>
          <a:lstStyle/>
          <a:p>
            <a:pPr lvl="1" eaLnBrk="1" hangingPunct="1">
              <a:defRPr/>
            </a:pPr>
            <a:r>
              <a:rPr lang="en-US" sz="3200" dirty="0" smtClean="0"/>
              <a:t/>
            </a:r>
            <a:br>
              <a:rPr lang="en-US" sz="3200" dirty="0" smtClean="0"/>
            </a:br>
            <a:r>
              <a:rPr lang="en-US" sz="3200" dirty="0" smtClean="0"/>
              <a:t>Packages (5 of 17)</a:t>
            </a:r>
            <a:r>
              <a:rPr lang="en-US" sz="1900" dirty="0" smtClean="0"/>
              <a:t/>
            </a:r>
            <a:br>
              <a:rPr lang="en-US" sz="1900" dirty="0" smtClean="0"/>
            </a:br>
            <a:endParaRPr lang="en-US" sz="3200" dirty="0" smtClean="0"/>
          </a:p>
        </p:txBody>
      </p:sp>
      <p:sp>
        <p:nvSpPr>
          <p:cNvPr id="54276" name="Rectangle 5"/>
          <p:cNvSpPr>
            <a:spLocks noGrp="1" noChangeArrowheads="1"/>
          </p:cNvSpPr>
          <p:nvPr>
            <p:ph type="body" idx="1"/>
          </p:nvPr>
        </p:nvSpPr>
        <p:spPr>
          <a:xfrm>
            <a:off x="330200" y="1282700"/>
            <a:ext cx="8737600" cy="4584700"/>
          </a:xfrm>
        </p:spPr>
        <p:txBody>
          <a:bodyPr/>
          <a:lstStyle/>
          <a:p>
            <a:pPr>
              <a:lnSpc>
                <a:spcPct val="80000"/>
              </a:lnSpc>
              <a:buNone/>
            </a:pPr>
            <a:r>
              <a:rPr lang="en-US" sz="2200" b="1" dirty="0" smtClean="0"/>
              <a:t>Built-in-Packages</a:t>
            </a:r>
          </a:p>
          <a:p>
            <a:pPr>
              <a:lnSpc>
                <a:spcPct val="80000"/>
              </a:lnSpc>
              <a:buNone/>
            </a:pPr>
            <a:endParaRPr lang="en-GB" sz="2200" dirty="0" smtClean="0"/>
          </a:p>
          <a:p>
            <a:pPr>
              <a:lnSpc>
                <a:spcPct val="80000"/>
              </a:lnSpc>
            </a:pPr>
            <a:r>
              <a:rPr lang="en-GB" sz="2200" dirty="0" smtClean="0"/>
              <a:t>java.awt</a:t>
            </a:r>
          </a:p>
          <a:p>
            <a:pPr lvl="1">
              <a:lnSpc>
                <a:spcPct val="80000"/>
              </a:lnSpc>
            </a:pPr>
            <a:r>
              <a:rPr lang="en-GB" dirty="0" smtClean="0"/>
              <a:t>Provides classes for implementing GUI Application </a:t>
            </a:r>
          </a:p>
          <a:p>
            <a:pPr lvl="1">
              <a:lnSpc>
                <a:spcPct val="80000"/>
              </a:lnSpc>
              <a:buFont typeface="Wingdings" pitchFamily="2" charset="2"/>
              <a:buNone/>
            </a:pPr>
            <a:r>
              <a:rPr lang="en-GB" dirty="0" smtClean="0"/>
              <a:t>    </a:t>
            </a:r>
            <a:r>
              <a:rPr lang="en-GB" dirty="0" err="1" smtClean="0"/>
              <a:t>eg</a:t>
            </a:r>
            <a:r>
              <a:rPr lang="en-GB" dirty="0" smtClean="0"/>
              <a:t>: windows, buttons, menus etc</a:t>
            </a:r>
          </a:p>
          <a:p>
            <a:pPr lvl="1">
              <a:lnSpc>
                <a:spcPct val="80000"/>
              </a:lnSpc>
              <a:buFont typeface="Wingdings" pitchFamily="2" charset="2"/>
              <a:buNone/>
            </a:pPr>
            <a:endParaRPr lang="en-GB" dirty="0" smtClean="0"/>
          </a:p>
          <a:p>
            <a:pPr>
              <a:lnSpc>
                <a:spcPct val="80000"/>
              </a:lnSpc>
            </a:pPr>
            <a:r>
              <a:rPr lang="en-GB" sz="2200" dirty="0" smtClean="0"/>
              <a:t>java.net</a:t>
            </a:r>
          </a:p>
          <a:p>
            <a:pPr lvl="1">
              <a:lnSpc>
                <a:spcPct val="80000"/>
              </a:lnSpc>
            </a:pPr>
            <a:r>
              <a:rPr lang="en-GB" dirty="0" smtClean="0"/>
              <a:t>Provides classes for networking</a:t>
            </a:r>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CCD4CC7-DF4F-4EF8-BA98-F5522040A944}" type="slidenum">
              <a:rPr lang="en-US"/>
              <a:pPr>
                <a:defRPr/>
              </a:pPr>
              <a:t>55</a:t>
            </a:fld>
            <a:endParaRPr lang="en-US"/>
          </a:p>
        </p:txBody>
      </p:sp>
      <p:sp>
        <p:nvSpPr>
          <p:cNvPr id="640004" name="Rectangle 4"/>
          <p:cNvSpPr>
            <a:spLocks noGrp="1" noChangeArrowheads="1"/>
          </p:cNvSpPr>
          <p:nvPr>
            <p:ph type="title"/>
          </p:nvPr>
        </p:nvSpPr>
        <p:spPr/>
        <p:txBody>
          <a:bodyPr/>
          <a:lstStyle/>
          <a:p>
            <a:pPr eaLnBrk="1" hangingPunct="1">
              <a:defRPr/>
            </a:pPr>
            <a:r>
              <a:rPr lang="en-US" dirty="0" smtClean="0"/>
              <a:t>Packages (6 of 17)</a:t>
            </a:r>
          </a:p>
        </p:txBody>
      </p:sp>
      <p:sp>
        <p:nvSpPr>
          <p:cNvPr id="55300" name="Rectangle 5"/>
          <p:cNvSpPr>
            <a:spLocks noGrp="1" noChangeArrowheads="1"/>
          </p:cNvSpPr>
          <p:nvPr>
            <p:ph type="body" idx="1"/>
          </p:nvPr>
        </p:nvSpPr>
        <p:spPr/>
        <p:txBody>
          <a:bodyPr/>
          <a:lstStyle/>
          <a:p>
            <a:pPr>
              <a:buNone/>
            </a:pPr>
            <a:r>
              <a:rPr lang="en-US" sz="2200" b="1" dirty="0" smtClean="0"/>
              <a:t>User Defined Packages</a:t>
            </a:r>
          </a:p>
          <a:p>
            <a:r>
              <a:rPr lang="en-US" sz="2200" dirty="0" smtClean="0"/>
              <a:t>A Package can be created with the help of  ‘package’ keyword</a:t>
            </a:r>
          </a:p>
          <a:p>
            <a:endParaRPr lang="en-US" sz="2200" dirty="0" smtClean="0"/>
          </a:p>
          <a:p>
            <a:r>
              <a:rPr lang="en-US" sz="2200" dirty="0" smtClean="0"/>
              <a:t>The package  should be the first statement in the source file(.java)</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pPr>
              <a:buFont typeface="Wingdings" pitchFamily="2" charset="2"/>
              <a:buNone/>
            </a:pPr>
            <a:endParaRPr lang="en-US" sz="2200" dirty="0" smtClean="0"/>
          </a:p>
          <a:p>
            <a:pPr>
              <a:buFont typeface="Wingdings" pitchFamily="2" charset="2"/>
              <a:buNone/>
            </a:pPr>
            <a:endParaRPr lang="en-US" sz="2200" dirty="0" smtClean="0"/>
          </a:p>
          <a:p>
            <a:endParaRPr lang="en-US" sz="2200" dirty="0" smtClean="0"/>
          </a:p>
          <a:p>
            <a:endParaRPr lang="en-US" sz="2200" dirty="0" smtClean="0"/>
          </a:p>
          <a:p>
            <a:endParaRPr lang="en-US" sz="2200" dirty="0" smtClean="0"/>
          </a:p>
          <a:p>
            <a:endParaRPr lang="en-US" sz="2200" dirty="0" smtClean="0"/>
          </a:p>
          <a:p>
            <a:pPr>
              <a:buFont typeface="Wingdings" pitchFamily="2" charset="2"/>
              <a:buNone/>
            </a:pPr>
            <a:endParaRPr lang="en-US" dirty="0" smtClean="0"/>
          </a:p>
          <a:p>
            <a:pPr>
              <a:buFont typeface="Wingdings" pitchFamily="2" charset="2"/>
              <a:buNone/>
            </a:pPr>
            <a:endParaRPr lang="en-US" dirty="0" smtClean="0"/>
          </a:p>
        </p:txBody>
      </p:sp>
      <p:sp>
        <p:nvSpPr>
          <p:cNvPr id="5" name="Text Box 4"/>
          <p:cNvSpPr txBox="1">
            <a:spLocks noChangeArrowheads="1"/>
          </p:cNvSpPr>
          <p:nvPr/>
        </p:nvSpPr>
        <p:spPr bwMode="auto">
          <a:xfrm>
            <a:off x="733425" y="3148012"/>
            <a:ext cx="8439150" cy="218598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sz="1600" b="0" dirty="0">
                <a:latin typeface="+mj-lt"/>
                <a:ea typeface="굴림" pitchFamily="34" charset="-127"/>
              </a:rPr>
              <a:t>package &lt;&lt;package name&gt;&gt;;</a:t>
            </a:r>
          </a:p>
          <a:p>
            <a:pPr>
              <a:defRPr/>
            </a:pPr>
            <a:r>
              <a:rPr lang="en-US" sz="1600" b="0" dirty="0">
                <a:solidFill>
                  <a:schemeClr val="bg1"/>
                </a:solidFill>
                <a:latin typeface="+mj-lt"/>
                <a:ea typeface="굴림" pitchFamily="34" charset="-127"/>
              </a:rPr>
              <a:t>public</a:t>
            </a:r>
            <a:r>
              <a:rPr lang="en-US" sz="1600" b="0" dirty="0">
                <a:solidFill>
                  <a:srgbClr val="FF0000"/>
                </a:solidFill>
                <a:latin typeface="+mj-lt"/>
                <a:ea typeface="굴림" pitchFamily="34" charset="-127"/>
              </a:rPr>
              <a:t> </a:t>
            </a:r>
            <a:r>
              <a:rPr lang="en-US" sz="1600" b="0" dirty="0">
                <a:latin typeface="+mj-lt"/>
                <a:ea typeface="굴림" pitchFamily="34" charset="-127"/>
              </a:rPr>
              <a:t>class </a:t>
            </a:r>
            <a:r>
              <a:rPr lang="en-US" sz="1600" b="0" dirty="0" err="1">
                <a:latin typeface="+mj-lt"/>
                <a:ea typeface="굴림" pitchFamily="34" charset="-127"/>
              </a:rPr>
              <a:t>classname</a:t>
            </a:r>
            <a:r>
              <a:rPr lang="en-US" sz="1600" b="0" dirty="0">
                <a:latin typeface="+mj-lt"/>
                <a:ea typeface="굴림" pitchFamily="34" charset="-127"/>
              </a:rPr>
              <a:t>{</a:t>
            </a:r>
          </a:p>
          <a:p>
            <a:pPr>
              <a:defRPr/>
            </a:pPr>
            <a:r>
              <a:rPr lang="en-US" sz="1600" b="0" dirty="0">
                <a:latin typeface="+mj-lt"/>
                <a:ea typeface="굴림" pitchFamily="34" charset="-127"/>
              </a:rPr>
              <a:t>	//Code goes here</a:t>
            </a:r>
          </a:p>
          <a:p>
            <a:pPr>
              <a:defRPr/>
            </a:pPr>
            <a:r>
              <a:rPr lang="en-US" sz="1600" b="0" dirty="0">
                <a:latin typeface="+mj-lt"/>
                <a:ea typeface="굴림" pitchFamily="34" charset="-127"/>
              </a:rPr>
              <a:t>}</a:t>
            </a:r>
          </a:p>
          <a:p>
            <a:pPr>
              <a:defRPr/>
            </a:pPr>
            <a:r>
              <a:rPr lang="en-US" sz="1600" b="0" dirty="0">
                <a:latin typeface="+mj-lt"/>
                <a:ea typeface="굴림" pitchFamily="34" charset="-127"/>
              </a:rPr>
              <a:t>class </a:t>
            </a:r>
            <a:r>
              <a:rPr lang="en-US" sz="1600" b="0" dirty="0" err="1">
                <a:latin typeface="+mj-lt"/>
                <a:ea typeface="굴림" pitchFamily="34" charset="-127"/>
              </a:rPr>
              <a:t>classname</a:t>
            </a:r>
            <a:r>
              <a:rPr lang="en-US" sz="1600" b="0" dirty="0">
                <a:latin typeface="+mj-lt"/>
                <a:ea typeface="굴림" pitchFamily="34" charset="-127"/>
              </a:rPr>
              <a:t>{</a:t>
            </a:r>
          </a:p>
          <a:p>
            <a:pPr>
              <a:defRPr/>
            </a:pPr>
            <a:r>
              <a:rPr lang="en-US" sz="1600" b="0" dirty="0">
                <a:latin typeface="+mj-lt"/>
                <a:ea typeface="굴림" pitchFamily="34" charset="-127"/>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8193CD-4E41-4C27-9BE7-FA88AE9D6529}" type="slidenum">
              <a:rPr lang="en-US"/>
              <a:pPr>
                <a:defRPr/>
              </a:pPr>
              <a:t>56</a:t>
            </a:fld>
            <a:endParaRPr lang="en-US"/>
          </a:p>
        </p:txBody>
      </p:sp>
      <p:sp>
        <p:nvSpPr>
          <p:cNvPr id="38916" name="Rectangle 5"/>
          <p:cNvSpPr>
            <a:spLocks noGrp="1" noChangeArrowheads="1"/>
          </p:cNvSpPr>
          <p:nvPr>
            <p:ph type="body" idx="1"/>
          </p:nvPr>
        </p:nvSpPr>
        <p:spPr/>
        <p:txBody>
          <a:bodyPr/>
          <a:lstStyle/>
          <a:p>
            <a:pPr>
              <a:buNone/>
              <a:defRPr/>
            </a:pPr>
            <a:r>
              <a:rPr lang="en-US" sz="2200" b="1" dirty="0" smtClean="0"/>
              <a:t>User Defined Packages</a:t>
            </a:r>
          </a:p>
          <a:p>
            <a:pPr>
              <a:defRPr/>
            </a:pPr>
            <a:endParaRPr lang="en-US" sz="2200" dirty="0" smtClean="0"/>
          </a:p>
          <a:p>
            <a:pPr>
              <a:defRPr/>
            </a:pPr>
            <a:r>
              <a:rPr lang="en-US" sz="2200" dirty="0" smtClean="0"/>
              <a:t>In one .java file, there can be only one class declared public and that becomes the name of the .java file</a:t>
            </a:r>
          </a:p>
          <a:p>
            <a:pPr>
              <a:buFont typeface="Wingdings" pitchFamily="2" charset="2"/>
              <a:buNone/>
              <a:defRPr/>
            </a:pPr>
            <a:endParaRPr lang="en-US" sz="2200" dirty="0" smtClean="0"/>
          </a:p>
          <a:p>
            <a:pPr>
              <a:defRPr/>
            </a:pPr>
            <a:r>
              <a:rPr lang="en-US" sz="2200" dirty="0" smtClean="0"/>
              <a:t>A package can however have several public classes spread across multiple .java files</a:t>
            </a:r>
          </a:p>
          <a:p>
            <a:pPr>
              <a:buFont typeface="Wingdings" pitchFamily="2" charset="2"/>
              <a:buNone/>
              <a:defRPr/>
            </a:pPr>
            <a:endParaRPr lang="en-US" sz="2200" dirty="0" smtClean="0"/>
          </a:p>
          <a:p>
            <a:pPr marL="342900" lvl="1" indent="-342900">
              <a:buFont typeface="Wingdings" pitchFamily="2" charset="2"/>
              <a:buChar char="Ø"/>
              <a:defRPr/>
            </a:pPr>
            <a:r>
              <a:rPr lang="en-US" dirty="0" smtClean="0"/>
              <a:t>More than one class/interface can have the same name but it should be in a different package</a:t>
            </a:r>
          </a:p>
          <a:p>
            <a:pPr lvl="1">
              <a:buFont typeface="Wingdings" pitchFamily="2" charset="2"/>
              <a:buNone/>
              <a:defRPr/>
            </a:pPr>
            <a:endParaRPr lang="en-US" sz="1900" dirty="0" smtClean="0"/>
          </a:p>
          <a:p>
            <a:pPr>
              <a:defRPr/>
            </a:pPr>
            <a:endParaRPr lang="en-US" sz="2200" dirty="0" smtClean="0"/>
          </a:p>
          <a:p>
            <a:pPr>
              <a:buFont typeface="Wingdings" pitchFamily="2" charset="2"/>
              <a:buNone/>
              <a:defRPr/>
            </a:pPr>
            <a:endParaRPr lang="en-US" sz="2200" dirty="0" smtClean="0"/>
          </a:p>
          <a:p>
            <a:pPr>
              <a:defRPr/>
            </a:pPr>
            <a:endParaRPr lang="en-US" sz="2200" dirty="0" smtClean="0"/>
          </a:p>
          <a:p>
            <a:pPr>
              <a:buFont typeface="Wingdings" pitchFamily="2" charset="2"/>
              <a:buNone/>
              <a:defRPr/>
            </a:pPr>
            <a:endParaRPr lang="en-US" sz="2200" dirty="0" smtClean="0"/>
          </a:p>
          <a:p>
            <a:pPr>
              <a:buFont typeface="Wingdings" pitchFamily="2" charset="2"/>
              <a:buNone/>
              <a:defRPr/>
            </a:pPr>
            <a:endParaRPr lang="en-US" sz="2200" dirty="0" smtClean="0"/>
          </a:p>
          <a:p>
            <a:pPr>
              <a:defRPr/>
            </a:pPr>
            <a:endParaRPr lang="en-US" sz="2200" dirty="0" smtClean="0"/>
          </a:p>
          <a:p>
            <a:pPr>
              <a:defRPr/>
            </a:pPr>
            <a:endParaRPr lang="en-US" sz="2200" dirty="0" smtClean="0"/>
          </a:p>
          <a:p>
            <a:pPr>
              <a:defRPr/>
            </a:pPr>
            <a:endParaRPr lang="en-US" sz="2200" dirty="0" smtClean="0"/>
          </a:p>
          <a:p>
            <a:pPr>
              <a:defRPr/>
            </a:pPr>
            <a:endParaRPr lang="en-US" sz="2200" dirty="0" smtClean="0"/>
          </a:p>
          <a:p>
            <a:pPr>
              <a:buFont typeface="Wingdings" pitchFamily="2" charset="2"/>
              <a:buNone/>
              <a:defRPr/>
            </a:pPr>
            <a:endParaRPr lang="en-US" dirty="0" smtClean="0"/>
          </a:p>
          <a:p>
            <a:pPr>
              <a:buFont typeface="Wingdings" pitchFamily="2" charset="2"/>
              <a:buNone/>
              <a:defRPr/>
            </a:pPr>
            <a:endParaRPr lang="en-US" dirty="0" smtClean="0"/>
          </a:p>
        </p:txBody>
      </p:sp>
      <p:sp>
        <p:nvSpPr>
          <p:cNvPr id="6" name="Rectangle 4"/>
          <p:cNvSpPr txBox="1">
            <a:spLocks noChangeArrowheads="1"/>
          </p:cNvSpPr>
          <p:nvPr/>
        </p:nvSpPr>
        <p:spPr bwMode="auto">
          <a:xfrm>
            <a:off x="482600" y="165100"/>
            <a:ext cx="8077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smtClean="0">
                <a:solidFill>
                  <a:schemeClr val="bg1"/>
                </a:solidFill>
                <a:latin typeface="+mj-lt"/>
                <a:ea typeface="+mj-ea"/>
                <a:cs typeface="+mj-cs"/>
              </a:rPr>
              <a:t>Packages (7 </a:t>
            </a:r>
            <a:r>
              <a:rPr lang="en-US" sz="3200" kern="0" dirty="0">
                <a:solidFill>
                  <a:schemeClr val="bg1"/>
                </a:solidFill>
                <a:latin typeface="+mj-lt"/>
                <a:ea typeface="+mj-ea"/>
                <a:cs typeface="+mj-cs"/>
              </a:rPr>
              <a:t>of </a:t>
            </a:r>
            <a:r>
              <a:rPr lang="en-US" sz="3200" kern="0" dirty="0" smtClean="0">
                <a:solidFill>
                  <a:schemeClr val="bg1"/>
                </a:solidFill>
                <a:latin typeface="+mj-lt"/>
                <a:ea typeface="+mj-ea"/>
                <a:cs typeface="+mj-cs"/>
              </a:rPr>
              <a:t>17)</a:t>
            </a:r>
            <a:endParaRPr lang="en-US" sz="3200" kern="0" dirty="0">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9D0A019-6610-44A0-B97D-A7FA533856D1}" type="slidenum">
              <a:rPr lang="en-US"/>
              <a:pPr>
                <a:defRPr/>
              </a:pPr>
              <a:t>57</a:t>
            </a:fld>
            <a:endParaRPr lang="en-US"/>
          </a:p>
        </p:txBody>
      </p:sp>
      <p:sp>
        <p:nvSpPr>
          <p:cNvPr id="640004" name="Rectangle 4"/>
          <p:cNvSpPr>
            <a:spLocks noGrp="1" noChangeArrowheads="1"/>
          </p:cNvSpPr>
          <p:nvPr>
            <p:ph type="title"/>
          </p:nvPr>
        </p:nvSpPr>
        <p:spPr/>
        <p:txBody>
          <a:bodyPr/>
          <a:lstStyle/>
          <a:p>
            <a:pPr eaLnBrk="1" hangingPunct="1">
              <a:defRPr/>
            </a:pPr>
            <a:r>
              <a:rPr lang="en-AU" altLang="en-AU" dirty="0" smtClean="0"/>
              <a:t>Packages (8 of 17)</a:t>
            </a:r>
            <a:endParaRPr lang="en-US" dirty="0" smtClean="0"/>
          </a:p>
        </p:txBody>
      </p:sp>
      <p:sp>
        <p:nvSpPr>
          <p:cNvPr id="57348" name="Rectangle 5"/>
          <p:cNvSpPr>
            <a:spLocks noGrp="1" noChangeArrowheads="1"/>
          </p:cNvSpPr>
          <p:nvPr>
            <p:ph type="body" idx="1"/>
          </p:nvPr>
        </p:nvSpPr>
        <p:spPr>
          <a:xfrm>
            <a:off x="457200" y="1447800"/>
            <a:ext cx="8788400" cy="4876800"/>
          </a:xfrm>
        </p:spPr>
        <p:txBody>
          <a:bodyPr/>
          <a:lstStyle/>
          <a:p>
            <a:pPr>
              <a:buNone/>
            </a:pPr>
            <a:r>
              <a:rPr lang="en-AU" altLang="en-AU" sz="2200" b="1" dirty="0" smtClean="0"/>
              <a:t>Accessing Classes from the Packages</a:t>
            </a:r>
          </a:p>
          <a:p>
            <a:pPr>
              <a:buNone/>
            </a:pPr>
            <a:endParaRPr lang="en-US" sz="2200" b="1" dirty="0" smtClean="0"/>
          </a:p>
          <a:p>
            <a:r>
              <a:rPr lang="en-US" sz="2200" dirty="0" smtClean="0"/>
              <a:t>There are two ways to access a class associated with a package</a:t>
            </a:r>
          </a:p>
          <a:p>
            <a:pPr>
              <a:buFont typeface="Wingdings" pitchFamily="2" charset="2"/>
              <a:buNone/>
            </a:pPr>
            <a:endParaRPr lang="en-US" sz="2200" dirty="0" smtClean="0"/>
          </a:p>
          <a:p>
            <a:pPr>
              <a:lnSpc>
                <a:spcPct val="80000"/>
              </a:lnSpc>
            </a:pPr>
            <a:r>
              <a:rPr lang="en-US" sz="2200" dirty="0" smtClean="0"/>
              <a:t>Method 1:</a:t>
            </a:r>
          </a:p>
          <a:p>
            <a:pPr lvl="1">
              <a:lnSpc>
                <a:spcPct val="80000"/>
              </a:lnSpc>
            </a:pPr>
            <a:r>
              <a:rPr lang="en-AU" altLang="en-AU" dirty="0" smtClean="0"/>
              <a:t>Using the fully qualified class name</a:t>
            </a:r>
          </a:p>
          <a:p>
            <a:pPr lvl="2">
              <a:lnSpc>
                <a:spcPct val="80000"/>
              </a:lnSpc>
            </a:pPr>
            <a:r>
              <a:rPr lang="en-AU" altLang="en-AU" sz="2200" dirty="0" err="1" smtClean="0"/>
              <a:t>java.lang.Math.sqrt</a:t>
            </a:r>
            <a:r>
              <a:rPr lang="en-AU" altLang="en-AU" sz="2200" dirty="0" smtClean="0"/>
              <a:t>(</a:t>
            </a:r>
            <a:r>
              <a:rPr lang="en-AU" altLang="en-AU" sz="2200" dirty="0" err="1" smtClean="0"/>
              <a:t>varOne</a:t>
            </a:r>
            <a:r>
              <a:rPr lang="en-AU" altLang="en-AU" sz="2200" dirty="0" smtClean="0"/>
              <a:t>);</a:t>
            </a:r>
          </a:p>
          <a:p>
            <a:pPr lvl="2">
              <a:lnSpc>
                <a:spcPct val="80000"/>
              </a:lnSpc>
              <a:buFont typeface="Arial" charset="0"/>
              <a:buNone/>
            </a:pPr>
            <a:endParaRPr lang="en-AU" altLang="en-AU" sz="2200" dirty="0" smtClean="0"/>
          </a:p>
          <a:p>
            <a:pPr>
              <a:lnSpc>
                <a:spcPct val="80000"/>
              </a:lnSpc>
            </a:pPr>
            <a:r>
              <a:rPr lang="en-AU" altLang="en-AU" sz="2200" dirty="0" smtClean="0"/>
              <a:t> </a:t>
            </a:r>
            <a:r>
              <a:rPr lang="en-US" sz="2200" dirty="0" smtClean="0"/>
              <a:t>Method 2:</a:t>
            </a:r>
          </a:p>
          <a:p>
            <a:pPr lvl="1">
              <a:lnSpc>
                <a:spcPct val="80000"/>
              </a:lnSpc>
            </a:pPr>
            <a:r>
              <a:rPr lang="en-AU" altLang="en-AU" dirty="0" smtClean="0"/>
              <a:t>Import the package and use the class name directly </a:t>
            </a:r>
          </a:p>
          <a:p>
            <a:pPr lvl="2">
              <a:lnSpc>
                <a:spcPct val="80000"/>
              </a:lnSpc>
            </a:pPr>
            <a:r>
              <a:rPr lang="en-AU" altLang="en-AU" sz="2200" dirty="0" smtClean="0"/>
              <a:t>import </a:t>
            </a:r>
            <a:r>
              <a:rPr lang="en-AU" altLang="en-AU" sz="2200" dirty="0" err="1" smtClean="0"/>
              <a:t>java.lang.Math</a:t>
            </a:r>
            <a:r>
              <a:rPr lang="en-AU" altLang="en-AU" sz="2200" dirty="0" smtClean="0"/>
              <a:t>;</a:t>
            </a:r>
          </a:p>
          <a:p>
            <a:pPr lvl="2">
              <a:lnSpc>
                <a:spcPct val="80000"/>
              </a:lnSpc>
              <a:buFont typeface="Arial" charset="0"/>
              <a:buNone/>
            </a:pPr>
            <a:r>
              <a:rPr lang="en-AU" altLang="en-AU" sz="2200" dirty="0" smtClean="0"/>
              <a:t>	</a:t>
            </a:r>
            <a:r>
              <a:rPr lang="en-AU" altLang="en-AU" sz="2200" dirty="0" err="1" smtClean="0"/>
              <a:t>Math.sqrt</a:t>
            </a:r>
            <a:r>
              <a:rPr lang="en-AU" altLang="en-AU" sz="2200" dirty="0" smtClean="0"/>
              <a:t>(</a:t>
            </a:r>
            <a:r>
              <a:rPr lang="en-AU" altLang="en-AU" sz="2200" dirty="0" err="1" smtClean="0"/>
              <a:t>varOne</a:t>
            </a:r>
            <a:r>
              <a:rPr lang="en-AU" altLang="en-AU" sz="2200" dirty="0" smtClean="0"/>
              <a:t>);</a:t>
            </a:r>
          </a:p>
          <a:p>
            <a:pPr lvl="2">
              <a:lnSpc>
                <a:spcPct val="80000"/>
              </a:lnSpc>
              <a:buFont typeface="Arial" charset="0"/>
              <a:buNone/>
            </a:pPr>
            <a:endParaRPr lang="en-AU" altLang="en-AU" sz="2200" dirty="0" smtClean="0"/>
          </a:p>
          <a:p>
            <a:pPr lvl="2">
              <a:lnSpc>
                <a:spcPct val="80000"/>
              </a:lnSpc>
              <a:buFont typeface="Arial" charset="0"/>
              <a:buNone/>
            </a:pPr>
            <a:endParaRPr lang="en-AU" altLang="en-AU" sz="2200" dirty="0" smtClean="0"/>
          </a:p>
          <a:p>
            <a:pPr lvl="2">
              <a:lnSpc>
                <a:spcPct val="80000"/>
              </a:lnSpc>
              <a:buFont typeface="Arial" charset="0"/>
              <a:buNone/>
            </a:pPr>
            <a:endParaRPr lang="en-AU" altLang="en-AU" sz="2200" dirty="0" smtClean="0"/>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CD82866-41E3-4770-8BC7-846611724E75}" type="slidenum">
              <a:rPr lang="en-US"/>
              <a:pPr>
                <a:defRPr/>
              </a:pPr>
              <a:t>58</a:t>
            </a:fld>
            <a:endParaRPr lang="en-US"/>
          </a:p>
        </p:txBody>
      </p:sp>
      <p:sp>
        <p:nvSpPr>
          <p:cNvPr id="676868" name="Rectangle 4"/>
          <p:cNvSpPr>
            <a:spLocks noGrp="1" noChangeArrowheads="1"/>
          </p:cNvSpPr>
          <p:nvPr>
            <p:ph type="title"/>
          </p:nvPr>
        </p:nvSpPr>
        <p:spPr/>
        <p:txBody>
          <a:bodyPr/>
          <a:lstStyle/>
          <a:p>
            <a:pPr eaLnBrk="1" hangingPunct="1">
              <a:defRPr/>
            </a:pPr>
            <a:r>
              <a:rPr lang="en-US" dirty="0" smtClean="0"/>
              <a:t>Packages (9 of 17)</a:t>
            </a:r>
          </a:p>
        </p:txBody>
      </p:sp>
      <p:sp>
        <p:nvSpPr>
          <p:cNvPr id="61444" name="Rectangle 5"/>
          <p:cNvSpPr>
            <a:spLocks noGrp="1" noChangeArrowheads="1"/>
          </p:cNvSpPr>
          <p:nvPr>
            <p:ph type="body" idx="1"/>
          </p:nvPr>
        </p:nvSpPr>
        <p:spPr/>
        <p:txBody>
          <a:bodyPr/>
          <a:lstStyle/>
          <a:p>
            <a:pPr algn="just" eaLnBrk="1" hangingPunct="1">
              <a:buNone/>
            </a:pPr>
            <a:r>
              <a:rPr lang="en-US" sz="2200" b="1" dirty="0" smtClean="0"/>
              <a:t>Access Modifiers – Revisited</a:t>
            </a:r>
          </a:p>
          <a:p>
            <a:pPr algn="just" eaLnBrk="1" hangingPunct="1">
              <a:buNone/>
            </a:pPr>
            <a:endParaRPr lang="en-US" sz="2200" b="1" dirty="0" smtClean="0"/>
          </a:p>
          <a:p>
            <a:pPr algn="just" eaLnBrk="1" hangingPunct="1"/>
            <a:r>
              <a:rPr lang="en-US" sz="2200" dirty="0" smtClean="0"/>
              <a:t>In Java , there are four access control modifiers</a:t>
            </a:r>
          </a:p>
          <a:p>
            <a:pPr lvl="1" algn="just" eaLnBrk="1" hangingPunct="1"/>
            <a:r>
              <a:rPr lang="en-US" dirty="0" smtClean="0"/>
              <a:t>private: Accessible only within the class</a:t>
            </a:r>
          </a:p>
          <a:p>
            <a:pPr lvl="1" algn="just" eaLnBrk="1" hangingPunct="1"/>
            <a:r>
              <a:rPr lang="en-US" dirty="0" smtClean="0"/>
              <a:t>default: No keyword, Accessible only within the package</a:t>
            </a:r>
          </a:p>
          <a:p>
            <a:pPr lvl="1" algn="just" eaLnBrk="1" hangingPunct="1"/>
            <a:r>
              <a:rPr lang="en-US" dirty="0" smtClean="0"/>
              <a:t>protected: Similar to default with the addition that it is available to all child classes; that is, even if child class is in a different package</a:t>
            </a:r>
          </a:p>
          <a:p>
            <a:pPr lvl="1" algn="just" eaLnBrk="1" hangingPunct="1"/>
            <a:r>
              <a:rPr lang="en-US" dirty="0" smtClean="0"/>
              <a:t>public: Accessible to all</a:t>
            </a:r>
          </a:p>
          <a:p>
            <a:pPr algn="just" eaLnBrk="1" hangingPunct="1"/>
            <a:r>
              <a:rPr lang="en-US" sz="2200" dirty="0" smtClean="0"/>
              <a:t>Data Members and Methods can have any of these </a:t>
            </a:r>
            <a:r>
              <a:rPr lang="en-US" sz="2200" dirty="0" err="1" smtClean="0"/>
              <a:t>specifiers</a:t>
            </a:r>
            <a:endParaRPr lang="en-US" sz="2200" dirty="0" smtClean="0"/>
          </a:p>
          <a:p>
            <a:pPr algn="just" eaLnBrk="1" hangingPunct="1"/>
            <a:r>
              <a:rPr lang="en-US" sz="2200" dirty="0" smtClean="0"/>
              <a:t>Classes and Interfaces can have either the public access or the default access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t>Packages (10 of 17)</a:t>
            </a:r>
            <a:endParaRPr lang="en-US" dirty="0"/>
          </a:p>
        </p:txBody>
      </p:sp>
      <p:sp>
        <p:nvSpPr>
          <p:cNvPr id="62467" name="Rectangle 6"/>
          <p:cNvSpPr>
            <a:spLocks noGrp="1" noChangeArrowheads="1"/>
          </p:cNvSpPr>
          <p:nvPr>
            <p:ph idx="1"/>
          </p:nvPr>
        </p:nvSpPr>
        <p:spPr/>
        <p:txBody>
          <a:bodyPr/>
          <a:lstStyle/>
          <a:p>
            <a:pPr>
              <a:buNone/>
            </a:pPr>
            <a:r>
              <a:rPr lang="en-US" sz="2200" b="1" dirty="0" smtClean="0"/>
              <a:t>Access Control</a:t>
            </a:r>
          </a:p>
          <a:p>
            <a:pPr eaLnBrk="1" hangingPunct="1">
              <a:lnSpc>
                <a:spcPct val="90000"/>
              </a:lnSpc>
              <a:buFont typeface="Wingdings" pitchFamily="2" charset="2"/>
              <a:buNone/>
            </a:pPr>
            <a:endParaRPr lang="en-US" dirty="0" smtClean="0"/>
          </a:p>
        </p:txBody>
      </p:sp>
      <p:sp>
        <p:nvSpPr>
          <p:cNvPr id="5" name="Slide Number Placeholder 3"/>
          <p:cNvSpPr>
            <a:spLocks noGrp="1"/>
          </p:cNvSpPr>
          <p:nvPr>
            <p:ph type="sldNum" sz="quarter" idx="10"/>
          </p:nvPr>
        </p:nvSpPr>
        <p:spPr/>
        <p:txBody>
          <a:bodyPr/>
          <a:lstStyle/>
          <a:p>
            <a:pPr>
              <a:defRPr/>
            </a:pPr>
            <a:fld id="{AA88B9C8-F5DF-437F-BCCD-760252A877BD}" type="slidenum">
              <a:rPr lang="en-US"/>
              <a:pPr>
                <a:defRPr/>
              </a:pPr>
              <a:t>59</a:t>
            </a:fld>
            <a:endParaRPr lang="en-US"/>
          </a:p>
        </p:txBody>
      </p:sp>
      <p:graphicFrame>
        <p:nvGraphicFramePr>
          <p:cNvPr id="7" name="Table 6"/>
          <p:cNvGraphicFramePr>
            <a:graphicFrameLocks noGrp="1"/>
          </p:cNvGraphicFramePr>
          <p:nvPr/>
        </p:nvGraphicFramePr>
        <p:xfrm>
          <a:off x="533400" y="2057400"/>
          <a:ext cx="8534398" cy="3200401"/>
        </p:xfrm>
        <a:graphic>
          <a:graphicData uri="http://schemas.openxmlformats.org/drawingml/2006/table">
            <a:tbl>
              <a:tblPr firstRow="1" bandRow="1">
                <a:tableStyleId>{21E4AEA4-8DFA-4A89-87EB-49C32662AFE0}</a:tableStyleId>
              </a:tblPr>
              <a:tblGrid>
                <a:gridCol w="3733800"/>
                <a:gridCol w="838200"/>
                <a:gridCol w="1142999"/>
                <a:gridCol w="914399"/>
                <a:gridCol w="1905000"/>
              </a:tblGrid>
              <a:tr h="667255">
                <a:tc>
                  <a:txBody>
                    <a:bodyPr/>
                    <a:lstStyle/>
                    <a:p>
                      <a:pPr algn="ctr"/>
                      <a:r>
                        <a:rPr lang="en-US" sz="1600" dirty="0" smtClean="0"/>
                        <a:t>Accessible to</a:t>
                      </a:r>
                      <a:endParaRPr lang="en-US" sz="1600" dirty="0"/>
                    </a:p>
                  </a:txBody>
                  <a:tcPr/>
                </a:tc>
                <a:tc>
                  <a:txBody>
                    <a:bodyPr/>
                    <a:lstStyle/>
                    <a:p>
                      <a:pPr algn="ctr"/>
                      <a:r>
                        <a:rPr lang="en-US" sz="1600" dirty="0" smtClean="0"/>
                        <a:t>public</a:t>
                      </a:r>
                      <a:endParaRPr lang="en-US" sz="1600" dirty="0"/>
                    </a:p>
                  </a:txBody>
                  <a:tcPr/>
                </a:tc>
                <a:tc>
                  <a:txBody>
                    <a:bodyPr/>
                    <a:lstStyle/>
                    <a:p>
                      <a:pPr algn="ctr"/>
                      <a:r>
                        <a:rPr lang="en-US" sz="1600" dirty="0" smtClean="0"/>
                        <a:t>protected</a:t>
                      </a:r>
                      <a:endParaRPr lang="en-US" sz="1600" dirty="0"/>
                    </a:p>
                  </a:txBody>
                  <a:tcPr/>
                </a:tc>
                <a:tc>
                  <a:txBody>
                    <a:bodyPr/>
                    <a:lstStyle/>
                    <a:p>
                      <a:pPr algn="ctr"/>
                      <a:r>
                        <a:rPr lang="en-US" sz="1600" dirty="0" smtClean="0"/>
                        <a:t>default</a:t>
                      </a:r>
                      <a:endParaRPr lang="en-US" sz="1600" dirty="0"/>
                    </a:p>
                  </a:txBody>
                  <a:tcPr/>
                </a:tc>
                <a:tc>
                  <a:txBody>
                    <a:bodyPr/>
                    <a:lstStyle/>
                    <a:p>
                      <a:pPr algn="ctr"/>
                      <a:r>
                        <a:rPr lang="en-US" sz="1600" dirty="0" smtClean="0"/>
                        <a:t>private</a:t>
                      </a:r>
                      <a:endParaRPr lang="en-US" sz="1600" dirty="0"/>
                    </a:p>
                  </a:txBody>
                  <a:tcPr/>
                </a:tc>
              </a:tr>
              <a:tr h="520719">
                <a:tc>
                  <a:txBody>
                    <a:bodyPr/>
                    <a:lstStyle/>
                    <a:p>
                      <a:r>
                        <a:rPr lang="en-US" sz="1600" dirty="0" smtClean="0"/>
                        <a:t>Same</a:t>
                      </a:r>
                      <a:r>
                        <a:rPr lang="en-US" sz="1600" baseline="0" dirty="0" smtClean="0"/>
                        <a:t> class</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Yes</a:t>
                      </a:r>
                      <a:endParaRPr lang="en-US" sz="1600" dirty="0"/>
                    </a:p>
                  </a:txBody>
                  <a:tcPr/>
                </a:tc>
              </a:tr>
              <a:tr h="670809">
                <a:tc>
                  <a:txBody>
                    <a:bodyPr/>
                    <a:lstStyle/>
                    <a:p>
                      <a:r>
                        <a:rPr lang="en-US" sz="1600" dirty="0" smtClean="0"/>
                        <a:t>All</a:t>
                      </a:r>
                      <a:r>
                        <a:rPr lang="en-US" sz="1600" baseline="0" dirty="0" smtClean="0"/>
                        <a:t> classes in the same package</a:t>
                      </a:r>
                      <a:endParaRPr lang="en-US" sz="1600" dirty="0"/>
                    </a:p>
                  </a:txBody>
                  <a:tcPr/>
                </a:tc>
                <a:tc>
                  <a:txBody>
                    <a:bodyPr/>
                    <a:lstStyle/>
                    <a:p>
                      <a:pPr algn="ctr"/>
                      <a:r>
                        <a:rPr lang="en-US" sz="1600" dirty="0" smtClean="0"/>
                        <a:t>Yes </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No</a:t>
                      </a:r>
                      <a:endParaRPr lang="en-US" sz="1600" dirty="0"/>
                    </a:p>
                  </a:txBody>
                  <a:tcPr/>
                </a:tc>
              </a:tr>
              <a:tr h="670809">
                <a:tc>
                  <a:txBody>
                    <a:bodyPr/>
                    <a:lstStyle/>
                    <a:p>
                      <a:r>
                        <a:rPr lang="en-US" sz="1600" dirty="0" smtClean="0"/>
                        <a:t>All</a:t>
                      </a:r>
                      <a:r>
                        <a:rPr lang="en-US" sz="1600" baseline="0" dirty="0" smtClean="0"/>
                        <a:t> sub classes in the different package</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No</a:t>
                      </a:r>
                      <a:endParaRPr lang="en-US" sz="1600" dirty="0"/>
                    </a:p>
                  </a:txBody>
                  <a:tcPr/>
                </a:tc>
              </a:tr>
              <a:tr h="670809">
                <a:tc>
                  <a:txBody>
                    <a:bodyPr/>
                    <a:lstStyle/>
                    <a:p>
                      <a:r>
                        <a:rPr lang="en-US" sz="1600" dirty="0" smtClean="0"/>
                        <a:t>All</a:t>
                      </a:r>
                      <a:r>
                        <a:rPr lang="en-US" sz="1600" baseline="0" dirty="0" smtClean="0"/>
                        <a:t> classes in the different  package</a:t>
                      </a:r>
                      <a:endParaRPr lang="en-US" sz="1600" dirty="0"/>
                    </a:p>
                  </a:txBody>
                  <a:tcPr/>
                </a:tc>
                <a:tc>
                  <a:txBody>
                    <a:bodyPr/>
                    <a:lstStyle/>
                    <a:p>
                      <a:pPr algn="ctr"/>
                      <a:r>
                        <a:rPr lang="en-US" sz="1600" dirty="0" smtClean="0"/>
                        <a:t>Yes </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No</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228600" y="1044575"/>
            <a:ext cx="8972550" cy="5203825"/>
          </a:xfrm>
        </p:spPr>
        <p:txBody>
          <a:bodyPr/>
          <a:lstStyle/>
          <a:p>
            <a:pPr indent="0" algn="just">
              <a:buFont typeface="Wingdings" pitchFamily="2" charset="2"/>
              <a:buNone/>
              <a:defRPr/>
            </a:pPr>
            <a:endParaRPr lang="en-US" dirty="0" smtClean="0"/>
          </a:p>
          <a:p>
            <a:pPr marL="53975" indent="4763" algn="just">
              <a:buFont typeface="Wingdings" pitchFamily="2" charset="2"/>
              <a:buNone/>
              <a:defRPr/>
            </a:pPr>
            <a:r>
              <a:rPr lang="en-US" dirty="0" smtClean="0"/>
              <a:t>Let us revisit the scenario wherein the customer details are to be displayed. The information depends on the type of customer. On day 4, the </a:t>
            </a:r>
            <a:r>
              <a:rPr lang="en-US" dirty="0" err="1" smtClean="0"/>
              <a:t>displayCustomerInformation</a:t>
            </a:r>
            <a:r>
              <a:rPr lang="en-US" dirty="0" smtClean="0"/>
              <a:t>() method was written in the Customer class and overridden in the Regular and Privileged Customer classes </a:t>
            </a:r>
          </a:p>
          <a:p>
            <a:pPr marL="53975" indent="4763" algn="just">
              <a:buFont typeface="Wingdings" pitchFamily="2" charset="2"/>
              <a:buNone/>
              <a:defRPr/>
            </a:pPr>
            <a:endParaRPr lang="en-US" sz="2000" dirty="0" smtClean="0"/>
          </a:p>
          <a:p>
            <a:pPr marL="53975" indent="4763" algn="just">
              <a:buFont typeface="Wingdings" pitchFamily="2" charset="2"/>
              <a:buNone/>
              <a:defRPr/>
            </a:pPr>
            <a:endParaRPr lang="en-US" sz="2000" dirty="0" smtClean="0"/>
          </a:p>
          <a:p>
            <a:pPr>
              <a:buFont typeface="Wingdings" pitchFamily="2" charset="2"/>
              <a:buNone/>
              <a:defRPr/>
            </a:pPr>
            <a:endParaRPr lang="en-US" sz="2000" dirty="0" smtClean="0"/>
          </a:p>
        </p:txBody>
      </p:sp>
      <p:sp>
        <p:nvSpPr>
          <p:cNvPr id="6" name="Oval Callout 5"/>
          <p:cNvSpPr/>
          <p:nvPr/>
        </p:nvSpPr>
        <p:spPr bwMode="auto">
          <a:xfrm>
            <a:off x="6400800" y="3022602"/>
            <a:ext cx="3124200" cy="2006598"/>
          </a:xfrm>
          <a:prstGeom prst="wedgeEllipseCallout">
            <a:avLst>
              <a:gd name="adj1" fmla="val -89027"/>
              <a:gd name="adj2" fmla="val -5423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b="0" dirty="0">
                <a:solidFill>
                  <a:schemeClr val="tx1"/>
                </a:solidFill>
              </a:rPr>
              <a:t>Can the method be declared in the Customer class but defined in the Regular and Privileged Customer classes?</a:t>
            </a:r>
          </a:p>
        </p:txBody>
      </p:sp>
      <p:sp>
        <p:nvSpPr>
          <p:cNvPr id="7" name="Rectangle 6"/>
          <p:cNvSpPr>
            <a:spLocks noChangeArrowheads="1"/>
          </p:cNvSpPr>
          <p:nvPr/>
        </p:nvSpPr>
        <p:spPr bwMode="auto">
          <a:xfrm>
            <a:off x="381000" y="5029200"/>
            <a:ext cx="9220200" cy="1295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err="1">
                <a:ea typeface="굴림" pitchFamily="34" charset="-127"/>
              </a:rPr>
              <a:t>We</a:t>
            </a:r>
            <a:r>
              <a:rPr lang="es-ES" sz="1600" b="0" dirty="0">
                <a:ea typeface="굴림" pitchFamily="34" charset="-127"/>
              </a:rPr>
              <a:t> </a:t>
            </a:r>
            <a:r>
              <a:rPr lang="es-ES" sz="1600" b="0" dirty="0" err="1">
                <a:ea typeface="굴림" pitchFamily="34" charset="-127"/>
              </a:rPr>
              <a:t>need</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know</a:t>
            </a:r>
            <a:r>
              <a:rPr lang="es-ES" sz="1600" b="0" dirty="0">
                <a:ea typeface="굴림" pitchFamily="34" charset="-127"/>
              </a:rPr>
              <a:t>:</a:t>
            </a:r>
          </a:p>
          <a:p>
            <a:pPr>
              <a:defRPr/>
            </a:pPr>
            <a:r>
              <a:rPr lang="es-ES" sz="1600" b="0" dirty="0" err="1">
                <a:ea typeface="굴림" pitchFamily="34" charset="-127"/>
              </a:rPr>
              <a:t>How</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a:t>
            </a:r>
            <a:r>
              <a:rPr lang="es-ES" sz="1600" b="0" dirty="0" err="1">
                <a:ea typeface="굴림" pitchFamily="34" charset="-127"/>
              </a:rPr>
              <a:t>access</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base </a:t>
            </a:r>
            <a:r>
              <a:rPr lang="es-ES" sz="1600" b="0" dirty="0" err="1">
                <a:ea typeface="굴림" pitchFamily="34" charset="-127"/>
              </a:rPr>
              <a:t>class</a:t>
            </a:r>
            <a:r>
              <a:rPr lang="es-ES" sz="1600" b="0" dirty="0">
                <a:ea typeface="굴림" pitchFamily="34" charset="-127"/>
              </a:rPr>
              <a:t> variables </a:t>
            </a:r>
            <a:r>
              <a:rPr lang="es-ES" sz="1600" b="0" dirty="0" err="1">
                <a:ea typeface="굴림" pitchFamily="34" charset="-127"/>
              </a:rPr>
              <a:t>directly</a:t>
            </a:r>
            <a:r>
              <a:rPr lang="es-ES" sz="1600" b="0" dirty="0">
                <a:ea typeface="굴림" pitchFamily="34" charset="-127"/>
              </a:rPr>
              <a:t> in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derived</a:t>
            </a:r>
            <a:r>
              <a:rPr lang="es-ES" sz="1600" b="0" dirty="0">
                <a:ea typeface="굴림" pitchFamily="34" charset="-127"/>
              </a:rPr>
              <a:t> </a:t>
            </a:r>
            <a:r>
              <a:rPr lang="es-ES" sz="1600" b="0" dirty="0" err="1">
                <a:ea typeface="굴림" pitchFamily="34" charset="-127"/>
              </a:rPr>
              <a:t>classes</a:t>
            </a:r>
            <a:r>
              <a:rPr lang="es-ES" sz="1600" b="0" dirty="0">
                <a:ea typeface="굴림" pitchFamily="34" charset="-127"/>
              </a:rPr>
              <a:t> 	</a:t>
            </a:r>
          </a:p>
          <a:p>
            <a:pPr>
              <a:defRPr/>
            </a:pPr>
            <a:r>
              <a:rPr lang="es-ES" sz="1600" b="0" dirty="0" err="1">
                <a:ea typeface="굴림" pitchFamily="34" charset="-127"/>
              </a:rPr>
              <a:t>How</a:t>
            </a:r>
            <a:r>
              <a:rPr lang="es-ES" sz="1600" b="0" dirty="0">
                <a:ea typeface="굴림" pitchFamily="34" charset="-127"/>
              </a:rPr>
              <a:t> </a:t>
            </a:r>
            <a:r>
              <a:rPr lang="es-ES" sz="1600" b="0" dirty="0" err="1">
                <a:ea typeface="굴림" pitchFamily="34" charset="-127"/>
              </a:rPr>
              <a:t>to</a:t>
            </a:r>
            <a:r>
              <a:rPr lang="es-ES" sz="1600" b="0" dirty="0">
                <a:ea typeface="굴림" pitchFamily="34" charset="-127"/>
              </a:rPr>
              <a:t> declare a </a:t>
            </a:r>
            <a:r>
              <a:rPr lang="es-ES" sz="1600" b="0" dirty="0" err="1">
                <a:ea typeface="굴림" pitchFamily="34" charset="-127"/>
              </a:rPr>
              <a:t>method</a:t>
            </a:r>
            <a:r>
              <a:rPr lang="es-ES" sz="1600" b="0" dirty="0">
                <a:ea typeface="굴림" pitchFamily="34" charset="-127"/>
              </a:rPr>
              <a:t> in </a:t>
            </a:r>
            <a:r>
              <a:rPr lang="es-ES" sz="1600" b="0" dirty="0" err="1">
                <a:ea typeface="굴림" pitchFamily="34" charset="-127"/>
              </a:rPr>
              <a:t>parent</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but</a:t>
            </a:r>
            <a:r>
              <a:rPr lang="es-ES" sz="1600" b="0" dirty="0">
                <a:ea typeface="굴림" pitchFamily="34" charset="-127"/>
              </a:rPr>
              <a:t> define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method</a:t>
            </a:r>
            <a:r>
              <a:rPr lang="es-ES" sz="1600" b="0" dirty="0">
                <a:ea typeface="굴림" pitchFamily="34" charset="-127"/>
              </a:rPr>
              <a:t> in </a:t>
            </a:r>
            <a:r>
              <a:rPr lang="es-ES" sz="1600" b="0" dirty="0" err="1">
                <a:ea typeface="굴림" pitchFamily="34" charset="-127"/>
              </a:rPr>
              <a:t>child</a:t>
            </a:r>
            <a:r>
              <a:rPr lang="es-ES" sz="1600" b="0" dirty="0">
                <a:ea typeface="굴림" pitchFamily="34" charset="-127"/>
              </a:rPr>
              <a:t> </a:t>
            </a:r>
            <a:r>
              <a:rPr lang="es-ES" sz="1600" b="0" dirty="0" err="1">
                <a:ea typeface="굴림" pitchFamily="34" charset="-127"/>
              </a:rPr>
              <a:t>class</a:t>
            </a:r>
            <a:endParaRPr lang="es-ES" sz="1600" b="0" dirty="0">
              <a:ea typeface="굴림" pitchFamily="34" charset="-127"/>
            </a:endParaRPr>
          </a:p>
        </p:txBody>
      </p:sp>
      <p:sp>
        <p:nvSpPr>
          <p:cNvPr id="8" name="TextBox 7"/>
          <p:cNvSpPr txBox="1"/>
          <p:nvPr/>
        </p:nvSpPr>
        <p:spPr>
          <a:xfrm>
            <a:off x="533400" y="1175658"/>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9" name="Rectangle 8"/>
          <p:cNvSpPr>
            <a:spLocks noChangeArrowheads="1"/>
          </p:cNvSpPr>
          <p:nvPr/>
        </p:nvSpPr>
        <p:spPr bwMode="auto">
          <a:xfrm>
            <a:off x="381000" y="3505200"/>
            <a:ext cx="5638800" cy="1143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s-ES" sz="1600" b="0" dirty="0">
                <a:ea typeface="굴림" pitchFamily="34" charset="-127"/>
              </a:rPr>
              <a:t>Yes </a:t>
            </a:r>
            <a:r>
              <a:rPr lang="es-ES" sz="1600" b="0" dirty="0" err="1">
                <a:ea typeface="굴림" pitchFamily="34" charset="-127"/>
              </a:rPr>
              <a:t>it</a:t>
            </a:r>
            <a:r>
              <a:rPr lang="es-ES" sz="1600" b="0" dirty="0">
                <a:ea typeface="굴림" pitchFamily="34" charset="-127"/>
              </a:rPr>
              <a:t> can </a:t>
            </a:r>
            <a:r>
              <a:rPr lang="es-ES" sz="1600" b="0" dirty="0" err="1">
                <a:ea typeface="굴림" pitchFamily="34" charset="-127"/>
              </a:rPr>
              <a:t>be</a:t>
            </a:r>
            <a:r>
              <a:rPr lang="es-ES" sz="1600" b="0" dirty="0">
                <a:ea typeface="굴림" pitchFamily="34" charset="-127"/>
              </a:rPr>
              <a:t> done!! </a:t>
            </a:r>
            <a:r>
              <a:rPr lang="es-ES" sz="1600" b="0" dirty="0" err="1">
                <a:ea typeface="굴림" pitchFamily="34" charset="-127"/>
              </a:rPr>
              <a:t>The</a:t>
            </a:r>
            <a:r>
              <a:rPr lang="es-ES" sz="1600" b="0" dirty="0">
                <a:ea typeface="굴림" pitchFamily="34" charset="-127"/>
              </a:rPr>
              <a:t> concept </a:t>
            </a:r>
            <a:r>
              <a:rPr lang="es-ES" sz="1600" b="0" dirty="0" err="1">
                <a:ea typeface="굴림" pitchFamily="34" charset="-127"/>
              </a:rPr>
              <a:t>here</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a:t>
            </a:r>
            <a:r>
              <a:rPr lang="es-ES" sz="1600" b="0" dirty="0" err="1">
                <a:ea typeface="굴림" pitchFamily="34" charset="-127"/>
              </a:rPr>
              <a:t>that</a:t>
            </a:r>
            <a:r>
              <a:rPr lang="es-ES" sz="1600" b="0" dirty="0">
                <a:ea typeface="굴림" pitchFamily="34" charset="-127"/>
              </a:rPr>
              <a:t> in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a:t>
            </a:r>
            <a:r>
              <a:rPr lang="es-ES" sz="1600" b="0" dirty="0">
                <a:ea typeface="굴림" pitchFamily="34" charset="-127"/>
              </a:rPr>
              <a:t> </a:t>
            </a:r>
            <a:r>
              <a:rPr lang="es-ES" sz="1600" b="0" dirty="0" err="1">
                <a:ea typeface="굴림" pitchFamily="34" charset="-127"/>
              </a:rPr>
              <a:t>we</a:t>
            </a:r>
            <a:r>
              <a:rPr lang="es-ES" sz="1600" b="0" dirty="0">
                <a:ea typeface="굴림" pitchFamily="34" charset="-127"/>
              </a:rPr>
              <a:t> </a:t>
            </a:r>
            <a:r>
              <a:rPr lang="es-ES" sz="1600" b="0" dirty="0" err="1">
                <a:ea typeface="굴림" pitchFamily="34" charset="-127"/>
              </a:rPr>
              <a:t>specify</a:t>
            </a:r>
            <a:r>
              <a:rPr lang="es-ES" sz="1600" b="0" dirty="0">
                <a:ea typeface="굴림" pitchFamily="34" charset="-127"/>
              </a:rPr>
              <a:t> </a:t>
            </a:r>
            <a:r>
              <a:rPr lang="es-ES" sz="1600" b="0" dirty="0" err="1">
                <a:ea typeface="굴림" pitchFamily="34" charset="-127"/>
              </a:rPr>
              <a:t>that</a:t>
            </a:r>
            <a:r>
              <a:rPr lang="es-ES" sz="1600" b="0" dirty="0">
                <a:ea typeface="굴림" pitchFamily="34" charset="-127"/>
              </a:rPr>
              <a:t> </a:t>
            </a:r>
            <a:r>
              <a:rPr lang="es-ES" sz="1600" b="0" dirty="0" err="1">
                <a:ea typeface="굴림" pitchFamily="34" charset="-127"/>
              </a:rPr>
              <a:t>every</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would</a:t>
            </a:r>
            <a:r>
              <a:rPr lang="es-ES" sz="1600" b="0" dirty="0">
                <a:ea typeface="굴림" pitchFamily="34" charset="-127"/>
              </a:rPr>
              <a:t> </a:t>
            </a:r>
            <a:r>
              <a:rPr lang="es-ES" sz="1600" b="0" dirty="0" err="1">
                <a:ea typeface="굴림" pitchFamily="34" charset="-127"/>
              </a:rPr>
              <a:t>have</a:t>
            </a:r>
            <a:r>
              <a:rPr lang="es-ES" sz="1600" b="0" dirty="0">
                <a:ea typeface="굴림" pitchFamily="34" charset="-127"/>
              </a:rPr>
              <a:t> </a:t>
            </a:r>
            <a:r>
              <a:rPr lang="es-ES" sz="1600" b="0" dirty="0" err="1">
                <a:ea typeface="굴림" pitchFamily="34" charset="-127"/>
              </a:rPr>
              <a:t>the</a:t>
            </a:r>
            <a:r>
              <a:rPr lang="es-ES" sz="1600" b="0" dirty="0">
                <a:ea typeface="굴림" pitchFamily="34" charset="-127"/>
              </a:rPr>
              <a:t> </a:t>
            </a:r>
            <a:r>
              <a:rPr lang="es-ES" sz="1600" b="0" dirty="0" err="1">
                <a:ea typeface="굴림" pitchFamily="34" charset="-127"/>
              </a:rPr>
              <a:t>information</a:t>
            </a:r>
            <a:r>
              <a:rPr lang="es-ES" sz="1600" b="0" dirty="0">
                <a:ea typeface="굴림" pitchFamily="34" charset="-127"/>
              </a:rPr>
              <a:t> </a:t>
            </a:r>
            <a:r>
              <a:rPr lang="es-ES" sz="1600" b="0" dirty="0" err="1">
                <a:ea typeface="굴림" pitchFamily="34" charset="-127"/>
              </a:rPr>
              <a:t>displayed</a:t>
            </a:r>
            <a:r>
              <a:rPr lang="es-ES" sz="1600" b="0" dirty="0">
                <a:ea typeface="굴림" pitchFamily="34" charset="-127"/>
              </a:rPr>
              <a:t> </a:t>
            </a:r>
            <a:r>
              <a:rPr lang="es-ES" sz="1600" b="0" dirty="0" err="1">
                <a:ea typeface="굴림" pitchFamily="34" charset="-127"/>
              </a:rPr>
              <a:t>but</a:t>
            </a:r>
            <a:r>
              <a:rPr lang="es-ES" sz="1600" b="0" dirty="0">
                <a:ea typeface="굴림" pitchFamily="34" charset="-127"/>
              </a:rPr>
              <a:t> </a:t>
            </a:r>
            <a:r>
              <a:rPr lang="es-ES" sz="1600" b="0" dirty="0" err="1">
                <a:ea typeface="굴림" pitchFamily="34" charset="-127"/>
              </a:rPr>
              <a:t>what</a:t>
            </a:r>
            <a:r>
              <a:rPr lang="es-ES" sz="1600" b="0" dirty="0">
                <a:ea typeface="굴림" pitchFamily="34" charset="-127"/>
              </a:rPr>
              <a:t> </a:t>
            </a:r>
            <a:r>
              <a:rPr lang="es-ES" sz="1600" b="0" dirty="0" err="1">
                <a:ea typeface="굴림" pitchFamily="34" charset="-127"/>
              </a:rPr>
              <a:t>would</a:t>
            </a:r>
            <a:r>
              <a:rPr lang="es-ES" sz="1600" b="0" dirty="0">
                <a:ea typeface="굴림" pitchFamily="34" charset="-127"/>
              </a:rPr>
              <a:t> </a:t>
            </a:r>
            <a:r>
              <a:rPr lang="es-ES" sz="1600" b="0" dirty="0" err="1">
                <a:ea typeface="굴림" pitchFamily="34" charset="-127"/>
              </a:rPr>
              <a:t>be</a:t>
            </a:r>
            <a:r>
              <a:rPr lang="es-ES" sz="1600" b="0" dirty="0">
                <a:ea typeface="굴림" pitchFamily="34" charset="-127"/>
              </a:rPr>
              <a:t> </a:t>
            </a:r>
            <a:r>
              <a:rPr lang="es-ES" sz="1600" b="0" dirty="0" err="1">
                <a:ea typeface="굴림" pitchFamily="34" charset="-127"/>
              </a:rPr>
              <a:t>displayed</a:t>
            </a:r>
            <a:r>
              <a:rPr lang="es-ES" sz="1600" b="0" dirty="0">
                <a:ea typeface="굴림" pitchFamily="34" charset="-127"/>
              </a:rPr>
              <a:t> </a:t>
            </a:r>
            <a:r>
              <a:rPr lang="es-ES" sz="1600" b="0" dirty="0" err="1">
                <a:ea typeface="굴림" pitchFamily="34" charset="-127"/>
              </a:rPr>
              <a:t>is</a:t>
            </a:r>
            <a:r>
              <a:rPr lang="es-ES" sz="1600" b="0" dirty="0">
                <a:ea typeface="굴림" pitchFamily="34" charset="-127"/>
              </a:rPr>
              <a:t> </a:t>
            </a:r>
            <a:r>
              <a:rPr lang="es-ES" sz="1600" b="0" dirty="0" err="1">
                <a:ea typeface="굴림" pitchFamily="34" charset="-127"/>
              </a:rPr>
              <a:t>defined</a:t>
            </a:r>
            <a:r>
              <a:rPr lang="es-ES" sz="1600" b="0" dirty="0">
                <a:ea typeface="굴림" pitchFamily="34" charset="-127"/>
              </a:rPr>
              <a:t> in </a:t>
            </a:r>
            <a:r>
              <a:rPr lang="es-ES" sz="1600" b="0" dirty="0" err="1">
                <a:ea typeface="굴림" pitchFamily="34" charset="-127"/>
              </a:rPr>
              <a:t>the</a:t>
            </a:r>
            <a:r>
              <a:rPr lang="es-ES" sz="1600" b="0" dirty="0">
                <a:ea typeface="굴림" pitchFamily="34" charset="-127"/>
              </a:rPr>
              <a:t> Regular and </a:t>
            </a:r>
            <a:r>
              <a:rPr lang="es-ES" sz="1600" b="0" dirty="0" err="1">
                <a:ea typeface="굴림" pitchFamily="34" charset="-127"/>
              </a:rPr>
              <a:t>Privileged</a:t>
            </a:r>
            <a:r>
              <a:rPr lang="es-ES" sz="1600" b="0" dirty="0">
                <a:ea typeface="굴림" pitchFamily="34" charset="-127"/>
              </a:rPr>
              <a:t> </a:t>
            </a:r>
            <a:r>
              <a:rPr lang="es-ES" sz="1600" b="0" dirty="0" err="1">
                <a:ea typeface="굴림" pitchFamily="34" charset="-127"/>
              </a:rPr>
              <a:t>Customer</a:t>
            </a:r>
            <a:r>
              <a:rPr lang="es-ES" sz="1600" b="0" dirty="0">
                <a:ea typeface="굴림" pitchFamily="34" charset="-127"/>
              </a:rPr>
              <a:t> </a:t>
            </a:r>
            <a:r>
              <a:rPr lang="es-ES" sz="1600" b="0" dirty="0" err="1">
                <a:ea typeface="굴림" pitchFamily="34" charset="-127"/>
              </a:rPr>
              <a:t>classes</a:t>
            </a:r>
            <a:r>
              <a:rPr lang="es-ES" sz="1600" b="0" dirty="0">
                <a:ea typeface="굴림" pitchFamily="34" charset="-127"/>
              </a:rPr>
              <a:t> </a:t>
            </a:r>
          </a:p>
        </p:txBody>
      </p:sp>
      <p:sp>
        <p:nvSpPr>
          <p:cNvPr id="13"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Retail Application Case Study – Steps Forward …</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t>Packages (11 of 17)</a:t>
            </a:r>
            <a:endParaRPr lang="en-US" dirty="0"/>
          </a:p>
        </p:txBody>
      </p:sp>
      <p:sp>
        <p:nvSpPr>
          <p:cNvPr id="62467" name="Rectangle 6"/>
          <p:cNvSpPr>
            <a:spLocks noGrp="1" noChangeArrowheads="1"/>
          </p:cNvSpPr>
          <p:nvPr>
            <p:ph idx="1"/>
          </p:nvPr>
        </p:nvSpPr>
        <p:spPr/>
        <p:txBody>
          <a:bodyPr/>
          <a:lstStyle/>
          <a:p>
            <a:pPr>
              <a:buNone/>
            </a:pPr>
            <a:r>
              <a:rPr lang="en-US" sz="2200" b="1" dirty="0" smtClean="0"/>
              <a:t>Method Overriding - Revisited</a:t>
            </a:r>
          </a:p>
          <a:p>
            <a:pPr eaLnBrk="1" hangingPunct="1">
              <a:lnSpc>
                <a:spcPct val="90000"/>
              </a:lnSpc>
              <a:buFont typeface="Wingdings" pitchFamily="2" charset="2"/>
              <a:buNone/>
            </a:pPr>
            <a:endParaRPr lang="en-US" dirty="0" smtClean="0"/>
          </a:p>
        </p:txBody>
      </p:sp>
      <p:sp>
        <p:nvSpPr>
          <p:cNvPr id="5" name="Slide Number Placeholder 3"/>
          <p:cNvSpPr>
            <a:spLocks noGrp="1"/>
          </p:cNvSpPr>
          <p:nvPr>
            <p:ph type="sldNum" sz="quarter" idx="10"/>
          </p:nvPr>
        </p:nvSpPr>
        <p:spPr/>
        <p:txBody>
          <a:bodyPr/>
          <a:lstStyle/>
          <a:p>
            <a:pPr>
              <a:defRPr/>
            </a:pPr>
            <a:fld id="{AA88B9C8-F5DF-437F-BCCD-760252A877BD}" type="slidenum">
              <a:rPr lang="en-US"/>
              <a:pPr>
                <a:defRPr/>
              </a:pPr>
              <a:t>60</a:t>
            </a:fld>
            <a:endParaRPr lang="en-US"/>
          </a:p>
        </p:txBody>
      </p:sp>
      <p:graphicFrame>
        <p:nvGraphicFramePr>
          <p:cNvPr id="7" name="Table 6"/>
          <p:cNvGraphicFramePr>
            <a:graphicFrameLocks noGrp="1"/>
          </p:cNvGraphicFramePr>
          <p:nvPr/>
        </p:nvGraphicFramePr>
        <p:xfrm>
          <a:off x="304800" y="2362200"/>
          <a:ext cx="9296400" cy="2895601"/>
        </p:xfrm>
        <a:graphic>
          <a:graphicData uri="http://schemas.openxmlformats.org/drawingml/2006/table">
            <a:tbl>
              <a:tblPr firstRow="1" bandRow="1">
                <a:tableStyleId>{21E4AEA4-8DFA-4A89-87EB-49C32662AFE0}</a:tableStyleId>
              </a:tblPr>
              <a:tblGrid>
                <a:gridCol w="2971800"/>
                <a:gridCol w="1636672"/>
                <a:gridCol w="1589128"/>
                <a:gridCol w="1668585"/>
                <a:gridCol w="1430215"/>
              </a:tblGrid>
              <a:tr h="777239">
                <a:tc>
                  <a:txBody>
                    <a:bodyPr/>
                    <a:lstStyle/>
                    <a:p>
                      <a:pPr algn="ctr"/>
                      <a:r>
                        <a:rPr lang="en-US" sz="1600" dirty="0" smtClean="0"/>
                        <a:t>overridden method </a:t>
                      </a:r>
                    </a:p>
                    <a:p>
                      <a:pPr algn="ctr"/>
                      <a:r>
                        <a:rPr lang="en-US" sz="1600" dirty="0" smtClean="0"/>
                        <a:t>                       in child class</a:t>
                      </a:r>
                    </a:p>
                    <a:p>
                      <a:pPr algn="ctr"/>
                      <a:endParaRPr lang="en-US" sz="1600" dirty="0" smtClean="0"/>
                    </a:p>
                    <a:p>
                      <a:pPr algn="ctr"/>
                      <a:endParaRPr lang="en-US" sz="1600" dirty="0" smtClean="0"/>
                    </a:p>
                    <a:p>
                      <a:pPr algn="ctr"/>
                      <a:r>
                        <a:rPr lang="en-US" sz="1600" dirty="0" smtClean="0"/>
                        <a:t>Method in parent class</a:t>
                      </a:r>
                      <a:endParaRPr lang="en-US" sz="1600" dirty="0">
                        <a:solidFill>
                          <a:schemeClr val="tx1"/>
                        </a:solidFill>
                      </a:endParaRPr>
                    </a:p>
                  </a:txBody>
                  <a:tcPr/>
                </a:tc>
                <a:tc>
                  <a:txBody>
                    <a:bodyPr/>
                    <a:lstStyle/>
                    <a:p>
                      <a:pPr algn="ctr"/>
                      <a:r>
                        <a:rPr lang="en-US" sz="1600" dirty="0" smtClean="0"/>
                        <a:t>public</a:t>
                      </a:r>
                      <a:endParaRPr lang="en-US" sz="1600" dirty="0">
                        <a:solidFill>
                          <a:srgbClr val="FF0000"/>
                        </a:solidFill>
                      </a:endParaRPr>
                    </a:p>
                  </a:txBody>
                  <a:tcPr/>
                </a:tc>
                <a:tc>
                  <a:txBody>
                    <a:bodyPr/>
                    <a:lstStyle/>
                    <a:p>
                      <a:pPr algn="ctr"/>
                      <a:r>
                        <a:rPr lang="en-US" sz="1600" dirty="0" smtClean="0"/>
                        <a:t>protected</a:t>
                      </a:r>
                      <a:endParaRPr lang="en-US" sz="1600" dirty="0">
                        <a:solidFill>
                          <a:srgbClr val="FF0000"/>
                        </a:solidFill>
                      </a:endParaRPr>
                    </a:p>
                  </a:txBody>
                  <a:tcPr/>
                </a:tc>
                <a:tc>
                  <a:txBody>
                    <a:bodyPr/>
                    <a:lstStyle/>
                    <a:p>
                      <a:pPr algn="ctr"/>
                      <a:r>
                        <a:rPr lang="en-US" sz="1600" dirty="0" smtClean="0"/>
                        <a:t>default</a:t>
                      </a:r>
                      <a:endParaRPr lang="en-US" sz="1600" dirty="0">
                        <a:solidFill>
                          <a:srgbClr val="FF0000"/>
                        </a:solidFill>
                      </a:endParaRPr>
                    </a:p>
                  </a:txBody>
                  <a:tcPr/>
                </a:tc>
                <a:tc>
                  <a:txBody>
                    <a:bodyPr/>
                    <a:lstStyle/>
                    <a:p>
                      <a:pPr algn="ctr"/>
                      <a:r>
                        <a:rPr lang="en-US" sz="1600" dirty="0" smtClean="0"/>
                        <a:t>private</a:t>
                      </a:r>
                      <a:endParaRPr lang="en-US" sz="1600" dirty="0">
                        <a:solidFill>
                          <a:srgbClr val="FF0000"/>
                        </a:solidFill>
                      </a:endParaRPr>
                    </a:p>
                  </a:txBody>
                  <a:tcPr/>
                </a:tc>
              </a:tr>
              <a:tr h="408933">
                <a:tc>
                  <a:txBody>
                    <a:bodyPr/>
                    <a:lstStyle/>
                    <a:p>
                      <a:r>
                        <a:rPr lang="en-US" sz="1600" dirty="0" smtClean="0"/>
                        <a:t>public</a:t>
                      </a:r>
                      <a:endParaRPr 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r>
              <a:tr h="384219">
                <a:tc>
                  <a:txBody>
                    <a:bodyPr/>
                    <a:lstStyle/>
                    <a:p>
                      <a:r>
                        <a:rPr lang="en-US" sz="1600" dirty="0" smtClean="0"/>
                        <a:t>protected</a:t>
                      </a:r>
                      <a:endParaRPr lang="en-US" sz="1600" dirty="0">
                        <a:solidFill>
                          <a:srgbClr val="FF0000"/>
                        </a:solidFill>
                      </a:endParaRPr>
                    </a:p>
                  </a:txBody>
                  <a:tcPr/>
                </a:tc>
                <a:tc>
                  <a:txBody>
                    <a:bodyPr/>
                    <a:lstStyle/>
                    <a:p>
                      <a:pPr algn="ctr"/>
                      <a:r>
                        <a:rPr lang="en-US" sz="1600" dirty="0" smtClean="0"/>
                        <a:t>Yes </a:t>
                      </a:r>
                      <a:endParaRPr 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r>
              <a:tr h="427403">
                <a:tc>
                  <a:txBody>
                    <a:bodyPr/>
                    <a:lstStyle/>
                    <a:p>
                      <a:r>
                        <a:rPr lang="en-US" sz="1600" dirty="0" smtClean="0"/>
                        <a:t>default</a:t>
                      </a:r>
                      <a:endParaRPr lang="en-US" sz="1600" dirty="0">
                        <a:solidFill>
                          <a:srgbClr val="FF0000"/>
                        </a:solidFill>
                      </a:endParaRPr>
                    </a:p>
                  </a:txBody>
                  <a:tcPr/>
                </a:tc>
                <a:tc>
                  <a:txBody>
                    <a:bodyPr/>
                    <a:lstStyle/>
                    <a:p>
                      <a:pPr algn="ctr"/>
                      <a:r>
                        <a:rPr lang="en-US" sz="1600" dirty="0" smtClean="0"/>
                        <a:t>Yes</a:t>
                      </a:r>
                      <a:endParaRPr lang="en-US" sz="1600" dirty="0">
                        <a:solidFill>
                          <a:srgbClr val="FF0000"/>
                        </a:solidFill>
                      </a:endParaRPr>
                    </a:p>
                  </a:txBody>
                  <a:tcPr/>
                </a:tc>
                <a:tc>
                  <a:txBody>
                    <a:bodyPr/>
                    <a:lstStyle/>
                    <a:p>
                      <a:pPr algn="ctr"/>
                      <a:r>
                        <a:rPr lang="en-US" sz="1600" dirty="0" smtClean="0"/>
                        <a:t>Yes</a:t>
                      </a:r>
                      <a:endParaRPr lang="en-US" sz="1600" dirty="0">
                        <a:solidFill>
                          <a:srgbClr val="FF0000"/>
                        </a:solidFill>
                      </a:endParaRPr>
                    </a:p>
                  </a:txBody>
                  <a:tcPr/>
                </a:tc>
                <a:tc>
                  <a:txBody>
                    <a:bodyPr/>
                    <a:lstStyle/>
                    <a:p>
                      <a:pPr algn="ctr"/>
                      <a:r>
                        <a:rPr lang="en-US" sz="1600" dirty="0" smtClean="0"/>
                        <a:t>Yes</a:t>
                      </a:r>
                      <a:endParaRPr lang="en-US" sz="1600" dirty="0">
                        <a:solidFill>
                          <a:srgbClr val="FF0000"/>
                        </a:solidFill>
                      </a:endParaRPr>
                    </a:p>
                  </a:txBody>
                  <a:tcPr/>
                </a:tc>
                <a:tc>
                  <a:txBody>
                    <a:bodyPr/>
                    <a:lstStyle/>
                    <a:p>
                      <a:pPr algn="ctr"/>
                      <a:r>
                        <a:rPr lang="en-US" sz="1600" dirty="0" smtClean="0"/>
                        <a:t>No</a:t>
                      </a:r>
                      <a:endParaRPr lang="en-US" sz="1600" dirty="0">
                        <a:solidFill>
                          <a:srgbClr val="FF0000"/>
                        </a:solidFill>
                      </a:endParaRPr>
                    </a:p>
                  </a:txBody>
                  <a:tcPr/>
                </a:tc>
              </a:tr>
              <a:tr h="364406">
                <a:tc>
                  <a:txBody>
                    <a:bodyPr/>
                    <a:lstStyle/>
                    <a:p>
                      <a:r>
                        <a:rPr lang="en-US" sz="1600" dirty="0" smtClean="0"/>
                        <a:t>private</a:t>
                      </a:r>
                      <a:endParaRPr lang="en-US" sz="1600" dirty="0">
                        <a:solidFill>
                          <a:srgbClr val="FF0000"/>
                        </a:solidFill>
                      </a:endParaRPr>
                    </a:p>
                  </a:txBody>
                  <a:tcPr/>
                </a:tc>
                <a:tc gridSpan="4">
                  <a:txBody>
                    <a:bodyPr/>
                    <a:lstStyle/>
                    <a:p>
                      <a:pPr algn="ctr"/>
                      <a:r>
                        <a:rPr lang="en-US" sz="1600" dirty="0" smtClean="0"/>
                        <a:t>Private methods cannot</a:t>
                      </a:r>
                      <a:r>
                        <a:rPr lang="en-US" sz="1600" baseline="0" dirty="0" smtClean="0"/>
                        <a:t> be overridden</a:t>
                      </a:r>
                      <a:endParaRPr lang="en-US" sz="1600" dirty="0">
                        <a:solidFill>
                          <a:srgbClr val="FF0000"/>
                        </a:solidFill>
                      </a:endParaRPr>
                    </a:p>
                  </a:txBody>
                  <a:tcPr/>
                </a:tc>
                <a:tc hMerge="1">
                  <a:txBody>
                    <a:bodyPr/>
                    <a:lstStyle/>
                    <a:p>
                      <a:pPr algn="ctr"/>
                      <a:endParaRPr lang="en-US" sz="1600" dirty="0">
                        <a:solidFill>
                          <a:srgbClr val="FF0000"/>
                        </a:solidFill>
                      </a:endParaRPr>
                    </a:p>
                  </a:txBody>
                  <a:tcPr/>
                </a:tc>
                <a:tc hMerge="1">
                  <a:txBody>
                    <a:bodyPr/>
                    <a:lstStyle/>
                    <a:p>
                      <a:pPr algn="ctr"/>
                      <a:endParaRPr lang="en-US" sz="1600" dirty="0">
                        <a:solidFill>
                          <a:srgbClr val="FF0000"/>
                        </a:solidFill>
                      </a:endParaRPr>
                    </a:p>
                  </a:txBody>
                  <a:tcPr/>
                </a:tc>
                <a:tc hMerge="1">
                  <a:txBody>
                    <a:bodyPr/>
                    <a:lstStyle/>
                    <a:p>
                      <a:pPr algn="ctr"/>
                      <a:endParaRPr lang="en-US" sz="1600" dirty="0">
                        <a:solidFill>
                          <a:srgbClr val="FF0000"/>
                        </a:solidFill>
                      </a:endParaRPr>
                    </a:p>
                  </a:txBody>
                  <a:tcPr/>
                </a:tc>
              </a:tr>
            </a:tbl>
          </a:graphicData>
        </a:graphic>
      </p:graphicFrame>
      <p:cxnSp>
        <p:nvCxnSpPr>
          <p:cNvPr id="9" name="Straight Connector 8"/>
          <p:cNvCxnSpPr/>
          <p:nvPr/>
        </p:nvCxnSpPr>
        <p:spPr bwMode="auto">
          <a:xfrm>
            <a:off x="304800" y="2362200"/>
            <a:ext cx="2971800" cy="1295400"/>
          </a:xfrm>
          <a:prstGeom prst="line">
            <a:avLst/>
          </a:prstGeom>
          <a:solidFill>
            <a:srgbClr val="FFFF99"/>
          </a:solidFill>
          <a:ln w="12700"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4294967295"/>
          </p:nvPr>
        </p:nvSpPr>
        <p:spPr>
          <a:xfrm>
            <a:off x="533400" y="1524000"/>
            <a:ext cx="8915400" cy="4411663"/>
          </a:xfrm>
        </p:spPr>
        <p:txBody>
          <a:bodyPr/>
          <a:lstStyle/>
          <a:p>
            <a:pPr marL="0" indent="4763">
              <a:buFont typeface="Wingdings" pitchFamily="2" charset="2"/>
              <a:buNone/>
              <a:defRPr/>
            </a:pPr>
            <a:r>
              <a:rPr lang="en-US" dirty="0" smtClean="0"/>
              <a:t>The following packages may be made for the retail application to integrate the classes and interfaces created </a:t>
            </a:r>
          </a:p>
        </p:txBody>
      </p:sp>
      <p:sp>
        <p:nvSpPr>
          <p:cNvPr id="6" name="Slide Number Placeholder 5"/>
          <p:cNvSpPr>
            <a:spLocks noGrp="1"/>
          </p:cNvSpPr>
          <p:nvPr>
            <p:ph type="sldNum" sz="quarter" idx="10"/>
          </p:nvPr>
        </p:nvSpPr>
        <p:spPr/>
        <p:txBody>
          <a:bodyPr/>
          <a:lstStyle/>
          <a:p>
            <a:pPr>
              <a:defRPr/>
            </a:pPr>
            <a:fld id="{0A3A35F7-CA6E-4AE5-AF75-8B6DBD79A85C}" type="slidenum">
              <a:rPr lang="en-US" smtClean="0"/>
              <a:pPr>
                <a:defRPr/>
              </a:pPr>
              <a:t>61</a:t>
            </a:fld>
            <a:endParaRPr lang="en-US"/>
          </a:p>
        </p:txBody>
      </p:sp>
      <p:sp>
        <p:nvSpPr>
          <p:cNvPr id="9" name="TextBox 8"/>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graphicFrame>
        <p:nvGraphicFramePr>
          <p:cNvPr id="8" name="Table 7"/>
          <p:cNvGraphicFramePr>
            <a:graphicFrameLocks noGrp="1"/>
          </p:cNvGraphicFramePr>
          <p:nvPr/>
        </p:nvGraphicFramePr>
        <p:xfrm>
          <a:off x="762000" y="2743200"/>
          <a:ext cx="2438400" cy="1112520"/>
        </p:xfrm>
        <a:graphic>
          <a:graphicData uri="http://schemas.openxmlformats.org/drawingml/2006/table">
            <a:tbl>
              <a:tblPr firstRow="1" bandRow="1">
                <a:tableStyleId>{21E4AEA4-8DFA-4A89-87EB-49C32662AFE0}</a:tableStyleId>
              </a:tblPr>
              <a:tblGrid>
                <a:gridCol w="2438400"/>
              </a:tblGrid>
              <a:tr h="370840">
                <a:tc>
                  <a:txBody>
                    <a:bodyPr/>
                    <a:lstStyle/>
                    <a:p>
                      <a:pPr algn="ctr"/>
                      <a:r>
                        <a:rPr lang="en-US" dirty="0" smtClean="0"/>
                        <a:t>Customer Package</a:t>
                      </a:r>
                      <a:endParaRPr lang="en-US" dirty="0"/>
                    </a:p>
                  </a:txBody>
                  <a:tcPr/>
                </a:tc>
              </a:tr>
              <a:tr h="370840">
                <a:tc>
                  <a:txBody>
                    <a:bodyPr/>
                    <a:lstStyle/>
                    <a:p>
                      <a:pPr algn="ctr"/>
                      <a:r>
                        <a:rPr lang="en-US" dirty="0" smtClean="0"/>
                        <a:t>Customer Class </a:t>
                      </a:r>
                      <a:endParaRPr lang="en-US" dirty="0"/>
                    </a:p>
                  </a:txBody>
                  <a:tcPr/>
                </a:tc>
              </a:tr>
              <a:tr h="370840">
                <a:tc>
                  <a:txBody>
                    <a:bodyPr/>
                    <a:lstStyle/>
                    <a:p>
                      <a:pPr algn="ctr"/>
                      <a:r>
                        <a:rPr lang="en-US" dirty="0" smtClean="0"/>
                        <a:t>Address Class </a:t>
                      </a:r>
                      <a:endParaRPr lang="en-US" dirty="0"/>
                    </a:p>
                  </a:txBody>
                  <a:tcPr/>
                </a:tc>
              </a:tr>
            </a:tbl>
          </a:graphicData>
        </a:graphic>
      </p:graphicFrame>
      <p:graphicFrame>
        <p:nvGraphicFramePr>
          <p:cNvPr id="12" name="Table 11"/>
          <p:cNvGraphicFramePr>
            <a:graphicFrameLocks noGrp="1"/>
          </p:cNvGraphicFramePr>
          <p:nvPr/>
        </p:nvGraphicFramePr>
        <p:xfrm>
          <a:off x="1219200" y="4267200"/>
          <a:ext cx="3505200" cy="1112520"/>
        </p:xfrm>
        <a:graphic>
          <a:graphicData uri="http://schemas.openxmlformats.org/drawingml/2006/table">
            <a:tbl>
              <a:tblPr firstRow="1" bandRow="1">
                <a:tableStyleId>{21E4AEA4-8DFA-4A89-87EB-49C32662AFE0}</a:tableStyleId>
              </a:tblPr>
              <a:tblGrid>
                <a:gridCol w="3505200"/>
              </a:tblGrid>
              <a:tr h="370840">
                <a:tc>
                  <a:txBody>
                    <a:bodyPr/>
                    <a:lstStyle/>
                    <a:p>
                      <a:pPr algn="ctr"/>
                      <a:r>
                        <a:rPr lang="en-US" dirty="0" err="1" smtClean="0"/>
                        <a:t>TypeOfCustomer</a:t>
                      </a:r>
                      <a:r>
                        <a:rPr lang="en-US" baseline="0" dirty="0" smtClean="0"/>
                        <a:t> </a:t>
                      </a:r>
                      <a:r>
                        <a:rPr lang="en-US" dirty="0" smtClean="0"/>
                        <a:t>Package</a:t>
                      </a:r>
                      <a:endParaRPr lang="en-US" dirty="0"/>
                    </a:p>
                  </a:txBody>
                  <a:tcPr/>
                </a:tc>
              </a:tr>
              <a:tr h="370840">
                <a:tc>
                  <a:txBody>
                    <a:bodyPr/>
                    <a:lstStyle/>
                    <a:p>
                      <a:pPr algn="ctr"/>
                      <a:r>
                        <a:rPr lang="en-US" dirty="0" err="1" smtClean="0"/>
                        <a:t>RegularCustomer</a:t>
                      </a:r>
                      <a:r>
                        <a:rPr lang="en-US" dirty="0" smtClean="0"/>
                        <a:t> Class </a:t>
                      </a:r>
                      <a:endParaRPr lang="en-US" dirty="0"/>
                    </a:p>
                  </a:txBody>
                  <a:tcPr/>
                </a:tc>
              </a:tr>
              <a:tr h="370840">
                <a:tc>
                  <a:txBody>
                    <a:bodyPr/>
                    <a:lstStyle/>
                    <a:p>
                      <a:pPr algn="ctr"/>
                      <a:r>
                        <a:rPr lang="en-US" dirty="0" err="1" smtClean="0"/>
                        <a:t>PrivilegedCustomer</a:t>
                      </a:r>
                      <a:r>
                        <a:rPr lang="en-US" baseline="0" dirty="0" smtClean="0"/>
                        <a:t> Class</a:t>
                      </a:r>
                      <a:endParaRPr lang="en-US" dirty="0"/>
                    </a:p>
                  </a:txBody>
                  <a:tcPr/>
                </a:tc>
              </a:tr>
            </a:tbl>
          </a:graphicData>
        </a:graphic>
      </p:graphicFrame>
      <p:graphicFrame>
        <p:nvGraphicFramePr>
          <p:cNvPr id="13" name="Table 12"/>
          <p:cNvGraphicFramePr>
            <a:graphicFrameLocks noGrp="1"/>
          </p:cNvGraphicFramePr>
          <p:nvPr/>
        </p:nvGraphicFramePr>
        <p:xfrm>
          <a:off x="5334000" y="2732316"/>
          <a:ext cx="3505200" cy="1483360"/>
        </p:xfrm>
        <a:graphic>
          <a:graphicData uri="http://schemas.openxmlformats.org/drawingml/2006/table">
            <a:tbl>
              <a:tblPr firstRow="1" bandRow="1">
                <a:tableStyleId>{125E5076-3810-47DD-B79F-674D7AD40C01}</a:tableStyleId>
              </a:tblPr>
              <a:tblGrid>
                <a:gridCol w="3505200"/>
              </a:tblGrid>
              <a:tr h="370840">
                <a:tc>
                  <a:txBody>
                    <a:bodyPr/>
                    <a:lstStyle/>
                    <a:p>
                      <a:pPr algn="ctr"/>
                      <a:r>
                        <a:rPr lang="en-US" dirty="0" smtClean="0"/>
                        <a:t>Purchase Package</a:t>
                      </a:r>
                      <a:endParaRPr lang="en-US" dirty="0"/>
                    </a:p>
                  </a:txBody>
                  <a:tcPr/>
                </a:tc>
              </a:tr>
              <a:tr h="370840">
                <a:tc>
                  <a:txBody>
                    <a:bodyPr/>
                    <a:lstStyle/>
                    <a:p>
                      <a:pPr algn="ctr"/>
                      <a:r>
                        <a:rPr lang="en-US" dirty="0" smtClean="0">
                          <a:solidFill>
                            <a:schemeClr val="tx1"/>
                          </a:solidFill>
                        </a:rPr>
                        <a:t>Purchase</a:t>
                      </a:r>
                      <a:r>
                        <a:rPr lang="en-US" baseline="0" dirty="0" smtClean="0">
                          <a:solidFill>
                            <a:schemeClr val="tx1"/>
                          </a:solidFill>
                        </a:rPr>
                        <a:t> </a:t>
                      </a:r>
                      <a:r>
                        <a:rPr lang="en-US" dirty="0" smtClean="0">
                          <a:solidFill>
                            <a:schemeClr val="tx1"/>
                          </a:solidFill>
                        </a:rPr>
                        <a:t>Class </a:t>
                      </a:r>
                      <a:endParaRPr lang="en-US" dirty="0">
                        <a:solidFill>
                          <a:schemeClr val="tx1"/>
                        </a:solidFill>
                      </a:endParaRPr>
                    </a:p>
                  </a:txBody>
                  <a:tcPr/>
                </a:tc>
              </a:tr>
              <a:tr h="370840">
                <a:tc>
                  <a:txBody>
                    <a:bodyPr/>
                    <a:lstStyle/>
                    <a:p>
                      <a:pPr algn="ctr"/>
                      <a:r>
                        <a:rPr lang="en-US" baseline="0" dirty="0" err="1" smtClean="0">
                          <a:solidFill>
                            <a:schemeClr val="tx1"/>
                          </a:solidFill>
                        </a:rPr>
                        <a:t>PrintDetails</a:t>
                      </a:r>
                      <a:r>
                        <a:rPr lang="en-US" baseline="0" dirty="0" smtClean="0">
                          <a:solidFill>
                            <a:schemeClr val="tx1"/>
                          </a:solidFill>
                        </a:rPr>
                        <a:t> Class</a:t>
                      </a:r>
                    </a:p>
                  </a:txBody>
                  <a:tcPr/>
                </a:tc>
              </a:tr>
              <a:tr h="370840">
                <a:tc>
                  <a:txBody>
                    <a:bodyPr/>
                    <a:lstStyle/>
                    <a:p>
                      <a:pPr algn="ctr"/>
                      <a:r>
                        <a:rPr lang="en-US" baseline="0" dirty="0" smtClean="0">
                          <a:solidFill>
                            <a:schemeClr val="tx1"/>
                          </a:solidFill>
                        </a:rPr>
                        <a:t>Tax Interface </a:t>
                      </a:r>
                    </a:p>
                  </a:txBody>
                  <a:tcPr/>
                </a:tc>
              </a:tr>
            </a:tbl>
          </a:graphicData>
        </a:graphic>
      </p:graphicFrame>
      <p:sp>
        <p:nvSpPr>
          <p:cNvPr id="1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j-lt"/>
                <a:ea typeface="+mj-ea"/>
                <a:cs typeface="+mj-cs"/>
              </a:rPr>
              <a:t>Packages (12 of 17)</a:t>
            </a:r>
            <a:endParaRPr kumimoji="0" lang="en-US" sz="2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77919F-67EA-4A25-98E9-5791C56AF92B}" type="slidenum">
              <a:rPr lang="en-US"/>
              <a:pPr>
                <a:defRPr/>
              </a:pPr>
              <a:t>62</a:t>
            </a:fld>
            <a:endParaRPr lang="en-US"/>
          </a:p>
        </p:txBody>
      </p:sp>
      <p:sp>
        <p:nvSpPr>
          <p:cNvPr id="39941" name="Text Box 4"/>
          <p:cNvSpPr txBox="1">
            <a:spLocks noChangeArrowheads="1"/>
          </p:cNvSpPr>
          <p:nvPr/>
        </p:nvSpPr>
        <p:spPr bwMode="auto">
          <a:xfrm>
            <a:off x="533400" y="1447800"/>
            <a:ext cx="8439150" cy="136191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500" b="0" dirty="0">
                <a:ea typeface="굴림" pitchFamily="34" charset="-127"/>
              </a:rPr>
              <a:t>package </a:t>
            </a:r>
            <a:r>
              <a:rPr lang="en-US" sz="1500" b="0" dirty="0" smtClean="0">
                <a:ea typeface="굴림" pitchFamily="34" charset="-127"/>
              </a:rPr>
              <a:t>Customer;</a:t>
            </a:r>
            <a:endParaRPr lang="en-US" sz="1500" b="0" dirty="0">
              <a:ea typeface="굴림" pitchFamily="34" charset="-127"/>
            </a:endParaRPr>
          </a:p>
          <a:p>
            <a:pPr>
              <a:defRPr/>
            </a:pPr>
            <a:r>
              <a:rPr lang="en-US" sz="1500" b="0" dirty="0">
                <a:ea typeface="굴림" pitchFamily="34" charset="-127"/>
              </a:rPr>
              <a:t>public class </a:t>
            </a:r>
            <a:r>
              <a:rPr lang="en-US" sz="1500" b="0" dirty="0" smtClean="0">
                <a:ea typeface="굴림" pitchFamily="34" charset="-127"/>
              </a:rPr>
              <a:t>Customer{</a:t>
            </a:r>
            <a:endParaRPr lang="en-US" sz="1500" b="0" dirty="0">
              <a:ea typeface="굴림" pitchFamily="34" charset="-127"/>
            </a:endParaRPr>
          </a:p>
          <a:p>
            <a:pPr>
              <a:defRPr/>
            </a:pPr>
            <a:r>
              <a:rPr lang="en-US" sz="1500" b="0" dirty="0">
                <a:ea typeface="굴림" pitchFamily="34" charset="-127"/>
              </a:rPr>
              <a:t>		</a:t>
            </a:r>
            <a:r>
              <a:rPr lang="en-US" sz="1500" b="0" dirty="0" smtClean="0">
                <a:ea typeface="굴림" pitchFamily="34" charset="-127"/>
              </a:rPr>
              <a:t>…………….</a:t>
            </a:r>
            <a:endParaRPr lang="en-US" sz="1500" b="0" dirty="0">
              <a:ea typeface="굴림" pitchFamily="34" charset="-127"/>
            </a:endParaRPr>
          </a:p>
          <a:p>
            <a:pPr>
              <a:defRPr/>
            </a:pPr>
            <a:r>
              <a:rPr lang="en-US" sz="1500" b="0" dirty="0" smtClean="0">
                <a:ea typeface="굴림" pitchFamily="34" charset="-127"/>
              </a:rPr>
              <a:t>}</a:t>
            </a:r>
          </a:p>
        </p:txBody>
      </p:sp>
      <p:sp>
        <p:nvSpPr>
          <p:cNvPr id="11" name="Rectangular Callout 10"/>
          <p:cNvSpPr/>
          <p:nvPr/>
        </p:nvSpPr>
        <p:spPr bwMode="auto">
          <a:xfrm>
            <a:off x="6705600" y="1295400"/>
            <a:ext cx="2971800" cy="914400"/>
          </a:xfrm>
          <a:prstGeom prst="wedgeRectCallout">
            <a:avLst>
              <a:gd name="adj1" fmla="val -197146"/>
              <a:gd name="adj2" fmla="val -55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the package is created using package statement</a:t>
            </a:r>
          </a:p>
        </p:txBody>
      </p:sp>
      <p:sp>
        <p:nvSpPr>
          <p:cNvPr id="9" name="TextBox 8"/>
          <p:cNvSpPr txBox="1"/>
          <p:nvPr/>
        </p:nvSpPr>
        <p:spPr>
          <a:xfrm>
            <a:off x="152400"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0" name="Text Box 4"/>
          <p:cNvSpPr txBox="1">
            <a:spLocks noChangeArrowheads="1"/>
          </p:cNvSpPr>
          <p:nvPr/>
        </p:nvSpPr>
        <p:spPr bwMode="auto">
          <a:xfrm>
            <a:off x="533400" y="3657600"/>
            <a:ext cx="8439150" cy="136191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500" b="0" dirty="0">
                <a:ea typeface="굴림" pitchFamily="34" charset="-127"/>
              </a:rPr>
              <a:t>package </a:t>
            </a:r>
            <a:r>
              <a:rPr lang="en-US" sz="1500" b="0" dirty="0" smtClean="0">
                <a:ea typeface="굴림" pitchFamily="34" charset="-127"/>
              </a:rPr>
              <a:t>Customer;</a:t>
            </a:r>
            <a:endParaRPr lang="en-US" sz="1500" b="0" dirty="0">
              <a:ea typeface="굴림" pitchFamily="34" charset="-127"/>
            </a:endParaRPr>
          </a:p>
          <a:p>
            <a:pPr>
              <a:defRPr/>
            </a:pPr>
            <a:r>
              <a:rPr lang="en-US" sz="1500" b="0" dirty="0" smtClean="0">
                <a:latin typeface="+mj-lt"/>
                <a:ea typeface="굴림" pitchFamily="34" charset="-127"/>
              </a:rPr>
              <a:t>public class  Address{</a:t>
            </a:r>
          </a:p>
          <a:p>
            <a:pPr>
              <a:defRPr/>
            </a:pPr>
            <a:r>
              <a:rPr lang="en-US" sz="1500" b="0" dirty="0">
                <a:latin typeface="+mj-lt"/>
                <a:ea typeface="굴림" pitchFamily="34" charset="-127"/>
              </a:rPr>
              <a:t>	</a:t>
            </a:r>
            <a:r>
              <a:rPr lang="en-US" sz="1500" b="0" dirty="0" smtClean="0">
                <a:latin typeface="+mj-lt"/>
                <a:ea typeface="굴림" pitchFamily="34" charset="-127"/>
              </a:rPr>
              <a:t>	…………….</a:t>
            </a:r>
          </a:p>
          <a:p>
            <a:pPr>
              <a:defRPr/>
            </a:pPr>
            <a:r>
              <a:rPr lang="en-US" sz="1500" b="0" dirty="0">
                <a:latin typeface="+mj-lt"/>
                <a:ea typeface="굴림" pitchFamily="34" charset="-127"/>
              </a:rPr>
              <a:t>}</a:t>
            </a:r>
          </a:p>
        </p:txBody>
      </p:sp>
      <p:sp>
        <p:nvSpPr>
          <p:cNvPr id="12" name="Rectangle 11"/>
          <p:cNvSpPr>
            <a:spLocks noChangeArrowheads="1"/>
          </p:cNvSpPr>
          <p:nvPr/>
        </p:nvSpPr>
        <p:spPr bwMode="auto">
          <a:xfrm>
            <a:off x="533400" y="2895600"/>
            <a:ext cx="891540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The class Customer is made public because this class is to be accessed in the Purchase class which is present in the Purchase package </a:t>
            </a:r>
            <a:endParaRPr lang="es-ES" sz="1600" b="0" dirty="0">
              <a:solidFill>
                <a:schemeClr val="tx1"/>
              </a:solidFill>
              <a:ea typeface="굴림" pitchFamily="34" charset="-127"/>
            </a:endParaRPr>
          </a:p>
        </p:txBody>
      </p:sp>
      <p:sp>
        <p:nvSpPr>
          <p:cNvPr id="8" name="Rectangular Callout 7"/>
          <p:cNvSpPr/>
          <p:nvPr/>
        </p:nvSpPr>
        <p:spPr bwMode="auto">
          <a:xfrm>
            <a:off x="5029200" y="3657600"/>
            <a:ext cx="2971800" cy="914400"/>
          </a:xfrm>
          <a:prstGeom prst="wedgeRectCallout">
            <a:avLst>
              <a:gd name="adj1" fmla="val -138538"/>
              <a:gd name="adj2" fmla="val -293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the package is created </a:t>
            </a:r>
            <a:r>
              <a:rPr lang="en-US" sz="1600" b="0" dirty="0" smtClean="0">
                <a:solidFill>
                  <a:schemeClr val="tx1"/>
                </a:solidFill>
              </a:rPr>
              <a:t>across multiple .java source files </a:t>
            </a:r>
            <a:endParaRPr lang="en-US" sz="1600" b="0" dirty="0">
              <a:solidFill>
                <a:schemeClr val="tx1"/>
              </a:solidFill>
            </a:endParaRPr>
          </a:p>
        </p:txBody>
      </p:sp>
      <p:sp>
        <p:nvSpPr>
          <p:cNvPr id="13" name="Rectangle 12"/>
          <p:cNvSpPr>
            <a:spLocks noChangeArrowheads="1"/>
          </p:cNvSpPr>
          <p:nvPr/>
        </p:nvSpPr>
        <p:spPr bwMode="auto">
          <a:xfrm>
            <a:off x="533400" y="5181600"/>
            <a:ext cx="891540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The class Address is made public because this class is accessed in Purchase class which is present in the Purchase package </a:t>
            </a:r>
            <a:endParaRPr lang="es-ES" sz="1600" b="0" dirty="0">
              <a:solidFill>
                <a:schemeClr val="tx1"/>
              </a:solidFill>
              <a:ea typeface="굴림" pitchFamily="34" charset="-127"/>
            </a:endParaRPr>
          </a:p>
        </p:txBody>
      </p:sp>
      <p:sp>
        <p:nvSpPr>
          <p:cNvPr id="14" name="TextBox 13"/>
          <p:cNvSpPr txBox="1"/>
          <p:nvPr/>
        </p:nvSpPr>
        <p:spPr>
          <a:xfrm>
            <a:off x="4419600" y="2463798"/>
            <a:ext cx="4495800" cy="2769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smtClean="0"/>
              <a:t>This is stored in Customer.java file  in Customer Package</a:t>
            </a:r>
            <a:endParaRPr lang="en-US" dirty="0"/>
          </a:p>
        </p:txBody>
      </p:sp>
      <p:sp>
        <p:nvSpPr>
          <p:cNvPr id="15" name="TextBox 14"/>
          <p:cNvSpPr txBox="1"/>
          <p:nvPr/>
        </p:nvSpPr>
        <p:spPr>
          <a:xfrm>
            <a:off x="4495800" y="4648201"/>
            <a:ext cx="4419600" cy="2769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smtClean="0"/>
              <a:t>This is stored in Address.java file in Customer Package </a:t>
            </a:r>
            <a:endParaRPr lang="en-US" dirty="0"/>
          </a:p>
        </p:txBody>
      </p:sp>
      <p:graphicFrame>
        <p:nvGraphicFramePr>
          <p:cNvPr id="16" name="Object 15"/>
          <p:cNvGraphicFramePr>
            <a:graphicFrameLocks noChangeAspect="1"/>
          </p:cNvGraphicFramePr>
          <p:nvPr/>
        </p:nvGraphicFramePr>
        <p:xfrm>
          <a:off x="5715000" y="5867400"/>
          <a:ext cx="685800" cy="535781"/>
        </p:xfrm>
        <a:graphic>
          <a:graphicData uri="http://schemas.openxmlformats.org/presentationml/2006/ole">
            <p:oleObj spid="_x0000_s58375" name="Package" showAsIcon="1" r:id="rId4" imgW="914400" imgH="714240" progId="Package">
              <p:embed/>
            </p:oleObj>
          </a:graphicData>
        </a:graphic>
      </p:graphicFrame>
      <p:graphicFrame>
        <p:nvGraphicFramePr>
          <p:cNvPr id="17" name="Object 16"/>
          <p:cNvGraphicFramePr>
            <a:graphicFrameLocks noChangeAspect="1"/>
          </p:cNvGraphicFramePr>
          <p:nvPr/>
        </p:nvGraphicFramePr>
        <p:xfrm>
          <a:off x="6781800" y="5874655"/>
          <a:ext cx="682751" cy="533399"/>
        </p:xfrm>
        <a:graphic>
          <a:graphicData uri="http://schemas.openxmlformats.org/presentationml/2006/ole">
            <p:oleObj spid="_x0000_s58376" name="Package" showAsIcon="1" r:id="rId5" imgW="914400" imgH="714240" progId="Package">
              <p:embed/>
            </p:oleObj>
          </a:graphicData>
        </a:graphic>
      </p:graphicFrame>
      <p:sp>
        <p:nvSpPr>
          <p:cNvPr id="19"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spcBef>
                <a:spcPct val="0"/>
              </a:spcBef>
              <a:buClrTx/>
              <a:buSzTx/>
              <a:defRPr/>
            </a:pPr>
            <a:r>
              <a:rPr lang="en-US" sz="2800" kern="0" dirty="0" smtClean="0">
                <a:solidFill>
                  <a:schemeClr val="bg1"/>
                </a:solidFill>
              </a:rPr>
              <a:t>Packages (13 of 17)</a:t>
            </a:r>
            <a:endParaRPr lang="en-US" sz="2800" kern="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11" grpId="0" animBg="1"/>
      <p:bldP spid="10" grpId="0" animBg="1"/>
      <p:bldP spid="12" grpId="0" animBg="1"/>
      <p:bldP spid="12" grpId="1" animBg="1"/>
      <p:bldP spid="8" grpId="0" animBg="1"/>
      <p:bldP spid="13" grpId="0" animBg="1"/>
      <p:bldP spid="13" grpId="1" animBg="1"/>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77919F-67EA-4A25-98E9-5791C56AF92B}" type="slidenum">
              <a:rPr lang="en-US"/>
              <a:pPr>
                <a:defRPr/>
              </a:pPr>
              <a:t>63</a:t>
            </a:fld>
            <a:endParaRPr lang="en-US"/>
          </a:p>
        </p:txBody>
      </p:sp>
      <p:sp>
        <p:nvSpPr>
          <p:cNvPr id="7" name="Text Box 4"/>
          <p:cNvSpPr txBox="1">
            <a:spLocks noChangeArrowheads="1"/>
          </p:cNvSpPr>
          <p:nvPr/>
        </p:nvSpPr>
        <p:spPr bwMode="auto">
          <a:xfrm>
            <a:off x="533400" y="1524000"/>
            <a:ext cx="8439150" cy="170816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500" b="0" dirty="0">
                <a:ea typeface="굴림" pitchFamily="34" charset="-127"/>
              </a:rPr>
              <a:t>package </a:t>
            </a:r>
            <a:r>
              <a:rPr lang="en-US" sz="1500" b="0" dirty="0" err="1" smtClean="0">
                <a:ea typeface="굴림" pitchFamily="34" charset="-127"/>
              </a:rPr>
              <a:t>Customer.TypeOfCustomer</a:t>
            </a:r>
            <a:r>
              <a:rPr lang="en-US" sz="1500" b="0" dirty="0" smtClean="0">
                <a:ea typeface="굴림" pitchFamily="34" charset="-127"/>
              </a:rPr>
              <a:t>;</a:t>
            </a:r>
          </a:p>
          <a:p>
            <a:pPr>
              <a:defRPr/>
            </a:pPr>
            <a:r>
              <a:rPr lang="en-US" sz="1500" b="0" dirty="0">
                <a:ea typeface="굴림" pitchFamily="34" charset="-127"/>
              </a:rPr>
              <a:t>import Customer.*;</a:t>
            </a:r>
          </a:p>
          <a:p>
            <a:pPr>
              <a:defRPr/>
            </a:pPr>
            <a:r>
              <a:rPr lang="en-US" sz="1500" b="0" dirty="0">
                <a:ea typeface="굴림" pitchFamily="34" charset="-127"/>
              </a:rPr>
              <a:t>public class </a:t>
            </a:r>
            <a:r>
              <a:rPr lang="en-US" sz="1500" b="0" dirty="0" err="1" smtClean="0">
                <a:ea typeface="굴림" pitchFamily="34" charset="-127"/>
              </a:rPr>
              <a:t>RegularCustomer</a:t>
            </a:r>
            <a:r>
              <a:rPr lang="en-US" sz="1500" b="0" dirty="0" smtClean="0">
                <a:ea typeface="굴림" pitchFamily="34" charset="-127"/>
              </a:rPr>
              <a:t> extends Customer{</a:t>
            </a:r>
            <a:endParaRPr lang="en-US" sz="1500" b="0" dirty="0">
              <a:ea typeface="굴림" pitchFamily="34" charset="-127"/>
            </a:endParaRPr>
          </a:p>
          <a:p>
            <a:pPr>
              <a:defRPr/>
            </a:pPr>
            <a:r>
              <a:rPr lang="en-US" sz="1500" b="0" dirty="0">
                <a:ea typeface="굴림" pitchFamily="34" charset="-127"/>
              </a:rPr>
              <a:t>		</a:t>
            </a:r>
            <a:r>
              <a:rPr lang="en-US" sz="1500" b="0" dirty="0" smtClean="0">
                <a:ea typeface="굴림" pitchFamily="34" charset="-127"/>
              </a:rPr>
              <a:t>…………….</a:t>
            </a:r>
            <a:endParaRPr lang="en-US" sz="1500" b="0" dirty="0">
              <a:ea typeface="굴림" pitchFamily="34" charset="-127"/>
            </a:endParaRPr>
          </a:p>
          <a:p>
            <a:pPr>
              <a:defRPr/>
            </a:pPr>
            <a:r>
              <a:rPr lang="en-US" sz="1500" b="0" dirty="0" smtClean="0">
                <a:ea typeface="굴림" pitchFamily="34" charset="-127"/>
              </a:rPr>
              <a:t>}</a:t>
            </a:r>
          </a:p>
        </p:txBody>
      </p:sp>
      <p:sp>
        <p:nvSpPr>
          <p:cNvPr id="8" name="Rectangular Callout 7"/>
          <p:cNvSpPr/>
          <p:nvPr/>
        </p:nvSpPr>
        <p:spPr bwMode="auto">
          <a:xfrm>
            <a:off x="6553200" y="1524000"/>
            <a:ext cx="2971800" cy="914400"/>
          </a:xfrm>
          <a:prstGeom prst="wedgeRectCallout">
            <a:avLst>
              <a:gd name="adj1" fmla="val -138538"/>
              <a:gd name="adj2" fmla="val -293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the package is created </a:t>
            </a:r>
            <a:r>
              <a:rPr lang="en-US" sz="1600" b="0" dirty="0" smtClean="0">
                <a:solidFill>
                  <a:schemeClr val="tx1"/>
                </a:solidFill>
              </a:rPr>
              <a:t>within another package </a:t>
            </a:r>
            <a:endParaRPr lang="en-US" sz="1600" b="0" dirty="0">
              <a:solidFill>
                <a:schemeClr val="tx1"/>
              </a:solidFill>
            </a:endParaRPr>
          </a:p>
        </p:txBody>
      </p:sp>
      <p:sp>
        <p:nvSpPr>
          <p:cNvPr id="9" name="TextBox 8"/>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TextBox 11"/>
          <p:cNvSpPr txBox="1"/>
          <p:nvPr/>
        </p:nvSpPr>
        <p:spPr>
          <a:xfrm>
            <a:off x="2438400" y="2590800"/>
            <a:ext cx="6477000" cy="2769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smtClean="0"/>
              <a:t>This is stored in RegularCustomer.java file  in </a:t>
            </a:r>
            <a:r>
              <a:rPr lang="en-US" dirty="0" err="1" smtClean="0"/>
              <a:t>Customer.TypeOfCustomer</a:t>
            </a:r>
            <a:r>
              <a:rPr lang="en-US" dirty="0" smtClean="0"/>
              <a:t> Package</a:t>
            </a:r>
            <a:endParaRPr lang="en-US" dirty="0"/>
          </a:p>
        </p:txBody>
      </p:sp>
      <p:sp>
        <p:nvSpPr>
          <p:cNvPr id="13" name="Text Box 4"/>
          <p:cNvSpPr txBox="1">
            <a:spLocks noChangeArrowheads="1"/>
          </p:cNvSpPr>
          <p:nvPr/>
        </p:nvSpPr>
        <p:spPr bwMode="auto">
          <a:xfrm>
            <a:off x="533400" y="3392706"/>
            <a:ext cx="8439150" cy="171269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500" b="0" dirty="0">
                <a:ea typeface="굴림" pitchFamily="34" charset="-127"/>
              </a:rPr>
              <a:t>package </a:t>
            </a:r>
            <a:r>
              <a:rPr lang="en-US" sz="1500" b="0" dirty="0" err="1" smtClean="0">
                <a:ea typeface="굴림" pitchFamily="34" charset="-127"/>
              </a:rPr>
              <a:t>Customer.TypeOfCustomer</a:t>
            </a:r>
            <a:r>
              <a:rPr lang="en-US" sz="1500" b="0" dirty="0" smtClean="0">
                <a:ea typeface="굴림" pitchFamily="34" charset="-127"/>
              </a:rPr>
              <a:t>;</a:t>
            </a:r>
          </a:p>
          <a:p>
            <a:pPr>
              <a:defRPr/>
            </a:pPr>
            <a:r>
              <a:rPr lang="en-US" sz="1500" b="0" dirty="0">
                <a:ea typeface="굴림" pitchFamily="34" charset="-127"/>
              </a:rPr>
              <a:t>import Customer.*;</a:t>
            </a:r>
          </a:p>
          <a:p>
            <a:pPr>
              <a:defRPr/>
            </a:pPr>
            <a:r>
              <a:rPr lang="en-US" sz="1500" b="0" dirty="0" smtClean="0">
                <a:latin typeface="+mj-lt"/>
                <a:ea typeface="굴림" pitchFamily="34" charset="-127"/>
              </a:rPr>
              <a:t>public class </a:t>
            </a:r>
            <a:r>
              <a:rPr lang="en-US" sz="1500" b="0" dirty="0" err="1" smtClean="0">
                <a:latin typeface="+mj-lt"/>
                <a:ea typeface="굴림" pitchFamily="34" charset="-127"/>
              </a:rPr>
              <a:t>PrivilegedCustomer</a:t>
            </a:r>
            <a:r>
              <a:rPr lang="en-US" sz="1500" b="0" dirty="0" smtClean="0">
                <a:latin typeface="+mj-lt"/>
                <a:ea typeface="굴림" pitchFamily="34" charset="-127"/>
              </a:rPr>
              <a:t> extends Customer{</a:t>
            </a:r>
          </a:p>
          <a:p>
            <a:pPr>
              <a:defRPr/>
            </a:pPr>
            <a:r>
              <a:rPr lang="en-US" sz="1500" b="0" dirty="0">
                <a:latin typeface="+mj-lt"/>
                <a:ea typeface="굴림" pitchFamily="34" charset="-127"/>
              </a:rPr>
              <a:t> </a:t>
            </a:r>
            <a:r>
              <a:rPr lang="en-US" sz="1500" b="0" dirty="0" smtClean="0">
                <a:latin typeface="+mj-lt"/>
                <a:ea typeface="굴림" pitchFamily="34" charset="-127"/>
              </a:rPr>
              <a:t>                                …………..</a:t>
            </a:r>
          </a:p>
          <a:p>
            <a:pPr>
              <a:defRPr/>
            </a:pPr>
            <a:r>
              <a:rPr lang="en-US" sz="1500" b="0" dirty="0">
                <a:latin typeface="+mj-lt"/>
                <a:ea typeface="굴림" pitchFamily="34" charset="-127"/>
              </a:rPr>
              <a:t>}</a:t>
            </a:r>
            <a:r>
              <a:rPr lang="en-US" sz="1500" b="0" dirty="0" smtClean="0">
                <a:latin typeface="+mj-lt"/>
                <a:ea typeface="굴림" pitchFamily="34" charset="-127"/>
              </a:rPr>
              <a:t> </a:t>
            </a:r>
            <a:endParaRPr lang="en-US" sz="1500" b="0" dirty="0">
              <a:latin typeface="+mj-lt"/>
              <a:ea typeface="굴림" pitchFamily="34" charset="-127"/>
            </a:endParaRPr>
          </a:p>
        </p:txBody>
      </p:sp>
      <p:sp>
        <p:nvSpPr>
          <p:cNvPr id="14" name="TextBox 13"/>
          <p:cNvSpPr txBox="1"/>
          <p:nvPr/>
        </p:nvSpPr>
        <p:spPr>
          <a:xfrm>
            <a:off x="2438400" y="4764300"/>
            <a:ext cx="6477000" cy="2769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smtClean="0"/>
              <a:t>This is stored in PrivilegedCustomer.java file  in </a:t>
            </a:r>
            <a:r>
              <a:rPr lang="en-US" dirty="0" err="1" smtClean="0"/>
              <a:t>Customer.TypeOfCustomer</a:t>
            </a:r>
            <a:r>
              <a:rPr lang="en-US" dirty="0" smtClean="0"/>
              <a:t> Package</a:t>
            </a:r>
            <a:endParaRPr lang="en-US" dirty="0"/>
          </a:p>
        </p:txBody>
      </p:sp>
      <p:sp>
        <p:nvSpPr>
          <p:cNvPr id="15" name="Rectangular Callout 14"/>
          <p:cNvSpPr/>
          <p:nvPr/>
        </p:nvSpPr>
        <p:spPr bwMode="auto">
          <a:xfrm>
            <a:off x="6096000" y="3657600"/>
            <a:ext cx="2971800" cy="914400"/>
          </a:xfrm>
          <a:prstGeom prst="wedgeRectCallout">
            <a:avLst>
              <a:gd name="adj1" fmla="val -138538"/>
              <a:gd name="adj2" fmla="val -293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a:t>
            </a:r>
            <a:r>
              <a:rPr lang="en-US" sz="1600" b="0" dirty="0" smtClean="0">
                <a:solidFill>
                  <a:schemeClr val="tx1"/>
                </a:solidFill>
              </a:rPr>
              <a:t>the usage of the Customer class here using the import statement</a:t>
            </a:r>
            <a:endParaRPr lang="en-US" sz="1600" b="0" dirty="0">
              <a:solidFill>
                <a:schemeClr val="tx1"/>
              </a:solidFill>
            </a:endParaRPr>
          </a:p>
        </p:txBody>
      </p:sp>
      <p:sp>
        <p:nvSpPr>
          <p:cNvPr id="16" name="Rectangle 15"/>
          <p:cNvSpPr>
            <a:spLocks noChangeArrowheads="1"/>
          </p:cNvSpPr>
          <p:nvPr/>
        </p:nvSpPr>
        <p:spPr bwMode="auto">
          <a:xfrm>
            <a:off x="533400" y="5181600"/>
            <a:ext cx="8915400" cy="6096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Both the classes are made public as they need to be accessed in Purchase class which is present in the Purchase package </a:t>
            </a:r>
            <a:endParaRPr lang="es-ES" sz="1600" b="0" dirty="0">
              <a:solidFill>
                <a:schemeClr val="tx1"/>
              </a:solidFill>
              <a:ea typeface="굴림" pitchFamily="34" charset="-127"/>
            </a:endParaRPr>
          </a:p>
        </p:txBody>
      </p:sp>
      <p:graphicFrame>
        <p:nvGraphicFramePr>
          <p:cNvPr id="17" name="Object 16"/>
          <p:cNvGraphicFramePr>
            <a:graphicFrameLocks noChangeAspect="1"/>
          </p:cNvGraphicFramePr>
          <p:nvPr/>
        </p:nvGraphicFramePr>
        <p:xfrm>
          <a:off x="4953000" y="5867400"/>
          <a:ext cx="685800" cy="535781"/>
        </p:xfrm>
        <a:graphic>
          <a:graphicData uri="http://schemas.openxmlformats.org/presentationml/2006/ole">
            <p:oleObj spid="_x0000_s181251" name="Package" showAsIcon="1" r:id="rId4" imgW="914400" imgH="714240" progId="Package">
              <p:embed/>
            </p:oleObj>
          </a:graphicData>
        </a:graphic>
      </p:graphicFrame>
      <p:graphicFrame>
        <p:nvGraphicFramePr>
          <p:cNvPr id="18" name="Object 17"/>
          <p:cNvGraphicFramePr>
            <a:graphicFrameLocks noChangeAspect="1"/>
          </p:cNvGraphicFramePr>
          <p:nvPr/>
        </p:nvGraphicFramePr>
        <p:xfrm>
          <a:off x="6096000" y="5878284"/>
          <a:ext cx="609600" cy="476250"/>
        </p:xfrm>
        <a:graphic>
          <a:graphicData uri="http://schemas.openxmlformats.org/presentationml/2006/ole">
            <p:oleObj spid="_x0000_s181252" name="Package" showAsIcon="1" r:id="rId5" imgW="914400" imgH="714240" progId="Package">
              <p:embed/>
            </p:oleObj>
          </a:graphicData>
        </a:graphic>
      </p:graphicFrame>
      <p:sp>
        <p:nvSpPr>
          <p:cNvPr id="20"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spcBef>
                <a:spcPct val="0"/>
              </a:spcBef>
              <a:buClrTx/>
              <a:buSzTx/>
              <a:defRPr/>
            </a:pPr>
            <a:r>
              <a:rPr lang="en-US" sz="2800" kern="0" dirty="0" smtClean="0">
                <a:solidFill>
                  <a:schemeClr val="bg1"/>
                </a:solidFill>
              </a:rPr>
              <a:t>Packages (14 of 17)</a:t>
            </a:r>
            <a:endParaRPr lang="en-US" sz="2800" kern="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4" grpId="0" animBg="1"/>
      <p:bldP spid="15" grpId="0" animBg="1"/>
      <p:bldP spid="16" grpId="0" animBg="1"/>
      <p:bldP spid="16"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77919F-67EA-4A25-98E9-5791C56AF92B}" type="slidenum">
              <a:rPr lang="en-US"/>
              <a:pPr>
                <a:defRPr/>
              </a:pPr>
              <a:t>64</a:t>
            </a:fld>
            <a:endParaRPr lang="en-US"/>
          </a:p>
        </p:txBody>
      </p:sp>
      <p:sp>
        <p:nvSpPr>
          <p:cNvPr id="7" name="Text Box 4"/>
          <p:cNvSpPr txBox="1">
            <a:spLocks noChangeArrowheads="1"/>
          </p:cNvSpPr>
          <p:nvPr/>
        </p:nvSpPr>
        <p:spPr bwMode="auto">
          <a:xfrm>
            <a:off x="533400" y="1447801"/>
            <a:ext cx="8439150" cy="386259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400" b="0" dirty="0">
                <a:ea typeface="굴림" pitchFamily="34" charset="-127"/>
              </a:rPr>
              <a:t>package Purchase;</a:t>
            </a:r>
          </a:p>
          <a:p>
            <a:pPr>
              <a:defRPr/>
            </a:pPr>
            <a:r>
              <a:rPr lang="en-US" sz="1400" b="0" dirty="0">
                <a:ea typeface="굴림" pitchFamily="34" charset="-127"/>
              </a:rPr>
              <a:t>import Customer.*;</a:t>
            </a:r>
          </a:p>
          <a:p>
            <a:pPr>
              <a:defRPr/>
            </a:pPr>
            <a:r>
              <a:rPr lang="en-US" sz="1400" b="0" dirty="0">
                <a:ea typeface="굴림" pitchFamily="34" charset="-127"/>
              </a:rPr>
              <a:t>import </a:t>
            </a:r>
            <a:r>
              <a:rPr lang="en-US" sz="1400" b="0" dirty="0" err="1">
                <a:ea typeface="굴림" pitchFamily="34" charset="-127"/>
              </a:rPr>
              <a:t>Customer.TypeOfCustomer</a:t>
            </a:r>
            <a:r>
              <a:rPr lang="en-US" sz="1400" b="0" dirty="0">
                <a:ea typeface="굴림" pitchFamily="34" charset="-127"/>
              </a:rPr>
              <a:t>.*;</a:t>
            </a:r>
          </a:p>
          <a:p>
            <a:pPr>
              <a:defRPr/>
            </a:pPr>
            <a:r>
              <a:rPr lang="en-US" sz="1400" b="0" dirty="0" smtClean="0">
                <a:ea typeface="굴림" pitchFamily="34" charset="-127"/>
              </a:rPr>
              <a:t>public class Purchase{</a:t>
            </a:r>
          </a:p>
          <a:p>
            <a:pPr>
              <a:defRPr/>
            </a:pPr>
            <a:r>
              <a:rPr lang="en-US" sz="1400" b="0" dirty="0">
                <a:ea typeface="굴림" pitchFamily="34" charset="-127"/>
              </a:rPr>
              <a:t>		…………….</a:t>
            </a:r>
          </a:p>
          <a:p>
            <a:pPr>
              <a:defRPr/>
            </a:pPr>
            <a:r>
              <a:rPr lang="en-US" sz="1400" b="0" dirty="0">
                <a:ea typeface="굴림" pitchFamily="34" charset="-127"/>
              </a:rPr>
              <a:t>}</a:t>
            </a:r>
          </a:p>
          <a:p>
            <a:pPr>
              <a:defRPr/>
            </a:pPr>
            <a:r>
              <a:rPr lang="en-US" sz="1400" b="0" dirty="0">
                <a:ea typeface="굴림" pitchFamily="34" charset="-127"/>
              </a:rPr>
              <a:t>f</a:t>
            </a:r>
            <a:r>
              <a:rPr lang="en-US" sz="1400" b="0" dirty="0" smtClean="0">
                <a:ea typeface="굴림" pitchFamily="34" charset="-127"/>
              </a:rPr>
              <a:t>inal class </a:t>
            </a:r>
            <a:r>
              <a:rPr lang="en-US" sz="1400" b="0" dirty="0" err="1">
                <a:ea typeface="굴림" pitchFamily="34" charset="-127"/>
              </a:rPr>
              <a:t>PrintDetails</a:t>
            </a:r>
            <a:r>
              <a:rPr lang="en-US" sz="1400" b="0" dirty="0">
                <a:ea typeface="굴림" pitchFamily="34" charset="-127"/>
              </a:rPr>
              <a:t>{</a:t>
            </a:r>
          </a:p>
          <a:p>
            <a:pPr>
              <a:defRPr/>
            </a:pPr>
            <a:r>
              <a:rPr lang="en-US" sz="1400" b="0" dirty="0">
                <a:ea typeface="굴림" pitchFamily="34" charset="-127"/>
              </a:rPr>
              <a:t>                                …………………</a:t>
            </a:r>
          </a:p>
          <a:p>
            <a:pPr>
              <a:defRPr/>
            </a:pPr>
            <a:r>
              <a:rPr lang="en-US" sz="1400" b="0" dirty="0">
                <a:ea typeface="굴림" pitchFamily="34" charset="-127"/>
              </a:rPr>
              <a:t>}</a:t>
            </a:r>
          </a:p>
          <a:p>
            <a:pPr>
              <a:defRPr/>
            </a:pPr>
            <a:r>
              <a:rPr lang="en-US" sz="1400" b="0" dirty="0">
                <a:ea typeface="굴림" pitchFamily="34" charset="-127"/>
              </a:rPr>
              <a:t>interface Tax{</a:t>
            </a:r>
          </a:p>
          <a:p>
            <a:pPr>
              <a:defRPr/>
            </a:pPr>
            <a:r>
              <a:rPr lang="en-US" sz="1400" b="0" dirty="0">
                <a:ea typeface="굴림" pitchFamily="34" charset="-127"/>
              </a:rPr>
              <a:t>		………………….</a:t>
            </a:r>
          </a:p>
          <a:p>
            <a:pPr>
              <a:defRPr/>
            </a:pPr>
            <a:r>
              <a:rPr lang="en-US" sz="1400" b="0" dirty="0" smtClean="0">
                <a:ea typeface="굴림" pitchFamily="34" charset="-127"/>
              </a:rPr>
              <a:t>}</a:t>
            </a:r>
            <a:endParaRPr lang="en-US" sz="1400" b="0" dirty="0">
              <a:ea typeface="굴림" pitchFamily="34" charset="-127"/>
            </a:endParaRPr>
          </a:p>
        </p:txBody>
      </p:sp>
      <p:sp>
        <p:nvSpPr>
          <p:cNvPr id="8" name="Rectangular Callout 7"/>
          <p:cNvSpPr/>
          <p:nvPr/>
        </p:nvSpPr>
        <p:spPr bwMode="auto">
          <a:xfrm>
            <a:off x="5867400" y="3276600"/>
            <a:ext cx="2971800" cy="914400"/>
          </a:xfrm>
          <a:prstGeom prst="wedgeRectCallout">
            <a:avLst>
              <a:gd name="adj1" fmla="val -98978"/>
              <a:gd name="adj2" fmla="val -2144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a:t>
            </a:r>
            <a:r>
              <a:rPr lang="en-US" sz="1600" b="0" dirty="0" smtClean="0">
                <a:solidFill>
                  <a:schemeClr val="tx1"/>
                </a:solidFill>
              </a:rPr>
              <a:t>multiple classes are put in the same source file </a:t>
            </a:r>
            <a:endParaRPr lang="en-US" sz="1600" b="0" dirty="0">
              <a:solidFill>
                <a:schemeClr val="tx1"/>
              </a:solidFill>
            </a:endParaRPr>
          </a:p>
        </p:txBody>
      </p:sp>
      <p:sp>
        <p:nvSpPr>
          <p:cNvPr id="9" name="TextBox 8"/>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2" name="TextBox 11"/>
          <p:cNvSpPr txBox="1"/>
          <p:nvPr/>
        </p:nvSpPr>
        <p:spPr>
          <a:xfrm>
            <a:off x="2362200" y="4953000"/>
            <a:ext cx="6477000" cy="27699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rtlCol="0">
            <a:spAutoFit/>
          </a:bodyPr>
          <a:lstStyle/>
          <a:p>
            <a:r>
              <a:rPr lang="en-US" dirty="0" smtClean="0"/>
              <a:t>This is stored in Purchase.java file  in Purchase Package</a:t>
            </a:r>
            <a:endParaRPr lang="en-US" dirty="0"/>
          </a:p>
        </p:txBody>
      </p:sp>
      <p:sp>
        <p:nvSpPr>
          <p:cNvPr id="16" name="Rectangle 15"/>
          <p:cNvSpPr>
            <a:spLocks noChangeArrowheads="1"/>
          </p:cNvSpPr>
          <p:nvPr/>
        </p:nvSpPr>
        <p:spPr bwMode="auto">
          <a:xfrm>
            <a:off x="457200" y="5410200"/>
            <a:ext cx="85344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600" b="0" dirty="0" smtClean="0">
                <a:solidFill>
                  <a:schemeClr val="tx1"/>
                </a:solidFill>
              </a:rPr>
              <a:t>Here the Purchase class is made public</a:t>
            </a:r>
            <a:endParaRPr lang="es-ES" sz="1600" b="0" dirty="0">
              <a:solidFill>
                <a:schemeClr val="tx1"/>
              </a:solidFill>
              <a:ea typeface="굴림" pitchFamily="34" charset="-127"/>
            </a:endParaRPr>
          </a:p>
        </p:txBody>
      </p:sp>
      <p:sp>
        <p:nvSpPr>
          <p:cNvPr id="19" name="Right Brace 18"/>
          <p:cNvSpPr/>
          <p:nvPr/>
        </p:nvSpPr>
        <p:spPr bwMode="auto">
          <a:xfrm>
            <a:off x="3810000" y="2590800"/>
            <a:ext cx="609600" cy="2057400"/>
          </a:xfrm>
          <a:prstGeom prst="rightBrac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graphicFrame>
        <p:nvGraphicFramePr>
          <p:cNvPr id="20" name="Object 19"/>
          <p:cNvGraphicFramePr>
            <a:graphicFrameLocks noChangeAspect="1"/>
          </p:cNvGraphicFramePr>
          <p:nvPr/>
        </p:nvGraphicFramePr>
        <p:xfrm>
          <a:off x="6172200" y="5943600"/>
          <a:ext cx="533400" cy="416719"/>
        </p:xfrm>
        <a:graphic>
          <a:graphicData uri="http://schemas.openxmlformats.org/presentationml/2006/ole">
            <p:oleObj spid="_x0000_s182276" name="Package" showAsIcon="1" r:id="rId4" imgW="914400" imgH="714240" progId="Package">
              <p:embed/>
            </p:oleObj>
          </a:graphicData>
        </a:graphic>
      </p:graphicFrame>
      <p:sp>
        <p:nvSpPr>
          <p:cNvPr id="13"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spcBef>
                <a:spcPct val="0"/>
              </a:spcBef>
              <a:buClrTx/>
              <a:buSzTx/>
              <a:defRPr/>
            </a:pPr>
            <a:r>
              <a:rPr lang="en-US" sz="2800" kern="0" dirty="0" smtClean="0">
                <a:solidFill>
                  <a:schemeClr val="bg1"/>
                </a:solidFill>
              </a:rPr>
              <a:t>Packages (15 of 17)</a:t>
            </a:r>
            <a:endParaRPr lang="en-US" sz="2800" kern="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6" grpId="0" animBg="1"/>
      <p:bldP spid="16" grpId="1" animBg="1"/>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77919F-67EA-4A25-98E9-5791C56AF92B}" type="slidenum">
              <a:rPr lang="en-US"/>
              <a:pPr>
                <a:defRPr/>
              </a:pPr>
              <a:t>65</a:t>
            </a:fld>
            <a:endParaRPr lang="en-US"/>
          </a:p>
        </p:txBody>
      </p:sp>
      <p:sp>
        <p:nvSpPr>
          <p:cNvPr id="9" name="TextBox 8"/>
          <p:cNvSpPr txBox="1"/>
          <p:nvPr/>
        </p:nvSpPr>
        <p:spPr>
          <a:xfrm>
            <a:off x="399138" y="1051059"/>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11" name="TextBox 10"/>
          <p:cNvSpPr txBox="1"/>
          <p:nvPr/>
        </p:nvSpPr>
        <p:spPr>
          <a:xfrm>
            <a:off x="381000" y="1426032"/>
            <a:ext cx="8839200" cy="584775"/>
          </a:xfrm>
          <a:prstGeom prst="rect">
            <a:avLst/>
          </a:prstGeom>
          <a:noFill/>
        </p:spPr>
        <p:txBody>
          <a:bodyPr wrap="square" rtlCol="0">
            <a:spAutoFit/>
          </a:bodyPr>
          <a:lstStyle/>
          <a:p>
            <a:r>
              <a:rPr lang="en-US" sz="1600" dirty="0" smtClean="0"/>
              <a:t>Let us look at the access controls for some of the members of the classes used in the case study </a:t>
            </a:r>
            <a:endParaRPr lang="en-US" sz="1600" dirty="0"/>
          </a:p>
        </p:txBody>
      </p:sp>
      <p:graphicFrame>
        <p:nvGraphicFramePr>
          <p:cNvPr id="13" name="Table 12"/>
          <p:cNvGraphicFramePr>
            <a:graphicFrameLocks noGrp="1"/>
          </p:cNvGraphicFramePr>
          <p:nvPr/>
        </p:nvGraphicFramePr>
        <p:xfrm>
          <a:off x="457200" y="2057401"/>
          <a:ext cx="8915400" cy="4244231"/>
        </p:xfrm>
        <a:graphic>
          <a:graphicData uri="http://schemas.openxmlformats.org/drawingml/2006/table">
            <a:tbl>
              <a:tblPr firstRow="1" bandRow="1">
                <a:tableStyleId>{93296810-A885-4BE3-A3E7-6D5BEEA58F35}</a:tableStyleId>
              </a:tblPr>
              <a:tblGrid>
                <a:gridCol w="1783080"/>
                <a:gridCol w="1783080"/>
                <a:gridCol w="1783080"/>
                <a:gridCol w="1923849"/>
                <a:gridCol w="1642311"/>
              </a:tblGrid>
              <a:tr h="685799">
                <a:tc>
                  <a:txBody>
                    <a:bodyPr/>
                    <a:lstStyle/>
                    <a:p>
                      <a:pPr algn="ctr"/>
                      <a:r>
                        <a:rPr lang="en-US" sz="1600" dirty="0" smtClean="0"/>
                        <a:t>Name of class/member</a:t>
                      </a:r>
                      <a:endParaRPr lang="en-US" sz="1600" dirty="0"/>
                    </a:p>
                  </a:txBody>
                  <a:tcPr/>
                </a:tc>
                <a:tc>
                  <a:txBody>
                    <a:bodyPr/>
                    <a:lstStyle/>
                    <a:p>
                      <a:pPr algn="ctr"/>
                      <a:r>
                        <a:rPr lang="en-US" sz="1600" dirty="0" smtClean="0"/>
                        <a:t>Access </a:t>
                      </a:r>
                      <a:r>
                        <a:rPr lang="en-US" sz="1600" dirty="0" err="1" smtClean="0"/>
                        <a:t>specifier</a:t>
                      </a:r>
                      <a:endParaRPr lang="en-US" sz="1600" dirty="0"/>
                    </a:p>
                  </a:txBody>
                  <a:tcPr/>
                </a:tc>
                <a:tc>
                  <a:txBody>
                    <a:bodyPr/>
                    <a:lstStyle/>
                    <a:p>
                      <a:pPr algn="ctr"/>
                      <a:r>
                        <a:rPr lang="en-US" sz="1600" dirty="0" smtClean="0"/>
                        <a:t>Accessibility in Customer</a:t>
                      </a:r>
                      <a:r>
                        <a:rPr lang="en-US" sz="1600" baseline="0" dirty="0" smtClean="0"/>
                        <a:t> Package</a:t>
                      </a:r>
                      <a:endParaRPr lang="en-US" sz="1600" dirty="0"/>
                    </a:p>
                  </a:txBody>
                  <a:tcPr/>
                </a:tc>
                <a:tc>
                  <a:txBody>
                    <a:bodyPr/>
                    <a:lstStyle/>
                    <a:p>
                      <a:pPr algn="ctr"/>
                      <a:r>
                        <a:rPr lang="en-US" sz="1600" dirty="0" smtClean="0"/>
                        <a:t>Accessibility in </a:t>
                      </a:r>
                      <a:r>
                        <a:rPr lang="en-US" sz="1600" dirty="0" err="1" smtClean="0"/>
                        <a:t>TypeOfCustomer</a:t>
                      </a:r>
                      <a:r>
                        <a:rPr lang="en-US" sz="1600" baseline="0" dirty="0" smtClean="0"/>
                        <a:t> Package</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Accessibility in Purchase</a:t>
                      </a:r>
                      <a:r>
                        <a:rPr lang="en-US" sz="1600" baseline="0" dirty="0" smtClean="0"/>
                        <a:t> Package</a:t>
                      </a:r>
                      <a:endParaRPr lang="en-US" sz="1600" dirty="0" smtClean="0"/>
                    </a:p>
                  </a:txBody>
                  <a:tcPr/>
                </a:tc>
              </a:tr>
              <a:tr h="359539">
                <a:tc>
                  <a:txBody>
                    <a:bodyPr/>
                    <a:lstStyle/>
                    <a:p>
                      <a:r>
                        <a:rPr lang="en-US" sz="1600" dirty="0" smtClean="0"/>
                        <a:t>Customer class</a:t>
                      </a:r>
                      <a:endParaRPr lang="en-US" sz="1600" dirty="0"/>
                    </a:p>
                  </a:txBody>
                  <a:tcPr/>
                </a:tc>
                <a:tc>
                  <a:txBody>
                    <a:bodyPr/>
                    <a:lstStyle/>
                    <a:p>
                      <a:r>
                        <a:rPr lang="en-US" sz="1600" dirty="0" smtClean="0"/>
                        <a:t>public</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334849">
                <a:tc>
                  <a:txBody>
                    <a:bodyPr/>
                    <a:lstStyle/>
                    <a:p>
                      <a:r>
                        <a:rPr lang="en-US" sz="1600" dirty="0" err="1" smtClean="0"/>
                        <a:t>customerId</a:t>
                      </a:r>
                      <a:endParaRPr lang="en-US" sz="1600" dirty="0"/>
                    </a:p>
                  </a:txBody>
                  <a:tcPr/>
                </a:tc>
                <a:tc>
                  <a:txBody>
                    <a:bodyPr/>
                    <a:lstStyle/>
                    <a:p>
                      <a:r>
                        <a:rPr lang="en-US" sz="1600" dirty="0" smtClean="0"/>
                        <a:t>protected</a:t>
                      </a:r>
                      <a:endParaRPr lang="en-US" sz="1600" dirty="0"/>
                    </a:p>
                  </a:txBody>
                  <a:tcPr/>
                </a:tc>
                <a:tc>
                  <a:txBody>
                    <a:bodyPr/>
                    <a:lstStyle/>
                    <a:p>
                      <a:r>
                        <a:rPr lang="en-US" sz="1600" dirty="0" smtClean="0"/>
                        <a:t>Accessible </a:t>
                      </a:r>
                      <a:r>
                        <a:rPr lang="en-US" sz="1600" baseline="0" dirty="0" smtClean="0"/>
                        <a:t>in the non-subclasses and sub-classes</a:t>
                      </a:r>
                      <a:endParaRPr lang="en-US" sz="1600" dirty="0"/>
                    </a:p>
                  </a:txBody>
                  <a:tcPr/>
                </a:tc>
                <a:tc>
                  <a:txBody>
                    <a:bodyPr/>
                    <a:lstStyle/>
                    <a:p>
                      <a:r>
                        <a:rPr lang="en-US" sz="1600" dirty="0" smtClean="0"/>
                        <a:t>Accessible only to the sub-classes </a:t>
                      </a:r>
                      <a:endParaRPr lang="en-US" sz="1600" dirty="0"/>
                    </a:p>
                  </a:txBody>
                  <a:tcPr/>
                </a:tc>
                <a:tc>
                  <a:txBody>
                    <a:bodyPr/>
                    <a:lstStyle/>
                    <a:p>
                      <a:r>
                        <a:rPr lang="en-US" sz="1600" dirty="0" smtClean="0"/>
                        <a:t>Not</a:t>
                      </a:r>
                      <a:r>
                        <a:rPr lang="en-US" sz="1600" baseline="0" dirty="0" smtClean="0"/>
                        <a:t> accessible in the non-subclasses </a:t>
                      </a:r>
                      <a:endParaRPr lang="en-US" sz="1600" dirty="0"/>
                    </a:p>
                  </a:txBody>
                  <a:tcPr/>
                </a:tc>
              </a:tr>
              <a:tr h="585986">
                <a:tc>
                  <a:txBody>
                    <a:bodyPr/>
                    <a:lstStyle/>
                    <a:p>
                      <a:r>
                        <a:rPr lang="en-US" sz="1600" dirty="0" err="1" smtClean="0"/>
                        <a:t>PrintDetails</a:t>
                      </a:r>
                      <a:r>
                        <a:rPr lang="en-US" sz="1600" dirty="0" smtClean="0"/>
                        <a:t> class</a:t>
                      </a:r>
                      <a:endParaRPr lang="en-US" sz="1600" dirty="0"/>
                    </a:p>
                  </a:txBody>
                  <a:tcPr/>
                </a:tc>
                <a:tc>
                  <a:txBody>
                    <a:bodyPr/>
                    <a:lstStyle/>
                    <a:p>
                      <a:r>
                        <a:rPr lang="en-US" sz="1600" dirty="0" smtClean="0"/>
                        <a:t>default</a:t>
                      </a:r>
                      <a:endParaRPr lang="en-US" sz="1600" dirty="0"/>
                    </a:p>
                  </a:txBody>
                  <a:tcPr/>
                </a:tc>
                <a:tc>
                  <a:txBody>
                    <a:bodyPr/>
                    <a:lstStyle/>
                    <a:p>
                      <a:r>
                        <a:rPr lang="en-US" sz="1600" dirty="0" smtClean="0"/>
                        <a:t>No</a:t>
                      </a:r>
                      <a:endParaRPr lang="en-US" sz="1600" dirty="0"/>
                    </a:p>
                  </a:txBody>
                  <a:tcPr/>
                </a:tc>
                <a:tc>
                  <a:txBody>
                    <a:bodyPr/>
                    <a:lstStyle/>
                    <a:p>
                      <a:r>
                        <a:rPr lang="en-US" sz="1600" dirty="0" smtClean="0"/>
                        <a:t>No</a:t>
                      </a:r>
                      <a:endParaRPr lang="en-US" sz="1600" dirty="0"/>
                    </a:p>
                  </a:txBody>
                  <a:tcPr/>
                </a:tc>
                <a:tc>
                  <a:txBody>
                    <a:bodyPr/>
                    <a:lstStyle/>
                    <a:p>
                      <a:r>
                        <a:rPr lang="en-US" sz="1600" dirty="0" smtClean="0"/>
                        <a:t>Yes</a:t>
                      </a:r>
                      <a:endParaRPr lang="en-US" sz="1600" dirty="0"/>
                    </a:p>
                  </a:txBody>
                  <a:tcPr/>
                </a:tc>
              </a:tr>
              <a:tr h="585986">
                <a:tc>
                  <a:txBody>
                    <a:bodyPr/>
                    <a:lstStyle/>
                    <a:p>
                      <a:r>
                        <a:rPr lang="en-US" sz="1600" dirty="0" err="1" smtClean="0"/>
                        <a:t>displayCustomerInformation</a:t>
                      </a:r>
                      <a:r>
                        <a:rPr lang="en-US" sz="1600" dirty="0" smtClean="0"/>
                        <a:t>()</a:t>
                      </a:r>
                      <a:endParaRPr lang="en-US" sz="1600" dirty="0"/>
                    </a:p>
                  </a:txBody>
                  <a:tcPr/>
                </a:tc>
                <a:tc>
                  <a:txBody>
                    <a:bodyPr/>
                    <a:lstStyle/>
                    <a:p>
                      <a:r>
                        <a:rPr lang="en-US" sz="1600" dirty="0" smtClean="0"/>
                        <a:t>public</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c>
                  <a:txBody>
                    <a:bodyPr/>
                    <a:lstStyle/>
                    <a:p>
                      <a:r>
                        <a:rPr lang="en-US" sz="1600" dirty="0" smtClean="0"/>
                        <a:t>Yes</a:t>
                      </a:r>
                      <a:endParaRPr lang="en-US" sz="1600" dirty="0"/>
                    </a:p>
                  </a:txBody>
                  <a:tcPr/>
                </a:tc>
              </a:tr>
              <a:tr h="585986">
                <a:tc>
                  <a:txBody>
                    <a:bodyPr/>
                    <a:lstStyle/>
                    <a:p>
                      <a:r>
                        <a:rPr lang="en-US" sz="1600" dirty="0" smtClean="0"/>
                        <a:t>discount</a:t>
                      </a:r>
                      <a:endParaRPr lang="en-US" sz="1600" dirty="0"/>
                    </a:p>
                  </a:txBody>
                  <a:tcPr/>
                </a:tc>
                <a:tc>
                  <a:txBody>
                    <a:bodyPr/>
                    <a:lstStyle/>
                    <a:p>
                      <a:r>
                        <a:rPr lang="en-US" sz="1600" dirty="0" smtClean="0"/>
                        <a:t>private</a:t>
                      </a:r>
                      <a:endParaRPr lang="en-US" sz="1600" dirty="0"/>
                    </a:p>
                  </a:txBody>
                  <a:tcPr/>
                </a:tc>
                <a:tc>
                  <a:txBody>
                    <a:bodyPr/>
                    <a:lstStyle/>
                    <a:p>
                      <a:r>
                        <a:rPr lang="en-US" sz="1600" dirty="0" smtClean="0"/>
                        <a:t>No</a:t>
                      </a:r>
                      <a:endParaRPr lang="en-US" sz="1600" dirty="0"/>
                    </a:p>
                  </a:txBody>
                  <a:tcPr/>
                </a:tc>
                <a:tc>
                  <a:txBody>
                    <a:bodyPr/>
                    <a:lstStyle/>
                    <a:p>
                      <a:r>
                        <a:rPr lang="en-US" sz="1600" dirty="0" smtClean="0"/>
                        <a:t>Accessible</a:t>
                      </a:r>
                      <a:r>
                        <a:rPr lang="en-US" sz="1600" baseline="0" dirty="0" smtClean="0"/>
                        <a:t> only in the </a:t>
                      </a:r>
                      <a:r>
                        <a:rPr lang="en-US" sz="1600" baseline="0" dirty="0" err="1" smtClean="0"/>
                        <a:t>RegularCustomer</a:t>
                      </a:r>
                      <a:r>
                        <a:rPr lang="en-US" sz="1600" baseline="0" dirty="0" smtClean="0"/>
                        <a:t> class </a:t>
                      </a:r>
                      <a:endParaRPr lang="en-US" sz="1600" dirty="0"/>
                    </a:p>
                  </a:txBody>
                  <a:tcPr/>
                </a:tc>
                <a:tc>
                  <a:txBody>
                    <a:bodyPr/>
                    <a:lstStyle/>
                    <a:p>
                      <a:r>
                        <a:rPr lang="en-US" sz="1600" dirty="0" smtClean="0"/>
                        <a:t>No</a:t>
                      </a:r>
                      <a:endParaRPr lang="en-US" sz="1600" dirty="0"/>
                    </a:p>
                  </a:txBody>
                  <a:tcPr/>
                </a:tc>
              </a:tr>
            </a:tbl>
          </a:graphicData>
        </a:graphic>
      </p:graphicFrame>
      <p:sp>
        <p:nvSpPr>
          <p:cNvPr id="8" name="Title 1"/>
          <p:cNvSpPr txBox="1">
            <a:spLocks/>
          </p:cNvSpPr>
          <p:nvPr/>
        </p:nvSpPr>
        <p:spPr bwMode="auto">
          <a:xfrm>
            <a:off x="0" y="12700"/>
            <a:ext cx="86868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spcBef>
                <a:spcPct val="0"/>
              </a:spcBef>
              <a:buClrTx/>
              <a:buSzTx/>
              <a:defRPr/>
            </a:pPr>
            <a:r>
              <a:rPr lang="en-US" sz="2800" kern="0" dirty="0" smtClean="0">
                <a:solidFill>
                  <a:schemeClr val="bg1"/>
                </a:solidFill>
              </a:rPr>
              <a:t>Packages (16 of 17)</a:t>
            </a:r>
            <a:endParaRPr lang="en-US" sz="2800" kern="0" dirty="0">
              <a:solidFill>
                <a:schemeClr val="bg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8E3B07-8163-48F3-B101-F4435568FEBC}" type="slidenum">
              <a:rPr lang="en-US"/>
              <a:pPr>
                <a:defRPr/>
              </a:pPr>
              <a:t>66</a:t>
            </a:fld>
            <a:endParaRPr lang="en-US"/>
          </a:p>
        </p:txBody>
      </p:sp>
      <p:sp>
        <p:nvSpPr>
          <p:cNvPr id="670724" name="Rectangle 4"/>
          <p:cNvSpPr>
            <a:spLocks noGrp="1" noChangeArrowheads="1"/>
          </p:cNvSpPr>
          <p:nvPr>
            <p:ph type="title"/>
          </p:nvPr>
        </p:nvSpPr>
        <p:spPr/>
        <p:txBody>
          <a:bodyPr/>
          <a:lstStyle/>
          <a:p>
            <a:pPr lvl="0">
              <a:defRPr/>
            </a:pPr>
            <a:r>
              <a:rPr lang="en-US" dirty="0" smtClean="0"/>
              <a:t>Packages (17 of 17)</a:t>
            </a:r>
            <a:endParaRPr lang="en-US" dirty="0"/>
          </a:p>
        </p:txBody>
      </p:sp>
      <p:sp>
        <p:nvSpPr>
          <p:cNvPr id="63492" name="Rectangle 5"/>
          <p:cNvSpPr>
            <a:spLocks noGrp="1" noChangeArrowheads="1"/>
          </p:cNvSpPr>
          <p:nvPr>
            <p:ph type="body" idx="1"/>
          </p:nvPr>
        </p:nvSpPr>
        <p:spPr/>
        <p:txBody>
          <a:bodyPr/>
          <a:lstStyle/>
          <a:p>
            <a:pPr algn="just" eaLnBrk="1" hangingPunct="1">
              <a:buNone/>
            </a:pPr>
            <a:r>
              <a:rPr lang="en-US" sz="2200" b="1" dirty="0" smtClean="0"/>
              <a:t>Uses of Packages</a:t>
            </a:r>
          </a:p>
          <a:p>
            <a:pPr algn="just" eaLnBrk="1" hangingPunct="1">
              <a:buNone/>
            </a:pPr>
            <a:endParaRPr lang="en-US" sz="2200" dirty="0" smtClean="0"/>
          </a:p>
          <a:p>
            <a:pPr algn="just" eaLnBrk="1" hangingPunct="1"/>
            <a:r>
              <a:rPr lang="en-US" sz="2200" dirty="0" smtClean="0"/>
              <a:t>Logical grouping of classes and interfaces</a:t>
            </a:r>
          </a:p>
          <a:p>
            <a:pPr algn="just" eaLnBrk="1" hangingPunct="1">
              <a:buFont typeface="Wingdings" pitchFamily="2" charset="2"/>
              <a:buNone/>
            </a:pPr>
            <a:endParaRPr lang="en-US" sz="2200" dirty="0" smtClean="0"/>
          </a:p>
          <a:p>
            <a:pPr algn="just" eaLnBrk="1" hangingPunct="1"/>
            <a:r>
              <a:rPr lang="en-US" sz="2200" dirty="0" smtClean="0"/>
              <a:t>Avoids name clashes</a:t>
            </a:r>
          </a:p>
          <a:p>
            <a:pPr algn="just" eaLnBrk="1" hangingPunct="1">
              <a:buFont typeface="Wingdings" pitchFamily="2" charset="2"/>
              <a:buNone/>
            </a:pPr>
            <a:endParaRPr lang="en-US" sz="2200" dirty="0" smtClean="0"/>
          </a:p>
          <a:p>
            <a:pPr algn="just" eaLnBrk="1" hangingPunct="1"/>
            <a:r>
              <a:rPr lang="en-US" sz="2200" dirty="0" smtClean="0"/>
              <a:t>Provides four level of access specification  to the members of a class in a package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C09F7C3-4B2B-4E14-BF61-B2C709E61C3C}" type="slidenum">
              <a:rPr lang="en-US"/>
              <a:pPr>
                <a:defRPr/>
              </a:pPr>
              <a:t>67</a:t>
            </a:fld>
            <a:endParaRPr lang="en-US"/>
          </a:p>
        </p:txBody>
      </p:sp>
      <p:sp>
        <p:nvSpPr>
          <p:cNvPr id="678916" name="Rectangle 4"/>
          <p:cNvSpPr>
            <a:spLocks noGrp="1" noChangeArrowheads="1"/>
          </p:cNvSpPr>
          <p:nvPr>
            <p:ph type="title"/>
          </p:nvPr>
        </p:nvSpPr>
        <p:spPr>
          <a:xfrm>
            <a:off x="304800" y="0"/>
            <a:ext cx="8839200" cy="973138"/>
          </a:xfrm>
        </p:spPr>
        <p:txBody>
          <a:bodyPr/>
          <a:lstStyle/>
          <a:p>
            <a:pPr eaLnBrk="1" hangingPunct="1">
              <a:defRPr/>
            </a:pPr>
            <a:r>
              <a:rPr lang="en-US" sz="2800" dirty="0" smtClean="0"/>
              <a:t>Structured Programming versus Object Oriented Programming</a:t>
            </a:r>
          </a:p>
        </p:txBody>
      </p:sp>
      <p:graphicFrame>
        <p:nvGraphicFramePr>
          <p:cNvPr id="5" name="Table 4"/>
          <p:cNvGraphicFramePr>
            <a:graphicFrameLocks noGrp="1"/>
          </p:cNvGraphicFramePr>
          <p:nvPr/>
        </p:nvGraphicFramePr>
        <p:xfrm>
          <a:off x="457200" y="1066800"/>
          <a:ext cx="8686800" cy="4782396"/>
        </p:xfrm>
        <a:graphic>
          <a:graphicData uri="http://schemas.openxmlformats.org/drawingml/2006/table">
            <a:tbl>
              <a:tblPr firstRow="1" bandRow="1">
                <a:tableStyleId>{21E4AEA4-8DFA-4A89-87EB-49C32662AFE0}</a:tableStyleId>
              </a:tblPr>
              <a:tblGrid>
                <a:gridCol w="4343400"/>
                <a:gridCol w="4343400"/>
              </a:tblGrid>
              <a:tr h="402722">
                <a:tc>
                  <a:txBody>
                    <a:bodyPr/>
                    <a:lstStyle/>
                    <a:p>
                      <a:pPr algn="ctr"/>
                      <a:r>
                        <a:rPr lang="en-US" sz="1700" dirty="0" smtClean="0"/>
                        <a:t>Structured Programming</a:t>
                      </a:r>
                      <a:endParaRPr lang="en-US" sz="1700" dirty="0">
                        <a:solidFill>
                          <a:schemeClr val="tx1"/>
                        </a:solidFill>
                      </a:endParaRPr>
                    </a:p>
                  </a:txBody>
                  <a:tcPr/>
                </a:tc>
                <a:tc>
                  <a:txBody>
                    <a:bodyPr/>
                    <a:lstStyle/>
                    <a:p>
                      <a:pPr algn="ctr"/>
                      <a:r>
                        <a:rPr lang="en-US" sz="1700" dirty="0" smtClean="0"/>
                        <a:t>Object Oriented Programming</a:t>
                      </a:r>
                      <a:endParaRPr lang="en-US" sz="1700" dirty="0">
                        <a:solidFill>
                          <a:schemeClr val="tx1"/>
                        </a:solidFill>
                      </a:endParaRPr>
                    </a:p>
                  </a:txBody>
                  <a:tcPr/>
                </a:tc>
              </a:tr>
              <a:tr h="695110">
                <a:tc>
                  <a:txBody>
                    <a:bodyPr/>
                    <a:lstStyle/>
                    <a:p>
                      <a:r>
                        <a:rPr lang="en-US" sz="1700" dirty="0" smtClean="0"/>
                        <a:t>Emphasis</a:t>
                      </a:r>
                      <a:r>
                        <a:rPr lang="en-US" sz="1700" baseline="0" dirty="0" smtClean="0"/>
                        <a:t> on ordering of events </a:t>
                      </a:r>
                      <a:r>
                        <a:rPr lang="en-US" sz="1700" baseline="0" dirty="0" err="1" smtClean="0"/>
                        <a:t>ie</a:t>
                      </a:r>
                      <a:r>
                        <a:rPr lang="en-US" sz="1700" baseline="0" dirty="0" smtClean="0"/>
                        <a:t>. Focus is on the process</a:t>
                      </a:r>
                      <a:endParaRPr lang="en-US" sz="1700" dirty="0"/>
                    </a:p>
                  </a:txBody>
                  <a:tcPr/>
                </a:tc>
                <a:tc>
                  <a:txBody>
                    <a:bodyPr/>
                    <a:lstStyle/>
                    <a:p>
                      <a:r>
                        <a:rPr lang="en-US" sz="1700" dirty="0" smtClean="0"/>
                        <a:t>Emphasis on the objects/agents that cause</a:t>
                      </a:r>
                      <a:r>
                        <a:rPr lang="en-US" sz="1700" baseline="0" dirty="0" smtClean="0"/>
                        <a:t> the event.ie. Focus is on the data </a:t>
                      </a:r>
                      <a:endParaRPr lang="en-US" sz="1700" dirty="0"/>
                    </a:p>
                  </a:txBody>
                  <a:tcPr/>
                </a:tc>
              </a:tr>
              <a:tr h="695110">
                <a:tc>
                  <a:txBody>
                    <a:bodyPr/>
                    <a:lstStyle/>
                    <a:p>
                      <a:r>
                        <a:rPr lang="en-US" sz="1700" dirty="0" smtClean="0"/>
                        <a:t>Useful for </a:t>
                      </a:r>
                      <a:r>
                        <a:rPr lang="en-US" sz="1700" baseline="0" dirty="0" smtClean="0"/>
                        <a:t>systems wherein the data and applications are separate </a:t>
                      </a:r>
                      <a:endParaRPr lang="en-US" sz="1700" dirty="0"/>
                    </a:p>
                  </a:txBody>
                  <a:tcPr/>
                </a:tc>
                <a:tc>
                  <a:txBody>
                    <a:bodyPr/>
                    <a:lstStyle/>
                    <a:p>
                      <a:r>
                        <a:rPr lang="en-US" sz="1700" dirty="0" smtClean="0"/>
                        <a:t>Useful to develop systems where the data and behavior are combined ex. extremely complex systems</a:t>
                      </a:r>
                      <a:endParaRPr lang="en-US" sz="1700" dirty="0"/>
                    </a:p>
                  </a:txBody>
                  <a:tcPr/>
                </a:tc>
              </a:tr>
              <a:tr h="695110">
                <a:tc>
                  <a:txBody>
                    <a:bodyPr/>
                    <a:lstStyle/>
                    <a:p>
                      <a:r>
                        <a:rPr lang="en-US" sz="1700" dirty="0" smtClean="0"/>
                        <a:t>Uses global data</a:t>
                      </a:r>
                      <a:r>
                        <a:rPr lang="en-US" sz="1700" baseline="0" dirty="0" smtClean="0"/>
                        <a:t> which is not very secure when used in large systems</a:t>
                      </a:r>
                      <a:endParaRPr lang="en-US" sz="1700" dirty="0"/>
                    </a:p>
                  </a:txBody>
                  <a:tcPr/>
                </a:tc>
                <a:tc>
                  <a:txBody>
                    <a:bodyPr/>
                    <a:lstStyle/>
                    <a:p>
                      <a:r>
                        <a:rPr lang="en-US" sz="1700" dirty="0" smtClean="0"/>
                        <a:t>Has mechanisms to secure the data , termed as “Data Hiding”</a:t>
                      </a:r>
                      <a:endParaRPr lang="en-US" sz="1700" dirty="0"/>
                    </a:p>
                  </a:txBody>
                  <a:tcPr/>
                </a:tc>
              </a:tr>
              <a:tr h="993014">
                <a:tc>
                  <a:txBody>
                    <a:bodyPr/>
                    <a:lstStyle/>
                    <a:p>
                      <a:r>
                        <a:rPr lang="en-US" sz="1700" dirty="0" smtClean="0"/>
                        <a:t>Usage </a:t>
                      </a:r>
                      <a:r>
                        <a:rPr lang="en-US" sz="1700" baseline="0" dirty="0" smtClean="0"/>
                        <a:t>areas may include hardware level programming ex. C language is used for developing embedded systems and device drivers </a:t>
                      </a:r>
                      <a:endParaRPr lang="en-US" sz="1700" dirty="0"/>
                    </a:p>
                  </a:txBody>
                  <a:tcPr/>
                </a:tc>
                <a:tc>
                  <a:txBody>
                    <a:bodyPr/>
                    <a:lstStyle/>
                    <a:p>
                      <a:r>
                        <a:rPr lang="en-US" sz="1700" dirty="0" smtClean="0"/>
                        <a:t>Usage areas include real world</a:t>
                      </a:r>
                      <a:r>
                        <a:rPr lang="en-US" sz="1700" baseline="0" dirty="0" smtClean="0"/>
                        <a:t> complex systems automated through software – ex. Air Traffic system, Computer integrated Manufacturing systems</a:t>
                      </a:r>
                      <a:endParaRPr lang="en-US" sz="1700" dirty="0"/>
                    </a:p>
                  </a:txBody>
                  <a:tcPr/>
                </a:tc>
              </a:tr>
              <a:tr h="993014">
                <a:tc>
                  <a:txBody>
                    <a:bodyPr/>
                    <a:lstStyle/>
                    <a:p>
                      <a:r>
                        <a:rPr lang="en-US" sz="1700" dirty="0" smtClean="0"/>
                        <a:t>The modules are tightly coupled</a:t>
                      </a:r>
                      <a:endParaRPr lang="en-US" sz="1700" dirty="0"/>
                    </a:p>
                  </a:txBody>
                  <a:tcPr/>
                </a:tc>
                <a:tc>
                  <a:txBody>
                    <a:bodyPr/>
                    <a:lstStyle/>
                    <a:p>
                      <a:r>
                        <a:rPr lang="en-US" sz="1700" dirty="0" smtClean="0"/>
                        <a:t>The components are</a:t>
                      </a:r>
                      <a:r>
                        <a:rPr lang="en-US" sz="1700" baseline="0" dirty="0" smtClean="0"/>
                        <a:t> loosely coupled between them, but the cohesion is high within the component </a:t>
                      </a:r>
                      <a:endParaRPr lang="en-US" sz="1700"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marL="0" indent="0" algn="just">
              <a:buNone/>
            </a:pPr>
            <a:r>
              <a:rPr lang="en-US" dirty="0" smtClean="0"/>
              <a:t>Q1. </a:t>
            </a:r>
            <a:r>
              <a:rPr lang="en-US" sz="2200" dirty="0" smtClean="0"/>
              <a:t>Consider the following scenario:</a:t>
            </a:r>
          </a:p>
          <a:p>
            <a:pPr marL="0" indent="0" algn="just">
              <a:buNone/>
            </a:pPr>
            <a:endParaRPr lang="en-US" sz="2200" dirty="0" smtClean="0"/>
          </a:p>
          <a:p>
            <a:pPr marL="0" indent="0" algn="just">
              <a:buNone/>
            </a:pPr>
            <a:r>
              <a:rPr lang="en-US" sz="2200" dirty="0" smtClean="0"/>
              <a:t>package1 have one class called class A. </a:t>
            </a:r>
          </a:p>
          <a:p>
            <a:pPr marL="0" indent="0" algn="just">
              <a:buNone/>
            </a:pPr>
            <a:r>
              <a:rPr lang="en-US" sz="2200" dirty="0" smtClean="0"/>
              <a:t>	class A have the following member variables:</a:t>
            </a:r>
          </a:p>
          <a:p>
            <a:pPr marL="0" indent="0" algn="just">
              <a:buNone/>
            </a:pPr>
            <a:r>
              <a:rPr lang="en-US" sz="2200" dirty="0" smtClean="0"/>
              <a:t>		private </a:t>
            </a:r>
            <a:r>
              <a:rPr lang="en-US" sz="2200" dirty="0" err="1" smtClean="0"/>
              <a:t>int</a:t>
            </a:r>
            <a:r>
              <a:rPr lang="en-US" sz="2200" dirty="0" smtClean="0"/>
              <a:t> num1, protected </a:t>
            </a:r>
            <a:r>
              <a:rPr lang="en-US" sz="2200" dirty="0" err="1" smtClean="0"/>
              <a:t>int</a:t>
            </a:r>
            <a:r>
              <a:rPr lang="en-US" sz="2200" dirty="0" smtClean="0"/>
              <a:t> num2,int num3</a:t>
            </a:r>
          </a:p>
          <a:p>
            <a:pPr marL="0" indent="0" algn="just">
              <a:buNone/>
            </a:pPr>
            <a:r>
              <a:rPr lang="en-US" sz="2200" dirty="0" smtClean="0"/>
              <a:t>package2 have one class called class B which is extended from class A of pack1.</a:t>
            </a:r>
          </a:p>
          <a:p>
            <a:pPr marL="0" indent="0" algn="just">
              <a:buNone/>
            </a:pPr>
            <a:endParaRPr lang="en-US" sz="2200" dirty="0" smtClean="0"/>
          </a:p>
          <a:p>
            <a:pPr marL="0" indent="0" algn="just">
              <a:buNone/>
            </a:pPr>
            <a:r>
              <a:rPr lang="en-US" sz="2200" dirty="0" smtClean="0"/>
              <a:t>Which are the data members that can be accessed in class B?</a:t>
            </a:r>
          </a:p>
          <a:p>
            <a:pPr>
              <a:buFont typeface="Wingdings" pitchFamily="2" charset="2"/>
              <a:buNone/>
              <a:defRPr/>
            </a:pPr>
            <a:endParaRPr lang="en-US" sz="2200"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68</a:t>
            </a:fld>
            <a:endParaRPr lang="en-US"/>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724400"/>
            <a:ext cx="1244600" cy="1400175"/>
          </a:xfrm>
          <a:prstGeom prst="rect">
            <a:avLst/>
          </a:prstGeom>
          <a:noFill/>
          <a:ln w="9525">
            <a:noFill/>
            <a:miter lim="800000"/>
            <a:headEnd/>
            <a:tailEnd/>
          </a:ln>
        </p:spPr>
      </p:pic>
      <p:sp>
        <p:nvSpPr>
          <p:cNvPr id="6" name="Content Placeholder 9"/>
          <p:cNvSpPr txBox="1">
            <a:spLocks/>
          </p:cNvSpPr>
          <p:nvPr/>
        </p:nvSpPr>
        <p:spPr bwMode="auto">
          <a:xfrm>
            <a:off x="457200" y="4953000"/>
            <a:ext cx="40386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400" b="0" dirty="0" smtClean="0"/>
              <a:t>protected </a:t>
            </a:r>
            <a:r>
              <a:rPr lang="en-US" sz="1400" b="0" dirty="0" err="1" smtClean="0"/>
              <a:t>int</a:t>
            </a:r>
            <a:r>
              <a:rPr lang="en-US" sz="1400" b="0" dirty="0" smtClean="0"/>
              <a:t> num2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Q2.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69</a:t>
            </a:fld>
            <a:endParaRPr lang="en-US"/>
          </a:p>
        </p:txBody>
      </p:sp>
      <p:sp>
        <p:nvSpPr>
          <p:cNvPr id="8" name="Text Box 4"/>
          <p:cNvSpPr txBox="1">
            <a:spLocks noChangeArrowheads="1"/>
          </p:cNvSpPr>
          <p:nvPr/>
        </p:nvSpPr>
        <p:spPr bwMode="auto">
          <a:xfrm>
            <a:off x="784225" y="1501775"/>
            <a:ext cx="8077200" cy="287771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1000" dirty="0" smtClean="0"/>
              <a:t>package pack1;</a:t>
            </a:r>
          </a:p>
          <a:p>
            <a:r>
              <a:rPr lang="en-US" sz="1000" dirty="0" smtClean="0"/>
              <a:t>public class Example{</a:t>
            </a:r>
          </a:p>
          <a:p>
            <a:r>
              <a:rPr lang="en-US" sz="1000" dirty="0" smtClean="0"/>
              <a:t>	public void </a:t>
            </a:r>
            <a:r>
              <a:rPr lang="en-US" sz="1000" dirty="0" err="1" smtClean="0"/>
              <a:t>disp</a:t>
            </a:r>
            <a:r>
              <a:rPr lang="en-US" sz="1000" dirty="0" smtClean="0"/>
              <a:t>(){</a:t>
            </a:r>
          </a:p>
          <a:p>
            <a:r>
              <a:rPr lang="en-US" sz="1000" dirty="0" smtClean="0"/>
              <a:t>		 </a:t>
            </a:r>
            <a:r>
              <a:rPr lang="en-US" sz="1000" dirty="0" err="1" smtClean="0"/>
              <a:t>System.out.println</a:t>
            </a:r>
            <a:r>
              <a:rPr lang="en-US" sz="1000" dirty="0" smtClean="0"/>
              <a:t>("</a:t>
            </a:r>
            <a:r>
              <a:rPr lang="en-US" sz="1000" dirty="0" err="1" smtClean="0"/>
              <a:t>disp</a:t>
            </a:r>
            <a:r>
              <a:rPr lang="en-US" sz="1000" dirty="0" smtClean="0"/>
              <a:t>() of class  Example");</a:t>
            </a:r>
          </a:p>
          <a:p>
            <a:r>
              <a:rPr lang="en-US" sz="1000" dirty="0" smtClean="0"/>
              <a:t>	 }</a:t>
            </a:r>
          </a:p>
          <a:p>
            <a:r>
              <a:rPr lang="en-US" sz="1000" dirty="0" smtClean="0"/>
              <a:t>}</a:t>
            </a:r>
          </a:p>
          <a:p>
            <a:r>
              <a:rPr lang="en-US" sz="1000" dirty="0" smtClean="0"/>
              <a:t>class Example1{</a:t>
            </a:r>
          </a:p>
          <a:p>
            <a:r>
              <a:rPr lang="en-US" sz="1000" dirty="0" smtClean="0"/>
              <a:t>	public static void main(String </a:t>
            </a:r>
            <a:r>
              <a:rPr lang="en-US" sz="1000" dirty="0" err="1" smtClean="0"/>
              <a:t>args</a:t>
            </a:r>
            <a:r>
              <a:rPr lang="en-US" sz="1000" dirty="0" smtClean="0"/>
              <a:t>[]){</a:t>
            </a:r>
          </a:p>
          <a:p>
            <a:r>
              <a:rPr lang="en-US" sz="1000" dirty="0" smtClean="0"/>
              <a:t>		Example </a:t>
            </a:r>
            <a:r>
              <a:rPr lang="en-US" sz="1000" dirty="0" err="1" smtClean="0"/>
              <a:t>obj</a:t>
            </a:r>
            <a:r>
              <a:rPr lang="en-US" sz="1000" dirty="0" smtClean="0"/>
              <a:t>=new Example();</a:t>
            </a:r>
          </a:p>
          <a:p>
            <a:r>
              <a:rPr lang="en-US" sz="1000" dirty="0" smtClean="0"/>
              <a:t>		</a:t>
            </a:r>
            <a:r>
              <a:rPr lang="en-US" sz="1000" dirty="0" err="1" smtClean="0"/>
              <a:t>obj.disp</a:t>
            </a:r>
            <a:r>
              <a:rPr lang="en-US" sz="1000" dirty="0" smtClean="0"/>
              <a:t>();</a:t>
            </a:r>
          </a:p>
          <a:p>
            <a:r>
              <a:rPr lang="en-US" sz="1000" dirty="0" smtClean="0"/>
              <a:t>	}</a:t>
            </a:r>
          </a:p>
          <a:p>
            <a:r>
              <a:rPr lang="en-US" sz="1000" dirty="0" smtClean="0"/>
              <a:t>}</a:t>
            </a:r>
            <a:endParaRPr lang="en-US" sz="1000" dirty="0"/>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762000" y="4572000"/>
            <a:ext cx="8077200" cy="9906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Compilation Error </a:t>
            </a:r>
            <a:r>
              <a:rPr lang="en-US" sz="1600" dirty="0" smtClean="0"/>
              <a:t>: </a:t>
            </a:r>
            <a:r>
              <a:rPr lang="en-US" sz="1600" b="0" dirty="0" smtClean="0"/>
              <a:t>Inside a .java file, only one class can be made public and if there is a starter class, then that class should be made 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304800" y="1524000"/>
            <a:ext cx="9448800" cy="914400"/>
          </a:xfrm>
        </p:spPr>
        <p:txBody>
          <a:bodyPr/>
          <a:lstStyle/>
          <a:p>
            <a:pPr>
              <a:defRPr/>
            </a:pPr>
            <a:r>
              <a:rPr lang="en-US" sz="3100" dirty="0" smtClean="0">
                <a:solidFill>
                  <a:schemeClr val="tx1"/>
                </a:solidFill>
              </a:rPr>
              <a:t/>
            </a:r>
            <a:br>
              <a:rPr lang="en-US" sz="3100" dirty="0" smtClean="0">
                <a:solidFill>
                  <a:schemeClr val="tx1"/>
                </a:solidFill>
              </a:rPr>
            </a:br>
            <a:r>
              <a:rPr lang="en-US" sz="3100" dirty="0" smtClean="0">
                <a:solidFill>
                  <a:schemeClr val="tx1"/>
                </a:solidFill>
              </a:rPr>
              <a:t/>
            </a:r>
            <a:br>
              <a:rPr lang="en-US" sz="3100" dirty="0" smtClean="0">
                <a:solidFill>
                  <a:schemeClr val="tx1"/>
                </a:solidFill>
              </a:rPr>
            </a:br>
            <a:r>
              <a:rPr lang="en-US" dirty="0" smtClean="0"/>
              <a:t>protected access </a:t>
            </a:r>
            <a:r>
              <a:rPr lang="en-US" dirty="0" err="1" smtClean="0"/>
              <a:t>specifier</a:t>
            </a:r>
            <a:r>
              <a:rPr lang="en-US" dirty="0" smtClean="0"/>
              <a:t> and abstract keyword</a:t>
            </a:r>
            <a:r>
              <a:rPr lang="en-US" sz="3100" dirty="0" smtClean="0">
                <a:solidFill>
                  <a:schemeClr val="tx1"/>
                </a:solidFill>
              </a:rPr>
              <a:t/>
            </a:r>
            <a:br>
              <a:rPr lang="en-US" sz="3100" dirty="0" smtClean="0">
                <a:solidFill>
                  <a:schemeClr val="tx1"/>
                </a:solidFill>
              </a:rPr>
            </a:br>
            <a:r>
              <a:rPr lang="en-US" dirty="0" smtClean="0"/>
              <a:t>  </a:t>
            </a:r>
            <a:r>
              <a:rPr lang="en-US" sz="2000" b="0" dirty="0" smtClean="0"/>
              <a:t/>
            </a:r>
            <a:br>
              <a:rPr lang="en-US" sz="2000" b="0" dirty="0" smtClean="0"/>
            </a:br>
            <a:r>
              <a:rPr lang="en-US" dirty="0" smtClean="0"/>
              <a:t> </a:t>
            </a:r>
            <a:endParaRPr lang="en-US" i="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Q3.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70</a:t>
            </a:fld>
            <a:endParaRPr lang="en-US"/>
          </a:p>
        </p:txBody>
      </p:sp>
      <p:sp>
        <p:nvSpPr>
          <p:cNvPr id="8" name="Text Box 4"/>
          <p:cNvSpPr txBox="1">
            <a:spLocks noChangeArrowheads="1"/>
          </p:cNvSpPr>
          <p:nvPr/>
        </p:nvSpPr>
        <p:spPr bwMode="auto">
          <a:xfrm>
            <a:off x="784225" y="1501775"/>
            <a:ext cx="8077200" cy="41703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1000" dirty="0" smtClean="0"/>
              <a:t>class Base{</a:t>
            </a:r>
          </a:p>
          <a:p>
            <a:r>
              <a:rPr lang="en-US" sz="1000" dirty="0" smtClean="0"/>
              <a:t>                </a:t>
            </a:r>
            <a:r>
              <a:rPr lang="en-US" sz="1000" dirty="0" err="1" smtClean="0"/>
              <a:t>int</a:t>
            </a:r>
            <a:r>
              <a:rPr lang="en-US" sz="1000" dirty="0" smtClean="0"/>
              <a:t> </a:t>
            </a:r>
            <a:r>
              <a:rPr lang="en-US" sz="1000" dirty="0" err="1" smtClean="0"/>
              <a:t>basevar</a:t>
            </a:r>
            <a:r>
              <a:rPr lang="en-US" sz="1000" dirty="0" smtClean="0"/>
              <a:t>;</a:t>
            </a:r>
          </a:p>
          <a:p>
            <a:r>
              <a:rPr lang="en-US" sz="1000" dirty="0" smtClean="0"/>
              <a:t>                public void </a:t>
            </a:r>
            <a:r>
              <a:rPr lang="en-US" sz="1000" dirty="0" err="1" smtClean="0"/>
              <a:t>commonMethod</a:t>
            </a:r>
            <a:r>
              <a:rPr lang="en-US" sz="1000" dirty="0" smtClean="0"/>
              <a:t>(){</a:t>
            </a:r>
          </a:p>
          <a:p>
            <a:r>
              <a:rPr lang="en-US" sz="1000" dirty="0" smtClean="0"/>
              <a:t>                                </a:t>
            </a:r>
            <a:r>
              <a:rPr lang="en-US" sz="1000" dirty="0" err="1" smtClean="0"/>
              <a:t>System.out.println</a:t>
            </a:r>
            <a:r>
              <a:rPr lang="en-US" sz="1000" dirty="0" smtClean="0"/>
              <a:t>("Common method of base");</a:t>
            </a:r>
          </a:p>
          <a:p>
            <a:r>
              <a:rPr lang="en-US" sz="1000" dirty="0" smtClean="0"/>
              <a:t>                }</a:t>
            </a:r>
          </a:p>
          <a:p>
            <a:r>
              <a:rPr lang="en-US" sz="1000" dirty="0" smtClean="0"/>
              <a:t>}</a:t>
            </a:r>
          </a:p>
          <a:p>
            <a:r>
              <a:rPr lang="en-US" sz="1000" dirty="0" smtClean="0"/>
              <a:t>class </a:t>
            </a:r>
            <a:r>
              <a:rPr lang="en-US" sz="1000" dirty="0" err="1" smtClean="0"/>
              <a:t>Der</a:t>
            </a:r>
            <a:r>
              <a:rPr lang="en-US" sz="1000" dirty="0" smtClean="0"/>
              <a:t> extends Base{</a:t>
            </a:r>
          </a:p>
          <a:p>
            <a:r>
              <a:rPr lang="en-US" sz="1000" dirty="0" smtClean="0"/>
              <a:t>                private void  </a:t>
            </a:r>
            <a:r>
              <a:rPr lang="en-US" sz="1000" dirty="0" err="1" smtClean="0"/>
              <a:t>commonMethod</a:t>
            </a:r>
            <a:r>
              <a:rPr lang="en-US" sz="1000" dirty="0" smtClean="0"/>
              <a:t>(){</a:t>
            </a:r>
          </a:p>
          <a:p>
            <a:r>
              <a:rPr lang="en-US" sz="1000" dirty="0" smtClean="0"/>
              <a:t>                                                </a:t>
            </a:r>
            <a:r>
              <a:rPr lang="en-US" sz="1000" dirty="0" err="1" smtClean="0"/>
              <a:t>System.out.println</a:t>
            </a:r>
            <a:r>
              <a:rPr lang="en-US" sz="1000" dirty="0" smtClean="0"/>
              <a:t>("Common method of derived");</a:t>
            </a:r>
          </a:p>
          <a:p>
            <a:r>
              <a:rPr lang="en-US" sz="1000" dirty="0" smtClean="0"/>
              <a:t>                }</a:t>
            </a:r>
          </a:p>
          <a:p>
            <a:r>
              <a:rPr lang="en-US" sz="1000" dirty="0" smtClean="0"/>
              <a:t>}</a:t>
            </a:r>
          </a:p>
          <a:p>
            <a:r>
              <a:rPr lang="en-US" sz="1000" dirty="0" smtClean="0"/>
              <a:t>class Demo{</a:t>
            </a:r>
          </a:p>
          <a:p>
            <a:r>
              <a:rPr lang="en-US" sz="1000" dirty="0" smtClean="0"/>
              <a:t>                public static void main(String </a:t>
            </a:r>
            <a:r>
              <a:rPr lang="en-US" sz="1000" dirty="0" err="1" smtClean="0"/>
              <a:t>args</a:t>
            </a:r>
            <a:r>
              <a:rPr lang="en-US" sz="1000" dirty="0" smtClean="0"/>
              <a:t>[]){</a:t>
            </a:r>
          </a:p>
          <a:p>
            <a:r>
              <a:rPr lang="en-US" sz="1000" dirty="0" smtClean="0"/>
              <a:t>                                </a:t>
            </a:r>
            <a:r>
              <a:rPr lang="en-US" sz="1000" dirty="0" err="1" smtClean="0"/>
              <a:t>Der</a:t>
            </a:r>
            <a:r>
              <a:rPr lang="en-US" sz="1000" dirty="0" smtClean="0"/>
              <a:t> </a:t>
            </a:r>
            <a:r>
              <a:rPr lang="en-US" sz="1000" dirty="0" err="1" smtClean="0"/>
              <a:t>obj</a:t>
            </a:r>
            <a:r>
              <a:rPr lang="en-US" sz="1000" dirty="0" smtClean="0"/>
              <a:t>=new </a:t>
            </a:r>
            <a:r>
              <a:rPr lang="en-US" sz="1000" dirty="0" err="1" smtClean="0"/>
              <a:t>Der</a:t>
            </a:r>
            <a:r>
              <a:rPr lang="en-US" sz="1000" dirty="0" smtClean="0"/>
              <a:t>();</a:t>
            </a:r>
          </a:p>
          <a:p>
            <a:r>
              <a:rPr lang="en-US" sz="1000" dirty="0" smtClean="0"/>
              <a:t>                                </a:t>
            </a:r>
            <a:r>
              <a:rPr lang="en-US" sz="1000" dirty="0" err="1" smtClean="0"/>
              <a:t>obj.commonMethod</a:t>
            </a:r>
            <a:r>
              <a:rPr lang="en-US" sz="1000" dirty="0" smtClean="0"/>
              <a:t>();</a:t>
            </a:r>
          </a:p>
          <a:p>
            <a:r>
              <a:rPr lang="en-US" sz="1000" dirty="0" smtClean="0"/>
              <a:t>                }</a:t>
            </a:r>
          </a:p>
          <a:p>
            <a:r>
              <a:rPr lang="en-US" sz="1000" dirty="0" smtClean="0"/>
              <a:t>}</a:t>
            </a:r>
          </a:p>
          <a:p>
            <a:endParaRPr lang="en-US" sz="1000" dirty="0"/>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990600" y="5257800"/>
            <a:ext cx="8077200" cy="9144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Compilation Error </a:t>
            </a:r>
            <a:r>
              <a:rPr lang="en-US" sz="1600" dirty="0" smtClean="0"/>
              <a:t>: </a:t>
            </a:r>
            <a:r>
              <a:rPr lang="en-US" sz="1600" b="0" dirty="0" smtClean="0"/>
              <a:t>Overridden method cannot have a weaker access privilege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AU" dirty="0" smtClean="0"/>
              <a:t>Can you answer these questions? </a:t>
            </a:r>
            <a:endParaRPr lang="en-US" dirty="0" smtClean="0"/>
          </a:p>
        </p:txBody>
      </p:sp>
      <p:sp>
        <p:nvSpPr>
          <p:cNvPr id="5" name="Content Placeholder 4"/>
          <p:cNvSpPr>
            <a:spLocks noGrp="1"/>
          </p:cNvSpPr>
          <p:nvPr>
            <p:ph idx="1"/>
          </p:nvPr>
        </p:nvSpPr>
        <p:spPr>
          <a:xfrm>
            <a:off x="381000" y="1066800"/>
            <a:ext cx="8915400" cy="4881563"/>
          </a:xfrm>
        </p:spPr>
        <p:txBody>
          <a:bodyPr/>
          <a:lstStyle/>
          <a:p>
            <a:pPr>
              <a:buFont typeface="Wingdings" pitchFamily="2" charset="2"/>
              <a:buNone/>
              <a:defRPr/>
            </a:pPr>
            <a:r>
              <a:rPr lang="en-US" dirty="0" smtClean="0"/>
              <a:t>Q4. What is the output of the following code snippet?</a:t>
            </a:r>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eaLnBrk="1" hangingPunct="1">
              <a:buFont typeface="Wingdings" pitchFamily="2" charset="2"/>
              <a:buNone/>
              <a:defRPr/>
            </a:pPr>
            <a:endParaRPr lang="en-US" sz="1800" kern="1200" dirty="0" smtClean="0"/>
          </a:p>
        </p:txBody>
      </p:sp>
      <p:sp>
        <p:nvSpPr>
          <p:cNvPr id="4" name="Slide Number Placeholder 3"/>
          <p:cNvSpPr>
            <a:spLocks noGrp="1"/>
          </p:cNvSpPr>
          <p:nvPr>
            <p:ph type="sldNum" sz="quarter" idx="10"/>
          </p:nvPr>
        </p:nvSpPr>
        <p:spPr/>
        <p:txBody>
          <a:bodyPr/>
          <a:lstStyle/>
          <a:p>
            <a:pPr>
              <a:defRPr/>
            </a:pPr>
            <a:fld id="{E616C424-D3F6-497A-884E-37604C68E6BB}" type="slidenum">
              <a:rPr lang="en-US"/>
              <a:pPr>
                <a:defRPr/>
              </a:pPr>
              <a:t>71</a:t>
            </a:fld>
            <a:endParaRPr lang="en-US"/>
          </a:p>
        </p:txBody>
      </p:sp>
      <p:sp>
        <p:nvSpPr>
          <p:cNvPr id="8" name="Text Box 4"/>
          <p:cNvSpPr txBox="1">
            <a:spLocks noChangeArrowheads="1"/>
          </p:cNvSpPr>
          <p:nvPr/>
        </p:nvSpPr>
        <p:spPr bwMode="auto">
          <a:xfrm>
            <a:off x="784225" y="2004060"/>
            <a:ext cx="8077200" cy="39395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1000" dirty="0" smtClean="0"/>
              <a:t>class Base{</a:t>
            </a:r>
          </a:p>
          <a:p>
            <a:r>
              <a:rPr lang="en-US" sz="1000" dirty="0" smtClean="0"/>
              <a:t>                </a:t>
            </a:r>
            <a:r>
              <a:rPr lang="en-US" sz="1000" dirty="0" err="1" smtClean="0"/>
              <a:t>int</a:t>
            </a:r>
            <a:r>
              <a:rPr lang="en-US" sz="1000" dirty="0" smtClean="0"/>
              <a:t> </a:t>
            </a:r>
            <a:r>
              <a:rPr lang="en-US" sz="1000" dirty="0" err="1" smtClean="0"/>
              <a:t>basevar</a:t>
            </a:r>
            <a:r>
              <a:rPr lang="en-US" sz="1000" dirty="0" smtClean="0"/>
              <a:t>;</a:t>
            </a:r>
          </a:p>
          <a:p>
            <a:r>
              <a:rPr lang="en-US" sz="1000" dirty="0" smtClean="0"/>
              <a:t>                public void </a:t>
            </a:r>
            <a:r>
              <a:rPr lang="en-US" sz="1000" dirty="0" err="1" smtClean="0"/>
              <a:t>commonMethod</a:t>
            </a:r>
            <a:r>
              <a:rPr lang="en-US" sz="1000" dirty="0" smtClean="0"/>
              <a:t>(){</a:t>
            </a:r>
          </a:p>
          <a:p>
            <a:r>
              <a:rPr lang="en-US" sz="1000" dirty="0" smtClean="0"/>
              <a:t>                                </a:t>
            </a:r>
            <a:r>
              <a:rPr lang="en-US" sz="1000" dirty="0" err="1" smtClean="0"/>
              <a:t>System.out.println</a:t>
            </a:r>
            <a:r>
              <a:rPr lang="en-US" sz="1000" dirty="0" smtClean="0"/>
              <a:t>("Common method of base");</a:t>
            </a:r>
          </a:p>
          <a:p>
            <a:r>
              <a:rPr lang="en-US" sz="1000" dirty="0" smtClean="0"/>
              <a:t>                }</a:t>
            </a:r>
          </a:p>
          <a:p>
            <a:r>
              <a:rPr lang="en-US" sz="1000" dirty="0" smtClean="0"/>
              <a:t>}</a:t>
            </a:r>
          </a:p>
          <a:p>
            <a:r>
              <a:rPr lang="en-US" sz="1000" dirty="0" smtClean="0"/>
              <a:t>class </a:t>
            </a:r>
            <a:r>
              <a:rPr lang="en-US" sz="1000" dirty="0" err="1" smtClean="0"/>
              <a:t>Der</a:t>
            </a:r>
            <a:r>
              <a:rPr lang="en-US" sz="1000" dirty="0" smtClean="0"/>
              <a:t> extends Base{</a:t>
            </a:r>
          </a:p>
          <a:p>
            <a:r>
              <a:rPr lang="en-US" sz="1000" dirty="0" smtClean="0"/>
              <a:t>                void  </a:t>
            </a:r>
            <a:r>
              <a:rPr lang="en-US" sz="1000" dirty="0" err="1" smtClean="0"/>
              <a:t>commonMethod</a:t>
            </a:r>
            <a:r>
              <a:rPr lang="en-US" sz="1000" dirty="0" smtClean="0"/>
              <a:t>(){</a:t>
            </a:r>
          </a:p>
          <a:p>
            <a:r>
              <a:rPr lang="en-US" sz="1000" dirty="0" smtClean="0"/>
              <a:t>                                                </a:t>
            </a:r>
            <a:r>
              <a:rPr lang="en-US" sz="1000" dirty="0" err="1" smtClean="0"/>
              <a:t>System.out.println</a:t>
            </a:r>
            <a:r>
              <a:rPr lang="en-US" sz="1000" dirty="0" smtClean="0"/>
              <a:t>("Common method of derived");</a:t>
            </a:r>
          </a:p>
          <a:p>
            <a:r>
              <a:rPr lang="en-US" sz="1000" dirty="0" smtClean="0"/>
              <a:t>                }</a:t>
            </a:r>
          </a:p>
          <a:p>
            <a:r>
              <a:rPr lang="en-US" sz="1000" dirty="0" smtClean="0"/>
              <a:t>}</a:t>
            </a:r>
          </a:p>
          <a:p>
            <a:r>
              <a:rPr lang="en-US" sz="1000" dirty="0" smtClean="0"/>
              <a:t>class Demo{</a:t>
            </a:r>
          </a:p>
          <a:p>
            <a:r>
              <a:rPr lang="en-US" sz="1000" dirty="0" smtClean="0"/>
              <a:t>                public static void main(String </a:t>
            </a:r>
            <a:r>
              <a:rPr lang="en-US" sz="1000" dirty="0" err="1" smtClean="0"/>
              <a:t>args</a:t>
            </a:r>
            <a:r>
              <a:rPr lang="en-US" sz="1000" dirty="0" smtClean="0"/>
              <a:t>[]){</a:t>
            </a:r>
          </a:p>
          <a:p>
            <a:r>
              <a:rPr lang="en-US" sz="1000" dirty="0" smtClean="0"/>
              <a:t>                                </a:t>
            </a:r>
            <a:r>
              <a:rPr lang="en-US" sz="1000" dirty="0" err="1" smtClean="0"/>
              <a:t>Der</a:t>
            </a:r>
            <a:r>
              <a:rPr lang="en-US" sz="1000" dirty="0" smtClean="0"/>
              <a:t> </a:t>
            </a:r>
            <a:r>
              <a:rPr lang="en-US" sz="1000" dirty="0" err="1" smtClean="0"/>
              <a:t>obj</a:t>
            </a:r>
            <a:r>
              <a:rPr lang="en-US" sz="1000" dirty="0" smtClean="0"/>
              <a:t>=new </a:t>
            </a:r>
            <a:r>
              <a:rPr lang="en-US" sz="1000" dirty="0" err="1" smtClean="0"/>
              <a:t>Der</a:t>
            </a:r>
            <a:r>
              <a:rPr lang="en-US" sz="1000" dirty="0" smtClean="0"/>
              <a:t>();</a:t>
            </a:r>
          </a:p>
          <a:p>
            <a:r>
              <a:rPr lang="en-US" sz="1000" dirty="0" smtClean="0"/>
              <a:t>                                </a:t>
            </a:r>
            <a:r>
              <a:rPr lang="en-US" sz="1000" dirty="0" err="1" smtClean="0"/>
              <a:t>obj.commonMethod</a:t>
            </a:r>
            <a:r>
              <a:rPr lang="en-US" sz="1000" dirty="0" smtClean="0"/>
              <a:t>();</a:t>
            </a:r>
          </a:p>
          <a:p>
            <a:r>
              <a:rPr lang="en-US" sz="1000" dirty="0" smtClean="0"/>
              <a:t>                }</a:t>
            </a:r>
          </a:p>
          <a:p>
            <a:r>
              <a:rPr lang="en-US" sz="1000" dirty="0" smtClean="0"/>
              <a:t>}</a:t>
            </a:r>
            <a:endParaRPr lang="en-US" sz="1000" dirty="0"/>
          </a:p>
        </p:txBody>
      </p:sp>
      <p:pic>
        <p:nvPicPr>
          <p:cNvPr id="358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2514600"/>
            <a:ext cx="1244600" cy="1400175"/>
          </a:xfrm>
          <a:prstGeom prst="rect">
            <a:avLst/>
          </a:prstGeom>
          <a:noFill/>
          <a:ln w="9525">
            <a:noFill/>
            <a:miter lim="800000"/>
            <a:headEnd/>
            <a:tailEnd/>
          </a:ln>
        </p:spPr>
      </p:pic>
      <p:sp>
        <p:nvSpPr>
          <p:cNvPr id="7" name="Content Placeholder 9"/>
          <p:cNvSpPr txBox="1">
            <a:spLocks/>
          </p:cNvSpPr>
          <p:nvPr/>
        </p:nvSpPr>
        <p:spPr bwMode="auto">
          <a:xfrm>
            <a:off x="1828800" y="5562600"/>
            <a:ext cx="8077200" cy="762000"/>
          </a:xfrm>
          <a:prstGeom prst="flowChartProcess">
            <a:avLst/>
          </a:prstGeom>
          <a:ln w="9525" cap="flat" cmpd="sng" algn="ctr">
            <a:solidFill>
              <a:schemeClr val="accent2">
                <a:shade val="95000"/>
                <a:satMod val="105000"/>
              </a:schemeClr>
            </a:solidFill>
            <a:prstDash val="solid"/>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bodyPr>
          <a:lstStyle/>
          <a:p>
            <a:pPr eaLnBrk="1" hangingPunct="1"/>
            <a:r>
              <a:rPr lang="en-US" sz="1600" dirty="0" err="1" smtClean="0"/>
              <a:t>Ans</a:t>
            </a:r>
            <a:r>
              <a:rPr lang="en-US" sz="1600" dirty="0" smtClean="0"/>
              <a:t>:</a:t>
            </a:r>
          </a:p>
          <a:p>
            <a:pPr eaLnBrk="1" hangingPunct="1"/>
            <a:r>
              <a:rPr lang="en-US" sz="1600" b="0" dirty="0" smtClean="0"/>
              <a:t>Compilation Error </a:t>
            </a:r>
            <a:r>
              <a:rPr lang="en-US" sz="1600" dirty="0" smtClean="0"/>
              <a:t>: </a:t>
            </a:r>
            <a:r>
              <a:rPr lang="en-US" sz="1600" b="0" dirty="0" smtClean="0"/>
              <a:t>Overridden method cannot have a weaker access privilege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Retail Store Application – Summary </a:t>
            </a:r>
            <a:endParaRPr lang="en-US" dirty="0"/>
          </a:p>
        </p:txBody>
      </p:sp>
      <p:sp>
        <p:nvSpPr>
          <p:cNvPr id="3" name="Slide Number Placeholder 2"/>
          <p:cNvSpPr>
            <a:spLocks noGrp="1"/>
          </p:cNvSpPr>
          <p:nvPr>
            <p:ph type="sldNum" sz="quarter" idx="10"/>
          </p:nvPr>
        </p:nvSpPr>
        <p:spPr/>
        <p:txBody>
          <a:bodyPr/>
          <a:lstStyle/>
          <a:p>
            <a:pPr>
              <a:defRPr/>
            </a:pPr>
            <a:fld id="{9863A9F6-3BE1-41F0-8A4D-E84324C524B1}" type="slidenum">
              <a:rPr lang="en-US" smtClean="0"/>
              <a:pPr>
                <a:defRPr/>
              </a:pPr>
              <a:t>72</a:t>
            </a:fld>
            <a:endParaRPr lang="en-US"/>
          </a:p>
        </p:txBody>
      </p:sp>
      <p:pic>
        <p:nvPicPr>
          <p:cNvPr id="66564" name="Picture 2"/>
          <p:cNvPicPr>
            <a:picLocks noChangeAspect="1" noChangeArrowheads="1"/>
          </p:cNvPicPr>
          <p:nvPr/>
        </p:nvPicPr>
        <p:blipFill>
          <a:blip r:embed="rId3"/>
          <a:srcRect/>
          <a:stretch>
            <a:fillRect/>
          </a:stretch>
        </p:blipFill>
        <p:spPr bwMode="auto">
          <a:xfrm>
            <a:off x="228600" y="1905000"/>
            <a:ext cx="9490075" cy="4191000"/>
          </a:xfrm>
          <a:prstGeom prst="rect">
            <a:avLst/>
          </a:prstGeom>
          <a:noFill/>
          <a:ln w="12700">
            <a:noFill/>
            <a:miter lim="800000"/>
            <a:headEnd/>
            <a:tailEnd/>
          </a:ln>
        </p:spPr>
      </p:pic>
      <p:sp>
        <p:nvSpPr>
          <p:cNvPr id="5" name="Rectangular Callout 4"/>
          <p:cNvSpPr/>
          <p:nvPr/>
        </p:nvSpPr>
        <p:spPr bwMode="auto">
          <a:xfrm>
            <a:off x="5029200" y="1371600"/>
            <a:ext cx="1257300" cy="762000"/>
          </a:xfrm>
          <a:prstGeom prst="wedgeRectCallout">
            <a:avLst>
              <a:gd name="adj1" fmla="val -73941"/>
              <a:gd name="adj2" fmla="val 281548"/>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member variables of a </a:t>
            </a:r>
            <a:r>
              <a:rPr lang="en-US" dirty="0" smtClean="0">
                <a:solidFill>
                  <a:schemeClr val="bg1"/>
                </a:solidFill>
              </a:rPr>
              <a:t>class(Day 2)</a:t>
            </a:r>
            <a:endParaRPr lang="en-US" dirty="0">
              <a:solidFill>
                <a:schemeClr val="bg1"/>
              </a:solidFill>
            </a:endParaRPr>
          </a:p>
        </p:txBody>
      </p:sp>
      <p:sp>
        <p:nvSpPr>
          <p:cNvPr id="11" name="Rectangular Callout 10"/>
          <p:cNvSpPr/>
          <p:nvPr/>
        </p:nvSpPr>
        <p:spPr bwMode="auto">
          <a:xfrm>
            <a:off x="3886200" y="2133600"/>
            <a:ext cx="1257300" cy="762000"/>
          </a:xfrm>
          <a:prstGeom prst="wedgeRectCallout">
            <a:avLst>
              <a:gd name="adj1" fmla="val -47390"/>
              <a:gd name="adj2" fmla="val 237738"/>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member methods of a </a:t>
            </a:r>
            <a:r>
              <a:rPr lang="en-US" dirty="0" smtClean="0">
                <a:solidFill>
                  <a:schemeClr val="bg1"/>
                </a:solidFill>
              </a:rPr>
              <a:t>class(Day 2) </a:t>
            </a:r>
            <a:endParaRPr lang="en-US" dirty="0">
              <a:solidFill>
                <a:schemeClr val="bg1"/>
              </a:solidFill>
            </a:endParaRPr>
          </a:p>
        </p:txBody>
      </p:sp>
      <p:sp>
        <p:nvSpPr>
          <p:cNvPr id="16" name="Rectangular Callout 15"/>
          <p:cNvSpPr/>
          <p:nvPr/>
        </p:nvSpPr>
        <p:spPr bwMode="auto">
          <a:xfrm>
            <a:off x="8153400" y="4191000"/>
            <a:ext cx="1257300" cy="762000"/>
          </a:xfrm>
          <a:prstGeom prst="wedgeRectCallout">
            <a:avLst>
              <a:gd name="adj1" fmla="val -94720"/>
              <a:gd name="adj2" fmla="val -47976"/>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control structures &amp; </a:t>
            </a:r>
            <a:r>
              <a:rPr lang="en-US" dirty="0" smtClean="0">
                <a:solidFill>
                  <a:schemeClr val="bg1"/>
                </a:solidFill>
              </a:rPr>
              <a:t>operators(Day 2)</a:t>
            </a:r>
            <a:endParaRPr lang="en-US" dirty="0">
              <a:solidFill>
                <a:schemeClr val="bg1"/>
              </a:solidFill>
            </a:endParaRPr>
          </a:p>
        </p:txBody>
      </p:sp>
      <p:sp>
        <p:nvSpPr>
          <p:cNvPr id="17" name="Rectangular Callout 16"/>
          <p:cNvSpPr/>
          <p:nvPr/>
        </p:nvSpPr>
        <p:spPr bwMode="auto">
          <a:xfrm>
            <a:off x="1981200" y="1676400"/>
            <a:ext cx="1219200" cy="381000"/>
          </a:xfrm>
          <a:prstGeom prst="wedgeRectCallout">
            <a:avLst>
              <a:gd name="adj1" fmla="val 60980"/>
              <a:gd name="adj2" fmla="val 529168"/>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Arrays(Day 3)</a:t>
            </a:r>
            <a:endParaRPr lang="en-US" dirty="0">
              <a:solidFill>
                <a:schemeClr val="bg1"/>
              </a:solidFill>
            </a:endParaRPr>
          </a:p>
        </p:txBody>
      </p:sp>
      <p:sp>
        <p:nvSpPr>
          <p:cNvPr id="18" name="Rectangular Callout 17"/>
          <p:cNvSpPr/>
          <p:nvPr/>
        </p:nvSpPr>
        <p:spPr bwMode="auto">
          <a:xfrm>
            <a:off x="2438400" y="2209800"/>
            <a:ext cx="1295400" cy="381000"/>
          </a:xfrm>
          <a:prstGeom prst="wedgeRectCallout">
            <a:avLst>
              <a:gd name="adj1" fmla="val 54630"/>
              <a:gd name="adj2" fmla="val 167264"/>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Strings(Day 3)</a:t>
            </a:r>
            <a:endParaRPr lang="en-US" dirty="0">
              <a:solidFill>
                <a:schemeClr val="bg1"/>
              </a:solidFill>
            </a:endParaRPr>
          </a:p>
        </p:txBody>
      </p:sp>
      <p:sp>
        <p:nvSpPr>
          <p:cNvPr id="19" name="Rectangular Callout 18"/>
          <p:cNvSpPr/>
          <p:nvPr/>
        </p:nvSpPr>
        <p:spPr bwMode="auto">
          <a:xfrm>
            <a:off x="1143000" y="2514600"/>
            <a:ext cx="1676400" cy="533400"/>
          </a:xfrm>
          <a:prstGeom prst="wedgeRectCallout">
            <a:avLst>
              <a:gd name="adj1" fmla="val 75492"/>
              <a:gd name="adj2" fmla="val 395836"/>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Constructors(Day3)</a:t>
            </a:r>
            <a:endParaRPr lang="en-US" dirty="0">
              <a:solidFill>
                <a:schemeClr val="bg1"/>
              </a:solidFill>
            </a:endParaRPr>
          </a:p>
        </p:txBody>
      </p:sp>
      <p:sp>
        <p:nvSpPr>
          <p:cNvPr id="20" name="Rectangular Callout 19"/>
          <p:cNvSpPr/>
          <p:nvPr/>
        </p:nvSpPr>
        <p:spPr bwMode="auto">
          <a:xfrm>
            <a:off x="5181600" y="2819400"/>
            <a:ext cx="1219200" cy="381000"/>
          </a:xfrm>
          <a:prstGeom prst="wedgeRectCallout">
            <a:avLst>
              <a:gd name="adj1" fmla="val -176003"/>
              <a:gd name="adj2" fmla="val 29678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Static(Day 3)</a:t>
            </a:r>
            <a:endParaRPr lang="en-US" dirty="0">
              <a:solidFill>
                <a:schemeClr val="bg1"/>
              </a:solidFill>
            </a:endParaRPr>
          </a:p>
        </p:txBody>
      </p:sp>
      <p:sp>
        <p:nvSpPr>
          <p:cNvPr id="21" name="Rectangular Callout 20"/>
          <p:cNvSpPr/>
          <p:nvPr/>
        </p:nvSpPr>
        <p:spPr bwMode="auto">
          <a:xfrm>
            <a:off x="7924800" y="4724400"/>
            <a:ext cx="1600200" cy="762000"/>
          </a:xfrm>
          <a:prstGeom prst="wedgeRectCallout">
            <a:avLst>
              <a:gd name="adj1" fmla="val -82022"/>
              <a:gd name="adj2" fmla="val -103214"/>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command line </a:t>
            </a:r>
            <a:r>
              <a:rPr lang="en-US" dirty="0" smtClean="0">
                <a:solidFill>
                  <a:schemeClr val="bg1"/>
                </a:solidFill>
              </a:rPr>
              <a:t>arguments(Day 3)</a:t>
            </a:r>
            <a:endParaRPr lang="en-US" dirty="0">
              <a:solidFill>
                <a:schemeClr val="bg1"/>
              </a:solidFill>
            </a:endParaRPr>
          </a:p>
        </p:txBody>
      </p:sp>
      <p:sp>
        <p:nvSpPr>
          <p:cNvPr id="22" name="Rectangular Callout 21"/>
          <p:cNvSpPr/>
          <p:nvPr/>
        </p:nvSpPr>
        <p:spPr bwMode="auto">
          <a:xfrm>
            <a:off x="8458200" y="5638800"/>
            <a:ext cx="1143000" cy="838200"/>
          </a:xfrm>
          <a:prstGeom prst="wedgeRectCallout">
            <a:avLst>
              <a:gd name="adj1" fmla="val 38311"/>
              <a:gd name="adj2" fmla="val -23018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method </a:t>
            </a:r>
            <a:r>
              <a:rPr lang="en-US" dirty="0" smtClean="0">
                <a:solidFill>
                  <a:schemeClr val="bg1"/>
                </a:solidFill>
              </a:rPr>
              <a:t>overloading(Day 4)</a:t>
            </a:r>
            <a:endParaRPr lang="en-US" dirty="0">
              <a:solidFill>
                <a:schemeClr val="bg1"/>
              </a:solidFill>
            </a:endParaRPr>
          </a:p>
        </p:txBody>
      </p:sp>
      <p:sp>
        <p:nvSpPr>
          <p:cNvPr id="23" name="Rectangular Callout 22"/>
          <p:cNvSpPr/>
          <p:nvPr/>
        </p:nvSpPr>
        <p:spPr bwMode="auto">
          <a:xfrm>
            <a:off x="6019800" y="5029200"/>
            <a:ext cx="1676400" cy="381000"/>
          </a:xfrm>
          <a:prstGeom prst="wedgeRectCallout">
            <a:avLst>
              <a:gd name="adj1" fmla="val -181198"/>
              <a:gd name="adj2" fmla="val -145117"/>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inheritance)(Day 4)</a:t>
            </a:r>
            <a:endParaRPr lang="en-US" dirty="0">
              <a:solidFill>
                <a:schemeClr val="bg1"/>
              </a:solidFill>
            </a:endParaRPr>
          </a:p>
        </p:txBody>
      </p:sp>
      <p:sp>
        <p:nvSpPr>
          <p:cNvPr id="24" name="Rectangular Callout 23"/>
          <p:cNvSpPr/>
          <p:nvPr/>
        </p:nvSpPr>
        <p:spPr bwMode="auto">
          <a:xfrm>
            <a:off x="1905000" y="4572000"/>
            <a:ext cx="1143000" cy="609600"/>
          </a:xfrm>
          <a:prstGeom prst="wedgeRectCallout">
            <a:avLst>
              <a:gd name="adj1" fmla="val -183"/>
              <a:gd name="adj2" fmla="val -213687"/>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Aggregation (Day 4)</a:t>
            </a:r>
            <a:endParaRPr lang="en-US" dirty="0">
              <a:solidFill>
                <a:schemeClr val="bg1"/>
              </a:solidFill>
            </a:endParaRPr>
          </a:p>
        </p:txBody>
      </p:sp>
      <p:sp>
        <p:nvSpPr>
          <p:cNvPr id="25" name="Rectangular Callout 24"/>
          <p:cNvSpPr/>
          <p:nvPr/>
        </p:nvSpPr>
        <p:spPr bwMode="auto">
          <a:xfrm>
            <a:off x="8001000" y="2971800"/>
            <a:ext cx="1600200" cy="381000"/>
          </a:xfrm>
          <a:prstGeom prst="wedgeRectCallout">
            <a:avLst>
              <a:gd name="adj1" fmla="val -140239"/>
              <a:gd name="adj2" fmla="val 212980"/>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Association(Day 4)</a:t>
            </a:r>
            <a:endParaRPr lang="en-US" dirty="0">
              <a:solidFill>
                <a:schemeClr val="bg1"/>
              </a:solidFill>
            </a:endParaRPr>
          </a:p>
        </p:txBody>
      </p:sp>
      <p:sp>
        <p:nvSpPr>
          <p:cNvPr id="26" name="Rectangular Callout 25"/>
          <p:cNvSpPr/>
          <p:nvPr/>
        </p:nvSpPr>
        <p:spPr bwMode="auto">
          <a:xfrm>
            <a:off x="3733800" y="5867400"/>
            <a:ext cx="2133600" cy="381000"/>
          </a:xfrm>
          <a:prstGeom prst="wedgeRectCallout">
            <a:avLst>
              <a:gd name="adj1" fmla="val -120729"/>
              <a:gd name="adj2" fmla="val -167974"/>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method </a:t>
            </a:r>
            <a:r>
              <a:rPr lang="en-US" dirty="0" smtClean="0">
                <a:solidFill>
                  <a:schemeClr val="bg1"/>
                </a:solidFill>
              </a:rPr>
              <a:t>overriding(Day 4)</a:t>
            </a:r>
            <a:endParaRPr lang="en-US" dirty="0">
              <a:solidFill>
                <a:schemeClr val="bg1"/>
              </a:solidFill>
            </a:endParaRPr>
          </a:p>
        </p:txBody>
      </p:sp>
      <p:sp>
        <p:nvSpPr>
          <p:cNvPr id="27" name="Rectangular Callout 26"/>
          <p:cNvSpPr/>
          <p:nvPr/>
        </p:nvSpPr>
        <p:spPr bwMode="auto">
          <a:xfrm>
            <a:off x="7924800" y="1981200"/>
            <a:ext cx="1828800" cy="685800"/>
          </a:xfrm>
          <a:prstGeom prst="wedgeRectCallout">
            <a:avLst>
              <a:gd name="adj1" fmla="val -102800"/>
              <a:gd name="adj2" fmla="val 151363"/>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dynamic </a:t>
            </a:r>
            <a:r>
              <a:rPr lang="en-US" dirty="0" smtClean="0">
                <a:solidFill>
                  <a:schemeClr val="bg1"/>
                </a:solidFill>
              </a:rPr>
              <a:t>polymorphism(Day 4)</a:t>
            </a:r>
            <a:endParaRPr lang="en-US" dirty="0">
              <a:solidFill>
                <a:schemeClr val="bg1"/>
              </a:solidFill>
            </a:endParaRPr>
          </a:p>
        </p:txBody>
      </p:sp>
      <p:sp>
        <p:nvSpPr>
          <p:cNvPr id="28" name="Rectangular Callout 27"/>
          <p:cNvSpPr/>
          <p:nvPr/>
        </p:nvSpPr>
        <p:spPr bwMode="auto">
          <a:xfrm>
            <a:off x="3200400" y="1143000"/>
            <a:ext cx="1524000" cy="533400"/>
          </a:xfrm>
          <a:prstGeom prst="wedgeRectCallout">
            <a:avLst>
              <a:gd name="adj1" fmla="val -27562"/>
              <a:gd name="adj2" fmla="val 378725"/>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abstract </a:t>
            </a:r>
            <a:r>
              <a:rPr lang="en-US" dirty="0" smtClean="0">
                <a:solidFill>
                  <a:schemeClr val="bg1"/>
                </a:solidFill>
              </a:rPr>
              <a:t>class(Day 5)</a:t>
            </a:r>
            <a:endParaRPr lang="en-US" dirty="0">
              <a:solidFill>
                <a:schemeClr val="bg1"/>
              </a:solidFill>
            </a:endParaRPr>
          </a:p>
        </p:txBody>
      </p:sp>
      <p:sp>
        <p:nvSpPr>
          <p:cNvPr id="29" name="Rectangular Callout 28"/>
          <p:cNvSpPr/>
          <p:nvPr/>
        </p:nvSpPr>
        <p:spPr bwMode="auto">
          <a:xfrm>
            <a:off x="6172200" y="5638800"/>
            <a:ext cx="2057400" cy="533400"/>
          </a:xfrm>
          <a:prstGeom prst="wedgeRectCallout">
            <a:avLst>
              <a:gd name="adj1" fmla="val -125948"/>
              <a:gd name="adj2" fmla="val -306989"/>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a:solidFill>
                  <a:schemeClr val="bg1"/>
                </a:solidFill>
              </a:rPr>
              <a:t>abstract </a:t>
            </a:r>
            <a:r>
              <a:rPr lang="en-US" dirty="0" smtClean="0">
                <a:solidFill>
                  <a:schemeClr val="bg1"/>
                </a:solidFill>
              </a:rPr>
              <a:t>method(Day 5)</a:t>
            </a:r>
            <a:endParaRPr lang="en-US" dirty="0">
              <a:solidFill>
                <a:schemeClr val="bg1"/>
              </a:solidFill>
            </a:endParaRPr>
          </a:p>
        </p:txBody>
      </p:sp>
      <p:sp>
        <p:nvSpPr>
          <p:cNvPr id="30" name="Rectangular Callout 29"/>
          <p:cNvSpPr/>
          <p:nvPr/>
        </p:nvSpPr>
        <p:spPr bwMode="auto">
          <a:xfrm>
            <a:off x="7696200" y="1295400"/>
            <a:ext cx="1295400" cy="609600"/>
          </a:xfrm>
          <a:prstGeom prst="wedgeRectCallout">
            <a:avLst>
              <a:gd name="adj1" fmla="val -90419"/>
              <a:gd name="adj2" fmla="val 64591"/>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defRPr/>
            </a:pPr>
            <a:r>
              <a:rPr lang="en-US" dirty="0" smtClean="0">
                <a:solidFill>
                  <a:schemeClr val="bg1"/>
                </a:solidFill>
              </a:rPr>
              <a:t>Interface(Day5)</a:t>
            </a:r>
            <a:endParaRPr lang="en-US" dirty="0">
              <a:solidFill>
                <a:schemeClr val="bg1"/>
              </a:solidFill>
            </a:endParaRPr>
          </a:p>
        </p:txBody>
      </p:sp>
      <p:sp>
        <p:nvSpPr>
          <p:cNvPr id="31" name="TextBox 30"/>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32" name="Rectangular Callout 31"/>
          <p:cNvSpPr/>
          <p:nvPr/>
        </p:nvSpPr>
        <p:spPr bwMode="auto">
          <a:xfrm>
            <a:off x="228600" y="1465944"/>
            <a:ext cx="1600200" cy="533400"/>
          </a:xfrm>
          <a:prstGeom prst="wedgeRectCallout">
            <a:avLst>
              <a:gd name="adj1" fmla="val -17025"/>
              <a:gd name="adj2" fmla="val 235292"/>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smtClean="0">
                <a:solidFill>
                  <a:schemeClr val="bg1"/>
                </a:solidFill>
              </a:rPr>
              <a:t>Object Oriented Concepts and UML (Day 1) </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nodeType="clickEffect">
                                  <p:stCondLst>
                                    <p:cond delay="0"/>
                                  </p:stCondLst>
                                  <p:childTnLst>
                                    <p:animEffect transition="out" filter="blinds(horizontal)">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xit" presetSubtype="10" fill="hold" nodeType="clickEffect">
                                  <p:stCondLst>
                                    <p:cond delay="0"/>
                                  </p:stCondLst>
                                  <p:childTnLst>
                                    <p:animEffect transition="out" filter="blinds(horizontal)">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nodeType="clickEffect">
                                  <p:stCondLst>
                                    <p:cond delay="0"/>
                                  </p:stCondLst>
                                  <p:childTnLst>
                                    <p:animEffect transition="out" filter="blinds(horizontal)">
                                      <p:cBhvr>
                                        <p:cTn id="82" dur="500"/>
                                        <p:tgtEl>
                                          <p:spTgt spid="21"/>
                                        </p:tgtEl>
                                      </p:cBhvr>
                                    </p:animEffect>
                                    <p:set>
                                      <p:cBhvr>
                                        <p:cTn id="83" dur="1" fill="hold">
                                          <p:stCondLst>
                                            <p:cond delay="499"/>
                                          </p:stCondLst>
                                        </p:cTn>
                                        <p:tgtEl>
                                          <p:spTgt spid="2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nodeType="clickEffect">
                                  <p:stCondLst>
                                    <p:cond delay="0"/>
                                  </p:stCondLst>
                                  <p:childTnLst>
                                    <p:animEffect transition="out" filter="blinds(horizontal)">
                                      <p:cBhvr>
                                        <p:cTn id="91" dur="500"/>
                                        <p:tgtEl>
                                          <p:spTgt spid="22"/>
                                        </p:tgtEl>
                                      </p:cBhvr>
                                    </p:animEffect>
                                    <p:set>
                                      <p:cBhvr>
                                        <p:cTn id="92" dur="1" fill="hold">
                                          <p:stCondLst>
                                            <p:cond delay="499"/>
                                          </p:stCondLst>
                                        </p:cTn>
                                        <p:tgtEl>
                                          <p:spTgt spid="2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nodeType="clickEffect">
                                  <p:stCondLst>
                                    <p:cond delay="0"/>
                                  </p:stCondLst>
                                  <p:childTnLst>
                                    <p:animEffect transition="out" filter="blinds(horizontal)">
                                      <p:cBhvr>
                                        <p:cTn id="100" dur="500"/>
                                        <p:tgtEl>
                                          <p:spTgt spid="23"/>
                                        </p:tgtEl>
                                      </p:cBhvr>
                                    </p:animEffect>
                                    <p:set>
                                      <p:cBhvr>
                                        <p:cTn id="101" dur="1" fill="hold">
                                          <p:stCondLst>
                                            <p:cond delay="499"/>
                                          </p:stCondLst>
                                        </p:cTn>
                                        <p:tgtEl>
                                          <p:spTgt spid="23"/>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1" nodeType="clickEffect">
                                  <p:stCondLst>
                                    <p:cond delay="0"/>
                                  </p:stCondLst>
                                  <p:childTnLst>
                                    <p:animEffect transition="out" filter="blinds(horizontal)">
                                      <p:cBhvr>
                                        <p:cTn id="109" dur="500"/>
                                        <p:tgtEl>
                                          <p:spTgt spid="24"/>
                                        </p:tgtEl>
                                      </p:cBhvr>
                                    </p:animEffect>
                                    <p:set>
                                      <p:cBhvr>
                                        <p:cTn id="110" dur="1" fill="hold">
                                          <p:stCondLst>
                                            <p:cond delay="499"/>
                                          </p:stCondLst>
                                        </p:cTn>
                                        <p:tgtEl>
                                          <p:spTgt spid="24"/>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grpId="1" nodeType="clickEffect">
                                  <p:stCondLst>
                                    <p:cond delay="0"/>
                                  </p:stCondLst>
                                  <p:childTnLst>
                                    <p:animEffect transition="out" filter="blinds(horizontal)">
                                      <p:cBhvr>
                                        <p:cTn id="118" dur="500"/>
                                        <p:tgtEl>
                                          <p:spTgt spid="25"/>
                                        </p:tgtEl>
                                      </p:cBhvr>
                                    </p:animEffect>
                                    <p:set>
                                      <p:cBhvr>
                                        <p:cTn id="119" dur="1" fill="hold">
                                          <p:stCondLst>
                                            <p:cond delay="499"/>
                                          </p:stCondLst>
                                        </p:cTn>
                                        <p:tgtEl>
                                          <p:spTgt spid="2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grpId="1" nodeType="clickEffect">
                                  <p:stCondLst>
                                    <p:cond delay="0"/>
                                  </p:stCondLst>
                                  <p:childTnLst>
                                    <p:animEffect transition="out" filter="blinds(horizontal)">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27"/>
                                        </p:tgtEl>
                                      </p:cBhvr>
                                    </p:animEffect>
                                    <p:set>
                                      <p:cBhvr>
                                        <p:cTn id="137" dur="1" fill="hold">
                                          <p:stCondLst>
                                            <p:cond delay="499"/>
                                          </p:stCondLst>
                                        </p:cTn>
                                        <p:tgtEl>
                                          <p:spTgt spid="2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28"/>
                                        </p:tgtEl>
                                      </p:cBhvr>
                                    </p:animEffect>
                                    <p:set>
                                      <p:cBhvr>
                                        <p:cTn id="146" dur="1" fill="hold">
                                          <p:stCondLst>
                                            <p:cond delay="499"/>
                                          </p:stCondLst>
                                        </p:cTn>
                                        <p:tgtEl>
                                          <p:spTgt spid="28"/>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1" nodeType="clickEffect">
                                  <p:stCondLst>
                                    <p:cond delay="0"/>
                                  </p:stCondLst>
                                  <p:childTnLst>
                                    <p:animEffect transition="out" filter="blinds(horizontal)">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0"/>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3" presetClass="exit" presetSubtype="10" fill="hold" grpId="1" nodeType="clickEffect">
                                  <p:stCondLst>
                                    <p:cond delay="0"/>
                                  </p:stCondLst>
                                  <p:childTnLst>
                                    <p:animEffect transition="out" filter="blinds(horizontal)">
                                      <p:cBhvr>
                                        <p:cTn id="163" dur="500"/>
                                        <p:tgtEl>
                                          <p:spTgt spid="30"/>
                                        </p:tgtEl>
                                      </p:cBhvr>
                                    </p:animEffect>
                                    <p:set>
                                      <p:cBhvr>
                                        <p:cTn id="16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2700"/>
            <a:ext cx="7848600" cy="973138"/>
          </a:xfrm>
        </p:spPr>
        <p:txBody>
          <a:bodyPr/>
          <a:lstStyle/>
          <a:p>
            <a:pPr>
              <a:defRPr/>
            </a:pPr>
            <a:r>
              <a:rPr lang="en-US" dirty="0" smtClean="0"/>
              <a:t>Retail Store Application – Complete code</a:t>
            </a:r>
            <a:endParaRPr lang="en-US" dirty="0"/>
          </a:p>
        </p:txBody>
      </p:sp>
      <p:sp>
        <p:nvSpPr>
          <p:cNvPr id="2052" name="Content Placeholder 2"/>
          <p:cNvSpPr>
            <a:spLocks noGrp="1"/>
          </p:cNvSpPr>
          <p:nvPr>
            <p:ph idx="4294967295"/>
          </p:nvPr>
        </p:nvSpPr>
        <p:spPr>
          <a:xfrm>
            <a:off x="304800" y="1524000"/>
            <a:ext cx="8915400" cy="5003800"/>
          </a:xfrm>
        </p:spPr>
        <p:txBody>
          <a:bodyPr/>
          <a:lstStyle/>
          <a:p>
            <a:pPr>
              <a:buFont typeface="Wingdings" pitchFamily="2" charset="2"/>
              <a:buNone/>
            </a:pPr>
            <a:endParaRPr lang="en-US" sz="2200" dirty="0" smtClean="0"/>
          </a:p>
        </p:txBody>
      </p:sp>
      <p:sp>
        <p:nvSpPr>
          <p:cNvPr id="6" name="Slide Number Placeholder 5"/>
          <p:cNvSpPr>
            <a:spLocks noGrp="1"/>
          </p:cNvSpPr>
          <p:nvPr>
            <p:ph type="sldNum" sz="quarter" idx="10"/>
          </p:nvPr>
        </p:nvSpPr>
        <p:spPr/>
        <p:txBody>
          <a:bodyPr/>
          <a:lstStyle/>
          <a:p>
            <a:pPr>
              <a:defRPr/>
            </a:pPr>
            <a:fld id="{E11B6E45-2EF3-454B-BBCE-72C1D56AFDF9}" type="slidenum">
              <a:rPr lang="en-US" smtClean="0"/>
              <a:pPr>
                <a:defRPr/>
              </a:pPr>
              <a:t>73</a:t>
            </a:fld>
            <a:endParaRPr lang="en-US"/>
          </a:p>
        </p:txBody>
      </p:sp>
      <p:sp>
        <p:nvSpPr>
          <p:cNvPr id="7" name="TextBox 6"/>
          <p:cNvSpPr txBox="1"/>
          <p:nvPr/>
        </p:nvSpPr>
        <p:spPr>
          <a:xfrm>
            <a:off x="152400" y="1143000"/>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graphicFrame>
        <p:nvGraphicFramePr>
          <p:cNvPr id="8" name="Object 7"/>
          <p:cNvGraphicFramePr>
            <a:graphicFrameLocks noChangeAspect="1"/>
          </p:cNvGraphicFramePr>
          <p:nvPr/>
        </p:nvGraphicFramePr>
        <p:xfrm>
          <a:off x="7391400" y="1905000"/>
          <a:ext cx="1560577" cy="1219200"/>
        </p:xfrm>
        <a:graphic>
          <a:graphicData uri="http://schemas.openxmlformats.org/presentationml/2006/ole">
            <p:oleObj spid="_x0000_s183299" name="Package" showAsIcon="1" r:id="rId4" imgW="914400" imgH="714240" progId="Package">
              <p:embed/>
            </p:oleObj>
          </a:graphicData>
        </a:graphic>
      </p:graphicFrame>
      <p:graphicFrame>
        <p:nvGraphicFramePr>
          <p:cNvPr id="183300" name="Object 4"/>
          <p:cNvGraphicFramePr>
            <a:graphicFrameLocks noChangeAspect="1"/>
          </p:cNvGraphicFramePr>
          <p:nvPr/>
        </p:nvGraphicFramePr>
        <p:xfrm>
          <a:off x="533400" y="2057400"/>
          <a:ext cx="1772534" cy="1382742"/>
        </p:xfrm>
        <a:graphic>
          <a:graphicData uri="http://schemas.openxmlformats.org/presentationml/2006/ole">
            <p:oleObj spid="_x0000_s183300" name="Package" showAsIcon="1" r:id="rId5" imgW="914400" imgH="714240" progId="Package">
              <p:embed/>
            </p:oleObj>
          </a:graphicData>
        </a:graphic>
      </p:graphicFrame>
      <p:graphicFrame>
        <p:nvGraphicFramePr>
          <p:cNvPr id="183301" name="Object 5"/>
          <p:cNvGraphicFramePr>
            <a:graphicFrameLocks noChangeAspect="1"/>
          </p:cNvGraphicFramePr>
          <p:nvPr/>
        </p:nvGraphicFramePr>
        <p:xfrm>
          <a:off x="609600" y="4724400"/>
          <a:ext cx="1764328" cy="1378638"/>
        </p:xfrm>
        <a:graphic>
          <a:graphicData uri="http://schemas.openxmlformats.org/presentationml/2006/ole">
            <p:oleObj spid="_x0000_s183301" name="Package" showAsIcon="1" r:id="rId6" imgW="914400" imgH="714240" progId="Package">
              <p:embed/>
            </p:oleObj>
          </a:graphicData>
        </a:graphic>
      </p:graphicFrame>
      <p:graphicFrame>
        <p:nvGraphicFramePr>
          <p:cNvPr id="183302" name="Object 6"/>
          <p:cNvGraphicFramePr>
            <a:graphicFrameLocks noChangeAspect="1"/>
          </p:cNvGraphicFramePr>
          <p:nvPr/>
        </p:nvGraphicFramePr>
        <p:xfrm>
          <a:off x="4419600" y="1828800"/>
          <a:ext cx="1772534" cy="1382742"/>
        </p:xfrm>
        <a:graphic>
          <a:graphicData uri="http://schemas.openxmlformats.org/presentationml/2006/ole">
            <p:oleObj spid="_x0000_s183302" name="Package" showAsIcon="1" r:id="rId7" imgW="914400" imgH="714240" progId="Package">
              <p:embed/>
            </p:oleObj>
          </a:graphicData>
        </a:graphic>
      </p:graphicFrame>
      <p:graphicFrame>
        <p:nvGraphicFramePr>
          <p:cNvPr id="183303" name="Object 7"/>
          <p:cNvGraphicFramePr>
            <a:graphicFrameLocks noChangeAspect="1"/>
          </p:cNvGraphicFramePr>
          <p:nvPr/>
        </p:nvGraphicFramePr>
        <p:xfrm>
          <a:off x="4419600" y="4495800"/>
          <a:ext cx="1575585" cy="1230926"/>
        </p:xfrm>
        <a:graphic>
          <a:graphicData uri="http://schemas.openxmlformats.org/presentationml/2006/ole">
            <p:oleObj spid="_x0000_s183303" name="Package" showAsIcon="1" r:id="rId8" imgW="914400" imgH="714240" progId="Package">
              <p:embed/>
            </p:oleObj>
          </a:graphicData>
        </a:graphic>
      </p:graphicFrame>
      <p:graphicFrame>
        <p:nvGraphicFramePr>
          <p:cNvPr id="183304" name="Object 8"/>
          <p:cNvGraphicFramePr>
            <a:graphicFrameLocks noChangeAspect="1"/>
          </p:cNvGraphicFramePr>
          <p:nvPr/>
        </p:nvGraphicFramePr>
        <p:xfrm>
          <a:off x="7239000" y="4800600"/>
          <a:ext cx="1575586" cy="1233271"/>
        </p:xfrm>
        <a:graphic>
          <a:graphicData uri="http://schemas.openxmlformats.org/presentationml/2006/ole">
            <p:oleObj spid="_x0000_s183304" name="Package" showAsIcon="1" r:id="rId9" imgW="914400" imgH="714240" progId="Package">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approach</a:t>
            </a:r>
            <a:endParaRPr lang="en-US" dirty="0"/>
          </a:p>
        </p:txBody>
      </p:sp>
      <p:sp>
        <p:nvSpPr>
          <p:cNvPr id="65539" name="Content Placeholder 2"/>
          <p:cNvSpPr>
            <a:spLocks noGrp="1"/>
          </p:cNvSpPr>
          <p:nvPr>
            <p:ph idx="1"/>
          </p:nvPr>
        </p:nvSpPr>
        <p:spPr>
          <a:xfrm>
            <a:off x="330200" y="990600"/>
            <a:ext cx="8915400" cy="5334000"/>
          </a:xfrm>
        </p:spPr>
        <p:txBody>
          <a:bodyPr/>
          <a:lstStyle/>
          <a:p>
            <a:r>
              <a:rPr lang="en-US" sz="2200" b="1" smtClean="0"/>
              <a:t>The following are strongly suggested for a better learning and understanding of this course: </a:t>
            </a:r>
          </a:p>
          <a:p>
            <a:pPr lvl="1"/>
            <a:r>
              <a:rPr lang="en-US" smtClean="0"/>
              <a:t>Noting down the key concepts in the class, explained by the educator</a:t>
            </a:r>
          </a:p>
          <a:p>
            <a:pPr lvl="1"/>
            <a:r>
              <a:rPr lang="en-US" smtClean="0"/>
              <a:t>Analyze all the examples / code snippets provided</a:t>
            </a:r>
          </a:p>
          <a:p>
            <a:pPr lvl="1"/>
            <a:r>
              <a:rPr lang="en-US" smtClean="0"/>
              <a:t>Study and understand the self study topics</a:t>
            </a:r>
          </a:p>
          <a:p>
            <a:pPr lvl="1"/>
            <a:r>
              <a:rPr lang="en-US" smtClean="0"/>
              <a:t>Completion and submission of all the assignments,  on time </a:t>
            </a:r>
          </a:p>
          <a:p>
            <a:pPr lvl="1"/>
            <a:r>
              <a:rPr lang="en-US" smtClean="0"/>
              <a:t>Completion of the self review questions in the lab guide</a:t>
            </a:r>
          </a:p>
          <a:p>
            <a:pPr lvl="1"/>
            <a:r>
              <a:rPr lang="en-US" smtClean="0"/>
              <a:t>Study and understand all the artifacts including the reference materials / e-learning / supplementary materials specified</a:t>
            </a:r>
          </a:p>
          <a:p>
            <a:pPr lvl="1"/>
            <a:r>
              <a:rPr lang="en-US" smtClean="0"/>
              <a:t> Completion of the project (if applicable for this course) on time  inclusive of individual and group activities</a:t>
            </a:r>
          </a:p>
          <a:p>
            <a:pPr lvl="1"/>
            <a:r>
              <a:rPr lang="en-US" smtClean="0"/>
              <a:t>Taking part in the self assessment activities</a:t>
            </a:r>
          </a:p>
          <a:p>
            <a:pPr lvl="1"/>
            <a:r>
              <a:rPr lang="en-US" smtClean="0"/>
              <a:t>Participation in the doubt clearing sessions</a:t>
            </a:r>
          </a:p>
          <a:p>
            <a:pPr>
              <a:buFont typeface="Wingdings" pitchFamily="2" charset="2"/>
              <a:buNone/>
            </a:pPr>
            <a:endParaRPr lang="en-US" sz="2200" smtClean="0"/>
          </a:p>
        </p:txBody>
      </p:sp>
      <p:sp>
        <p:nvSpPr>
          <p:cNvPr id="4" name="Slide Number Placeholder 3"/>
          <p:cNvSpPr>
            <a:spLocks noGrp="1"/>
          </p:cNvSpPr>
          <p:nvPr>
            <p:ph type="sldNum" sz="quarter" idx="10"/>
          </p:nvPr>
        </p:nvSpPr>
        <p:spPr/>
        <p:txBody>
          <a:bodyPr/>
          <a:lstStyle/>
          <a:p>
            <a:pPr>
              <a:defRPr/>
            </a:pPr>
            <a:fld id="{2D8CCA58-81A6-4977-B1A8-1A4DAADC48CA}" type="slidenum">
              <a:rPr lang="en-US" smtClean="0"/>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6984AD2-67DD-4C7F-9984-558B67007C9A}" type="slidenum">
              <a:rPr lang="en-US"/>
              <a:pPr>
                <a:defRPr/>
              </a:pPr>
              <a:t>75</a:t>
            </a:fld>
            <a:endParaRPr lang="en-US"/>
          </a:p>
        </p:txBody>
      </p:sp>
      <p:sp>
        <p:nvSpPr>
          <p:cNvPr id="266246" name="Rectangle 6"/>
          <p:cNvSpPr>
            <a:spLocks noGrp="1" noChangeArrowheads="1"/>
          </p:cNvSpPr>
          <p:nvPr>
            <p:ph type="title"/>
          </p:nvPr>
        </p:nvSpPr>
        <p:spPr/>
        <p:txBody>
          <a:bodyPr/>
          <a:lstStyle/>
          <a:p>
            <a:pPr eaLnBrk="1" hangingPunct="1">
              <a:defRPr/>
            </a:pPr>
            <a:r>
              <a:rPr lang="en-US" dirty="0" smtClean="0"/>
              <a:t>Summary</a:t>
            </a:r>
          </a:p>
        </p:txBody>
      </p:sp>
      <p:sp>
        <p:nvSpPr>
          <p:cNvPr id="67588" name="Rectangle 7"/>
          <p:cNvSpPr>
            <a:spLocks noGrp="1" noChangeArrowheads="1"/>
          </p:cNvSpPr>
          <p:nvPr>
            <p:ph type="body" idx="1"/>
          </p:nvPr>
        </p:nvSpPr>
        <p:spPr/>
        <p:txBody>
          <a:bodyPr/>
          <a:lstStyle/>
          <a:p>
            <a:pPr marL="290513" lvl="1" indent="-290513" eaLnBrk="1" hangingPunct="1">
              <a:lnSpc>
                <a:spcPct val="90000"/>
              </a:lnSpc>
              <a:buClr>
                <a:schemeClr val="tx1"/>
              </a:buClr>
              <a:buSzPct val="100000"/>
              <a:defRPr/>
            </a:pPr>
            <a:endParaRPr lang="en-US" sz="2400" dirty="0" smtClean="0">
              <a:ea typeface="+mn-ea"/>
            </a:endParaRPr>
          </a:p>
          <a:p>
            <a:pPr marL="290513" lvl="1" indent="-290513" eaLnBrk="1" hangingPunct="1">
              <a:lnSpc>
                <a:spcPct val="90000"/>
              </a:lnSpc>
              <a:buClr>
                <a:schemeClr val="tx1"/>
              </a:buClr>
              <a:buSzPct val="100000"/>
              <a:defRPr/>
            </a:pPr>
            <a:r>
              <a:rPr lang="en-US" sz="2400" dirty="0" smtClean="0">
                <a:ea typeface="+mn-ea"/>
              </a:rPr>
              <a:t>‘abstract‘ keyword</a:t>
            </a:r>
          </a:p>
          <a:p>
            <a:pPr marL="290513" lvl="1" indent="-290513" eaLnBrk="1" hangingPunct="1">
              <a:lnSpc>
                <a:spcPct val="90000"/>
              </a:lnSpc>
              <a:buClr>
                <a:schemeClr val="tx1"/>
              </a:buClr>
              <a:buSzPct val="100000"/>
              <a:defRPr/>
            </a:pPr>
            <a:endParaRPr lang="en-US" sz="2400" dirty="0" smtClean="0">
              <a:ea typeface="+mn-ea"/>
            </a:endParaRPr>
          </a:p>
          <a:p>
            <a:pPr marL="290513" lvl="1" indent="-290513" eaLnBrk="1" hangingPunct="1">
              <a:lnSpc>
                <a:spcPct val="90000"/>
              </a:lnSpc>
              <a:buClr>
                <a:schemeClr val="tx1"/>
              </a:buClr>
              <a:buSzPct val="100000"/>
              <a:defRPr/>
            </a:pPr>
            <a:r>
              <a:rPr lang="en-US" sz="2400" dirty="0" smtClean="0">
                <a:ea typeface="+mn-ea"/>
              </a:rPr>
              <a:t>‘final’ keyword</a:t>
            </a:r>
          </a:p>
          <a:p>
            <a:pPr marL="290513" lvl="1" indent="-290513" eaLnBrk="1" hangingPunct="1">
              <a:lnSpc>
                <a:spcPct val="90000"/>
              </a:lnSpc>
              <a:buClr>
                <a:schemeClr val="tx1"/>
              </a:buClr>
              <a:buSzPct val="100000"/>
              <a:defRPr/>
            </a:pPr>
            <a:endParaRPr lang="en-US" sz="2400" dirty="0" smtClean="0">
              <a:ea typeface="+mn-ea"/>
            </a:endParaRPr>
          </a:p>
          <a:p>
            <a:pPr marL="290513" lvl="1" indent="-290513" eaLnBrk="1" hangingPunct="1">
              <a:lnSpc>
                <a:spcPct val="90000"/>
              </a:lnSpc>
              <a:buClr>
                <a:schemeClr val="tx1"/>
              </a:buClr>
              <a:buSzPct val="100000"/>
              <a:defRPr/>
            </a:pPr>
            <a:r>
              <a:rPr lang="en-US" sz="2400" dirty="0" smtClean="0">
                <a:ea typeface="+mn-ea"/>
              </a:rPr>
              <a:t>Interfaces</a:t>
            </a:r>
          </a:p>
          <a:p>
            <a:pPr marL="290513" lvl="1" indent="-290513" eaLnBrk="1" hangingPunct="1">
              <a:lnSpc>
                <a:spcPct val="90000"/>
              </a:lnSpc>
              <a:buClr>
                <a:schemeClr val="tx1"/>
              </a:buClr>
              <a:buSzPct val="100000"/>
              <a:defRPr/>
            </a:pPr>
            <a:endParaRPr lang="en-US" sz="2400" dirty="0" smtClean="0">
              <a:ea typeface="+mn-ea"/>
            </a:endParaRPr>
          </a:p>
          <a:p>
            <a:pPr marL="290513" lvl="1" indent="-290513" eaLnBrk="1" hangingPunct="1">
              <a:lnSpc>
                <a:spcPct val="90000"/>
              </a:lnSpc>
              <a:buClr>
                <a:schemeClr val="tx1"/>
              </a:buClr>
              <a:buSzPct val="100000"/>
              <a:defRPr/>
            </a:pPr>
            <a:r>
              <a:rPr lang="en-US" sz="2400" dirty="0" smtClean="0">
                <a:ea typeface="+mn-ea"/>
              </a:rPr>
              <a:t>Packages</a:t>
            </a:r>
          </a:p>
          <a:p>
            <a:pPr marL="290513" indent="-290513" eaLnBrk="1" hangingPunct="1">
              <a:lnSpc>
                <a:spcPct val="90000"/>
              </a:lnSpc>
              <a:buClr>
                <a:schemeClr val="tx1"/>
              </a:buClr>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5EEC785-9CC4-4A8B-8E62-E44BAA44E7B6}" type="slidenum">
              <a:rPr lang="en-US"/>
              <a:pPr>
                <a:defRPr/>
              </a:pPr>
              <a:t>76</a:t>
            </a:fld>
            <a:endParaRPr lang="en-US"/>
          </a:p>
        </p:txBody>
      </p:sp>
      <p:sp>
        <p:nvSpPr>
          <p:cNvPr id="68611"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68612"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68613"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rPr>
            </a:br>
            <a:r>
              <a:rPr lang="en-GB" sz="800">
                <a:solidFill>
                  <a:srgbClr val="000000"/>
                </a:solidFill>
              </a:rPr>
              <a:t>Infosys Technologies Ltd.”</a:t>
            </a:r>
          </a:p>
          <a:p>
            <a:endParaRPr lang="en-US" sz="600">
              <a:solidFill>
                <a:srgbClr val="000000"/>
              </a:solidFill>
              <a:latin typeface="Times New Roman" pitchFamily="18" charset="0"/>
            </a:endParaRPr>
          </a:p>
          <a:p>
            <a:r>
              <a:rPr lang="en-GB" sz="800">
                <a:solidFill>
                  <a:srgbClr val="000000"/>
                </a:solidFill>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247650" y="1600200"/>
            <a:ext cx="9658350" cy="685800"/>
          </a:xfrm>
        </p:spPr>
        <p:txBody>
          <a:bodyPr/>
          <a:lstStyle/>
          <a:p>
            <a:pPr>
              <a:defRPr/>
            </a:pPr>
            <a:r>
              <a:rPr lang="en-US" sz="3000" dirty="0" smtClean="0"/>
              <a:t>Appendix</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p:cTn id="7" dur="1000" fill="hold"/>
                                        <p:tgtEl>
                                          <p:spTgt spid="270338"/>
                                        </p:tgtEl>
                                        <p:attrNameLst>
                                          <p:attrName>ppt_w</p:attrName>
                                        </p:attrNameLst>
                                      </p:cBhvr>
                                      <p:tavLst>
                                        <p:tav tm="0">
                                          <p:val>
                                            <p:fltVal val="0"/>
                                          </p:val>
                                        </p:tav>
                                        <p:tav tm="100000">
                                          <p:val>
                                            <p:strVal val="#ppt_w"/>
                                          </p:val>
                                        </p:tav>
                                      </p:tavLst>
                                    </p:anim>
                                    <p:anim calcmode="lin" valueType="num">
                                      <p:cBhvr>
                                        <p:cTn id="8" dur="1000" fill="hold"/>
                                        <p:tgtEl>
                                          <p:spTgt spid="270338"/>
                                        </p:tgtEl>
                                        <p:attrNameLst>
                                          <p:attrName>ppt_h</p:attrName>
                                        </p:attrNameLst>
                                      </p:cBhvr>
                                      <p:tavLst>
                                        <p:tav tm="0">
                                          <p:val>
                                            <p:fltVal val="0"/>
                                          </p:val>
                                        </p:tav>
                                        <p:tav tm="100000">
                                          <p:val>
                                            <p:strVal val="#ppt_h"/>
                                          </p:val>
                                        </p:tav>
                                      </p:tavLst>
                                    </p:anim>
                                    <p:anim calcmode="lin" valueType="num">
                                      <p:cBhvr>
                                        <p:cTn id="9" dur="1000" fill="hold"/>
                                        <p:tgtEl>
                                          <p:spTgt spid="2703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03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77919F-67EA-4A25-98E9-5791C56AF92B}" type="slidenum">
              <a:rPr lang="en-US"/>
              <a:pPr>
                <a:defRPr/>
              </a:pPr>
              <a:t>78</a:t>
            </a:fld>
            <a:endParaRPr lang="en-US"/>
          </a:p>
        </p:txBody>
      </p:sp>
      <p:sp>
        <p:nvSpPr>
          <p:cNvPr id="646150" name="Rectangle 6"/>
          <p:cNvSpPr>
            <a:spLocks noGrp="1" noChangeArrowheads="1"/>
          </p:cNvSpPr>
          <p:nvPr>
            <p:ph type="title"/>
          </p:nvPr>
        </p:nvSpPr>
        <p:spPr>
          <a:xfrm>
            <a:off x="330200" y="12700"/>
            <a:ext cx="8585200" cy="973138"/>
          </a:xfrm>
        </p:spPr>
        <p:txBody>
          <a:bodyPr/>
          <a:lstStyle/>
          <a:p>
            <a:pPr eaLnBrk="1" hangingPunct="1">
              <a:defRPr/>
            </a:pPr>
            <a:r>
              <a:rPr lang="en-US" dirty="0" smtClean="0"/>
              <a:t>Accessing  a User Defined Package  (1of 3)</a:t>
            </a:r>
          </a:p>
        </p:txBody>
      </p:sp>
      <p:sp>
        <p:nvSpPr>
          <p:cNvPr id="39941" name="Text Box 4"/>
          <p:cNvSpPr txBox="1">
            <a:spLocks noChangeArrowheads="1"/>
          </p:cNvSpPr>
          <p:nvPr/>
        </p:nvSpPr>
        <p:spPr bwMode="auto">
          <a:xfrm>
            <a:off x="476250" y="1976438"/>
            <a:ext cx="8439150" cy="29241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0" dirty="0">
                <a:ea typeface="굴림" pitchFamily="34" charset="-127"/>
              </a:rPr>
              <a:t>package addition;</a:t>
            </a:r>
          </a:p>
          <a:p>
            <a:pPr>
              <a:defRPr/>
            </a:pPr>
            <a:r>
              <a:rPr lang="en-US" sz="1600" b="0" dirty="0">
                <a:ea typeface="굴림" pitchFamily="34" charset="-127"/>
              </a:rPr>
              <a:t>public class </a:t>
            </a:r>
            <a:r>
              <a:rPr lang="en-US" sz="1600" b="0" dirty="0" err="1">
                <a:ea typeface="굴림" pitchFamily="34" charset="-127"/>
              </a:rPr>
              <a:t>AddTwo</a:t>
            </a:r>
            <a:r>
              <a:rPr lang="en-US" sz="1600" b="0" dirty="0">
                <a:ea typeface="굴림" pitchFamily="34" charset="-127"/>
              </a:rPr>
              <a:t>{</a:t>
            </a:r>
          </a:p>
          <a:p>
            <a:pPr>
              <a:defRPr/>
            </a:pPr>
            <a:r>
              <a:rPr lang="en-US" sz="1600" b="0" dirty="0">
                <a:ea typeface="굴림" pitchFamily="34" charset="-127"/>
              </a:rPr>
              <a:t>		private int sum;</a:t>
            </a:r>
          </a:p>
          <a:p>
            <a:pPr>
              <a:defRPr/>
            </a:pPr>
            <a:r>
              <a:rPr lang="en-US" sz="1600" b="0" dirty="0">
                <a:ea typeface="굴림" pitchFamily="34" charset="-127"/>
              </a:rPr>
              <a:t>		public void </a:t>
            </a:r>
            <a:r>
              <a:rPr lang="en-US" sz="1600" b="0" dirty="0" err="1">
                <a:ea typeface="굴림" pitchFamily="34" charset="-127"/>
              </a:rPr>
              <a:t>calSum</a:t>
            </a:r>
            <a:r>
              <a:rPr lang="en-US" sz="1600" b="0" dirty="0">
                <a:ea typeface="굴림" pitchFamily="34" charset="-127"/>
              </a:rPr>
              <a:t>(int </a:t>
            </a:r>
            <a:r>
              <a:rPr lang="en-US" sz="1600" b="0" dirty="0" err="1">
                <a:ea typeface="굴림" pitchFamily="34" charset="-127"/>
              </a:rPr>
              <a:t>varOne,int</a:t>
            </a:r>
            <a:r>
              <a:rPr lang="en-US" sz="1600" b="0" dirty="0">
                <a:ea typeface="굴림" pitchFamily="34" charset="-127"/>
              </a:rPr>
              <a:t> </a:t>
            </a:r>
            <a:r>
              <a:rPr lang="en-US" sz="1600" b="0" dirty="0" err="1">
                <a:ea typeface="굴림" pitchFamily="34" charset="-127"/>
              </a:rPr>
              <a:t>varTwo</a:t>
            </a:r>
            <a:r>
              <a:rPr lang="en-US" sz="1600" b="0" dirty="0">
                <a:ea typeface="굴림" pitchFamily="34" charset="-127"/>
              </a:rPr>
              <a:t>){</a:t>
            </a:r>
          </a:p>
          <a:p>
            <a:pPr>
              <a:defRPr/>
            </a:pPr>
            <a:r>
              <a:rPr lang="en-US" sz="1600" b="0" dirty="0">
                <a:ea typeface="굴림" pitchFamily="34" charset="-127"/>
              </a:rPr>
              <a:t>			sum=</a:t>
            </a:r>
            <a:r>
              <a:rPr lang="en-US" sz="1600" b="0" dirty="0" err="1">
                <a:ea typeface="굴림" pitchFamily="34" charset="-127"/>
              </a:rPr>
              <a:t>varOne+varTwo</a:t>
            </a:r>
            <a:r>
              <a:rPr lang="en-US" sz="1600" b="0" dirty="0">
                <a:ea typeface="굴림" pitchFamily="34" charset="-127"/>
              </a:rPr>
              <a:t>;</a:t>
            </a:r>
          </a:p>
          <a:p>
            <a:pPr>
              <a:defRPr/>
            </a:pPr>
            <a:r>
              <a:rPr lang="en-US" sz="1600" b="0" dirty="0">
                <a:ea typeface="굴림" pitchFamily="34" charset="-127"/>
              </a:rPr>
              <a:t>			System.out.println("Sum= "+sum);</a:t>
            </a:r>
          </a:p>
          <a:p>
            <a:pPr>
              <a:defRPr/>
            </a:pPr>
            <a:r>
              <a:rPr lang="en-US" sz="1600" b="0" dirty="0">
                <a:ea typeface="굴림" pitchFamily="34" charset="-127"/>
              </a:rPr>
              <a:t>		}</a:t>
            </a:r>
          </a:p>
          <a:p>
            <a:pPr>
              <a:defRPr/>
            </a:pPr>
            <a:r>
              <a:rPr lang="en-US" sz="1600" b="0" dirty="0">
                <a:ea typeface="굴림" pitchFamily="34" charset="-127"/>
              </a:rPr>
              <a:t>}</a:t>
            </a:r>
            <a:endParaRPr lang="en-US" sz="1600" b="0" dirty="0">
              <a:latin typeface="+mj-lt"/>
              <a:ea typeface="굴림" pitchFamily="34" charset="-127"/>
            </a:endParaRPr>
          </a:p>
        </p:txBody>
      </p:sp>
      <p:sp>
        <p:nvSpPr>
          <p:cNvPr id="58373" name="TextBox 6"/>
          <p:cNvSpPr txBox="1">
            <a:spLocks noChangeArrowheads="1"/>
          </p:cNvSpPr>
          <p:nvPr/>
        </p:nvSpPr>
        <p:spPr bwMode="auto">
          <a:xfrm>
            <a:off x="533400" y="1447800"/>
            <a:ext cx="8610600" cy="430213"/>
          </a:xfrm>
          <a:prstGeom prst="rect">
            <a:avLst/>
          </a:prstGeom>
          <a:noFill/>
          <a:ln w="9525">
            <a:noFill/>
            <a:miter lim="800000"/>
            <a:headEnd/>
            <a:tailEnd/>
          </a:ln>
        </p:spPr>
        <p:txBody>
          <a:bodyPr>
            <a:spAutoFit/>
          </a:bodyPr>
          <a:lstStyle/>
          <a:p>
            <a:r>
              <a:rPr lang="en-AU" sz="2200" b="0"/>
              <a:t>Creation of a Package</a:t>
            </a:r>
            <a:endParaRPr lang="en-US" sz="2200" b="0"/>
          </a:p>
        </p:txBody>
      </p:sp>
      <p:sp>
        <p:nvSpPr>
          <p:cNvPr id="11" name="Rectangular Callout 10"/>
          <p:cNvSpPr/>
          <p:nvPr/>
        </p:nvSpPr>
        <p:spPr bwMode="auto">
          <a:xfrm>
            <a:off x="6781800" y="990600"/>
            <a:ext cx="2971800" cy="1295400"/>
          </a:xfrm>
          <a:prstGeom prst="wedgeRectCallout">
            <a:avLst>
              <a:gd name="adj1" fmla="val -196657"/>
              <a:gd name="adj2" fmla="val 389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the package is created using package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76DB6E7-E7C7-469A-9EFE-A144A9E4EB8F}" type="slidenum">
              <a:rPr lang="en-US"/>
              <a:pPr>
                <a:defRPr/>
              </a:pPr>
              <a:t>79</a:t>
            </a:fld>
            <a:endParaRPr lang="en-US"/>
          </a:p>
        </p:txBody>
      </p:sp>
      <p:sp>
        <p:nvSpPr>
          <p:cNvPr id="646150" name="Rectangle 6"/>
          <p:cNvSpPr>
            <a:spLocks noGrp="1" noChangeArrowheads="1"/>
          </p:cNvSpPr>
          <p:nvPr>
            <p:ph type="title"/>
          </p:nvPr>
        </p:nvSpPr>
        <p:spPr>
          <a:xfrm>
            <a:off x="330200" y="12700"/>
            <a:ext cx="8356600" cy="973138"/>
          </a:xfrm>
        </p:spPr>
        <p:txBody>
          <a:bodyPr/>
          <a:lstStyle/>
          <a:p>
            <a:pPr eaLnBrk="1" hangingPunct="1">
              <a:defRPr/>
            </a:pPr>
            <a:r>
              <a:rPr lang="en-US" dirty="0" smtClean="0"/>
              <a:t>Accessing  a User Defined Package  (2/3)</a:t>
            </a:r>
          </a:p>
        </p:txBody>
      </p:sp>
      <p:sp>
        <p:nvSpPr>
          <p:cNvPr id="39941" name="Text Box 4"/>
          <p:cNvSpPr txBox="1">
            <a:spLocks noChangeArrowheads="1"/>
          </p:cNvSpPr>
          <p:nvPr/>
        </p:nvSpPr>
        <p:spPr bwMode="auto">
          <a:xfrm>
            <a:off x="476250" y="1519238"/>
            <a:ext cx="8439150" cy="255428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0" dirty="0">
                <a:latin typeface="+mj-lt"/>
                <a:ea typeface="굴림" pitchFamily="34" charset="-127"/>
              </a:rPr>
              <a:t>package calculation;</a:t>
            </a:r>
          </a:p>
          <a:p>
            <a:pPr>
              <a:defRPr/>
            </a:pPr>
            <a:r>
              <a:rPr lang="en-US" sz="1600" b="0" dirty="0">
                <a:latin typeface="+mj-lt"/>
                <a:ea typeface="굴림" pitchFamily="34" charset="-127"/>
              </a:rPr>
              <a:t>class </a:t>
            </a:r>
            <a:r>
              <a:rPr lang="en-US" sz="1600" b="0" dirty="0" err="1">
                <a:latin typeface="+mj-lt"/>
                <a:ea typeface="굴림" pitchFamily="34" charset="-127"/>
              </a:rPr>
              <a:t>PackEx</a:t>
            </a:r>
            <a:r>
              <a:rPr lang="en-US" sz="1600" b="0" dirty="0">
                <a:latin typeface="+mj-lt"/>
                <a:ea typeface="굴림" pitchFamily="34" charset="-127"/>
              </a:rPr>
              <a:t>{</a:t>
            </a:r>
          </a:p>
          <a:p>
            <a:pPr>
              <a:defRPr/>
            </a:pPr>
            <a:r>
              <a:rPr lang="en-US" sz="1600" b="0" dirty="0">
                <a:latin typeface="+mj-lt"/>
                <a:ea typeface="굴림" pitchFamily="34" charset="-127"/>
              </a:rPr>
              <a:t>		public static void main(String args[]){</a:t>
            </a:r>
          </a:p>
          <a:p>
            <a:pPr>
              <a:defRPr/>
            </a:pPr>
            <a:r>
              <a:rPr lang="en-US" sz="1600" b="0" dirty="0">
                <a:latin typeface="+mj-lt"/>
                <a:ea typeface="굴림" pitchFamily="34" charset="-127"/>
              </a:rPr>
              <a:t>			</a:t>
            </a:r>
            <a:r>
              <a:rPr lang="en-US" sz="1600" b="0" dirty="0" err="1">
                <a:latin typeface="+mj-lt"/>
                <a:ea typeface="굴림" pitchFamily="34" charset="-127"/>
              </a:rPr>
              <a:t>addition.AddTwo</a:t>
            </a:r>
            <a:r>
              <a:rPr lang="en-US" sz="1600" b="0" dirty="0">
                <a:latin typeface="+mj-lt"/>
                <a:ea typeface="굴림" pitchFamily="34" charset="-127"/>
              </a:rPr>
              <a:t> </a:t>
            </a:r>
            <a:r>
              <a:rPr lang="en-US" sz="1600" b="0" dirty="0" err="1">
                <a:latin typeface="+mj-lt"/>
                <a:ea typeface="굴림" pitchFamily="34" charset="-127"/>
              </a:rPr>
              <a:t>obj</a:t>
            </a:r>
            <a:r>
              <a:rPr lang="en-US" sz="1600" b="0" dirty="0">
                <a:latin typeface="+mj-lt"/>
                <a:ea typeface="굴림" pitchFamily="34" charset="-127"/>
              </a:rPr>
              <a:t>=new </a:t>
            </a:r>
            <a:r>
              <a:rPr lang="en-US" sz="1600" b="0" dirty="0" err="1">
                <a:latin typeface="+mj-lt"/>
                <a:ea typeface="굴림" pitchFamily="34" charset="-127"/>
              </a:rPr>
              <a:t>addition.AddTwo</a:t>
            </a:r>
            <a:r>
              <a:rPr lang="en-US" sz="1600" b="0" dirty="0">
                <a:latin typeface="+mj-lt"/>
                <a:ea typeface="굴림" pitchFamily="34" charset="-127"/>
              </a:rPr>
              <a:t>();</a:t>
            </a:r>
          </a:p>
          <a:p>
            <a:pPr>
              <a:defRPr/>
            </a:pPr>
            <a:r>
              <a:rPr lang="en-US" sz="1600" b="0" dirty="0">
                <a:latin typeface="+mj-lt"/>
                <a:ea typeface="굴림" pitchFamily="34" charset="-127"/>
              </a:rPr>
              <a:t> 			</a:t>
            </a:r>
            <a:r>
              <a:rPr lang="en-US" sz="1600" b="0" dirty="0" err="1">
                <a:latin typeface="+mj-lt"/>
                <a:ea typeface="굴림" pitchFamily="34" charset="-127"/>
              </a:rPr>
              <a:t>obj.calSum</a:t>
            </a:r>
            <a:r>
              <a:rPr lang="en-US" sz="1600" b="0" dirty="0">
                <a:latin typeface="+mj-lt"/>
                <a:ea typeface="굴림" pitchFamily="34" charset="-127"/>
              </a:rPr>
              <a:t>(23,46);</a:t>
            </a:r>
          </a:p>
          <a:p>
            <a:pPr>
              <a:defRPr/>
            </a:pPr>
            <a:r>
              <a:rPr lang="en-US" sz="1600" b="0" dirty="0">
                <a:latin typeface="+mj-lt"/>
                <a:ea typeface="굴림" pitchFamily="34" charset="-127"/>
              </a:rPr>
              <a:t>		}</a:t>
            </a:r>
          </a:p>
          <a:p>
            <a:pPr>
              <a:defRPr/>
            </a:pPr>
            <a:r>
              <a:rPr lang="en-US" sz="1600" b="0" dirty="0">
                <a:latin typeface="+mj-lt"/>
                <a:ea typeface="굴림" pitchFamily="34" charset="-127"/>
              </a:rPr>
              <a:t>}</a:t>
            </a:r>
          </a:p>
        </p:txBody>
      </p:sp>
      <p:sp>
        <p:nvSpPr>
          <p:cNvPr id="9" name="Rectangular Callout 8"/>
          <p:cNvSpPr/>
          <p:nvPr/>
        </p:nvSpPr>
        <p:spPr bwMode="auto">
          <a:xfrm>
            <a:off x="6324600" y="4419600"/>
            <a:ext cx="2971800" cy="1295400"/>
          </a:xfrm>
          <a:prstGeom prst="wedgeRectCallout">
            <a:avLst>
              <a:gd name="adj1" fmla="val -70650"/>
              <a:gd name="adj2" fmla="val -15038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an object of </a:t>
            </a:r>
            <a:r>
              <a:rPr lang="en-US" sz="1600" b="0" dirty="0" err="1">
                <a:solidFill>
                  <a:schemeClr val="tx1"/>
                </a:solidFill>
              </a:rPr>
              <a:t>AddTwo</a:t>
            </a:r>
            <a:r>
              <a:rPr lang="en-US" sz="1600" b="0" dirty="0">
                <a:solidFill>
                  <a:schemeClr val="tx1"/>
                </a:solidFill>
              </a:rPr>
              <a:t> class in</a:t>
            </a:r>
            <a:r>
              <a:rPr lang="en-US" sz="1600" dirty="0">
                <a:solidFill>
                  <a:schemeClr val="tx1"/>
                </a:solidFill>
              </a:rPr>
              <a:t> addition </a:t>
            </a:r>
            <a:r>
              <a:rPr lang="en-US" sz="1600" b="0" dirty="0">
                <a:solidFill>
                  <a:schemeClr val="tx1"/>
                </a:solidFill>
              </a:rPr>
              <a:t>package is created here by accessing the class using fully qualified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16BCC28-FB17-45BC-A8DF-41D10920F0FC}" type="slidenum">
              <a:rPr lang="en-US"/>
              <a:pPr>
                <a:defRPr/>
              </a:pPr>
              <a:t>8</a:t>
            </a:fld>
            <a:endParaRPr lang="en-US"/>
          </a:p>
        </p:txBody>
      </p:sp>
      <p:sp>
        <p:nvSpPr>
          <p:cNvPr id="184324" name="Rectangle 4"/>
          <p:cNvSpPr>
            <a:spLocks noGrp="1" noChangeArrowheads="1"/>
          </p:cNvSpPr>
          <p:nvPr>
            <p:ph type="title"/>
          </p:nvPr>
        </p:nvSpPr>
        <p:spPr>
          <a:xfrm>
            <a:off x="0" y="12700"/>
            <a:ext cx="9906000" cy="973138"/>
          </a:xfrm>
        </p:spPr>
        <p:txBody>
          <a:bodyPr/>
          <a:lstStyle/>
          <a:p>
            <a:pPr eaLnBrk="1" hangingPunct="1">
              <a:defRPr/>
            </a:pPr>
            <a:r>
              <a:rPr lang="en-US" dirty="0" smtClean="0"/>
              <a:t>   Inheritance – protected access </a:t>
            </a:r>
            <a:r>
              <a:rPr lang="en-US" dirty="0" err="1" smtClean="0"/>
              <a:t>specifier</a:t>
            </a:r>
            <a:r>
              <a:rPr lang="en-US" dirty="0" smtClean="0"/>
              <a:t> (1 of 2)</a:t>
            </a:r>
          </a:p>
        </p:txBody>
      </p:sp>
      <p:sp>
        <p:nvSpPr>
          <p:cNvPr id="14340" name="Rectangle 7"/>
          <p:cNvSpPr>
            <a:spLocks noGrp="1" noChangeArrowheads="1"/>
          </p:cNvSpPr>
          <p:nvPr>
            <p:ph type="body" idx="1"/>
          </p:nvPr>
        </p:nvSpPr>
        <p:spPr>
          <a:xfrm>
            <a:off x="330200" y="1282700"/>
            <a:ext cx="8915400" cy="5118100"/>
          </a:xfrm>
        </p:spPr>
        <p:txBody>
          <a:bodyPr/>
          <a:lstStyle/>
          <a:p>
            <a:pPr algn="just"/>
            <a:r>
              <a:rPr lang="en-US" dirty="0" smtClean="0"/>
              <a:t>If an instance variable in the base class has the protected access </a:t>
            </a:r>
            <a:r>
              <a:rPr lang="en-US" dirty="0" err="1" smtClean="0"/>
              <a:t>specifier</a:t>
            </a:r>
            <a:endParaRPr lang="en-US" dirty="0" smtClean="0"/>
          </a:p>
          <a:p>
            <a:pPr lvl="1" algn="just"/>
            <a:r>
              <a:rPr lang="en-US" dirty="0" smtClean="0"/>
              <a:t>It can be directly accessed inside the subclasses </a:t>
            </a:r>
          </a:p>
          <a:p>
            <a:pPr lvl="1" algn="just">
              <a:buFont typeface="Wingdings" pitchFamily="2" charset="2"/>
              <a:buNone/>
            </a:pPr>
            <a:endParaRPr lang="en-US" dirty="0" smtClean="0"/>
          </a:p>
          <a:p>
            <a:pPr algn="just"/>
            <a:r>
              <a:rPr lang="en-US" dirty="0" smtClean="0"/>
              <a:t>This is useful as methods of the child class can access the parent class variables directly</a:t>
            </a:r>
          </a:p>
          <a:p>
            <a:pPr algn="just"/>
            <a:endParaRPr lang="en-US" dirty="0" smtClean="0"/>
          </a:p>
          <a:p>
            <a:pPr algn="just"/>
            <a:r>
              <a:rPr lang="en-US" dirty="0" smtClean="0"/>
              <a:t>In UML notation # is used to represent the protected access </a:t>
            </a:r>
            <a:r>
              <a:rPr lang="en-US" dirty="0" err="1" smtClean="0"/>
              <a:t>specifier</a:t>
            </a:r>
            <a:r>
              <a:rPr lang="en-US" dirty="0" smtClean="0"/>
              <a:t> </a:t>
            </a:r>
          </a:p>
          <a:p>
            <a:pPr algn="just"/>
            <a:endParaRPr lang="en-US" dirty="0" smtClean="0"/>
          </a:p>
          <a:p>
            <a:pPr algn="just"/>
            <a:r>
              <a:rPr lang="en-US" dirty="0" smtClean="0"/>
              <a:t>Note: More on protected access </a:t>
            </a:r>
            <a:r>
              <a:rPr lang="en-US" dirty="0" err="1" smtClean="0"/>
              <a:t>specifier</a:t>
            </a:r>
            <a:r>
              <a:rPr lang="en-US" dirty="0" smtClean="0"/>
              <a:t> would be dealt along with packages topic </a:t>
            </a:r>
          </a:p>
          <a:p>
            <a:pPr algn="just">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1782204-A094-4E9F-A82B-57D4CEFFC7E4}" type="slidenum">
              <a:rPr lang="en-US"/>
              <a:pPr>
                <a:defRPr/>
              </a:pPr>
              <a:t>80</a:t>
            </a:fld>
            <a:endParaRPr lang="en-US"/>
          </a:p>
        </p:txBody>
      </p:sp>
      <p:sp>
        <p:nvSpPr>
          <p:cNvPr id="646150" name="Rectangle 6"/>
          <p:cNvSpPr>
            <a:spLocks noGrp="1" noChangeArrowheads="1"/>
          </p:cNvSpPr>
          <p:nvPr>
            <p:ph type="title"/>
          </p:nvPr>
        </p:nvSpPr>
        <p:spPr>
          <a:xfrm>
            <a:off x="330200" y="12700"/>
            <a:ext cx="8356600" cy="973138"/>
          </a:xfrm>
        </p:spPr>
        <p:txBody>
          <a:bodyPr/>
          <a:lstStyle/>
          <a:p>
            <a:pPr eaLnBrk="1" hangingPunct="1">
              <a:defRPr/>
            </a:pPr>
            <a:r>
              <a:rPr lang="en-US" dirty="0" smtClean="0"/>
              <a:t>Accessing  a User Defined Package  (3/3)</a:t>
            </a:r>
          </a:p>
        </p:txBody>
      </p:sp>
      <p:sp>
        <p:nvSpPr>
          <p:cNvPr id="39941" name="Text Box 4"/>
          <p:cNvSpPr txBox="1">
            <a:spLocks noChangeArrowheads="1"/>
          </p:cNvSpPr>
          <p:nvPr/>
        </p:nvSpPr>
        <p:spPr bwMode="auto">
          <a:xfrm>
            <a:off x="733425" y="1966913"/>
            <a:ext cx="8439150" cy="29241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0" dirty="0">
                <a:ea typeface="굴림" pitchFamily="34" charset="-127"/>
              </a:rPr>
              <a:t>package calculation;</a:t>
            </a:r>
          </a:p>
          <a:p>
            <a:pPr>
              <a:defRPr/>
            </a:pPr>
            <a:r>
              <a:rPr lang="en-US" sz="1600" b="0" dirty="0">
                <a:latin typeface="+mj-lt"/>
                <a:ea typeface="굴림" pitchFamily="34" charset="-127"/>
              </a:rPr>
              <a:t>import </a:t>
            </a:r>
            <a:r>
              <a:rPr lang="en-US" sz="1600" b="0" dirty="0" err="1">
                <a:latin typeface="+mj-lt"/>
                <a:ea typeface="굴림" pitchFamily="34" charset="-127"/>
              </a:rPr>
              <a:t>addition.AddTwo</a:t>
            </a:r>
            <a:r>
              <a:rPr lang="en-US" sz="1600" b="0" dirty="0">
                <a:latin typeface="+mj-lt"/>
                <a:ea typeface="굴림" pitchFamily="34" charset="-127"/>
              </a:rPr>
              <a:t>;</a:t>
            </a:r>
          </a:p>
          <a:p>
            <a:pPr>
              <a:defRPr/>
            </a:pPr>
            <a:r>
              <a:rPr lang="en-US" sz="1600" b="0" dirty="0">
                <a:latin typeface="+mj-lt"/>
                <a:ea typeface="굴림" pitchFamily="34" charset="-127"/>
              </a:rPr>
              <a:t>class </a:t>
            </a:r>
            <a:r>
              <a:rPr lang="en-US" sz="1600" b="0" dirty="0" err="1">
                <a:latin typeface="+mj-lt"/>
                <a:ea typeface="굴림" pitchFamily="34" charset="-127"/>
              </a:rPr>
              <a:t>PackEx</a:t>
            </a:r>
            <a:r>
              <a:rPr lang="en-US" sz="1600" b="0" dirty="0">
                <a:latin typeface="+mj-lt"/>
                <a:ea typeface="굴림" pitchFamily="34" charset="-127"/>
              </a:rPr>
              <a:t>{</a:t>
            </a:r>
          </a:p>
          <a:p>
            <a:pPr>
              <a:defRPr/>
            </a:pPr>
            <a:r>
              <a:rPr lang="en-US" sz="1600" b="0" dirty="0">
                <a:latin typeface="+mj-lt"/>
                <a:ea typeface="굴림" pitchFamily="34" charset="-127"/>
              </a:rPr>
              <a:t>		public static void main(String args[]){</a:t>
            </a:r>
          </a:p>
          <a:p>
            <a:pPr>
              <a:defRPr/>
            </a:pPr>
            <a:r>
              <a:rPr lang="en-US" sz="1600" b="0" dirty="0">
                <a:latin typeface="+mj-lt"/>
                <a:ea typeface="굴림" pitchFamily="34" charset="-127"/>
              </a:rPr>
              <a:t>			</a:t>
            </a:r>
            <a:r>
              <a:rPr lang="en-US" sz="1600" b="0" dirty="0" err="1">
                <a:latin typeface="+mj-lt"/>
                <a:ea typeface="굴림" pitchFamily="34" charset="-127"/>
              </a:rPr>
              <a:t>AddTwo</a:t>
            </a:r>
            <a:r>
              <a:rPr lang="en-US" sz="1600" b="0" dirty="0">
                <a:latin typeface="+mj-lt"/>
                <a:ea typeface="굴림" pitchFamily="34" charset="-127"/>
              </a:rPr>
              <a:t> </a:t>
            </a:r>
            <a:r>
              <a:rPr lang="en-US" sz="1600" b="0" dirty="0" err="1">
                <a:latin typeface="+mj-lt"/>
                <a:ea typeface="굴림" pitchFamily="34" charset="-127"/>
              </a:rPr>
              <a:t>obj</a:t>
            </a:r>
            <a:r>
              <a:rPr lang="en-US" sz="1600" b="0" dirty="0">
                <a:latin typeface="+mj-lt"/>
                <a:ea typeface="굴림" pitchFamily="34" charset="-127"/>
              </a:rPr>
              <a:t>=new </a:t>
            </a:r>
            <a:r>
              <a:rPr lang="en-US" sz="1600" b="0" dirty="0" err="1">
                <a:latin typeface="+mj-lt"/>
                <a:ea typeface="굴림" pitchFamily="34" charset="-127"/>
              </a:rPr>
              <a:t>AddTwo</a:t>
            </a:r>
            <a:r>
              <a:rPr lang="en-US" sz="1600" b="0" dirty="0">
                <a:latin typeface="+mj-lt"/>
                <a:ea typeface="굴림" pitchFamily="34" charset="-127"/>
              </a:rPr>
              <a:t>();</a:t>
            </a:r>
          </a:p>
          <a:p>
            <a:pPr>
              <a:defRPr/>
            </a:pPr>
            <a:r>
              <a:rPr lang="en-US" sz="1600" b="0" dirty="0">
                <a:latin typeface="+mj-lt"/>
                <a:ea typeface="굴림" pitchFamily="34" charset="-127"/>
              </a:rPr>
              <a:t> 			</a:t>
            </a:r>
            <a:r>
              <a:rPr lang="en-US" sz="1600" b="0" dirty="0" err="1">
                <a:latin typeface="+mj-lt"/>
                <a:ea typeface="굴림" pitchFamily="34" charset="-127"/>
              </a:rPr>
              <a:t>obj.calSum</a:t>
            </a:r>
            <a:r>
              <a:rPr lang="en-US" sz="1600" b="0" dirty="0">
                <a:latin typeface="+mj-lt"/>
                <a:ea typeface="굴림" pitchFamily="34" charset="-127"/>
              </a:rPr>
              <a:t>(23,46);</a:t>
            </a:r>
          </a:p>
          <a:p>
            <a:pPr>
              <a:defRPr/>
            </a:pPr>
            <a:r>
              <a:rPr lang="en-US" sz="1600" b="0" dirty="0">
                <a:latin typeface="+mj-lt"/>
                <a:ea typeface="굴림" pitchFamily="34" charset="-127"/>
              </a:rPr>
              <a:t>		}</a:t>
            </a:r>
          </a:p>
          <a:p>
            <a:pPr>
              <a:defRPr/>
            </a:pPr>
            <a:r>
              <a:rPr lang="en-US" sz="1600" b="0" dirty="0">
                <a:latin typeface="+mj-lt"/>
                <a:ea typeface="굴림" pitchFamily="34" charset="-127"/>
              </a:rPr>
              <a:t>}</a:t>
            </a:r>
          </a:p>
        </p:txBody>
      </p:sp>
      <p:sp>
        <p:nvSpPr>
          <p:cNvPr id="60421" name="TextBox 6"/>
          <p:cNvSpPr txBox="1">
            <a:spLocks noChangeArrowheads="1"/>
          </p:cNvSpPr>
          <p:nvPr/>
        </p:nvSpPr>
        <p:spPr bwMode="auto">
          <a:xfrm>
            <a:off x="762000" y="1371600"/>
            <a:ext cx="5486400" cy="276225"/>
          </a:xfrm>
          <a:prstGeom prst="rect">
            <a:avLst/>
          </a:prstGeom>
          <a:noFill/>
          <a:ln w="9525">
            <a:noFill/>
            <a:miter lim="800000"/>
            <a:headEnd/>
            <a:tailEnd/>
          </a:ln>
        </p:spPr>
        <p:txBody>
          <a:bodyPr>
            <a:spAutoFit/>
          </a:bodyPr>
          <a:lstStyle/>
          <a:p>
            <a:endParaRPr lang="en-US"/>
          </a:p>
        </p:txBody>
      </p:sp>
      <p:sp>
        <p:nvSpPr>
          <p:cNvPr id="60422" name="TextBox 7"/>
          <p:cNvSpPr txBox="1">
            <a:spLocks noChangeArrowheads="1"/>
          </p:cNvSpPr>
          <p:nvPr/>
        </p:nvSpPr>
        <p:spPr bwMode="auto">
          <a:xfrm>
            <a:off x="457200" y="1246188"/>
            <a:ext cx="6781800" cy="430212"/>
          </a:xfrm>
          <a:prstGeom prst="rect">
            <a:avLst/>
          </a:prstGeom>
          <a:noFill/>
          <a:ln w="9525">
            <a:noFill/>
            <a:miter lim="800000"/>
            <a:headEnd/>
            <a:tailEnd/>
          </a:ln>
        </p:spPr>
        <p:txBody>
          <a:bodyPr>
            <a:spAutoFit/>
          </a:bodyPr>
          <a:lstStyle/>
          <a:p>
            <a:pPr marL="742950" lvl="2" indent="-342900"/>
            <a:r>
              <a:rPr lang="en-AU" altLang="en-AU" sz="2200" b="0"/>
              <a:t>Import package and use class name directly </a:t>
            </a:r>
          </a:p>
        </p:txBody>
      </p:sp>
      <p:sp>
        <p:nvSpPr>
          <p:cNvPr id="11" name="Rectangular Callout 10"/>
          <p:cNvSpPr/>
          <p:nvPr/>
        </p:nvSpPr>
        <p:spPr bwMode="auto">
          <a:xfrm>
            <a:off x="6553200" y="1524000"/>
            <a:ext cx="2971800" cy="1295400"/>
          </a:xfrm>
          <a:prstGeom prst="wedgeRectCallout">
            <a:avLst>
              <a:gd name="adj1" fmla="val -167842"/>
              <a:gd name="adj2" fmla="val 2664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defRPr/>
            </a:pPr>
            <a:r>
              <a:rPr lang="en-US" sz="1600" b="0" dirty="0">
                <a:solidFill>
                  <a:schemeClr val="tx1"/>
                </a:solidFill>
              </a:rPr>
              <a:t>Note how a class imported using import statement and later accessed in the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91CECD5-410E-4F10-9888-7EE3BA2170CF}" type="slidenum">
              <a:rPr lang="en-US"/>
              <a:pPr>
                <a:defRPr/>
              </a:pPr>
              <a:t>81</a:t>
            </a:fld>
            <a:endParaRPr lang="en-US"/>
          </a:p>
        </p:txBody>
      </p:sp>
      <p:sp>
        <p:nvSpPr>
          <p:cNvPr id="625669" name="Rectangle 5"/>
          <p:cNvSpPr>
            <a:spLocks noGrp="1" noChangeArrowheads="1"/>
          </p:cNvSpPr>
          <p:nvPr>
            <p:ph type="title"/>
          </p:nvPr>
        </p:nvSpPr>
        <p:spPr/>
        <p:txBody>
          <a:bodyPr/>
          <a:lstStyle/>
          <a:p>
            <a:pPr eaLnBrk="1" hangingPunct="1">
              <a:defRPr/>
            </a:pPr>
            <a:r>
              <a:rPr lang="en-US" dirty="0" smtClean="0"/>
              <a:t>Abstract  Example  (1 of 5)</a:t>
            </a:r>
          </a:p>
        </p:txBody>
      </p:sp>
      <p:grpSp>
        <p:nvGrpSpPr>
          <p:cNvPr id="2" name="Group 27"/>
          <p:cNvGrpSpPr>
            <a:grpSpLocks/>
          </p:cNvGrpSpPr>
          <p:nvPr/>
        </p:nvGrpSpPr>
        <p:grpSpPr bwMode="auto">
          <a:xfrm>
            <a:off x="1981200" y="2209800"/>
            <a:ext cx="4724400" cy="2819400"/>
            <a:chOff x="1981200" y="1219200"/>
            <a:chExt cx="4724400" cy="2819400"/>
          </a:xfrm>
        </p:grpSpPr>
        <p:sp>
          <p:nvSpPr>
            <p:cNvPr id="7" name="Rectangle 6"/>
            <p:cNvSpPr/>
            <p:nvPr/>
          </p:nvSpPr>
          <p:spPr bwMode="auto">
            <a:xfrm>
              <a:off x="3657600" y="1219200"/>
              <a:ext cx="1143000" cy="76200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	</a:t>
              </a:r>
              <a:r>
                <a:rPr lang="en-US" dirty="0">
                  <a:solidFill>
                    <a:srgbClr val="C00000"/>
                  </a:solidFill>
                </a:rPr>
                <a:t>Shape</a:t>
              </a:r>
            </a:p>
          </p:txBody>
        </p:sp>
        <p:sp>
          <p:nvSpPr>
            <p:cNvPr id="8" name="Rectangle 7"/>
            <p:cNvSpPr/>
            <p:nvPr/>
          </p:nvSpPr>
          <p:spPr bwMode="auto">
            <a:xfrm>
              <a:off x="5562600" y="3352800"/>
              <a:ext cx="1143000" cy="68580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	</a:t>
              </a:r>
              <a:r>
                <a:rPr lang="en-US" dirty="0">
                  <a:solidFill>
                    <a:srgbClr val="C00000"/>
                  </a:solidFill>
                </a:rPr>
                <a:t>Square</a:t>
              </a:r>
            </a:p>
          </p:txBody>
        </p:sp>
        <p:sp>
          <p:nvSpPr>
            <p:cNvPr id="10" name="Rectangle 9"/>
            <p:cNvSpPr/>
            <p:nvPr/>
          </p:nvSpPr>
          <p:spPr bwMode="auto">
            <a:xfrm>
              <a:off x="1981200" y="3276600"/>
              <a:ext cx="1143000" cy="762000"/>
            </a:xfrm>
            <a:prstGeom prst="rec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	</a:t>
              </a:r>
              <a:r>
                <a:rPr lang="en-US" dirty="0">
                  <a:solidFill>
                    <a:srgbClr val="C00000"/>
                  </a:solidFill>
                </a:rPr>
                <a:t>Circle</a:t>
              </a:r>
            </a:p>
          </p:txBody>
        </p:sp>
      </p:grpSp>
      <p:sp>
        <p:nvSpPr>
          <p:cNvPr id="29" name="Cloud Callout 28"/>
          <p:cNvSpPr>
            <a:spLocks noChangeArrowheads="1"/>
          </p:cNvSpPr>
          <p:nvPr/>
        </p:nvSpPr>
        <p:spPr bwMode="auto">
          <a:xfrm>
            <a:off x="6019800" y="1143000"/>
            <a:ext cx="2438400" cy="1371600"/>
          </a:xfrm>
          <a:prstGeom prst="cloudCallout">
            <a:avLst>
              <a:gd name="adj1" fmla="val -87472"/>
              <a:gd name="adj2" fmla="val 126907"/>
            </a:avLst>
          </a:prstGeom>
          <a:gradFill rotWithShape="0">
            <a:gsLst>
              <a:gs pos="0">
                <a:srgbClr val="5E9EFF"/>
              </a:gs>
              <a:gs pos="39999">
                <a:srgbClr val="85C2FF"/>
              </a:gs>
              <a:gs pos="70000">
                <a:srgbClr val="C4D6EB"/>
              </a:gs>
              <a:gs pos="100000">
                <a:srgbClr val="FFEBFA"/>
              </a:gs>
            </a:gsLst>
            <a:lin ang="5400000"/>
          </a:gradFill>
          <a:ln w="12700" algn="ctr">
            <a:solidFill>
              <a:schemeClr val="tx1"/>
            </a:solidFill>
            <a:round/>
            <a:headEnd/>
            <a:tailEnd/>
          </a:ln>
        </p:spPr>
        <p:txBody>
          <a:bodyPr lIns="0" rIns="0" anchor="ctr"/>
          <a:lstStyle/>
          <a:p>
            <a:r>
              <a:rPr lang="en-US" sz="1600" b="0">
                <a:ea typeface="굴림" pitchFamily="34" charset="-127"/>
              </a:rPr>
              <a:t>Is this type of inheritance allowed in Java ?</a:t>
            </a:r>
          </a:p>
        </p:txBody>
      </p:sp>
      <p:sp>
        <p:nvSpPr>
          <p:cNvPr id="31" name="Cloud Callout 30"/>
          <p:cNvSpPr>
            <a:spLocks noChangeArrowheads="1"/>
          </p:cNvSpPr>
          <p:nvPr/>
        </p:nvSpPr>
        <p:spPr bwMode="auto">
          <a:xfrm>
            <a:off x="6019800" y="1143000"/>
            <a:ext cx="2438400" cy="1371600"/>
          </a:xfrm>
          <a:prstGeom prst="cloudCallout">
            <a:avLst>
              <a:gd name="adj1" fmla="val -87472"/>
              <a:gd name="adj2" fmla="val 126907"/>
            </a:avLst>
          </a:prstGeom>
          <a:gradFill rotWithShape="0">
            <a:gsLst>
              <a:gs pos="0">
                <a:srgbClr val="5E9EFF"/>
              </a:gs>
              <a:gs pos="39999">
                <a:srgbClr val="85C2FF"/>
              </a:gs>
              <a:gs pos="70000">
                <a:srgbClr val="C4D6EB"/>
              </a:gs>
              <a:gs pos="100000">
                <a:srgbClr val="FFEBFA"/>
              </a:gs>
            </a:gsLst>
            <a:lin ang="5400000"/>
          </a:gradFill>
          <a:ln w="12700" algn="ctr">
            <a:solidFill>
              <a:schemeClr val="tx1"/>
            </a:solidFill>
            <a:round/>
            <a:headEnd/>
            <a:tailEnd/>
          </a:ln>
        </p:spPr>
        <p:txBody>
          <a:bodyPr lIns="0" rIns="0" anchor="ctr"/>
          <a:lstStyle/>
          <a:p>
            <a:r>
              <a:rPr lang="en-US" sz="1600" b="0">
                <a:ea typeface="굴림" pitchFamily="34" charset="-127"/>
              </a:rPr>
              <a:t>Now I want to calculate the area of Circle and Square </a:t>
            </a:r>
          </a:p>
        </p:txBody>
      </p:sp>
      <p:sp>
        <p:nvSpPr>
          <p:cNvPr id="34" name="Cloud Callout 33"/>
          <p:cNvSpPr>
            <a:spLocks noChangeArrowheads="1"/>
          </p:cNvSpPr>
          <p:nvPr/>
        </p:nvSpPr>
        <p:spPr bwMode="auto">
          <a:xfrm>
            <a:off x="762000" y="1600200"/>
            <a:ext cx="2438400" cy="1752600"/>
          </a:xfrm>
          <a:prstGeom prst="cloudCallout">
            <a:avLst>
              <a:gd name="adj1" fmla="val -40574"/>
              <a:gd name="adj2" fmla="val -56713"/>
            </a:avLst>
          </a:prstGeom>
          <a:gradFill rotWithShape="0">
            <a:gsLst>
              <a:gs pos="0">
                <a:srgbClr val="5E9EFF"/>
              </a:gs>
              <a:gs pos="39999">
                <a:srgbClr val="85C2FF"/>
              </a:gs>
              <a:gs pos="70000">
                <a:srgbClr val="C4D6EB"/>
              </a:gs>
              <a:gs pos="100000">
                <a:srgbClr val="FFEBFA"/>
              </a:gs>
            </a:gsLst>
            <a:lin ang="5400000"/>
          </a:gradFill>
          <a:ln w="12700" algn="ctr">
            <a:solidFill>
              <a:schemeClr val="tx1"/>
            </a:solidFill>
            <a:round/>
            <a:headEnd/>
            <a:tailEnd/>
          </a:ln>
        </p:spPr>
        <p:txBody>
          <a:bodyPr lIns="0" rIns="0" anchor="ctr"/>
          <a:lstStyle/>
          <a:p>
            <a:r>
              <a:rPr lang="en-US" sz="1600" b="0"/>
              <a:t>         Can we specify the  area calculation of circle and square in a  Shape class ?????</a:t>
            </a:r>
          </a:p>
        </p:txBody>
      </p:sp>
      <p:cxnSp>
        <p:nvCxnSpPr>
          <p:cNvPr id="50184" name="Straight Arrow Connector 156"/>
          <p:cNvCxnSpPr>
            <a:cxnSpLocks noChangeShapeType="1"/>
          </p:cNvCxnSpPr>
          <p:nvPr/>
        </p:nvCxnSpPr>
        <p:spPr bwMode="auto">
          <a:xfrm rot="5400000" flipH="1" flipV="1">
            <a:off x="3875882" y="3342481"/>
            <a:ext cx="762000" cy="20637"/>
          </a:xfrm>
          <a:prstGeom prst="straightConnector1">
            <a:avLst/>
          </a:prstGeom>
          <a:noFill/>
          <a:ln w="25400" algn="ctr">
            <a:solidFill>
              <a:schemeClr val="tx1"/>
            </a:solidFill>
            <a:round/>
            <a:headEnd/>
            <a:tailEnd type="triangle" w="lg" len="lg"/>
          </a:ln>
        </p:spPr>
      </p:cxnSp>
      <p:cxnSp>
        <p:nvCxnSpPr>
          <p:cNvPr id="50185" name="Straight Connector 159"/>
          <p:cNvCxnSpPr>
            <a:cxnSpLocks noChangeShapeType="1"/>
          </p:cNvCxnSpPr>
          <p:nvPr/>
        </p:nvCxnSpPr>
        <p:spPr bwMode="auto">
          <a:xfrm>
            <a:off x="2514600" y="3732213"/>
            <a:ext cx="3581400" cy="1587"/>
          </a:xfrm>
          <a:prstGeom prst="line">
            <a:avLst/>
          </a:prstGeom>
          <a:noFill/>
          <a:ln w="25400" algn="ctr">
            <a:solidFill>
              <a:schemeClr val="tx1"/>
            </a:solidFill>
            <a:round/>
            <a:headEnd/>
            <a:tailEnd/>
          </a:ln>
        </p:spPr>
      </p:cxnSp>
      <p:cxnSp>
        <p:nvCxnSpPr>
          <p:cNvPr id="50186" name="Straight Connector 164"/>
          <p:cNvCxnSpPr>
            <a:cxnSpLocks noChangeShapeType="1"/>
          </p:cNvCxnSpPr>
          <p:nvPr/>
        </p:nvCxnSpPr>
        <p:spPr bwMode="auto">
          <a:xfrm rot="5400000">
            <a:off x="2249488" y="3998912"/>
            <a:ext cx="533400" cy="3175"/>
          </a:xfrm>
          <a:prstGeom prst="line">
            <a:avLst/>
          </a:prstGeom>
          <a:noFill/>
          <a:ln w="25400" algn="ctr">
            <a:solidFill>
              <a:schemeClr val="tx1"/>
            </a:solidFill>
            <a:round/>
            <a:headEnd/>
            <a:tailEnd/>
          </a:ln>
        </p:spPr>
      </p:cxnSp>
      <p:cxnSp>
        <p:nvCxnSpPr>
          <p:cNvPr id="50187" name="Straight Connector 23"/>
          <p:cNvCxnSpPr>
            <a:cxnSpLocks noChangeShapeType="1"/>
          </p:cNvCxnSpPr>
          <p:nvPr/>
        </p:nvCxnSpPr>
        <p:spPr bwMode="auto">
          <a:xfrm rot="5400000">
            <a:off x="5791201" y="4038600"/>
            <a:ext cx="609600" cy="3175"/>
          </a:xfrm>
          <a:prstGeom prst="line">
            <a:avLst/>
          </a:prstGeom>
          <a:noFill/>
          <a:ln w="25400"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8EBC7B8-E1BC-4DA2-8230-804CF3F66A0B}" type="slidenum">
              <a:rPr lang="en-US"/>
              <a:pPr>
                <a:defRPr/>
              </a:pPr>
              <a:t>82</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Abstract  Example  (2 of 5)</a:t>
            </a:r>
          </a:p>
        </p:txBody>
      </p:sp>
      <p:sp>
        <p:nvSpPr>
          <p:cNvPr id="51204" name="Rectangle 5"/>
          <p:cNvSpPr>
            <a:spLocks noGrp="1" noChangeArrowheads="1"/>
          </p:cNvSpPr>
          <p:nvPr>
            <p:ph type="body" idx="1"/>
          </p:nvPr>
        </p:nvSpPr>
        <p:spPr>
          <a:xfrm>
            <a:off x="457200" y="1447800"/>
            <a:ext cx="8610600" cy="4495800"/>
          </a:xfrm>
        </p:spPr>
        <p:txBody>
          <a:bodyPr/>
          <a:lstStyle/>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5" name="Text Box 4"/>
          <p:cNvSpPr txBox="1">
            <a:spLocks noChangeArrowheads="1"/>
          </p:cNvSpPr>
          <p:nvPr/>
        </p:nvSpPr>
        <p:spPr bwMode="auto">
          <a:xfrm>
            <a:off x="457200" y="1512888"/>
            <a:ext cx="8686800" cy="3092450"/>
          </a:xfrm>
          <a:prstGeom prst="rect">
            <a:avLst/>
          </a:prstGeom>
          <a:solidFill>
            <a:srgbClr val="B2B2B2">
              <a:alpha val="25098"/>
            </a:srgbClr>
          </a:solidFill>
          <a:ln w="12700" algn="ctr">
            <a:solidFill>
              <a:schemeClr val="tx1"/>
            </a:solidFill>
            <a:miter lim="800000"/>
            <a:headEnd/>
            <a:tailEnd/>
          </a:ln>
        </p:spPr>
        <p:txBody>
          <a:bodyPr>
            <a:spAutoFit/>
          </a:bodyPr>
          <a:lstStyle/>
          <a:p>
            <a:pPr>
              <a:defRPr/>
            </a:pPr>
            <a:r>
              <a:rPr lang="en-US" sz="1500" b="0" dirty="0">
                <a:latin typeface="+mn-lt"/>
                <a:ea typeface="굴림" pitchFamily="34" charset="-127"/>
              </a:rPr>
              <a:t>abstract class Shape{</a:t>
            </a:r>
          </a:p>
          <a:p>
            <a:pPr>
              <a:defRPr/>
            </a:pPr>
            <a:r>
              <a:rPr lang="en-US" sz="1500" b="0" dirty="0">
                <a:latin typeface="+mn-lt"/>
                <a:ea typeface="굴림" pitchFamily="34" charset="-127"/>
              </a:rPr>
              <a:t>		protected double area;</a:t>
            </a:r>
          </a:p>
          <a:p>
            <a:pPr>
              <a:defRPr/>
            </a:pPr>
            <a:r>
              <a:rPr lang="en-US" sz="1500" b="0" dirty="0">
                <a:latin typeface="+mn-lt"/>
                <a:ea typeface="굴림" pitchFamily="34" charset="-127"/>
              </a:rPr>
              <a:t>  		public void displayDetails(){</a:t>
            </a:r>
          </a:p>
          <a:p>
            <a:pPr>
              <a:defRPr/>
            </a:pPr>
            <a:r>
              <a:rPr lang="en-US" sz="1500" b="0" dirty="0">
                <a:latin typeface="+mn-lt"/>
                <a:ea typeface="굴림" pitchFamily="34" charset="-127"/>
              </a:rPr>
              <a:t>			System.out.println("Shape Details");</a:t>
            </a:r>
          </a:p>
          <a:p>
            <a:pPr>
              <a:defRPr/>
            </a:pPr>
            <a:r>
              <a:rPr lang="en-US" sz="1500" b="0" dirty="0">
                <a:latin typeface="+mn-lt"/>
                <a:ea typeface="굴림" pitchFamily="34" charset="-127"/>
              </a:rPr>
              <a:t>		}</a:t>
            </a:r>
          </a:p>
          <a:p>
            <a:pPr>
              <a:defRPr/>
            </a:pPr>
            <a:r>
              <a:rPr lang="en-US" sz="1500" b="0" dirty="0">
                <a:latin typeface="+mn-lt"/>
                <a:ea typeface="굴림" pitchFamily="34" charset="-127"/>
              </a:rPr>
              <a:t>		abstract public void calculateArea();</a:t>
            </a:r>
          </a:p>
          <a:p>
            <a:pPr>
              <a:defRPr/>
            </a:pPr>
            <a:r>
              <a:rPr lang="en-US" sz="1500" b="0" dirty="0">
                <a:latin typeface="+mn-lt"/>
                <a:ea typeface="굴림" pitchFamily="34" charset="-127"/>
              </a:rPr>
              <a:t>}</a:t>
            </a:r>
          </a:p>
          <a:p>
            <a:pPr>
              <a:defRPr/>
            </a:pPr>
            <a:endParaRPr lang="en-US" sz="1500" b="0" dirty="0">
              <a:ea typeface="굴림" pitchFamily="34" charset="-127"/>
            </a:endParaRPr>
          </a:p>
          <a:p>
            <a:pPr>
              <a:defRPr/>
            </a:pPr>
            <a:endParaRPr lang="en-US" sz="1500" b="0" dirty="0">
              <a:latin typeface="+mn-lt"/>
              <a:ea typeface="굴림" pitchFamily="34" charset="-127"/>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A81FA74-1CFD-4BC4-A966-753272F54092}" type="slidenum">
              <a:rPr lang="en-US"/>
              <a:pPr>
                <a:defRPr/>
              </a:pPr>
              <a:t>83</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Abstract Example  (3 of 5)</a:t>
            </a:r>
          </a:p>
        </p:txBody>
      </p:sp>
      <p:sp>
        <p:nvSpPr>
          <p:cNvPr id="52228" name="Rectangle 5"/>
          <p:cNvSpPr>
            <a:spLocks noGrp="1" noChangeArrowheads="1"/>
          </p:cNvSpPr>
          <p:nvPr>
            <p:ph type="body" idx="1"/>
          </p:nvPr>
        </p:nvSpPr>
        <p:spPr>
          <a:xfrm>
            <a:off x="457200" y="1447800"/>
            <a:ext cx="8610600" cy="4495800"/>
          </a:xfrm>
        </p:spPr>
        <p:txBody>
          <a:bodyPr/>
          <a:lstStyle/>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5" name="Text Box 4"/>
          <p:cNvSpPr txBox="1">
            <a:spLocks noChangeArrowheads="1"/>
          </p:cNvSpPr>
          <p:nvPr/>
        </p:nvSpPr>
        <p:spPr bwMode="auto">
          <a:xfrm>
            <a:off x="457200" y="1295400"/>
            <a:ext cx="8686800" cy="4478338"/>
          </a:xfrm>
          <a:prstGeom prst="rect">
            <a:avLst/>
          </a:prstGeom>
          <a:solidFill>
            <a:srgbClr val="B2B2B2">
              <a:alpha val="25098"/>
            </a:srgbClr>
          </a:solidFill>
          <a:ln w="12700" algn="ctr">
            <a:solidFill>
              <a:schemeClr val="tx1"/>
            </a:solidFill>
            <a:miter lim="800000"/>
            <a:headEnd/>
            <a:tailEnd/>
          </a:ln>
        </p:spPr>
        <p:txBody>
          <a:bodyPr>
            <a:spAutoFit/>
          </a:bodyPr>
          <a:lstStyle/>
          <a:p>
            <a:pPr>
              <a:defRPr/>
            </a:pPr>
            <a:r>
              <a:rPr lang="en-US" sz="1500" b="0" dirty="0">
                <a:ea typeface="굴림" pitchFamily="34" charset="-127"/>
              </a:rPr>
              <a:t>class Circle extends Shape{</a:t>
            </a:r>
          </a:p>
          <a:p>
            <a:pPr>
              <a:defRPr/>
            </a:pPr>
            <a:r>
              <a:rPr lang="en-US" sz="1500" b="0" dirty="0">
                <a:ea typeface="굴림" pitchFamily="34" charset="-127"/>
              </a:rPr>
              <a:t>		protected double radius;</a:t>
            </a:r>
          </a:p>
          <a:p>
            <a:pPr>
              <a:defRPr/>
            </a:pPr>
            <a:r>
              <a:rPr lang="en-US" sz="1500" b="0" dirty="0">
                <a:ea typeface="굴림" pitchFamily="34" charset="-127"/>
              </a:rPr>
              <a:t>		public void </a:t>
            </a:r>
            <a:r>
              <a:rPr lang="en-US" sz="1500" b="0" dirty="0" err="1">
                <a:ea typeface="굴림" pitchFamily="34" charset="-127"/>
              </a:rPr>
              <a:t>setRadius</a:t>
            </a:r>
            <a:r>
              <a:rPr lang="en-US" sz="1500" b="0" dirty="0">
                <a:ea typeface="굴림" pitchFamily="34" charset="-127"/>
              </a:rPr>
              <a:t>(double radius){</a:t>
            </a:r>
          </a:p>
          <a:p>
            <a:pPr>
              <a:defRPr/>
            </a:pPr>
            <a:r>
              <a:rPr lang="en-US" sz="1500" b="0" dirty="0">
                <a:ea typeface="굴림" pitchFamily="34" charset="-127"/>
              </a:rPr>
              <a:t>			</a:t>
            </a:r>
            <a:r>
              <a:rPr lang="en-US" sz="1500" b="0" dirty="0" err="1">
                <a:ea typeface="굴림" pitchFamily="34" charset="-127"/>
              </a:rPr>
              <a:t>this.radius</a:t>
            </a:r>
            <a:r>
              <a:rPr lang="en-US" sz="1500" b="0" dirty="0">
                <a:ea typeface="굴림" pitchFamily="34" charset="-127"/>
              </a:rPr>
              <a:t>=radius;</a:t>
            </a:r>
          </a:p>
          <a:p>
            <a:pPr>
              <a:defRPr/>
            </a:pPr>
            <a:r>
              <a:rPr lang="en-US" sz="1500" b="0" dirty="0">
                <a:ea typeface="굴림" pitchFamily="34" charset="-127"/>
              </a:rPr>
              <a:t>		}</a:t>
            </a:r>
          </a:p>
          <a:p>
            <a:pPr>
              <a:defRPr/>
            </a:pPr>
            <a:r>
              <a:rPr lang="en-US" sz="1500" b="0" dirty="0">
                <a:ea typeface="굴림" pitchFamily="34" charset="-127"/>
              </a:rPr>
              <a:t>		public void calculateArea(){</a:t>
            </a:r>
          </a:p>
          <a:p>
            <a:pPr>
              <a:defRPr/>
            </a:pPr>
            <a:r>
              <a:rPr lang="en-US" sz="1500" b="0" dirty="0">
                <a:ea typeface="굴림" pitchFamily="34" charset="-127"/>
              </a:rPr>
              <a:t>			area=3.14*radius*radius;</a:t>
            </a:r>
          </a:p>
          <a:p>
            <a:pPr>
              <a:defRPr/>
            </a:pPr>
            <a:endParaRPr lang="en-US" sz="1500" b="0" dirty="0">
              <a:ea typeface="굴림" pitchFamily="34" charset="-127"/>
            </a:endParaRPr>
          </a:p>
          <a:p>
            <a:pPr>
              <a:defRPr/>
            </a:pPr>
            <a:r>
              <a:rPr lang="en-US" sz="1500" b="0" dirty="0">
                <a:ea typeface="굴림" pitchFamily="34" charset="-127"/>
              </a:rPr>
              <a:t>		}</a:t>
            </a:r>
          </a:p>
          <a:p>
            <a:pPr>
              <a:defRPr/>
            </a:pPr>
            <a:r>
              <a:rPr lang="en-US" sz="1500" b="0" dirty="0">
                <a:ea typeface="굴림" pitchFamily="34" charset="-127"/>
              </a:rPr>
              <a:t>		public void displayDetails(){</a:t>
            </a:r>
          </a:p>
          <a:p>
            <a:pPr>
              <a:defRPr/>
            </a:pPr>
            <a:r>
              <a:rPr lang="en-US" sz="1500" b="0" dirty="0">
                <a:ea typeface="굴림" pitchFamily="34" charset="-127"/>
              </a:rPr>
              <a:t>			System.out.println("Area of the circle is :"+area);</a:t>
            </a:r>
          </a:p>
          <a:p>
            <a:pPr>
              <a:defRPr/>
            </a:pPr>
            <a:r>
              <a:rPr lang="en-US" sz="1500" b="0" dirty="0">
                <a:ea typeface="굴림" pitchFamily="34" charset="-127"/>
              </a:rPr>
              <a:t>		}</a:t>
            </a:r>
          </a:p>
          <a:p>
            <a:pPr>
              <a:defRPr/>
            </a:pPr>
            <a:r>
              <a:rPr lang="en-US" sz="1500" b="0" dirty="0">
                <a:ea typeface="굴림" pitchFamily="34" charset="-127"/>
              </a:rPr>
              <a:t>}</a:t>
            </a:r>
            <a:endParaRPr lang="en-US" sz="1500" b="0" dirty="0">
              <a:latin typeface="+mn-lt"/>
              <a:ea typeface="굴림" pitchFamily="34" charset="-127"/>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D2F5ADA-4045-4039-A454-848EF3558187}" type="slidenum">
              <a:rPr lang="en-US"/>
              <a:pPr>
                <a:defRPr/>
              </a:pPr>
              <a:t>84</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Abstract  Example  (4 of 5)</a:t>
            </a:r>
          </a:p>
        </p:txBody>
      </p:sp>
      <p:sp>
        <p:nvSpPr>
          <p:cNvPr id="53252" name="Rectangle 5"/>
          <p:cNvSpPr>
            <a:spLocks noGrp="1" noChangeArrowheads="1"/>
          </p:cNvSpPr>
          <p:nvPr>
            <p:ph type="body" idx="1"/>
          </p:nvPr>
        </p:nvSpPr>
        <p:spPr>
          <a:xfrm>
            <a:off x="457200" y="1447800"/>
            <a:ext cx="8610600" cy="4495800"/>
          </a:xfrm>
        </p:spPr>
        <p:txBody>
          <a:bodyPr/>
          <a:lstStyle/>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5" name="Text Box 4"/>
          <p:cNvSpPr txBox="1">
            <a:spLocks noChangeArrowheads="1"/>
          </p:cNvSpPr>
          <p:nvPr/>
        </p:nvSpPr>
        <p:spPr bwMode="auto">
          <a:xfrm>
            <a:off x="457200" y="1295400"/>
            <a:ext cx="8686800" cy="4478338"/>
          </a:xfrm>
          <a:prstGeom prst="rect">
            <a:avLst/>
          </a:prstGeom>
          <a:solidFill>
            <a:srgbClr val="B2B2B2">
              <a:alpha val="25098"/>
            </a:srgbClr>
          </a:solidFill>
          <a:ln w="12700" algn="ctr">
            <a:solidFill>
              <a:schemeClr val="tx1"/>
            </a:solidFill>
            <a:miter lim="800000"/>
            <a:headEnd/>
            <a:tailEnd/>
          </a:ln>
        </p:spPr>
        <p:txBody>
          <a:bodyPr>
            <a:spAutoFit/>
          </a:bodyPr>
          <a:lstStyle/>
          <a:p>
            <a:pPr>
              <a:defRPr/>
            </a:pPr>
            <a:r>
              <a:rPr lang="en-US" sz="1500" b="0" dirty="0">
                <a:latin typeface="+mn-lt"/>
                <a:ea typeface="굴림" pitchFamily="34" charset="-127"/>
              </a:rPr>
              <a:t>class Square extends Shape{</a:t>
            </a:r>
          </a:p>
          <a:p>
            <a:pPr>
              <a:defRPr/>
            </a:pPr>
            <a:r>
              <a:rPr lang="en-US" sz="1500" b="0" dirty="0">
                <a:latin typeface="+mn-lt"/>
                <a:ea typeface="굴림" pitchFamily="34" charset="-127"/>
              </a:rPr>
              <a:t>			protected double length;</a:t>
            </a:r>
          </a:p>
          <a:p>
            <a:pPr>
              <a:defRPr/>
            </a:pPr>
            <a:r>
              <a:rPr lang="en-US" sz="1500" b="0" dirty="0">
                <a:latin typeface="+mn-lt"/>
                <a:ea typeface="굴림" pitchFamily="34" charset="-127"/>
              </a:rPr>
              <a:t>			public void </a:t>
            </a:r>
            <a:r>
              <a:rPr lang="en-US" sz="1500" b="0" dirty="0" err="1">
                <a:latin typeface="+mn-lt"/>
                <a:ea typeface="굴림" pitchFamily="34" charset="-127"/>
              </a:rPr>
              <a:t>setLength</a:t>
            </a:r>
            <a:r>
              <a:rPr lang="en-US" sz="1500" b="0" dirty="0">
                <a:latin typeface="+mn-lt"/>
                <a:ea typeface="굴림" pitchFamily="34" charset="-127"/>
              </a:rPr>
              <a:t>(double length){</a:t>
            </a:r>
          </a:p>
          <a:p>
            <a:pPr>
              <a:defRPr/>
            </a:pPr>
            <a:r>
              <a:rPr lang="en-US" sz="1500" b="0" dirty="0">
                <a:latin typeface="+mn-lt"/>
                <a:ea typeface="굴림" pitchFamily="34" charset="-127"/>
              </a:rPr>
              <a:t>				</a:t>
            </a:r>
            <a:r>
              <a:rPr lang="en-US" sz="1500" b="0" dirty="0" err="1">
                <a:latin typeface="+mn-lt"/>
                <a:ea typeface="굴림" pitchFamily="34" charset="-127"/>
              </a:rPr>
              <a:t>this.length</a:t>
            </a:r>
            <a:r>
              <a:rPr lang="en-US" sz="1500" b="0" dirty="0">
                <a:latin typeface="+mn-lt"/>
                <a:ea typeface="굴림" pitchFamily="34" charset="-127"/>
              </a:rPr>
              <a:t>=length;</a:t>
            </a:r>
          </a:p>
          <a:p>
            <a:pPr>
              <a:defRPr/>
            </a:pPr>
            <a:r>
              <a:rPr lang="en-US" sz="1500" b="0" dirty="0">
                <a:latin typeface="+mn-lt"/>
                <a:ea typeface="굴림" pitchFamily="34" charset="-127"/>
              </a:rPr>
              <a:t>			}</a:t>
            </a:r>
          </a:p>
          <a:p>
            <a:pPr>
              <a:defRPr/>
            </a:pPr>
            <a:r>
              <a:rPr lang="en-US" sz="1500" b="0" dirty="0">
                <a:latin typeface="+mn-lt"/>
                <a:ea typeface="굴림" pitchFamily="34" charset="-127"/>
              </a:rPr>
              <a:t>			public void calculateArea(){</a:t>
            </a:r>
          </a:p>
          <a:p>
            <a:pPr>
              <a:defRPr/>
            </a:pPr>
            <a:r>
              <a:rPr lang="en-US" sz="1500" b="0" dirty="0">
                <a:latin typeface="+mn-lt"/>
                <a:ea typeface="굴림" pitchFamily="34" charset="-127"/>
              </a:rPr>
              <a:t>				area=length*length;</a:t>
            </a:r>
          </a:p>
          <a:p>
            <a:pPr>
              <a:defRPr/>
            </a:pPr>
            <a:endParaRPr lang="en-US" sz="1500" b="0" dirty="0">
              <a:latin typeface="+mn-lt"/>
              <a:ea typeface="굴림" pitchFamily="34" charset="-127"/>
            </a:endParaRPr>
          </a:p>
          <a:p>
            <a:pPr>
              <a:defRPr/>
            </a:pPr>
            <a:r>
              <a:rPr lang="en-US" sz="1500" b="0" dirty="0">
                <a:latin typeface="+mn-lt"/>
                <a:ea typeface="굴림" pitchFamily="34" charset="-127"/>
              </a:rPr>
              <a:t>			}</a:t>
            </a:r>
          </a:p>
          <a:p>
            <a:pPr>
              <a:defRPr/>
            </a:pPr>
            <a:r>
              <a:rPr lang="en-US" sz="1500" b="0" dirty="0">
                <a:latin typeface="+mn-lt"/>
                <a:ea typeface="굴림" pitchFamily="34" charset="-127"/>
              </a:rPr>
              <a:t>			public void displayDetails(){</a:t>
            </a:r>
          </a:p>
          <a:p>
            <a:pPr>
              <a:defRPr/>
            </a:pPr>
            <a:r>
              <a:rPr lang="en-US" sz="1500" b="0" dirty="0">
                <a:latin typeface="+mn-lt"/>
                <a:ea typeface="굴림" pitchFamily="34" charset="-127"/>
              </a:rPr>
              <a:t>				System.out.println("Area of the Square is :"+area);</a:t>
            </a:r>
          </a:p>
          <a:p>
            <a:pPr>
              <a:defRPr/>
            </a:pPr>
            <a:r>
              <a:rPr lang="en-US" sz="1500" b="0" dirty="0">
                <a:latin typeface="+mn-lt"/>
                <a:ea typeface="굴림" pitchFamily="34" charset="-127"/>
              </a:rPr>
              <a:t>			}</a:t>
            </a:r>
          </a:p>
          <a:p>
            <a:pPr>
              <a:defRPr/>
            </a:pPr>
            <a:r>
              <a:rPr lang="en-US" sz="1500" b="0" dirty="0">
                <a:latin typeface="+mn-lt"/>
                <a:ea typeface="굴림" pitchFamily="34" charset="-127"/>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3C3A25-0211-4F56-9D2F-8F726C1F223E}" type="slidenum">
              <a:rPr lang="en-US"/>
              <a:pPr>
                <a:defRPr/>
              </a:pPr>
              <a:t>85</a:t>
            </a:fld>
            <a:endParaRPr lang="en-US"/>
          </a:p>
        </p:txBody>
      </p:sp>
      <p:sp>
        <p:nvSpPr>
          <p:cNvPr id="411652" name="Rectangle 4"/>
          <p:cNvSpPr>
            <a:spLocks noGrp="1" noChangeArrowheads="1"/>
          </p:cNvSpPr>
          <p:nvPr>
            <p:ph type="title"/>
          </p:nvPr>
        </p:nvSpPr>
        <p:spPr/>
        <p:txBody>
          <a:bodyPr/>
          <a:lstStyle/>
          <a:p>
            <a:pPr eaLnBrk="1" hangingPunct="1">
              <a:defRPr/>
            </a:pPr>
            <a:r>
              <a:rPr lang="en-US" dirty="0" smtClean="0"/>
              <a:t>Abstract Example </a:t>
            </a:r>
            <a:r>
              <a:rPr lang="en-US" smtClean="0"/>
              <a:t>(5 of 5</a:t>
            </a:r>
            <a:r>
              <a:rPr lang="en-US" dirty="0" smtClean="0"/>
              <a:t>)</a:t>
            </a:r>
          </a:p>
        </p:txBody>
      </p:sp>
      <p:sp>
        <p:nvSpPr>
          <p:cNvPr id="54276" name="Rectangle 5"/>
          <p:cNvSpPr>
            <a:spLocks noGrp="1" noChangeArrowheads="1"/>
          </p:cNvSpPr>
          <p:nvPr>
            <p:ph type="body" idx="1"/>
          </p:nvPr>
        </p:nvSpPr>
        <p:spPr>
          <a:xfrm>
            <a:off x="457200" y="1447800"/>
            <a:ext cx="8610600" cy="4495800"/>
          </a:xfrm>
        </p:spPr>
        <p:txBody>
          <a:bodyPr/>
          <a:lstStyle/>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5" name="Text Box 4"/>
          <p:cNvSpPr txBox="1">
            <a:spLocks noChangeArrowheads="1"/>
          </p:cNvSpPr>
          <p:nvPr/>
        </p:nvSpPr>
        <p:spPr bwMode="auto">
          <a:xfrm>
            <a:off x="457200" y="1182688"/>
            <a:ext cx="8686800" cy="4824412"/>
          </a:xfrm>
          <a:prstGeom prst="rect">
            <a:avLst/>
          </a:prstGeom>
          <a:solidFill>
            <a:srgbClr val="B2B2B2">
              <a:alpha val="25098"/>
            </a:srgbClr>
          </a:solidFill>
          <a:ln w="12700" algn="ctr">
            <a:solidFill>
              <a:schemeClr val="tx1"/>
            </a:solidFill>
            <a:miter lim="800000"/>
            <a:headEnd/>
            <a:tailEnd/>
          </a:ln>
        </p:spPr>
        <p:txBody>
          <a:bodyPr>
            <a:spAutoFit/>
          </a:bodyPr>
          <a:lstStyle/>
          <a:p>
            <a:pPr>
              <a:defRPr/>
            </a:pPr>
            <a:r>
              <a:rPr lang="en-US" sz="1500" b="0" dirty="0">
                <a:latin typeface="+mn-lt"/>
                <a:ea typeface="굴림" pitchFamily="34" charset="-127"/>
              </a:rPr>
              <a:t>class Abstract{</a:t>
            </a:r>
          </a:p>
          <a:p>
            <a:pPr>
              <a:defRPr/>
            </a:pPr>
            <a:r>
              <a:rPr lang="en-US" sz="1500" b="0" dirty="0">
                <a:latin typeface="+mn-lt"/>
                <a:ea typeface="굴림" pitchFamily="34" charset="-127"/>
              </a:rPr>
              <a:t>		public static void main(String args[]){</a:t>
            </a:r>
          </a:p>
          <a:p>
            <a:pPr>
              <a:defRPr/>
            </a:pPr>
            <a:r>
              <a:rPr lang="en-US" sz="1500" b="0" dirty="0">
                <a:latin typeface="+mn-lt"/>
                <a:ea typeface="굴림" pitchFamily="34" charset="-127"/>
              </a:rPr>
              <a:t>			Circle </a:t>
            </a:r>
            <a:r>
              <a:rPr lang="en-US" sz="1500" b="0" dirty="0" err="1">
                <a:latin typeface="+mn-lt"/>
                <a:ea typeface="굴림" pitchFamily="34" charset="-127"/>
              </a:rPr>
              <a:t>objShape</a:t>
            </a:r>
            <a:r>
              <a:rPr lang="en-US" sz="1500" b="0" dirty="0">
                <a:latin typeface="+mn-lt"/>
                <a:ea typeface="굴림" pitchFamily="34" charset="-127"/>
              </a:rPr>
              <a:t>=new Circle();</a:t>
            </a:r>
          </a:p>
          <a:p>
            <a:pPr>
              <a:defRPr/>
            </a:pPr>
            <a:r>
              <a:rPr lang="en-US" sz="1500" b="0" dirty="0">
                <a:latin typeface="+mn-lt"/>
                <a:ea typeface="굴림" pitchFamily="34" charset="-127"/>
              </a:rPr>
              <a:t>			</a:t>
            </a:r>
            <a:r>
              <a:rPr lang="en-US" sz="1500" b="0" dirty="0" err="1">
                <a:latin typeface="+mn-lt"/>
                <a:ea typeface="굴림" pitchFamily="34" charset="-127"/>
              </a:rPr>
              <a:t>objShape.setRadius</a:t>
            </a:r>
            <a:r>
              <a:rPr lang="en-US" sz="1500" b="0" dirty="0">
                <a:latin typeface="+mn-lt"/>
                <a:ea typeface="굴림" pitchFamily="34" charset="-127"/>
              </a:rPr>
              <a:t>(4);</a:t>
            </a:r>
          </a:p>
          <a:p>
            <a:pPr>
              <a:defRPr/>
            </a:pPr>
            <a:r>
              <a:rPr lang="en-US" sz="1500" b="0" dirty="0">
                <a:latin typeface="+mn-lt"/>
                <a:ea typeface="굴림" pitchFamily="34" charset="-127"/>
              </a:rPr>
              <a:t>			</a:t>
            </a:r>
            <a:r>
              <a:rPr lang="en-US" sz="1500" b="0" dirty="0" err="1">
                <a:latin typeface="+mn-lt"/>
                <a:ea typeface="굴림" pitchFamily="34" charset="-127"/>
              </a:rPr>
              <a:t>objShape.calculateArea</a:t>
            </a:r>
            <a:r>
              <a:rPr lang="en-US" sz="1500" b="0" dirty="0">
                <a:latin typeface="+mn-lt"/>
                <a:ea typeface="굴림" pitchFamily="34" charset="-127"/>
              </a:rPr>
              <a:t>();</a:t>
            </a:r>
          </a:p>
          <a:p>
            <a:pPr>
              <a:defRPr/>
            </a:pPr>
            <a:r>
              <a:rPr lang="en-US" sz="1500" b="0" dirty="0">
                <a:latin typeface="+mn-lt"/>
                <a:ea typeface="굴림" pitchFamily="34" charset="-127"/>
              </a:rPr>
              <a:t>			</a:t>
            </a:r>
            <a:r>
              <a:rPr lang="en-US" sz="1500" b="0" dirty="0" err="1">
                <a:latin typeface="+mn-lt"/>
                <a:ea typeface="굴림" pitchFamily="34" charset="-127"/>
              </a:rPr>
              <a:t>objShape.displayDetails</a:t>
            </a:r>
            <a:r>
              <a:rPr lang="en-US" sz="1500" b="0" dirty="0">
                <a:latin typeface="+mn-lt"/>
                <a:ea typeface="굴림" pitchFamily="34" charset="-127"/>
              </a:rPr>
              <a:t>();</a:t>
            </a:r>
          </a:p>
          <a:p>
            <a:pPr>
              <a:defRPr/>
            </a:pPr>
            <a:r>
              <a:rPr lang="en-US" sz="1500" b="0" dirty="0">
                <a:latin typeface="+mn-lt"/>
                <a:ea typeface="굴림" pitchFamily="34" charset="-127"/>
              </a:rPr>
              <a:t>			Square </a:t>
            </a:r>
            <a:r>
              <a:rPr lang="en-US" sz="1500" b="0" dirty="0" err="1">
                <a:latin typeface="+mn-lt"/>
                <a:ea typeface="굴림" pitchFamily="34" charset="-127"/>
              </a:rPr>
              <a:t>objSquare</a:t>
            </a:r>
            <a:r>
              <a:rPr lang="en-US" sz="1500" b="0" dirty="0">
                <a:latin typeface="+mn-lt"/>
                <a:ea typeface="굴림" pitchFamily="34" charset="-127"/>
              </a:rPr>
              <a:t>=new Square();</a:t>
            </a:r>
          </a:p>
          <a:p>
            <a:pPr>
              <a:defRPr/>
            </a:pPr>
            <a:r>
              <a:rPr lang="en-US" sz="1500" b="0" dirty="0">
                <a:latin typeface="+mn-lt"/>
                <a:ea typeface="굴림" pitchFamily="34" charset="-127"/>
              </a:rPr>
              <a:t>			</a:t>
            </a:r>
            <a:r>
              <a:rPr lang="en-US" sz="1500" b="0" dirty="0" err="1">
                <a:latin typeface="+mn-lt"/>
                <a:ea typeface="굴림" pitchFamily="34" charset="-127"/>
              </a:rPr>
              <a:t>objSquare.setLength</a:t>
            </a:r>
            <a:r>
              <a:rPr lang="en-US" sz="1500" b="0" dirty="0">
                <a:latin typeface="+mn-lt"/>
                <a:ea typeface="굴림" pitchFamily="34" charset="-127"/>
              </a:rPr>
              <a:t>(4);</a:t>
            </a:r>
          </a:p>
          <a:p>
            <a:pPr>
              <a:defRPr/>
            </a:pPr>
            <a:r>
              <a:rPr lang="en-US" sz="1500" b="0" dirty="0">
                <a:latin typeface="+mn-lt"/>
                <a:ea typeface="굴림" pitchFamily="34" charset="-127"/>
              </a:rPr>
              <a:t>			</a:t>
            </a:r>
            <a:r>
              <a:rPr lang="en-US" sz="1500" b="0" dirty="0" err="1">
                <a:latin typeface="+mn-lt"/>
                <a:ea typeface="굴림" pitchFamily="34" charset="-127"/>
              </a:rPr>
              <a:t>objSquare.calculateArea</a:t>
            </a:r>
            <a:r>
              <a:rPr lang="en-US" sz="1500" b="0" dirty="0">
                <a:latin typeface="+mn-lt"/>
                <a:ea typeface="굴림" pitchFamily="34" charset="-127"/>
              </a:rPr>
              <a:t>();</a:t>
            </a:r>
          </a:p>
          <a:p>
            <a:pPr>
              <a:defRPr/>
            </a:pPr>
            <a:r>
              <a:rPr lang="en-US" sz="1500" b="0" dirty="0">
                <a:latin typeface="+mn-lt"/>
                <a:ea typeface="굴림" pitchFamily="34" charset="-127"/>
              </a:rPr>
              <a:t>			</a:t>
            </a:r>
            <a:r>
              <a:rPr lang="en-US" sz="1500" b="0" dirty="0" err="1">
                <a:latin typeface="+mn-lt"/>
                <a:ea typeface="굴림" pitchFamily="34" charset="-127"/>
              </a:rPr>
              <a:t>objSquare.displayDetails</a:t>
            </a:r>
            <a:r>
              <a:rPr lang="en-US" sz="1500" b="0" dirty="0">
                <a:latin typeface="+mn-lt"/>
                <a:ea typeface="굴림" pitchFamily="34" charset="-127"/>
              </a:rPr>
              <a:t>();</a:t>
            </a:r>
          </a:p>
          <a:p>
            <a:pPr>
              <a:defRPr/>
            </a:pPr>
            <a:r>
              <a:rPr lang="en-US" sz="1500" b="0" dirty="0">
                <a:latin typeface="+mn-lt"/>
                <a:ea typeface="굴림" pitchFamily="34" charset="-127"/>
              </a:rPr>
              <a:t>		}</a:t>
            </a:r>
          </a:p>
          <a:p>
            <a:pPr>
              <a:defRPr/>
            </a:pPr>
            <a:r>
              <a:rPr lang="en-US" sz="1500" b="0" dirty="0">
                <a:latin typeface="+mn-lt"/>
                <a:ea typeface="굴림" pitchFamily="34" charset="-127"/>
              </a:rPr>
              <a:t>}</a:t>
            </a:r>
          </a:p>
          <a:p>
            <a:pPr>
              <a:defRPr/>
            </a:pPr>
            <a:endParaRPr lang="en-US" sz="1500" b="0" dirty="0">
              <a:latin typeface="+mn-lt"/>
              <a:ea typeface="굴림" pitchFamily="34" charset="-127"/>
            </a:endParaRPr>
          </a:p>
          <a:p>
            <a:pPr>
              <a:defRPr/>
            </a:pPr>
            <a:endParaRPr lang="en-US" sz="1500" b="0" dirty="0">
              <a:latin typeface="+mn-lt"/>
              <a:ea typeface="굴림" pitchFamily="34" charset="-127"/>
            </a:endParaRPr>
          </a:p>
        </p:txBody>
      </p:sp>
      <p:sp>
        <p:nvSpPr>
          <p:cNvPr id="6" name="Rectangle 5"/>
          <p:cNvSpPr>
            <a:spLocks noChangeArrowheads="1"/>
          </p:cNvSpPr>
          <p:nvPr/>
        </p:nvSpPr>
        <p:spPr bwMode="auto">
          <a:xfrm>
            <a:off x="5105400" y="5181600"/>
            <a:ext cx="3429000" cy="609600"/>
          </a:xfrm>
          <a:prstGeom prst="rect">
            <a:avLst/>
          </a:prstGeom>
          <a:solidFill>
            <a:srgbClr val="B69C90"/>
          </a:solidFill>
          <a:ln w="12700" algn="ctr">
            <a:solidFill>
              <a:schemeClr val="tx1"/>
            </a:solidFill>
            <a:round/>
            <a:headEnd/>
            <a:tailEnd/>
          </a:ln>
        </p:spPr>
        <p:txBody>
          <a:bodyPr anchor="ctr"/>
          <a:lstStyle/>
          <a:p>
            <a:endParaRPr lang="en-US" b="0">
              <a:ea typeface="굴림" pitchFamily="34" charset="-127"/>
            </a:endParaRPr>
          </a:p>
          <a:p>
            <a:r>
              <a:rPr lang="en-US" b="0">
                <a:ea typeface="굴림" pitchFamily="34" charset="-127"/>
              </a:rPr>
              <a:t>Area of the circle is :50.24</a:t>
            </a:r>
          </a:p>
          <a:p>
            <a:r>
              <a:rPr lang="en-US" b="0">
                <a:ea typeface="굴림" pitchFamily="34" charset="-127"/>
              </a:rPr>
              <a:t>Area of the Square is :16.0</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34FDC32-6369-404A-B090-D980EA740A8F}" type="slidenum">
              <a:rPr lang="en-US"/>
              <a:pPr>
                <a:defRPr/>
              </a:pPr>
              <a:t>9</a:t>
            </a:fld>
            <a:endParaRPr lang="en-US"/>
          </a:p>
        </p:txBody>
      </p:sp>
      <p:sp>
        <p:nvSpPr>
          <p:cNvPr id="184324" name="Rectangle 4"/>
          <p:cNvSpPr>
            <a:spLocks noGrp="1" noChangeArrowheads="1"/>
          </p:cNvSpPr>
          <p:nvPr>
            <p:ph type="title"/>
          </p:nvPr>
        </p:nvSpPr>
        <p:spPr>
          <a:xfrm>
            <a:off x="0" y="12700"/>
            <a:ext cx="8991600" cy="973138"/>
          </a:xfrm>
        </p:spPr>
        <p:txBody>
          <a:bodyPr/>
          <a:lstStyle/>
          <a:p>
            <a:pPr eaLnBrk="1" hangingPunct="1">
              <a:defRPr/>
            </a:pPr>
            <a:r>
              <a:rPr lang="en-US" dirty="0" smtClean="0"/>
              <a:t>   Inheritance – protected access </a:t>
            </a:r>
            <a:r>
              <a:rPr lang="en-US" dirty="0" err="1" smtClean="0"/>
              <a:t>specifier</a:t>
            </a:r>
            <a:r>
              <a:rPr lang="en-US" dirty="0" smtClean="0"/>
              <a:t>( 2 of 2) </a:t>
            </a:r>
          </a:p>
        </p:txBody>
      </p:sp>
      <p:sp>
        <p:nvSpPr>
          <p:cNvPr id="15364" name="Rectangle 7"/>
          <p:cNvSpPr>
            <a:spLocks noGrp="1" noChangeArrowheads="1"/>
          </p:cNvSpPr>
          <p:nvPr>
            <p:ph type="body" idx="1"/>
          </p:nvPr>
        </p:nvSpPr>
        <p:spPr>
          <a:xfrm>
            <a:off x="330200" y="1282700"/>
            <a:ext cx="8915400" cy="5118100"/>
          </a:xfrm>
        </p:spPr>
        <p:txBody>
          <a:bodyPr/>
          <a:lstStyle/>
          <a:p>
            <a:pPr marL="0" indent="0" algn="just">
              <a:buFont typeface="Wingdings" pitchFamily="2" charset="2"/>
              <a:buNone/>
            </a:pPr>
            <a:r>
              <a:rPr lang="en-US" sz="2200" smtClean="0"/>
              <a:t>Let us revisit the access specifiers of the instance variables of the Customer class</a:t>
            </a:r>
          </a:p>
        </p:txBody>
      </p:sp>
      <p:graphicFrame>
        <p:nvGraphicFramePr>
          <p:cNvPr id="5" name="Table 4"/>
          <p:cNvGraphicFramePr>
            <a:graphicFrameLocks noGrp="1"/>
          </p:cNvGraphicFramePr>
          <p:nvPr/>
        </p:nvGraphicFramePr>
        <p:xfrm>
          <a:off x="3886200" y="2514600"/>
          <a:ext cx="4114800" cy="1577340"/>
        </p:xfrm>
        <a:graphic>
          <a:graphicData uri="http://schemas.openxmlformats.org/drawingml/2006/table">
            <a:tbl>
              <a:tblPr/>
              <a:tblGrid>
                <a:gridCol w="4114800"/>
              </a:tblGrid>
              <a:tr h="0">
                <a:tc>
                  <a:txBody>
                    <a:bodyPr/>
                    <a:lstStyle/>
                    <a:p>
                      <a:pPr marL="0" marR="0" algn="ctr">
                        <a:lnSpc>
                          <a:spcPct val="115000"/>
                        </a:lnSpc>
                        <a:spcBef>
                          <a:spcPts val="0"/>
                        </a:spcBef>
                        <a:spcAft>
                          <a:spcPts val="0"/>
                        </a:spcAft>
                      </a:pPr>
                      <a:r>
                        <a:rPr lang="en-US" sz="1500" b="1"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customerId:int</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customerName:String</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contactNos</a:t>
                      </a:r>
                      <a:r>
                        <a:rPr lang="en-US" sz="1500" dirty="0" smtClean="0">
                          <a:latin typeface="Calibri"/>
                          <a:ea typeface="Calibri"/>
                          <a:cs typeface="Times New Roman"/>
                        </a:rPr>
                        <a:t>[3]:long</a:t>
                      </a: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address:Address</a:t>
                      </a:r>
                      <a:r>
                        <a:rPr lang="en-US" sz="1500" dirty="0" smtClean="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ular Callout 6"/>
          <p:cNvSpPr/>
          <p:nvPr/>
        </p:nvSpPr>
        <p:spPr bwMode="auto">
          <a:xfrm>
            <a:off x="457200" y="3276600"/>
            <a:ext cx="3124200" cy="838200"/>
          </a:xfrm>
          <a:prstGeom prst="wedgeRectCallout">
            <a:avLst>
              <a:gd name="adj1" fmla="val 63157"/>
              <a:gd name="adj2" fmla="val -9213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b="0" dirty="0">
                <a:solidFill>
                  <a:schemeClr val="tx1"/>
                </a:solidFill>
              </a:rPr>
              <a:t>Note the usage of protected access </a:t>
            </a:r>
            <a:r>
              <a:rPr lang="en-US" sz="1400" b="0" dirty="0" err="1">
                <a:solidFill>
                  <a:schemeClr val="tx1"/>
                </a:solidFill>
              </a:rPr>
              <a:t>specifier</a:t>
            </a:r>
            <a:r>
              <a:rPr lang="en-US" sz="1400" b="0" dirty="0">
                <a:solidFill>
                  <a:schemeClr val="tx1"/>
                </a:solidFill>
              </a:rPr>
              <a:t> for the instance variables of the Customer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27286</TotalTime>
  <Words>5398</Words>
  <Application>Microsoft Office PowerPoint</Application>
  <PresentationFormat>A4 Paper (210x297 mm)</PresentationFormat>
  <Paragraphs>1728</Paragraphs>
  <Slides>85</Slides>
  <Notes>84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87" baseType="lpstr">
      <vt:lpstr>Custom Design</vt:lpstr>
      <vt:lpstr>Package</vt:lpstr>
      <vt:lpstr>  Object Oriented Programming Using Java -Day 5</vt:lpstr>
      <vt:lpstr>General Guideline</vt:lpstr>
      <vt:lpstr>Confidential Information</vt:lpstr>
      <vt:lpstr>Recap of Day 4</vt:lpstr>
      <vt:lpstr>  Session Plan – Day 5</vt:lpstr>
      <vt:lpstr>Slide 6</vt:lpstr>
      <vt:lpstr>  protected access specifier and abstract keyword     </vt:lpstr>
      <vt:lpstr>   Inheritance – protected access specifier (1 of 2)</vt:lpstr>
      <vt:lpstr>   Inheritance – protected access specifier( 2 of 2) </vt:lpstr>
      <vt:lpstr>   abstract keyword      </vt:lpstr>
      <vt:lpstr>abstract  keyword (1 of 6)</vt:lpstr>
      <vt:lpstr>abstract  keyword (2 of 6)</vt:lpstr>
      <vt:lpstr>abstract  keyword (3 of 6)</vt:lpstr>
      <vt:lpstr>Slide 14</vt:lpstr>
      <vt:lpstr>Slide 15</vt:lpstr>
      <vt:lpstr>Slide 16</vt:lpstr>
      <vt:lpstr>abstract – Rules to follow</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Can you answer these questions? </vt:lpstr>
      <vt:lpstr> </vt:lpstr>
      <vt:lpstr>   final keyword      </vt:lpstr>
      <vt:lpstr>final Keyword (1 of 3)</vt:lpstr>
      <vt:lpstr>final Keyword (2 of 3)</vt:lpstr>
      <vt:lpstr>final Keyword (3 of 3)</vt:lpstr>
      <vt:lpstr>Can you answer these questions? </vt:lpstr>
      <vt:lpstr>Can you answer these questions? </vt:lpstr>
      <vt:lpstr>Can you answer these questions? </vt:lpstr>
      <vt:lpstr>Can you answer these questions? </vt:lpstr>
      <vt:lpstr>Slide 35</vt:lpstr>
      <vt:lpstr>  Interface     </vt:lpstr>
      <vt:lpstr>Interface (1 of 6)</vt:lpstr>
      <vt:lpstr>Interface (2 of 6)</vt:lpstr>
      <vt:lpstr>Interface (3 of 6)</vt:lpstr>
      <vt:lpstr>Interface (4 of 6)</vt:lpstr>
      <vt:lpstr>Interface (5 of 6)</vt:lpstr>
      <vt:lpstr>Interface (6 of 6)</vt:lpstr>
      <vt:lpstr>Abstract Classes vs. Interfaces</vt:lpstr>
      <vt:lpstr>Can you answer these questions? </vt:lpstr>
      <vt:lpstr>Can you answer these questions? </vt:lpstr>
      <vt:lpstr>Can you answer these questions? </vt:lpstr>
      <vt:lpstr>Can you answer these questions? </vt:lpstr>
      <vt:lpstr>Slide 48</vt:lpstr>
      <vt:lpstr>Packages</vt:lpstr>
      <vt:lpstr> Packages (1 of 17) </vt:lpstr>
      <vt:lpstr>Packages (2 of 17)</vt:lpstr>
      <vt:lpstr> Packages (3 of 17) </vt:lpstr>
      <vt:lpstr> Packages (4 of 17) </vt:lpstr>
      <vt:lpstr> Packages (5 of 17) </vt:lpstr>
      <vt:lpstr>Packages (6 of 17)</vt:lpstr>
      <vt:lpstr>Slide 56</vt:lpstr>
      <vt:lpstr>Packages (8 of 17)</vt:lpstr>
      <vt:lpstr>Packages (9 of 17)</vt:lpstr>
      <vt:lpstr>Packages (10 of 17)</vt:lpstr>
      <vt:lpstr>Packages (11 of 17)</vt:lpstr>
      <vt:lpstr>Slide 61</vt:lpstr>
      <vt:lpstr>Slide 62</vt:lpstr>
      <vt:lpstr>Slide 63</vt:lpstr>
      <vt:lpstr>Slide 64</vt:lpstr>
      <vt:lpstr>Slide 65</vt:lpstr>
      <vt:lpstr>Packages (17 of 17)</vt:lpstr>
      <vt:lpstr>Structured Programming versus Object Oriented Programming</vt:lpstr>
      <vt:lpstr>Can you answer these questions? </vt:lpstr>
      <vt:lpstr>Can you answer these questions? </vt:lpstr>
      <vt:lpstr>Can you answer these questions? </vt:lpstr>
      <vt:lpstr>Can you answer these questions? </vt:lpstr>
      <vt:lpstr>Retail Store Application – Summary </vt:lpstr>
      <vt:lpstr>Retail Store Application – Complete code</vt:lpstr>
      <vt:lpstr>Learning approach</vt:lpstr>
      <vt:lpstr>Summary</vt:lpstr>
      <vt:lpstr>Slide 76</vt:lpstr>
      <vt:lpstr>Appendix</vt:lpstr>
      <vt:lpstr>Accessing  a User Defined Package  (1of 3)</vt:lpstr>
      <vt:lpstr>Accessing  a User Defined Package  (2/3)</vt:lpstr>
      <vt:lpstr>Accessing  a User Defined Package  (3/3)</vt:lpstr>
      <vt:lpstr>Abstract  Example  (1 of 5)</vt:lpstr>
      <vt:lpstr>Abstract  Example  (2 of 5)</vt:lpstr>
      <vt:lpstr>Abstract Example  (3 of 5)</vt:lpstr>
      <vt:lpstr>Abstract  Example  (4 of 5)</vt:lpstr>
      <vt:lpstr>Abstract Example (5 of 5)</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Day5</dc:title>
  <dc:subject>Object Oriented Programming</dc:subject>
  <dc:creator>Vani Vasudevan</dc:creator>
  <cp:lastModifiedBy>anoojam_jacob</cp:lastModifiedBy>
  <cp:revision>760</cp:revision>
  <dcterms:created xsi:type="dcterms:W3CDTF">2004-06-03T12:22:57Z</dcterms:created>
  <dcterms:modified xsi:type="dcterms:W3CDTF">2010-06-29T10:12:21Z</dcterms:modified>
  <cp:category>Foudation Program</cp:category>
</cp:coreProperties>
</file>