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83"/>
  </p:notesMasterIdLst>
  <p:sldIdLst>
    <p:sldId id="256" r:id="rId2"/>
    <p:sldId id="483" r:id="rId3"/>
    <p:sldId id="484" r:id="rId4"/>
    <p:sldId id="426" r:id="rId5"/>
    <p:sldId id="417" r:id="rId6"/>
    <p:sldId id="601" r:id="rId7"/>
    <p:sldId id="602" r:id="rId8"/>
    <p:sldId id="603" r:id="rId9"/>
    <p:sldId id="604" r:id="rId10"/>
    <p:sldId id="605" r:id="rId11"/>
    <p:sldId id="606" r:id="rId12"/>
    <p:sldId id="607" r:id="rId13"/>
    <p:sldId id="523" r:id="rId14"/>
    <p:sldId id="510" r:id="rId15"/>
    <p:sldId id="495" r:id="rId16"/>
    <p:sldId id="496" r:id="rId17"/>
    <p:sldId id="497" r:id="rId18"/>
    <p:sldId id="498" r:id="rId19"/>
    <p:sldId id="499" r:id="rId20"/>
    <p:sldId id="501" r:id="rId21"/>
    <p:sldId id="502" r:id="rId22"/>
    <p:sldId id="503" r:id="rId23"/>
    <p:sldId id="504" r:id="rId24"/>
    <p:sldId id="533" r:id="rId25"/>
    <p:sldId id="534" r:id="rId26"/>
    <p:sldId id="542" r:id="rId27"/>
    <p:sldId id="543" r:id="rId28"/>
    <p:sldId id="544" r:id="rId29"/>
    <p:sldId id="545" r:id="rId30"/>
    <p:sldId id="546" r:id="rId31"/>
    <p:sldId id="547" r:id="rId32"/>
    <p:sldId id="548" r:id="rId33"/>
    <p:sldId id="549" r:id="rId34"/>
    <p:sldId id="550" r:id="rId35"/>
    <p:sldId id="551" r:id="rId36"/>
    <p:sldId id="552" r:id="rId37"/>
    <p:sldId id="553" r:id="rId38"/>
    <p:sldId id="554" r:id="rId39"/>
    <p:sldId id="555" r:id="rId40"/>
    <p:sldId id="556" r:id="rId41"/>
    <p:sldId id="557" r:id="rId42"/>
    <p:sldId id="558" r:id="rId43"/>
    <p:sldId id="559" r:id="rId44"/>
    <p:sldId id="560" r:id="rId45"/>
    <p:sldId id="562" r:id="rId46"/>
    <p:sldId id="564" r:id="rId47"/>
    <p:sldId id="565" r:id="rId48"/>
    <p:sldId id="566" r:id="rId49"/>
    <p:sldId id="567" r:id="rId50"/>
    <p:sldId id="568" r:id="rId51"/>
    <p:sldId id="569" r:id="rId52"/>
    <p:sldId id="570" r:id="rId53"/>
    <p:sldId id="571" r:id="rId54"/>
    <p:sldId id="572" r:id="rId55"/>
    <p:sldId id="573" r:id="rId56"/>
    <p:sldId id="574" r:id="rId57"/>
    <p:sldId id="576" r:id="rId58"/>
    <p:sldId id="577" r:id="rId59"/>
    <p:sldId id="578" r:id="rId60"/>
    <p:sldId id="579" r:id="rId61"/>
    <p:sldId id="580" r:id="rId62"/>
    <p:sldId id="581" r:id="rId63"/>
    <p:sldId id="582" r:id="rId64"/>
    <p:sldId id="583" r:id="rId65"/>
    <p:sldId id="584" r:id="rId66"/>
    <p:sldId id="585" r:id="rId67"/>
    <p:sldId id="586" r:id="rId68"/>
    <p:sldId id="587" r:id="rId69"/>
    <p:sldId id="588" r:id="rId70"/>
    <p:sldId id="589" r:id="rId71"/>
    <p:sldId id="590" r:id="rId72"/>
    <p:sldId id="591" r:id="rId73"/>
    <p:sldId id="592" r:id="rId74"/>
    <p:sldId id="593" r:id="rId75"/>
    <p:sldId id="594" r:id="rId76"/>
    <p:sldId id="595" r:id="rId77"/>
    <p:sldId id="596" r:id="rId78"/>
    <p:sldId id="600" r:id="rId79"/>
    <p:sldId id="511" r:id="rId80"/>
    <p:sldId id="524" r:id="rId81"/>
    <p:sldId id="480" r:id="rId82"/>
  </p:sldIdLst>
  <p:sldSz cx="9906000" cy="6858000" type="A4"/>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003366"/>
    <a:srgbClr val="0099CC"/>
    <a:srgbClr val="003399"/>
    <a:srgbClr val="3333CC"/>
    <a:srgbClr val="996600"/>
    <a:srgbClr val="008000"/>
    <a:srgbClr val="33CC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38" autoAdjust="0"/>
  </p:normalViewPr>
  <p:slideViewPr>
    <p:cSldViewPr>
      <p:cViewPr>
        <p:scale>
          <a:sx n="66" d="100"/>
          <a:sy n="66" d="100"/>
        </p:scale>
        <p:origin x="-480" y="-72"/>
      </p:cViewPr>
      <p:guideLst>
        <p:guide orient="horz" pos="2160"/>
        <p:guide pos="3120"/>
      </p:guideLst>
    </p:cSldViewPr>
  </p:slideViewPr>
  <p:notesTextViewPr>
    <p:cViewPr>
      <p:scale>
        <a:sx n="100" d="100"/>
        <a:sy n="100" d="100"/>
      </p:scale>
      <p:origin x="0" y="0"/>
    </p:cViewPr>
  </p:notesTextViewPr>
  <p:sorterViewPr>
    <p:cViewPr>
      <p:scale>
        <a:sx n="66" d="100"/>
        <a:sy n="66" d="100"/>
      </p:scale>
      <p:origin x="0" y="202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9156"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60C35691-3B49-45B4-AED3-E8987794BF4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1507828-0CAB-46A0-9662-BDE6133F42FB}" type="slidenum">
              <a:rPr lang="en-US" smtClean="0"/>
              <a:pPr/>
              <a:t>1</a:t>
            </a:fld>
            <a:endParaRPr lang="en-US" smtClean="0"/>
          </a:p>
        </p:txBody>
      </p:sp>
      <p:sp>
        <p:nvSpPr>
          <p:cNvPr id="50179" name="Rectangle 2"/>
          <p:cNvSpPr>
            <a:spLocks noGrp="1" noChangeArrowheads="1"/>
          </p:cNvSpPr>
          <p:nvPr>
            <p:ph type="body" idx="1"/>
          </p:nvPr>
        </p:nvSpPr>
        <p:spPr>
          <a:xfrm>
            <a:off x="914400" y="4357688"/>
            <a:ext cx="5029200" cy="4133850"/>
          </a:xfrm>
          <a:noFill/>
          <a:ln/>
        </p:spPr>
        <p:txBody>
          <a:bodyPr lIns="90488" tIns="44450" rIns="90488" bIns="44450"/>
          <a:lstStyle/>
          <a:p>
            <a:pPr eaLnBrk="1" hangingPunct="1"/>
            <a:endParaRPr lang="en-US" smtClean="0"/>
          </a:p>
        </p:txBody>
      </p:sp>
      <p:sp>
        <p:nvSpPr>
          <p:cNvPr id="50180" name="Rectangle 3"/>
          <p:cNvSpPr>
            <a:spLocks noGrp="1" noRot="1" noChangeAspect="1" noChangeArrowheads="1" noTextEdit="1"/>
          </p:cNvSpPr>
          <p:nvPr>
            <p:ph type="sldImg"/>
          </p:nvPr>
        </p:nvSpPr>
        <p:spPr>
          <a:xfrm>
            <a:off x="1120775" y="798513"/>
            <a:ext cx="4618038" cy="3197225"/>
          </a:xfrm>
          <a:ln w="12700"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idx="5"/>
          </p:nvPr>
        </p:nvSpPr>
        <p:spPr>
          <a:noFill/>
        </p:spPr>
        <p:txBody>
          <a:bodyPr/>
          <a:lstStyle/>
          <a:p>
            <a:fld id="{E011F6B4-674B-4920-A82C-231CF4B5A09D}" type="slidenum">
              <a:rPr lang="en-US" smtClean="0"/>
              <a:pPr/>
              <a:t>14</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noFill/>
        </p:spPr>
        <p:txBody>
          <a:bodyPr/>
          <a:lstStyle/>
          <a:p>
            <a:r>
              <a:rPr lang="en-US" smtClean="0"/>
              <a:t>ER/CORP/CRS/LA06/003</a:t>
            </a:r>
          </a:p>
        </p:txBody>
      </p:sp>
      <p:sp>
        <p:nvSpPr>
          <p:cNvPr id="66563" name="Rectangle 7"/>
          <p:cNvSpPr>
            <a:spLocks noGrp="1" noChangeArrowheads="1"/>
          </p:cNvSpPr>
          <p:nvPr>
            <p:ph type="sldNum" sz="quarter" idx="5"/>
          </p:nvPr>
        </p:nvSpPr>
        <p:spPr>
          <a:noFill/>
        </p:spPr>
        <p:txBody>
          <a:bodyPr/>
          <a:lstStyle/>
          <a:p>
            <a:fld id="{6825A880-9EDD-4DB0-9C26-355529B72321}" type="slidenum">
              <a:rPr lang="en-US" smtClean="0"/>
              <a:pPr/>
              <a:t>15</a:t>
            </a:fld>
            <a:endParaRPr lang="en-US" smtClean="0"/>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p:spPr>
        <p:txBody>
          <a:bodyPr/>
          <a:lstStyle/>
          <a:p>
            <a:pPr algn="just"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r>
              <a:rPr lang="en-US" sz="1400" dirty="0" smtClean="0">
                <a:cs typeface="Arial" charset="0"/>
              </a:rPr>
              <a:t>Example : </a:t>
            </a:r>
          </a:p>
          <a:p>
            <a:endParaRPr lang="en-US" sz="1400" dirty="0" smtClean="0">
              <a:cs typeface="Arial" charset="0"/>
            </a:endParaRPr>
          </a:p>
          <a:p>
            <a:r>
              <a:rPr lang="en-US" sz="1400" dirty="0" smtClean="0">
                <a:cs typeface="Arial" charset="0"/>
              </a:rPr>
              <a:t>Column major order  of an array of size 3X2 </a:t>
            </a:r>
          </a:p>
          <a:p>
            <a:r>
              <a:rPr lang="en-US" sz="1400" dirty="0" smtClean="0">
                <a:cs typeface="Arial" charset="0"/>
              </a:rPr>
              <a:t>   [0,0] </a:t>
            </a:r>
          </a:p>
          <a:p>
            <a:r>
              <a:rPr lang="en-US" sz="1400" dirty="0" smtClean="0">
                <a:cs typeface="Arial" charset="0"/>
              </a:rPr>
              <a:t>   [1,0] </a:t>
            </a:r>
          </a:p>
          <a:p>
            <a:r>
              <a:rPr lang="en-US" sz="1400" dirty="0" smtClean="0">
                <a:cs typeface="Arial" charset="0"/>
              </a:rPr>
              <a:t>   [2,0]</a:t>
            </a:r>
          </a:p>
          <a:p>
            <a:r>
              <a:rPr lang="en-US" sz="1400" dirty="0" smtClean="0">
                <a:cs typeface="Arial" charset="0"/>
              </a:rPr>
              <a:t>   [0,1] </a:t>
            </a:r>
          </a:p>
          <a:p>
            <a:r>
              <a:rPr lang="en-US" sz="1400" dirty="0" smtClean="0">
                <a:cs typeface="Arial" charset="0"/>
              </a:rPr>
              <a:t>   [1,1]</a:t>
            </a:r>
          </a:p>
          <a:p>
            <a:r>
              <a:rPr lang="en-US" sz="1400" dirty="0" smtClean="0">
                <a:cs typeface="Arial" charset="0"/>
              </a:rPr>
              <a:t>   [2,1]              </a:t>
            </a:r>
          </a:p>
          <a:p>
            <a:r>
              <a:rPr lang="en-US" sz="1400" dirty="0" smtClean="0">
                <a:cs typeface="Arial" charset="0"/>
              </a:rPr>
              <a:t>                               </a:t>
            </a:r>
          </a:p>
          <a:p>
            <a:r>
              <a:rPr lang="en-US" dirty="0" smtClean="0"/>
              <a:t>Type</a:t>
            </a:r>
            <a:r>
              <a:rPr lang="en-US" baseline="0" dirty="0" smtClean="0"/>
              <a:t> of storage depends on the implementation of compiler, </a:t>
            </a:r>
            <a:r>
              <a:rPr lang="en-US" baseline="0" smtClean="0"/>
              <a:t>programming language etc.</a:t>
            </a:r>
            <a:endParaRPr lang="en-US" dirty="0" smtClean="0"/>
          </a:p>
        </p:txBody>
      </p:sp>
      <p:sp>
        <p:nvSpPr>
          <p:cNvPr id="67588" name="Footer Placeholder 3"/>
          <p:cNvSpPr>
            <a:spLocks noGrp="1"/>
          </p:cNvSpPr>
          <p:nvPr>
            <p:ph type="ftr" sz="quarter" idx="4"/>
          </p:nvPr>
        </p:nvSpPr>
        <p:spPr>
          <a:noFill/>
        </p:spPr>
        <p:txBody>
          <a:bodyPr/>
          <a:lstStyle/>
          <a:p>
            <a:r>
              <a:rPr lang="en-US" smtClean="0"/>
              <a:t>ER/CORP/CRS/LA06/003</a:t>
            </a:r>
          </a:p>
        </p:txBody>
      </p:sp>
      <p:sp>
        <p:nvSpPr>
          <p:cNvPr id="67589" name="Slide Number Placeholder 4"/>
          <p:cNvSpPr>
            <a:spLocks noGrp="1"/>
          </p:cNvSpPr>
          <p:nvPr>
            <p:ph type="sldNum" sz="quarter" idx="5"/>
          </p:nvPr>
        </p:nvSpPr>
        <p:spPr>
          <a:noFill/>
        </p:spPr>
        <p:txBody>
          <a:bodyPr/>
          <a:lstStyle/>
          <a:p>
            <a:fld id="{A5B9EF86-8D4F-4018-8128-C0D690FAC349}" type="slidenum">
              <a:rPr lang="en-US" smtClean="0"/>
              <a:pPr/>
              <a:t>16</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p:spPr>
        <p:txBody>
          <a:bodyPr/>
          <a:lstStyle/>
          <a:p>
            <a:r>
              <a:rPr lang="en-US" smtClean="0"/>
              <a:t>ER/CORP/CRS/LA06/003</a:t>
            </a:r>
          </a:p>
        </p:txBody>
      </p:sp>
      <p:sp>
        <p:nvSpPr>
          <p:cNvPr id="68611" name="Rectangle 7"/>
          <p:cNvSpPr>
            <a:spLocks noGrp="1" noChangeArrowheads="1"/>
          </p:cNvSpPr>
          <p:nvPr>
            <p:ph type="sldNum" sz="quarter" idx="5"/>
          </p:nvPr>
        </p:nvSpPr>
        <p:spPr>
          <a:noFill/>
        </p:spPr>
        <p:txBody>
          <a:bodyPr/>
          <a:lstStyle/>
          <a:p>
            <a:fld id="{DA4DBC30-76A7-41A4-A31D-1C8A168E0BC5}" type="slidenum">
              <a:rPr lang="en-US" smtClean="0"/>
              <a:pPr/>
              <a:t>18</a:t>
            </a:fld>
            <a:endParaRPr lang="en-US" smtClean="0"/>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p:spPr>
        <p:txBody>
          <a:bodyPr/>
          <a:lstStyle/>
          <a:p>
            <a:pPr algn="just"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a:spLocks noGrp="1" noChangeArrowheads="1"/>
          </p:cNvSpPr>
          <p:nvPr>
            <p:ph type="ftr" sz="quarter" idx="4"/>
          </p:nvPr>
        </p:nvSpPr>
        <p:spPr>
          <a:noFill/>
        </p:spPr>
        <p:txBody>
          <a:bodyPr/>
          <a:lstStyle/>
          <a:p>
            <a:r>
              <a:rPr lang="en-US" smtClean="0"/>
              <a:t>ER/CORP/CRS/LA06/003</a:t>
            </a:r>
          </a:p>
        </p:txBody>
      </p:sp>
      <p:sp>
        <p:nvSpPr>
          <p:cNvPr id="69635" name="Rectangle 7"/>
          <p:cNvSpPr>
            <a:spLocks noGrp="1" noChangeArrowheads="1"/>
          </p:cNvSpPr>
          <p:nvPr>
            <p:ph type="sldNum" sz="quarter" idx="5"/>
          </p:nvPr>
        </p:nvSpPr>
        <p:spPr>
          <a:noFill/>
        </p:spPr>
        <p:txBody>
          <a:bodyPr/>
          <a:lstStyle/>
          <a:p>
            <a:fld id="{DAD7C7A4-62F1-4C1E-8083-0CCE327B3EC0}" type="slidenum">
              <a:rPr lang="en-US" smtClean="0"/>
              <a:pPr/>
              <a:t>19</a:t>
            </a:fld>
            <a:endParaRPr lang="en-US" smtClean="0"/>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p:spPr>
        <p:txBody>
          <a:bodyPr/>
          <a:lstStyle/>
          <a:p>
            <a:pPr algn="just"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a:noFill/>
        </p:spPr>
        <p:txBody>
          <a:bodyPr/>
          <a:lstStyle/>
          <a:p>
            <a:r>
              <a:rPr lang="en-US" smtClean="0"/>
              <a:t>ER/CORP/CRS/LA06/003</a:t>
            </a:r>
          </a:p>
        </p:txBody>
      </p:sp>
      <p:sp>
        <p:nvSpPr>
          <p:cNvPr id="70659" name="Rectangle 7"/>
          <p:cNvSpPr>
            <a:spLocks noGrp="1" noChangeArrowheads="1"/>
          </p:cNvSpPr>
          <p:nvPr>
            <p:ph type="sldNum" sz="quarter" idx="5"/>
          </p:nvPr>
        </p:nvSpPr>
        <p:spPr>
          <a:noFill/>
        </p:spPr>
        <p:txBody>
          <a:bodyPr/>
          <a:lstStyle/>
          <a:p>
            <a:fld id="{B1137DEF-5CA4-4962-8DBF-7E5B7CDC780D}" type="slidenum">
              <a:rPr lang="en-US" smtClean="0"/>
              <a:pPr/>
              <a:t>20</a:t>
            </a:fld>
            <a:endParaRPr lang="en-US" smtClean="0"/>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p:spPr>
        <p:txBody>
          <a:bodyPr/>
          <a:lstStyle/>
          <a:p>
            <a:pPr algn="just"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ftr" sz="quarter" idx="4"/>
          </p:nvPr>
        </p:nvSpPr>
        <p:spPr>
          <a:noFill/>
        </p:spPr>
        <p:txBody>
          <a:bodyPr/>
          <a:lstStyle/>
          <a:p>
            <a:r>
              <a:rPr lang="en-US" smtClean="0"/>
              <a:t>ER/CORP/CRS/LA06/003</a:t>
            </a:r>
          </a:p>
        </p:txBody>
      </p:sp>
      <p:sp>
        <p:nvSpPr>
          <p:cNvPr id="71683" name="Rectangle 7"/>
          <p:cNvSpPr>
            <a:spLocks noGrp="1" noChangeArrowheads="1"/>
          </p:cNvSpPr>
          <p:nvPr>
            <p:ph type="sldNum" sz="quarter" idx="5"/>
          </p:nvPr>
        </p:nvSpPr>
        <p:spPr>
          <a:noFill/>
        </p:spPr>
        <p:txBody>
          <a:bodyPr/>
          <a:lstStyle/>
          <a:p>
            <a:fld id="{0B8A2D14-733D-48D5-8B23-DC8B53FBFB5F}" type="slidenum">
              <a:rPr lang="en-US" smtClean="0"/>
              <a:pPr/>
              <a:t>21</a:t>
            </a:fld>
            <a:endParaRPr lang="en-US" smtClean="0"/>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noFill/>
        </p:spPr>
        <p:txBody>
          <a:bodyPr/>
          <a:lstStyle/>
          <a:p>
            <a:r>
              <a:rPr lang="en-US" smtClean="0"/>
              <a:t>ER/CORP/CRS/LA06/003</a:t>
            </a:r>
          </a:p>
        </p:txBody>
      </p:sp>
      <p:sp>
        <p:nvSpPr>
          <p:cNvPr id="72707" name="Rectangle 7"/>
          <p:cNvSpPr>
            <a:spLocks noGrp="1" noChangeArrowheads="1"/>
          </p:cNvSpPr>
          <p:nvPr>
            <p:ph type="sldNum" sz="quarter" idx="5"/>
          </p:nvPr>
        </p:nvSpPr>
        <p:spPr>
          <a:noFill/>
        </p:spPr>
        <p:txBody>
          <a:bodyPr/>
          <a:lstStyle/>
          <a:p>
            <a:fld id="{838DD654-8D3C-46F4-8296-D86BC4B76FC1}" type="slidenum">
              <a:rPr lang="en-US" smtClean="0"/>
              <a:pPr/>
              <a:t>22</a:t>
            </a:fld>
            <a:endParaRPr lang="en-US" smtClean="0"/>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p:spPr>
        <p:txBody>
          <a:bodyPr/>
          <a:lstStyle/>
          <a:p>
            <a:pPr algn="just"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smtClean="0"/>
          </a:p>
        </p:txBody>
      </p:sp>
      <p:sp>
        <p:nvSpPr>
          <p:cNvPr id="73732" name="Footer Placeholder 3"/>
          <p:cNvSpPr>
            <a:spLocks noGrp="1"/>
          </p:cNvSpPr>
          <p:nvPr>
            <p:ph type="ftr" sz="quarter" idx="4"/>
          </p:nvPr>
        </p:nvSpPr>
        <p:spPr>
          <a:noFill/>
        </p:spPr>
        <p:txBody>
          <a:bodyPr/>
          <a:lstStyle/>
          <a:p>
            <a:r>
              <a:rPr lang="en-US" smtClean="0"/>
              <a:t>ER/CORP/CRS/LA06/003</a:t>
            </a:r>
          </a:p>
        </p:txBody>
      </p:sp>
      <p:sp>
        <p:nvSpPr>
          <p:cNvPr id="73733" name="Slide Number Placeholder 4"/>
          <p:cNvSpPr>
            <a:spLocks noGrp="1"/>
          </p:cNvSpPr>
          <p:nvPr>
            <p:ph type="sldNum" sz="quarter" idx="5"/>
          </p:nvPr>
        </p:nvSpPr>
        <p:spPr>
          <a:noFill/>
        </p:spPr>
        <p:txBody>
          <a:bodyPr/>
          <a:lstStyle/>
          <a:p>
            <a:fld id="{B0AC580B-F857-4F42-BA8B-0BA794C48F80}" type="slidenum">
              <a:rPr lang="en-US" smtClean="0"/>
              <a:pPr/>
              <a:t>23</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smtClean="0"/>
          </a:p>
        </p:txBody>
      </p:sp>
      <p:sp>
        <p:nvSpPr>
          <p:cNvPr id="74756" name="Slide Number Placeholder 3"/>
          <p:cNvSpPr>
            <a:spLocks noGrp="1"/>
          </p:cNvSpPr>
          <p:nvPr>
            <p:ph type="sldNum" sz="quarter" idx="5"/>
          </p:nvPr>
        </p:nvSpPr>
        <p:spPr>
          <a:noFill/>
        </p:spPr>
        <p:txBody>
          <a:bodyPr/>
          <a:lstStyle/>
          <a:p>
            <a:fld id="{67BAE996-EEC4-4E03-BDE6-9A0377E12981}" type="slidenum">
              <a:rPr lang="en-US" smtClean="0"/>
              <a:pPr/>
              <a:t>24</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41CB5F2-296A-40C3-BFE8-118FA150CA9E}" type="slidenum">
              <a:rPr lang="en-US" smtClean="0"/>
              <a:pPr/>
              <a:t>4</a:t>
            </a:fld>
            <a:endParaRPr lang="en-US" smtClean="0"/>
          </a:p>
        </p:txBody>
      </p:sp>
      <p:sp>
        <p:nvSpPr>
          <p:cNvPr id="51203" name="Rectangle 2"/>
          <p:cNvSpPr>
            <a:spLocks noGrp="1" noRot="1" noChangeAspect="1" noChangeArrowheads="1" noTextEdit="1"/>
          </p:cNvSpPr>
          <p:nvPr>
            <p:ph type="sldImg"/>
          </p:nvPr>
        </p:nvSpPr>
        <p:spPr>
          <a:xfrm>
            <a:off x="952500" y="684213"/>
            <a:ext cx="4954588" cy="3432175"/>
          </a:xfrm>
          <a:ln/>
        </p:spPr>
      </p:sp>
      <p:sp>
        <p:nvSpPr>
          <p:cNvPr id="5120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r>
              <a:rPr lang="en-US" smtClean="0"/>
              <a:t>1) printf(" \t %d \t %d\n",aiEmployeeInfo[1][0],aiEmployeeInfo[1][1]);</a:t>
            </a:r>
          </a:p>
          <a:p>
            <a:r>
              <a:rPr lang="en-US" smtClean="0"/>
              <a:t>2) 40 bytes</a:t>
            </a:r>
          </a:p>
          <a:p>
            <a:r>
              <a:rPr lang="en-US" smtClean="0"/>
              <a:t>3) scanf(“%d”,&amp;aiEmployeeInfo[0][1]);</a:t>
            </a:r>
          </a:p>
        </p:txBody>
      </p:sp>
      <p:sp>
        <p:nvSpPr>
          <p:cNvPr id="77828" name="Slide Number Placeholder 3"/>
          <p:cNvSpPr>
            <a:spLocks noGrp="1"/>
          </p:cNvSpPr>
          <p:nvPr>
            <p:ph type="sldNum" sz="quarter" idx="5"/>
          </p:nvPr>
        </p:nvSpPr>
        <p:spPr>
          <a:noFill/>
        </p:spPr>
        <p:txBody>
          <a:bodyPr/>
          <a:lstStyle/>
          <a:p>
            <a:fld id="{313552C3-3EC1-4A55-9FD0-D0423C6F3864}" type="slidenum">
              <a:rPr lang="en-US" smtClean="0"/>
              <a:pPr/>
              <a:t>25</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ftr" sz="quarter" idx="4"/>
          </p:nvPr>
        </p:nvSpPr>
        <p:spPr>
          <a:noFill/>
        </p:spPr>
        <p:txBody>
          <a:bodyPr/>
          <a:lstStyle/>
          <a:p>
            <a:r>
              <a:rPr lang="en-US" smtClean="0"/>
              <a:t>ER/CORP/CRS/LA06/003</a:t>
            </a:r>
          </a:p>
        </p:txBody>
      </p:sp>
      <p:sp>
        <p:nvSpPr>
          <p:cNvPr id="88067" name="Rectangle 7"/>
          <p:cNvSpPr>
            <a:spLocks noGrp="1" noChangeArrowheads="1"/>
          </p:cNvSpPr>
          <p:nvPr>
            <p:ph type="sldNum" sz="quarter" idx="5"/>
          </p:nvPr>
        </p:nvSpPr>
        <p:spPr>
          <a:noFill/>
        </p:spPr>
        <p:txBody>
          <a:bodyPr/>
          <a:lstStyle/>
          <a:p>
            <a:fld id="{EA1CD366-88A5-4DEC-9053-12DD421BBDEC}" type="slidenum">
              <a:rPr lang="en-US" smtClean="0"/>
              <a:pPr/>
              <a:t>27</a:t>
            </a:fld>
            <a:endParaRPr lang="en-US" smtClean="0"/>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p:spPr>
        <p:txBody>
          <a:bodyPr/>
          <a:lstStyle/>
          <a:p>
            <a:pPr eaLnBrk="1" hangingPunct="1"/>
            <a:r>
              <a:rPr lang="en-US" smtClean="0"/>
              <a:t>The concept of pointers has presence in almost all high level languages and used in different ways. For example , in Java references are similar to pointers , but manipulation of memory by using references is not allowed.  Pointers in C language allow direct access to memory and manipulation by the programmer. It is used widely in systems programming. For example: when writing device driver programs(example: a printer driver), direct memory access is required. This widely makes use of pointers.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ChangeArrowheads="1"/>
          </p:cNvSpPr>
          <p:nvPr>
            <p:ph type="ftr" sz="quarter" idx="4"/>
          </p:nvPr>
        </p:nvSpPr>
        <p:spPr>
          <a:noFill/>
        </p:spPr>
        <p:txBody>
          <a:bodyPr/>
          <a:lstStyle/>
          <a:p>
            <a:r>
              <a:rPr lang="en-US" smtClean="0"/>
              <a:t>ER/CORP/CRS/LA06/003</a:t>
            </a:r>
          </a:p>
        </p:txBody>
      </p:sp>
      <p:sp>
        <p:nvSpPr>
          <p:cNvPr id="89091" name="Rectangle 7"/>
          <p:cNvSpPr>
            <a:spLocks noGrp="1" noChangeArrowheads="1"/>
          </p:cNvSpPr>
          <p:nvPr>
            <p:ph type="sldNum" sz="quarter" idx="5"/>
          </p:nvPr>
        </p:nvSpPr>
        <p:spPr>
          <a:noFill/>
        </p:spPr>
        <p:txBody>
          <a:bodyPr/>
          <a:lstStyle/>
          <a:p>
            <a:fld id="{5348ED28-82B5-4744-9959-3EEABA280328}" type="slidenum">
              <a:rPr lang="en-US" smtClean="0"/>
              <a:pPr/>
              <a:t>28</a:t>
            </a:fld>
            <a:endParaRPr lang="en-US" smtClean="0"/>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a:spLocks noGrp="1" noChangeArrowheads="1"/>
          </p:cNvSpPr>
          <p:nvPr>
            <p:ph type="ftr" sz="quarter" idx="4"/>
          </p:nvPr>
        </p:nvSpPr>
        <p:spPr>
          <a:noFill/>
        </p:spPr>
        <p:txBody>
          <a:bodyPr/>
          <a:lstStyle/>
          <a:p>
            <a:r>
              <a:rPr lang="en-US" smtClean="0"/>
              <a:t>ER/CORP/CRS/LA06/003</a:t>
            </a:r>
          </a:p>
        </p:txBody>
      </p:sp>
      <p:sp>
        <p:nvSpPr>
          <p:cNvPr id="90115" name="Rectangle 7"/>
          <p:cNvSpPr>
            <a:spLocks noGrp="1" noChangeArrowheads="1"/>
          </p:cNvSpPr>
          <p:nvPr>
            <p:ph type="sldNum" sz="quarter" idx="5"/>
          </p:nvPr>
        </p:nvSpPr>
        <p:spPr>
          <a:noFill/>
        </p:spPr>
        <p:txBody>
          <a:bodyPr/>
          <a:lstStyle/>
          <a:p>
            <a:fld id="{EFA5BB3B-9D4C-4582-924A-CDCAD9C5060A}" type="slidenum">
              <a:rPr lang="en-US" smtClean="0"/>
              <a:pPr/>
              <a:t>29</a:t>
            </a:fld>
            <a:endParaRPr lang="en-US" smtClean="0"/>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ChangeArrowheads="1"/>
          </p:cNvSpPr>
          <p:nvPr>
            <p:ph type="ftr" sz="quarter" idx="4"/>
          </p:nvPr>
        </p:nvSpPr>
        <p:spPr>
          <a:noFill/>
        </p:spPr>
        <p:txBody>
          <a:bodyPr/>
          <a:lstStyle/>
          <a:p>
            <a:r>
              <a:rPr lang="en-US" smtClean="0"/>
              <a:t>ER/CORP/CRS/LA06/003</a:t>
            </a:r>
          </a:p>
        </p:txBody>
      </p:sp>
      <p:sp>
        <p:nvSpPr>
          <p:cNvPr id="91139" name="Rectangle 7"/>
          <p:cNvSpPr>
            <a:spLocks noGrp="1" noChangeArrowheads="1"/>
          </p:cNvSpPr>
          <p:nvPr>
            <p:ph type="sldNum" sz="quarter" idx="5"/>
          </p:nvPr>
        </p:nvSpPr>
        <p:spPr>
          <a:noFill/>
        </p:spPr>
        <p:txBody>
          <a:bodyPr/>
          <a:lstStyle/>
          <a:p>
            <a:fld id="{0C0B957E-CFC4-4200-A40F-38458F75CC2B}" type="slidenum">
              <a:rPr lang="en-US" smtClean="0"/>
              <a:pPr/>
              <a:t>30</a:t>
            </a:fld>
            <a:endParaRPr lang="en-US" smtClean="0"/>
          </a:p>
        </p:txBody>
      </p:sp>
      <p:sp>
        <p:nvSpPr>
          <p:cNvPr id="9114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ln/>
        </p:spPr>
        <p:txBody>
          <a:bodyPr/>
          <a:lstStyle/>
          <a:p>
            <a:pPr eaLnBrk="1" hangingPunct="1">
              <a:defRPr/>
            </a:pPr>
            <a:r>
              <a:rPr lang="en-US" dirty="0" smtClean="0"/>
              <a:t>Note : When the syntax is tried out on the system, you may get a different hexadecimal value </a:t>
            </a:r>
            <a:r>
              <a:rPr lang="en-US" dirty="0" err="1" smtClean="0"/>
              <a:t>ie</a:t>
            </a:r>
            <a:r>
              <a:rPr lang="en-US" dirty="0" smtClean="0"/>
              <a:t>. other than 8FFE and 9FFE as the address allocated may vary across systems.</a:t>
            </a:r>
          </a:p>
          <a:p>
            <a:pPr eaLnBrk="1" hangingPunct="1">
              <a:defRPr/>
            </a:pPr>
            <a:r>
              <a:rPr lang="en-US" dirty="0" smtClean="0"/>
              <a:t>Few things to note with reference to Figure 2:</a:t>
            </a:r>
          </a:p>
          <a:p>
            <a:pPr marL="228600" indent="-228600" eaLnBrk="1" hangingPunct="1">
              <a:buFontTx/>
              <a:buAutoNum type="arabicPeriod"/>
              <a:defRPr/>
            </a:pPr>
            <a:r>
              <a:rPr lang="en-US" dirty="0" smtClean="0"/>
              <a:t>Printing the values of &amp;</a:t>
            </a:r>
            <a:r>
              <a:rPr lang="en-US" dirty="0" err="1" smtClean="0"/>
              <a:t>iNumber</a:t>
            </a:r>
            <a:r>
              <a:rPr lang="en-US" dirty="0" smtClean="0"/>
              <a:t> and </a:t>
            </a:r>
            <a:r>
              <a:rPr lang="en-US" dirty="0" err="1" smtClean="0"/>
              <a:t>iPtr</a:t>
            </a:r>
            <a:r>
              <a:rPr lang="en-US" dirty="0" smtClean="0"/>
              <a:t>  results in the same output</a:t>
            </a:r>
          </a:p>
          <a:p>
            <a:pPr marL="228600" indent="-228600" eaLnBrk="1" hangingPunct="1">
              <a:buFontTx/>
              <a:buAutoNum type="arabicPeriod"/>
              <a:defRPr/>
            </a:pPr>
            <a:r>
              <a:rPr lang="en-US" dirty="0" smtClean="0"/>
              <a:t>Printing the values of </a:t>
            </a:r>
            <a:r>
              <a:rPr lang="en-US" dirty="0" err="1" smtClean="0"/>
              <a:t>iNumber</a:t>
            </a:r>
            <a:r>
              <a:rPr lang="en-US" dirty="0" smtClean="0"/>
              <a:t> and *</a:t>
            </a:r>
            <a:r>
              <a:rPr lang="en-US" dirty="0" err="1" smtClean="0"/>
              <a:t>iPtr</a:t>
            </a:r>
            <a:r>
              <a:rPr lang="en-US" dirty="0" smtClean="0"/>
              <a:t> results in the same output </a:t>
            </a:r>
          </a:p>
          <a:p>
            <a:pPr eaLnBrk="1" hangingPunct="1">
              <a:defRPr/>
            </a:pP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p:cNvSpPr>
            <a:spLocks noGrp="1" noChangeArrowheads="1"/>
          </p:cNvSpPr>
          <p:nvPr>
            <p:ph type="ftr" sz="quarter" idx="4"/>
          </p:nvPr>
        </p:nvSpPr>
        <p:spPr>
          <a:noFill/>
        </p:spPr>
        <p:txBody>
          <a:bodyPr/>
          <a:lstStyle/>
          <a:p>
            <a:r>
              <a:rPr lang="en-US" smtClean="0"/>
              <a:t>ER/CORP/CRS/LA06/003</a:t>
            </a:r>
          </a:p>
        </p:txBody>
      </p:sp>
      <p:sp>
        <p:nvSpPr>
          <p:cNvPr id="92163" name="Rectangle 7"/>
          <p:cNvSpPr>
            <a:spLocks noGrp="1" noChangeArrowheads="1"/>
          </p:cNvSpPr>
          <p:nvPr>
            <p:ph type="sldNum" sz="quarter" idx="5"/>
          </p:nvPr>
        </p:nvSpPr>
        <p:spPr>
          <a:noFill/>
        </p:spPr>
        <p:txBody>
          <a:bodyPr/>
          <a:lstStyle/>
          <a:p>
            <a:fld id="{D3EF330F-7233-4E7D-B55E-E14A5809E50F}" type="slidenum">
              <a:rPr lang="en-US" smtClean="0"/>
              <a:pPr/>
              <a:t>31</a:t>
            </a:fld>
            <a:endParaRPr lang="en-US" smtClean="0"/>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a:noFill/>
        </p:spPr>
        <p:txBody>
          <a:bodyPr/>
          <a:lstStyle/>
          <a:p>
            <a:r>
              <a:rPr lang="en-US" smtClean="0"/>
              <a:t>ER/CORP/CRS/LA06/003</a:t>
            </a:r>
          </a:p>
        </p:txBody>
      </p:sp>
      <p:sp>
        <p:nvSpPr>
          <p:cNvPr id="93187" name="Rectangle 7"/>
          <p:cNvSpPr>
            <a:spLocks noGrp="1" noChangeArrowheads="1"/>
          </p:cNvSpPr>
          <p:nvPr>
            <p:ph type="sldNum" sz="quarter" idx="5"/>
          </p:nvPr>
        </p:nvSpPr>
        <p:spPr>
          <a:noFill/>
        </p:spPr>
        <p:txBody>
          <a:bodyPr/>
          <a:lstStyle/>
          <a:p>
            <a:fld id="{45FC108D-14F9-4BC1-B711-4909523FED26}" type="slidenum">
              <a:rPr lang="en-US" smtClean="0"/>
              <a:pPr/>
              <a:t>32</a:t>
            </a:fld>
            <a:endParaRPr lang="en-US" smtClean="0"/>
          </a:p>
        </p:txBody>
      </p:sp>
      <p:sp>
        <p:nvSpPr>
          <p:cNvPr id="93188" name="Rectangle 2"/>
          <p:cNvSpPr>
            <a:spLocks noGrp="1" noRot="1" noChangeAspect="1" noChangeArrowheads="1" noTextEdit="1"/>
          </p:cNvSpPr>
          <p:nvPr>
            <p:ph type="sldImg"/>
          </p:nvPr>
        </p:nvSpPr>
        <p:spPr>
          <a:ln/>
        </p:spPr>
      </p:sp>
      <p:sp>
        <p:nvSpPr>
          <p:cNvPr id="9318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ftr" sz="quarter" idx="4"/>
          </p:nvPr>
        </p:nvSpPr>
        <p:spPr>
          <a:noFill/>
        </p:spPr>
        <p:txBody>
          <a:bodyPr/>
          <a:lstStyle/>
          <a:p>
            <a:r>
              <a:rPr lang="en-US" smtClean="0"/>
              <a:t>ER/CORP/CRS/LA06/003</a:t>
            </a:r>
          </a:p>
        </p:txBody>
      </p:sp>
      <p:sp>
        <p:nvSpPr>
          <p:cNvPr id="94211" name="Rectangle 7"/>
          <p:cNvSpPr>
            <a:spLocks noGrp="1" noChangeArrowheads="1"/>
          </p:cNvSpPr>
          <p:nvPr>
            <p:ph type="sldNum" sz="quarter" idx="5"/>
          </p:nvPr>
        </p:nvSpPr>
        <p:spPr>
          <a:noFill/>
        </p:spPr>
        <p:txBody>
          <a:bodyPr/>
          <a:lstStyle/>
          <a:p>
            <a:fld id="{A08B06C1-A947-47FA-A1BE-D3B17C526270}" type="slidenum">
              <a:rPr lang="en-US" smtClean="0"/>
              <a:pPr/>
              <a:t>33</a:t>
            </a:fld>
            <a:endParaRPr lang="en-US" smtClean="0"/>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6"/>
          <p:cNvSpPr>
            <a:spLocks noGrp="1" noChangeArrowheads="1"/>
          </p:cNvSpPr>
          <p:nvPr>
            <p:ph type="ftr" sz="quarter" idx="4"/>
          </p:nvPr>
        </p:nvSpPr>
        <p:spPr>
          <a:noFill/>
        </p:spPr>
        <p:txBody>
          <a:bodyPr/>
          <a:lstStyle/>
          <a:p>
            <a:r>
              <a:rPr lang="en-US" smtClean="0"/>
              <a:t>ER/CORP/CRS/LA06/003</a:t>
            </a:r>
          </a:p>
        </p:txBody>
      </p:sp>
      <p:sp>
        <p:nvSpPr>
          <p:cNvPr id="95235" name="Rectangle 7"/>
          <p:cNvSpPr>
            <a:spLocks noGrp="1" noChangeArrowheads="1"/>
          </p:cNvSpPr>
          <p:nvPr>
            <p:ph type="sldNum" sz="quarter" idx="5"/>
          </p:nvPr>
        </p:nvSpPr>
        <p:spPr>
          <a:noFill/>
        </p:spPr>
        <p:txBody>
          <a:bodyPr/>
          <a:lstStyle/>
          <a:p>
            <a:fld id="{E6978BD0-7A37-48B2-A0E0-4C5FE9B0933B}" type="slidenum">
              <a:rPr lang="en-US" smtClean="0"/>
              <a:pPr/>
              <a:t>34</a:t>
            </a:fld>
            <a:endParaRPr lang="en-US" smtClean="0"/>
          </a:p>
        </p:txBody>
      </p:sp>
      <p:sp>
        <p:nvSpPr>
          <p:cNvPr id="95236" name="Rectangle 2"/>
          <p:cNvSpPr>
            <a:spLocks noGrp="1" noRot="1" noChangeAspect="1" noChangeArrowheads="1" noTextEdit="1"/>
          </p:cNvSpPr>
          <p:nvPr>
            <p:ph type="sldImg"/>
          </p:nvPr>
        </p:nvSpPr>
        <p:spPr>
          <a:ln/>
        </p:spPr>
      </p:sp>
      <p:sp>
        <p:nvSpPr>
          <p:cNvPr id="9523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a:noFill/>
        </p:spPr>
        <p:txBody>
          <a:bodyPr/>
          <a:lstStyle/>
          <a:p>
            <a:r>
              <a:rPr lang="en-US" smtClean="0"/>
              <a:t>ER/CORP/CRS/LA06/003</a:t>
            </a:r>
          </a:p>
        </p:txBody>
      </p:sp>
      <p:sp>
        <p:nvSpPr>
          <p:cNvPr id="96259" name="Rectangle 7"/>
          <p:cNvSpPr>
            <a:spLocks noGrp="1" noChangeArrowheads="1"/>
          </p:cNvSpPr>
          <p:nvPr>
            <p:ph type="sldNum" sz="quarter" idx="5"/>
          </p:nvPr>
        </p:nvSpPr>
        <p:spPr>
          <a:noFill/>
        </p:spPr>
        <p:txBody>
          <a:bodyPr/>
          <a:lstStyle/>
          <a:p>
            <a:fld id="{BC99A899-2E92-4680-A35F-05ADB81841D5}" type="slidenum">
              <a:rPr lang="en-US" smtClean="0"/>
              <a:pPr/>
              <a:t>35</a:t>
            </a:fld>
            <a:endParaRPr lang="en-US" smtClean="0"/>
          </a:p>
        </p:txBody>
      </p:sp>
      <p:sp>
        <p:nvSpPr>
          <p:cNvPr id="96260" name="Rectangle 2"/>
          <p:cNvSpPr>
            <a:spLocks noGrp="1" noRot="1" noChangeAspect="1" noChangeArrowheads="1" noTextEdit="1"/>
          </p:cNvSpPr>
          <p:nvPr>
            <p:ph type="sldImg"/>
          </p:nvPr>
        </p:nvSpPr>
        <p:spPr>
          <a:ln/>
        </p:spPr>
      </p:sp>
      <p:sp>
        <p:nvSpPr>
          <p:cNvPr id="96261" name="Rectangle 3"/>
          <p:cNvSpPr>
            <a:spLocks noGrp="1" noChangeArrowheads="1"/>
          </p:cNvSpPr>
          <p:nvPr>
            <p:ph type="body" idx="1"/>
          </p:nvPr>
        </p:nvSpPr>
        <p:spPr>
          <a:noFill/>
          <a:ln/>
        </p:spPr>
        <p:txBody>
          <a:bodyPr/>
          <a:lstStyle/>
          <a:p>
            <a:pPr eaLnBrk="1" hangingPunct="1">
              <a:buFontTx/>
              <a:buChar char="•"/>
            </a:pPr>
            <a:r>
              <a:rPr lang="en-US" sz="1000" b="1" smtClean="0"/>
              <a:t>Program to illustrate pointers.</a:t>
            </a:r>
          </a:p>
          <a:p>
            <a:pPr lvl="1" eaLnBrk="1" hangingPunct="1"/>
            <a:endParaRPr lang="en-US" sz="1000" smtClean="0"/>
          </a:p>
          <a:p>
            <a:pPr lvl="1" eaLnBrk="1" hangingPunct="1"/>
            <a:r>
              <a:rPr lang="en-US" sz="1000" smtClean="0"/>
              <a:t>int main(int argc, char **argv) {</a:t>
            </a:r>
          </a:p>
          <a:p>
            <a:pPr lvl="1" eaLnBrk="1" hangingPunct="1"/>
            <a:r>
              <a:rPr lang="en-US" sz="1000" smtClean="0"/>
              <a:t>	int iCount=3;</a:t>
            </a:r>
          </a:p>
          <a:p>
            <a:pPr lvl="1" eaLnBrk="1" hangingPunct="1"/>
            <a:r>
              <a:rPr lang="en-US" sz="1000" smtClean="0"/>
              <a:t>	int *piCount;</a:t>
            </a:r>
          </a:p>
          <a:p>
            <a:pPr lvl="1" eaLnBrk="1" hangingPunct="1"/>
            <a:r>
              <a:rPr lang="en-US" sz="1000" smtClean="0"/>
              <a:t>	piCount=&amp;iCount;</a:t>
            </a:r>
          </a:p>
          <a:p>
            <a:pPr lvl="1" eaLnBrk="1" hangingPunct="1"/>
            <a:r>
              <a:rPr lang="en-US" sz="1000" smtClean="0"/>
              <a:t>	printf("\n Address of iCount = %u",&amp;iCount);</a:t>
            </a:r>
          </a:p>
          <a:p>
            <a:pPr lvl="1" eaLnBrk="1" hangingPunct="1"/>
            <a:r>
              <a:rPr lang="en-US" sz="1000" smtClean="0"/>
              <a:t>	printf("\n Address of iCount = %u",piCount);</a:t>
            </a:r>
          </a:p>
          <a:p>
            <a:pPr lvl="1" eaLnBrk="1" hangingPunct="1"/>
            <a:r>
              <a:rPr lang="en-US" sz="1000" smtClean="0"/>
              <a:t>	printf("\n Value of iCount = %d",iCount);</a:t>
            </a:r>
          </a:p>
          <a:p>
            <a:pPr lvl="1" eaLnBrk="1" hangingPunct="1"/>
            <a:r>
              <a:rPr lang="en-US" sz="1000" smtClean="0"/>
              <a:t>	printf("\n Value of iCount = %d",*piCount);</a:t>
            </a:r>
          </a:p>
          <a:p>
            <a:pPr lvl="1" eaLnBrk="1" hangingPunct="1"/>
            <a:r>
              <a:rPr lang="en-US" sz="1000" smtClean="0"/>
              <a:t>     return 0;</a:t>
            </a:r>
          </a:p>
          <a:p>
            <a:pPr lvl="1" eaLnBrk="1" hangingPunct="1"/>
            <a:r>
              <a:rPr lang="en-US" sz="1000" smtClean="0"/>
              <a:t>}</a:t>
            </a:r>
          </a:p>
          <a:p>
            <a:pPr lvl="1" algn="just" eaLnBrk="1" hangingPunct="1"/>
            <a:endParaRPr lang="en-US" sz="1000" smtClean="0"/>
          </a:p>
          <a:p>
            <a:pPr lvl="1" algn="just" eaLnBrk="1" hangingPunct="1"/>
            <a:r>
              <a:rPr lang="en-US" sz="1000" smtClean="0"/>
              <a:t>In the above program variable </a:t>
            </a:r>
            <a:r>
              <a:rPr lang="en-US" sz="1000" b="1" smtClean="0"/>
              <a:t>iCount</a:t>
            </a:r>
            <a:r>
              <a:rPr lang="en-US" sz="1000" smtClean="0"/>
              <a:t> is declared as a integer and </a:t>
            </a:r>
            <a:r>
              <a:rPr lang="en-US" sz="1000" b="1" smtClean="0"/>
              <a:t>piCount </a:t>
            </a:r>
            <a:r>
              <a:rPr lang="en-US" sz="1000" smtClean="0"/>
              <a:t>is declared as a pointer to integer. Consider the statement </a:t>
            </a:r>
            <a:r>
              <a:rPr lang="en-US" sz="1000" b="1" smtClean="0"/>
              <a:t>piCount=&amp;iCount</a:t>
            </a:r>
            <a:r>
              <a:rPr lang="en-US" sz="1000" smtClean="0"/>
              <a:t>; Here the </a:t>
            </a:r>
            <a:r>
              <a:rPr lang="en-US" sz="1000" b="1" smtClean="0"/>
              <a:t>&amp;</a:t>
            </a:r>
            <a:r>
              <a:rPr lang="en-US" sz="1000" smtClean="0"/>
              <a:t> operator will extract the address of </a:t>
            </a:r>
            <a:r>
              <a:rPr lang="en-US" sz="1000" b="1" smtClean="0"/>
              <a:t>iCount</a:t>
            </a:r>
            <a:r>
              <a:rPr lang="en-US" sz="1000" smtClean="0"/>
              <a:t> and store its value in </a:t>
            </a:r>
            <a:r>
              <a:rPr lang="en-US" sz="1000" b="1" smtClean="0"/>
              <a:t>piCount</a:t>
            </a:r>
            <a:r>
              <a:rPr lang="en-US" sz="1000" smtClean="0"/>
              <a:t>. Consider the statement </a:t>
            </a:r>
            <a:r>
              <a:rPr lang="en-US" sz="1000" b="1" smtClean="0"/>
              <a:t>printf("\n Value of iCount = %d",*piCount);</a:t>
            </a:r>
            <a:r>
              <a:rPr lang="en-US" sz="1000" smtClean="0"/>
              <a:t> Here the value of </a:t>
            </a:r>
            <a:r>
              <a:rPr lang="en-US" sz="1000" b="1" smtClean="0"/>
              <a:t>iCount </a:t>
            </a:r>
            <a:r>
              <a:rPr lang="en-US" sz="1000" smtClean="0"/>
              <a:t>is displayed using the pointer notation. The operator </a:t>
            </a:r>
            <a:r>
              <a:rPr lang="en-US" sz="1000" b="1" smtClean="0"/>
              <a:t>* </a:t>
            </a:r>
            <a:r>
              <a:rPr lang="en-US" sz="1000" smtClean="0"/>
              <a:t>preceding </a:t>
            </a:r>
            <a:r>
              <a:rPr lang="en-US" sz="1000" b="1" smtClean="0"/>
              <a:t>piCount </a:t>
            </a:r>
            <a:r>
              <a:rPr lang="en-US" sz="1000" smtClean="0"/>
              <a:t>will retrieve the value at the address stored in </a:t>
            </a:r>
            <a:r>
              <a:rPr lang="en-US" sz="1000" b="1" smtClean="0"/>
              <a:t>piCount</a:t>
            </a:r>
            <a:r>
              <a:rPr lang="en-US" sz="1000" smtClean="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134E69CB-2407-4C4B-9309-AE039A4074E3}" type="slidenum">
              <a:rPr lang="en-US" smtClean="0"/>
              <a:pPr/>
              <a:t>5</a:t>
            </a:fld>
            <a:endParaRPr lang="en-US" smtClean="0"/>
          </a:p>
        </p:txBody>
      </p:sp>
      <p:sp>
        <p:nvSpPr>
          <p:cNvPr id="52227" name="Rectangle 2"/>
          <p:cNvSpPr>
            <a:spLocks noGrp="1" noRot="1" noChangeAspect="1" noChangeArrowheads="1" noTextEdit="1"/>
          </p:cNvSpPr>
          <p:nvPr>
            <p:ph type="sldImg"/>
          </p:nvPr>
        </p:nvSpPr>
        <p:spPr>
          <a:xfrm>
            <a:off x="952500" y="684213"/>
            <a:ext cx="4954588" cy="3432175"/>
          </a:xfrm>
          <a:ln/>
        </p:spPr>
      </p:sp>
      <p:sp>
        <p:nvSpPr>
          <p:cNvPr id="52228" name="Rectangle 3"/>
          <p:cNvSpPr>
            <a:spLocks noGrp="1" noChangeArrowheads="1"/>
          </p:cNvSpPr>
          <p:nvPr>
            <p:ph type="body" idx="1"/>
          </p:nvPr>
        </p:nvSpPr>
        <p:spPr>
          <a:xfrm>
            <a:off x="914400" y="4343400"/>
            <a:ext cx="5029200" cy="4114800"/>
          </a:xfrm>
          <a:noFill/>
          <a:ln/>
        </p:spPr>
        <p:txBody>
          <a:bodyPr/>
          <a:lstStyle/>
          <a:p>
            <a:pPr eaLnBrk="1" hangingPunct="1"/>
            <a:r>
              <a:rPr lang="en-US" smtClean="0"/>
              <a:t>Today’s session will focus</a:t>
            </a:r>
            <a:r>
              <a:rPr lang="en-US" smtClean="0">
                <a:solidFill>
                  <a:srgbClr val="6699FF"/>
                </a:solidFill>
              </a:rPr>
              <a:t> on 1D and 2D Arrays, and also stack data structure implementation using Arrays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endParaRPr lang="en-US" smtClean="0"/>
          </a:p>
        </p:txBody>
      </p:sp>
      <p:sp>
        <p:nvSpPr>
          <p:cNvPr id="97284" name="Slide Number Placeholder 3"/>
          <p:cNvSpPr>
            <a:spLocks noGrp="1"/>
          </p:cNvSpPr>
          <p:nvPr>
            <p:ph type="sldNum" sz="quarter" idx="5"/>
          </p:nvPr>
        </p:nvSpPr>
        <p:spPr>
          <a:noFill/>
        </p:spPr>
        <p:txBody>
          <a:bodyPr/>
          <a:lstStyle/>
          <a:p>
            <a:fld id="{FC297ED8-3649-4D87-84FB-19CEBD7F82BB}" type="slidenum">
              <a:rPr lang="en-US" smtClean="0"/>
              <a:pPr/>
              <a:t>36</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p:cNvSpPr>
            <a:spLocks noGrp="1" noChangeArrowheads="1"/>
          </p:cNvSpPr>
          <p:nvPr>
            <p:ph type="ftr" sz="quarter" idx="4"/>
          </p:nvPr>
        </p:nvSpPr>
        <p:spPr>
          <a:noFill/>
        </p:spPr>
        <p:txBody>
          <a:bodyPr/>
          <a:lstStyle/>
          <a:p>
            <a:r>
              <a:rPr lang="en-US" smtClean="0"/>
              <a:t>ER/CORP/CRS/LA06/003</a:t>
            </a:r>
          </a:p>
        </p:txBody>
      </p:sp>
      <p:sp>
        <p:nvSpPr>
          <p:cNvPr id="98307" name="Rectangle 7"/>
          <p:cNvSpPr>
            <a:spLocks noGrp="1" noChangeArrowheads="1"/>
          </p:cNvSpPr>
          <p:nvPr>
            <p:ph type="sldNum" sz="quarter" idx="5"/>
          </p:nvPr>
        </p:nvSpPr>
        <p:spPr>
          <a:noFill/>
        </p:spPr>
        <p:txBody>
          <a:bodyPr/>
          <a:lstStyle/>
          <a:p>
            <a:fld id="{9ED334EA-F7A7-430B-B615-8EBAFEC3527B}" type="slidenum">
              <a:rPr lang="en-US" smtClean="0"/>
              <a:pPr/>
              <a:t>37</a:t>
            </a:fld>
            <a:endParaRPr lang="en-US" smtClean="0"/>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noFill/>
          <a:ln/>
        </p:spPr>
        <p:txBody>
          <a:bodyPr/>
          <a:lstStyle/>
          <a:p>
            <a:pPr eaLnBrk="1" hangingPunct="1"/>
            <a:r>
              <a:rPr lang="en-US" smtClean="0"/>
              <a:t>As learnt in the Operating systems module, the memory is allocated by the operating system. In a variable, we have learnt that it contains garbage value if it is not initialized explicitly. Similarly, pointer variables also contain garbage addressed if not initialized explicitly. These garbage addresses are not allocated by the operating system and hence usage of such locations can crash the programs leading to unexpected results. Hence pointers are initialized to NULL which is a safe way to use pointers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ChangeArrowheads="1"/>
          </p:cNvSpPr>
          <p:nvPr>
            <p:ph type="ftr" sz="quarter" idx="4"/>
          </p:nvPr>
        </p:nvSpPr>
        <p:spPr>
          <a:noFill/>
        </p:spPr>
        <p:txBody>
          <a:bodyPr/>
          <a:lstStyle/>
          <a:p>
            <a:r>
              <a:rPr lang="en-US" smtClean="0"/>
              <a:t>ER/CORP/CRS/LA06/003</a:t>
            </a:r>
          </a:p>
        </p:txBody>
      </p:sp>
      <p:sp>
        <p:nvSpPr>
          <p:cNvPr id="99331" name="Rectangle 7"/>
          <p:cNvSpPr>
            <a:spLocks noGrp="1" noChangeArrowheads="1"/>
          </p:cNvSpPr>
          <p:nvPr>
            <p:ph type="sldNum" sz="quarter" idx="5"/>
          </p:nvPr>
        </p:nvSpPr>
        <p:spPr>
          <a:noFill/>
        </p:spPr>
        <p:txBody>
          <a:bodyPr/>
          <a:lstStyle/>
          <a:p>
            <a:fld id="{E9E5AAE5-8DA0-4F53-87A1-55A9108E2919}" type="slidenum">
              <a:rPr lang="en-US" smtClean="0"/>
              <a:pPr/>
              <a:t>38</a:t>
            </a:fld>
            <a:endParaRPr lang="en-US" smtClean="0"/>
          </a:p>
        </p:txBody>
      </p:sp>
      <p:sp>
        <p:nvSpPr>
          <p:cNvPr id="99332" name="Rectangle 2"/>
          <p:cNvSpPr>
            <a:spLocks noGrp="1" noRot="1" noChangeAspect="1" noChangeArrowheads="1" noTextEdit="1"/>
          </p:cNvSpPr>
          <p:nvPr>
            <p:ph type="sldImg"/>
          </p:nvPr>
        </p:nvSpPr>
        <p:spPr>
          <a:ln/>
        </p:spPr>
      </p:sp>
      <p:sp>
        <p:nvSpPr>
          <p:cNvPr id="9933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ftr" sz="quarter" idx="4"/>
          </p:nvPr>
        </p:nvSpPr>
        <p:spPr>
          <a:noFill/>
        </p:spPr>
        <p:txBody>
          <a:bodyPr/>
          <a:lstStyle/>
          <a:p>
            <a:r>
              <a:rPr lang="en-US" smtClean="0"/>
              <a:t>ER/CORP/CRS/LA06/003</a:t>
            </a:r>
          </a:p>
        </p:txBody>
      </p:sp>
      <p:sp>
        <p:nvSpPr>
          <p:cNvPr id="100355" name="Rectangle 7"/>
          <p:cNvSpPr>
            <a:spLocks noGrp="1" noChangeArrowheads="1"/>
          </p:cNvSpPr>
          <p:nvPr>
            <p:ph type="sldNum" sz="quarter" idx="5"/>
          </p:nvPr>
        </p:nvSpPr>
        <p:spPr>
          <a:noFill/>
        </p:spPr>
        <p:txBody>
          <a:bodyPr/>
          <a:lstStyle/>
          <a:p>
            <a:fld id="{B1229664-7F5B-4C05-A24B-A13DC2A8433D}" type="slidenum">
              <a:rPr lang="en-US" smtClean="0"/>
              <a:pPr/>
              <a:t>39</a:t>
            </a:fld>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p:spPr>
        <p:txBody>
          <a:bodyPr/>
          <a:lstStyle/>
          <a:p>
            <a:pPr eaLnBrk="1" hangingPunct="1">
              <a:buFontTx/>
              <a:buChar char="•"/>
            </a:pPr>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ChangeArrowheads="1"/>
          </p:cNvSpPr>
          <p:nvPr>
            <p:ph type="ftr" sz="quarter" idx="4"/>
          </p:nvPr>
        </p:nvSpPr>
        <p:spPr>
          <a:noFill/>
        </p:spPr>
        <p:txBody>
          <a:bodyPr/>
          <a:lstStyle/>
          <a:p>
            <a:r>
              <a:rPr lang="en-US" smtClean="0"/>
              <a:t>ER/CORP/CRS/LA06/003</a:t>
            </a:r>
          </a:p>
        </p:txBody>
      </p:sp>
      <p:sp>
        <p:nvSpPr>
          <p:cNvPr id="101379" name="Rectangle 7"/>
          <p:cNvSpPr>
            <a:spLocks noGrp="1" noChangeArrowheads="1"/>
          </p:cNvSpPr>
          <p:nvPr>
            <p:ph type="sldNum" sz="quarter" idx="5"/>
          </p:nvPr>
        </p:nvSpPr>
        <p:spPr>
          <a:noFill/>
        </p:spPr>
        <p:txBody>
          <a:bodyPr/>
          <a:lstStyle/>
          <a:p>
            <a:fld id="{07F86B82-0A42-4A1D-BBE5-950038FD03F5}" type="slidenum">
              <a:rPr lang="en-US" smtClean="0"/>
              <a:pPr/>
              <a:t>40</a:t>
            </a:fld>
            <a:endParaRPr lang="en-US" smtClean="0"/>
          </a:p>
        </p:txBody>
      </p:sp>
      <p:sp>
        <p:nvSpPr>
          <p:cNvPr id="101380" name="Rectangle 2"/>
          <p:cNvSpPr>
            <a:spLocks noGrp="1" noRot="1" noChangeAspect="1" noChangeArrowheads="1" noTextEdit="1"/>
          </p:cNvSpPr>
          <p:nvPr>
            <p:ph type="sldImg"/>
          </p:nvPr>
        </p:nvSpPr>
        <p:spPr>
          <a:ln/>
        </p:spPr>
      </p:sp>
      <p:sp>
        <p:nvSpPr>
          <p:cNvPr id="101381" name="Rectangle 3"/>
          <p:cNvSpPr>
            <a:spLocks noGrp="1" noChangeArrowheads="1"/>
          </p:cNvSpPr>
          <p:nvPr>
            <p:ph type="body" idx="1"/>
          </p:nvPr>
        </p:nvSpPr>
        <p:spPr>
          <a:noFill/>
          <a:ln/>
        </p:spPr>
        <p:txBody>
          <a:bodyPr/>
          <a:lstStyle/>
          <a:p>
            <a:pPr eaLnBrk="1" hangingPunct="1"/>
            <a:r>
              <a:rPr lang="en-US" b="1" smtClean="0"/>
              <a:t>Similarities between an array and a pointer:</a:t>
            </a:r>
          </a:p>
          <a:p>
            <a:pPr eaLnBrk="1" hangingPunct="1"/>
            <a:r>
              <a:rPr lang="en-US" smtClean="0"/>
              <a:t>An array name holds the address of the first element of the array and hence is called the base address. It is therefore a pointer to the first element of the array. The navigation through an array can be done in the pointer convention also. The arrays are passed to functions as a pointer only(more on this later in P&amp;T course)</a:t>
            </a:r>
          </a:p>
          <a:p>
            <a:pPr eaLnBrk="1" hangingPunct="1"/>
            <a:endParaRPr lang="en-US" smtClean="0"/>
          </a:p>
          <a:p>
            <a:pPr eaLnBrk="1" hangingPunct="1"/>
            <a:r>
              <a:rPr lang="en-US" b="1" smtClean="0"/>
              <a:t>Important differences between an array and a pointer:</a:t>
            </a:r>
          </a:p>
          <a:p>
            <a:pPr eaLnBrk="1" hangingPunct="1"/>
            <a:r>
              <a:rPr lang="en-US" smtClean="0"/>
              <a:t>An array name is a constant pointer because it hold the static address and hence cannot be changed. Therefore it cannot be made to point to another location as the base address is the key thing to an array. A pointer can be made to point to a similar datatype and the address can be changed </a:t>
            </a:r>
          </a:p>
          <a:p>
            <a:pPr eaLnBrk="1" hangingPunct="1"/>
            <a:endParaRPr lang="en-US" smtClean="0"/>
          </a:p>
          <a:p>
            <a:pPr eaLnBrk="1" hangingPunct="1"/>
            <a:r>
              <a:rPr lang="en-US" b="1" smtClean="0"/>
              <a:t>Note: </a:t>
            </a:r>
            <a:r>
              <a:rPr lang="en-US" smtClean="0"/>
              <a:t>Kshop link provided in the slide is only for your reference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FC79A172-6461-480E-B167-BF4BC7C1D1E4}" type="slidenum">
              <a:rPr lang="en-US" smtClean="0"/>
              <a:pPr/>
              <a:t>41</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marL="228600" indent="-228600" eaLnBrk="1" hangingPunct="1"/>
            <a:r>
              <a:rPr lang="en-US" smtClean="0"/>
              <a:t>Answers: </a:t>
            </a:r>
          </a:p>
          <a:p>
            <a:pPr marL="228600" indent="-228600" eaLnBrk="1" hangingPunct="1"/>
            <a:r>
              <a:rPr lang="en-US" smtClean="0"/>
              <a:t>   (a) is valid because the pointer is declared and initialized to NULL</a:t>
            </a:r>
          </a:p>
          <a:p>
            <a:pPr marL="228600" indent="-228600" eaLnBrk="1" hangingPunct="1"/>
            <a:r>
              <a:rPr lang="en-US" smtClean="0"/>
              <a:t>   (b) is invalid the pointer is assigned a constant value 10. Pointers hold addresses </a:t>
            </a:r>
          </a:p>
          <a:p>
            <a:pPr marL="228600" indent="-228600" eaLnBrk="1" hangingPunct="1"/>
            <a:r>
              <a:rPr lang="en-US" smtClean="0"/>
              <a:t>   (c ) is invalid because the pointer declaration is not correct * is missing in the declaration</a:t>
            </a:r>
          </a:p>
          <a:p>
            <a:pPr marL="228600" indent="-228600" eaLnBrk="1" hangingPunct="1"/>
            <a:r>
              <a:rPr lang="en-US" smtClean="0"/>
              <a:t>2. The output is 10 100 10 100</a:t>
            </a:r>
          </a:p>
          <a:p>
            <a:pPr marL="228600" indent="-228600" eaLnBrk="1" hangingPunct="1"/>
            <a:r>
              <a:rPr lang="en-US" smtClean="0"/>
              <a:t>The pointer piPtr first points to iNumber1 and later points to iNumber2. The changes made to the value at the location pointed by piPtr causes the change to be reflected in iNumber2 also. This indicates that piPtr and iNumber2 refer the same location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20D5E302-EE61-42E0-B1D0-FF08D74E5FCE}" type="slidenum">
              <a:rPr lang="en-US" smtClean="0"/>
              <a:pPr/>
              <a:t>42</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marL="228600" indent="-228600" eaLnBrk="1" hangingPunct="1"/>
            <a:r>
              <a:rPr lang="en-US" smtClean="0"/>
              <a:t>3. 10</a:t>
            </a:r>
          </a:p>
          <a:p>
            <a:pPr marL="228600" indent="-228600" eaLnBrk="1" hangingPunct="1"/>
            <a:r>
              <a:rPr lang="en-US" smtClean="0"/>
              <a:t>4. a) 100</a:t>
            </a:r>
          </a:p>
          <a:p>
            <a:pPr marL="228600" indent="-228600" eaLnBrk="1" hangingPunct="1"/>
            <a:r>
              <a:rPr lang="en-US" smtClean="0"/>
              <a:t>    b) 300</a:t>
            </a:r>
          </a:p>
          <a:p>
            <a:pPr marL="228600" indent="-228600" eaLnBrk="1" hangingPunct="1"/>
            <a:r>
              <a:rPr lang="en-US" smtClean="0"/>
              <a:t>    c) *(piPtr+1)</a:t>
            </a:r>
          </a:p>
          <a:p>
            <a:pPr marL="228600" indent="-228600" eaLnBrk="1" hangingPunct="1"/>
            <a:r>
              <a:rPr lang="en-US" smtClean="0"/>
              <a:t>    d) aiArray[4],*(piPtr+4)</a:t>
            </a:r>
          </a:p>
          <a:p>
            <a:pPr marL="228600" indent="-228600" eaLnBrk="1" hangingPunct="1"/>
            <a:r>
              <a:rPr lang="en-US" smtClean="0"/>
              <a:t>    e) printf("%x %x",aiArray,piPtr);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ADD183D-4355-4B29-8CDE-307A455E04B0}" type="slidenum">
              <a:rPr lang="en-US" smtClean="0"/>
              <a:pPr/>
              <a:t>43</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marL="228600" indent="-228600" eaLnBrk="1" hangingPunct="1"/>
            <a:r>
              <a:rPr lang="en-US" smtClean="0"/>
              <a:t>5)  0 1 2 3 4</a:t>
            </a:r>
          </a:p>
          <a:p>
            <a:pPr marL="228600" indent="-228600"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endParaRPr lang="en-US" smtClean="0"/>
          </a:p>
        </p:txBody>
      </p:sp>
      <p:sp>
        <p:nvSpPr>
          <p:cNvPr id="105476" name="Slide Number Placeholder 3"/>
          <p:cNvSpPr>
            <a:spLocks noGrp="1"/>
          </p:cNvSpPr>
          <p:nvPr>
            <p:ph type="sldNum" sz="quarter" idx="5"/>
          </p:nvPr>
        </p:nvSpPr>
        <p:spPr>
          <a:noFill/>
        </p:spPr>
        <p:txBody>
          <a:bodyPr/>
          <a:lstStyle/>
          <a:p>
            <a:fld id="{A3211F91-B877-4D37-A818-203007919112}" type="slidenum">
              <a:rPr lang="en-US" smtClean="0"/>
              <a:pPr/>
              <a:t>44</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7B61CF2A-D437-475B-9781-31F59D46EB02}" type="slidenum">
              <a:rPr lang="en-US" smtClean="0"/>
              <a:pPr/>
              <a:t>45</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914400" y="4343400"/>
            <a:ext cx="5029200" cy="4114800"/>
          </a:xfrm>
          <a:noFill/>
          <a:ln/>
        </p:spPr>
        <p:txBody>
          <a:bodyPr/>
          <a:lstStyle/>
          <a:p>
            <a:pPr algn="just" eaLnBrk="1" hangingPunct="1"/>
            <a:r>
              <a:rPr lang="en-US" sz="1000" smtClean="0"/>
              <a:t>The concept of string is available in the high level languages , though they may be available in different forms . In C language, it is treated like an array, in Java it is in the form of objects. This concept would be dealt during OOP module.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6"/>
          <p:cNvSpPr>
            <a:spLocks noGrp="1" noChangeArrowheads="1"/>
          </p:cNvSpPr>
          <p:nvPr>
            <p:ph type="ftr" sz="quarter" idx="4"/>
          </p:nvPr>
        </p:nvSpPr>
        <p:spPr>
          <a:noFill/>
        </p:spPr>
        <p:txBody>
          <a:bodyPr/>
          <a:lstStyle/>
          <a:p>
            <a:r>
              <a:rPr lang="en-US" smtClean="0">
                <a:latin typeface="Arial" pitchFamily="34" charset="0"/>
              </a:rPr>
              <a:t>ER/CORP/CRS/LA06/003</a:t>
            </a:r>
          </a:p>
        </p:txBody>
      </p:sp>
      <p:sp>
        <p:nvSpPr>
          <p:cNvPr id="140291" name="Rectangle 7"/>
          <p:cNvSpPr>
            <a:spLocks noGrp="1" noChangeArrowheads="1"/>
          </p:cNvSpPr>
          <p:nvPr>
            <p:ph type="sldNum" sz="quarter" idx="5"/>
          </p:nvPr>
        </p:nvSpPr>
        <p:spPr>
          <a:noFill/>
        </p:spPr>
        <p:txBody>
          <a:bodyPr/>
          <a:lstStyle/>
          <a:p>
            <a:fld id="{AC890C55-F25E-4DE3-8F2D-6B95D588E77E}" type="slidenum">
              <a:rPr lang="en-US" smtClean="0">
                <a:latin typeface="Arial" pitchFamily="34" charset="0"/>
              </a:rPr>
              <a:pPr/>
              <a:t>7</a:t>
            </a:fld>
            <a:endParaRPr lang="en-US" smtClean="0">
              <a:latin typeface="Arial" pitchFamily="34" charset="0"/>
            </a:endParaRPr>
          </a:p>
        </p:txBody>
      </p:sp>
      <p:sp>
        <p:nvSpPr>
          <p:cNvPr id="140292" name="Rectangle 2"/>
          <p:cNvSpPr>
            <a:spLocks noGrp="1" noRot="1" noChangeAspect="1" noChangeArrowheads="1" noTextEdit="1"/>
          </p:cNvSpPr>
          <p:nvPr>
            <p:ph type="sldImg"/>
          </p:nvPr>
        </p:nvSpPr>
        <p:spPr>
          <a:ln/>
        </p:spPr>
      </p:sp>
      <p:sp>
        <p:nvSpPr>
          <p:cNvPr id="140293" name="Rectangle 3"/>
          <p:cNvSpPr>
            <a:spLocks noGrp="1" noChangeArrowheads="1"/>
          </p:cNvSpPr>
          <p:nvPr>
            <p:ph type="body" idx="1"/>
          </p:nvPr>
        </p:nvSpPr>
        <p:spPr>
          <a:xfrm>
            <a:off x="228600" y="4343756"/>
            <a:ext cx="6400800" cy="4343755"/>
          </a:xfrm>
          <a:noFill/>
          <a:ln/>
        </p:spPr>
        <p:txBody>
          <a:bodyPr/>
          <a:lstStyle/>
          <a:p>
            <a:pPr eaLnBrk="1" hangingPunct="1"/>
            <a:r>
              <a:rPr lang="en-US" b="1" smtClean="0">
                <a:solidFill>
                  <a:srgbClr val="0066CC"/>
                </a:solidFill>
                <a:latin typeface="Arial" pitchFamily="34" charset="0"/>
              </a:rPr>
              <a:t>Definition:</a:t>
            </a:r>
          </a:p>
          <a:p>
            <a:pPr eaLnBrk="1" hangingPunct="1"/>
            <a:r>
              <a:rPr lang="en-US" smtClean="0">
                <a:solidFill>
                  <a:srgbClr val="0066CC"/>
                </a:solidFill>
                <a:latin typeface="Arial" pitchFamily="34" charset="0"/>
              </a:rPr>
              <a:t>An array (also called a subscripted variable) is a collection of similar elements stored in adjacent memory locations referred by the same name.</a:t>
            </a:r>
          </a:p>
          <a:p>
            <a:pPr eaLnBrk="1" hangingPunct="1"/>
            <a:r>
              <a:rPr lang="en-US" smtClean="0">
                <a:solidFill>
                  <a:srgbClr val="0066CC"/>
                </a:solidFill>
                <a:latin typeface="Arial" pitchFamily="34" charset="0"/>
              </a:rPr>
              <a:t>Arrays are "a set of items which are randomly accessible by numeric index. " </a:t>
            </a:r>
            <a:r>
              <a:rPr lang="en-US" smtClean="0">
                <a:solidFill>
                  <a:srgbClr val="0066CC"/>
                </a:solidFill>
                <a:latin typeface="Arial" pitchFamily="34" charset="0"/>
                <a:cs typeface="Times New Roman" pitchFamily="18" charset="0"/>
              </a:rPr>
              <a:t>What this means is that an array consists of a set of physically contiguous memory locations. These memory locations can all be addressed with one name – the </a:t>
            </a:r>
            <a:r>
              <a:rPr lang="en-US" smtClean="0">
                <a:solidFill>
                  <a:srgbClr val="0066CC"/>
                </a:solidFill>
                <a:latin typeface="Arial" pitchFamily="34" charset="0"/>
                <a:cs typeface="Courier New" pitchFamily="49" charset="0"/>
              </a:rPr>
              <a:t>name </a:t>
            </a:r>
            <a:r>
              <a:rPr lang="en-US" smtClean="0">
                <a:solidFill>
                  <a:srgbClr val="0066CC"/>
                </a:solidFill>
                <a:latin typeface="Arial" pitchFamily="34" charset="0"/>
                <a:cs typeface="Times New Roman" pitchFamily="18" charset="0"/>
              </a:rPr>
              <a:t>of the array. Each location in the array is referred to by the subscript of the array. In C, the syntax to declare an array is as follows.</a:t>
            </a:r>
          </a:p>
          <a:p>
            <a:pPr eaLnBrk="1" hangingPunct="1"/>
            <a:r>
              <a:rPr lang="en-US" smtClean="0">
                <a:solidFill>
                  <a:srgbClr val="0066CC"/>
                </a:solidFill>
                <a:latin typeface="Arial" pitchFamily="34" charset="0"/>
                <a:cs typeface="Courier New" pitchFamily="49" charset="0"/>
              </a:rPr>
              <a:t>	data-type  array-name [size];</a:t>
            </a:r>
          </a:p>
          <a:p>
            <a:pPr eaLnBrk="1" hangingPunct="1"/>
            <a:endParaRPr lang="en-US" smtClean="0">
              <a:solidFill>
                <a:srgbClr val="0066CC"/>
              </a:solidFill>
              <a:latin typeface="Arial" pitchFamily="34" charset="0"/>
              <a:cs typeface="Courier New" pitchFamily="49" charset="0"/>
            </a:endParaRPr>
          </a:p>
          <a:p>
            <a:pPr eaLnBrk="1" hangingPunct="1"/>
            <a:r>
              <a:rPr lang="en-US" b="1" smtClean="0">
                <a:solidFill>
                  <a:srgbClr val="0066CC"/>
                </a:solidFill>
                <a:latin typeface="Arial" pitchFamily="34" charset="0"/>
              </a:rPr>
              <a:t>Advantages of using the array:</a:t>
            </a:r>
          </a:p>
          <a:p>
            <a:pPr eaLnBrk="1" hangingPunct="1"/>
            <a:r>
              <a:rPr lang="en-US" smtClean="0">
                <a:solidFill>
                  <a:srgbClr val="0066CC"/>
                </a:solidFill>
                <a:latin typeface="Arial" pitchFamily="34" charset="0"/>
              </a:rPr>
              <a:t>Arrays are typically laid out in memory as a contiguous chunk of blocks, where each block is of the same data type.  Because the memory is laid out as a contiguous set of memory chunks, arrays are very fast for accessing items by index. Arrays are a great choice of data structure when the number of elements it contains is known ahead of time.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575726C1-C4C8-41F2-8535-B0A85CA9EF44}" type="slidenum">
              <a:rPr lang="en-US" smtClean="0"/>
              <a:pPr/>
              <a:t>46</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914400" y="4343400"/>
            <a:ext cx="5029200" cy="4114800"/>
          </a:xfrm>
          <a:noFill/>
          <a:ln/>
        </p:spPr>
        <p:txBody>
          <a:bodyPr/>
          <a:lstStyle/>
          <a:p>
            <a:pPr algn="just" eaLnBrk="1" hangingPunct="1"/>
            <a:r>
              <a:rPr lang="en-US" sz="1000" smtClean="0"/>
              <a:t>A group of characters (Alphabets, digits and special characters) is called as a </a:t>
            </a:r>
            <a:r>
              <a:rPr lang="en-US" sz="1000" b="1" smtClean="0"/>
              <a:t>string</a:t>
            </a:r>
            <a:r>
              <a:rPr lang="en-US" sz="1000" smtClean="0"/>
              <a:t>. For example in order to store the name of a person or to store the name of an item a string have to be used. In computing applications where processing of textual data are involved, strings are useful in representing these textual data. When strings are written it is important that they are enclosed with in </a:t>
            </a:r>
            <a:r>
              <a:rPr lang="en-US" sz="1000" b="1" smtClean="0"/>
              <a:t>double quotes</a:t>
            </a:r>
            <a:r>
              <a:rPr lang="en-US" sz="1000" smtClean="0"/>
              <a:t>. If a single quote is used it is treated as </a:t>
            </a:r>
            <a:r>
              <a:rPr lang="en-US" sz="1000" b="1" smtClean="0"/>
              <a:t>character constants</a:t>
            </a:r>
            <a:r>
              <a:rPr lang="en-US" sz="1000" smtClean="0"/>
              <a:t>. For example ‘M’ is different from “M”. The former one is called as a character constant and the latter is called as </a:t>
            </a:r>
            <a:r>
              <a:rPr lang="en-US" sz="1000" b="1" smtClean="0"/>
              <a:t>string constant</a:t>
            </a:r>
            <a:r>
              <a:rPr lang="en-US" sz="1000" smtClean="0"/>
              <a:t>. </a:t>
            </a:r>
          </a:p>
          <a:p>
            <a:pPr algn="just" eaLnBrk="1" hangingPunct="1"/>
            <a:r>
              <a:rPr lang="en-US" sz="1000" smtClean="0"/>
              <a:t>Each and every string ends with a </a:t>
            </a:r>
            <a:r>
              <a:rPr lang="en-US" sz="1000" b="1" smtClean="0"/>
              <a:t>null character \0</a:t>
            </a:r>
            <a:r>
              <a:rPr lang="en-US" sz="1000" smtClean="0"/>
              <a:t>. This designates the end of the string. This \0 is a </a:t>
            </a:r>
            <a:r>
              <a:rPr lang="en-US" sz="1000" b="1" smtClean="0"/>
              <a:t>single character</a:t>
            </a:r>
            <a:r>
              <a:rPr lang="en-US" sz="1000" smtClean="0"/>
              <a:t>. So when it has to be explicitly assigned to a string, it has to be written with in single quotes as </a:t>
            </a:r>
            <a:r>
              <a:rPr lang="en-US" sz="1000" b="1" smtClean="0"/>
              <a:t>‘\0’</a:t>
            </a:r>
            <a:r>
              <a:rPr lang="en-US" sz="1000" smtClean="0"/>
              <a:t>. When the size of the string is decided, ‘\0’ should also be considered. For example if the Department Name has at most 15 characters the size of the string should be 15+1 which is 16.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EDE6025B-1F8C-480E-AB41-BD8BD8DC6D3C}" type="slidenum">
              <a:rPr lang="en-US" smtClean="0"/>
              <a:pPr/>
              <a:t>47</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DDC7BC9-CABB-4A9A-9478-FD360B60FAE4}" type="slidenum">
              <a:rPr lang="en-US" smtClean="0"/>
              <a:pPr/>
              <a:t>48</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914400" y="4343400"/>
            <a:ext cx="5029200" cy="4114800"/>
          </a:xfrm>
          <a:noFill/>
          <a:ln/>
        </p:spPr>
        <p:txBody>
          <a:bodyPr/>
          <a:lstStyle/>
          <a:p>
            <a:pPr eaLnBrk="1" hangingPunct="1"/>
            <a:r>
              <a:rPr lang="en-US" smtClean="0"/>
              <a:t>The arrays can be initialized to string constants only during </a:t>
            </a:r>
            <a:r>
              <a:rPr lang="en-US" b="1" smtClean="0"/>
              <a:t>declaration. </a:t>
            </a:r>
            <a:r>
              <a:rPr lang="en-US" smtClean="0"/>
              <a:t>It is invalid to write the assignment acItemCategory=”Fruits”;  To assign the value to the string, string function strcpy should be used. This will be dealt in next session. </a:t>
            </a:r>
          </a:p>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CA01A8E6-BB18-4A53-A6E0-554CFB07F1FA}" type="slidenum">
              <a:rPr lang="en-US" smtClean="0"/>
              <a:pPr/>
              <a:t>49</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94383CB5-A0E8-419A-9551-D31A8FD4931C}" type="slidenum">
              <a:rPr lang="en-US" smtClean="0"/>
              <a:pPr/>
              <a:t>50</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A1CA2549-F88E-4E42-8A47-6A88242A1E0E}" type="slidenum">
              <a:rPr lang="en-US" smtClean="0"/>
              <a:pPr/>
              <a:t>51</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974551EB-12FB-46CB-8340-071D378F56DD}" type="slidenum">
              <a:rPr lang="en-US" smtClean="0"/>
              <a:pPr/>
              <a:t>52</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F6E2C524-920C-49F1-9A7D-6D8B406778B2}" type="slidenum">
              <a:rPr lang="en-US" smtClean="0"/>
              <a:pPr/>
              <a:t>53</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914400" y="4343400"/>
            <a:ext cx="5029200" cy="4114800"/>
          </a:xfrm>
          <a:noFill/>
          <a:ln/>
        </p:spPr>
        <p:txBody>
          <a:bodyPr/>
          <a:lstStyle/>
          <a:p>
            <a:pPr eaLnBrk="1" hangingPunct="1"/>
            <a:r>
              <a:rPr lang="en-US" smtClean="0"/>
              <a:t>The null character ‘\0’ has so much of importance with respect to strings. The built in string functions considers the characters in the string only till the first null character is encountered. So, if an array contains the string “Easy to\0 go\0” then, only “Easy to” is considered by the string functions.</a:t>
            </a:r>
          </a:p>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5E43744C-54D6-4D28-A18F-1A2690D66364}" type="slidenum">
              <a:rPr lang="en-US" smtClean="0"/>
              <a:pPr/>
              <a:t>54</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FE42A9DB-F109-491E-A18F-239A7C5B3513}" type="slidenum">
              <a:rPr lang="en-US" smtClean="0"/>
              <a:pPr/>
              <a:t>55</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6"/>
          <p:cNvSpPr>
            <a:spLocks noGrp="1" noChangeArrowheads="1"/>
          </p:cNvSpPr>
          <p:nvPr>
            <p:ph type="ftr" sz="quarter" idx="4"/>
          </p:nvPr>
        </p:nvSpPr>
        <p:spPr>
          <a:noFill/>
        </p:spPr>
        <p:txBody>
          <a:bodyPr/>
          <a:lstStyle/>
          <a:p>
            <a:r>
              <a:rPr lang="en-US" smtClean="0">
                <a:latin typeface="Arial" pitchFamily="34" charset="0"/>
              </a:rPr>
              <a:t>ER/CORP/CRS/LA06/003</a:t>
            </a:r>
          </a:p>
        </p:txBody>
      </p:sp>
      <p:sp>
        <p:nvSpPr>
          <p:cNvPr id="141315" name="Rectangle 7"/>
          <p:cNvSpPr>
            <a:spLocks noGrp="1" noChangeArrowheads="1"/>
          </p:cNvSpPr>
          <p:nvPr>
            <p:ph type="sldNum" sz="quarter" idx="5"/>
          </p:nvPr>
        </p:nvSpPr>
        <p:spPr>
          <a:noFill/>
        </p:spPr>
        <p:txBody>
          <a:bodyPr/>
          <a:lstStyle/>
          <a:p>
            <a:fld id="{3867EFF2-A331-40F2-82EF-7E9ECD21F5EC}" type="slidenum">
              <a:rPr lang="en-US" smtClean="0">
                <a:latin typeface="Arial" pitchFamily="34" charset="0"/>
              </a:rPr>
              <a:pPr/>
              <a:t>8</a:t>
            </a:fld>
            <a:endParaRPr lang="en-US" smtClean="0">
              <a:latin typeface="Arial" pitchFamily="34" charset="0"/>
            </a:endParaRPr>
          </a:p>
        </p:txBody>
      </p:sp>
      <p:sp>
        <p:nvSpPr>
          <p:cNvPr id="141316" name="Rectangle 2"/>
          <p:cNvSpPr>
            <a:spLocks noGrp="1" noRot="1" noChangeAspect="1" noChangeArrowheads="1" noTextEdit="1"/>
          </p:cNvSpPr>
          <p:nvPr>
            <p:ph type="sldImg"/>
          </p:nvPr>
        </p:nvSpPr>
        <p:spPr>
          <a:ln/>
        </p:spPr>
      </p:sp>
      <p:sp>
        <p:nvSpPr>
          <p:cNvPr id="141317" name="Rectangle 3"/>
          <p:cNvSpPr>
            <a:spLocks noGrp="1" noChangeArrowheads="1"/>
          </p:cNvSpPr>
          <p:nvPr>
            <p:ph type="body" idx="1"/>
          </p:nvPr>
        </p:nvSpPr>
        <p:spPr>
          <a:noFill/>
          <a:ln/>
        </p:spPr>
        <p:txBody>
          <a:bodyPr/>
          <a:lstStyle/>
          <a:p>
            <a:pPr eaLnBrk="1" hangingPunct="1"/>
            <a:r>
              <a:rPr lang="en-US" b="1" smtClean="0">
                <a:solidFill>
                  <a:srgbClr val="0066CC"/>
                </a:solidFill>
                <a:latin typeface="Arial" pitchFamily="34" charset="0"/>
                <a:cs typeface="Courier New" pitchFamily="49" charset="0"/>
              </a:rPr>
              <a:t>Array declaration and subscripts:</a:t>
            </a:r>
          </a:p>
          <a:p>
            <a:pPr eaLnBrk="1" hangingPunct="1"/>
            <a:r>
              <a:rPr lang="en-US" smtClean="0">
                <a:solidFill>
                  <a:srgbClr val="0066CC"/>
                </a:solidFill>
                <a:latin typeface="Arial" pitchFamily="34" charset="0"/>
                <a:cs typeface="Courier New" pitchFamily="49" charset="0"/>
              </a:rPr>
              <a:t>Arrays must be explicitly declared so that the compiler can allocate space for them in memory.  Here, data-type declares the base type of the array, which is the type of each element in the array and size defines how many elements the  array will hold.</a:t>
            </a:r>
          </a:p>
          <a:p>
            <a:pPr eaLnBrk="1" hangingPunct="1"/>
            <a:r>
              <a:rPr lang="en-US" smtClean="0">
                <a:solidFill>
                  <a:srgbClr val="0066CC"/>
                </a:solidFill>
                <a:latin typeface="Arial" pitchFamily="34" charset="0"/>
                <a:cs typeface="Courier New" pitchFamily="49" charset="0"/>
              </a:rPr>
              <a:t>e.g.	int aiArrayOfIntegers[10];</a:t>
            </a:r>
            <a:endParaRPr lang="en-US" smtClean="0">
              <a:solidFill>
                <a:srgbClr val="0066CC"/>
              </a:solidFill>
              <a:latin typeface="Arial" pitchFamily="34" charset="0"/>
              <a:cs typeface="Times New Roman" pitchFamily="18" charset="0"/>
            </a:endParaRPr>
          </a:p>
          <a:p>
            <a:pPr eaLnBrk="1" hangingPunct="1"/>
            <a:r>
              <a:rPr lang="en-US" smtClean="0">
                <a:solidFill>
                  <a:srgbClr val="0066CC"/>
                </a:solidFill>
                <a:latin typeface="Arial" pitchFamily="34" charset="0"/>
                <a:cs typeface="Times New Roman" pitchFamily="18" charset="0"/>
              </a:rPr>
              <a:t>This statement declares an integer array named aiArrayOfIntegers, consisting of 10 elements. Each of these 10 elements can only contain an integer value. The index of the first element of an array in C is 0. That is, the ten elements of the array can be referenced as</a:t>
            </a:r>
          </a:p>
          <a:p>
            <a:pPr eaLnBrk="1" hangingPunct="1"/>
            <a:r>
              <a:rPr lang="en-US" smtClean="0">
                <a:solidFill>
                  <a:srgbClr val="0066CC"/>
                </a:solidFill>
                <a:latin typeface="Arial" pitchFamily="34" charset="0"/>
                <a:cs typeface="Times New Roman" pitchFamily="18" charset="0"/>
              </a:rPr>
              <a:t> a</a:t>
            </a:r>
            <a:r>
              <a:rPr lang="en-US" smtClean="0">
                <a:solidFill>
                  <a:srgbClr val="0066CC"/>
                </a:solidFill>
                <a:latin typeface="Arial" pitchFamily="34" charset="0"/>
                <a:cs typeface="Courier New" pitchFamily="49" charset="0"/>
              </a:rPr>
              <a:t>iArrayOfIntegers[0], aiArrayOfIntegers[1],  aiArrayOfIntegers[2], ... , aiArrayOfIntegers[9]</a:t>
            </a:r>
            <a:r>
              <a:rPr lang="en-US" smtClean="0">
                <a:solidFill>
                  <a:srgbClr val="0066CC"/>
                </a:solidFill>
                <a:latin typeface="Arial" pitchFamily="34" charset="0"/>
                <a:cs typeface="Times New Roman" pitchFamily="18" charset="0"/>
              </a:rPr>
              <a:t>. </a:t>
            </a:r>
          </a:p>
          <a:p>
            <a:pPr eaLnBrk="1" hangingPunct="1"/>
            <a:r>
              <a:rPr lang="en-US" smtClean="0">
                <a:solidFill>
                  <a:srgbClr val="0066CC"/>
                </a:solidFill>
                <a:latin typeface="Arial" pitchFamily="34" charset="0"/>
                <a:cs typeface="Times New Roman" pitchFamily="18" charset="0"/>
              </a:rPr>
              <a:t>These values may be accessed as shown below.</a:t>
            </a:r>
          </a:p>
          <a:p>
            <a:pPr eaLnBrk="1" hangingPunct="1"/>
            <a:r>
              <a:rPr lang="en-US" smtClean="0">
                <a:solidFill>
                  <a:srgbClr val="0066CC"/>
                </a:solidFill>
                <a:latin typeface="Arial" pitchFamily="34" charset="0"/>
                <a:cs typeface="Times New Roman" pitchFamily="18" charset="0"/>
              </a:rPr>
              <a:t> </a:t>
            </a:r>
            <a:r>
              <a:rPr lang="en-US" smtClean="0">
                <a:solidFill>
                  <a:srgbClr val="0066CC"/>
                </a:solidFill>
                <a:latin typeface="Arial" pitchFamily="34" charset="0"/>
                <a:cs typeface="Courier New" pitchFamily="49" charset="0"/>
              </a:rPr>
              <a:t>iVar1 = aiArrayOfIntegers[0];</a:t>
            </a:r>
            <a:endParaRPr lang="en-US" smtClean="0">
              <a:solidFill>
                <a:srgbClr val="0066CC"/>
              </a:solidFill>
              <a:latin typeface="Arial" pitchFamily="34" charset="0"/>
              <a:cs typeface="Times New Roman" pitchFamily="18" charset="0"/>
            </a:endParaRPr>
          </a:p>
          <a:p>
            <a:pPr eaLnBrk="1" hangingPunct="1"/>
            <a:r>
              <a:rPr lang="en-US" smtClean="0">
                <a:solidFill>
                  <a:srgbClr val="0066CC"/>
                </a:solidFill>
                <a:latin typeface="Arial" pitchFamily="34" charset="0"/>
                <a:cs typeface="Times New Roman" pitchFamily="18" charset="0"/>
              </a:rPr>
              <a:t>Note that in the </a:t>
            </a:r>
            <a:r>
              <a:rPr lang="en-US" smtClean="0">
                <a:solidFill>
                  <a:srgbClr val="0066CC"/>
                </a:solidFill>
                <a:latin typeface="Arial" pitchFamily="34" charset="0"/>
                <a:cs typeface="Courier New" pitchFamily="49" charset="0"/>
              </a:rPr>
              <a:t>declaration </a:t>
            </a:r>
            <a:r>
              <a:rPr lang="en-US" smtClean="0">
                <a:solidFill>
                  <a:srgbClr val="0066CC"/>
                </a:solidFill>
                <a:latin typeface="Arial" pitchFamily="34" charset="0"/>
                <a:cs typeface="Times New Roman" pitchFamily="18" charset="0"/>
              </a:rPr>
              <a:t>statement, a</a:t>
            </a:r>
            <a:r>
              <a:rPr lang="en-US" smtClean="0">
                <a:solidFill>
                  <a:srgbClr val="0066CC"/>
                </a:solidFill>
                <a:latin typeface="Arial" pitchFamily="34" charset="0"/>
                <a:cs typeface="Courier New" pitchFamily="49" charset="0"/>
              </a:rPr>
              <a:t>iArrayOfIntegers[10]</a:t>
            </a:r>
            <a:r>
              <a:rPr lang="en-US" smtClean="0">
                <a:solidFill>
                  <a:srgbClr val="0066CC"/>
                </a:solidFill>
                <a:latin typeface="Arial" pitchFamily="34" charset="0"/>
                <a:cs typeface="Times New Roman" pitchFamily="18" charset="0"/>
              </a:rPr>
              <a:t>means that there are 10 elements in the array; but in an </a:t>
            </a:r>
            <a:r>
              <a:rPr lang="en-US" smtClean="0">
                <a:solidFill>
                  <a:srgbClr val="0066CC"/>
                </a:solidFill>
                <a:latin typeface="Arial" pitchFamily="34" charset="0"/>
                <a:cs typeface="Courier New" pitchFamily="49" charset="0"/>
              </a:rPr>
              <a:t>assignment </a:t>
            </a:r>
            <a:r>
              <a:rPr lang="en-US" smtClean="0">
                <a:solidFill>
                  <a:srgbClr val="0066CC"/>
                </a:solidFill>
                <a:latin typeface="Arial" pitchFamily="34" charset="0"/>
                <a:cs typeface="Times New Roman" pitchFamily="18" charset="0"/>
              </a:rPr>
              <a:t>statement, a</a:t>
            </a:r>
            <a:r>
              <a:rPr lang="en-US" smtClean="0">
                <a:solidFill>
                  <a:srgbClr val="0066CC"/>
                </a:solidFill>
                <a:latin typeface="Arial" pitchFamily="34" charset="0"/>
                <a:cs typeface="Courier New" pitchFamily="49" charset="0"/>
              </a:rPr>
              <a:t>iArrayOfIntegers[10]</a:t>
            </a:r>
            <a:r>
              <a:rPr lang="en-US" smtClean="0">
                <a:solidFill>
                  <a:srgbClr val="0066CC"/>
                </a:solidFill>
                <a:latin typeface="Arial" pitchFamily="34" charset="0"/>
                <a:cs typeface="Times New Roman" pitchFamily="18" charset="0"/>
              </a:rPr>
              <a:t>refers to the 11th element of a 10-element array. That is, if there are ten elements in an array, the subscript of the last element of the array is 9, and </a:t>
            </a:r>
            <a:r>
              <a:rPr lang="en-US" b="1" smtClean="0">
                <a:solidFill>
                  <a:srgbClr val="0066CC"/>
                </a:solidFill>
                <a:latin typeface="Arial" pitchFamily="34" charset="0"/>
                <a:cs typeface="Times New Roman" pitchFamily="18" charset="0"/>
              </a:rPr>
              <a:t>not 10</a:t>
            </a:r>
            <a:r>
              <a:rPr lang="en-US" smtClean="0">
                <a:solidFill>
                  <a:srgbClr val="0066CC"/>
                </a:solidFill>
                <a:latin typeface="Arial" pitchFamily="34" charset="0"/>
                <a:cs typeface="Times New Roman" pitchFamily="18" charset="0"/>
              </a:rPr>
              <a:t>. This is a common programming mistake and results in some indeterminate value being returned by </a:t>
            </a:r>
            <a:r>
              <a:rPr lang="en-US" smtClean="0">
                <a:solidFill>
                  <a:srgbClr val="0066CC"/>
                </a:solidFill>
                <a:latin typeface="Arial" pitchFamily="34" charset="0"/>
                <a:cs typeface="Courier New" pitchFamily="49" charset="0"/>
              </a:rPr>
              <a:t>aiArrayOfIntegers[10],</a:t>
            </a:r>
            <a:r>
              <a:rPr lang="en-US" smtClean="0">
                <a:solidFill>
                  <a:srgbClr val="0066CC"/>
                </a:solidFill>
                <a:latin typeface="Arial" pitchFamily="34" charset="0"/>
                <a:cs typeface="Times New Roman" pitchFamily="18" charset="0"/>
              </a:rPr>
              <a:t> which is very likely to cause program failure. </a:t>
            </a:r>
          </a:p>
          <a:p>
            <a:pPr eaLnBrk="1" hangingPunct="1"/>
            <a:r>
              <a:rPr lang="en-US" smtClean="0">
                <a:solidFill>
                  <a:srgbClr val="0066CC"/>
                </a:solidFill>
                <a:latin typeface="Arial" pitchFamily="34" charset="0"/>
                <a:cs typeface="Arial" pitchFamily="34" charset="0"/>
              </a:rPr>
              <a:t>In the declaration statement, </a:t>
            </a:r>
            <a:r>
              <a:rPr lang="en-US" b="1" u="sng" smtClean="0">
                <a:solidFill>
                  <a:srgbClr val="0066CC"/>
                </a:solidFill>
                <a:latin typeface="Arial" pitchFamily="34" charset="0"/>
                <a:cs typeface="Arial" pitchFamily="34" charset="0"/>
              </a:rPr>
              <a:t>the subscript can be a defined constant</a:t>
            </a:r>
            <a:r>
              <a:rPr lang="en-US" smtClean="0">
                <a:solidFill>
                  <a:srgbClr val="0066CC"/>
                </a:solidFill>
                <a:latin typeface="Arial" pitchFamily="34" charset="0"/>
                <a:cs typeface="Arial" pitchFamily="34" charset="0"/>
              </a:rPr>
              <a:t>; </a:t>
            </a:r>
            <a:r>
              <a:rPr lang="en-US" u="sng" smtClean="0">
                <a:solidFill>
                  <a:srgbClr val="0066CC"/>
                </a:solidFill>
                <a:latin typeface="Arial" pitchFamily="34" charset="0"/>
                <a:cs typeface="Arial" pitchFamily="34" charset="0"/>
              </a:rPr>
              <a:t>however, it cannot be a variable</a:t>
            </a:r>
            <a:r>
              <a:rPr lang="en-US" smtClean="0">
                <a:solidFill>
                  <a:srgbClr val="0066CC"/>
                </a:solidFill>
                <a:latin typeface="Arial" pitchFamily="34" charset="0"/>
                <a:cs typeface="Arial" pitchFamily="34" charset="0"/>
              </a:rPr>
              <a:t>. </a:t>
            </a:r>
          </a:p>
          <a:p>
            <a:pPr eaLnBrk="1" hangingPunct="1"/>
            <a:r>
              <a:rPr lang="en-US" smtClean="0">
                <a:solidFill>
                  <a:srgbClr val="0066CC"/>
                </a:solidFill>
                <a:latin typeface="Arial" pitchFamily="34" charset="0"/>
              </a:rPr>
              <a:t>The amount of storage required to hold an array is directly related to its type and size. For a single dimensional array, the total size in bytes is computed as:</a:t>
            </a:r>
          </a:p>
          <a:p>
            <a:pPr eaLnBrk="1" hangingPunct="1"/>
            <a:r>
              <a:rPr lang="en-US" smtClean="0">
                <a:solidFill>
                  <a:srgbClr val="0066CC"/>
                </a:solidFill>
                <a:latin typeface="Arial" pitchFamily="34" charset="0"/>
              </a:rPr>
              <a:t>total-bytes  = sizeof( data-type) * length of array.</a:t>
            </a:r>
          </a:p>
          <a:p>
            <a:pPr eaLnBrk="1" hangingPunct="1"/>
            <a:endParaRPr lang="en-US" smtClean="0">
              <a:solidFill>
                <a:srgbClr val="0066CC"/>
              </a:solidFill>
              <a:latin typeface="Arial" pitchFamily="34" charset="0"/>
            </a:endParaRPr>
          </a:p>
          <a:p>
            <a:pPr eaLnBrk="1" hangingPunct="1"/>
            <a:endParaRPr lang="en-US" smtClean="0">
              <a:latin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3D27B299-033E-47E5-8716-ED21D43E2E47}" type="slidenum">
              <a:rPr lang="en-US" smtClean="0"/>
              <a:pPr/>
              <a:t>56</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4718AECF-DBD7-48B3-8590-3787F06C178D}" type="slidenum">
              <a:rPr lang="en-US" smtClean="0"/>
              <a:pPr/>
              <a:t>57</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marL="228600" indent="-228600" eaLnBrk="1" hangingPunct="1"/>
            <a:r>
              <a:rPr lang="en-US" smtClean="0"/>
              <a:t>Answers: </a:t>
            </a:r>
          </a:p>
          <a:p>
            <a:pPr marL="228600" indent="-228600" eaLnBrk="1" hangingPunct="1">
              <a:buFontTx/>
              <a:buAutoNum type="arabicPeriod"/>
            </a:pPr>
            <a:r>
              <a:rPr lang="en-US" smtClean="0"/>
              <a:t>(b) and (d) are Valid string declaration and initialization</a:t>
            </a:r>
          </a:p>
          <a:p>
            <a:pPr marL="228600" indent="-228600" eaLnBrk="1" hangingPunct="1"/>
            <a:r>
              <a:rPr lang="en-US" smtClean="0"/>
              <a:t>   (a) is Invalid because the string is enclosed in single quotes</a:t>
            </a:r>
          </a:p>
          <a:p>
            <a:pPr marL="228600" indent="-228600" eaLnBrk="1" hangingPunct="1"/>
            <a:r>
              <a:rPr lang="en-US" smtClean="0"/>
              <a:t>   (c) is invalid because in character by character initialization, it is the programmer’s responsibility to assign the null char explicitly</a:t>
            </a:r>
          </a:p>
          <a:p>
            <a:pPr marL="228600" indent="-228600" eaLnBrk="1" hangingPunct="1"/>
            <a:r>
              <a:rPr lang="en-US" smtClean="0"/>
              <a:t>2. Info</a:t>
            </a:r>
          </a:p>
          <a:p>
            <a:pPr marL="228600" indent="-228600" eaLnBrk="1" hangingPunct="1"/>
            <a:r>
              <a:rPr lang="en-US" smtClean="0"/>
              <a:t>     because the character following Info is a null character, therefore it is treated as end of the string</a:t>
            </a:r>
          </a:p>
          <a:p>
            <a:pPr marL="228600" indent="-228600" eaLnBrk="1" hangingPunct="1"/>
            <a:endParaRPr lang="en-US" smtClean="0"/>
          </a:p>
          <a:p>
            <a:pPr marL="228600" indent="-228600" eaLnBrk="1" hangingPunct="1"/>
            <a:r>
              <a:rPr lang="en-US" smtClean="0"/>
              <a:t>3. GGG</a:t>
            </a:r>
          </a:p>
          <a:p>
            <a:pPr marL="228600" indent="-228600" eaLnBrk="1" hangingPunct="1"/>
            <a:r>
              <a:rPr lang="en-US" smtClean="0"/>
              <a:t>    ooo</a:t>
            </a:r>
          </a:p>
          <a:p>
            <a:pPr marL="228600" indent="-228600" eaLnBrk="1" hangingPunct="1"/>
            <a:r>
              <a:rPr lang="en-US" smtClean="0"/>
              <a:t>    ddd</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smtClean="0"/>
          </a:p>
        </p:txBody>
      </p:sp>
      <p:sp>
        <p:nvSpPr>
          <p:cNvPr id="78852" name="Slide Number Placeholder 3"/>
          <p:cNvSpPr>
            <a:spLocks noGrp="1"/>
          </p:cNvSpPr>
          <p:nvPr>
            <p:ph type="sldNum" sz="quarter" idx="5"/>
          </p:nvPr>
        </p:nvSpPr>
        <p:spPr>
          <a:noFill/>
        </p:spPr>
        <p:txBody>
          <a:bodyPr/>
          <a:lstStyle/>
          <a:p>
            <a:fld id="{CF60F83C-9166-416E-BE68-CDD756A61F5E}" type="slidenum">
              <a:rPr lang="en-US" smtClean="0"/>
              <a:pPr/>
              <a:t>58</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D70A73E-6AD5-4E99-82F4-BF1A8381D1D4}" type="slidenum">
              <a:rPr lang="en-US" smtClean="0"/>
              <a:pPr/>
              <a:t>59</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20180031-20CF-4DD7-9CFD-D11A30038F2C}" type="slidenum">
              <a:rPr lang="en-US" smtClean="0"/>
              <a:pPr/>
              <a:t>60</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14400" y="4343400"/>
            <a:ext cx="5029200" cy="4114800"/>
          </a:xfrm>
          <a:noFill/>
          <a:ln/>
        </p:spPr>
        <p:txBody>
          <a:bodyPr/>
          <a:lstStyle/>
          <a:p>
            <a:pPr eaLnBrk="1" hangingPunct="1">
              <a:lnSpc>
                <a:spcPct val="90000"/>
              </a:lnSpc>
            </a:pPr>
            <a:endParaRPr lang="en-US" sz="700" smtClean="0">
              <a:solidFill>
                <a:srgbClr val="00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08AFC385-4187-43DE-BA9A-A472498B99D6}" type="slidenum">
              <a:rPr lang="en-US" smtClean="0"/>
              <a:pPr/>
              <a:t>61</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914400" y="4343400"/>
            <a:ext cx="5029200" cy="4114800"/>
          </a:xfrm>
          <a:noFill/>
          <a:ln/>
        </p:spPr>
        <p:txBody>
          <a:bodyPr/>
          <a:lstStyle/>
          <a:p>
            <a:pPr eaLnBrk="1" hangingPunct="1">
              <a:lnSpc>
                <a:spcPct val="90000"/>
              </a:lnSpc>
            </a:pPr>
            <a:endParaRPr lang="en-US" sz="700" smtClean="0">
              <a:solidFill>
                <a:srgbClr val="000000"/>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8E5AF3F-2A89-4F5C-A437-C489D674FBFC}" type="slidenum">
              <a:rPr lang="en-US" smtClean="0"/>
              <a:pPr/>
              <a:t>62</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FA48D88C-8F5E-4799-A78A-047BF60B5835}" type="slidenum">
              <a:rPr lang="en-US" smtClean="0"/>
              <a:pPr/>
              <a:t>63</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907C327-F4F0-498F-A247-CA7D6E972855}" type="slidenum">
              <a:rPr lang="en-US" smtClean="0"/>
              <a:pPr/>
              <a:t>64</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27815992-6607-47E7-9909-C964F9A6F589}" type="slidenum">
              <a:rPr lang="en-US" smtClean="0"/>
              <a:pPr/>
              <a:t>65</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6"/>
          <p:cNvSpPr>
            <a:spLocks noGrp="1" noChangeArrowheads="1"/>
          </p:cNvSpPr>
          <p:nvPr>
            <p:ph type="ftr" sz="quarter" idx="4"/>
          </p:nvPr>
        </p:nvSpPr>
        <p:spPr>
          <a:noFill/>
        </p:spPr>
        <p:txBody>
          <a:bodyPr/>
          <a:lstStyle/>
          <a:p>
            <a:r>
              <a:rPr lang="en-US" smtClean="0">
                <a:latin typeface="Arial" pitchFamily="34" charset="0"/>
              </a:rPr>
              <a:t>ER/CORP/CRS/LA06/003</a:t>
            </a:r>
          </a:p>
        </p:txBody>
      </p:sp>
      <p:sp>
        <p:nvSpPr>
          <p:cNvPr id="142339" name="Rectangle 7"/>
          <p:cNvSpPr>
            <a:spLocks noGrp="1" noChangeArrowheads="1"/>
          </p:cNvSpPr>
          <p:nvPr>
            <p:ph type="sldNum" sz="quarter" idx="5"/>
          </p:nvPr>
        </p:nvSpPr>
        <p:spPr>
          <a:noFill/>
        </p:spPr>
        <p:txBody>
          <a:bodyPr/>
          <a:lstStyle/>
          <a:p>
            <a:fld id="{A3BCAF59-645A-4C12-876C-FF896DBE38FF}" type="slidenum">
              <a:rPr lang="en-US" smtClean="0">
                <a:latin typeface="Arial" pitchFamily="34" charset="0"/>
              </a:rPr>
              <a:pPr/>
              <a:t>9</a:t>
            </a:fld>
            <a:endParaRPr lang="en-US" smtClean="0">
              <a:latin typeface="Arial" pitchFamily="34" charset="0"/>
            </a:endParaRPr>
          </a:p>
        </p:txBody>
      </p:sp>
      <p:sp>
        <p:nvSpPr>
          <p:cNvPr id="142340" name="Rectangle 2"/>
          <p:cNvSpPr>
            <a:spLocks noGrp="1" noRot="1" noChangeAspect="1" noChangeArrowheads="1" noTextEdit="1"/>
          </p:cNvSpPr>
          <p:nvPr>
            <p:ph type="sldImg"/>
          </p:nvPr>
        </p:nvSpPr>
        <p:spPr>
          <a:ln/>
        </p:spPr>
      </p:sp>
      <p:sp>
        <p:nvSpPr>
          <p:cNvPr id="142341" name="Rectangle 3"/>
          <p:cNvSpPr>
            <a:spLocks noGrp="1" noChangeArrowheads="1"/>
          </p:cNvSpPr>
          <p:nvPr>
            <p:ph type="body" idx="1"/>
          </p:nvPr>
        </p:nvSpPr>
        <p:spPr>
          <a:noFill/>
          <a:ln/>
        </p:spPr>
        <p:txBody>
          <a:bodyPr/>
          <a:lstStyle/>
          <a:p>
            <a:pPr eaLnBrk="1" hangingPunct="1"/>
            <a:r>
              <a:rPr lang="en-US" smtClean="0">
                <a:latin typeface="Arial" pitchFamily="34" charset="0"/>
              </a:rPr>
              <a:t>Application areas of an array:</a:t>
            </a:r>
          </a:p>
          <a:p>
            <a:pPr eaLnBrk="1" hangingPunct="1"/>
            <a:r>
              <a:rPr lang="en-US" smtClean="0">
                <a:latin typeface="Arial" pitchFamily="34" charset="0"/>
              </a:rPr>
              <a:t>An array is an example of a static storage structure. It is used when a list of similar data needs to be stored and the number of items is known. It is frequently used in various data structure programs</a:t>
            </a:r>
          </a:p>
          <a:p>
            <a:pPr eaLnBrk="1" hangingPunct="1"/>
            <a:endParaRPr lang="en-US" smtClean="0">
              <a:latin typeface="Arial" pitchFamily="34" charset="0"/>
            </a:endParaRPr>
          </a:p>
          <a:p>
            <a:pPr eaLnBrk="1" hangingPunct="1"/>
            <a:r>
              <a:rPr lang="en-US" smtClean="0">
                <a:latin typeface="Arial" pitchFamily="34" charset="0"/>
              </a:rPr>
              <a:t>Limitations of an array:</a:t>
            </a:r>
          </a:p>
          <a:p>
            <a:pPr eaLnBrk="1" hangingPunct="1"/>
            <a:r>
              <a:rPr lang="en-US" smtClean="0">
                <a:latin typeface="Arial" pitchFamily="34" charset="0"/>
              </a:rPr>
              <a:t>When growing structures are required ie. The storage requirements keep changing in an ad hoc manner, then arrays cannot be used as the size of an array should be know during declaration time. When too many insertion and deletion operations are needed, it becomes very tedious in an array </a:t>
            </a:r>
          </a:p>
          <a:p>
            <a:pPr eaLnBrk="1" hangingPunct="1"/>
            <a:endParaRPr lang="en-US" smtClean="0">
              <a:latin typeface="Arial" pitchFamily="34" charset="0"/>
            </a:endParaRPr>
          </a:p>
          <a:p>
            <a:pPr eaLnBrk="1" hangingPunct="1"/>
            <a:r>
              <a:rPr lang="en-US" smtClean="0">
                <a:latin typeface="Arial" pitchFamily="34" charset="0"/>
              </a:rPr>
              <a:t>Advantages of an array:</a:t>
            </a:r>
          </a:p>
          <a:p>
            <a:pPr eaLnBrk="1" hangingPunct="1"/>
            <a:r>
              <a:rPr lang="en-US" smtClean="0">
                <a:latin typeface="Arial" pitchFamily="34" charset="0"/>
              </a:rPr>
              <a:t>Random access is possible and hence easier to access the elements. It is the choice of data structure when the number of items are fixed </a:t>
            </a:r>
          </a:p>
          <a:p>
            <a:pPr eaLnBrk="1" hangingPunct="1"/>
            <a:endParaRPr lang="en-US" smtClean="0">
              <a:latin typeface="Arial"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312EB55-DE65-4735-8717-1ECB5269349F}" type="slidenum">
              <a:rPr lang="en-US" smtClean="0"/>
              <a:pPr/>
              <a:t>66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A70CA8E-02C3-4D6C-A84C-697EC20F61F3}" type="slidenum">
              <a:rPr lang="en-US" smtClean="0"/>
              <a:pPr/>
              <a:t>67</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776011C-AEF9-4DB9-9F0C-EFC17AB54DC0}" type="slidenum">
              <a:rPr lang="en-US" smtClean="0"/>
              <a:pPr/>
              <a:t>68</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460655E8-DF49-4576-8BD4-F6B3E0A7C4E4}" type="slidenum">
              <a:rPr lang="en-US" smtClean="0"/>
              <a:pPr/>
              <a:t>69</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4400" y="4343400"/>
            <a:ext cx="5029200" cy="4114800"/>
          </a:xfrm>
          <a:noFill/>
          <a:ln/>
        </p:spPr>
        <p:txBody>
          <a:bodyPr/>
          <a:lstStyle/>
          <a:p>
            <a:pPr eaLnBrk="1" hangingPunct="1">
              <a:lnSpc>
                <a:spcPct val="90000"/>
              </a:lnSpc>
            </a:pPr>
            <a:endParaRPr lang="en-US" sz="700" smtClean="0">
              <a:solidFill>
                <a:srgbClr val="000000"/>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2180F09-00EC-4406-BDA5-D41644375B9E}" type="slidenum">
              <a:rPr lang="en-US" smtClean="0"/>
              <a:pPr/>
              <a:t>70</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CBDB19C0-3D35-40B4-9E18-C86D70059F6B}" type="slidenum">
              <a:rPr lang="en-US" smtClean="0"/>
              <a:pPr/>
              <a:t>71</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E8B831C1-DE83-46A8-9A83-23B52565B68D}" type="slidenum">
              <a:rPr lang="en-US" smtClean="0"/>
              <a:pPr/>
              <a:t>72</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14400" y="4343400"/>
            <a:ext cx="5029200" cy="4114800"/>
          </a:xfrm>
          <a:noFill/>
          <a:ln/>
        </p:spPr>
        <p:txBody>
          <a:bodyPr/>
          <a:lstStyle/>
          <a:p>
            <a:pPr eaLnBrk="1" hangingPunct="1">
              <a:lnSpc>
                <a:spcPct val="90000"/>
              </a:lnSpc>
            </a:pPr>
            <a:endParaRPr lang="en-US" sz="700" smtClean="0">
              <a:solidFill>
                <a:srgbClr val="000000"/>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480F75DC-814D-4CA2-A3E8-707A016FEE86}" type="slidenum">
              <a:rPr lang="en-US" smtClean="0"/>
              <a:pPr/>
              <a:t>74</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A697B53-613E-435F-9A38-982DA5CA0B53}" type="slidenum">
              <a:rPr lang="en-US" smtClean="0"/>
              <a:pPr/>
              <a:t>75</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14400" y="4343400"/>
            <a:ext cx="5029200" cy="4114800"/>
          </a:xfrm>
          <a:noFill/>
          <a:ln/>
        </p:spPr>
        <p:txBody>
          <a:bodyPr/>
          <a:lstStyle/>
          <a:p>
            <a:pPr eaLnBrk="1" hangingPunct="1"/>
            <a:r>
              <a:rPr lang="en-US" smtClean="0"/>
              <a:t>You may replace the individual scanf or gets statements with a single for loop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B31F294B-5C15-4BBB-B74E-804F91FA9455}" type="slidenum">
              <a:rPr lang="en-US" smtClean="0"/>
              <a:pPr/>
              <a:t>76</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914400" y="4343400"/>
            <a:ext cx="5029200" cy="4114800"/>
          </a:xfrm>
          <a:noFill/>
          <a:ln/>
        </p:spPr>
        <p:txBody>
          <a:bodyPr/>
          <a:lstStyle/>
          <a:p>
            <a:pPr eaLnBrk="1" hangingPunct="1"/>
            <a:r>
              <a:rPr lang="en-US" smtClean="0"/>
              <a:t>Although the comparison is drawn for an integer array vs. string, this can hold true for any non-character datatype array vs. string. This is done for purpose of understanding the concept of string better.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6"/>
          <p:cNvSpPr>
            <a:spLocks noGrp="1" noChangeArrowheads="1"/>
          </p:cNvSpPr>
          <p:nvPr>
            <p:ph type="ftr" sz="quarter" idx="4"/>
          </p:nvPr>
        </p:nvSpPr>
        <p:spPr>
          <a:noFill/>
        </p:spPr>
        <p:txBody>
          <a:bodyPr/>
          <a:lstStyle/>
          <a:p>
            <a:r>
              <a:rPr lang="en-US" smtClean="0">
                <a:latin typeface="Arial" pitchFamily="34" charset="0"/>
              </a:rPr>
              <a:t>ER/CORP/CRS/LA06/003</a:t>
            </a:r>
          </a:p>
        </p:txBody>
      </p:sp>
      <p:sp>
        <p:nvSpPr>
          <p:cNvPr id="143363" name="Rectangle 7"/>
          <p:cNvSpPr>
            <a:spLocks noGrp="1" noChangeArrowheads="1"/>
          </p:cNvSpPr>
          <p:nvPr>
            <p:ph type="sldNum" sz="quarter" idx="5"/>
          </p:nvPr>
        </p:nvSpPr>
        <p:spPr>
          <a:noFill/>
        </p:spPr>
        <p:txBody>
          <a:bodyPr/>
          <a:lstStyle/>
          <a:p>
            <a:fld id="{1BBEA1F3-6188-448F-93DB-DB06D45CE995}" type="slidenum">
              <a:rPr lang="en-US" smtClean="0">
                <a:latin typeface="Arial" pitchFamily="34" charset="0"/>
              </a:rPr>
              <a:pPr/>
              <a:t>10</a:t>
            </a:fld>
            <a:endParaRPr lang="en-US" smtClean="0">
              <a:latin typeface="Arial" pitchFamily="34" charset="0"/>
            </a:endParaRPr>
          </a:p>
        </p:txBody>
      </p:sp>
      <p:sp>
        <p:nvSpPr>
          <p:cNvPr id="143364" name="Rectangle 2"/>
          <p:cNvSpPr>
            <a:spLocks noGrp="1" noRot="1" noChangeAspect="1" noChangeArrowheads="1" noTextEdit="1"/>
          </p:cNvSpPr>
          <p:nvPr>
            <p:ph type="sldImg"/>
          </p:nvPr>
        </p:nvSpPr>
        <p:spPr>
          <a:ln/>
        </p:spPr>
      </p:sp>
      <p:sp>
        <p:nvSpPr>
          <p:cNvPr id="143365" name="Rectangle 3"/>
          <p:cNvSpPr>
            <a:spLocks noGrp="1" noChangeArrowheads="1"/>
          </p:cNvSpPr>
          <p:nvPr>
            <p:ph type="body" idx="1"/>
          </p:nvPr>
        </p:nvSpPr>
        <p:spPr>
          <a:noFill/>
          <a:ln/>
        </p:spPr>
        <p:txBody>
          <a:bodyPr/>
          <a:lstStyle/>
          <a:p>
            <a:pPr eaLnBrk="1" hangingPunct="1"/>
            <a:r>
              <a:rPr lang="en-US" b="1" dirty="0" smtClean="0">
                <a:solidFill>
                  <a:srgbClr val="0066CC"/>
                </a:solidFill>
                <a:latin typeface="Arial" pitchFamily="34" charset="0"/>
              </a:rPr>
              <a:t>Formula for array:</a:t>
            </a:r>
          </a:p>
          <a:p>
            <a:pPr eaLnBrk="1" hangingPunct="1"/>
            <a:r>
              <a:rPr lang="en-US" dirty="0" smtClean="0">
                <a:solidFill>
                  <a:srgbClr val="0066CC"/>
                </a:solidFill>
                <a:latin typeface="Arial" pitchFamily="34" charset="0"/>
              </a:rPr>
              <a:t>The index refers to the relative position of an element from the first element and hence the subscript of the first element is 0. The address of the and the value for other subscripts are calculated as follows:</a:t>
            </a:r>
          </a:p>
          <a:p>
            <a:pPr eaLnBrk="1" hangingPunct="1"/>
            <a:endParaRPr lang="en-US" dirty="0" smtClean="0">
              <a:solidFill>
                <a:srgbClr val="0066CC"/>
              </a:solidFill>
              <a:latin typeface="Arial" pitchFamily="34" charset="0"/>
            </a:endParaRPr>
          </a:p>
          <a:p>
            <a:pPr eaLnBrk="1" hangingPunct="1"/>
            <a:r>
              <a:rPr lang="en-US" dirty="0" smtClean="0">
                <a:solidFill>
                  <a:srgbClr val="0066CC"/>
                </a:solidFill>
                <a:latin typeface="Arial" pitchFamily="34" charset="0"/>
              </a:rPr>
              <a:t>the address for the value </a:t>
            </a:r>
            <a:r>
              <a:rPr lang="en-US" dirty="0" err="1" smtClean="0">
                <a:solidFill>
                  <a:srgbClr val="0066CC"/>
                </a:solidFill>
                <a:latin typeface="Arial" pitchFamily="34" charset="0"/>
              </a:rPr>
              <a:t>aiArrayOfIntegers</a:t>
            </a:r>
            <a:r>
              <a:rPr lang="en-US" dirty="0" smtClean="0">
                <a:solidFill>
                  <a:srgbClr val="0066CC"/>
                </a:solidFill>
                <a:latin typeface="Arial" pitchFamily="34" charset="0"/>
              </a:rPr>
              <a:t>[n]can be calculated as </a:t>
            </a:r>
          </a:p>
          <a:p>
            <a:pPr eaLnBrk="1" hangingPunct="1"/>
            <a:r>
              <a:rPr lang="en-US" dirty="0" smtClean="0">
                <a:solidFill>
                  <a:srgbClr val="0066CC"/>
                </a:solidFill>
                <a:latin typeface="Arial" pitchFamily="34" charset="0"/>
              </a:rPr>
              <a:t>    </a:t>
            </a:r>
          </a:p>
          <a:p>
            <a:pPr eaLnBrk="1" hangingPunct="1"/>
            <a:r>
              <a:rPr lang="en-US" dirty="0" smtClean="0">
                <a:solidFill>
                  <a:srgbClr val="0066CC"/>
                </a:solidFill>
                <a:latin typeface="Arial" pitchFamily="34" charset="0"/>
              </a:rPr>
              <a:t>  </a:t>
            </a:r>
            <a:r>
              <a:rPr lang="en-US" b="1" dirty="0" err="1" smtClean="0">
                <a:solidFill>
                  <a:srgbClr val="0066CC"/>
                </a:solidFill>
                <a:latin typeface="Arial" pitchFamily="34" charset="0"/>
              </a:rPr>
              <a:t>Firstelement</a:t>
            </a:r>
            <a:r>
              <a:rPr lang="en-US" b="1" dirty="0" smtClean="0">
                <a:solidFill>
                  <a:srgbClr val="0066CC"/>
                </a:solidFill>
                <a:latin typeface="Arial" pitchFamily="34" charset="0"/>
              </a:rPr>
              <a:t> address(Base address) + n * </a:t>
            </a:r>
            <a:r>
              <a:rPr lang="en-US" b="1" dirty="0" err="1" smtClean="0">
                <a:solidFill>
                  <a:srgbClr val="0066CC"/>
                </a:solidFill>
                <a:latin typeface="Arial" pitchFamily="34" charset="0"/>
              </a:rPr>
              <a:t>sizeof</a:t>
            </a:r>
            <a:r>
              <a:rPr lang="en-US" b="1" dirty="0" smtClean="0">
                <a:solidFill>
                  <a:srgbClr val="0066CC"/>
                </a:solidFill>
                <a:latin typeface="Arial" pitchFamily="34" charset="0"/>
              </a:rPr>
              <a:t>(</a:t>
            </a:r>
            <a:r>
              <a:rPr lang="en-US" b="1" dirty="0" err="1" smtClean="0">
                <a:solidFill>
                  <a:srgbClr val="0066CC"/>
                </a:solidFill>
                <a:latin typeface="Arial" pitchFamily="34" charset="0"/>
              </a:rPr>
              <a:t>datatype</a:t>
            </a:r>
            <a:r>
              <a:rPr lang="en-US" b="1" dirty="0" smtClean="0">
                <a:solidFill>
                  <a:srgbClr val="0066CC"/>
                </a:solidFill>
                <a:latin typeface="Arial" pitchFamily="34" charset="0"/>
              </a:rPr>
              <a:t> of the array)</a:t>
            </a:r>
          </a:p>
          <a:p>
            <a:pPr eaLnBrk="1" hangingPunct="1"/>
            <a:endParaRPr lang="en-US" dirty="0" smtClean="0">
              <a:solidFill>
                <a:srgbClr val="0066CC"/>
              </a:solidFill>
              <a:latin typeface="Arial" pitchFamily="34" charset="0"/>
            </a:endParaRPr>
          </a:p>
          <a:p>
            <a:pPr eaLnBrk="1" hangingPunct="1"/>
            <a:r>
              <a:rPr lang="en-US" dirty="0" smtClean="0">
                <a:solidFill>
                  <a:srgbClr val="0066CC"/>
                </a:solidFill>
                <a:latin typeface="Arial" pitchFamily="34" charset="0"/>
              </a:rPr>
              <a:t>The value of </a:t>
            </a:r>
            <a:r>
              <a:rPr lang="en-US" dirty="0" err="1" smtClean="0">
                <a:solidFill>
                  <a:srgbClr val="0066CC"/>
                </a:solidFill>
                <a:latin typeface="Arial" pitchFamily="34" charset="0"/>
              </a:rPr>
              <a:t>aiArrayOfIntegers</a:t>
            </a:r>
            <a:r>
              <a:rPr lang="en-US" dirty="0" smtClean="0">
                <a:solidFill>
                  <a:srgbClr val="0066CC"/>
                </a:solidFill>
                <a:latin typeface="Arial" pitchFamily="34" charset="0"/>
              </a:rPr>
              <a:t>[n] can be calculated as </a:t>
            </a:r>
          </a:p>
          <a:p>
            <a:pPr eaLnBrk="1" hangingPunct="1"/>
            <a:r>
              <a:rPr lang="en-US" dirty="0" smtClean="0">
                <a:solidFill>
                  <a:srgbClr val="0066CC"/>
                </a:solidFill>
                <a:latin typeface="Arial" pitchFamily="34" charset="0"/>
              </a:rPr>
              <a:t>    </a:t>
            </a:r>
          </a:p>
          <a:p>
            <a:pPr eaLnBrk="1" hangingPunct="1"/>
            <a:endParaRPr lang="en-US" dirty="0" smtClean="0">
              <a:solidFill>
                <a:srgbClr val="0066CC"/>
              </a:solidFill>
              <a:latin typeface="Arial" pitchFamily="34" charset="0"/>
            </a:endParaRPr>
          </a:p>
          <a:p>
            <a:pPr eaLnBrk="1" hangingPunct="1"/>
            <a:r>
              <a:rPr lang="en-US" b="1" u="sng" dirty="0" smtClean="0">
                <a:solidFill>
                  <a:srgbClr val="0066CC"/>
                </a:solidFill>
                <a:latin typeface="Arial" pitchFamily="34" charset="0"/>
                <a:cs typeface="Courier New" pitchFamily="49" charset="0"/>
              </a:rPr>
              <a:t> </a:t>
            </a:r>
            <a:r>
              <a:rPr lang="en-US" b="1" dirty="0" err="1" smtClean="0">
                <a:solidFill>
                  <a:srgbClr val="0066CC"/>
                </a:solidFill>
                <a:latin typeface="Arial" pitchFamily="34" charset="0"/>
                <a:cs typeface="Courier New" pitchFamily="49" charset="0"/>
              </a:rPr>
              <a:t>aiArrayOfIntegers</a:t>
            </a:r>
            <a:r>
              <a:rPr lang="en-US" b="1" dirty="0" smtClean="0">
                <a:solidFill>
                  <a:srgbClr val="0066CC"/>
                </a:solidFill>
                <a:latin typeface="Arial" pitchFamily="34" charset="0"/>
                <a:cs typeface="Courier New" pitchFamily="49" charset="0"/>
              </a:rPr>
              <a:t>[n]=   *( </a:t>
            </a:r>
            <a:r>
              <a:rPr lang="en-US" b="1" dirty="0" err="1" smtClean="0">
                <a:solidFill>
                  <a:srgbClr val="0066CC"/>
                </a:solidFill>
                <a:latin typeface="Arial" pitchFamily="34" charset="0"/>
                <a:cs typeface="Courier New" pitchFamily="49" charset="0"/>
              </a:rPr>
              <a:t>Firstelement</a:t>
            </a:r>
            <a:r>
              <a:rPr lang="en-US" b="1" dirty="0" smtClean="0">
                <a:solidFill>
                  <a:srgbClr val="0066CC"/>
                </a:solidFill>
                <a:latin typeface="Arial" pitchFamily="34" charset="0"/>
                <a:cs typeface="Courier New" pitchFamily="49" charset="0"/>
              </a:rPr>
              <a:t> address(Base address) + n * </a:t>
            </a:r>
            <a:r>
              <a:rPr lang="en-US" b="1" dirty="0" err="1" smtClean="0">
                <a:solidFill>
                  <a:srgbClr val="0066CC"/>
                </a:solidFill>
                <a:latin typeface="Arial" pitchFamily="34" charset="0"/>
                <a:cs typeface="Courier New" pitchFamily="49" charset="0"/>
              </a:rPr>
              <a:t>sizeof</a:t>
            </a:r>
            <a:r>
              <a:rPr lang="en-US" b="1" dirty="0" smtClean="0">
                <a:solidFill>
                  <a:srgbClr val="0066CC"/>
                </a:solidFill>
                <a:latin typeface="Arial" pitchFamily="34" charset="0"/>
                <a:cs typeface="Courier New" pitchFamily="49" charset="0"/>
              </a:rPr>
              <a:t>(</a:t>
            </a:r>
            <a:r>
              <a:rPr lang="en-US" b="1" dirty="0" err="1" smtClean="0">
                <a:solidFill>
                  <a:srgbClr val="0066CC"/>
                </a:solidFill>
                <a:latin typeface="Arial" pitchFamily="34" charset="0"/>
                <a:cs typeface="Courier New" pitchFamily="49" charset="0"/>
              </a:rPr>
              <a:t>datatype</a:t>
            </a:r>
            <a:r>
              <a:rPr lang="en-US" b="1" dirty="0" smtClean="0">
                <a:solidFill>
                  <a:srgbClr val="0066CC"/>
                </a:solidFill>
                <a:latin typeface="Arial" pitchFamily="34" charset="0"/>
                <a:cs typeface="Courier New" pitchFamily="49" charset="0"/>
              </a:rPr>
              <a:t> of the array) )</a:t>
            </a:r>
          </a:p>
          <a:p>
            <a:pPr eaLnBrk="1" hangingPunct="1"/>
            <a:r>
              <a:rPr lang="en-US" dirty="0" smtClean="0">
                <a:latin typeface="Arial" pitchFamily="34" charset="0"/>
              </a:rPr>
              <a:t>Consider the following example:</a:t>
            </a:r>
          </a:p>
          <a:p>
            <a:pPr eaLnBrk="1" hangingPunct="1"/>
            <a:endParaRPr lang="en-US" dirty="0" smtClean="0">
              <a:latin typeface="Arial" pitchFamily="34" charset="0"/>
            </a:endParaRPr>
          </a:p>
          <a:p>
            <a:pPr eaLnBrk="1" hangingPunct="1"/>
            <a:r>
              <a:rPr lang="en-US" dirty="0" err="1" smtClean="0">
                <a:latin typeface="Arial" pitchFamily="34" charset="0"/>
              </a:rPr>
              <a:t>int</a:t>
            </a:r>
            <a:r>
              <a:rPr lang="en-US" dirty="0" smtClean="0">
                <a:latin typeface="Arial" pitchFamily="34" charset="0"/>
              </a:rPr>
              <a:t> </a:t>
            </a:r>
            <a:r>
              <a:rPr lang="en-US" dirty="0" err="1" smtClean="0">
                <a:latin typeface="Arial" pitchFamily="34" charset="0"/>
              </a:rPr>
              <a:t>aiNumber</a:t>
            </a:r>
            <a:r>
              <a:rPr lang="en-US" dirty="0" smtClean="0">
                <a:latin typeface="Arial" pitchFamily="34" charset="0"/>
              </a:rPr>
              <a:t>[4] = { 10,20,30,40};</a:t>
            </a:r>
          </a:p>
          <a:p>
            <a:pPr eaLnBrk="1" hangingPunct="1"/>
            <a:endParaRPr lang="en-US" dirty="0" smtClean="0">
              <a:latin typeface="Arial" pitchFamily="34" charset="0"/>
            </a:endParaRPr>
          </a:p>
          <a:p>
            <a:pPr eaLnBrk="1" hangingPunct="1"/>
            <a:r>
              <a:rPr lang="en-US" dirty="0" smtClean="0">
                <a:latin typeface="Arial" pitchFamily="34" charset="0"/>
              </a:rPr>
              <a:t>Assume the starting address of an array as 2000</a:t>
            </a:r>
          </a:p>
          <a:p>
            <a:pPr eaLnBrk="1" hangingPunct="1"/>
            <a:endParaRPr lang="en-US" dirty="0" smtClean="0">
              <a:latin typeface="Arial" pitchFamily="34" charset="0"/>
            </a:endParaRPr>
          </a:p>
          <a:p>
            <a:pPr eaLnBrk="1" hangingPunct="1"/>
            <a:r>
              <a:rPr lang="en-US" dirty="0" smtClean="0">
                <a:latin typeface="Arial" pitchFamily="34" charset="0"/>
              </a:rPr>
              <a:t>Array elements are referenced as follows :</a:t>
            </a:r>
          </a:p>
          <a:p>
            <a:pPr eaLnBrk="1" hangingPunct="1"/>
            <a:endParaRPr lang="en-US" dirty="0" smtClean="0">
              <a:latin typeface="Arial" pitchFamily="34" charset="0"/>
            </a:endParaRPr>
          </a:p>
          <a:p>
            <a:pPr eaLnBrk="1" hangingPunct="1"/>
            <a:r>
              <a:rPr lang="en-US" dirty="0" smtClean="0">
                <a:latin typeface="Arial" pitchFamily="34" charset="0"/>
              </a:rPr>
              <a:t>To get the element at index 0</a:t>
            </a:r>
          </a:p>
          <a:p>
            <a:pPr eaLnBrk="1" hangingPunct="1"/>
            <a:endParaRPr lang="en-US" dirty="0" smtClean="0">
              <a:latin typeface="Arial" pitchFamily="34" charset="0"/>
            </a:endParaRPr>
          </a:p>
          <a:p>
            <a:pPr eaLnBrk="1" hangingPunct="1"/>
            <a:r>
              <a:rPr lang="en-US" dirty="0" err="1" smtClean="0">
                <a:latin typeface="Arial" pitchFamily="34" charset="0"/>
              </a:rPr>
              <a:t>aiNumber</a:t>
            </a:r>
            <a:r>
              <a:rPr lang="en-US" dirty="0" smtClean="0">
                <a:latin typeface="Arial" pitchFamily="34" charset="0"/>
              </a:rPr>
              <a:t>[0] = * (Base address + 0 * </a:t>
            </a:r>
            <a:r>
              <a:rPr lang="en-US" dirty="0" err="1" smtClean="0">
                <a:latin typeface="Arial" pitchFamily="34" charset="0"/>
              </a:rPr>
              <a:t>sizeof</a:t>
            </a:r>
            <a:r>
              <a:rPr lang="en-US" dirty="0" smtClean="0">
                <a:latin typeface="Arial" pitchFamily="34" charset="0"/>
              </a:rPr>
              <a:t>(</a:t>
            </a:r>
            <a:r>
              <a:rPr lang="en-US" dirty="0" err="1" smtClean="0">
                <a:latin typeface="Arial" pitchFamily="34" charset="0"/>
              </a:rPr>
              <a:t>int</a:t>
            </a:r>
            <a:r>
              <a:rPr lang="en-US" dirty="0" smtClean="0">
                <a:latin typeface="Arial" pitchFamily="34" charset="0"/>
              </a:rPr>
              <a:t>))</a:t>
            </a:r>
          </a:p>
          <a:p>
            <a:pPr eaLnBrk="1" hangingPunct="1"/>
            <a:r>
              <a:rPr lang="en-US" dirty="0" smtClean="0">
                <a:latin typeface="Arial" pitchFamily="34" charset="0"/>
              </a:rPr>
              <a:t>                      *(2000 + 0)</a:t>
            </a:r>
          </a:p>
          <a:p>
            <a:pPr eaLnBrk="1" hangingPunct="1"/>
            <a:r>
              <a:rPr lang="en-US" dirty="0" smtClean="0">
                <a:latin typeface="Arial" pitchFamily="34" charset="0"/>
              </a:rPr>
              <a:t>                      *(2000)</a:t>
            </a:r>
          </a:p>
          <a:p>
            <a:pPr eaLnBrk="1" hangingPunct="1"/>
            <a:r>
              <a:rPr lang="en-US" dirty="0" smtClean="0">
                <a:latin typeface="Arial" pitchFamily="34" charset="0"/>
              </a:rPr>
              <a:t>                         10</a:t>
            </a:r>
          </a:p>
          <a:p>
            <a:pPr eaLnBrk="1" hangingPunct="1"/>
            <a:endParaRPr lang="en-US" dirty="0" smtClean="0">
              <a:latin typeface="Arial" pitchFamily="34" charset="0"/>
            </a:endParaRPr>
          </a:p>
          <a:p>
            <a:pPr eaLnBrk="1" hangingPunct="1"/>
            <a:r>
              <a:rPr lang="en-US" dirty="0" err="1" smtClean="0">
                <a:latin typeface="Arial" pitchFamily="34" charset="0"/>
              </a:rPr>
              <a:t>aiNumber</a:t>
            </a:r>
            <a:r>
              <a:rPr lang="en-US" dirty="0" smtClean="0">
                <a:latin typeface="Arial" pitchFamily="34" charset="0"/>
              </a:rPr>
              <a:t>[1] = * (Base address + 1* </a:t>
            </a:r>
            <a:r>
              <a:rPr lang="en-US" dirty="0" err="1" smtClean="0">
                <a:latin typeface="Arial" pitchFamily="34" charset="0"/>
              </a:rPr>
              <a:t>sizeof</a:t>
            </a:r>
            <a:r>
              <a:rPr lang="en-US" dirty="0" smtClean="0">
                <a:latin typeface="Arial" pitchFamily="34" charset="0"/>
              </a:rPr>
              <a:t>(</a:t>
            </a:r>
            <a:r>
              <a:rPr lang="en-US" dirty="0" err="1" smtClean="0">
                <a:latin typeface="Arial" pitchFamily="34" charset="0"/>
              </a:rPr>
              <a:t>int</a:t>
            </a:r>
            <a:r>
              <a:rPr lang="en-US" dirty="0" smtClean="0">
                <a:latin typeface="Arial" pitchFamily="34" charset="0"/>
              </a:rPr>
              <a:t>))</a:t>
            </a:r>
          </a:p>
          <a:p>
            <a:pPr eaLnBrk="1" hangingPunct="1"/>
            <a:r>
              <a:rPr lang="en-US" dirty="0" smtClean="0">
                <a:latin typeface="Arial" pitchFamily="34" charset="0"/>
              </a:rPr>
              <a:t>                      *(2000 + 1*4)</a:t>
            </a:r>
          </a:p>
          <a:p>
            <a:pPr eaLnBrk="1" hangingPunct="1"/>
            <a:r>
              <a:rPr lang="en-US" dirty="0" smtClean="0">
                <a:latin typeface="Arial" pitchFamily="34" charset="0"/>
              </a:rPr>
              <a:t>                      *(2004)</a:t>
            </a:r>
          </a:p>
          <a:p>
            <a:pPr eaLnBrk="1" hangingPunct="1"/>
            <a:r>
              <a:rPr lang="en-US" dirty="0" smtClean="0">
                <a:latin typeface="Arial" pitchFamily="34" charset="0"/>
              </a:rPr>
              <a:t>                         20</a:t>
            </a:r>
          </a:p>
          <a:p>
            <a:pPr eaLnBrk="1" hangingPunct="1"/>
            <a:r>
              <a:rPr lang="en-US" dirty="0" smtClean="0">
                <a:latin typeface="Arial" pitchFamily="34" charset="0"/>
              </a:rPr>
              <a:t>In general to access the element at index </a:t>
            </a:r>
            <a:r>
              <a:rPr lang="en-US" dirty="0" err="1" smtClean="0">
                <a:latin typeface="Arial" pitchFamily="34" charset="0"/>
              </a:rPr>
              <a:t>i</a:t>
            </a:r>
            <a:endParaRPr lang="en-US" dirty="0" smtClean="0">
              <a:latin typeface="Arial" pitchFamily="34" charset="0"/>
            </a:endParaRPr>
          </a:p>
          <a:p>
            <a:pPr eaLnBrk="1" hangingPunct="1"/>
            <a:endParaRPr lang="en-US" dirty="0" smtClean="0">
              <a:latin typeface="Arial" pitchFamily="34" charset="0"/>
            </a:endParaRPr>
          </a:p>
          <a:p>
            <a:pPr eaLnBrk="1" hangingPunct="1"/>
            <a:r>
              <a:rPr lang="en-US" dirty="0" err="1" smtClean="0">
                <a:latin typeface="Arial" pitchFamily="34" charset="0"/>
              </a:rPr>
              <a:t>aiNumber</a:t>
            </a:r>
            <a:r>
              <a:rPr lang="en-US" dirty="0" smtClean="0">
                <a:latin typeface="Arial" pitchFamily="34" charset="0"/>
              </a:rPr>
              <a:t>[</a:t>
            </a:r>
            <a:r>
              <a:rPr lang="en-US" dirty="0" err="1" smtClean="0">
                <a:latin typeface="Arial" pitchFamily="34" charset="0"/>
              </a:rPr>
              <a:t>i</a:t>
            </a:r>
            <a:r>
              <a:rPr lang="en-US" dirty="0" smtClean="0">
                <a:latin typeface="Arial" pitchFamily="34" charset="0"/>
              </a:rPr>
              <a:t>] = * (Base address + </a:t>
            </a:r>
            <a:r>
              <a:rPr lang="en-US" dirty="0" err="1" smtClean="0">
                <a:latin typeface="Arial" pitchFamily="34" charset="0"/>
              </a:rPr>
              <a:t>i</a:t>
            </a:r>
            <a:r>
              <a:rPr lang="en-US" dirty="0" smtClean="0">
                <a:latin typeface="Arial" pitchFamily="34" charset="0"/>
              </a:rPr>
              <a:t> * </a:t>
            </a:r>
            <a:r>
              <a:rPr lang="en-US" dirty="0" err="1" smtClean="0">
                <a:latin typeface="Arial" pitchFamily="34" charset="0"/>
              </a:rPr>
              <a:t>sizeof</a:t>
            </a:r>
            <a:r>
              <a:rPr lang="en-US" dirty="0" smtClean="0">
                <a:latin typeface="Arial" pitchFamily="34" charset="0"/>
              </a:rPr>
              <a:t>(</a:t>
            </a:r>
            <a:r>
              <a:rPr lang="en-US" dirty="0" err="1" smtClean="0">
                <a:latin typeface="Arial" pitchFamily="34" charset="0"/>
              </a:rPr>
              <a:t>int</a:t>
            </a:r>
            <a:r>
              <a:rPr lang="en-US" dirty="0" smtClean="0">
                <a:latin typeface="Arial" pitchFamily="34" charset="0"/>
              </a:rPr>
              <a:t>))</a:t>
            </a:r>
          </a:p>
          <a:p>
            <a:pPr eaLnBrk="1" hangingPunct="1"/>
            <a:r>
              <a:rPr lang="en-US" dirty="0" smtClean="0">
                <a:latin typeface="Arial" pitchFamily="34" charset="0"/>
              </a:rPr>
              <a:t>                      </a:t>
            </a:r>
          </a:p>
          <a:p>
            <a:pPr eaLnBrk="1" hangingPunct="1"/>
            <a:endParaRPr lang="en-US" dirty="0" smtClean="0">
              <a:latin typeface="Arial"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AD83C96E-9733-42C2-B8E9-D200A22A304E}" type="slidenum">
              <a:rPr lang="en-US" smtClean="0"/>
              <a:pPr/>
              <a:t>77</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278E689-085F-41A4-80A8-22091FABBB0F}" type="slidenum">
              <a:rPr lang="en-US" smtClean="0"/>
              <a:pPr/>
              <a:t>78</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marL="228600" indent="-228600" eaLnBrk="1" hangingPunct="1"/>
            <a:r>
              <a:rPr lang="en-US" b="1" smtClean="0"/>
              <a:t>Answer:</a:t>
            </a:r>
          </a:p>
          <a:p>
            <a:pPr marL="228600" indent="-228600" eaLnBrk="1" hangingPunct="1"/>
            <a:r>
              <a:rPr lang="en-US" smtClean="0"/>
              <a:t>1. </a:t>
            </a:r>
            <a:r>
              <a:rPr lang="en-US" b="1" smtClean="0"/>
              <a:t>VALID:  (iii) </a:t>
            </a:r>
          </a:p>
          <a:p>
            <a:pPr marL="228600" indent="-228600" eaLnBrk="1" hangingPunct="1"/>
            <a:r>
              <a:rPr lang="en-US" smtClean="0"/>
              <a:t>    INVALID: (I) and  (ii) First argument of strcpy() function must be an array/pointer to hold the string</a:t>
            </a:r>
          </a:p>
          <a:p>
            <a:pPr marL="228600" indent="-228600" eaLnBrk="1" hangingPunct="1"/>
            <a:r>
              <a:rPr lang="en-US" smtClean="0"/>
              <a:t>                            </a:t>
            </a:r>
          </a:p>
          <a:p>
            <a:pPr marL="228600" indent="-228600" eaLnBrk="1" hangingPunct="1">
              <a:buFontTx/>
              <a:buAutoNum type="arabicPeriod" startAt="2"/>
            </a:pPr>
            <a:r>
              <a:rPr lang="en-US" b="1" smtClean="0"/>
              <a:t>VALID: (II) and (iii)</a:t>
            </a:r>
          </a:p>
          <a:p>
            <a:pPr marL="228600" indent="-228600" eaLnBrk="1" hangingPunct="1"/>
            <a:r>
              <a:rPr lang="en-US" smtClean="0"/>
              <a:t>   INVALID: (I) In the  first argument, There should be enough memory to hold the combined string after concatenation, this type of     </a:t>
            </a:r>
          </a:p>
          <a:p>
            <a:pPr marL="228600" indent="-228600" eaLnBrk="1" hangingPunct="1"/>
            <a:r>
              <a:rPr lang="en-US" smtClean="0"/>
              <a:t>                        statement may give runtime error/displays invalid result</a:t>
            </a:r>
          </a:p>
          <a:p>
            <a:pPr marL="228600" indent="-228600" eaLnBrk="1" hangingPunct="1"/>
            <a:r>
              <a:rPr lang="en-US" smtClean="0"/>
              <a:t>3. </a:t>
            </a:r>
            <a:r>
              <a:rPr lang="en-US" b="1" smtClean="0"/>
              <a:t>Answer is 5</a:t>
            </a:r>
            <a:r>
              <a:rPr lang="en-US" smtClean="0"/>
              <a:t> because wherever the ‘\0’ char is encountered first in the string, that is treated as the end of the string and therefore strlen() function  returns the number of characters excluding first ‘\0’ character in the initialized string</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en-US" smtClean="0"/>
          </a:p>
        </p:txBody>
      </p:sp>
      <p:sp>
        <p:nvSpPr>
          <p:cNvPr id="82948" name="Slide Number Placeholder 3"/>
          <p:cNvSpPr>
            <a:spLocks noGrp="1"/>
          </p:cNvSpPr>
          <p:nvPr>
            <p:ph type="sldNum" sz="quarter" idx="5"/>
          </p:nvPr>
        </p:nvSpPr>
        <p:spPr>
          <a:noFill/>
        </p:spPr>
        <p:txBody>
          <a:bodyPr/>
          <a:lstStyle/>
          <a:p>
            <a:fld id="{479972B5-338A-4737-BD87-2F90F0B67B67}" type="slidenum">
              <a:rPr lang="en-US" smtClean="0"/>
              <a:pPr/>
              <a:t>79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6"/>
          <p:cNvSpPr>
            <a:spLocks noGrp="1" noChangeArrowheads="1"/>
          </p:cNvSpPr>
          <p:nvPr>
            <p:ph type="ftr" sz="quarter" idx="4"/>
          </p:nvPr>
        </p:nvSpPr>
        <p:spPr>
          <a:noFill/>
        </p:spPr>
        <p:txBody>
          <a:bodyPr/>
          <a:lstStyle/>
          <a:p>
            <a:r>
              <a:rPr lang="en-US" smtClean="0">
                <a:latin typeface="Arial" pitchFamily="34" charset="0"/>
              </a:rPr>
              <a:t>ER/CORP/CRS/LA06/003</a:t>
            </a:r>
          </a:p>
        </p:txBody>
      </p:sp>
      <p:sp>
        <p:nvSpPr>
          <p:cNvPr id="144387" name="Rectangle 7"/>
          <p:cNvSpPr>
            <a:spLocks noGrp="1" noChangeArrowheads="1"/>
          </p:cNvSpPr>
          <p:nvPr>
            <p:ph type="sldNum" sz="quarter" idx="5"/>
          </p:nvPr>
        </p:nvSpPr>
        <p:spPr>
          <a:noFill/>
        </p:spPr>
        <p:txBody>
          <a:bodyPr/>
          <a:lstStyle/>
          <a:p>
            <a:fld id="{B311BCB8-7E04-469C-8E4B-AC13C0E70969}" type="slidenum">
              <a:rPr lang="en-US" smtClean="0">
                <a:latin typeface="Arial" pitchFamily="34" charset="0"/>
              </a:rPr>
              <a:pPr/>
              <a:t>11</a:t>
            </a:fld>
            <a:endParaRPr lang="en-US" smtClean="0">
              <a:latin typeface="Arial" pitchFamily="34" charset="0"/>
            </a:endParaRPr>
          </a:p>
        </p:txBody>
      </p:sp>
      <p:sp>
        <p:nvSpPr>
          <p:cNvPr id="144388" name="Rectangle 2"/>
          <p:cNvSpPr>
            <a:spLocks noGrp="1" noRot="1" noChangeAspect="1" noChangeArrowheads="1" noTextEdit="1"/>
          </p:cNvSpPr>
          <p:nvPr>
            <p:ph type="sldImg"/>
          </p:nvPr>
        </p:nvSpPr>
        <p:spPr>
          <a:ln/>
        </p:spPr>
      </p:sp>
      <p:sp>
        <p:nvSpPr>
          <p:cNvPr id="144389" name="Rectangle 3"/>
          <p:cNvSpPr>
            <a:spLocks noGrp="1" noChangeArrowheads="1"/>
          </p:cNvSpPr>
          <p:nvPr>
            <p:ph type="body" idx="1"/>
          </p:nvPr>
        </p:nvSpPr>
        <p:spPr>
          <a:noFill/>
          <a:ln/>
        </p:spPr>
        <p:txBody>
          <a:bodyPr/>
          <a:lstStyle/>
          <a:p>
            <a:pPr eaLnBrk="1" hangingPunct="1"/>
            <a:r>
              <a:rPr lang="en-US" smtClean="0">
                <a:latin typeface="Arial" pitchFamily="34" charset="0"/>
              </a:rPr>
              <a:t>C has no bounds checking on arrays.  One could overwrite either end of an array and write into some other variable’s data or even into the program’s code.</a:t>
            </a:r>
          </a:p>
          <a:p>
            <a:pPr eaLnBrk="1" hangingPunct="1"/>
            <a:endParaRPr lang="en-US" smtClean="0">
              <a:latin typeface="Arial" pitchFamily="34" charset="0"/>
            </a:endParaRPr>
          </a:p>
          <a:p>
            <a:pPr eaLnBrk="1" hangingPunct="1"/>
            <a:r>
              <a:rPr lang="en-US" smtClean="0">
                <a:latin typeface="Arial" pitchFamily="34" charset="0"/>
              </a:rPr>
              <a:t>E.g.</a:t>
            </a:r>
          </a:p>
          <a:p>
            <a:pPr eaLnBrk="1" hangingPunct="1"/>
            <a:endParaRPr lang="en-US" smtClean="0">
              <a:latin typeface="Arial" pitchFamily="34" charset="0"/>
            </a:endParaRPr>
          </a:p>
          <a:p>
            <a:pPr eaLnBrk="1" hangingPunct="1"/>
            <a:r>
              <a:rPr lang="en-US" smtClean="0">
                <a:latin typeface="Arial" pitchFamily="34" charset="0"/>
              </a:rPr>
              <a:t>int aiCount[10], iVar;</a:t>
            </a:r>
          </a:p>
          <a:p>
            <a:pPr eaLnBrk="1" hangingPunct="1"/>
            <a:r>
              <a:rPr lang="en-US" smtClean="0">
                <a:latin typeface="Arial" pitchFamily="34" charset="0"/>
              </a:rPr>
              <a:t>for (iVar=0;iVar&lt;100;iVar++)</a:t>
            </a:r>
          </a:p>
          <a:p>
            <a:pPr eaLnBrk="1" hangingPunct="1"/>
            <a:r>
              <a:rPr lang="en-US" smtClean="0">
                <a:latin typeface="Arial" pitchFamily="34" charset="0"/>
              </a:rPr>
              <a:t>aiCount[iVar] = iVar;</a:t>
            </a:r>
          </a:p>
          <a:p>
            <a:pPr eaLnBrk="1" hangingPunct="1"/>
            <a:endParaRPr lang="en-US" smtClean="0">
              <a:latin typeface="Arial" pitchFamily="34" charset="0"/>
            </a:endParaRPr>
          </a:p>
          <a:p>
            <a:pPr eaLnBrk="1" hangingPunct="1"/>
            <a:r>
              <a:rPr lang="en-US" smtClean="0">
                <a:latin typeface="Arial" pitchFamily="34" charset="0"/>
              </a:rPr>
              <a:t>This code will compile without error, but it is incorrect because the for loop will cause the array count to be overrun.</a:t>
            </a:r>
          </a:p>
          <a:p>
            <a:pPr eaLnBrk="1" hangingPunct="1"/>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a:noFill/>
        </p:spPr>
        <p:txBody>
          <a:bodyPr/>
          <a:lstStyle/>
          <a:p>
            <a:r>
              <a:rPr lang="en-US" smtClean="0"/>
              <a:t>ER/CORP/CRS/LA06/003</a:t>
            </a:r>
          </a:p>
        </p:txBody>
      </p:sp>
      <p:sp>
        <p:nvSpPr>
          <p:cNvPr id="64515" name="Rectangle 7"/>
          <p:cNvSpPr>
            <a:spLocks noGrp="1" noChangeArrowheads="1"/>
          </p:cNvSpPr>
          <p:nvPr>
            <p:ph type="sldNum" sz="quarter" idx="5"/>
          </p:nvPr>
        </p:nvSpPr>
        <p:spPr>
          <a:noFill/>
        </p:spPr>
        <p:txBody>
          <a:bodyPr/>
          <a:lstStyle/>
          <a:p>
            <a:fld id="{8CD1EA16-7782-40C7-A6B8-00F8130A855F}" type="slidenum">
              <a:rPr lang="en-US" smtClean="0"/>
              <a:pPr/>
              <a:t>13</a:t>
            </a:fld>
            <a:endParaRPr lang="en-US" smtClean="0"/>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p:spPr>
        <p:txBody>
          <a:bodyPr/>
          <a:lstStyle/>
          <a:p>
            <a:pPr marL="228600" indent="-228600" eaLnBrk="1" hangingPunct="1">
              <a:lnSpc>
                <a:spcPct val="80000"/>
              </a:lnSpc>
            </a:pPr>
            <a:r>
              <a:rPr lang="en-US" sz="800" smtClean="0"/>
              <a:t>Answers:</a:t>
            </a:r>
          </a:p>
          <a:p>
            <a:pPr marL="228600" indent="-228600" eaLnBrk="1" hangingPunct="1">
              <a:lnSpc>
                <a:spcPct val="80000"/>
              </a:lnSpc>
            </a:pPr>
            <a:r>
              <a:rPr lang="en-US" sz="800" smtClean="0"/>
              <a:t>1.The C language does not support array bound checking, the onus lies entirely on the programmer</a:t>
            </a:r>
          </a:p>
          <a:p>
            <a:pPr marL="228600" indent="-228600" eaLnBrk="1" hangingPunct="1">
              <a:lnSpc>
                <a:spcPct val="80000"/>
              </a:lnSpc>
            </a:pPr>
            <a:r>
              <a:rPr lang="en-US" sz="800" smtClean="0"/>
              <a:t>2.The subscript indicates the relative distance of an element from the first element</a:t>
            </a:r>
          </a:p>
          <a:p>
            <a:pPr marL="228600" indent="-228600" eaLnBrk="1" hangingPunct="1">
              <a:lnSpc>
                <a:spcPct val="80000"/>
              </a:lnSpc>
            </a:pPr>
            <a:r>
              <a:rPr lang="en-US" sz="800" smtClean="0"/>
              <a:t>3.The address based on the analogy can be calculated as follows:</a:t>
            </a:r>
          </a:p>
          <a:p>
            <a:pPr marL="228600" indent="-228600" eaLnBrk="1" hangingPunct="1">
              <a:lnSpc>
                <a:spcPct val="80000"/>
              </a:lnSpc>
            </a:pPr>
            <a:r>
              <a:rPr lang="en-US" sz="800" smtClean="0"/>
              <a:t>      Address of  an   ArrayName[index] =  ( Base address + index * sizeof(datatype))</a:t>
            </a:r>
          </a:p>
          <a:p>
            <a:pPr marL="228600" indent="-228600" eaLnBrk="1" hangingPunct="1">
              <a:lnSpc>
                <a:spcPct val="80000"/>
              </a:lnSpc>
            </a:pPr>
            <a:r>
              <a:rPr lang="en-US" sz="800" smtClean="0"/>
              <a:t>   	               Address of   aiNum[3]=1000+3 * 4=1012 </a:t>
            </a:r>
          </a:p>
          <a:p>
            <a:pPr marL="228600" indent="-228600" eaLnBrk="1" hangingPunct="1">
              <a:lnSpc>
                <a:spcPct val="80000"/>
              </a:lnSpc>
            </a:pPr>
            <a:r>
              <a:rPr lang="en-US" sz="800" smtClean="0"/>
              <a:t>4. 32 bytes</a:t>
            </a:r>
          </a:p>
          <a:p>
            <a:pPr marL="228600" indent="-228600" eaLnBrk="1" hangingPunct="1">
              <a:lnSpc>
                <a:spcPct val="80000"/>
              </a:lnSpc>
            </a:pPr>
            <a:r>
              <a:rPr lang="en-US" sz="800" smtClean="0"/>
              <a:t>5. scanf(“%d”,&amp;aiNum[2]);</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9" descr="Generic"/>
          <p:cNvPicPr>
            <a:picLocks noChangeAspect="1" noChangeArrowheads="1"/>
          </p:cNvPicPr>
          <p:nvPr userDrawn="1"/>
        </p:nvPicPr>
        <p:blipFill>
          <a:blip r:embed="rId2"/>
          <a:srcRect/>
          <a:stretch>
            <a:fillRect/>
          </a:stretch>
        </p:blipFill>
        <p:spPr bwMode="auto">
          <a:xfrm>
            <a:off x="0" y="0"/>
            <a:ext cx="10731500" cy="6934200"/>
          </a:xfrm>
          <a:prstGeom prst="rect">
            <a:avLst/>
          </a:prstGeom>
          <a:noFill/>
          <a:ln w="9525">
            <a:noFill/>
            <a:miter lim="800000"/>
            <a:headEnd/>
            <a:tailEnd/>
          </a:ln>
        </p:spPr>
      </p:pic>
      <p:sp>
        <p:nvSpPr>
          <p:cNvPr id="5" name="Rectangle 31"/>
          <p:cNvSpPr>
            <a:spLocks noChangeArrowheads="1"/>
          </p:cNvSpPr>
          <p:nvPr userDrawn="1"/>
        </p:nvSpPr>
        <p:spPr bwMode="auto">
          <a:xfrm>
            <a:off x="0" y="6527800"/>
            <a:ext cx="10731500" cy="330200"/>
          </a:xfrm>
          <a:prstGeom prst="rect">
            <a:avLst/>
          </a:prstGeom>
          <a:solidFill>
            <a:srgbClr val="000000">
              <a:alpha val="61000"/>
            </a:srgbClr>
          </a:solidFill>
          <a:ln w="9525">
            <a:noFill/>
            <a:miter lim="800000"/>
            <a:headEnd/>
            <a:tailEnd/>
          </a:ln>
          <a:effectLst/>
        </p:spPr>
        <p:txBody>
          <a:bodyPr wrap="none" anchor="ctr"/>
          <a:lstStyle/>
          <a:p>
            <a:pPr>
              <a:defRPr/>
            </a:pPr>
            <a:endParaRPr lang="en-US"/>
          </a:p>
        </p:txBody>
      </p:sp>
      <p:sp>
        <p:nvSpPr>
          <p:cNvPr id="6" name="Text Box 7"/>
          <p:cNvSpPr txBox="1">
            <a:spLocks noChangeArrowheads="1"/>
          </p:cNvSpPr>
          <p:nvPr userDrawn="1"/>
        </p:nvSpPr>
        <p:spPr bwMode="auto">
          <a:xfrm>
            <a:off x="412750" y="6553200"/>
            <a:ext cx="239395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eaLnBrk="0" hangingPunct="0">
              <a:spcBef>
                <a:spcPct val="50000"/>
              </a:spcBef>
              <a:buClr>
                <a:srgbClr val="0033CC"/>
              </a:buClr>
              <a:buSzPct val="155000"/>
              <a:buFont typeface="Symbol" pitchFamily="18" charset="2"/>
              <a:buNone/>
              <a:defRPr/>
            </a:pPr>
            <a:r>
              <a:rPr lang="en-US" sz="1200" dirty="0" smtClean="0">
                <a:solidFill>
                  <a:srgbClr val="FFFFCC"/>
                </a:solidFill>
              </a:rPr>
              <a:t>ER/CORP/CRS/LA1027</a:t>
            </a:r>
            <a:endParaRPr lang="en-US" sz="1200" dirty="0">
              <a:solidFill>
                <a:srgbClr val="FFFFCC"/>
              </a:solidFill>
            </a:endParaRPr>
          </a:p>
        </p:txBody>
      </p:sp>
      <p:sp>
        <p:nvSpPr>
          <p:cNvPr id="7" name="Text Box 8"/>
          <p:cNvSpPr txBox="1">
            <a:spLocks noChangeArrowheads="1"/>
          </p:cNvSpPr>
          <p:nvPr userDrawn="1"/>
        </p:nvSpPr>
        <p:spPr bwMode="auto">
          <a:xfrm>
            <a:off x="5613400" y="6553200"/>
            <a:ext cx="1320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rPr>
              <a:t>Ver. No.: </a:t>
            </a:r>
            <a:r>
              <a:rPr lang="en-US" sz="1200" dirty="0" smtClean="0">
                <a:solidFill>
                  <a:srgbClr val="FFFFCC"/>
                </a:solidFill>
              </a:rPr>
              <a:t>1.3</a:t>
            </a:r>
            <a:endParaRPr lang="en-US" sz="1200" dirty="0">
              <a:solidFill>
                <a:srgbClr val="FFFFCC"/>
              </a:solidFill>
            </a:endParaRPr>
          </a:p>
        </p:txBody>
      </p:sp>
      <p:sp>
        <p:nvSpPr>
          <p:cNvPr id="8" name="Rectangle 6"/>
          <p:cNvSpPr>
            <a:spLocks noChangeArrowheads="1"/>
          </p:cNvSpPr>
          <p:nvPr userDrawn="1"/>
        </p:nvSpPr>
        <p:spPr bwMode="auto">
          <a:xfrm>
            <a:off x="7126288" y="6540500"/>
            <a:ext cx="3189399" cy="277641"/>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eaLnBrk="0" hangingPunct="0">
              <a:spcBef>
                <a:spcPct val="50000"/>
              </a:spcBef>
              <a:defRPr/>
            </a:pPr>
            <a:r>
              <a:rPr lang="en-US" sz="1200" dirty="0">
                <a:solidFill>
                  <a:srgbClr val="FFFFCC"/>
                </a:solidFill>
              </a:rPr>
              <a:t>Copyright © </a:t>
            </a:r>
            <a:r>
              <a:rPr lang="en-US" sz="1200" dirty="0" smtClean="0">
                <a:solidFill>
                  <a:srgbClr val="FFFFCC"/>
                </a:solidFill>
              </a:rPr>
              <a:t>2010, </a:t>
            </a:r>
            <a:r>
              <a:rPr lang="en-US" sz="1200" dirty="0">
                <a:solidFill>
                  <a:srgbClr val="FFFFCC"/>
                </a:solidFill>
              </a:rPr>
              <a:t>Infosys Technologies Ltd.</a:t>
            </a:r>
          </a:p>
        </p:txBody>
      </p:sp>
      <p:sp>
        <p:nvSpPr>
          <p:cNvPr id="9" name="Line 35"/>
          <p:cNvSpPr>
            <a:spLocks noChangeShapeType="1"/>
          </p:cNvSpPr>
          <p:nvPr userDrawn="1"/>
        </p:nvSpPr>
        <p:spPr bwMode="auto">
          <a:xfrm flipH="1" flipV="1">
            <a:off x="2792413" y="2946400"/>
            <a:ext cx="1597025" cy="723900"/>
          </a:xfrm>
          <a:prstGeom prst="line">
            <a:avLst/>
          </a:prstGeom>
          <a:noFill/>
          <a:ln w="12700">
            <a:solidFill>
              <a:srgbClr val="66CCFF"/>
            </a:solidFill>
            <a:round/>
            <a:headEnd/>
            <a:tailEnd/>
          </a:ln>
          <a:effectLst/>
        </p:spPr>
        <p:txBody>
          <a:bodyPr/>
          <a:lstStyle/>
          <a:p>
            <a:pPr>
              <a:defRPr/>
            </a:pPr>
            <a:endParaRPr lang="en-US"/>
          </a:p>
        </p:txBody>
      </p:sp>
      <p:sp>
        <p:nvSpPr>
          <p:cNvPr id="10" name="Line 36"/>
          <p:cNvSpPr>
            <a:spLocks noChangeShapeType="1"/>
          </p:cNvSpPr>
          <p:nvPr userDrawn="1"/>
        </p:nvSpPr>
        <p:spPr bwMode="auto">
          <a:xfrm rot="19887338" flipH="1" flipV="1">
            <a:off x="6175375" y="3560763"/>
            <a:ext cx="1703388" cy="292100"/>
          </a:xfrm>
          <a:prstGeom prst="line">
            <a:avLst/>
          </a:prstGeom>
          <a:noFill/>
          <a:ln w="12700">
            <a:solidFill>
              <a:srgbClr val="66CCFF"/>
            </a:solidFill>
            <a:round/>
            <a:headEnd/>
            <a:tailEnd/>
          </a:ln>
          <a:effectLst/>
        </p:spPr>
        <p:txBody>
          <a:bodyPr/>
          <a:lstStyle/>
          <a:p>
            <a:pPr>
              <a:defRPr/>
            </a:pPr>
            <a:endParaRPr lang="en-US"/>
          </a:p>
        </p:txBody>
      </p:sp>
      <p:sp>
        <p:nvSpPr>
          <p:cNvPr id="11" name="Line 37"/>
          <p:cNvSpPr>
            <a:spLocks noChangeShapeType="1"/>
          </p:cNvSpPr>
          <p:nvPr userDrawn="1"/>
        </p:nvSpPr>
        <p:spPr bwMode="auto">
          <a:xfrm rot="19887338" flipH="1" flipV="1">
            <a:off x="6383338" y="4532313"/>
            <a:ext cx="611187" cy="623887"/>
          </a:xfrm>
          <a:prstGeom prst="line">
            <a:avLst/>
          </a:prstGeom>
          <a:noFill/>
          <a:ln w="12700">
            <a:solidFill>
              <a:srgbClr val="66CCFF"/>
            </a:solidFill>
            <a:round/>
            <a:headEnd/>
            <a:tailEnd/>
          </a:ln>
          <a:effectLst/>
        </p:spPr>
        <p:txBody>
          <a:bodyPr/>
          <a:lstStyle/>
          <a:p>
            <a:pPr>
              <a:defRPr/>
            </a:pPr>
            <a:endParaRPr lang="en-US"/>
          </a:p>
        </p:txBody>
      </p:sp>
      <p:sp>
        <p:nvSpPr>
          <p:cNvPr id="12" name="Line 38"/>
          <p:cNvSpPr>
            <a:spLocks noChangeShapeType="1"/>
          </p:cNvSpPr>
          <p:nvPr userDrawn="1"/>
        </p:nvSpPr>
        <p:spPr bwMode="auto">
          <a:xfrm rot="18064833" flipH="1" flipV="1">
            <a:off x="3359945" y="4885531"/>
            <a:ext cx="1147762" cy="574675"/>
          </a:xfrm>
          <a:prstGeom prst="line">
            <a:avLst/>
          </a:prstGeom>
          <a:noFill/>
          <a:ln w="12700">
            <a:solidFill>
              <a:srgbClr val="66CCFF"/>
            </a:solidFill>
            <a:round/>
            <a:headEnd/>
            <a:tailEnd/>
          </a:ln>
          <a:effectLst/>
        </p:spPr>
        <p:txBody>
          <a:bodyPr/>
          <a:lstStyle/>
          <a:p>
            <a:pPr>
              <a:defRPr/>
            </a:pPr>
            <a:endParaRPr lang="en-US"/>
          </a:p>
        </p:txBody>
      </p:sp>
      <p:sp>
        <p:nvSpPr>
          <p:cNvPr id="13" name="Line 39"/>
          <p:cNvSpPr>
            <a:spLocks noChangeShapeType="1"/>
          </p:cNvSpPr>
          <p:nvPr userDrawn="1"/>
        </p:nvSpPr>
        <p:spPr bwMode="auto">
          <a:xfrm rot="17836519" flipH="1" flipV="1">
            <a:off x="3236119" y="3828256"/>
            <a:ext cx="793750" cy="979488"/>
          </a:xfrm>
          <a:prstGeom prst="line">
            <a:avLst/>
          </a:prstGeom>
          <a:noFill/>
          <a:ln w="12700">
            <a:solidFill>
              <a:srgbClr val="66CCFF"/>
            </a:solidFill>
            <a:round/>
            <a:headEnd/>
            <a:tailEnd/>
          </a:ln>
          <a:effectLst/>
        </p:spPr>
        <p:txBody>
          <a:bodyPr/>
          <a:lstStyle/>
          <a:p>
            <a:pPr>
              <a:defRPr/>
            </a:pPr>
            <a:endParaRPr lang="en-US"/>
          </a:p>
        </p:txBody>
      </p:sp>
      <p:sp>
        <p:nvSpPr>
          <p:cNvPr id="14" name="Freeform 40"/>
          <p:cNvSpPr>
            <a:spLocks/>
          </p:cNvSpPr>
          <p:nvPr userDrawn="1"/>
        </p:nvSpPr>
        <p:spPr bwMode="auto">
          <a:xfrm>
            <a:off x="5689600" y="2401888"/>
            <a:ext cx="1595438" cy="1338262"/>
          </a:xfrm>
          <a:custGeom>
            <a:avLst/>
            <a:gdLst/>
            <a:ahLst/>
            <a:cxnLst>
              <a:cxn ang="0">
                <a:pos x="0" y="843"/>
              </a:cxn>
              <a:cxn ang="0">
                <a:pos x="80" y="599"/>
              </a:cxn>
              <a:cxn ang="0">
                <a:pos x="144" y="331"/>
              </a:cxn>
              <a:cxn ang="0">
                <a:pos x="276" y="155"/>
              </a:cxn>
              <a:cxn ang="0">
                <a:pos x="460" y="51"/>
              </a:cxn>
              <a:cxn ang="0">
                <a:pos x="644" y="11"/>
              </a:cxn>
              <a:cxn ang="0">
                <a:pos x="796" y="3"/>
              </a:cxn>
              <a:cxn ang="0">
                <a:pos x="928" y="31"/>
              </a:cxn>
            </a:cxnLst>
            <a:rect l="0" t="0" r="r" b="b"/>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ffectLst/>
        </p:spPr>
        <p:txBody>
          <a:bodyPr/>
          <a:lstStyle/>
          <a:p>
            <a:pPr>
              <a:defRPr/>
            </a:pPr>
            <a:endParaRPr lang="en-US"/>
          </a:p>
        </p:txBody>
      </p:sp>
      <p:sp>
        <p:nvSpPr>
          <p:cNvPr id="15" name="Freeform 41"/>
          <p:cNvSpPr>
            <a:spLocks/>
          </p:cNvSpPr>
          <p:nvPr userDrawn="1"/>
        </p:nvSpPr>
        <p:spPr bwMode="auto">
          <a:xfrm rot="513126">
            <a:off x="3689350" y="2584450"/>
            <a:ext cx="1373188" cy="552450"/>
          </a:xfrm>
          <a:custGeom>
            <a:avLst/>
            <a:gdLst/>
            <a:ahLst/>
            <a:cxnLst>
              <a:cxn ang="0">
                <a:pos x="935" y="0"/>
              </a:cxn>
              <a:cxn ang="0">
                <a:pos x="651" y="24"/>
              </a:cxn>
              <a:cxn ang="0">
                <a:pos x="239" y="140"/>
              </a:cxn>
              <a:cxn ang="0">
                <a:pos x="27" y="268"/>
              </a:cxn>
              <a:cxn ang="0">
                <a:pos x="79" y="364"/>
              </a:cxn>
            </a:cxnLst>
            <a:rect l="0" t="0" r="r" b="b"/>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ffectLst/>
        </p:spPr>
        <p:txBody>
          <a:bodyPr/>
          <a:lstStyle/>
          <a:p>
            <a:pPr>
              <a:defRPr/>
            </a:pPr>
            <a:endParaRPr lang="en-US"/>
          </a:p>
        </p:txBody>
      </p:sp>
      <p:sp>
        <p:nvSpPr>
          <p:cNvPr id="16" name="Freeform 42"/>
          <p:cNvSpPr>
            <a:spLocks/>
          </p:cNvSpPr>
          <p:nvPr userDrawn="1"/>
        </p:nvSpPr>
        <p:spPr bwMode="auto">
          <a:xfrm>
            <a:off x="4554538" y="5135563"/>
            <a:ext cx="790575" cy="385762"/>
          </a:xfrm>
          <a:custGeom>
            <a:avLst/>
            <a:gdLst/>
            <a:ahLst/>
            <a:cxnLst>
              <a:cxn ang="0">
                <a:pos x="644" y="197"/>
              </a:cxn>
              <a:cxn ang="0">
                <a:pos x="480" y="201"/>
              </a:cxn>
              <a:cxn ang="0">
                <a:pos x="352" y="137"/>
              </a:cxn>
              <a:cxn ang="0">
                <a:pos x="256" y="29"/>
              </a:cxn>
              <a:cxn ang="0">
                <a:pos x="124" y="5"/>
              </a:cxn>
              <a:cxn ang="0">
                <a:pos x="0" y="57"/>
              </a:cxn>
            </a:cxnLst>
            <a:rect l="0" t="0" r="r" b="b"/>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ffectLst/>
        </p:spPr>
        <p:txBody>
          <a:bodyPr/>
          <a:lstStyle/>
          <a:p>
            <a:pPr>
              <a:defRPr/>
            </a:pPr>
            <a:endParaRPr lang="en-US"/>
          </a:p>
        </p:txBody>
      </p:sp>
      <p:grpSp>
        <p:nvGrpSpPr>
          <p:cNvPr id="17" name="Group 43"/>
          <p:cNvGrpSpPr>
            <a:grpSpLocks/>
          </p:cNvGrpSpPr>
          <p:nvPr userDrawn="1"/>
        </p:nvGrpSpPr>
        <p:grpSpPr bwMode="auto">
          <a:xfrm>
            <a:off x="9107488" y="241300"/>
            <a:ext cx="1214437" cy="414338"/>
            <a:chOff x="2444" y="1518"/>
            <a:chExt cx="1488" cy="550"/>
          </a:xfrm>
        </p:grpSpPr>
        <p:sp>
          <p:nvSpPr>
            <p:cNvPr id="18" name="Freeform 44"/>
            <p:cNvSpPr>
              <a:spLocks noEditPoints="1"/>
            </p:cNvSpPr>
            <p:nvPr/>
          </p:nvSpPr>
          <p:spPr bwMode="auto">
            <a:xfrm>
              <a:off x="3843" y="1518"/>
              <a:ext cx="89" cy="91"/>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rgbClr val="FFFFFF"/>
            </a:solidFill>
            <a:ln w="9525">
              <a:noFill/>
              <a:round/>
              <a:headEnd/>
              <a:tailEnd/>
            </a:ln>
          </p:spPr>
          <p:txBody>
            <a:bodyPr/>
            <a:lstStyle/>
            <a:p>
              <a:pPr>
                <a:defRPr/>
              </a:pPr>
              <a:endParaRPr lang="en-US"/>
            </a:p>
          </p:txBody>
        </p:sp>
        <p:sp>
          <p:nvSpPr>
            <p:cNvPr id="19" name="Freeform 45"/>
            <p:cNvSpPr>
              <a:spLocks/>
            </p:cNvSpPr>
            <p:nvPr/>
          </p:nvSpPr>
          <p:spPr bwMode="auto">
            <a:xfrm>
              <a:off x="2444" y="1529"/>
              <a:ext cx="53"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rgbClr val="FFFFFF"/>
            </a:solidFill>
            <a:ln w="9525">
              <a:noFill/>
              <a:round/>
              <a:headEnd/>
              <a:tailEnd/>
            </a:ln>
          </p:spPr>
          <p:txBody>
            <a:bodyPr/>
            <a:lstStyle/>
            <a:p>
              <a:pPr>
                <a:defRPr/>
              </a:pPr>
              <a:endParaRPr lang="en-US"/>
            </a:p>
          </p:txBody>
        </p:sp>
        <p:sp>
          <p:nvSpPr>
            <p:cNvPr id="20" name="Freeform 46"/>
            <p:cNvSpPr>
              <a:spLocks noEditPoints="1"/>
            </p:cNvSpPr>
            <p:nvPr/>
          </p:nvSpPr>
          <p:spPr bwMode="auto">
            <a:xfrm>
              <a:off x="2804" y="1529"/>
              <a:ext cx="1027"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rgbClr val="FFFFFF"/>
            </a:solidFill>
            <a:ln w="9525">
              <a:noFill/>
              <a:round/>
              <a:headEnd/>
              <a:tailEnd/>
            </a:ln>
          </p:spPr>
          <p:txBody>
            <a:bodyPr/>
            <a:lstStyle/>
            <a:p>
              <a:pPr>
                <a:defRPr/>
              </a:pPr>
              <a:endParaRPr lang="en-US"/>
            </a:p>
          </p:txBody>
        </p:sp>
        <p:sp>
          <p:nvSpPr>
            <p:cNvPr id="21" name="Freeform 47"/>
            <p:cNvSpPr>
              <a:spLocks/>
            </p:cNvSpPr>
            <p:nvPr/>
          </p:nvSpPr>
          <p:spPr bwMode="auto">
            <a:xfrm>
              <a:off x="2549" y="1630"/>
              <a:ext cx="247" cy="341"/>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rgbClr val="FFFFFF"/>
            </a:solidFill>
            <a:ln w="9525">
              <a:noFill/>
              <a:round/>
              <a:headEnd/>
              <a:tailEnd/>
            </a:ln>
          </p:spPr>
          <p:txBody>
            <a:bodyPr/>
            <a:lstStyle/>
            <a:p>
              <a:pPr>
                <a:defRPr/>
              </a:pPr>
              <a:endParaRPr lang="en-US"/>
            </a:p>
          </p:txBody>
        </p:sp>
      </p:grpSp>
      <p:sp>
        <p:nvSpPr>
          <p:cNvPr id="22" name="Text Box 48"/>
          <p:cNvSpPr txBox="1">
            <a:spLocks noChangeArrowheads="1"/>
          </p:cNvSpPr>
          <p:nvPr userDrawn="1"/>
        </p:nvSpPr>
        <p:spPr bwMode="auto">
          <a:xfrm>
            <a:off x="247650" y="76200"/>
            <a:ext cx="7456488" cy="519113"/>
          </a:xfrm>
          <a:prstGeom prst="rect">
            <a:avLst/>
          </a:prstGeom>
          <a:noFill/>
          <a:ln w="9525">
            <a:noFill/>
            <a:miter lim="800000"/>
            <a:headEnd/>
            <a:tailEnd/>
          </a:ln>
          <a:effectLst/>
        </p:spPr>
        <p:txBody>
          <a:bodyPr>
            <a:spAutoFit/>
          </a:bodyPr>
          <a:lstStyle/>
          <a:p>
            <a:pPr>
              <a:defRPr/>
            </a:pPr>
            <a:r>
              <a:rPr lang="en-US" sz="1600" b="1">
                <a:solidFill>
                  <a:srgbClr val="FF9900"/>
                </a:solidFill>
              </a:rPr>
              <a:t>Education and Research</a:t>
            </a:r>
            <a:r>
              <a:rPr lang="en-US" sz="1600" b="1">
                <a:solidFill>
                  <a:srgbClr val="66CCFF"/>
                </a:solidFill>
              </a:rPr>
              <a:t> </a:t>
            </a:r>
          </a:p>
          <a:p>
            <a:pPr>
              <a:defRPr/>
            </a:pPr>
            <a:r>
              <a:rPr lang="en-US" sz="1200" i="1">
                <a:solidFill>
                  <a:srgbClr val="FFFF66"/>
                </a:solidFill>
              </a:rPr>
              <a:t>We enable you to leverage knowledge anytime, anywhere!</a:t>
            </a:r>
          </a:p>
        </p:txBody>
      </p:sp>
      <p:sp>
        <p:nvSpPr>
          <p:cNvPr id="23" name="Text Box 49"/>
          <p:cNvSpPr txBox="1">
            <a:spLocks noChangeArrowheads="1"/>
          </p:cNvSpPr>
          <p:nvPr userDrawn="1"/>
        </p:nvSpPr>
        <p:spPr bwMode="auto">
          <a:xfrm>
            <a:off x="509588" y="2413000"/>
            <a:ext cx="5681662" cy="366713"/>
          </a:xfrm>
          <a:prstGeom prst="rect">
            <a:avLst/>
          </a:prstGeom>
          <a:noFill/>
          <a:ln w="9525">
            <a:noFill/>
            <a:miter lim="800000"/>
            <a:headEnd/>
            <a:tailEnd/>
          </a:ln>
          <a:effectLst/>
        </p:spPr>
        <p:txBody>
          <a:bodyPr>
            <a:spAutoFit/>
          </a:bodyPr>
          <a:lstStyle/>
          <a:p>
            <a:pPr>
              <a:spcBef>
                <a:spcPct val="50000"/>
              </a:spcBef>
              <a:defRPr/>
            </a:pPr>
            <a:endParaRPr lang="en-US" i="1"/>
          </a:p>
        </p:txBody>
      </p:sp>
      <p:sp>
        <p:nvSpPr>
          <p:cNvPr id="24" name="TextBox 23"/>
          <p:cNvSpPr txBox="1"/>
          <p:nvPr userDrawn="1"/>
        </p:nvSpPr>
        <p:spPr>
          <a:xfrm>
            <a:off x="3684588" y="6553200"/>
            <a:ext cx="1076325" cy="261938"/>
          </a:xfrm>
          <a:prstGeom prst="rect">
            <a:avLst/>
          </a:prstGeom>
          <a:noFill/>
          <a:ln w="12700" algn="ctr">
            <a:noFill/>
            <a:miter lim="800000"/>
            <a:headEnd/>
            <a:tailEnd/>
          </a:ln>
          <a:effectLst>
            <a:outerShdw dist="17961" dir="2700000" algn="ctr" rotWithShape="0">
              <a:schemeClr val="tx1"/>
            </a:outerShdw>
          </a:effectLst>
        </p:spPr>
        <p:txBody>
          <a:bodyPr lIns="92075" tIns="46038" rIns="92075" bIns="46038">
            <a:spAutoFit/>
          </a:bodyPr>
          <a:lstStyle/>
          <a:p>
            <a:pPr marL="173038" indent="-173038" eaLnBrk="0" hangingPunct="0">
              <a:spcBef>
                <a:spcPct val="50000"/>
              </a:spcBef>
              <a:defRPr/>
            </a:pPr>
            <a:r>
              <a:rPr lang="en-US" sz="1100" b="1" dirty="0">
                <a:solidFill>
                  <a:schemeClr val="bg1"/>
                </a:solidFill>
              </a:rPr>
              <a:t>Confidential</a:t>
            </a:r>
          </a:p>
        </p:txBody>
      </p:sp>
      <p:sp>
        <p:nvSpPr>
          <p:cNvPr id="406558" name="Rectangle 30"/>
          <p:cNvSpPr>
            <a:spLocks noGrp="1" noChangeArrowheads="1"/>
          </p:cNvSpPr>
          <p:nvPr>
            <p:ph type="ctrTitle"/>
          </p:nvPr>
        </p:nvSpPr>
        <p:spPr>
          <a:xfrm>
            <a:off x="515938" y="733425"/>
            <a:ext cx="9121775" cy="1470025"/>
          </a:xfrm>
        </p:spPr>
        <p:txBody>
          <a:bodyPr/>
          <a:lstStyle>
            <a:lvl1pPr>
              <a:defRPr sz="4000"/>
            </a:lvl1pPr>
          </a:lstStyle>
          <a:p>
            <a:r>
              <a:rPr lang="en-US"/>
              <a:t>Click to edit Master title style</a:t>
            </a:r>
          </a:p>
        </p:txBody>
      </p:sp>
      <p:sp>
        <p:nvSpPr>
          <p:cNvPr id="406578" name="Rectangle 50"/>
          <p:cNvSpPr>
            <a:spLocks noGrp="1" noChangeArrowheads="1"/>
          </p:cNvSpPr>
          <p:nvPr>
            <p:ph type="subTitle" idx="1"/>
          </p:nvPr>
        </p:nvSpPr>
        <p:spPr>
          <a:xfrm>
            <a:off x="495300" y="2298700"/>
            <a:ext cx="7512050" cy="571500"/>
          </a:xfrm>
          <a:effectLst>
            <a:outerShdw dist="35921" dir="2700000" algn="ctr" rotWithShape="0">
              <a:schemeClr val="tx1"/>
            </a:outerShdw>
          </a:effectLst>
        </p:spPr>
        <p:txBody>
          <a:bodyPr/>
          <a:lstStyle>
            <a:lvl1pPr marL="0" indent="0">
              <a:buFont typeface="Wingdings" pitchFamily="2" charset="2"/>
              <a:buNone/>
              <a:defRPr sz="2400" b="1">
                <a:solidFill>
                  <a:srgbClr val="FFCC66"/>
                </a:solidFill>
              </a:defRPr>
            </a:lvl1pPr>
          </a:lstStyle>
          <a:p>
            <a:r>
              <a:rPr lang="en-US"/>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3000"/>
                                        <p:tgtEl>
                                          <p:spTgt spid="9"/>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3000"/>
                                        <p:tgtEl>
                                          <p:spTgt spid="11"/>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0"/>
                                        <p:tgtEl>
                                          <p:spTgt spid="15"/>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3000"/>
                                        <p:tgtEl>
                                          <p:spTgt spid="10"/>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3000"/>
                                        <p:tgtEl>
                                          <p:spTgt spid="16"/>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3000"/>
                                        <p:tgtEl>
                                          <p:spTgt spid="12"/>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0"/>
                                        <p:tgtEl>
                                          <p:spTgt spid="13"/>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0"/>
                                        <p:tgtEl>
                                          <p:spTgt spid="14"/>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22">
                                            <p:txEl>
                                              <p:pRg st="0" end="0"/>
                                            </p:txEl>
                                          </p:spTgt>
                                        </p:tgtEl>
                                      </p:cBhvr>
                                      <p:to x="80000" y="100000"/>
                                    </p:animScale>
                                    <p:anim by="(#ppt_w*0.10)" calcmode="lin" valueType="num">
                                      <p:cBhvr>
                                        <p:cTn id="31" dur="250" autoRev="1" fill="hold">
                                          <p:stCondLst>
                                            <p:cond delay="0"/>
                                          </p:stCondLst>
                                        </p:cTn>
                                        <p:tgtEl>
                                          <p:spTgt spid="22">
                                            <p:txEl>
                                              <p:pRg st="0" end="0"/>
                                            </p:txEl>
                                          </p:spTgt>
                                        </p:tgtEl>
                                        <p:attrNameLst>
                                          <p:attrName>ppt_x</p:attrName>
                                        </p:attrNameLst>
                                      </p:cBhvr>
                                    </p:anim>
                                    <p:anim by="(-#ppt_w*0.10)" calcmode="lin" valueType="num">
                                      <p:cBhvr>
                                        <p:cTn id="32" dur="250" autoRev="1" fill="hold">
                                          <p:stCondLst>
                                            <p:cond delay="0"/>
                                          </p:stCondLst>
                                        </p:cTn>
                                        <p:tgtEl>
                                          <p:spTgt spid="22">
                                            <p:txEl>
                                              <p:pRg st="0" end="0"/>
                                            </p:txEl>
                                          </p:spTgt>
                                        </p:tgtEl>
                                        <p:attrNameLst>
                                          <p:attrName>ppt_y</p:attrName>
                                        </p:attrNameLst>
                                      </p:cBhvr>
                                    </p:anim>
                                    <p:animRot by="-480000">
                                      <p:cBhvr>
                                        <p:cTn id="33" dur="250" autoRev="1" fill="hold">
                                          <p:stCondLst>
                                            <p:cond delay="0"/>
                                          </p:stCondLst>
                                        </p:cTn>
                                        <p:tgtEl>
                                          <p:spTgt spid="22">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22">
                                            <p:txEl>
                                              <p:pRg st="1" end="1"/>
                                            </p:txEl>
                                          </p:spTgt>
                                        </p:tgtEl>
                                      </p:cBhvr>
                                      <p:to x="80000" y="100000"/>
                                    </p:animScale>
                                    <p:anim by="(#ppt_w*0.10)" calcmode="lin" valueType="num">
                                      <p:cBhvr>
                                        <p:cTn id="36" dur="250" autoRev="1" fill="hold">
                                          <p:stCondLst>
                                            <p:cond delay="0"/>
                                          </p:stCondLst>
                                        </p:cTn>
                                        <p:tgtEl>
                                          <p:spTgt spid="22">
                                            <p:txEl>
                                              <p:pRg st="1" end="1"/>
                                            </p:txEl>
                                          </p:spTgt>
                                        </p:tgtEl>
                                        <p:attrNameLst>
                                          <p:attrName>ppt_x</p:attrName>
                                        </p:attrNameLst>
                                      </p:cBhvr>
                                    </p:anim>
                                    <p:anim by="(-#ppt_w*0.10)" calcmode="lin" valueType="num">
                                      <p:cBhvr>
                                        <p:cTn id="37" dur="250" autoRev="1" fill="hold">
                                          <p:stCondLst>
                                            <p:cond delay="0"/>
                                          </p:stCondLst>
                                        </p:cTn>
                                        <p:tgtEl>
                                          <p:spTgt spid="22">
                                            <p:txEl>
                                              <p:pRg st="1" end="1"/>
                                            </p:txEl>
                                          </p:spTgt>
                                        </p:tgtEl>
                                        <p:attrNameLst>
                                          <p:attrName>ppt_y</p:attrName>
                                        </p:attrNameLst>
                                      </p:cBhvr>
                                    </p:anim>
                                    <p:animRot by="-480000">
                                      <p:cBhvr>
                                        <p:cTn id="38" dur="250" autoRev="1" fill="hold">
                                          <p:stCondLst>
                                            <p:cond delay="0"/>
                                          </p:stCondLst>
                                        </p:cTn>
                                        <p:tgtEl>
                                          <p:spTgt spid="22">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6750" y="12700"/>
            <a:ext cx="2228850" cy="6151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0200" y="12700"/>
            <a:ext cx="6534150" cy="6151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0200" y="12700"/>
            <a:ext cx="8077200" cy="9731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0200" y="1282700"/>
            <a:ext cx="4381500"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64100" y="1282700"/>
            <a:ext cx="4381500"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30200" y="12700"/>
            <a:ext cx="8077200"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0200" y="1282700"/>
            <a:ext cx="8915400" cy="4881563"/>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0200" y="1282700"/>
            <a:ext cx="43815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64100" y="1282700"/>
            <a:ext cx="43815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60" descr="E&amp;R-Template-inside_header2"/>
          <p:cNvPicPr>
            <a:picLocks noChangeAspect="1" noChangeArrowheads="1"/>
          </p:cNvPicPr>
          <p:nvPr userDrawn="1"/>
        </p:nvPicPr>
        <p:blipFill>
          <a:blip r:embed="rId15"/>
          <a:srcRect l="3703"/>
          <a:stretch>
            <a:fillRect/>
          </a:stretch>
        </p:blipFill>
        <p:spPr bwMode="auto">
          <a:xfrm>
            <a:off x="0" y="0"/>
            <a:ext cx="9906000" cy="1000125"/>
          </a:xfrm>
          <a:prstGeom prst="rect">
            <a:avLst/>
          </a:prstGeom>
          <a:noFill/>
          <a:ln w="9525">
            <a:noFill/>
            <a:miter lim="800000"/>
            <a:headEnd/>
            <a:tailEnd/>
          </a:ln>
        </p:spPr>
      </p:pic>
      <p:sp>
        <p:nvSpPr>
          <p:cNvPr id="405565" name="Rectangle 61"/>
          <p:cNvSpPr>
            <a:spLocks noChangeArrowheads="1"/>
          </p:cNvSpPr>
          <p:nvPr userDrawn="1"/>
        </p:nvSpPr>
        <p:spPr bwMode="auto">
          <a:xfrm>
            <a:off x="7962900" y="-101600"/>
            <a:ext cx="1828800" cy="1219200"/>
          </a:xfrm>
          <a:prstGeom prst="rect">
            <a:avLst/>
          </a:prstGeom>
          <a:gradFill rotWithShape="1">
            <a:gsLst>
              <a:gs pos="0">
                <a:srgbClr val="FFFFCC"/>
              </a:gs>
              <a:gs pos="100000">
                <a:srgbClr val="FFFFCC">
                  <a:gamma/>
                  <a:shade val="46275"/>
                  <a:invGamma/>
                  <a:alpha val="0"/>
                </a:srgbClr>
              </a:gs>
            </a:gsLst>
            <a:path path="shape">
              <a:fillToRect l="50000" t="50000" r="50000" b="50000"/>
            </a:path>
          </a:gradFill>
          <a:ln w="9525">
            <a:noFill/>
            <a:miter lim="800000"/>
            <a:headEnd/>
            <a:tailEnd/>
          </a:ln>
          <a:effectLst/>
        </p:spPr>
        <p:txBody>
          <a:bodyPr wrap="none" anchor="ctr"/>
          <a:lstStyle/>
          <a:p>
            <a:pPr>
              <a:defRPr/>
            </a:pPr>
            <a:endParaRPr lang="en-US"/>
          </a:p>
        </p:txBody>
      </p:sp>
      <p:pic>
        <p:nvPicPr>
          <p:cNvPr id="6148" name="Picture 62" descr="E&amp;R-Template-inside_footer2"/>
          <p:cNvPicPr>
            <a:picLocks noChangeAspect="1" noChangeArrowheads="1"/>
          </p:cNvPicPr>
          <p:nvPr userDrawn="1"/>
        </p:nvPicPr>
        <p:blipFill>
          <a:blip r:embed="rId16"/>
          <a:srcRect l="3703"/>
          <a:stretch>
            <a:fillRect/>
          </a:stretch>
        </p:blipFill>
        <p:spPr bwMode="auto">
          <a:xfrm>
            <a:off x="0" y="5943600"/>
            <a:ext cx="9906000" cy="914400"/>
          </a:xfrm>
          <a:prstGeom prst="rect">
            <a:avLst/>
          </a:prstGeom>
          <a:noFill/>
          <a:ln w="9525">
            <a:noFill/>
            <a:miter lim="800000"/>
            <a:headEnd/>
            <a:tailEnd/>
          </a:ln>
        </p:spPr>
      </p:pic>
      <p:sp>
        <p:nvSpPr>
          <p:cNvPr id="405567" name="Rectangle 63"/>
          <p:cNvSpPr>
            <a:spLocks noGrp="1" noChangeArrowheads="1"/>
          </p:cNvSpPr>
          <p:nvPr>
            <p:ph type="title"/>
          </p:nvPr>
        </p:nvSpPr>
        <p:spPr bwMode="auto">
          <a:xfrm>
            <a:off x="330200" y="12700"/>
            <a:ext cx="80772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50" name="Rectangle 64"/>
          <p:cNvSpPr>
            <a:spLocks noGrp="1" noChangeArrowheads="1"/>
          </p:cNvSpPr>
          <p:nvPr>
            <p:ph type="body" idx="1"/>
          </p:nvPr>
        </p:nvSpPr>
        <p:spPr bwMode="auto">
          <a:xfrm>
            <a:off x="330200" y="1282700"/>
            <a:ext cx="8915400" cy="4881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Rectangle 6"/>
          <p:cNvSpPr>
            <a:spLocks noChangeArrowheads="1"/>
          </p:cNvSpPr>
          <p:nvPr userDrawn="1"/>
        </p:nvSpPr>
        <p:spPr bwMode="auto">
          <a:xfrm>
            <a:off x="1284288" y="6477000"/>
            <a:ext cx="3071812" cy="260350"/>
          </a:xfrm>
          <a:prstGeom prst="rect">
            <a:avLst/>
          </a:prstGeom>
          <a:noFill/>
          <a:ln w="12700" algn="ctr">
            <a:noFill/>
            <a:miter lim="800000"/>
            <a:headEnd/>
            <a:tailEnd/>
          </a:ln>
          <a:effectLst/>
        </p:spPr>
        <p:txBody>
          <a:bodyPr lIns="92075" tIns="46038" rIns="92075" bIns="46038">
            <a:spAutoFit/>
          </a:bodyPr>
          <a:lstStyle/>
          <a:p>
            <a:pPr marL="173038" indent="-173038" eaLnBrk="0" hangingPunct="0">
              <a:spcBef>
                <a:spcPct val="50000"/>
              </a:spcBef>
              <a:defRPr/>
            </a:pPr>
            <a:r>
              <a:rPr lang="en-US" sz="1100" dirty="0">
                <a:solidFill>
                  <a:srgbClr val="FFFFFF"/>
                </a:solidFill>
              </a:rPr>
              <a:t>Copyright © </a:t>
            </a:r>
            <a:r>
              <a:rPr lang="en-US" sz="1100" dirty="0" smtClean="0">
                <a:solidFill>
                  <a:srgbClr val="FFFFFF"/>
                </a:solidFill>
              </a:rPr>
              <a:t>2010, </a:t>
            </a:r>
            <a:r>
              <a:rPr lang="en-US" sz="1100" dirty="0">
                <a:solidFill>
                  <a:srgbClr val="FFFFFF"/>
                </a:solidFill>
              </a:rPr>
              <a:t>Infosys Technologies Ltd.</a:t>
            </a:r>
          </a:p>
        </p:txBody>
      </p:sp>
      <p:grpSp>
        <p:nvGrpSpPr>
          <p:cNvPr id="6152" name="Group 71"/>
          <p:cNvGrpSpPr>
            <a:grpSpLocks/>
          </p:cNvGrpSpPr>
          <p:nvPr userDrawn="1"/>
        </p:nvGrpSpPr>
        <p:grpSpPr bwMode="auto">
          <a:xfrm>
            <a:off x="381000" y="6472238"/>
            <a:ext cx="838200" cy="309562"/>
            <a:chOff x="2444" y="1518"/>
            <a:chExt cx="1488" cy="550"/>
          </a:xfrm>
        </p:grpSpPr>
        <p:sp>
          <p:nvSpPr>
            <p:cNvPr id="405576" name="Freeform 72"/>
            <p:cNvSpPr>
              <a:spLocks noEditPoints="1"/>
            </p:cNvSpPr>
            <p:nvPr/>
          </p:nvSpPr>
          <p:spPr bwMode="auto">
            <a:xfrm>
              <a:off x="3842" y="1518"/>
              <a:ext cx="90" cy="90"/>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rgbClr val="FFFFFF"/>
            </a:solidFill>
            <a:ln w="9525">
              <a:noFill/>
              <a:round/>
              <a:headEnd/>
              <a:tailEnd/>
            </a:ln>
          </p:spPr>
          <p:txBody>
            <a:bodyPr/>
            <a:lstStyle/>
            <a:p>
              <a:pPr>
                <a:defRPr/>
              </a:pPr>
              <a:endParaRPr lang="en-US"/>
            </a:p>
          </p:txBody>
        </p:sp>
        <p:sp>
          <p:nvSpPr>
            <p:cNvPr id="405577" name="Freeform 73"/>
            <p:cNvSpPr>
              <a:spLocks/>
            </p:cNvSpPr>
            <p:nvPr/>
          </p:nvSpPr>
          <p:spPr bwMode="auto">
            <a:xfrm>
              <a:off x="2444" y="1529"/>
              <a:ext cx="54"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rgbClr val="FFFFFF"/>
            </a:solidFill>
            <a:ln w="9525">
              <a:noFill/>
              <a:round/>
              <a:headEnd/>
              <a:tailEnd/>
            </a:ln>
          </p:spPr>
          <p:txBody>
            <a:bodyPr/>
            <a:lstStyle/>
            <a:p>
              <a:pPr>
                <a:defRPr/>
              </a:pPr>
              <a:endParaRPr lang="en-US"/>
            </a:p>
          </p:txBody>
        </p:sp>
        <p:sp>
          <p:nvSpPr>
            <p:cNvPr id="405578" name="Freeform 74"/>
            <p:cNvSpPr>
              <a:spLocks noEditPoints="1"/>
            </p:cNvSpPr>
            <p:nvPr/>
          </p:nvSpPr>
          <p:spPr bwMode="auto">
            <a:xfrm>
              <a:off x="2805" y="1529"/>
              <a:ext cx="1026"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rgbClr val="FFFFFF"/>
            </a:solidFill>
            <a:ln w="9525">
              <a:noFill/>
              <a:round/>
              <a:headEnd/>
              <a:tailEnd/>
            </a:ln>
          </p:spPr>
          <p:txBody>
            <a:bodyPr/>
            <a:lstStyle/>
            <a:p>
              <a:pPr>
                <a:defRPr/>
              </a:pPr>
              <a:endParaRPr lang="en-US"/>
            </a:p>
          </p:txBody>
        </p:sp>
        <p:sp>
          <p:nvSpPr>
            <p:cNvPr id="405579" name="Freeform 75"/>
            <p:cNvSpPr>
              <a:spLocks/>
            </p:cNvSpPr>
            <p:nvPr/>
          </p:nvSpPr>
          <p:spPr bwMode="auto">
            <a:xfrm>
              <a:off x="2551" y="1628"/>
              <a:ext cx="245" cy="344"/>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rgbClr val="FFFFFF"/>
            </a:solidFill>
            <a:ln w="9525">
              <a:noFill/>
              <a:round/>
              <a:headEnd/>
              <a:tailEnd/>
            </a:ln>
          </p:spPr>
          <p:txBody>
            <a:bodyPr/>
            <a:lstStyle/>
            <a:p>
              <a:pPr>
                <a:defRPr/>
              </a:pPr>
              <a:endParaRPr lang="en-US"/>
            </a:p>
          </p:txBody>
        </p:sp>
      </p:grpSp>
      <p:pic>
        <p:nvPicPr>
          <p:cNvPr id="6153" name="Picture 76" descr="E&amp;RLOGO [Converted]"/>
          <p:cNvPicPr>
            <a:picLocks noChangeAspect="1" noChangeArrowheads="1"/>
          </p:cNvPicPr>
          <p:nvPr userDrawn="1"/>
        </p:nvPicPr>
        <p:blipFill>
          <a:blip r:embed="rId17"/>
          <a:srcRect/>
          <a:stretch>
            <a:fillRect/>
          </a:stretch>
        </p:blipFill>
        <p:spPr bwMode="auto">
          <a:xfrm>
            <a:off x="8509000" y="88900"/>
            <a:ext cx="787400" cy="785813"/>
          </a:xfrm>
          <a:prstGeom prst="rect">
            <a:avLst/>
          </a:prstGeom>
          <a:noFill/>
          <a:ln w="9525">
            <a:noFill/>
            <a:miter lim="800000"/>
            <a:headEnd/>
            <a:tailEnd/>
          </a:ln>
        </p:spPr>
      </p:pic>
      <p:sp>
        <p:nvSpPr>
          <p:cNvPr id="405601" name="Rectangle 97"/>
          <p:cNvSpPr>
            <a:spLocks noChangeArrowheads="1"/>
          </p:cNvSpPr>
          <p:nvPr/>
        </p:nvSpPr>
        <p:spPr bwMode="auto">
          <a:xfrm>
            <a:off x="5816600" y="6492875"/>
            <a:ext cx="838200" cy="476250"/>
          </a:xfrm>
          <a:prstGeom prst="rect">
            <a:avLst/>
          </a:prstGeom>
          <a:noFill/>
          <a:ln w="9525">
            <a:noFill/>
            <a:miter lim="800000"/>
            <a:headEnd/>
            <a:tailEnd/>
          </a:ln>
          <a:effectLst>
            <a:outerShdw dist="17961" dir="2700000" algn="ctr" rotWithShape="0">
              <a:schemeClr val="tx1"/>
            </a:outerShdw>
          </a:effectLst>
        </p:spPr>
        <p:txBody>
          <a:bodyPr/>
          <a:lstStyle/>
          <a:p>
            <a:pPr algn="ctr">
              <a:defRPr/>
            </a:pPr>
            <a:fld id="{B7E4ADF7-99AF-4321-9212-E05C8DDDCA83}" type="slidenum">
              <a:rPr lang="en-US" sz="1200" b="1">
                <a:solidFill>
                  <a:srgbClr val="FFFFFF"/>
                </a:solidFill>
              </a:rPr>
              <a:pPr algn="ctr">
                <a:defRPr/>
              </a:pPr>
              <a:t>‹#›</a:t>
            </a:fld>
            <a:endParaRPr lang="en-US" sz="1200" b="1">
              <a:solidFill>
                <a:srgbClr val="FFFFFF"/>
              </a:solidFill>
            </a:endParaRPr>
          </a:p>
        </p:txBody>
      </p:sp>
      <p:grpSp>
        <p:nvGrpSpPr>
          <p:cNvPr id="6155" name="Group 98"/>
          <p:cNvGrpSpPr>
            <a:grpSpLocks/>
          </p:cNvGrpSpPr>
          <p:nvPr userDrawn="1"/>
        </p:nvGrpSpPr>
        <p:grpSpPr bwMode="auto">
          <a:xfrm>
            <a:off x="6059488" y="6477000"/>
            <a:ext cx="354012" cy="381000"/>
            <a:chOff x="4181" y="4125"/>
            <a:chExt cx="183" cy="192"/>
          </a:xfrm>
        </p:grpSpPr>
        <p:sp>
          <p:nvSpPr>
            <p:cNvPr id="405603" name="Freeform 99"/>
            <p:cNvSpPr>
              <a:spLocks/>
            </p:cNvSpPr>
            <p:nvPr userDrawn="1"/>
          </p:nvSpPr>
          <p:spPr bwMode="auto">
            <a:xfrm>
              <a:off x="4181" y="4125"/>
              <a:ext cx="183" cy="192"/>
            </a:xfrm>
            <a:custGeom>
              <a:avLst/>
              <a:gdLst/>
              <a:ahLst/>
              <a:cxnLst>
                <a:cxn ang="0">
                  <a:pos x="364" y="424"/>
                </a:cxn>
                <a:cxn ang="0">
                  <a:pos x="364" y="0"/>
                </a:cxn>
                <a:cxn ang="0">
                  <a:pos x="0" y="0"/>
                </a:cxn>
                <a:cxn ang="0">
                  <a:pos x="0" y="578"/>
                </a:cxn>
                <a:cxn ang="0">
                  <a:pos x="232" y="578"/>
                </a:cxn>
                <a:cxn ang="0">
                  <a:pos x="364" y="424"/>
                </a:cxn>
              </a:cxnLst>
              <a:rect l="0" t="0" r="r" b="b"/>
              <a:pathLst>
                <a:path w="364" h="578">
                  <a:moveTo>
                    <a:pt x="364" y="424"/>
                  </a:moveTo>
                  <a:lnTo>
                    <a:pt x="364" y="0"/>
                  </a:lnTo>
                  <a:lnTo>
                    <a:pt x="0" y="0"/>
                  </a:lnTo>
                  <a:lnTo>
                    <a:pt x="0" y="578"/>
                  </a:lnTo>
                  <a:lnTo>
                    <a:pt x="232" y="578"/>
                  </a:lnTo>
                  <a:lnTo>
                    <a:pt x="364" y="424"/>
                  </a:lnTo>
                  <a:close/>
                </a:path>
              </a:pathLst>
            </a:custGeom>
            <a:noFill/>
            <a:ln w="1588">
              <a:solidFill>
                <a:srgbClr val="FFFFFF"/>
              </a:solidFill>
              <a:prstDash val="solid"/>
              <a:round/>
              <a:headEnd/>
              <a:tailEnd/>
            </a:ln>
          </p:spPr>
          <p:txBody>
            <a:bodyPr/>
            <a:lstStyle/>
            <a:p>
              <a:pPr>
                <a:defRPr/>
              </a:pPr>
              <a:endParaRPr lang="en-US"/>
            </a:p>
          </p:txBody>
        </p:sp>
        <p:sp>
          <p:nvSpPr>
            <p:cNvPr id="405604" name="Freeform 100"/>
            <p:cNvSpPr>
              <a:spLocks/>
            </p:cNvSpPr>
            <p:nvPr userDrawn="1"/>
          </p:nvSpPr>
          <p:spPr bwMode="auto">
            <a:xfrm>
              <a:off x="4297" y="4266"/>
              <a:ext cx="55"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rgbClr val="FFFFFF"/>
            </a:solidFill>
            <a:ln w="9525">
              <a:solidFill>
                <a:srgbClr val="FFFFFF"/>
              </a:solidFill>
              <a:round/>
              <a:headEnd/>
              <a:tailEnd/>
            </a:ln>
          </p:spPr>
          <p:txBody>
            <a:bodyPr/>
            <a:lstStyle/>
            <a:p>
              <a:pPr>
                <a:defRPr/>
              </a:pPr>
              <a:endParaRPr lang="en-US"/>
            </a:p>
          </p:txBody>
        </p:sp>
        <p:sp>
          <p:nvSpPr>
            <p:cNvPr id="405605" name="Freeform 101"/>
            <p:cNvSpPr>
              <a:spLocks/>
            </p:cNvSpPr>
            <p:nvPr userDrawn="1"/>
          </p:nvSpPr>
          <p:spPr bwMode="auto">
            <a:xfrm>
              <a:off x="4297" y="4266"/>
              <a:ext cx="55"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rgbClr val="FFFFFF"/>
            </a:solidFill>
            <a:ln w="1588">
              <a:solidFill>
                <a:srgbClr val="FFFFFF"/>
              </a:solidFill>
              <a:prstDash val="solid"/>
              <a:round/>
              <a:headEnd/>
              <a:tailEnd/>
            </a:ln>
          </p:spPr>
          <p:txBody>
            <a:bodyPr/>
            <a:lstStyle/>
            <a:p>
              <a:pPr>
                <a:defRPr/>
              </a:pPr>
              <a:endParaRPr lang="en-US"/>
            </a:p>
          </p:txBody>
        </p:sp>
      </p:grpSp>
      <p:sp>
        <p:nvSpPr>
          <p:cNvPr id="19" name="TextBox 18"/>
          <p:cNvSpPr txBox="1"/>
          <p:nvPr userDrawn="1"/>
        </p:nvSpPr>
        <p:spPr>
          <a:xfrm>
            <a:off x="4648200" y="6477000"/>
            <a:ext cx="1076325" cy="261938"/>
          </a:xfrm>
          <a:prstGeom prst="rect">
            <a:avLst/>
          </a:prstGeom>
          <a:noFill/>
          <a:ln w="12700" algn="ctr">
            <a:noFill/>
            <a:miter lim="800000"/>
            <a:headEnd/>
            <a:tailEnd/>
          </a:ln>
          <a:effectLst>
            <a:outerShdw dist="17961" dir="2700000" algn="ctr" rotWithShape="0">
              <a:schemeClr val="tx1"/>
            </a:outerShdw>
          </a:effectLst>
        </p:spPr>
        <p:txBody>
          <a:bodyPr lIns="92075" tIns="46038" rIns="92075" bIns="46038">
            <a:spAutoFit/>
          </a:bodyPr>
          <a:lstStyle/>
          <a:p>
            <a:pPr marL="173038" indent="-173038" eaLnBrk="0" hangingPunct="0">
              <a:spcBef>
                <a:spcPct val="50000"/>
              </a:spcBef>
              <a:defRPr/>
            </a:pPr>
            <a:r>
              <a:rPr lang="en-US" sz="1100" b="1" dirty="0">
                <a:solidFill>
                  <a:schemeClr val="bg1"/>
                </a:solidFill>
              </a:rPr>
              <a:t>Confidential</a:t>
            </a:r>
          </a:p>
        </p:txBody>
      </p:sp>
    </p:spTree>
  </p:cSld>
  <p:clrMap bg1="lt1" tx1="dk1" bg2="lt2" tx2="dk2" accent1="accent1" accent2="accent2" accent3="accent3" accent4="accent4" accent5="accent5" accent6="accent6" hlink="hlink" folHlink="folHlink"/>
  <p:sldLayoutIdLst>
    <p:sldLayoutId id="2147484224" r:id="rId1"/>
    <p:sldLayoutId id="2147484212" r:id="rId2"/>
    <p:sldLayoutId id="2147484213" r:id="rId3"/>
    <p:sldLayoutId id="2147484214" r:id="rId4"/>
    <p:sldLayoutId id="2147484215" r:id="rId5"/>
    <p:sldLayoutId id="2147484216" r:id="rId6"/>
    <p:sldLayoutId id="2147484217" r:id="rId7"/>
    <p:sldLayoutId id="2147484218" r:id="rId8"/>
    <p:sldLayoutId id="2147484219" r:id="rId9"/>
    <p:sldLayoutId id="2147484220" r:id="rId10"/>
    <p:sldLayoutId id="2147484221" r:id="rId11"/>
    <p:sldLayoutId id="2147484222" r:id="rId12"/>
    <p:sldLayoutId id="2147484223" r:id="rId13"/>
  </p:sldLayoutIdLst>
  <p:txStyles>
    <p:titleStyle>
      <a:lvl1pPr algn="l" rtl="0" eaLnBrk="0" fontAlgn="base" hangingPunct="0">
        <a:spcBef>
          <a:spcPct val="0"/>
        </a:spcBef>
        <a:spcAft>
          <a:spcPct val="0"/>
        </a:spcAft>
        <a:defRPr sz="3200" b="1">
          <a:solidFill>
            <a:srgbClr val="FFFFFF"/>
          </a:solidFill>
          <a:latin typeface="+mj-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itchFamily="2" charset="2"/>
        <a:buChar char="Ø"/>
        <a:defRPr sz="20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hyperlink" Target="../DEMOS/2DArray.c" TargetMode="External"/><Relationship Id="rId5" Type="http://schemas.openxmlformats.org/officeDocument/2006/relationships/oleObject" Target="../embeddings/oleObject6.bin"/><Relationship Id="rId4" Type="http://schemas.openxmlformats.org/officeDocument/2006/relationships/hyperlink" Target="../DEMOS/2DArray1.c"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oleObject8.bin"/></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26.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oleObject" Target="../embeddings/oleObject9.bin"/><Relationship Id="rId4" Type="http://schemas.openxmlformats.org/officeDocument/2006/relationships/hyperlink" Target="../DEMOS/string.c"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oleObject" Target="../embeddings/oleObject10.bin"/><Relationship Id="rId4" Type="http://schemas.openxmlformats.org/officeDocument/2006/relationships/hyperlink" Target="../DEMOS/stringfunction.c"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ctrTitle"/>
          </p:nvPr>
        </p:nvSpPr>
        <p:spPr>
          <a:xfrm>
            <a:off x="304800" y="1143000"/>
            <a:ext cx="8420100" cy="1143000"/>
          </a:xfrm>
        </p:spPr>
        <p:txBody>
          <a:bodyPr lIns="90488" tIns="44450" rIns="90488" bIns="44450"/>
          <a:lstStyle/>
          <a:p>
            <a:pPr eaLnBrk="1" hangingPunct="1">
              <a:defRPr/>
            </a:pPr>
            <a:r>
              <a:rPr lang="en-US" sz="3200" dirty="0" smtClean="0"/>
              <a:t>Programming Practices Day 3</a:t>
            </a:r>
            <a:br>
              <a:rPr lang="en-US" sz="3200" dirty="0" smtClean="0"/>
            </a:br>
            <a:r>
              <a:rPr lang="en-US" sz="3200" dirty="0" smtClean="0"/>
              <a:t/>
            </a:r>
            <a:br>
              <a:rPr lang="en-US" sz="3200" dirty="0" smtClean="0"/>
            </a:br>
            <a:endParaRPr lang="en-US" sz="3200" dirty="0" smtClean="0"/>
          </a:p>
        </p:txBody>
      </p:sp>
      <p:sp>
        <p:nvSpPr>
          <p:cNvPr id="159749" name="Rectangle 5"/>
          <p:cNvSpPr>
            <a:spLocks noGrp="1" noChangeArrowheads="1"/>
          </p:cNvSpPr>
          <p:nvPr>
            <p:ph type="subTitle" idx="1"/>
          </p:nvPr>
        </p:nvSpPr>
        <p:spPr>
          <a:xfrm>
            <a:off x="457200" y="1752600"/>
            <a:ext cx="6934200" cy="571500"/>
          </a:xfrm>
        </p:spPr>
        <p:txBody>
          <a:bodyPr/>
          <a:lstStyle/>
          <a:p>
            <a:pPr eaLnBrk="1" hangingPunct="1">
              <a:defRPr/>
            </a:pPr>
            <a:r>
              <a:rPr lang="en-US" dirty="0" smtClean="0"/>
              <a:t>Bridge Course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9746"/>
                                        </p:tgtEl>
                                        <p:attrNameLst>
                                          <p:attrName>style.visibility</p:attrName>
                                        </p:attrNameLst>
                                      </p:cBhvr>
                                      <p:to>
                                        <p:strVal val="visible"/>
                                      </p:to>
                                    </p:set>
                                    <p:animEffect transition="in" filter="blinds(horizontal)">
                                      <p:cBhvr>
                                        <p:cTn id="7" dur="500"/>
                                        <p:tgtEl>
                                          <p:spTgt spid="159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538" name="Rectangle 2"/>
          <p:cNvSpPr>
            <a:spLocks noGrp="1" noChangeArrowheads="1"/>
          </p:cNvSpPr>
          <p:nvPr>
            <p:ph type="title"/>
          </p:nvPr>
        </p:nvSpPr>
        <p:spPr>
          <a:xfrm>
            <a:off x="247650" y="369888"/>
            <a:ext cx="9410700" cy="609600"/>
          </a:xfrm>
        </p:spPr>
        <p:txBody>
          <a:bodyPr/>
          <a:lstStyle/>
          <a:p>
            <a:pPr eaLnBrk="1" hangingPunct="1">
              <a:defRPr/>
            </a:pPr>
            <a:r>
              <a:rPr lang="en-US" dirty="0" smtClean="0"/>
              <a:t>Using Array Elements</a:t>
            </a:r>
          </a:p>
        </p:txBody>
      </p:sp>
      <p:sp>
        <p:nvSpPr>
          <p:cNvPr id="78851" name="Rectangle 3"/>
          <p:cNvSpPr>
            <a:spLocks noGrp="1" noChangeArrowheads="1"/>
          </p:cNvSpPr>
          <p:nvPr>
            <p:ph type="body" idx="1"/>
          </p:nvPr>
        </p:nvSpPr>
        <p:spPr>
          <a:xfrm>
            <a:off x="247650" y="1219200"/>
            <a:ext cx="9328150" cy="5105400"/>
          </a:xfrm>
        </p:spPr>
        <p:txBody>
          <a:bodyPr/>
          <a:lstStyle/>
          <a:p>
            <a:pPr eaLnBrk="1" hangingPunct="1">
              <a:buFont typeface="Wingdings" pitchFamily="2" charset="2"/>
              <a:buNone/>
            </a:pPr>
            <a:r>
              <a:rPr lang="en-US" dirty="0" smtClean="0"/>
              <a:t>	</a:t>
            </a:r>
            <a:r>
              <a:rPr lang="en-US" sz="1800" dirty="0" smtClean="0">
                <a:solidFill>
                  <a:srgbClr val="008000"/>
                </a:solidFill>
                <a:latin typeface="Courier New" pitchFamily="49" charset="0"/>
              </a:rPr>
              <a:t>/* Print the salary at array index 0 */</a:t>
            </a:r>
          </a:p>
          <a:p>
            <a:pPr eaLnBrk="1" hangingPunct="1">
              <a:buFont typeface="Wingdings" pitchFamily="2" charset="2"/>
              <a:buNone/>
            </a:pPr>
            <a:r>
              <a:rPr lang="en-US" sz="1800" dirty="0" smtClean="0">
                <a:latin typeface="Courier New" pitchFamily="49" charset="0"/>
              </a:rPr>
              <a:t>	</a:t>
            </a:r>
            <a:r>
              <a:rPr lang="en-US" sz="1800" dirty="0" err="1" smtClean="0">
                <a:latin typeface="Courier New" pitchFamily="49" charset="0"/>
              </a:rPr>
              <a:t>printf</a:t>
            </a:r>
            <a:r>
              <a:rPr lang="en-US" sz="1800" dirty="0" smtClean="0">
                <a:latin typeface="Courier New" pitchFamily="49" charset="0"/>
              </a:rPr>
              <a:t> (“Salary at Index 0 is %f \n”, </a:t>
            </a:r>
            <a:r>
              <a:rPr lang="en-US" sz="1800" dirty="0" err="1" smtClean="0">
                <a:latin typeface="Courier New" pitchFamily="49" charset="0"/>
              </a:rPr>
              <a:t>afSalary</a:t>
            </a:r>
            <a:r>
              <a:rPr lang="en-US" sz="1800" dirty="0" smtClean="0">
                <a:latin typeface="Courier New" pitchFamily="49" charset="0"/>
              </a:rPr>
              <a:t>[0]);</a:t>
            </a:r>
          </a:p>
          <a:p>
            <a:pPr eaLnBrk="1" hangingPunct="1">
              <a:buFont typeface="Wingdings" pitchFamily="2" charset="2"/>
              <a:buNone/>
            </a:pPr>
            <a:endParaRPr lang="en-US" sz="1800" dirty="0" smtClean="0"/>
          </a:p>
          <a:p>
            <a:pPr eaLnBrk="1" hangingPunct="1"/>
            <a:r>
              <a:rPr lang="en-US" sz="1800" dirty="0" smtClean="0"/>
              <a:t> </a:t>
            </a:r>
            <a:r>
              <a:rPr lang="en-US" dirty="0" smtClean="0"/>
              <a:t>Arrays can also be referenced as </a:t>
            </a:r>
            <a:r>
              <a:rPr lang="en-US" dirty="0" smtClean="0">
                <a:latin typeface="Courier New" pitchFamily="49" charset="0"/>
              </a:rPr>
              <a:t>index[</a:t>
            </a:r>
            <a:r>
              <a:rPr lang="en-US" dirty="0" err="1" smtClean="0">
                <a:latin typeface="Courier New" pitchFamily="49" charset="0"/>
              </a:rPr>
              <a:t>ArrayName</a:t>
            </a:r>
            <a:r>
              <a:rPr lang="en-US" dirty="0" smtClean="0">
                <a:latin typeface="Courier New" pitchFamily="49" charset="0"/>
              </a:rPr>
              <a:t>]</a:t>
            </a:r>
          </a:p>
          <a:p>
            <a:pPr eaLnBrk="1" hangingPunct="1">
              <a:buFont typeface="Wingdings" pitchFamily="2" charset="2"/>
              <a:buNone/>
            </a:pPr>
            <a:endParaRPr lang="en-US" dirty="0" smtClean="0">
              <a:latin typeface="Courier New" pitchFamily="49" charset="0"/>
            </a:endParaRPr>
          </a:p>
          <a:p>
            <a:pPr eaLnBrk="1" hangingPunct="1"/>
            <a:r>
              <a:rPr lang="en-US" dirty="0" smtClean="0"/>
              <a:t>The statement </a:t>
            </a:r>
            <a:r>
              <a:rPr lang="en-US" dirty="0" smtClean="0">
                <a:latin typeface="Courier New" pitchFamily="49" charset="0"/>
              </a:rPr>
              <a:t>5[</a:t>
            </a:r>
            <a:r>
              <a:rPr lang="en-US" dirty="0" err="1" smtClean="0">
                <a:latin typeface="Courier New" pitchFamily="49" charset="0"/>
              </a:rPr>
              <a:t>afSalary</a:t>
            </a:r>
            <a:r>
              <a:rPr lang="en-US" dirty="0" smtClean="0">
                <a:latin typeface="Courier New" pitchFamily="49" charset="0"/>
              </a:rPr>
              <a:t>]</a:t>
            </a:r>
            <a:r>
              <a:rPr lang="en-US" dirty="0" smtClean="0"/>
              <a:t> is also a  valid statement which is same as </a:t>
            </a:r>
            <a:r>
              <a:rPr lang="en-US" dirty="0" err="1" smtClean="0">
                <a:latin typeface="Courier New" pitchFamily="49" charset="0"/>
              </a:rPr>
              <a:t>afSalary</a:t>
            </a:r>
            <a:r>
              <a:rPr lang="en-US" dirty="0" smtClean="0">
                <a:latin typeface="Courier New" pitchFamily="49" charset="0"/>
              </a:rPr>
              <a:t>[5]</a:t>
            </a:r>
          </a:p>
          <a:p>
            <a:pPr eaLnBrk="1" hangingPunct="1">
              <a:buFont typeface="Wingdings" pitchFamily="2" charset="2"/>
              <a:buNone/>
            </a:pPr>
            <a:r>
              <a:rPr lang="en-US" sz="1800" b="1" dirty="0" smtClean="0">
                <a:latin typeface="Courier New" pitchFamily="49" charset="0"/>
              </a:rPr>
              <a:t>         </a:t>
            </a:r>
          </a:p>
          <a:p>
            <a:pPr eaLnBrk="1" hangingPunct="1">
              <a:buFont typeface="Wingdings" pitchFamily="2" charset="2"/>
              <a:buNone/>
            </a:pPr>
            <a:r>
              <a:rPr lang="en-US" sz="1600" b="1" dirty="0" smtClean="0">
                <a:latin typeface="Courier New" pitchFamily="49" charset="0"/>
              </a:rPr>
              <a:t> 	</a:t>
            </a:r>
            <a:r>
              <a:rPr lang="en-US" sz="1800" b="1" dirty="0" err="1" smtClean="0">
                <a:latin typeface="Courier New" pitchFamily="49" charset="0"/>
              </a:rPr>
              <a:t>afSalary</a:t>
            </a:r>
            <a:r>
              <a:rPr lang="en-US" sz="1800" b="1" dirty="0" smtClean="0">
                <a:latin typeface="Courier New" pitchFamily="49" charset="0"/>
              </a:rPr>
              <a:t>[5] </a:t>
            </a:r>
            <a:r>
              <a:rPr lang="en-US" sz="1800" dirty="0" smtClean="0">
                <a:latin typeface="Courier New" pitchFamily="49" charset="0"/>
              </a:rPr>
              <a:t>= *(Base address + (5 * </a:t>
            </a:r>
            <a:r>
              <a:rPr lang="en-US" sz="1800" dirty="0" err="1" smtClean="0">
                <a:latin typeface="Courier New" pitchFamily="49" charset="0"/>
              </a:rPr>
              <a:t>sizeof</a:t>
            </a:r>
            <a:r>
              <a:rPr lang="en-US" sz="1800" dirty="0" smtClean="0">
                <a:latin typeface="Courier New" pitchFamily="49" charset="0"/>
              </a:rPr>
              <a:t>(</a:t>
            </a:r>
            <a:r>
              <a:rPr lang="en-US" sz="1800" dirty="0" err="1" smtClean="0">
                <a:latin typeface="Courier New" pitchFamily="49" charset="0"/>
              </a:rPr>
              <a:t>datatype</a:t>
            </a:r>
            <a:r>
              <a:rPr lang="en-US" sz="1800" dirty="0" smtClean="0">
                <a:latin typeface="Courier New" pitchFamily="49" charset="0"/>
              </a:rPr>
              <a:t> of </a:t>
            </a:r>
            <a:r>
              <a:rPr lang="en-US" sz="1800" dirty="0" err="1" smtClean="0">
                <a:latin typeface="Courier New" pitchFamily="49" charset="0"/>
              </a:rPr>
              <a:t>afSalary</a:t>
            </a:r>
            <a:r>
              <a:rPr lang="en-US" sz="1800" dirty="0" smtClean="0">
                <a:latin typeface="Courier New" pitchFamily="49" charset="0"/>
              </a:rPr>
              <a:t>)))</a:t>
            </a:r>
          </a:p>
          <a:p>
            <a:pPr eaLnBrk="1" hangingPunct="1">
              <a:buFont typeface="Wingdings" pitchFamily="2" charset="2"/>
              <a:buNone/>
            </a:pPr>
            <a:r>
              <a:rPr lang="en-US" sz="1600" dirty="0" smtClean="0">
                <a:latin typeface="Courier New" pitchFamily="49" charset="0"/>
              </a:rPr>
              <a:t>                                      </a:t>
            </a:r>
          </a:p>
          <a:p>
            <a:pPr eaLnBrk="1" hangingPunct="1">
              <a:buFont typeface="Wingdings" pitchFamily="2" charset="2"/>
              <a:buNone/>
            </a:pPr>
            <a:endParaRPr lang="en-US" sz="1600" b="1" dirty="0" smtClean="0">
              <a:latin typeface="Courier New" pitchFamily="49" charset="0"/>
            </a:endParaRPr>
          </a:p>
          <a:p>
            <a:pPr eaLnBrk="1" hangingPunct="1">
              <a:buFont typeface="Wingdings" pitchFamily="2" charset="2"/>
              <a:buNone/>
            </a:pPr>
            <a:r>
              <a:rPr lang="en-US" sz="1800" dirty="0" smtClean="0">
                <a:latin typeface="Courier New" pitchFamily="49" charset="0"/>
              </a:rPr>
              <a:t> 	</a:t>
            </a:r>
            <a:r>
              <a:rPr lang="en-US" sz="1800" b="1" dirty="0" smtClean="0">
                <a:latin typeface="Courier New" pitchFamily="49" charset="0"/>
              </a:rPr>
              <a:t>5[</a:t>
            </a:r>
            <a:r>
              <a:rPr lang="en-US" sz="1800" b="1" dirty="0" err="1" smtClean="0">
                <a:latin typeface="Courier New" pitchFamily="49" charset="0"/>
              </a:rPr>
              <a:t>afSalary</a:t>
            </a:r>
            <a:r>
              <a:rPr lang="en-US" sz="1800" b="1" dirty="0" smtClean="0">
                <a:latin typeface="Courier New" pitchFamily="49" charset="0"/>
              </a:rPr>
              <a:t>] </a:t>
            </a:r>
            <a:r>
              <a:rPr lang="en-US" sz="1800" dirty="0" smtClean="0">
                <a:latin typeface="Courier New" pitchFamily="49" charset="0"/>
              </a:rPr>
              <a:t>= *(Base address + (5 * </a:t>
            </a:r>
            <a:r>
              <a:rPr lang="en-US" sz="1800" dirty="0" err="1" smtClean="0">
                <a:latin typeface="Courier New" pitchFamily="49" charset="0"/>
              </a:rPr>
              <a:t>sizeof</a:t>
            </a:r>
            <a:r>
              <a:rPr lang="en-US" sz="1800" dirty="0" smtClean="0">
                <a:latin typeface="Courier New" pitchFamily="49" charset="0"/>
              </a:rPr>
              <a:t>(</a:t>
            </a:r>
            <a:r>
              <a:rPr lang="en-US" sz="1800" dirty="0" err="1" smtClean="0">
                <a:latin typeface="Courier New" pitchFamily="49" charset="0"/>
              </a:rPr>
              <a:t>datatype</a:t>
            </a:r>
            <a:r>
              <a:rPr lang="en-US" sz="1800" dirty="0" smtClean="0">
                <a:latin typeface="Courier New" pitchFamily="49" charset="0"/>
              </a:rPr>
              <a:t> of </a:t>
            </a:r>
            <a:r>
              <a:rPr lang="en-US" sz="1800" dirty="0" err="1" smtClean="0">
                <a:latin typeface="Courier New" pitchFamily="49" charset="0"/>
              </a:rPr>
              <a:t>afSalary</a:t>
            </a:r>
            <a:r>
              <a:rPr lang="en-US" sz="1800" dirty="0" smtClean="0">
                <a:latin typeface="Courier New" pitchFamily="49" charset="0"/>
              </a:rPr>
              <a:t>)))</a:t>
            </a:r>
            <a:endParaRPr lang="en-US" sz="1600" dirty="0" smtClean="0">
              <a:latin typeface="Courier New" pitchFamily="49" charset="0"/>
            </a:endParaRPr>
          </a:p>
          <a:p>
            <a:pPr eaLnBrk="1" hangingPunct="1">
              <a:buFont typeface="Wingdings" pitchFamily="2" charset="2"/>
              <a:buNone/>
            </a:pPr>
            <a:r>
              <a:rPr lang="en-US" sz="1800" dirty="0" smtClean="0">
                <a:latin typeface="Courier New" pitchFamily="49" charset="0"/>
              </a:rPr>
              <a:t>	</a:t>
            </a:r>
            <a:r>
              <a:rPr lang="en-US" dirty="0" smtClean="0"/>
              <a:t>Therefore  5[</a:t>
            </a:r>
            <a:r>
              <a:rPr lang="en-US" dirty="0" err="1" smtClean="0"/>
              <a:t>afSalary</a:t>
            </a:r>
            <a:r>
              <a:rPr lang="en-US" dirty="0" smtClean="0"/>
              <a:t>] and </a:t>
            </a:r>
            <a:r>
              <a:rPr lang="en-US" dirty="0" err="1" smtClean="0"/>
              <a:t>afSalary</a:t>
            </a:r>
            <a:r>
              <a:rPr lang="en-US" dirty="0" smtClean="0"/>
              <a:t>[5] refer to the same element</a:t>
            </a:r>
          </a:p>
          <a:p>
            <a:pPr eaLnBrk="1" hangingPunct="1">
              <a:buFont typeface="Wingdings" pitchFamily="2" charset="2"/>
              <a:buNone/>
            </a:pPr>
            <a:r>
              <a:rPr lang="en-US" dirty="0" smtClean="0"/>
              <a:t> </a:t>
            </a:r>
            <a:endParaRPr lang="en-US" sz="1800" dirty="0" smtClean="0">
              <a:latin typeface="Courier New" pitchFamily="49" charset="0"/>
            </a:endParaRPr>
          </a:p>
        </p:txBody>
      </p:sp>
      <p:sp>
        <p:nvSpPr>
          <p:cNvPr id="4"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27A47D72-5E4B-4EF5-868A-78B734C8ED66}"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4" name="Rectangle 2"/>
          <p:cNvSpPr>
            <a:spLocks noGrp="1" noChangeArrowheads="1"/>
          </p:cNvSpPr>
          <p:nvPr>
            <p:ph type="title"/>
          </p:nvPr>
        </p:nvSpPr>
        <p:spPr>
          <a:xfrm>
            <a:off x="247650" y="369888"/>
            <a:ext cx="9410700" cy="609600"/>
          </a:xfrm>
        </p:spPr>
        <p:txBody>
          <a:bodyPr/>
          <a:lstStyle/>
          <a:p>
            <a:pPr eaLnBrk="1" hangingPunct="1">
              <a:defRPr/>
            </a:pPr>
            <a:r>
              <a:rPr lang="en-US" smtClean="0"/>
              <a:t>Array Declarations</a:t>
            </a:r>
          </a:p>
        </p:txBody>
      </p:sp>
      <p:sp>
        <p:nvSpPr>
          <p:cNvPr id="22531" name="Rectangle 3"/>
          <p:cNvSpPr>
            <a:spLocks noGrp="1" noChangeArrowheads="1"/>
          </p:cNvSpPr>
          <p:nvPr>
            <p:ph type="body" idx="1"/>
          </p:nvPr>
        </p:nvSpPr>
        <p:spPr>
          <a:xfrm>
            <a:off x="247650" y="1219201"/>
            <a:ext cx="9328150" cy="4868863"/>
          </a:xfrm>
        </p:spPr>
        <p:txBody>
          <a:bodyPr/>
          <a:lstStyle/>
          <a:p>
            <a:pPr eaLnBrk="1" hangingPunct="1">
              <a:lnSpc>
                <a:spcPct val="80000"/>
              </a:lnSpc>
              <a:defRPr/>
            </a:pPr>
            <a:r>
              <a:rPr lang="en-US" dirty="0" smtClean="0"/>
              <a:t>Some valid array declarations:</a:t>
            </a:r>
          </a:p>
          <a:p>
            <a:pPr eaLnBrk="1" hangingPunct="1">
              <a:lnSpc>
                <a:spcPct val="80000"/>
              </a:lnSpc>
              <a:defRPr/>
            </a:pPr>
            <a:endParaRPr lang="en-US" dirty="0" smtClean="0"/>
          </a:p>
          <a:p>
            <a:pPr lvl="1" eaLnBrk="1" hangingPunct="1">
              <a:lnSpc>
                <a:spcPct val="80000"/>
              </a:lnSpc>
              <a:defRPr/>
            </a:pPr>
            <a:r>
              <a:rPr lang="en-US" sz="1600" dirty="0" smtClean="0">
                <a:latin typeface="+mj-lt"/>
                <a:ea typeface="+mn-ea"/>
                <a:cs typeface="+mn-cs"/>
              </a:rPr>
              <a:t>float </a:t>
            </a:r>
            <a:r>
              <a:rPr lang="en-US" sz="1600" dirty="0" err="1" smtClean="0">
                <a:latin typeface="+mj-lt"/>
                <a:ea typeface="+mn-ea"/>
                <a:cs typeface="+mn-cs"/>
              </a:rPr>
              <a:t>afSalary</a:t>
            </a:r>
            <a:r>
              <a:rPr lang="en-US" sz="1600" dirty="0" smtClean="0">
                <a:latin typeface="+mj-lt"/>
                <a:ea typeface="+mn-ea"/>
                <a:cs typeface="+mn-cs"/>
              </a:rPr>
              <a:t>[6];		</a:t>
            </a:r>
          </a:p>
          <a:p>
            <a:pPr lvl="1" eaLnBrk="1" hangingPunct="1">
              <a:lnSpc>
                <a:spcPct val="80000"/>
              </a:lnSpc>
              <a:defRPr/>
            </a:pPr>
            <a:r>
              <a:rPr lang="en-US" sz="1600" dirty="0" smtClean="0">
                <a:latin typeface="+mj-lt"/>
                <a:ea typeface="+mn-ea"/>
                <a:cs typeface="+mn-cs"/>
              </a:rPr>
              <a:t> float </a:t>
            </a:r>
            <a:r>
              <a:rPr lang="en-US" sz="1600" dirty="0" err="1" smtClean="0">
                <a:latin typeface="+mj-lt"/>
                <a:ea typeface="+mn-ea"/>
                <a:cs typeface="+mn-cs"/>
              </a:rPr>
              <a:t>afSalary</a:t>
            </a:r>
            <a:r>
              <a:rPr lang="en-US" sz="1600" dirty="0" smtClean="0">
                <a:latin typeface="+mj-lt"/>
                <a:ea typeface="+mn-ea"/>
                <a:cs typeface="+mn-cs"/>
              </a:rPr>
              <a:t>[6]={1.0,2.0,3.0,4.0,5.0,6.0};</a:t>
            </a:r>
          </a:p>
          <a:p>
            <a:pPr lvl="1" eaLnBrk="1" hangingPunct="1">
              <a:lnSpc>
                <a:spcPct val="80000"/>
              </a:lnSpc>
              <a:defRPr/>
            </a:pPr>
            <a:r>
              <a:rPr lang="en-US" sz="1600" dirty="0" smtClean="0">
                <a:latin typeface="+mj-lt"/>
                <a:ea typeface="+mn-ea"/>
                <a:cs typeface="+mn-cs"/>
              </a:rPr>
              <a:t> float </a:t>
            </a:r>
            <a:r>
              <a:rPr lang="en-US" sz="1600" dirty="0" err="1" smtClean="0">
                <a:latin typeface="+mj-lt"/>
                <a:ea typeface="+mn-ea"/>
                <a:cs typeface="+mn-cs"/>
              </a:rPr>
              <a:t>afSalary</a:t>
            </a:r>
            <a:r>
              <a:rPr lang="en-US" sz="1600" dirty="0" smtClean="0">
                <a:latin typeface="+mj-lt"/>
                <a:ea typeface="+mn-ea"/>
                <a:cs typeface="+mn-cs"/>
              </a:rPr>
              <a:t>[6];</a:t>
            </a:r>
          </a:p>
          <a:p>
            <a:pPr eaLnBrk="1" hangingPunct="1">
              <a:lnSpc>
                <a:spcPct val="80000"/>
              </a:lnSpc>
              <a:buFont typeface="Wingdings" pitchFamily="2" charset="2"/>
              <a:buNone/>
              <a:defRPr/>
            </a:pPr>
            <a:r>
              <a:rPr lang="en-US" sz="1600" dirty="0" smtClean="0">
                <a:latin typeface="+mj-lt"/>
              </a:rPr>
              <a:t>                  </a:t>
            </a:r>
            <a:r>
              <a:rPr lang="en-US" sz="1600" dirty="0" err="1" smtClean="0">
                <a:latin typeface="+mj-lt"/>
              </a:rPr>
              <a:t>afSalary</a:t>
            </a:r>
            <a:r>
              <a:rPr lang="en-US" sz="1600" dirty="0" smtClean="0">
                <a:latin typeface="+mj-lt"/>
              </a:rPr>
              <a:t>[0] = 12500.00;	</a:t>
            </a:r>
          </a:p>
          <a:p>
            <a:pPr lvl="1" eaLnBrk="1" hangingPunct="1">
              <a:lnSpc>
                <a:spcPct val="80000"/>
              </a:lnSpc>
              <a:defRPr/>
            </a:pPr>
            <a:r>
              <a:rPr lang="en-US" sz="1600" dirty="0" smtClean="0">
                <a:latin typeface="+mj-lt"/>
                <a:ea typeface="+mn-ea"/>
                <a:cs typeface="+mn-cs"/>
              </a:rPr>
              <a:t> float </a:t>
            </a:r>
            <a:r>
              <a:rPr lang="en-US" sz="1600" dirty="0" err="1" smtClean="0">
                <a:latin typeface="+mj-lt"/>
                <a:ea typeface="+mn-ea"/>
                <a:cs typeface="+mn-cs"/>
              </a:rPr>
              <a:t>afSalary</a:t>
            </a:r>
            <a:r>
              <a:rPr lang="en-US" sz="1600" dirty="0" smtClean="0">
                <a:latin typeface="+mj-lt"/>
                <a:ea typeface="+mn-ea"/>
                <a:cs typeface="+mn-cs"/>
              </a:rPr>
              <a:t>[] = {15000.00,14000.0,12000.0};	</a:t>
            </a:r>
          </a:p>
          <a:p>
            <a:pPr lvl="1" eaLnBrk="1" hangingPunct="1">
              <a:lnSpc>
                <a:spcPct val="80000"/>
              </a:lnSpc>
              <a:defRPr/>
            </a:pPr>
            <a:r>
              <a:rPr lang="en-US" sz="1600" dirty="0" smtClean="0">
                <a:latin typeface="+mj-lt"/>
                <a:ea typeface="+mn-ea"/>
                <a:cs typeface="+mn-cs"/>
              </a:rPr>
              <a:t> float </a:t>
            </a:r>
            <a:r>
              <a:rPr lang="en-US" sz="1600" dirty="0" err="1" smtClean="0">
                <a:latin typeface="+mj-lt"/>
                <a:ea typeface="+mn-ea"/>
                <a:cs typeface="+mn-cs"/>
              </a:rPr>
              <a:t>afSalary</a:t>
            </a:r>
            <a:r>
              <a:rPr lang="en-US" sz="1600" dirty="0" smtClean="0">
                <a:latin typeface="+mj-lt"/>
                <a:ea typeface="+mn-ea"/>
                <a:cs typeface="+mn-cs"/>
              </a:rPr>
              <a:t>[4] = {15000.00,14000.0,12000.0};</a:t>
            </a:r>
          </a:p>
          <a:p>
            <a:pPr lvl="1" eaLnBrk="1" hangingPunct="1">
              <a:lnSpc>
                <a:spcPct val="80000"/>
              </a:lnSpc>
              <a:defRPr/>
            </a:pPr>
            <a:endParaRPr lang="en-US" sz="1600" dirty="0" smtClean="0">
              <a:latin typeface="+mj-lt"/>
              <a:ea typeface="+mn-ea"/>
              <a:cs typeface="+mn-cs"/>
            </a:endParaRPr>
          </a:p>
          <a:p>
            <a:pPr eaLnBrk="1" hangingPunct="1">
              <a:lnSpc>
                <a:spcPct val="80000"/>
              </a:lnSpc>
              <a:defRPr/>
            </a:pPr>
            <a:r>
              <a:rPr lang="en-US" sz="1600" dirty="0" smtClean="0">
                <a:latin typeface="+mj-lt"/>
              </a:rPr>
              <a:t>Some invalid array declarations:</a:t>
            </a:r>
          </a:p>
          <a:p>
            <a:pPr lvl="1" eaLnBrk="1" hangingPunct="1">
              <a:lnSpc>
                <a:spcPct val="80000"/>
              </a:lnSpc>
              <a:defRPr/>
            </a:pPr>
            <a:r>
              <a:rPr lang="en-US" sz="1600" dirty="0" smtClean="0">
                <a:latin typeface="+mj-lt"/>
                <a:ea typeface="+mn-ea"/>
                <a:cs typeface="+mn-cs"/>
              </a:rPr>
              <a:t> float </a:t>
            </a:r>
            <a:r>
              <a:rPr lang="en-US" sz="1600" dirty="0" err="1" smtClean="0">
                <a:latin typeface="+mj-lt"/>
                <a:ea typeface="+mn-ea"/>
                <a:cs typeface="+mn-cs"/>
              </a:rPr>
              <a:t>afSalary</a:t>
            </a:r>
            <a:r>
              <a:rPr lang="en-US" sz="1600" dirty="0" smtClean="0">
                <a:latin typeface="+mj-lt"/>
                <a:ea typeface="+mn-ea"/>
                <a:cs typeface="+mn-cs"/>
              </a:rPr>
              <a:t>[];		</a:t>
            </a:r>
          </a:p>
          <a:p>
            <a:pPr lvl="1" eaLnBrk="1" hangingPunct="1">
              <a:lnSpc>
                <a:spcPct val="80000"/>
              </a:lnSpc>
              <a:defRPr/>
            </a:pPr>
            <a:r>
              <a:rPr lang="en-US" sz="1600" dirty="0" smtClean="0">
                <a:latin typeface="+mj-lt"/>
                <a:ea typeface="+mn-ea"/>
                <a:cs typeface="+mn-cs"/>
              </a:rPr>
              <a:t> float </a:t>
            </a:r>
            <a:r>
              <a:rPr lang="en-US" sz="1600" dirty="0" err="1" smtClean="0">
                <a:latin typeface="+mj-lt"/>
                <a:ea typeface="+mn-ea"/>
                <a:cs typeface="+mn-cs"/>
              </a:rPr>
              <a:t>afSalary</a:t>
            </a:r>
            <a:r>
              <a:rPr lang="en-US" sz="1600" dirty="0" smtClean="0">
                <a:latin typeface="+mj-lt"/>
                <a:ea typeface="+mn-ea"/>
                <a:cs typeface="+mn-cs"/>
              </a:rPr>
              <a:t>;</a:t>
            </a:r>
          </a:p>
          <a:p>
            <a:pPr lvl="1" eaLnBrk="1" hangingPunct="1">
              <a:lnSpc>
                <a:spcPct val="80000"/>
              </a:lnSpc>
              <a:defRPr/>
            </a:pPr>
            <a:r>
              <a:rPr lang="en-US" sz="1600" dirty="0" smtClean="0">
                <a:latin typeface="+mj-lt"/>
                <a:ea typeface="+mn-ea"/>
                <a:cs typeface="+mn-cs"/>
              </a:rPr>
              <a:t> </a:t>
            </a:r>
            <a:r>
              <a:rPr lang="en-US" sz="1600" dirty="0" err="1" smtClean="0">
                <a:latin typeface="+mj-lt"/>
                <a:ea typeface="+mn-ea"/>
                <a:cs typeface="+mn-cs"/>
              </a:rPr>
              <a:t>afSalary</a:t>
            </a:r>
            <a:r>
              <a:rPr lang="en-US" sz="1600" dirty="0" smtClean="0">
                <a:latin typeface="+mj-lt"/>
                <a:ea typeface="+mn-ea"/>
                <a:cs typeface="+mn-cs"/>
              </a:rPr>
              <a:t>={1.0,2.0,3.0,4.0,5.0,6.0};</a:t>
            </a:r>
          </a:p>
          <a:p>
            <a:pPr lvl="1" eaLnBrk="1" hangingPunct="1">
              <a:lnSpc>
                <a:spcPct val="80000"/>
              </a:lnSpc>
              <a:defRPr/>
            </a:pPr>
            <a:r>
              <a:rPr lang="en-US" sz="1600" dirty="0" smtClean="0">
                <a:latin typeface="+mj-lt"/>
                <a:ea typeface="+mn-ea"/>
                <a:cs typeface="+mn-cs"/>
              </a:rPr>
              <a:t> float </a:t>
            </a:r>
            <a:r>
              <a:rPr lang="en-US" sz="1600" dirty="0" err="1" smtClean="0">
                <a:latin typeface="+mj-lt"/>
                <a:ea typeface="+mn-ea"/>
                <a:cs typeface="+mn-cs"/>
              </a:rPr>
              <a:t>afSalary</a:t>
            </a:r>
            <a:r>
              <a:rPr lang="en-US" sz="1600" dirty="0" smtClean="0">
                <a:latin typeface="+mj-lt"/>
                <a:ea typeface="+mn-ea"/>
                <a:cs typeface="+mn-cs"/>
              </a:rPr>
              <a:t>[6];</a:t>
            </a:r>
          </a:p>
          <a:p>
            <a:pPr lvl="1" eaLnBrk="1" hangingPunct="1">
              <a:lnSpc>
                <a:spcPct val="80000"/>
              </a:lnSpc>
              <a:buFont typeface="Wingdings" pitchFamily="2" charset="2"/>
              <a:buNone/>
              <a:defRPr/>
            </a:pPr>
            <a:r>
              <a:rPr lang="en-US" sz="1600" dirty="0" smtClean="0">
                <a:latin typeface="+mj-lt"/>
                <a:ea typeface="+mn-ea"/>
                <a:cs typeface="+mn-cs"/>
              </a:rPr>
              <a:t>           </a:t>
            </a:r>
            <a:r>
              <a:rPr lang="en-US" sz="1600" dirty="0" err="1" smtClean="0">
                <a:latin typeface="+mj-lt"/>
                <a:ea typeface="+mn-ea"/>
                <a:cs typeface="+mn-cs"/>
              </a:rPr>
              <a:t>afSalary</a:t>
            </a:r>
            <a:r>
              <a:rPr lang="en-US" sz="1600" dirty="0" smtClean="0">
                <a:latin typeface="+mj-lt"/>
                <a:ea typeface="+mn-ea"/>
                <a:cs typeface="+mn-cs"/>
              </a:rPr>
              <a:t>[6] = 12500.00; </a:t>
            </a:r>
          </a:p>
          <a:p>
            <a:pPr eaLnBrk="1" hangingPunct="1">
              <a:lnSpc>
                <a:spcPct val="80000"/>
              </a:lnSpc>
              <a:buFont typeface="Wingdings" pitchFamily="2" charset="2"/>
              <a:buNone/>
              <a:defRPr/>
            </a:pPr>
            <a:r>
              <a:rPr lang="en-US" sz="1600" dirty="0" smtClean="0">
                <a:latin typeface="+mj-lt"/>
              </a:rPr>
              <a:t>               /*This is dangerous and would lead to unpredictable results*/	</a:t>
            </a:r>
          </a:p>
          <a:p>
            <a:pPr lvl="1" eaLnBrk="1" hangingPunct="1">
              <a:lnSpc>
                <a:spcPct val="80000"/>
              </a:lnSpc>
              <a:defRPr/>
            </a:pPr>
            <a:r>
              <a:rPr lang="en-US" sz="1600" dirty="0" smtClean="0">
                <a:latin typeface="+mj-lt"/>
                <a:ea typeface="+mn-ea"/>
                <a:cs typeface="+mn-cs"/>
              </a:rPr>
              <a:t> float </a:t>
            </a:r>
            <a:r>
              <a:rPr lang="en-US" sz="1600" dirty="0" err="1" smtClean="0">
                <a:latin typeface="+mj-lt"/>
                <a:ea typeface="+mn-ea"/>
                <a:cs typeface="+mn-cs"/>
              </a:rPr>
              <a:t>afSalary</a:t>
            </a:r>
            <a:r>
              <a:rPr lang="en-US" sz="1600" dirty="0" smtClean="0">
                <a:latin typeface="+mj-lt"/>
                <a:ea typeface="+mn-ea"/>
                <a:cs typeface="+mn-cs"/>
              </a:rPr>
              <a:t> = {15000.00,14000.0,12000.0</a:t>
            </a:r>
            <a:r>
              <a:rPr lang="en-US" sz="1600" dirty="0" smtClean="0">
                <a:latin typeface="+mj-lt"/>
              </a:rPr>
              <a:t>};	</a:t>
            </a:r>
            <a:r>
              <a:rPr lang="en-US" sz="1600" dirty="0" smtClean="0">
                <a:solidFill>
                  <a:srgbClr val="0000FF"/>
                </a:solidFill>
                <a:latin typeface="Courier New" pitchFamily="49" charset="0"/>
              </a:rPr>
              <a:t>	</a:t>
            </a:r>
          </a:p>
        </p:txBody>
      </p:sp>
      <p:sp>
        <p:nvSpPr>
          <p:cNvPr id="4"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F03193D6-BF93-40E3-AF86-B32FCBEEFF98}"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title"/>
          </p:nvPr>
        </p:nvSpPr>
        <p:spPr>
          <a:xfrm>
            <a:off x="228733" y="152400"/>
            <a:ext cx="9410700" cy="609600"/>
          </a:xfrm>
        </p:spPr>
        <p:txBody>
          <a:bodyPr/>
          <a:lstStyle/>
          <a:p>
            <a:pPr eaLnBrk="1" hangingPunct="1">
              <a:defRPr/>
            </a:pPr>
            <a:r>
              <a:rPr lang="en-US" sz="2800" dirty="0" smtClean="0"/>
              <a:t>Reading Keyboard Input for 1D array– </a:t>
            </a:r>
            <a:r>
              <a:rPr lang="en-US" sz="2800" dirty="0" err="1" smtClean="0"/>
              <a:t>scanf</a:t>
            </a:r>
            <a:r>
              <a:rPr lang="en-US" sz="2800" dirty="0" smtClean="0"/>
              <a:t> function(Self study)</a:t>
            </a:r>
          </a:p>
        </p:txBody>
      </p:sp>
      <p:sp>
        <p:nvSpPr>
          <p:cNvPr id="2056" name="Rectangle 3"/>
          <p:cNvSpPr>
            <a:spLocks noGrp="1" noChangeArrowheads="1"/>
          </p:cNvSpPr>
          <p:nvPr>
            <p:ph type="body" idx="1"/>
          </p:nvPr>
        </p:nvSpPr>
        <p:spPr>
          <a:xfrm>
            <a:off x="228733" y="990600"/>
            <a:ext cx="9328150" cy="2209800"/>
          </a:xfrm>
        </p:spPr>
        <p:txBody>
          <a:bodyPr/>
          <a:lstStyle/>
          <a:p>
            <a:pPr eaLnBrk="1" hangingPunct="1">
              <a:buFont typeface="Wingdings" pitchFamily="2" charset="2"/>
              <a:buNone/>
            </a:pPr>
            <a:endParaRPr lang="en-US" sz="1800" smtClean="0">
              <a:solidFill>
                <a:srgbClr val="0000FF"/>
              </a:solidFill>
              <a:latin typeface="Courier New" pitchFamily="49" charset="0"/>
            </a:endParaRPr>
          </a:p>
          <a:p>
            <a:pPr eaLnBrk="1" hangingPunct="1">
              <a:buFont typeface="Wingdings" pitchFamily="2" charset="2"/>
              <a:buNone/>
            </a:pPr>
            <a:r>
              <a:rPr lang="en-US" sz="1800" smtClean="0">
                <a:solidFill>
                  <a:srgbClr val="008000"/>
                </a:solidFill>
                <a:latin typeface="Courier New" pitchFamily="49" charset="0"/>
              </a:rPr>
              <a:t>/* Declare 1-D array of integers */</a:t>
            </a:r>
          </a:p>
          <a:p>
            <a:pPr eaLnBrk="1" hangingPunct="1">
              <a:buFont typeface="Wingdings" pitchFamily="2" charset="2"/>
              <a:buNone/>
            </a:pPr>
            <a:r>
              <a:rPr lang="en-US" sz="1800" smtClean="0">
                <a:latin typeface="Courier New" pitchFamily="49" charset="0"/>
              </a:rPr>
              <a:t>int aiJobCode[2];</a:t>
            </a:r>
          </a:p>
          <a:p>
            <a:pPr eaLnBrk="1" hangingPunct="1">
              <a:buFont typeface="Wingdings" pitchFamily="2" charset="2"/>
              <a:buNone/>
            </a:pPr>
            <a:r>
              <a:rPr lang="en-US" sz="1800" smtClean="0">
                <a:solidFill>
                  <a:srgbClr val="008000"/>
                </a:solidFill>
                <a:latin typeface="Courier New" pitchFamily="49" charset="0"/>
              </a:rPr>
              <a:t>/* Reading array elements */</a:t>
            </a:r>
          </a:p>
          <a:p>
            <a:pPr eaLnBrk="1" hangingPunct="1">
              <a:buFont typeface="Wingdings" pitchFamily="2" charset="2"/>
              <a:buNone/>
            </a:pPr>
            <a:r>
              <a:rPr lang="en-US" sz="1800" smtClean="0">
                <a:latin typeface="Courier New" pitchFamily="49" charset="0"/>
              </a:rPr>
              <a:t>scanf(“%d”,&amp;aiJobCode[0]);</a:t>
            </a:r>
          </a:p>
          <a:p>
            <a:pPr eaLnBrk="1" hangingPunct="1">
              <a:buFont typeface="Wingdings" pitchFamily="2" charset="2"/>
              <a:buNone/>
            </a:pPr>
            <a:r>
              <a:rPr lang="en-US" sz="1800" smtClean="0">
                <a:latin typeface="Courier New" pitchFamily="49" charset="0"/>
              </a:rPr>
              <a:t>scanf(“%d”,&amp;aiJobCode[1]);</a:t>
            </a:r>
          </a:p>
          <a:p>
            <a:pPr eaLnBrk="1" hangingPunct="1">
              <a:buFont typeface="Wingdings" pitchFamily="2" charset="2"/>
              <a:buNone/>
            </a:pPr>
            <a:endParaRPr lang="en-US" sz="1800" smtClean="0">
              <a:latin typeface="Courier New" pitchFamily="49" charset="0"/>
            </a:endParaRPr>
          </a:p>
        </p:txBody>
      </p:sp>
      <p:sp>
        <p:nvSpPr>
          <p:cNvPr id="13" name="Rectangle 12"/>
          <p:cNvSpPr/>
          <p:nvPr/>
        </p:nvSpPr>
        <p:spPr>
          <a:xfrm>
            <a:off x="304404" y="3505201"/>
            <a:ext cx="9219803" cy="2308324"/>
          </a:xfrm>
          <a:prstGeom prst="rect">
            <a:avLst/>
          </a:prstGeom>
        </p:spPr>
        <p:txBody>
          <a:bodyPr>
            <a:spAutoFit/>
          </a:bodyPr>
          <a:lstStyle/>
          <a:p>
            <a:pPr marL="342900" indent="-342900">
              <a:buClr>
                <a:srgbClr val="003366"/>
              </a:buClr>
              <a:defRPr/>
            </a:pPr>
            <a:r>
              <a:rPr lang="en-US" sz="1600" dirty="0">
                <a:latin typeface="+mn-lt"/>
              </a:rPr>
              <a:t>Demo1.c </a:t>
            </a:r>
            <a:r>
              <a:rPr lang="en-US" sz="1600" dirty="0">
                <a:latin typeface="+mn-lt"/>
                <a:sym typeface="Wingdings"/>
              </a:rPr>
              <a:t></a:t>
            </a:r>
            <a:r>
              <a:rPr lang="en-US" sz="1600" dirty="0">
                <a:latin typeface="+mn-lt"/>
              </a:rPr>
              <a:t>Program for Reading and Displaying Array elements</a:t>
            </a:r>
          </a:p>
          <a:p>
            <a:pPr marL="342900" indent="-342900">
              <a:buClr>
                <a:srgbClr val="003366"/>
              </a:buClr>
              <a:defRPr/>
            </a:pPr>
            <a:r>
              <a:rPr lang="en-US" sz="1600" dirty="0">
                <a:latin typeface="+mn-lt"/>
              </a:rPr>
              <a:t> </a:t>
            </a:r>
          </a:p>
          <a:p>
            <a:pPr marL="342900" indent="-342900">
              <a:buClr>
                <a:srgbClr val="003366"/>
              </a:buClr>
              <a:defRPr/>
            </a:pPr>
            <a:r>
              <a:rPr lang="en-US" sz="1600" dirty="0">
                <a:latin typeface="+mn-lt"/>
              </a:rPr>
              <a:t>Demo2.c</a:t>
            </a:r>
            <a:r>
              <a:rPr lang="en-US" sz="1600" dirty="0">
                <a:latin typeface="+mn-lt"/>
                <a:sym typeface="Wingdings"/>
              </a:rPr>
              <a:t></a:t>
            </a:r>
            <a:r>
              <a:rPr lang="en-US" sz="1600" dirty="0">
                <a:latin typeface="+mn-lt"/>
              </a:rPr>
              <a:t>Program to access array elements</a:t>
            </a:r>
          </a:p>
          <a:p>
            <a:pPr marL="342900" indent="-342900">
              <a:buClr>
                <a:srgbClr val="003366"/>
              </a:buClr>
              <a:defRPr/>
            </a:pPr>
            <a:endParaRPr lang="en-US" sz="1600" dirty="0">
              <a:latin typeface="+mn-lt"/>
            </a:endParaRPr>
          </a:p>
          <a:p>
            <a:pPr marL="342900" indent="-342900">
              <a:buClr>
                <a:srgbClr val="003366"/>
              </a:buClr>
              <a:defRPr/>
            </a:pPr>
            <a:r>
              <a:rPr lang="en-US" sz="1600" dirty="0">
                <a:latin typeface="+mn-lt"/>
              </a:rPr>
              <a:t>Demo3.c</a:t>
            </a:r>
            <a:r>
              <a:rPr lang="en-US" sz="1600" dirty="0">
                <a:latin typeface="+mn-lt"/>
                <a:sym typeface="Wingdings"/>
              </a:rPr>
              <a:t></a:t>
            </a:r>
            <a:r>
              <a:rPr lang="en-US" sz="1600" dirty="0">
                <a:latin typeface="Arial" charset="0"/>
              </a:rPr>
              <a:t> Program to find the smallest element in an Array </a:t>
            </a:r>
            <a:endParaRPr lang="en-US" sz="1600" dirty="0">
              <a:latin typeface="+mn-lt"/>
            </a:endParaRPr>
          </a:p>
          <a:p>
            <a:pPr marL="342900" indent="-342900">
              <a:buClr>
                <a:srgbClr val="003366"/>
              </a:buClr>
              <a:defRPr/>
            </a:pPr>
            <a:endParaRPr lang="en-US" sz="1600" dirty="0">
              <a:latin typeface="+mn-lt"/>
            </a:endParaRPr>
          </a:p>
          <a:p>
            <a:pPr marL="342900" indent="-342900">
              <a:buClr>
                <a:srgbClr val="003366"/>
              </a:buClr>
              <a:defRPr/>
            </a:pPr>
            <a:r>
              <a:rPr lang="en-US" sz="1600" dirty="0">
                <a:latin typeface="Arial" charset="0"/>
              </a:rPr>
              <a:t>Demo4.c</a:t>
            </a:r>
            <a:r>
              <a:rPr lang="en-US" sz="1600" dirty="0">
                <a:latin typeface="Arial" charset="0"/>
                <a:sym typeface="Wingdings"/>
              </a:rPr>
              <a:t> Program to find the no. of –</a:t>
            </a:r>
            <a:r>
              <a:rPr lang="en-US" sz="1600" dirty="0" err="1">
                <a:latin typeface="Arial" charset="0"/>
                <a:sym typeface="Wingdings"/>
              </a:rPr>
              <a:t>ve</a:t>
            </a:r>
            <a:r>
              <a:rPr lang="en-US" sz="1600" dirty="0">
                <a:latin typeface="Arial" charset="0"/>
                <a:sym typeface="Wingdings"/>
              </a:rPr>
              <a:t> and +</a:t>
            </a:r>
            <a:r>
              <a:rPr lang="en-US" sz="1600" dirty="0" err="1">
                <a:latin typeface="Arial" charset="0"/>
                <a:sym typeface="Wingdings"/>
              </a:rPr>
              <a:t>ve</a:t>
            </a:r>
            <a:r>
              <a:rPr lang="en-US" sz="1600" dirty="0">
                <a:latin typeface="Arial" charset="0"/>
                <a:sym typeface="Wingdings"/>
              </a:rPr>
              <a:t> elements in an array</a:t>
            </a:r>
            <a:endParaRPr lang="en-US" sz="1600" dirty="0">
              <a:latin typeface="Arial" charset="0"/>
            </a:endParaRPr>
          </a:p>
          <a:p>
            <a:pPr marL="342900" indent="-342900">
              <a:buClr>
                <a:srgbClr val="003366"/>
              </a:buClr>
              <a:defRPr/>
            </a:pPr>
            <a:endParaRPr lang="en-US" sz="1600" dirty="0">
              <a:latin typeface="+mn-lt"/>
            </a:endParaRPr>
          </a:p>
          <a:p>
            <a:pPr marL="342900" indent="-342900">
              <a:buClr>
                <a:srgbClr val="003366"/>
              </a:buClr>
              <a:defRPr/>
            </a:pPr>
            <a:r>
              <a:rPr lang="en-US" sz="1600" dirty="0">
                <a:latin typeface="+mn-lt"/>
              </a:rPr>
              <a:t>Demo5.c</a:t>
            </a:r>
            <a:r>
              <a:rPr lang="en-US" sz="1600" dirty="0">
                <a:latin typeface="+mn-lt"/>
                <a:sym typeface="Wingdings"/>
              </a:rPr>
              <a:t></a:t>
            </a:r>
            <a:r>
              <a:rPr lang="en-US" sz="1600" dirty="0">
                <a:latin typeface="+mn-lt"/>
              </a:rPr>
              <a:t> Program to find the sum of Array elements</a:t>
            </a:r>
          </a:p>
        </p:txBody>
      </p:sp>
      <p:sp>
        <p:nvSpPr>
          <p:cNvPr id="10" name="Slide Number Placeholder 9"/>
          <p:cNvSpPr>
            <a:spLocks noGrp="1"/>
          </p:cNvSpPr>
          <p:nvPr>
            <p:ph type="sldNum" sz="quarter" idx="4294967295"/>
          </p:nvPr>
        </p:nvSpPr>
        <p:spPr>
          <a:xfrm>
            <a:off x="4787900" y="6477000"/>
            <a:ext cx="908050" cy="476250"/>
          </a:xfrm>
          <a:prstGeom prst="rect">
            <a:avLst/>
          </a:prstGeom>
        </p:spPr>
        <p:txBody>
          <a:bodyPr/>
          <a:lstStyle/>
          <a:p>
            <a:pPr>
              <a:defRPr/>
            </a:pPr>
            <a:fld id="{CE52644F-D483-4E02-B1CA-BA33DB1D954E}" type="slidenum">
              <a:rPr lang="en-US" smtClean="0"/>
              <a:pPr>
                <a:defRPr/>
              </a:pPr>
              <a:t>12</a:t>
            </a:fld>
            <a:endParaRPr lang="en-US" dirty="0"/>
          </a:p>
        </p:txBody>
      </p:sp>
      <p:graphicFrame>
        <p:nvGraphicFramePr>
          <p:cNvPr id="2050" name="Object 11"/>
          <p:cNvGraphicFramePr>
            <a:graphicFrameLocks noChangeAspect="1"/>
          </p:cNvGraphicFramePr>
          <p:nvPr/>
        </p:nvGraphicFramePr>
        <p:xfrm>
          <a:off x="7429500" y="3048001"/>
          <a:ext cx="990600" cy="771525"/>
        </p:xfrm>
        <a:graphic>
          <a:graphicData uri="http://schemas.openxmlformats.org/presentationml/2006/ole">
            <p:oleObj spid="_x0000_s185346" name="Package" showAsIcon="1" r:id="rId3" imgW="914400" imgH="771480" progId="Package">
              <p:embed/>
            </p:oleObj>
          </a:graphicData>
        </a:graphic>
      </p:graphicFrame>
      <p:graphicFrame>
        <p:nvGraphicFramePr>
          <p:cNvPr id="2051" name="Object 12"/>
          <p:cNvGraphicFramePr>
            <a:graphicFrameLocks noChangeAspect="1"/>
          </p:cNvGraphicFramePr>
          <p:nvPr/>
        </p:nvGraphicFramePr>
        <p:xfrm>
          <a:off x="7512050" y="3657601"/>
          <a:ext cx="990600" cy="771525"/>
        </p:xfrm>
        <a:graphic>
          <a:graphicData uri="http://schemas.openxmlformats.org/presentationml/2006/ole">
            <p:oleObj spid="_x0000_s185347" name="Package" showAsIcon="1" r:id="rId4" imgW="914400" imgH="771480" progId="Package">
              <p:embed/>
            </p:oleObj>
          </a:graphicData>
        </a:graphic>
      </p:graphicFrame>
      <p:graphicFrame>
        <p:nvGraphicFramePr>
          <p:cNvPr id="2052" name="Object 13"/>
          <p:cNvGraphicFramePr>
            <a:graphicFrameLocks noChangeAspect="1"/>
          </p:cNvGraphicFramePr>
          <p:nvPr/>
        </p:nvGraphicFramePr>
        <p:xfrm>
          <a:off x="7512050" y="4267201"/>
          <a:ext cx="990600" cy="771525"/>
        </p:xfrm>
        <a:graphic>
          <a:graphicData uri="http://schemas.openxmlformats.org/presentationml/2006/ole">
            <p:oleObj spid="_x0000_s185348" name="Package" showAsIcon="1" r:id="rId5" imgW="914400" imgH="771480" progId="Package">
              <p:embed/>
            </p:oleObj>
          </a:graphicData>
        </a:graphic>
      </p:graphicFrame>
      <p:graphicFrame>
        <p:nvGraphicFramePr>
          <p:cNvPr id="2053" name="Object 14"/>
          <p:cNvGraphicFramePr>
            <a:graphicFrameLocks noChangeAspect="1"/>
          </p:cNvGraphicFramePr>
          <p:nvPr/>
        </p:nvGraphicFramePr>
        <p:xfrm>
          <a:off x="7512050" y="4876801"/>
          <a:ext cx="990600" cy="771525"/>
        </p:xfrm>
        <a:graphic>
          <a:graphicData uri="http://schemas.openxmlformats.org/presentationml/2006/ole">
            <p:oleObj spid="_x0000_s185349" name="Package" showAsIcon="1" r:id="rId6" imgW="914400" imgH="771480" progId="Package">
              <p:embed/>
            </p:oleObj>
          </a:graphicData>
        </a:graphic>
      </p:graphicFrame>
      <p:graphicFrame>
        <p:nvGraphicFramePr>
          <p:cNvPr id="2054" name="Object 15"/>
          <p:cNvGraphicFramePr>
            <a:graphicFrameLocks noChangeAspect="1"/>
          </p:cNvGraphicFramePr>
          <p:nvPr/>
        </p:nvGraphicFramePr>
        <p:xfrm>
          <a:off x="7512050" y="5486401"/>
          <a:ext cx="990600" cy="771525"/>
        </p:xfrm>
        <a:graphic>
          <a:graphicData uri="http://schemas.openxmlformats.org/presentationml/2006/ole">
            <p:oleObj spid="_x0000_s185350" name="Package" showAsIcon="1" r:id="rId7" imgW="914400" imgH="771480" progId="Package">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5474" name="Rectangle 2"/>
          <p:cNvSpPr>
            <a:spLocks noGrp="1" noChangeArrowheads="1"/>
          </p:cNvSpPr>
          <p:nvPr>
            <p:ph type="title"/>
          </p:nvPr>
        </p:nvSpPr>
        <p:spPr>
          <a:xfrm>
            <a:off x="247650" y="369888"/>
            <a:ext cx="9410700" cy="609600"/>
          </a:xfrm>
        </p:spPr>
        <p:txBody>
          <a:bodyPr/>
          <a:lstStyle/>
          <a:p>
            <a:pPr eaLnBrk="1" hangingPunct="1">
              <a:defRPr/>
            </a:pPr>
            <a:r>
              <a:rPr lang="en-US" sz="2800" smtClean="0"/>
              <a:t>Can you answer these questions?</a:t>
            </a:r>
          </a:p>
        </p:txBody>
      </p:sp>
      <p:sp>
        <p:nvSpPr>
          <p:cNvPr id="1385475" name="Rectangle 3"/>
          <p:cNvSpPr>
            <a:spLocks noGrp="1" noChangeArrowheads="1"/>
          </p:cNvSpPr>
          <p:nvPr>
            <p:ph type="body" idx="1"/>
          </p:nvPr>
        </p:nvSpPr>
        <p:spPr>
          <a:xfrm>
            <a:off x="330200" y="1066800"/>
            <a:ext cx="8832850" cy="5334000"/>
          </a:xfrm>
        </p:spPr>
        <p:txBody>
          <a:bodyPr/>
          <a:lstStyle/>
          <a:p>
            <a:pPr eaLnBrk="1" hangingPunct="1">
              <a:lnSpc>
                <a:spcPct val="90000"/>
              </a:lnSpc>
              <a:buFont typeface="Wingdings" pitchFamily="2" charset="2"/>
              <a:buNone/>
              <a:defRPr/>
            </a:pPr>
            <a:r>
              <a:rPr lang="en-US" sz="1800" dirty="0" smtClean="0"/>
              <a:t>1.Does array bound checking happen in C language?</a:t>
            </a:r>
          </a:p>
          <a:p>
            <a:pPr eaLnBrk="1" hangingPunct="1">
              <a:lnSpc>
                <a:spcPct val="90000"/>
              </a:lnSpc>
              <a:buFont typeface="Wingdings" pitchFamily="2" charset="2"/>
              <a:buNone/>
              <a:defRPr/>
            </a:pPr>
            <a:endParaRPr lang="en-US" sz="1800" dirty="0" smtClean="0"/>
          </a:p>
          <a:p>
            <a:pPr eaLnBrk="1" hangingPunct="1">
              <a:lnSpc>
                <a:spcPct val="90000"/>
              </a:lnSpc>
              <a:buFont typeface="Wingdings" pitchFamily="2" charset="2"/>
              <a:buNone/>
              <a:defRPr/>
            </a:pPr>
            <a:r>
              <a:rPr lang="en-US" sz="1800" dirty="0" smtClean="0"/>
              <a:t>2.What does the subscript of an array indicate?</a:t>
            </a:r>
          </a:p>
          <a:p>
            <a:pPr eaLnBrk="1" hangingPunct="1">
              <a:lnSpc>
                <a:spcPct val="90000"/>
              </a:lnSpc>
              <a:buFont typeface="Wingdings" pitchFamily="2" charset="2"/>
              <a:buNone/>
              <a:defRPr/>
            </a:pPr>
            <a:endParaRPr lang="en-US" sz="1800" dirty="0" smtClean="0"/>
          </a:p>
          <a:p>
            <a:pPr eaLnBrk="1" hangingPunct="1">
              <a:lnSpc>
                <a:spcPct val="90000"/>
              </a:lnSpc>
              <a:buFont typeface="Wingdings" pitchFamily="2" charset="2"/>
              <a:buNone/>
              <a:defRPr/>
            </a:pPr>
            <a:r>
              <a:rPr lang="en-US" sz="1800" dirty="0" smtClean="0"/>
              <a:t>3.Consider the following declaration:</a:t>
            </a:r>
          </a:p>
          <a:p>
            <a:pPr lvl="1" eaLnBrk="1" hangingPunct="1">
              <a:lnSpc>
                <a:spcPct val="90000"/>
              </a:lnSpc>
              <a:buFont typeface="Wingdings" pitchFamily="2" charset="2"/>
              <a:buNone/>
              <a:defRPr/>
            </a:pPr>
            <a:r>
              <a:rPr lang="en-US" dirty="0" err="1" smtClean="0"/>
              <a:t>int</a:t>
            </a:r>
            <a:r>
              <a:rPr lang="en-US" dirty="0" smtClean="0"/>
              <a:t> </a:t>
            </a:r>
            <a:r>
              <a:rPr lang="en-US" dirty="0" err="1" smtClean="0"/>
              <a:t>aiNum</a:t>
            </a:r>
            <a:r>
              <a:rPr lang="en-US" dirty="0" smtClean="0"/>
              <a:t>[ ]={10,20,30,40,50};</a:t>
            </a:r>
          </a:p>
          <a:p>
            <a:pPr marL="455613" lvl="1" indent="-49213" eaLnBrk="1" hangingPunct="1">
              <a:lnSpc>
                <a:spcPct val="90000"/>
              </a:lnSpc>
              <a:buFont typeface="Wingdings" pitchFamily="2" charset="2"/>
              <a:buNone/>
              <a:defRPr/>
            </a:pPr>
            <a:r>
              <a:rPr lang="en-US" dirty="0" smtClean="0"/>
              <a:t> Assume that the starting address is 1000 as an analogy, what is the address of the fourth element of the array?</a:t>
            </a:r>
          </a:p>
          <a:p>
            <a:pPr lvl="1" eaLnBrk="1" hangingPunct="1">
              <a:lnSpc>
                <a:spcPct val="90000"/>
              </a:lnSpc>
              <a:defRPr/>
            </a:pPr>
            <a:endParaRPr lang="en-US" dirty="0" smtClean="0"/>
          </a:p>
          <a:p>
            <a:pPr eaLnBrk="1" hangingPunct="1">
              <a:lnSpc>
                <a:spcPct val="90000"/>
              </a:lnSpc>
              <a:buFont typeface="Wingdings" pitchFamily="2" charset="2"/>
              <a:buNone/>
              <a:defRPr/>
            </a:pPr>
            <a:r>
              <a:rPr lang="en-US" sz="1800" dirty="0" smtClean="0"/>
              <a:t>4. double </a:t>
            </a:r>
            <a:r>
              <a:rPr lang="en-US" sz="1800" dirty="0" err="1" smtClean="0"/>
              <a:t>adNumber</a:t>
            </a:r>
            <a:r>
              <a:rPr lang="en-US" sz="1800" dirty="0" smtClean="0"/>
              <a:t>[4];</a:t>
            </a:r>
          </a:p>
          <a:p>
            <a:pPr eaLnBrk="1" hangingPunct="1">
              <a:lnSpc>
                <a:spcPct val="90000"/>
              </a:lnSpc>
              <a:buFont typeface="Wingdings" pitchFamily="2" charset="2"/>
              <a:buNone/>
              <a:defRPr/>
            </a:pPr>
            <a:r>
              <a:rPr lang="en-US" sz="1800" dirty="0" smtClean="0"/>
              <a:t>    How many bytes are allocated for the above array declaration?</a:t>
            </a:r>
          </a:p>
          <a:p>
            <a:pPr eaLnBrk="1" hangingPunct="1">
              <a:lnSpc>
                <a:spcPct val="90000"/>
              </a:lnSpc>
              <a:buFont typeface="Wingdings" pitchFamily="2" charset="2"/>
              <a:buNone/>
              <a:defRPr/>
            </a:pPr>
            <a:endParaRPr lang="en-US" sz="1800" dirty="0" smtClean="0"/>
          </a:p>
          <a:p>
            <a:pPr eaLnBrk="1" hangingPunct="1">
              <a:lnSpc>
                <a:spcPct val="90000"/>
              </a:lnSpc>
              <a:buFont typeface="Wingdings" pitchFamily="2" charset="2"/>
              <a:buNone/>
              <a:defRPr/>
            </a:pPr>
            <a:r>
              <a:rPr lang="en-US" sz="1800" dirty="0" smtClean="0"/>
              <a:t>5. </a:t>
            </a:r>
            <a:r>
              <a:rPr lang="en-US" sz="1800" dirty="0" err="1" smtClean="0"/>
              <a:t>int</a:t>
            </a:r>
            <a:r>
              <a:rPr lang="en-US" sz="1800" dirty="0" smtClean="0"/>
              <a:t> </a:t>
            </a:r>
            <a:r>
              <a:rPr lang="en-US" sz="1800" dirty="0" err="1" smtClean="0"/>
              <a:t>aiNum</a:t>
            </a:r>
            <a:r>
              <a:rPr lang="en-US" sz="1800" dirty="0" smtClean="0"/>
              <a:t>[4];</a:t>
            </a:r>
          </a:p>
          <a:p>
            <a:pPr eaLnBrk="1" hangingPunct="1">
              <a:lnSpc>
                <a:spcPct val="90000"/>
              </a:lnSpc>
              <a:buFont typeface="Wingdings" pitchFamily="2" charset="2"/>
              <a:buNone/>
              <a:defRPr/>
            </a:pPr>
            <a:r>
              <a:rPr lang="en-US" sz="1800" dirty="0" smtClean="0"/>
              <a:t>    Which of the following is the CORRECT statement to get the value into the index 2.</a:t>
            </a:r>
          </a:p>
          <a:p>
            <a:pPr eaLnBrk="1" hangingPunct="1">
              <a:lnSpc>
                <a:spcPct val="90000"/>
              </a:lnSpc>
              <a:buFont typeface="Wingdings" pitchFamily="2" charset="2"/>
              <a:buNone/>
              <a:defRPr/>
            </a:pPr>
            <a:r>
              <a:rPr lang="en-US" sz="1800" dirty="0" smtClean="0"/>
              <a:t>     </a:t>
            </a:r>
            <a:r>
              <a:rPr lang="en-US" sz="1800" dirty="0" err="1" smtClean="0"/>
              <a:t>scanf</a:t>
            </a:r>
            <a:r>
              <a:rPr lang="en-US" sz="1800" dirty="0" smtClean="0"/>
              <a:t>(“%d”, </a:t>
            </a:r>
            <a:r>
              <a:rPr lang="en-US" sz="1800" dirty="0" err="1" smtClean="0"/>
              <a:t>aiNum</a:t>
            </a:r>
            <a:r>
              <a:rPr lang="en-US" sz="1800" dirty="0" smtClean="0"/>
              <a:t>[2]);</a:t>
            </a:r>
          </a:p>
          <a:p>
            <a:pPr eaLnBrk="1" hangingPunct="1">
              <a:lnSpc>
                <a:spcPct val="90000"/>
              </a:lnSpc>
              <a:buFont typeface="Wingdings" pitchFamily="2" charset="2"/>
              <a:buNone/>
              <a:defRPr/>
            </a:pPr>
            <a:r>
              <a:rPr lang="en-US" sz="1800" dirty="0" smtClean="0"/>
              <a:t>     </a:t>
            </a:r>
            <a:r>
              <a:rPr lang="en-US" sz="1800" dirty="0" err="1" smtClean="0"/>
              <a:t>scanf</a:t>
            </a:r>
            <a:r>
              <a:rPr lang="en-US" sz="1800" dirty="0" smtClean="0"/>
              <a:t>(“%</a:t>
            </a:r>
            <a:r>
              <a:rPr lang="en-US" sz="1800" dirty="0" err="1" smtClean="0"/>
              <a:t>d”,&amp;aiNum</a:t>
            </a:r>
            <a:r>
              <a:rPr lang="en-US" sz="1800" dirty="0" smtClean="0"/>
              <a:t>[2]);</a:t>
            </a:r>
          </a:p>
          <a:p>
            <a:pPr eaLnBrk="1" hangingPunct="1">
              <a:lnSpc>
                <a:spcPct val="90000"/>
              </a:lnSpc>
              <a:buFont typeface="Wingdings" pitchFamily="2" charset="2"/>
              <a:buNone/>
              <a:defRPr/>
            </a:pPr>
            <a:r>
              <a:rPr lang="en-US" sz="1800" dirty="0" smtClean="0"/>
              <a:t>    </a:t>
            </a:r>
          </a:p>
          <a:p>
            <a:pPr lvl="1" eaLnBrk="1" hangingPunct="1">
              <a:lnSpc>
                <a:spcPct val="90000"/>
              </a:lnSpc>
              <a:defRPr/>
            </a:pPr>
            <a:endParaRPr lang="en-US" dirty="0" smtClean="0"/>
          </a:p>
          <a:p>
            <a:pPr eaLnBrk="1" hangingPunct="1">
              <a:lnSpc>
                <a:spcPct val="90000"/>
              </a:lnSpc>
              <a:defRPr/>
            </a:pPr>
            <a:endParaRPr lang="en-US" sz="1800" dirty="0" smtClean="0"/>
          </a:p>
          <a:p>
            <a:pPr lvl="3" eaLnBrk="1" hangingPunct="1">
              <a:lnSpc>
                <a:spcPct val="90000"/>
              </a:lnSpc>
              <a:buFont typeface="Arial" charset="0"/>
              <a:buNone/>
              <a:defRP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5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54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54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8547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8547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8547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547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8547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85475">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85475">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85475">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8547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54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ctrTitle"/>
          </p:nvPr>
        </p:nvSpPr>
        <p:spPr>
          <a:xfrm>
            <a:off x="609600" y="990600"/>
            <a:ext cx="8420100" cy="685800"/>
          </a:xfrm>
        </p:spPr>
        <p:txBody>
          <a:bodyPr/>
          <a:lstStyle/>
          <a:p>
            <a:pPr eaLnBrk="1" hangingPunct="1">
              <a:defRPr/>
            </a:pPr>
            <a:r>
              <a:rPr lang="en-US" sz="3200" dirty="0" smtClean="0"/>
              <a:t>2D - Arrays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674" name="Rectangle 2"/>
          <p:cNvSpPr>
            <a:spLocks noGrp="1" noChangeArrowheads="1"/>
          </p:cNvSpPr>
          <p:nvPr>
            <p:ph type="title"/>
          </p:nvPr>
        </p:nvSpPr>
        <p:spPr>
          <a:xfrm>
            <a:off x="247650" y="325438"/>
            <a:ext cx="9288463" cy="512762"/>
          </a:xfrm>
        </p:spPr>
        <p:txBody>
          <a:bodyPr/>
          <a:lstStyle/>
          <a:p>
            <a:pPr eaLnBrk="1" hangingPunct="1">
              <a:defRPr/>
            </a:pPr>
            <a:r>
              <a:rPr lang="en-US" dirty="0" smtClean="0"/>
              <a:t>2-D Arrays(1of 4)</a:t>
            </a:r>
          </a:p>
        </p:txBody>
      </p:sp>
      <p:sp>
        <p:nvSpPr>
          <p:cNvPr id="26627" name="Rectangle 3"/>
          <p:cNvSpPr>
            <a:spLocks noGrp="1" noChangeArrowheads="1"/>
          </p:cNvSpPr>
          <p:nvPr>
            <p:ph type="body" idx="1"/>
          </p:nvPr>
        </p:nvSpPr>
        <p:spPr>
          <a:xfrm>
            <a:off x="247650" y="1219200"/>
            <a:ext cx="9328150" cy="4868863"/>
          </a:xfrm>
        </p:spPr>
        <p:txBody>
          <a:bodyPr/>
          <a:lstStyle/>
          <a:p>
            <a:pPr eaLnBrk="1" hangingPunct="1">
              <a:lnSpc>
                <a:spcPct val="90000"/>
              </a:lnSpc>
            </a:pPr>
            <a:r>
              <a:rPr lang="en-US" dirty="0" smtClean="0"/>
              <a:t>A 2-D array is used to store tabular data in terms of rows and columns</a:t>
            </a:r>
          </a:p>
          <a:p>
            <a:pPr eaLnBrk="1" hangingPunct="1">
              <a:lnSpc>
                <a:spcPct val="90000"/>
              </a:lnSpc>
            </a:pPr>
            <a:endParaRPr lang="en-US" dirty="0" smtClean="0"/>
          </a:p>
          <a:p>
            <a:pPr eaLnBrk="1" hangingPunct="1">
              <a:lnSpc>
                <a:spcPct val="90000"/>
              </a:lnSpc>
            </a:pPr>
            <a:r>
              <a:rPr lang="en-US" dirty="0" smtClean="0"/>
              <a:t>A 2-D array should be declared by specifying the row size and the column size</a:t>
            </a:r>
          </a:p>
          <a:p>
            <a:pPr eaLnBrk="1" hangingPunct="1">
              <a:lnSpc>
                <a:spcPct val="90000"/>
              </a:lnSpc>
            </a:pPr>
            <a:endParaRPr lang="en-US" dirty="0" smtClean="0"/>
          </a:p>
          <a:p>
            <a:pPr eaLnBrk="1" hangingPunct="1">
              <a:lnSpc>
                <a:spcPct val="90000"/>
              </a:lnSpc>
            </a:pPr>
            <a:r>
              <a:rPr lang="en-US" b="1" dirty="0" smtClean="0"/>
              <a:t>Example: </a:t>
            </a:r>
            <a:r>
              <a:rPr lang="en-US" dirty="0" smtClean="0"/>
              <a:t>Consider a  3 x 2 array with row and column index</a:t>
            </a:r>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r>
              <a:rPr lang="en-US" dirty="0" smtClean="0"/>
              <a:t>For an array of dimension n rows and m columns, the total number of elements is equal to m x n</a:t>
            </a:r>
          </a:p>
          <a:p>
            <a:pPr eaLnBrk="1" hangingPunct="1">
              <a:lnSpc>
                <a:spcPct val="90000"/>
              </a:lnSpc>
            </a:pPr>
            <a:r>
              <a:rPr lang="en-US" dirty="0" smtClean="0"/>
              <a:t>To access the individual elements, the row and the column should be supplied</a:t>
            </a:r>
            <a:endParaRPr lang="en-US" dirty="0" smtClean="0">
              <a:solidFill>
                <a:srgbClr val="0000FF"/>
              </a:solidFill>
            </a:endParaRPr>
          </a:p>
          <a:p>
            <a:pPr eaLnBrk="1" hangingPunct="1">
              <a:lnSpc>
                <a:spcPct val="90000"/>
              </a:lnSpc>
              <a:buFont typeface="Wingdings" pitchFamily="2" charset="2"/>
              <a:buNone/>
            </a:pPr>
            <a:endParaRPr lang="en-US" dirty="0" smtClean="0">
              <a:solidFill>
                <a:srgbClr val="0000FF"/>
              </a:solidFill>
            </a:endParaRPr>
          </a:p>
          <a:p>
            <a:pPr eaLnBrk="1" hangingPunct="1">
              <a:lnSpc>
                <a:spcPct val="90000"/>
              </a:lnSpc>
              <a:buFont typeface="Wingdings" pitchFamily="2" charset="2"/>
              <a:buNone/>
            </a:pPr>
            <a:endParaRPr lang="en-US" dirty="0" smtClean="0"/>
          </a:p>
        </p:txBody>
      </p:sp>
      <p:pic>
        <p:nvPicPr>
          <p:cNvPr id="26628" name="Picture 5"/>
          <p:cNvPicPr>
            <a:picLocks noChangeAspect="1" noChangeArrowheads="1"/>
          </p:cNvPicPr>
          <p:nvPr/>
        </p:nvPicPr>
        <p:blipFill>
          <a:blip r:embed="rId3"/>
          <a:srcRect/>
          <a:stretch>
            <a:fillRect/>
          </a:stretch>
        </p:blipFill>
        <p:spPr bwMode="auto">
          <a:xfrm>
            <a:off x="2819400" y="3276600"/>
            <a:ext cx="2962275" cy="1452563"/>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2-D Arrays(2 of 4)</a:t>
            </a:r>
            <a:endParaRPr lang="en-US" dirty="0"/>
          </a:p>
        </p:txBody>
      </p:sp>
      <p:sp>
        <p:nvSpPr>
          <p:cNvPr id="27651" name="Content Placeholder 2"/>
          <p:cNvSpPr>
            <a:spLocks noGrp="1"/>
          </p:cNvSpPr>
          <p:nvPr>
            <p:ph idx="1"/>
          </p:nvPr>
        </p:nvSpPr>
        <p:spPr>
          <a:xfrm>
            <a:off x="304800" y="990600"/>
            <a:ext cx="9372600" cy="5105400"/>
          </a:xfrm>
        </p:spPr>
        <p:txBody>
          <a:bodyPr/>
          <a:lstStyle/>
          <a:p>
            <a:pPr eaLnBrk="1" hangingPunct="1">
              <a:lnSpc>
                <a:spcPct val="90000"/>
              </a:lnSpc>
            </a:pPr>
            <a:r>
              <a:rPr lang="en-US" dirty="0" smtClean="0"/>
              <a:t>The 2-D array is essentially a one dimensional array wherein each </a:t>
            </a:r>
            <a:r>
              <a:rPr lang="en-US" dirty="0" smtClean="0">
                <a:solidFill>
                  <a:schemeClr val="tx1"/>
                </a:solidFill>
              </a:rPr>
              <a:t>row</a:t>
            </a:r>
            <a:r>
              <a:rPr lang="en-US" dirty="0" smtClean="0">
                <a:solidFill>
                  <a:srgbClr val="0000FF"/>
                </a:solidFill>
              </a:rPr>
              <a:t> </a:t>
            </a:r>
            <a:r>
              <a:rPr lang="en-US" dirty="0" smtClean="0"/>
              <a:t>itself is another array, hence an array of arrays</a:t>
            </a:r>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r>
              <a:rPr lang="en-US" dirty="0" smtClean="0"/>
              <a:t>As far storage is concerned, the row elements are in continuous locations of memory hence called row major ordering in C language </a:t>
            </a:r>
          </a:p>
          <a:p>
            <a:pPr eaLnBrk="1" hangingPunct="1">
              <a:lnSpc>
                <a:spcPct val="90000"/>
              </a:lnSpc>
            </a:pPr>
            <a:endParaRPr lang="en-US" dirty="0" smtClean="0"/>
          </a:p>
          <a:p>
            <a:pPr eaLnBrk="1" hangingPunct="1">
              <a:lnSpc>
                <a:spcPct val="90000"/>
              </a:lnSpc>
              <a:buFont typeface="Wingdings" pitchFamily="2" charset="2"/>
              <a:buNone/>
            </a:pPr>
            <a:r>
              <a:rPr lang="en-US" sz="1200" dirty="0" smtClean="0">
                <a:solidFill>
                  <a:srgbClr val="0000FF"/>
                </a:solidFill>
              </a:rPr>
              <a:t>                                                                                                                       Contiguous Memory   locations          </a:t>
            </a:r>
          </a:p>
          <a:p>
            <a:pPr eaLnBrk="1" hangingPunct="1">
              <a:lnSpc>
                <a:spcPct val="90000"/>
              </a:lnSpc>
              <a:buFont typeface="Wingdings" pitchFamily="2" charset="2"/>
              <a:buNone/>
            </a:pPr>
            <a:endParaRPr lang="en-US" dirty="0" smtClean="0"/>
          </a:p>
          <a:p>
            <a:pPr eaLnBrk="1" hangingPunct="1">
              <a:lnSpc>
                <a:spcPct val="90000"/>
              </a:lnSpc>
            </a:pPr>
            <a:r>
              <a:rPr lang="en-US" dirty="0" smtClean="0"/>
              <a:t>The table type visualization of rows and columns is therefore </a:t>
            </a:r>
          </a:p>
          <a:p>
            <a:pPr eaLnBrk="1" hangingPunct="1">
              <a:lnSpc>
                <a:spcPct val="90000"/>
              </a:lnSpc>
              <a:buFont typeface="Wingdings" pitchFamily="2" charset="2"/>
              <a:buNone/>
            </a:pPr>
            <a:r>
              <a:rPr lang="en-US" dirty="0" smtClean="0"/>
              <a:t>      only for convenience</a:t>
            </a:r>
          </a:p>
          <a:p>
            <a:endParaRPr lang="en-US" dirty="0" smtClean="0"/>
          </a:p>
        </p:txBody>
      </p:sp>
      <p:pic>
        <p:nvPicPr>
          <p:cNvPr id="21509" name="Picture 3"/>
          <p:cNvPicPr>
            <a:picLocks noChangeAspect="1" noChangeArrowheads="1"/>
          </p:cNvPicPr>
          <p:nvPr/>
        </p:nvPicPr>
        <p:blipFill>
          <a:blip r:embed="rId3"/>
          <a:srcRect/>
          <a:stretch>
            <a:fillRect/>
          </a:stretch>
        </p:blipFill>
        <p:spPr bwMode="auto">
          <a:xfrm>
            <a:off x="8153400" y="3657600"/>
            <a:ext cx="1057275" cy="1905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653" name="Picture 5"/>
          <p:cNvPicPr>
            <a:picLocks noChangeAspect="1" noChangeArrowheads="1"/>
          </p:cNvPicPr>
          <p:nvPr/>
        </p:nvPicPr>
        <p:blipFill>
          <a:blip r:embed="rId4"/>
          <a:srcRect/>
          <a:stretch>
            <a:fillRect/>
          </a:stretch>
        </p:blipFill>
        <p:spPr bwMode="auto">
          <a:xfrm>
            <a:off x="2209800" y="1676400"/>
            <a:ext cx="2962275" cy="1452563"/>
          </a:xfrm>
          <a:prstGeom prst="rect">
            <a:avLst/>
          </a:prstGeom>
          <a:noFill/>
          <a:ln w="12700">
            <a:noFill/>
            <a:miter lim="800000"/>
            <a:headEnd/>
            <a:tailEnd/>
          </a:ln>
        </p:spPr>
      </p:pic>
      <p:sp>
        <p:nvSpPr>
          <p:cNvPr id="27654" name="Right Brace 8"/>
          <p:cNvSpPr>
            <a:spLocks/>
          </p:cNvSpPr>
          <p:nvPr/>
        </p:nvSpPr>
        <p:spPr bwMode="auto">
          <a:xfrm>
            <a:off x="5181600" y="1981200"/>
            <a:ext cx="76200" cy="304800"/>
          </a:xfrm>
          <a:prstGeom prst="rightBrace">
            <a:avLst>
              <a:gd name="adj1" fmla="val 8333"/>
              <a:gd name="adj2" fmla="val 50000"/>
            </a:avLst>
          </a:prstGeom>
          <a:solidFill>
            <a:srgbClr val="FFFF99"/>
          </a:solidFill>
          <a:ln w="12700" algn="ctr">
            <a:solidFill>
              <a:schemeClr val="tx1"/>
            </a:solidFill>
            <a:round/>
            <a:headEnd/>
            <a:tailEnd/>
          </a:ln>
        </p:spPr>
        <p:txBody>
          <a:bodyPr anchor="ctr"/>
          <a:lstStyle/>
          <a:p>
            <a:endParaRPr lang="en-US"/>
          </a:p>
        </p:txBody>
      </p:sp>
      <p:sp>
        <p:nvSpPr>
          <p:cNvPr id="27655" name="Right Brace 10"/>
          <p:cNvSpPr>
            <a:spLocks/>
          </p:cNvSpPr>
          <p:nvPr/>
        </p:nvSpPr>
        <p:spPr bwMode="auto">
          <a:xfrm>
            <a:off x="5181600" y="2743200"/>
            <a:ext cx="76200" cy="304800"/>
          </a:xfrm>
          <a:prstGeom prst="rightBrace">
            <a:avLst>
              <a:gd name="adj1" fmla="val 8333"/>
              <a:gd name="adj2" fmla="val 50000"/>
            </a:avLst>
          </a:prstGeom>
          <a:solidFill>
            <a:srgbClr val="FFFF99"/>
          </a:solidFill>
          <a:ln w="12700" algn="ctr">
            <a:solidFill>
              <a:schemeClr val="tx1"/>
            </a:solidFill>
            <a:round/>
            <a:headEnd/>
            <a:tailEnd/>
          </a:ln>
        </p:spPr>
        <p:txBody>
          <a:bodyPr anchor="ctr"/>
          <a:lstStyle/>
          <a:p>
            <a:endParaRPr lang="en-US"/>
          </a:p>
        </p:txBody>
      </p:sp>
      <p:sp>
        <p:nvSpPr>
          <p:cNvPr id="27656" name="Right Brace 11"/>
          <p:cNvSpPr>
            <a:spLocks/>
          </p:cNvSpPr>
          <p:nvPr/>
        </p:nvSpPr>
        <p:spPr bwMode="auto">
          <a:xfrm>
            <a:off x="5181600" y="2362200"/>
            <a:ext cx="46038" cy="304800"/>
          </a:xfrm>
          <a:prstGeom prst="rightBrace">
            <a:avLst>
              <a:gd name="adj1" fmla="val 8276"/>
              <a:gd name="adj2" fmla="val 50000"/>
            </a:avLst>
          </a:prstGeom>
          <a:solidFill>
            <a:srgbClr val="FFFF99"/>
          </a:solidFill>
          <a:ln w="12700" algn="ctr">
            <a:solidFill>
              <a:schemeClr val="tx1"/>
            </a:solidFill>
            <a:round/>
            <a:headEnd/>
            <a:tailEnd/>
          </a:ln>
        </p:spPr>
        <p:txBody>
          <a:bodyPr anchor="ctr"/>
          <a:lstStyle/>
          <a:p>
            <a:endParaRPr lang="en-US"/>
          </a:p>
        </p:txBody>
      </p:sp>
      <p:sp>
        <p:nvSpPr>
          <p:cNvPr id="27657" name="TextBox 17"/>
          <p:cNvSpPr txBox="1">
            <a:spLocks noChangeArrowheads="1"/>
          </p:cNvSpPr>
          <p:nvPr/>
        </p:nvSpPr>
        <p:spPr bwMode="auto">
          <a:xfrm>
            <a:off x="5943594" y="2057400"/>
            <a:ext cx="2362200" cy="261938"/>
          </a:xfrm>
          <a:prstGeom prst="rect">
            <a:avLst/>
          </a:prstGeom>
          <a:noFill/>
          <a:ln w="9525">
            <a:noFill/>
            <a:miter lim="800000"/>
            <a:headEnd/>
            <a:tailEnd/>
          </a:ln>
        </p:spPr>
        <p:txBody>
          <a:bodyPr>
            <a:spAutoFit/>
          </a:bodyPr>
          <a:lstStyle/>
          <a:p>
            <a:r>
              <a:rPr lang="en-US" sz="1100" dirty="0">
                <a:solidFill>
                  <a:srgbClr val="0000FF"/>
                </a:solidFill>
              </a:rPr>
              <a:t>Row1 represents 1D array</a:t>
            </a:r>
          </a:p>
        </p:txBody>
      </p:sp>
      <p:sp>
        <p:nvSpPr>
          <p:cNvPr id="27658" name="TextBox 18"/>
          <p:cNvSpPr txBox="1">
            <a:spLocks noChangeArrowheads="1"/>
          </p:cNvSpPr>
          <p:nvPr/>
        </p:nvSpPr>
        <p:spPr bwMode="auto">
          <a:xfrm>
            <a:off x="5943600" y="2514600"/>
            <a:ext cx="1981200" cy="261938"/>
          </a:xfrm>
          <a:prstGeom prst="rect">
            <a:avLst/>
          </a:prstGeom>
          <a:noFill/>
          <a:ln w="9525">
            <a:noFill/>
            <a:miter lim="800000"/>
            <a:headEnd/>
            <a:tailEnd/>
          </a:ln>
        </p:spPr>
        <p:txBody>
          <a:bodyPr>
            <a:spAutoFit/>
          </a:bodyPr>
          <a:lstStyle/>
          <a:p>
            <a:r>
              <a:rPr lang="en-US" sz="1100">
                <a:solidFill>
                  <a:srgbClr val="0000FF"/>
                </a:solidFill>
              </a:rPr>
              <a:t>Row2 represents  1D array</a:t>
            </a:r>
          </a:p>
        </p:txBody>
      </p:sp>
      <p:sp>
        <p:nvSpPr>
          <p:cNvPr id="27659" name="TextBox 19"/>
          <p:cNvSpPr txBox="1">
            <a:spLocks noChangeArrowheads="1"/>
          </p:cNvSpPr>
          <p:nvPr/>
        </p:nvSpPr>
        <p:spPr bwMode="auto">
          <a:xfrm>
            <a:off x="5943600" y="2971800"/>
            <a:ext cx="1905000" cy="261938"/>
          </a:xfrm>
          <a:prstGeom prst="rect">
            <a:avLst/>
          </a:prstGeom>
          <a:noFill/>
          <a:ln w="9525">
            <a:noFill/>
            <a:miter lim="800000"/>
            <a:headEnd/>
            <a:tailEnd/>
          </a:ln>
        </p:spPr>
        <p:txBody>
          <a:bodyPr>
            <a:spAutoFit/>
          </a:bodyPr>
          <a:lstStyle/>
          <a:p>
            <a:r>
              <a:rPr lang="en-US" sz="1100">
                <a:solidFill>
                  <a:srgbClr val="0000FF"/>
                </a:solidFill>
              </a:rPr>
              <a:t>Row3 represents  1D array</a:t>
            </a:r>
          </a:p>
        </p:txBody>
      </p:sp>
      <p:sp>
        <p:nvSpPr>
          <p:cNvPr id="27660" name="TextBox 28"/>
          <p:cNvSpPr txBox="1">
            <a:spLocks noChangeArrowheads="1"/>
          </p:cNvSpPr>
          <p:nvPr/>
        </p:nvSpPr>
        <p:spPr bwMode="auto">
          <a:xfrm>
            <a:off x="8077200" y="5638800"/>
            <a:ext cx="1219200" cy="430213"/>
          </a:xfrm>
          <a:prstGeom prst="rect">
            <a:avLst/>
          </a:prstGeom>
          <a:noFill/>
          <a:ln w="9525">
            <a:noFill/>
            <a:miter lim="800000"/>
            <a:headEnd/>
            <a:tailEnd/>
          </a:ln>
        </p:spPr>
        <p:txBody>
          <a:bodyPr>
            <a:spAutoFit/>
          </a:bodyPr>
          <a:lstStyle/>
          <a:p>
            <a:r>
              <a:rPr lang="en-US" sz="1100">
                <a:solidFill>
                  <a:srgbClr val="0000FF"/>
                </a:solidFill>
              </a:rPr>
              <a:t>Memory Representation</a:t>
            </a:r>
          </a:p>
        </p:txBody>
      </p:sp>
      <p:cxnSp>
        <p:nvCxnSpPr>
          <p:cNvPr id="27661" name="Straight Arrow Connector 30"/>
          <p:cNvCxnSpPr>
            <a:cxnSpLocks noChangeShapeType="1"/>
            <a:stCxn id="27654" idx="1"/>
          </p:cNvCxnSpPr>
          <p:nvPr/>
        </p:nvCxnSpPr>
        <p:spPr bwMode="auto">
          <a:xfrm rot="10800000" flipH="1" flipV="1">
            <a:off x="5257800" y="2133600"/>
            <a:ext cx="762000" cy="76200"/>
          </a:xfrm>
          <a:prstGeom prst="straightConnector1">
            <a:avLst/>
          </a:prstGeom>
          <a:noFill/>
          <a:ln w="12700" algn="ctr">
            <a:solidFill>
              <a:schemeClr val="tx1"/>
            </a:solidFill>
            <a:round/>
            <a:headEnd/>
            <a:tailEnd type="arrow" w="med" len="med"/>
          </a:ln>
        </p:spPr>
      </p:cxnSp>
      <p:cxnSp>
        <p:nvCxnSpPr>
          <p:cNvPr id="27662" name="Straight Arrow Connector 32"/>
          <p:cNvCxnSpPr>
            <a:cxnSpLocks noChangeShapeType="1"/>
          </p:cNvCxnSpPr>
          <p:nvPr/>
        </p:nvCxnSpPr>
        <p:spPr bwMode="auto">
          <a:xfrm>
            <a:off x="5257800" y="2514600"/>
            <a:ext cx="762000" cy="152400"/>
          </a:xfrm>
          <a:prstGeom prst="straightConnector1">
            <a:avLst/>
          </a:prstGeom>
          <a:noFill/>
          <a:ln w="12700" algn="ctr">
            <a:solidFill>
              <a:schemeClr val="tx1"/>
            </a:solidFill>
            <a:round/>
            <a:headEnd/>
            <a:tailEnd type="arrow" w="med" len="med"/>
          </a:ln>
        </p:spPr>
      </p:cxnSp>
      <p:cxnSp>
        <p:nvCxnSpPr>
          <p:cNvPr id="27663" name="Straight Arrow Connector 34"/>
          <p:cNvCxnSpPr>
            <a:cxnSpLocks noChangeShapeType="1"/>
            <a:stCxn id="27655" idx="1"/>
          </p:cNvCxnSpPr>
          <p:nvPr/>
        </p:nvCxnSpPr>
        <p:spPr bwMode="auto">
          <a:xfrm rot="10800000" flipH="1" flipV="1">
            <a:off x="5257800" y="2895600"/>
            <a:ext cx="838200" cy="152400"/>
          </a:xfrm>
          <a:prstGeom prst="straightConnector1">
            <a:avLst/>
          </a:prstGeom>
          <a:noFill/>
          <a:ln w="12700" algn="ctr">
            <a:solidFill>
              <a:schemeClr val="tx1"/>
            </a:solidFill>
            <a:round/>
            <a:headEnd/>
            <a:tailEnd type="arrow" w="med" len="med"/>
          </a:ln>
        </p:spPr>
      </p:cxnSp>
      <p:sp>
        <p:nvSpPr>
          <p:cNvPr id="27664" name="Left Brace 35"/>
          <p:cNvSpPr>
            <a:spLocks/>
          </p:cNvSpPr>
          <p:nvPr/>
        </p:nvSpPr>
        <p:spPr bwMode="auto">
          <a:xfrm>
            <a:off x="7924800" y="3962400"/>
            <a:ext cx="198438" cy="1219200"/>
          </a:xfrm>
          <a:prstGeom prst="leftBrace">
            <a:avLst>
              <a:gd name="adj1" fmla="val 8306"/>
              <a:gd name="adj2" fmla="val 50000"/>
            </a:avLst>
          </a:prstGeom>
          <a:solidFill>
            <a:srgbClr val="FFFF99"/>
          </a:solidFill>
          <a:ln w="12700" algn="ctr">
            <a:solidFill>
              <a:schemeClr val="tx1"/>
            </a:solidFill>
            <a:round/>
            <a:headEnd/>
            <a:tailEnd/>
          </a:ln>
        </p:spPr>
        <p:txBody>
          <a:bodyPr anchor="ctr"/>
          <a:lstStyle/>
          <a:p>
            <a:endParaRPr lang="en-US"/>
          </a:p>
        </p:txBody>
      </p:sp>
      <p:cxnSp>
        <p:nvCxnSpPr>
          <p:cNvPr id="27665" name="Straight Arrow Connector 37"/>
          <p:cNvCxnSpPr>
            <a:cxnSpLocks noChangeShapeType="1"/>
          </p:cNvCxnSpPr>
          <p:nvPr/>
        </p:nvCxnSpPr>
        <p:spPr bwMode="auto">
          <a:xfrm rot="10800000">
            <a:off x="6858000" y="4419600"/>
            <a:ext cx="914400" cy="152400"/>
          </a:xfrm>
          <a:prstGeom prst="straightConnector1">
            <a:avLst/>
          </a:prstGeom>
          <a:noFill/>
          <a:ln w="12700"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2-D Arrays(3 of 4)</a:t>
            </a:r>
            <a:endParaRPr lang="en-US" dirty="0"/>
          </a:p>
        </p:txBody>
      </p:sp>
      <p:pic>
        <p:nvPicPr>
          <p:cNvPr id="28675" name="Picture 6"/>
          <p:cNvPicPr>
            <a:picLocks noGrp="1" noChangeAspect="1" noChangeArrowheads="1"/>
          </p:cNvPicPr>
          <p:nvPr>
            <p:ph idx="1"/>
          </p:nvPr>
        </p:nvPicPr>
        <p:blipFill>
          <a:blip r:embed="rId2"/>
          <a:srcRect/>
          <a:stretch>
            <a:fillRect/>
          </a:stretch>
        </p:blipFill>
        <p:spPr>
          <a:xfrm>
            <a:off x="1295400" y="1828800"/>
            <a:ext cx="7086600" cy="4271963"/>
          </a:xfrm>
          <a:noFill/>
        </p:spPr>
      </p:pic>
      <p:sp>
        <p:nvSpPr>
          <p:cNvPr id="28676" name="TextBox 5"/>
          <p:cNvSpPr txBox="1">
            <a:spLocks noChangeArrowheads="1"/>
          </p:cNvSpPr>
          <p:nvPr/>
        </p:nvSpPr>
        <p:spPr bwMode="auto">
          <a:xfrm>
            <a:off x="533400" y="1371600"/>
            <a:ext cx="8839200" cy="369888"/>
          </a:xfrm>
          <a:prstGeom prst="rect">
            <a:avLst/>
          </a:prstGeom>
          <a:noFill/>
          <a:ln w="9525">
            <a:noFill/>
            <a:miter lim="800000"/>
            <a:headEnd/>
            <a:tailEnd/>
          </a:ln>
        </p:spPr>
        <p:txBody>
          <a:bodyPr>
            <a:spAutoFit/>
          </a:bodyPr>
          <a:lstStyle/>
          <a:p>
            <a:r>
              <a:rPr lang="en-US"/>
              <a:t>Graphically,  integer array of size 3x4 can be depicted as follows: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722" name="Rectangle 2"/>
          <p:cNvSpPr>
            <a:spLocks noGrp="1" noChangeArrowheads="1"/>
          </p:cNvSpPr>
          <p:nvPr>
            <p:ph type="title"/>
          </p:nvPr>
        </p:nvSpPr>
        <p:spPr>
          <a:xfrm>
            <a:off x="247650" y="325438"/>
            <a:ext cx="9288463" cy="512762"/>
          </a:xfrm>
        </p:spPr>
        <p:txBody>
          <a:bodyPr/>
          <a:lstStyle/>
          <a:p>
            <a:pPr eaLnBrk="1" hangingPunct="1">
              <a:defRPr/>
            </a:pPr>
            <a:r>
              <a:rPr lang="en-US" smtClean="0"/>
              <a:t>Declaring and using 2-D Arrays</a:t>
            </a:r>
          </a:p>
        </p:txBody>
      </p:sp>
      <p:sp>
        <p:nvSpPr>
          <p:cNvPr id="29699" name="Rectangle 3"/>
          <p:cNvSpPr>
            <a:spLocks noGrp="1" noChangeArrowheads="1"/>
          </p:cNvSpPr>
          <p:nvPr>
            <p:ph type="body" idx="1"/>
          </p:nvPr>
        </p:nvSpPr>
        <p:spPr>
          <a:xfrm>
            <a:off x="247650" y="1219200"/>
            <a:ext cx="9328150" cy="4868863"/>
          </a:xfrm>
        </p:spPr>
        <p:txBody>
          <a:bodyPr/>
          <a:lstStyle/>
          <a:p>
            <a:pPr eaLnBrk="1" hangingPunct="1"/>
            <a:r>
              <a:rPr lang="en-US" smtClean="0"/>
              <a:t>A 2-D  array can be declared by specifying the maximum size for rows and columns</a:t>
            </a:r>
          </a:p>
          <a:p>
            <a:pPr eaLnBrk="1" hangingPunct="1"/>
            <a:r>
              <a:rPr lang="en-US" smtClean="0"/>
              <a:t>Syntax:</a:t>
            </a:r>
          </a:p>
          <a:p>
            <a:pPr lvl="1" eaLnBrk="1" hangingPunct="1">
              <a:buFont typeface="Wingdings" pitchFamily="2" charset="2"/>
              <a:buNone/>
            </a:pPr>
            <a:r>
              <a:rPr lang="en-US" b="1" smtClean="0">
                <a:latin typeface="Courier New" pitchFamily="49" charset="0"/>
              </a:rPr>
              <a:t>data type arrayname [Row Size][Column Size];</a:t>
            </a:r>
          </a:p>
          <a:p>
            <a:pPr eaLnBrk="1" hangingPunct="1"/>
            <a:r>
              <a:rPr lang="en-US" smtClean="0"/>
              <a:t>Example:</a:t>
            </a:r>
          </a:p>
          <a:p>
            <a:pPr eaLnBrk="1" hangingPunct="1">
              <a:buFont typeface="Wingdings" pitchFamily="2" charset="2"/>
              <a:buNone/>
            </a:pPr>
            <a:r>
              <a:rPr lang="en-US" smtClean="0"/>
              <a:t>	  </a:t>
            </a:r>
            <a:r>
              <a:rPr lang="en-US" sz="1800" b="1" smtClean="0">
                <a:latin typeface="Courier New" pitchFamily="49" charset="0"/>
              </a:rPr>
              <a:t>int aiEmployeeInfo[3][2];</a:t>
            </a:r>
          </a:p>
          <a:p>
            <a:pPr eaLnBrk="1" hangingPunct="1">
              <a:buFont typeface="Wingdings" pitchFamily="2" charset="2"/>
              <a:buNone/>
            </a:pPr>
            <a:r>
              <a:rPr lang="en-US" sz="1800" smtClean="0"/>
              <a:t>     The above declaration declares </a:t>
            </a:r>
            <a:r>
              <a:rPr lang="en-US" sz="1800" b="1" smtClean="0"/>
              <a:t>aiEmployeeInfo</a:t>
            </a:r>
            <a:r>
              <a:rPr lang="en-US" sz="1800" smtClean="0"/>
              <a:t> with 3 rows and 2 columns</a:t>
            </a:r>
          </a:p>
          <a:p>
            <a:pPr eaLnBrk="1" hangingPunct="1">
              <a:buFont typeface="Wingdings" pitchFamily="2" charset="2"/>
              <a:buNone/>
            </a:pPr>
            <a:endParaRPr lang="en-US" sz="1800" smtClean="0"/>
          </a:p>
          <a:p>
            <a:pPr eaLnBrk="1" hangingPunct="1"/>
            <a:r>
              <a:rPr lang="en-US" smtClean="0"/>
              <a:t>To access the individual elements row index (starts from zero) and the corresponding column index (starts from zero) should be supplied</a:t>
            </a:r>
          </a:p>
          <a:p>
            <a:pPr eaLnBrk="1" hangingPunct="1"/>
            <a:r>
              <a:rPr lang="en-US" smtClean="0"/>
              <a:t>Example:</a:t>
            </a:r>
          </a:p>
          <a:p>
            <a:pPr eaLnBrk="1" hangingPunct="1">
              <a:buFont typeface="Wingdings" pitchFamily="2" charset="2"/>
              <a:buNone/>
            </a:pPr>
            <a:r>
              <a:rPr lang="en-US" smtClean="0"/>
              <a:t>	</a:t>
            </a:r>
            <a:r>
              <a:rPr lang="en-US" sz="1800" b="1" smtClean="0">
                <a:latin typeface="Courier New" pitchFamily="49" charset="0"/>
              </a:rPr>
              <a:t>printf(“%d”,aiEmployeeInfo[0][1]);</a:t>
            </a:r>
          </a:p>
          <a:p>
            <a:pPr eaLnBrk="1" hangingPunct="1">
              <a:buFont typeface="Wingdings" pitchFamily="2" charset="2"/>
              <a:buNone/>
            </a:pPr>
            <a:r>
              <a:rPr lang="en-US" sz="1800" smtClean="0">
                <a:latin typeface="Courier New" pitchFamily="49" charset="0"/>
              </a:rPr>
              <a:t> </a:t>
            </a:r>
          </a:p>
          <a:p>
            <a:pPr eaLnBrk="1" hangingPunct="1">
              <a:buFont typeface="Wingdings" pitchFamily="2" charset="2"/>
              <a:buNone/>
            </a:pPr>
            <a:r>
              <a:rPr lang="en-US" sz="1800" smtClean="0">
                <a:latin typeface="Courier New" pitchFamily="49" charset="0"/>
              </a:rPr>
              <a:t>  </a:t>
            </a:r>
            <a:r>
              <a:rPr lang="en-US" sz="1800" smtClean="0"/>
              <a:t>The above printf references the information at 0</a:t>
            </a:r>
            <a:r>
              <a:rPr lang="en-US" sz="1800" baseline="30000" smtClean="0"/>
              <a:t>th</a:t>
            </a:r>
            <a:r>
              <a:rPr lang="en-US" sz="1800" smtClean="0"/>
              <a:t> row 1</a:t>
            </a:r>
            <a:r>
              <a:rPr lang="en-US" sz="1800" baseline="30000" smtClean="0"/>
              <a:t>st</a:t>
            </a:r>
            <a:r>
              <a:rPr lang="en-US" sz="1800" smtClean="0"/>
              <a:t> column</a:t>
            </a:r>
            <a:endParaRPr lang="en-US" smtClean="0"/>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770" name="Rectangle 2"/>
          <p:cNvSpPr>
            <a:spLocks noGrp="1" noChangeArrowheads="1"/>
          </p:cNvSpPr>
          <p:nvPr>
            <p:ph type="title"/>
          </p:nvPr>
        </p:nvSpPr>
        <p:spPr>
          <a:xfrm>
            <a:off x="247650" y="325438"/>
            <a:ext cx="9288463" cy="512762"/>
          </a:xfrm>
        </p:spPr>
        <p:txBody>
          <a:bodyPr/>
          <a:lstStyle/>
          <a:p>
            <a:pPr eaLnBrk="1" hangingPunct="1">
              <a:defRPr/>
            </a:pPr>
            <a:r>
              <a:rPr lang="en-US" smtClean="0"/>
              <a:t>Initializing 2-D Arrays (1 of 2)</a:t>
            </a:r>
          </a:p>
        </p:txBody>
      </p:sp>
      <p:sp>
        <p:nvSpPr>
          <p:cNvPr id="30723" name="Rectangle 3"/>
          <p:cNvSpPr>
            <a:spLocks noGrp="1" noChangeArrowheads="1"/>
          </p:cNvSpPr>
          <p:nvPr>
            <p:ph type="body" idx="1"/>
          </p:nvPr>
        </p:nvSpPr>
        <p:spPr>
          <a:xfrm>
            <a:off x="247650" y="1219200"/>
            <a:ext cx="9328150" cy="4868863"/>
          </a:xfrm>
        </p:spPr>
        <p:txBody>
          <a:bodyPr/>
          <a:lstStyle/>
          <a:p>
            <a:pPr eaLnBrk="1" hangingPunct="1">
              <a:lnSpc>
                <a:spcPct val="90000"/>
              </a:lnSpc>
            </a:pPr>
            <a:r>
              <a:rPr lang="en-US" dirty="0" smtClean="0"/>
              <a:t>A 2-D  array can be initialized as given below:</a:t>
            </a:r>
          </a:p>
          <a:p>
            <a:pPr eaLnBrk="1" hangingPunct="1">
              <a:lnSpc>
                <a:spcPct val="90000"/>
              </a:lnSpc>
              <a:buFont typeface="Wingdings" pitchFamily="2" charset="2"/>
              <a:buNone/>
            </a:pPr>
            <a:endParaRPr lang="en-US" dirty="0" smtClean="0"/>
          </a:p>
          <a:p>
            <a:pPr eaLnBrk="1" hangingPunct="1">
              <a:lnSpc>
                <a:spcPct val="90000"/>
              </a:lnSpc>
              <a:buFont typeface="Wingdings" pitchFamily="2" charset="2"/>
              <a:buNone/>
            </a:pPr>
            <a:r>
              <a:rPr lang="en-US" dirty="0" smtClean="0">
                <a:latin typeface="Courier New" pitchFamily="49" charset="0"/>
              </a:rPr>
              <a:t>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aiEmployeeInfo</a:t>
            </a:r>
            <a:r>
              <a:rPr lang="en-US" dirty="0" smtClean="0">
                <a:latin typeface="Courier New" pitchFamily="49" charset="0"/>
              </a:rPr>
              <a:t>[3][2]= {101,1,102,1,103,2};</a:t>
            </a:r>
          </a:p>
          <a:p>
            <a:pPr eaLnBrk="1" hangingPunct="1">
              <a:lnSpc>
                <a:spcPct val="90000"/>
              </a:lnSpc>
              <a:buFont typeface="Wingdings" pitchFamily="2" charset="2"/>
              <a:buNone/>
            </a:pPr>
            <a:r>
              <a:rPr lang="en-US" dirty="0" smtClean="0">
                <a:latin typeface="Courier New" pitchFamily="49" charset="0"/>
              </a:rPr>
              <a:t>     or</a:t>
            </a:r>
          </a:p>
          <a:p>
            <a:pPr eaLnBrk="1" hangingPunct="1">
              <a:lnSpc>
                <a:spcPct val="90000"/>
              </a:lnSpc>
              <a:buFont typeface="Wingdings" pitchFamily="2" charset="2"/>
              <a:buNone/>
            </a:pPr>
            <a:r>
              <a:rPr lang="en-US" dirty="0" smtClean="0">
                <a:latin typeface="Courier New" pitchFamily="49" charset="0"/>
              </a:rPr>
              <a:t> </a:t>
            </a:r>
            <a:r>
              <a:rPr lang="en-US" dirty="0" err="1" smtClean="0">
                <a:solidFill>
                  <a:schemeClr val="accent2"/>
                </a:solidFill>
                <a:latin typeface="Courier New" pitchFamily="49" charset="0"/>
              </a:rPr>
              <a:t>int</a:t>
            </a:r>
            <a:r>
              <a:rPr lang="en-US" dirty="0" smtClean="0">
                <a:solidFill>
                  <a:schemeClr val="accent2"/>
                </a:solidFill>
                <a:latin typeface="Courier New" pitchFamily="49" charset="0"/>
              </a:rPr>
              <a:t> </a:t>
            </a:r>
            <a:r>
              <a:rPr lang="en-US" dirty="0" err="1" smtClean="0">
                <a:solidFill>
                  <a:schemeClr val="accent2"/>
                </a:solidFill>
                <a:latin typeface="Courier New" pitchFamily="49" charset="0"/>
              </a:rPr>
              <a:t>aiEmployeeInfo</a:t>
            </a:r>
            <a:r>
              <a:rPr lang="en-US" dirty="0" smtClean="0">
                <a:solidFill>
                  <a:schemeClr val="accent2"/>
                </a:solidFill>
                <a:latin typeface="Courier New" pitchFamily="49" charset="0"/>
              </a:rPr>
              <a:t> [3][2]={ {101,1},</a:t>
            </a:r>
          </a:p>
          <a:p>
            <a:pPr eaLnBrk="1" hangingPunct="1">
              <a:lnSpc>
                <a:spcPct val="90000"/>
              </a:lnSpc>
              <a:buFont typeface="Wingdings" pitchFamily="2" charset="2"/>
              <a:buNone/>
            </a:pPr>
            <a:r>
              <a:rPr lang="en-US" dirty="0" smtClean="0">
                <a:solidFill>
                  <a:schemeClr val="accent2"/>
                </a:solidFill>
                <a:latin typeface="Courier New" pitchFamily="49" charset="0"/>
              </a:rPr>
              <a:t>					     {102,1},</a:t>
            </a:r>
          </a:p>
          <a:p>
            <a:pPr eaLnBrk="1" hangingPunct="1">
              <a:lnSpc>
                <a:spcPct val="90000"/>
              </a:lnSpc>
              <a:buFont typeface="Wingdings" pitchFamily="2" charset="2"/>
              <a:buNone/>
            </a:pPr>
            <a:r>
              <a:rPr lang="en-US" dirty="0" smtClean="0">
                <a:solidFill>
                  <a:schemeClr val="accent2"/>
                </a:solidFill>
                <a:latin typeface="Courier New" pitchFamily="49" charset="0"/>
              </a:rPr>
              <a:t>                             {103,2}</a:t>
            </a:r>
          </a:p>
          <a:p>
            <a:pPr eaLnBrk="1" hangingPunct="1">
              <a:lnSpc>
                <a:spcPct val="90000"/>
              </a:lnSpc>
              <a:buFont typeface="Wingdings" pitchFamily="2" charset="2"/>
              <a:buNone/>
            </a:pPr>
            <a:r>
              <a:rPr lang="en-US" dirty="0" smtClean="0">
                <a:solidFill>
                  <a:schemeClr val="accent2"/>
                </a:solidFill>
                <a:latin typeface="Courier New" pitchFamily="49" charset="0"/>
              </a:rPr>
              <a:t>                          };</a:t>
            </a:r>
          </a:p>
          <a:p>
            <a:pPr eaLnBrk="1" hangingPunct="1">
              <a:lnSpc>
                <a:spcPct val="90000"/>
              </a:lnSpc>
              <a:buFont typeface="Wingdings" pitchFamily="2" charset="2"/>
              <a:buNone/>
            </a:pPr>
            <a:r>
              <a:rPr lang="en-US" dirty="0" smtClean="0">
                <a:latin typeface="Courier New" pitchFamily="49" charset="0"/>
              </a:rPr>
              <a:t>	</a:t>
            </a:r>
            <a:r>
              <a:rPr lang="en-US" sz="1600" dirty="0" smtClean="0">
                <a:latin typeface="Courier New" pitchFamily="49" charset="0"/>
              </a:rPr>
              <a:t> </a:t>
            </a:r>
            <a:r>
              <a:rPr lang="en-US" sz="1600" dirty="0" smtClean="0"/>
              <a:t>In the above declaration,</a:t>
            </a:r>
          </a:p>
          <a:p>
            <a:pPr lvl="1" eaLnBrk="1" hangingPunct="1">
              <a:lnSpc>
                <a:spcPct val="90000"/>
              </a:lnSpc>
            </a:pPr>
            <a:r>
              <a:rPr lang="en-US" sz="1600" dirty="0" smtClean="0"/>
              <a:t>101, 102 and 103 refers to Employee Id’s and they are stored in [0][0], [1][0] and [2][0] positions</a:t>
            </a:r>
          </a:p>
          <a:p>
            <a:pPr lvl="1" eaLnBrk="1" hangingPunct="1">
              <a:lnSpc>
                <a:spcPct val="90000"/>
              </a:lnSpc>
            </a:pPr>
            <a:r>
              <a:rPr lang="en-US" sz="1600" dirty="0" smtClean="0"/>
              <a:t>1,1 and 2 refers to Job Codes and they are stored in [0][1], [1][1] and [2][1] positions</a:t>
            </a:r>
          </a:p>
          <a:p>
            <a:pPr eaLnBrk="1" hangingPunct="1">
              <a:lnSpc>
                <a:spcPct val="90000"/>
              </a:lnSpc>
            </a:pPr>
            <a:endParaRPr lang="en-US" dirty="0" smtClean="0"/>
          </a:p>
          <a:p>
            <a:pPr eaLnBrk="1" hangingPunct="1">
              <a:lnSpc>
                <a:spcPct val="90000"/>
              </a:lnSpc>
              <a:buFont typeface="Wingdings" pitchFamily="2" charset="2"/>
              <a:buNone/>
            </a:pPr>
            <a:endParaRPr lang="en-US" dirty="0" smtClean="0"/>
          </a:p>
          <a:p>
            <a:pPr eaLnBrk="1" hangingPunct="1">
              <a:lnSpc>
                <a:spcPct val="90000"/>
              </a:lnSpc>
              <a:buFont typeface="Wingdings" pitchFamily="2" charset="2"/>
              <a:buNone/>
            </a:pPr>
            <a:r>
              <a:rPr lang="en-US" dirty="0" smtClean="0"/>
              <a:t>	</a:t>
            </a:r>
          </a:p>
          <a:p>
            <a:pPr eaLnBrk="1" hangingPunct="1">
              <a:lnSpc>
                <a:spcPct val="90000"/>
              </a:lnSpc>
              <a:buFont typeface="Wingdings" pitchFamily="2" charset="2"/>
              <a:buNone/>
            </a:pPr>
            <a:r>
              <a:rPr lang="en-US" dirty="0" smtClean="0"/>
              <a:t>   </a:t>
            </a:r>
          </a:p>
          <a:p>
            <a:pPr eaLnBrk="1" hangingPunct="1">
              <a:lnSpc>
                <a:spcPct val="90000"/>
              </a:lnSpc>
              <a:buFont typeface="Wingdings" pitchFamily="2" charset="2"/>
              <a:buNone/>
            </a:pPr>
            <a:endParaRPr lang="en-US" dirty="0" smtClean="0"/>
          </a:p>
          <a:p>
            <a:pPr eaLnBrk="1" hangingPunct="1">
              <a:lnSpc>
                <a:spcPct val="90000"/>
              </a:lnSpc>
              <a:buFont typeface="Wingdings" pitchFamily="2" charset="2"/>
              <a:buNone/>
            </a:pPr>
            <a:endParaRPr lang="en-US" dirty="0" smtClean="0"/>
          </a:p>
        </p:txBody>
      </p:sp>
      <p:pic>
        <p:nvPicPr>
          <p:cNvPr id="30724" name="Picture 6"/>
          <p:cNvPicPr>
            <a:picLocks noChangeAspect="1" noChangeArrowheads="1"/>
          </p:cNvPicPr>
          <p:nvPr/>
        </p:nvPicPr>
        <p:blipFill>
          <a:blip r:embed="rId3"/>
          <a:srcRect/>
          <a:stretch>
            <a:fillRect/>
          </a:stretch>
        </p:blipFill>
        <p:spPr bwMode="auto">
          <a:xfrm>
            <a:off x="7162800" y="2354263"/>
            <a:ext cx="2133600" cy="1676400"/>
          </a:xfrm>
          <a:prstGeom prst="rect">
            <a:avLst/>
          </a:prstGeom>
          <a:noFill/>
          <a:ln w="12700">
            <a:noFill/>
            <a:miter lim="800000"/>
            <a:headEnd/>
            <a:tailEnd/>
          </a:ln>
        </p:spPr>
      </p:pic>
      <p:pic>
        <p:nvPicPr>
          <p:cNvPr id="30725" name="Picture 8"/>
          <p:cNvPicPr>
            <a:picLocks noChangeAspect="1" noChangeArrowheads="1"/>
          </p:cNvPicPr>
          <p:nvPr/>
        </p:nvPicPr>
        <p:blipFill>
          <a:blip r:embed="rId4"/>
          <a:srcRect/>
          <a:stretch>
            <a:fillRect/>
          </a:stretch>
        </p:blipFill>
        <p:spPr bwMode="auto">
          <a:xfrm>
            <a:off x="6858000" y="3725863"/>
            <a:ext cx="2819400" cy="266700"/>
          </a:xfrm>
          <a:prstGeom prst="rect">
            <a:avLst/>
          </a:prstGeom>
          <a:noFill/>
          <a:ln w="12700">
            <a:noFill/>
            <a:miter lim="800000"/>
            <a:headEnd/>
            <a:tailEnd/>
          </a:ln>
        </p:spPr>
      </p:pic>
      <p:sp>
        <p:nvSpPr>
          <p:cNvPr id="7" name="Content Placeholder 2"/>
          <p:cNvSpPr txBox="1">
            <a:spLocks/>
          </p:cNvSpPr>
          <p:nvPr/>
        </p:nvSpPr>
        <p:spPr bwMode="auto">
          <a:xfrm>
            <a:off x="533400" y="4876800"/>
            <a:ext cx="8686800" cy="1600200"/>
          </a:xfrm>
          <a:prstGeom prst="rect">
            <a:avLst/>
          </a:prstGeom>
          <a:noFill/>
          <a:ln w="9525">
            <a:noFill/>
            <a:miter lim="800000"/>
            <a:headEnd/>
            <a:tailEnd/>
          </a:ln>
        </p:spPr>
        <p:txBody>
          <a:bodyPr/>
          <a:lstStyle/>
          <a:p>
            <a:pPr marL="342900" indent="-342900">
              <a:lnSpc>
                <a:spcPct val="90000"/>
              </a:lnSpc>
              <a:spcBef>
                <a:spcPct val="20000"/>
              </a:spcBef>
              <a:buClr>
                <a:srgbClr val="003366"/>
              </a:buClr>
              <a:buFont typeface="Wingdings" pitchFamily="2" charset="2"/>
              <a:buNone/>
              <a:defRPr/>
            </a:pPr>
            <a:endParaRPr lang="en-US" sz="2000" kern="0" dirty="0">
              <a:solidFill>
                <a:schemeClr val="accent2"/>
              </a:solidFill>
              <a:latin typeface="Courier New" pitchFamily="49" charset="0"/>
            </a:endParaRPr>
          </a:p>
          <a:p>
            <a:pPr marL="342900" indent="-342900">
              <a:lnSpc>
                <a:spcPct val="90000"/>
              </a:lnSpc>
              <a:spcBef>
                <a:spcPct val="20000"/>
              </a:spcBef>
              <a:buClr>
                <a:srgbClr val="003366"/>
              </a:buClr>
              <a:buFont typeface="Wingdings" pitchFamily="2" charset="2"/>
              <a:buNone/>
              <a:defRPr/>
            </a:pPr>
            <a:r>
              <a:rPr lang="en-US" sz="2000" kern="0" dirty="0" err="1">
                <a:solidFill>
                  <a:schemeClr val="accent2"/>
                </a:solidFill>
                <a:latin typeface="Courier New" pitchFamily="49" charset="0"/>
              </a:rPr>
              <a:t>int</a:t>
            </a:r>
            <a:r>
              <a:rPr lang="en-US" sz="2000" kern="0" dirty="0">
                <a:solidFill>
                  <a:schemeClr val="accent2"/>
                </a:solidFill>
                <a:latin typeface="Courier New" pitchFamily="49" charset="0"/>
              </a:rPr>
              <a:t> </a:t>
            </a:r>
            <a:r>
              <a:rPr lang="en-US" sz="2000" kern="0" dirty="0" err="1">
                <a:solidFill>
                  <a:schemeClr val="accent2"/>
                </a:solidFill>
                <a:latin typeface="Courier New" pitchFamily="49" charset="0"/>
              </a:rPr>
              <a:t>aiEmployeeInfo</a:t>
            </a:r>
            <a:r>
              <a:rPr lang="en-US" sz="2000" kern="0" dirty="0">
                <a:solidFill>
                  <a:schemeClr val="accent2"/>
                </a:solidFill>
                <a:latin typeface="Courier New" pitchFamily="49" charset="0"/>
              </a:rPr>
              <a:t> [3][2]={ {101,1},{102,1},{103,2} };</a:t>
            </a:r>
          </a:p>
          <a:p>
            <a:pPr marL="342900" indent="-342900">
              <a:lnSpc>
                <a:spcPct val="90000"/>
              </a:lnSpc>
              <a:spcBef>
                <a:spcPct val="20000"/>
              </a:spcBef>
              <a:buClr>
                <a:srgbClr val="003366"/>
              </a:buClr>
              <a:buFont typeface="Wingdings" pitchFamily="2" charset="2"/>
              <a:buNone/>
              <a:defRPr/>
            </a:pPr>
            <a:r>
              <a:rPr lang="en-US" sz="2000" kern="0" dirty="0">
                <a:solidFill>
                  <a:schemeClr val="accent2"/>
                </a:solidFill>
                <a:latin typeface="Courier New" pitchFamily="49" charset="0"/>
              </a:rPr>
              <a:t>                      </a:t>
            </a:r>
          </a:p>
          <a:p>
            <a:pPr marL="342900" indent="-342900">
              <a:spcBef>
                <a:spcPct val="20000"/>
              </a:spcBef>
              <a:buClr>
                <a:srgbClr val="003366"/>
              </a:buClr>
              <a:buFont typeface="Wingdings" pitchFamily="2" charset="2"/>
              <a:buNone/>
              <a:defRPr/>
            </a:pPr>
            <a:r>
              <a:rPr lang="en-US" sz="2000" kern="0" dirty="0">
                <a:solidFill>
                  <a:srgbClr val="000000"/>
                </a:solidFill>
                <a:latin typeface="+mn-lt"/>
              </a:rPr>
              <a:t>                                                </a:t>
            </a:r>
            <a:r>
              <a:rPr lang="en-US" sz="1000" kern="0" dirty="0" err="1">
                <a:solidFill>
                  <a:srgbClr val="000000"/>
                </a:solidFill>
                <a:latin typeface="+mn-lt"/>
              </a:rPr>
              <a:t>aiEmployeeInfor</a:t>
            </a:r>
            <a:r>
              <a:rPr lang="en-US" sz="1000" kern="0" dirty="0">
                <a:solidFill>
                  <a:srgbClr val="000000"/>
                </a:solidFill>
                <a:latin typeface="+mn-lt"/>
              </a:rPr>
              <a:t>[0][0]                       </a:t>
            </a:r>
            <a:r>
              <a:rPr lang="en-US" sz="1000" kern="0" dirty="0" err="1">
                <a:solidFill>
                  <a:srgbClr val="000000"/>
                </a:solidFill>
                <a:latin typeface="+mn-lt"/>
              </a:rPr>
              <a:t>aiEmployeeInfor</a:t>
            </a:r>
            <a:r>
              <a:rPr lang="en-US" sz="1000" kern="0" dirty="0">
                <a:solidFill>
                  <a:srgbClr val="000000"/>
                </a:solidFill>
                <a:latin typeface="+mn-lt"/>
              </a:rPr>
              <a:t>[1][1]           </a:t>
            </a:r>
            <a:r>
              <a:rPr lang="en-US" sz="1000" kern="0" dirty="0" err="1">
                <a:solidFill>
                  <a:srgbClr val="000000"/>
                </a:solidFill>
                <a:latin typeface="+mn-lt"/>
              </a:rPr>
              <a:t>aiEmployeeInfor</a:t>
            </a:r>
            <a:r>
              <a:rPr lang="en-US" sz="1000" kern="0" dirty="0">
                <a:solidFill>
                  <a:srgbClr val="000000"/>
                </a:solidFill>
                <a:latin typeface="+mn-lt"/>
              </a:rPr>
              <a:t>[2][0] </a:t>
            </a:r>
          </a:p>
        </p:txBody>
      </p:sp>
      <p:cxnSp>
        <p:nvCxnSpPr>
          <p:cNvPr id="30727" name="Straight Arrow Connector 5"/>
          <p:cNvCxnSpPr>
            <a:cxnSpLocks noChangeShapeType="1"/>
          </p:cNvCxnSpPr>
          <p:nvPr/>
        </p:nvCxnSpPr>
        <p:spPr bwMode="auto">
          <a:xfrm rot="5400000">
            <a:off x="4648200" y="5562600"/>
            <a:ext cx="533400" cy="381000"/>
          </a:xfrm>
          <a:prstGeom prst="straightConnector1">
            <a:avLst/>
          </a:prstGeom>
          <a:noFill/>
          <a:ln w="12700" algn="ctr">
            <a:solidFill>
              <a:schemeClr val="tx1"/>
            </a:solidFill>
            <a:round/>
            <a:headEnd/>
            <a:tailEnd type="arrow" w="med" len="med"/>
          </a:ln>
        </p:spPr>
      </p:cxnSp>
      <p:cxnSp>
        <p:nvCxnSpPr>
          <p:cNvPr id="30728" name="Straight Arrow Connector 10"/>
          <p:cNvCxnSpPr>
            <a:cxnSpLocks noChangeShapeType="1"/>
          </p:cNvCxnSpPr>
          <p:nvPr/>
        </p:nvCxnSpPr>
        <p:spPr bwMode="auto">
          <a:xfrm rot="5400000">
            <a:off x="6362700" y="5600700"/>
            <a:ext cx="609600" cy="381000"/>
          </a:xfrm>
          <a:prstGeom prst="straightConnector1">
            <a:avLst/>
          </a:prstGeom>
          <a:noFill/>
          <a:ln w="12700" algn="ctr">
            <a:solidFill>
              <a:schemeClr val="tx1"/>
            </a:solidFill>
            <a:round/>
            <a:headEnd/>
            <a:tailEnd type="arrow" w="med" len="med"/>
          </a:ln>
        </p:spPr>
      </p:cxnSp>
      <p:cxnSp>
        <p:nvCxnSpPr>
          <p:cNvPr id="30729" name="Straight Arrow Connector 14"/>
          <p:cNvCxnSpPr>
            <a:cxnSpLocks noChangeShapeType="1"/>
          </p:cNvCxnSpPr>
          <p:nvPr/>
        </p:nvCxnSpPr>
        <p:spPr bwMode="auto">
          <a:xfrm rot="16200000" flipH="1">
            <a:off x="7467600" y="5638800"/>
            <a:ext cx="533400" cy="228600"/>
          </a:xfrm>
          <a:prstGeom prst="straightConnector1">
            <a:avLst/>
          </a:prstGeom>
          <a:noFill/>
          <a:ln w="12700"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General Guideline</a:t>
            </a:r>
            <a:endParaRPr lang="en-US" dirty="0"/>
          </a:p>
        </p:txBody>
      </p:sp>
      <p:sp>
        <p:nvSpPr>
          <p:cNvPr id="3" name="Content Placeholder 2"/>
          <p:cNvSpPr>
            <a:spLocks noGrp="1"/>
          </p:cNvSpPr>
          <p:nvPr>
            <p:ph idx="1"/>
          </p:nvPr>
        </p:nvSpPr>
        <p:spPr/>
        <p:txBody>
          <a:bodyPr>
            <a:normAutofit/>
          </a:bodyPr>
          <a:lstStyle/>
          <a:p>
            <a:pPr indent="4763" eaLnBrk="1" hangingPunct="1">
              <a:buFont typeface="Wingdings" pitchFamily="2" charset="2"/>
              <a:buNone/>
              <a:defRPr/>
            </a:pPr>
            <a:r>
              <a:rPr lang="en-US" sz="1600" b="1" dirty="0" smtClean="0"/>
              <a:t>© (2010) Infosys Technologies Ltd.</a:t>
            </a:r>
          </a:p>
          <a:p>
            <a:pPr eaLnBrk="1" hangingPunct="1">
              <a:buFont typeface="Wingdings" pitchFamily="2" charset="2"/>
              <a:buNone/>
              <a:defRPr/>
            </a:pPr>
            <a:endParaRPr lang="en-US" sz="1600" dirty="0" smtClean="0"/>
          </a:p>
          <a:p>
            <a:pPr indent="4763" eaLnBrk="1" hangingPunct="1">
              <a:buFont typeface="Wingdings" pitchFamily="2" charset="2"/>
              <a:buNone/>
              <a:defRPr/>
            </a:pPr>
            <a:r>
              <a:rPr lang="en-US" sz="1600" dirty="0" smtClean="0"/>
              <a:t>This document contains valuable confidential and proprietary information of Infosys. Such confidential and proprietary information includes, amongst others, proprietary intellectual property which can be legally protected and commercialized. Such information is furnished herein for training purposes only. Except with the express prior written permission of Infosys, this document and the information contained herein may not be published, disclosed, or used for any other purpose.</a:t>
            </a:r>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866" name="Rectangle 2"/>
          <p:cNvSpPr>
            <a:spLocks noGrp="1" noChangeArrowheads="1"/>
          </p:cNvSpPr>
          <p:nvPr>
            <p:ph type="title"/>
          </p:nvPr>
        </p:nvSpPr>
        <p:spPr>
          <a:xfrm>
            <a:off x="247650" y="325438"/>
            <a:ext cx="9288463" cy="512762"/>
          </a:xfrm>
        </p:spPr>
        <p:txBody>
          <a:bodyPr/>
          <a:lstStyle/>
          <a:p>
            <a:pPr eaLnBrk="1" hangingPunct="1">
              <a:defRPr/>
            </a:pPr>
            <a:r>
              <a:rPr lang="en-US" smtClean="0"/>
              <a:t>Initializing 2-D Arrays (2 of 2)</a:t>
            </a:r>
          </a:p>
        </p:txBody>
      </p:sp>
      <p:sp>
        <p:nvSpPr>
          <p:cNvPr id="31747" name="Rectangle 3"/>
          <p:cNvSpPr>
            <a:spLocks noGrp="1" noChangeArrowheads="1"/>
          </p:cNvSpPr>
          <p:nvPr>
            <p:ph type="body" idx="1"/>
          </p:nvPr>
        </p:nvSpPr>
        <p:spPr>
          <a:xfrm>
            <a:off x="247650" y="1219200"/>
            <a:ext cx="9328150" cy="4868863"/>
          </a:xfrm>
        </p:spPr>
        <p:txBody>
          <a:bodyPr/>
          <a:lstStyle/>
          <a:p>
            <a:pPr eaLnBrk="1" hangingPunct="1"/>
            <a:r>
              <a:rPr lang="en-US" smtClean="0"/>
              <a:t>A 2-D  array can be declared without specifying the row size if it is initialized</a:t>
            </a:r>
          </a:p>
          <a:p>
            <a:pPr eaLnBrk="1" hangingPunct="1">
              <a:buFont typeface="Wingdings" pitchFamily="2" charset="2"/>
              <a:buNone/>
            </a:pPr>
            <a:endParaRPr lang="en-US" smtClean="0"/>
          </a:p>
          <a:p>
            <a:pPr eaLnBrk="1" hangingPunct="1"/>
            <a:r>
              <a:rPr lang="en-US" smtClean="0"/>
              <a:t>Example:</a:t>
            </a:r>
          </a:p>
          <a:p>
            <a:pPr eaLnBrk="1" hangingPunct="1">
              <a:buFont typeface="Wingdings" pitchFamily="2" charset="2"/>
              <a:buNone/>
            </a:pPr>
            <a:r>
              <a:rPr lang="en-US" smtClean="0"/>
              <a:t>	  </a:t>
            </a:r>
            <a:r>
              <a:rPr lang="en-US" sz="1800" b="1" smtClean="0">
                <a:latin typeface="Courier New" pitchFamily="49" charset="0"/>
              </a:rPr>
              <a:t>int aiEmployeeInfo[][3]= </a:t>
            </a:r>
            <a:r>
              <a:rPr lang="en-US" b="1" smtClean="0">
                <a:latin typeface="Courier New" pitchFamily="49" charset="0"/>
              </a:rPr>
              <a:t>{101,1,102,1,103,2};</a:t>
            </a:r>
          </a:p>
          <a:p>
            <a:pPr eaLnBrk="1" hangingPunct="1">
              <a:buFont typeface="Wingdings" pitchFamily="2" charset="2"/>
              <a:buNone/>
            </a:pPr>
            <a:r>
              <a:rPr lang="en-US" sz="1800" smtClean="0">
                <a:latin typeface="Courier New" pitchFamily="49" charset="0"/>
              </a:rPr>
              <a:t> 	 </a:t>
            </a:r>
            <a:r>
              <a:rPr lang="en-US" sz="1800" smtClean="0"/>
              <a:t>Since there are six initial values and the column size  is 3, the number of</a:t>
            </a:r>
          </a:p>
          <a:p>
            <a:pPr eaLnBrk="1" hangingPunct="1">
              <a:buFont typeface="Wingdings" pitchFamily="2" charset="2"/>
              <a:buNone/>
            </a:pPr>
            <a:r>
              <a:rPr lang="en-US" sz="1800" smtClean="0"/>
              <a:t>       rows is taken as 2</a:t>
            </a:r>
          </a:p>
          <a:p>
            <a:pPr eaLnBrk="1" hangingPunct="1">
              <a:buFont typeface="Wingdings" pitchFamily="2" charset="2"/>
              <a:buNone/>
            </a:pPr>
            <a:endParaRPr lang="en-US" sz="1800" smtClean="0"/>
          </a:p>
          <a:p>
            <a:pPr eaLnBrk="1" hangingPunct="1"/>
            <a:r>
              <a:rPr lang="en-US" smtClean="0"/>
              <a:t>If the column size is not supplied then there will be a compilation error</a:t>
            </a:r>
          </a:p>
          <a:p>
            <a:pPr eaLnBrk="1" hangingPunct="1">
              <a:buFont typeface="Wingdings" pitchFamily="2" charset="2"/>
              <a:buNone/>
            </a:pPr>
            <a:endParaRPr lang="en-US" sz="1800" smtClean="0"/>
          </a:p>
          <a:p>
            <a:pPr eaLnBrk="1" hangingPunct="1">
              <a:buFont typeface="Wingdings" pitchFamily="2" charset="2"/>
              <a:buNone/>
            </a:pPr>
            <a:r>
              <a:rPr lang="en-US" sz="1800" smtClean="0"/>
              <a:t>	</a:t>
            </a:r>
          </a:p>
          <a:p>
            <a:pPr eaLnBrk="1" hangingPunct="1">
              <a:buFont typeface="Wingdings" pitchFamily="2" charset="2"/>
              <a:buNone/>
            </a:pPr>
            <a:r>
              <a:rPr lang="en-US" sz="1800" smtClean="0"/>
              <a:t>   </a:t>
            </a:r>
          </a:p>
          <a:p>
            <a:pPr eaLnBrk="1" hangingPunct="1">
              <a:buFont typeface="Wingdings" pitchFamily="2" charset="2"/>
              <a:buNone/>
            </a:pPr>
            <a:endParaRPr lang="en-US" smtClean="0"/>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890" name="Rectangle 2"/>
          <p:cNvSpPr>
            <a:spLocks noGrp="1" noChangeArrowheads="1"/>
          </p:cNvSpPr>
          <p:nvPr>
            <p:ph type="title"/>
          </p:nvPr>
        </p:nvSpPr>
        <p:spPr>
          <a:xfrm>
            <a:off x="228600" y="228600"/>
            <a:ext cx="9410700" cy="609600"/>
          </a:xfrm>
        </p:spPr>
        <p:txBody>
          <a:bodyPr/>
          <a:lstStyle/>
          <a:p>
            <a:pPr eaLnBrk="1" hangingPunct="1">
              <a:defRPr/>
            </a:pPr>
            <a:r>
              <a:rPr lang="en-US" dirty="0" smtClean="0"/>
              <a:t>Accessing 2D-Array Elements</a:t>
            </a:r>
          </a:p>
        </p:txBody>
      </p:sp>
      <p:sp>
        <p:nvSpPr>
          <p:cNvPr id="32771" name="Rectangle 3"/>
          <p:cNvSpPr>
            <a:spLocks noGrp="1" noChangeArrowheads="1"/>
          </p:cNvSpPr>
          <p:nvPr>
            <p:ph type="body" idx="1"/>
          </p:nvPr>
        </p:nvSpPr>
        <p:spPr>
          <a:xfrm>
            <a:off x="247650" y="1219200"/>
            <a:ext cx="9328150" cy="4868863"/>
          </a:xfrm>
        </p:spPr>
        <p:txBody>
          <a:bodyPr/>
          <a:lstStyle/>
          <a:p>
            <a:pPr eaLnBrk="1" hangingPunct="1">
              <a:lnSpc>
                <a:spcPct val="80000"/>
              </a:lnSpc>
            </a:pPr>
            <a:r>
              <a:rPr lang="en-US" dirty="0" smtClean="0"/>
              <a:t>An array </a:t>
            </a:r>
            <a:r>
              <a:rPr lang="en-US" dirty="0" smtClean="0">
                <a:solidFill>
                  <a:schemeClr val="tx1"/>
                </a:solidFill>
              </a:rPr>
              <a:t>element can be accessed randomly </a:t>
            </a:r>
            <a:r>
              <a:rPr lang="en-US" dirty="0" smtClean="0"/>
              <a:t>by giving the respective Row and Column index</a:t>
            </a:r>
          </a:p>
          <a:p>
            <a:pPr eaLnBrk="1" hangingPunct="1">
              <a:lnSpc>
                <a:spcPct val="80000"/>
              </a:lnSpc>
            </a:pPr>
            <a:r>
              <a:rPr lang="en-US" b="1" dirty="0" smtClean="0"/>
              <a:t>Syntax</a:t>
            </a:r>
            <a:r>
              <a:rPr lang="en-US" dirty="0" smtClean="0"/>
              <a:t>:</a:t>
            </a:r>
          </a:p>
          <a:p>
            <a:pPr eaLnBrk="1" hangingPunct="1">
              <a:lnSpc>
                <a:spcPct val="80000"/>
              </a:lnSpc>
              <a:buFont typeface="Wingdings" pitchFamily="2" charset="2"/>
              <a:buNone/>
            </a:pPr>
            <a:r>
              <a:rPr lang="en-US" dirty="0" smtClean="0"/>
              <a:t>		</a:t>
            </a:r>
            <a:r>
              <a:rPr lang="en-US" dirty="0" err="1" smtClean="0">
                <a:latin typeface="Courier New" pitchFamily="49" charset="0"/>
              </a:rPr>
              <a:t>ArrayName</a:t>
            </a:r>
            <a:r>
              <a:rPr lang="en-US" dirty="0" smtClean="0">
                <a:latin typeface="Courier New" pitchFamily="49" charset="0"/>
              </a:rPr>
              <a:t>[</a:t>
            </a:r>
            <a:r>
              <a:rPr lang="en-US" dirty="0" err="1" smtClean="0">
                <a:latin typeface="Courier New" pitchFamily="49" charset="0"/>
              </a:rPr>
              <a:t>RowIndex</a:t>
            </a:r>
            <a:r>
              <a:rPr lang="en-US" dirty="0" smtClean="0">
                <a:latin typeface="Courier New" pitchFamily="49" charset="0"/>
              </a:rPr>
              <a:t>][</a:t>
            </a:r>
            <a:r>
              <a:rPr lang="en-US" dirty="0" err="1" smtClean="0">
                <a:latin typeface="Courier New" pitchFamily="49" charset="0"/>
              </a:rPr>
              <a:t>ColIndex</a:t>
            </a:r>
            <a:r>
              <a:rPr lang="en-US" dirty="0" smtClean="0">
                <a:latin typeface="Courier New" pitchFamily="49" charset="0"/>
              </a:rPr>
              <a:t>];</a:t>
            </a:r>
          </a:p>
          <a:p>
            <a:pPr eaLnBrk="1" hangingPunct="1">
              <a:lnSpc>
                <a:spcPct val="80000"/>
              </a:lnSpc>
              <a:buFont typeface="Wingdings" pitchFamily="2" charset="2"/>
              <a:buNone/>
            </a:pPr>
            <a:endParaRPr lang="en-US" dirty="0" smtClean="0">
              <a:latin typeface="Courier New" pitchFamily="49" charset="0"/>
            </a:endParaRPr>
          </a:p>
          <a:p>
            <a:pPr eaLnBrk="1" hangingPunct="1">
              <a:lnSpc>
                <a:spcPct val="80000"/>
              </a:lnSpc>
            </a:pPr>
            <a:r>
              <a:rPr lang="en-US" b="1" dirty="0" smtClean="0"/>
              <a:t>Example</a:t>
            </a:r>
            <a:r>
              <a:rPr lang="en-US" dirty="0" smtClean="0"/>
              <a:t>:</a:t>
            </a:r>
          </a:p>
          <a:p>
            <a:pPr eaLnBrk="1" hangingPunct="1">
              <a:lnSpc>
                <a:spcPct val="80000"/>
              </a:lnSpc>
              <a:buFont typeface="Wingdings" pitchFamily="2" charset="2"/>
              <a:buNone/>
            </a:pPr>
            <a:r>
              <a:rPr lang="en-US" dirty="0" smtClean="0"/>
              <a:t>	</a:t>
            </a:r>
            <a:r>
              <a:rPr lang="en-US" sz="1800" dirty="0" smtClean="0">
                <a:latin typeface="Courier New" pitchFamily="49" charset="0"/>
              </a:rPr>
              <a:t>   </a:t>
            </a:r>
            <a:r>
              <a:rPr lang="en-US" sz="1800" b="1" dirty="0" err="1" smtClean="0">
                <a:latin typeface="Courier New" pitchFamily="49" charset="0"/>
              </a:rPr>
              <a:t>int</a:t>
            </a:r>
            <a:r>
              <a:rPr lang="en-US" sz="1800" b="1" dirty="0" smtClean="0">
                <a:latin typeface="Courier New" pitchFamily="49" charset="0"/>
              </a:rPr>
              <a:t> </a:t>
            </a:r>
            <a:r>
              <a:rPr lang="en-US" sz="1800" b="1" dirty="0" err="1" smtClean="0">
                <a:latin typeface="Courier New" pitchFamily="49" charset="0"/>
              </a:rPr>
              <a:t>aiEmployeeInfo</a:t>
            </a:r>
            <a:r>
              <a:rPr lang="en-US" sz="1800" dirty="0" smtClean="0">
                <a:latin typeface="Courier New" pitchFamily="49" charset="0"/>
              </a:rPr>
              <a:t>[3][2];</a:t>
            </a:r>
          </a:p>
          <a:p>
            <a:pPr eaLnBrk="1" hangingPunct="1">
              <a:lnSpc>
                <a:spcPct val="80000"/>
              </a:lnSpc>
              <a:buFont typeface="Wingdings" pitchFamily="2" charset="2"/>
              <a:buNone/>
            </a:pPr>
            <a:r>
              <a:rPr lang="en-US" sz="1800" dirty="0" smtClean="0">
                <a:solidFill>
                  <a:schemeClr val="accent2"/>
                </a:solidFill>
                <a:latin typeface="Courier New" pitchFamily="49" charset="0"/>
              </a:rPr>
              <a:t>     </a:t>
            </a:r>
            <a:r>
              <a:rPr lang="en-US" sz="1800" dirty="0" err="1" smtClean="0">
                <a:solidFill>
                  <a:schemeClr val="tx1"/>
                </a:solidFill>
                <a:latin typeface="Courier New" pitchFamily="49" charset="0"/>
              </a:rPr>
              <a:t>int</a:t>
            </a:r>
            <a:r>
              <a:rPr lang="en-US" sz="1800" dirty="0" smtClean="0">
                <a:solidFill>
                  <a:schemeClr val="tx1"/>
                </a:solidFill>
                <a:latin typeface="Courier New" pitchFamily="49" charset="0"/>
              </a:rPr>
              <a:t> </a:t>
            </a:r>
            <a:r>
              <a:rPr lang="en-US" sz="1800" dirty="0" err="1" smtClean="0">
                <a:solidFill>
                  <a:schemeClr val="tx1"/>
                </a:solidFill>
                <a:latin typeface="Courier New" pitchFamily="49" charset="0"/>
              </a:rPr>
              <a:t>iValue</a:t>
            </a:r>
            <a:r>
              <a:rPr lang="en-US" sz="1800" dirty="0" smtClean="0">
                <a:solidFill>
                  <a:schemeClr val="tx1"/>
                </a:solidFill>
                <a:latin typeface="Courier New" pitchFamily="49" charset="0"/>
              </a:rPr>
              <a:t>;</a:t>
            </a:r>
          </a:p>
          <a:p>
            <a:pPr eaLnBrk="1" hangingPunct="1">
              <a:lnSpc>
                <a:spcPct val="80000"/>
              </a:lnSpc>
              <a:buFont typeface="Wingdings" pitchFamily="2" charset="2"/>
              <a:buNone/>
            </a:pPr>
            <a:endParaRPr lang="en-US" sz="1800" dirty="0" smtClean="0">
              <a:solidFill>
                <a:schemeClr val="accent2"/>
              </a:solidFill>
              <a:latin typeface="Courier New" pitchFamily="49" charset="0"/>
            </a:endParaRPr>
          </a:p>
          <a:p>
            <a:pPr eaLnBrk="1" hangingPunct="1">
              <a:lnSpc>
                <a:spcPct val="80000"/>
              </a:lnSpc>
              <a:buFont typeface="Wingdings" pitchFamily="2" charset="2"/>
              <a:buNone/>
            </a:pPr>
            <a:r>
              <a:rPr lang="en-US" sz="1800" dirty="0" smtClean="0">
                <a:solidFill>
                  <a:schemeClr val="accent2"/>
                </a:solidFill>
                <a:latin typeface="Courier New" pitchFamily="49" charset="0"/>
              </a:rPr>
              <a:t>     </a:t>
            </a:r>
            <a:r>
              <a:rPr lang="en-US" sz="1800" dirty="0" smtClean="0">
                <a:solidFill>
                  <a:srgbClr val="008000"/>
                </a:solidFill>
                <a:latin typeface="Courier New" pitchFamily="49" charset="0"/>
              </a:rPr>
              <a:t>/* Assigning values to array */</a:t>
            </a:r>
          </a:p>
          <a:p>
            <a:pPr eaLnBrk="1" hangingPunct="1">
              <a:lnSpc>
                <a:spcPct val="80000"/>
              </a:lnSpc>
              <a:buFont typeface="Wingdings" pitchFamily="2" charset="2"/>
              <a:buNone/>
            </a:pPr>
            <a:r>
              <a:rPr lang="en-US" sz="1800" b="1" dirty="0" smtClean="0">
                <a:latin typeface="Courier New" pitchFamily="49" charset="0"/>
              </a:rPr>
              <a:t>	   </a:t>
            </a:r>
            <a:r>
              <a:rPr lang="en-US" sz="1800" b="1" dirty="0" err="1" smtClean="0">
                <a:latin typeface="Courier New" pitchFamily="49" charset="0"/>
              </a:rPr>
              <a:t>aiEmployeeInfo</a:t>
            </a:r>
            <a:r>
              <a:rPr lang="en-US" sz="1800" b="1" dirty="0" smtClean="0">
                <a:latin typeface="Courier New" pitchFamily="49" charset="0"/>
              </a:rPr>
              <a:t>[0][0] </a:t>
            </a:r>
            <a:r>
              <a:rPr lang="en-US" sz="1800" dirty="0" smtClean="0">
                <a:latin typeface="Courier New" pitchFamily="49" charset="0"/>
              </a:rPr>
              <a:t>= 101;	</a:t>
            </a:r>
          </a:p>
          <a:p>
            <a:pPr eaLnBrk="1" hangingPunct="1">
              <a:lnSpc>
                <a:spcPct val="80000"/>
              </a:lnSpc>
              <a:buFont typeface="Wingdings" pitchFamily="2" charset="2"/>
              <a:buNone/>
            </a:pPr>
            <a:r>
              <a:rPr lang="en-US" sz="1800" b="1" dirty="0" smtClean="0">
                <a:latin typeface="Courier New" pitchFamily="49" charset="0"/>
              </a:rPr>
              <a:t>      </a:t>
            </a:r>
            <a:r>
              <a:rPr lang="en-US" sz="1800" b="1" dirty="0" err="1" smtClean="0">
                <a:latin typeface="Courier New" pitchFamily="49" charset="0"/>
              </a:rPr>
              <a:t>aiEmployeeInfo</a:t>
            </a:r>
            <a:r>
              <a:rPr lang="en-US" sz="1800" b="1" dirty="0" smtClean="0">
                <a:latin typeface="Courier New" pitchFamily="49" charset="0"/>
              </a:rPr>
              <a:t>[2][1] </a:t>
            </a:r>
            <a:r>
              <a:rPr lang="en-US" sz="1800" dirty="0" smtClean="0">
                <a:latin typeface="Courier New" pitchFamily="49" charset="0"/>
              </a:rPr>
              <a:t>= 2;	</a:t>
            </a:r>
            <a:endParaRPr lang="en-US" sz="1800" dirty="0" smtClean="0">
              <a:solidFill>
                <a:srgbClr val="008000"/>
              </a:solidFill>
              <a:latin typeface="Courier New" pitchFamily="49" charset="0"/>
            </a:endParaRPr>
          </a:p>
          <a:p>
            <a:pPr eaLnBrk="1" hangingPunct="1">
              <a:lnSpc>
                <a:spcPct val="80000"/>
              </a:lnSpc>
              <a:buFont typeface="Wingdings" pitchFamily="2" charset="2"/>
              <a:buNone/>
            </a:pPr>
            <a:r>
              <a:rPr lang="en-US" sz="1800" dirty="0" smtClean="0">
                <a:latin typeface="Courier New" pitchFamily="49" charset="0"/>
              </a:rPr>
              <a:t>	</a:t>
            </a:r>
          </a:p>
          <a:p>
            <a:pPr eaLnBrk="1" hangingPunct="1">
              <a:lnSpc>
                <a:spcPct val="80000"/>
              </a:lnSpc>
              <a:buFont typeface="Wingdings" pitchFamily="2" charset="2"/>
              <a:buNone/>
            </a:pPr>
            <a:r>
              <a:rPr lang="en-US" sz="1800" dirty="0" smtClean="0">
                <a:solidFill>
                  <a:srgbClr val="008000"/>
                </a:solidFill>
                <a:latin typeface="Courier New" pitchFamily="49" charset="0"/>
              </a:rPr>
              <a:t>     /* Assign a value to a variable from an array */</a:t>
            </a:r>
          </a:p>
          <a:p>
            <a:pPr eaLnBrk="1" hangingPunct="1">
              <a:lnSpc>
                <a:spcPct val="80000"/>
              </a:lnSpc>
              <a:buFont typeface="Wingdings" pitchFamily="2" charset="2"/>
              <a:buNone/>
            </a:pPr>
            <a:r>
              <a:rPr lang="en-US" sz="1800" dirty="0" smtClean="0">
                <a:solidFill>
                  <a:srgbClr val="008000"/>
                </a:solidFill>
                <a:latin typeface="Courier New" pitchFamily="49" charset="0"/>
              </a:rPr>
              <a:t>     </a:t>
            </a:r>
            <a:r>
              <a:rPr lang="en-US" sz="1800" dirty="0" err="1" smtClean="0">
                <a:solidFill>
                  <a:schemeClr val="tx1"/>
                </a:solidFill>
                <a:latin typeface="Courier New" pitchFamily="49" charset="0"/>
              </a:rPr>
              <a:t>iValue</a:t>
            </a:r>
            <a:r>
              <a:rPr lang="en-US" sz="1800" dirty="0" smtClean="0">
                <a:solidFill>
                  <a:schemeClr val="tx1"/>
                </a:solidFill>
                <a:latin typeface="Courier New" pitchFamily="49" charset="0"/>
              </a:rPr>
              <a:t> = </a:t>
            </a:r>
            <a:r>
              <a:rPr lang="en-US" sz="1800" b="1" dirty="0" err="1" smtClean="0">
                <a:latin typeface="Courier New" pitchFamily="49" charset="0"/>
              </a:rPr>
              <a:t>aiEmployeeInfo</a:t>
            </a:r>
            <a:r>
              <a:rPr lang="en-US" sz="1800" b="1" dirty="0" smtClean="0">
                <a:latin typeface="Courier New" pitchFamily="49" charset="0"/>
              </a:rPr>
              <a:t>[2][0]; </a:t>
            </a:r>
            <a:endParaRPr lang="en-US" sz="1800" dirty="0" smtClean="0">
              <a:solidFill>
                <a:schemeClr val="accent2"/>
              </a:solidFill>
              <a:latin typeface="Courier New" pitchFamily="49" charset="0"/>
            </a:endParaRPr>
          </a:p>
          <a:p>
            <a:pPr eaLnBrk="1" hangingPunct="1">
              <a:lnSpc>
                <a:spcPct val="80000"/>
              </a:lnSpc>
              <a:buFont typeface="Wingdings" pitchFamily="2" charset="2"/>
              <a:buNone/>
            </a:pPr>
            <a:r>
              <a:rPr lang="en-US" dirty="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914" name="Rectangle 2"/>
          <p:cNvSpPr>
            <a:spLocks noGrp="1" noChangeArrowheads="1"/>
          </p:cNvSpPr>
          <p:nvPr>
            <p:ph type="title"/>
          </p:nvPr>
        </p:nvSpPr>
        <p:spPr>
          <a:xfrm>
            <a:off x="247650" y="325438"/>
            <a:ext cx="9288463" cy="512762"/>
          </a:xfrm>
        </p:spPr>
        <p:txBody>
          <a:bodyPr/>
          <a:lstStyle/>
          <a:p>
            <a:pPr eaLnBrk="1" hangingPunct="1">
              <a:defRPr/>
            </a:pPr>
            <a:r>
              <a:rPr lang="en-US" smtClean="0"/>
              <a:t>2 D array declarations</a:t>
            </a:r>
          </a:p>
        </p:txBody>
      </p:sp>
      <p:sp>
        <p:nvSpPr>
          <p:cNvPr id="33795" name="Rectangle 3"/>
          <p:cNvSpPr>
            <a:spLocks noGrp="1" noChangeArrowheads="1"/>
          </p:cNvSpPr>
          <p:nvPr>
            <p:ph type="body" idx="1"/>
          </p:nvPr>
        </p:nvSpPr>
        <p:spPr>
          <a:xfrm>
            <a:off x="228600" y="1066800"/>
            <a:ext cx="9328150" cy="5181600"/>
          </a:xfrm>
        </p:spPr>
        <p:txBody>
          <a:bodyPr/>
          <a:lstStyle/>
          <a:p>
            <a:pPr eaLnBrk="1" hangingPunct="1">
              <a:lnSpc>
                <a:spcPct val="80000"/>
              </a:lnSpc>
            </a:pPr>
            <a:r>
              <a:rPr lang="en-US" smtClean="0"/>
              <a:t>Some valid 2D array declarations:</a:t>
            </a:r>
          </a:p>
          <a:p>
            <a:pPr eaLnBrk="1" hangingPunct="1">
              <a:lnSpc>
                <a:spcPct val="80000"/>
              </a:lnSpc>
            </a:pPr>
            <a:endParaRPr lang="en-US" sz="1600" smtClean="0"/>
          </a:p>
          <a:p>
            <a:pPr lvl="1" eaLnBrk="1" hangingPunct="1">
              <a:lnSpc>
                <a:spcPct val="80000"/>
              </a:lnSpc>
              <a:buFont typeface="Wingdings" pitchFamily="2" charset="2"/>
              <a:buNone/>
            </a:pPr>
            <a:r>
              <a:rPr lang="en-US" smtClean="0">
                <a:latin typeface="Courier New" pitchFamily="49" charset="0"/>
              </a:rPr>
              <a:t>/* Declares an array of 3 rows with 3 columns each*/</a:t>
            </a:r>
          </a:p>
          <a:p>
            <a:pPr lvl="1" eaLnBrk="1" hangingPunct="1">
              <a:lnSpc>
                <a:spcPct val="80000"/>
              </a:lnSpc>
            </a:pPr>
            <a:r>
              <a:rPr lang="en-US" smtClean="0">
                <a:latin typeface="Courier New" pitchFamily="49" charset="0"/>
              </a:rPr>
              <a:t>int aiArray[ ][3]={{1,2,3},{4,5,6},{7,8,9}}; </a:t>
            </a:r>
          </a:p>
          <a:p>
            <a:pPr lvl="1" eaLnBrk="1" hangingPunct="1">
              <a:lnSpc>
                <a:spcPct val="80000"/>
              </a:lnSpc>
            </a:pPr>
            <a:r>
              <a:rPr lang="en-US" smtClean="0">
                <a:latin typeface="Courier New" pitchFamily="49" charset="0"/>
              </a:rPr>
              <a:t>int aiArray[ ][3]={1,2,3,4,5,6,7,8,9};</a:t>
            </a:r>
          </a:p>
          <a:p>
            <a:pPr lvl="1" eaLnBrk="1" hangingPunct="1">
              <a:lnSpc>
                <a:spcPct val="80000"/>
              </a:lnSpc>
            </a:pPr>
            <a:r>
              <a:rPr lang="en-US" smtClean="0">
                <a:latin typeface="Courier New" pitchFamily="49" charset="0"/>
              </a:rPr>
              <a:t>int aiArray[3][5];</a:t>
            </a:r>
          </a:p>
          <a:p>
            <a:pPr lvl="1" eaLnBrk="1" hangingPunct="1">
              <a:lnSpc>
                <a:spcPct val="80000"/>
              </a:lnSpc>
            </a:pPr>
            <a:r>
              <a:rPr lang="en-US" smtClean="0">
                <a:latin typeface="Courier New" pitchFamily="49" charset="0"/>
              </a:rPr>
              <a:t>int aiArray[3][3]={1,2,3,4,5,6,7,8,9};</a:t>
            </a:r>
          </a:p>
          <a:p>
            <a:pPr lvl="1" eaLnBrk="1" hangingPunct="1">
              <a:lnSpc>
                <a:spcPct val="80000"/>
              </a:lnSpc>
            </a:pPr>
            <a:r>
              <a:rPr lang="en-US" smtClean="0">
                <a:latin typeface="Courier New" pitchFamily="49" charset="0"/>
              </a:rPr>
              <a:t>int aiArray[3][3]={{1,2,3}};</a:t>
            </a:r>
          </a:p>
          <a:p>
            <a:pPr lvl="1" eaLnBrk="1" hangingPunct="1">
              <a:lnSpc>
                <a:spcPct val="80000"/>
              </a:lnSpc>
            </a:pPr>
            <a:endParaRPr lang="en-US" sz="2000" smtClean="0"/>
          </a:p>
          <a:p>
            <a:pPr eaLnBrk="1" hangingPunct="1">
              <a:lnSpc>
                <a:spcPct val="80000"/>
              </a:lnSpc>
            </a:pPr>
            <a:r>
              <a:rPr lang="en-US" smtClean="0"/>
              <a:t>Some invalid 2D array declarations:</a:t>
            </a:r>
          </a:p>
          <a:p>
            <a:pPr eaLnBrk="1" hangingPunct="1">
              <a:lnSpc>
                <a:spcPct val="80000"/>
              </a:lnSpc>
              <a:buFontTx/>
              <a:buChar char="•"/>
            </a:pPr>
            <a:endParaRPr lang="en-US" smtClean="0"/>
          </a:p>
          <a:p>
            <a:pPr lvl="1" eaLnBrk="1" hangingPunct="1">
              <a:lnSpc>
                <a:spcPct val="80000"/>
              </a:lnSpc>
            </a:pPr>
            <a:r>
              <a:rPr lang="en-US" smtClean="0">
                <a:latin typeface="Courier New" pitchFamily="49" charset="0"/>
              </a:rPr>
              <a:t>int aiArray[ ][ ]={{1,2,3},{4,5,6},{7,8,9}}; </a:t>
            </a:r>
          </a:p>
          <a:p>
            <a:pPr lvl="1" eaLnBrk="1" hangingPunct="1">
              <a:lnSpc>
                <a:spcPct val="80000"/>
              </a:lnSpc>
            </a:pPr>
            <a:r>
              <a:rPr lang="en-US" smtClean="0">
                <a:latin typeface="Courier New" pitchFamily="49" charset="0"/>
              </a:rPr>
              <a:t>int aiArray[3][ ]={1,2,3,4,5,6,7,8,9}; </a:t>
            </a:r>
          </a:p>
          <a:p>
            <a:pPr lvl="1" eaLnBrk="1" hangingPunct="1">
              <a:lnSpc>
                <a:spcPct val="80000"/>
              </a:lnSpc>
            </a:pPr>
            <a:r>
              <a:rPr lang="en-US" smtClean="0">
                <a:latin typeface="Courier New" pitchFamily="49" charset="0"/>
              </a:rPr>
              <a:t>int aiArray[3][5];</a:t>
            </a:r>
          </a:p>
          <a:p>
            <a:pPr lvl="1" eaLnBrk="1" hangingPunct="1">
              <a:lnSpc>
                <a:spcPct val="80000"/>
              </a:lnSpc>
              <a:buFont typeface="Wingdings" pitchFamily="2" charset="2"/>
              <a:buNone/>
            </a:pPr>
            <a:r>
              <a:rPr lang="en-US" smtClean="0">
                <a:latin typeface="Courier New" pitchFamily="49" charset="0"/>
              </a:rPr>
              <a:t>  aiArray = {{1,2,3},{4,5,6},{7,8,9}};</a:t>
            </a:r>
          </a:p>
          <a:p>
            <a:pPr lvl="1" eaLnBrk="1" hangingPunct="1">
              <a:lnSpc>
                <a:spcPct val="80000"/>
              </a:lnSpc>
            </a:pPr>
            <a:r>
              <a:rPr lang="en-US" smtClean="0">
                <a:latin typeface="Courier New" pitchFamily="49" charset="0"/>
              </a:rPr>
              <a:t>int aiArray[ ][ ];</a:t>
            </a:r>
          </a:p>
          <a:p>
            <a:pPr lvl="1" eaLnBrk="1" hangingPunct="1">
              <a:lnSpc>
                <a:spcPct val="80000"/>
              </a:lnSpc>
              <a:buFont typeface="Wingdings" pitchFamily="2" charset="2"/>
              <a:buNone/>
            </a:pPr>
            <a:r>
              <a:rPr lang="en-US" smtClean="0">
                <a:latin typeface="Courier New" pitchFamily="49" charset="0"/>
              </a:rPr>
              <a:t>  aiArray[0][0]=1;</a:t>
            </a:r>
          </a:p>
          <a:p>
            <a:pPr lvl="1" eaLnBrk="1" hangingPunct="1">
              <a:lnSpc>
                <a:spcPct val="80000"/>
              </a:lnSpc>
            </a:pPr>
            <a:r>
              <a:rPr lang="en-US" smtClean="0">
                <a:latin typeface="Courier New" pitchFamily="49" charset="0"/>
              </a:rPr>
              <a:t>int aiArray={{1,2},{3,4},{5,6},{7,8}};</a:t>
            </a:r>
          </a:p>
          <a:p>
            <a:pPr lvl="1" eaLnBrk="1" hangingPunct="1">
              <a:lnSpc>
                <a:spcPct val="80000"/>
              </a:lnSpc>
            </a:pPr>
            <a:endParaRPr lang="en-US" smtClean="0">
              <a:latin typeface="Courier New" pitchFamily="49" charset="0"/>
            </a:endParaRPr>
          </a:p>
          <a:p>
            <a:pPr eaLnBrk="1" hangingPunct="1">
              <a:lnSpc>
                <a:spcPct val="80000"/>
              </a:lnSpc>
              <a:buFont typeface="Wingdings" pitchFamily="2" charset="2"/>
              <a:buNone/>
            </a:pPr>
            <a:endParaRPr lang="en-US" sz="900" smtClean="0">
              <a:solidFill>
                <a:srgbClr val="0000FF"/>
              </a:solidFill>
            </a:endParaRPr>
          </a:p>
          <a:p>
            <a:pPr eaLnBrk="1" hangingPunct="1">
              <a:lnSpc>
                <a:spcPct val="80000"/>
              </a:lnSpc>
              <a:buFont typeface="Wingdings" pitchFamily="2" charset="2"/>
              <a:buNone/>
            </a:pPr>
            <a:r>
              <a:rPr lang="en-US" sz="900" smtClean="0"/>
              <a:t>	</a:t>
            </a:r>
          </a:p>
          <a:p>
            <a:pPr eaLnBrk="1" hangingPunct="1">
              <a:lnSpc>
                <a:spcPct val="80000"/>
              </a:lnSpc>
              <a:buFont typeface="Wingdings" pitchFamily="2" charset="2"/>
              <a:buNone/>
            </a:pPr>
            <a:r>
              <a:rPr lang="en-US" sz="900" smtClean="0"/>
              <a:t>   </a:t>
            </a:r>
          </a:p>
          <a:p>
            <a:pPr eaLnBrk="1" hangingPunct="1">
              <a:lnSpc>
                <a:spcPct val="80000"/>
              </a:lnSpc>
              <a:buFont typeface="Wingdings" pitchFamily="2" charset="2"/>
              <a:buNone/>
            </a:pPr>
            <a:endParaRPr lang="en-US" sz="900" smtClean="0"/>
          </a:p>
          <a:p>
            <a:pPr eaLnBrk="1" hangingPunct="1">
              <a:lnSpc>
                <a:spcPct val="80000"/>
              </a:lnSpc>
              <a:buFont typeface="Wingdings" pitchFamily="2" charset="2"/>
              <a:buNone/>
            </a:pPr>
            <a:endParaRPr lang="en-US" sz="9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p:cNvSpPr>
            <a:spLocks noGrp="1" noChangeArrowheads="1"/>
          </p:cNvSpPr>
          <p:nvPr>
            <p:ph type="title"/>
          </p:nvPr>
        </p:nvSpPr>
        <p:spPr>
          <a:xfrm>
            <a:off x="228600" y="228600"/>
            <a:ext cx="9410700" cy="609600"/>
          </a:xfrm>
        </p:spPr>
        <p:txBody>
          <a:bodyPr/>
          <a:lstStyle/>
          <a:p>
            <a:pPr eaLnBrk="1" hangingPunct="1">
              <a:defRPr/>
            </a:pPr>
            <a:r>
              <a:rPr lang="en-US" sz="2800" smtClean="0"/>
              <a:t>Reading keyboard Input for 2D array  – </a:t>
            </a:r>
            <a:br>
              <a:rPr lang="en-US" sz="2800" smtClean="0"/>
            </a:br>
            <a:r>
              <a:rPr lang="en-US" sz="2800" smtClean="0"/>
              <a:t>scanf function</a:t>
            </a:r>
          </a:p>
        </p:txBody>
      </p:sp>
      <p:sp>
        <p:nvSpPr>
          <p:cNvPr id="34819" name="Rectangle 3"/>
          <p:cNvSpPr>
            <a:spLocks noGrp="1" noChangeArrowheads="1"/>
          </p:cNvSpPr>
          <p:nvPr>
            <p:ph type="body" idx="1"/>
          </p:nvPr>
        </p:nvSpPr>
        <p:spPr>
          <a:xfrm>
            <a:off x="247650" y="1219200"/>
            <a:ext cx="9328150" cy="4868863"/>
          </a:xfrm>
        </p:spPr>
        <p:txBody>
          <a:bodyPr/>
          <a:lstStyle/>
          <a:p>
            <a:pPr eaLnBrk="1" hangingPunct="1">
              <a:buFont typeface="Wingdings" pitchFamily="2" charset="2"/>
              <a:buNone/>
            </a:pPr>
            <a:r>
              <a:rPr lang="en-US" sz="1800" smtClean="0">
                <a:solidFill>
                  <a:srgbClr val="008000"/>
                </a:solidFill>
                <a:latin typeface="Courier New" pitchFamily="49" charset="0"/>
              </a:rPr>
              <a:t>/* Declare 2-D array of integers */</a:t>
            </a:r>
          </a:p>
          <a:p>
            <a:pPr eaLnBrk="1" hangingPunct="1">
              <a:buFont typeface="Wingdings" pitchFamily="2" charset="2"/>
              <a:buNone/>
            </a:pPr>
            <a:r>
              <a:rPr lang="en-US" sz="1800" smtClean="0">
                <a:latin typeface="Courier New" pitchFamily="49" charset="0"/>
              </a:rPr>
              <a:t>int aiEmployeeInfo[2][3];</a:t>
            </a:r>
          </a:p>
          <a:p>
            <a:pPr eaLnBrk="1" hangingPunct="1">
              <a:buFont typeface="Wingdings" pitchFamily="2" charset="2"/>
              <a:buNone/>
            </a:pPr>
            <a:endParaRPr lang="en-US" sz="1800" smtClean="0">
              <a:solidFill>
                <a:srgbClr val="0000FF"/>
              </a:solidFill>
              <a:latin typeface="Courier New" pitchFamily="49" charset="0"/>
            </a:endParaRPr>
          </a:p>
          <a:p>
            <a:pPr eaLnBrk="1" hangingPunct="1">
              <a:buFont typeface="Wingdings" pitchFamily="2" charset="2"/>
              <a:buNone/>
            </a:pPr>
            <a:r>
              <a:rPr lang="en-US" sz="1800" smtClean="0">
                <a:solidFill>
                  <a:srgbClr val="008000"/>
                </a:solidFill>
                <a:latin typeface="Courier New" pitchFamily="49" charset="0"/>
              </a:rPr>
              <a:t>/* Reading the 1</a:t>
            </a:r>
            <a:r>
              <a:rPr lang="en-US" sz="1800" baseline="30000" smtClean="0">
                <a:solidFill>
                  <a:srgbClr val="008000"/>
                </a:solidFill>
                <a:latin typeface="Courier New" pitchFamily="49" charset="0"/>
              </a:rPr>
              <a:t>st</a:t>
            </a:r>
            <a:r>
              <a:rPr lang="en-US" sz="1800" smtClean="0">
                <a:solidFill>
                  <a:srgbClr val="008000"/>
                </a:solidFill>
                <a:latin typeface="Courier New" pitchFamily="49" charset="0"/>
              </a:rPr>
              <a:t> row */</a:t>
            </a:r>
          </a:p>
          <a:p>
            <a:pPr eaLnBrk="1" hangingPunct="1">
              <a:buFont typeface="Wingdings" pitchFamily="2" charset="2"/>
              <a:buNone/>
            </a:pPr>
            <a:r>
              <a:rPr lang="en-US" sz="1800" smtClean="0">
                <a:latin typeface="Courier New" pitchFamily="49" charset="0"/>
              </a:rPr>
              <a:t>scanf(“%d”,&amp;aiEmployeeInfo[0][0]);</a:t>
            </a:r>
          </a:p>
          <a:p>
            <a:pPr eaLnBrk="1" hangingPunct="1">
              <a:buFont typeface="Wingdings" pitchFamily="2" charset="2"/>
              <a:buNone/>
            </a:pPr>
            <a:r>
              <a:rPr lang="en-US" sz="1800" smtClean="0">
                <a:latin typeface="Courier New" pitchFamily="49" charset="0"/>
              </a:rPr>
              <a:t>scanf(“%d”,&amp;aiEmployeeInfo[0][1]);</a:t>
            </a:r>
          </a:p>
          <a:p>
            <a:pPr eaLnBrk="1" hangingPunct="1">
              <a:buFont typeface="Wingdings" pitchFamily="2" charset="2"/>
              <a:buNone/>
            </a:pPr>
            <a:r>
              <a:rPr lang="en-US" sz="1800" smtClean="0">
                <a:latin typeface="Courier New" pitchFamily="49" charset="0"/>
              </a:rPr>
              <a:t>scanf(“%d”,&amp;aiEmployeeInfo[0][2]);</a:t>
            </a:r>
          </a:p>
          <a:p>
            <a:pPr eaLnBrk="1" hangingPunct="1">
              <a:buFont typeface="Wingdings" pitchFamily="2" charset="2"/>
              <a:buNone/>
            </a:pPr>
            <a:endParaRPr lang="en-US" sz="1800" smtClean="0">
              <a:solidFill>
                <a:srgbClr val="0000FF"/>
              </a:solidFill>
              <a:latin typeface="Courier New" pitchFamily="49" charset="0"/>
            </a:endParaRPr>
          </a:p>
          <a:p>
            <a:pPr eaLnBrk="1" hangingPunct="1">
              <a:buFont typeface="Wingdings" pitchFamily="2" charset="2"/>
              <a:buNone/>
            </a:pPr>
            <a:r>
              <a:rPr lang="en-US" sz="1800" smtClean="0">
                <a:solidFill>
                  <a:srgbClr val="008000"/>
                </a:solidFill>
                <a:latin typeface="Courier New" pitchFamily="49" charset="0"/>
              </a:rPr>
              <a:t>/* Reading the 2</a:t>
            </a:r>
            <a:r>
              <a:rPr lang="en-US" sz="1800" baseline="30000" smtClean="0">
                <a:solidFill>
                  <a:srgbClr val="008000"/>
                </a:solidFill>
                <a:latin typeface="Courier New" pitchFamily="49" charset="0"/>
              </a:rPr>
              <a:t>nd</a:t>
            </a:r>
            <a:r>
              <a:rPr lang="en-US" sz="1800" smtClean="0">
                <a:solidFill>
                  <a:srgbClr val="008000"/>
                </a:solidFill>
                <a:latin typeface="Courier New" pitchFamily="49" charset="0"/>
              </a:rPr>
              <a:t>  row */</a:t>
            </a:r>
          </a:p>
          <a:p>
            <a:pPr eaLnBrk="1" hangingPunct="1">
              <a:buFont typeface="Wingdings" pitchFamily="2" charset="2"/>
              <a:buNone/>
            </a:pPr>
            <a:r>
              <a:rPr lang="en-US" sz="1800" smtClean="0">
                <a:latin typeface="Courier New" pitchFamily="49" charset="0"/>
              </a:rPr>
              <a:t>scanf(“%d”,&amp;aiEmployeeInfo[1][0]);</a:t>
            </a:r>
          </a:p>
          <a:p>
            <a:pPr eaLnBrk="1" hangingPunct="1">
              <a:buFont typeface="Wingdings" pitchFamily="2" charset="2"/>
              <a:buNone/>
            </a:pPr>
            <a:r>
              <a:rPr lang="en-US" sz="1800" smtClean="0">
                <a:latin typeface="Courier New" pitchFamily="49" charset="0"/>
              </a:rPr>
              <a:t>scanf(“%d”,&amp;aiEmployeeInfo[1][1]);</a:t>
            </a:r>
          </a:p>
          <a:p>
            <a:pPr eaLnBrk="1" hangingPunct="1">
              <a:buFont typeface="Wingdings" pitchFamily="2" charset="2"/>
              <a:buNone/>
            </a:pPr>
            <a:r>
              <a:rPr lang="en-US" sz="1800" smtClean="0">
                <a:latin typeface="Courier New" pitchFamily="49" charset="0"/>
              </a:rPr>
              <a:t>scanf(“%d”,&amp;aiEmployeeInfo[1][2]);</a:t>
            </a:r>
          </a:p>
          <a:p>
            <a:pPr eaLnBrk="1" hangingPunct="1">
              <a:buFont typeface="Wingdings" pitchFamily="2" charset="2"/>
              <a:buNone/>
            </a:pPr>
            <a:endParaRPr lang="en-US" sz="1800" smtClean="0">
              <a:latin typeface="Courier New" pitchFamily="49" charset="0"/>
            </a:endParaRPr>
          </a:p>
          <a:p>
            <a:pPr eaLnBrk="1" hangingPunct="1">
              <a:buFont typeface="Wingdings" pitchFamily="2" charset="2"/>
              <a:buNone/>
            </a:pPr>
            <a:endParaRPr lang="en-US" sz="1800" smtClean="0">
              <a:latin typeface="Courier New" pitchFamily="49" charset="0"/>
            </a:endParaRPr>
          </a:p>
          <a:p>
            <a:pPr eaLnBrk="1" hangingPunct="1">
              <a:buFont typeface="Wingdings" pitchFamily="2" charset="2"/>
              <a:buNone/>
            </a:pPr>
            <a:endParaRPr lang="en-US" sz="1800" smtClean="0">
              <a:latin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Demo programs for 2D Arrays</a:t>
            </a:r>
            <a:endParaRPr lang="en-US" dirty="0"/>
          </a:p>
        </p:txBody>
      </p:sp>
      <p:sp>
        <p:nvSpPr>
          <p:cNvPr id="3077" name="Content Placeholder 2"/>
          <p:cNvSpPr>
            <a:spLocks noGrp="1"/>
          </p:cNvSpPr>
          <p:nvPr>
            <p:ph idx="1"/>
          </p:nvPr>
        </p:nvSpPr>
        <p:spPr>
          <a:xfrm>
            <a:off x="381000" y="1219200"/>
            <a:ext cx="8915400" cy="5257800"/>
          </a:xfrm>
        </p:spPr>
        <p:txBody>
          <a:bodyPr/>
          <a:lstStyle/>
          <a:p>
            <a:pPr>
              <a:buFont typeface="Wingdings" pitchFamily="2" charset="2"/>
              <a:buNone/>
            </a:pPr>
            <a:r>
              <a:rPr lang="en-US" smtClean="0"/>
              <a:t>1) Demo program for accessing 2D array elements</a:t>
            </a:r>
          </a:p>
          <a:p>
            <a:pPr>
              <a:buFont typeface="Wingdings" pitchFamily="2" charset="2"/>
              <a:buNone/>
            </a:pPr>
            <a:endParaRPr lang="en-US" smtClean="0"/>
          </a:p>
          <a:p>
            <a:pPr>
              <a:buFont typeface="Wingdings" pitchFamily="2" charset="2"/>
              <a:buNone/>
            </a:pPr>
            <a:r>
              <a:rPr lang="en-US" smtClean="0"/>
              <a:t>	</a:t>
            </a:r>
          </a:p>
          <a:p>
            <a:pPr>
              <a:buFont typeface="Wingdings" pitchFamily="2" charset="2"/>
              <a:buNone/>
            </a:pPr>
            <a:endParaRPr lang="en-US" smtClean="0"/>
          </a:p>
          <a:p>
            <a:pPr>
              <a:buFont typeface="Wingdings" pitchFamily="2" charset="2"/>
              <a:buNone/>
            </a:pPr>
            <a:endParaRPr lang="en-US" smtClean="0"/>
          </a:p>
        </p:txBody>
      </p:sp>
      <p:graphicFrame>
        <p:nvGraphicFramePr>
          <p:cNvPr id="3074" name="Object 2">
            <a:hlinkClick r:id="rId4" action="ppaction://hlinkfile"/>
          </p:cNvPr>
          <p:cNvGraphicFramePr>
            <a:graphicFrameLocks noChangeAspect="1"/>
          </p:cNvGraphicFramePr>
          <p:nvPr/>
        </p:nvGraphicFramePr>
        <p:xfrm>
          <a:off x="6516688" y="1119188"/>
          <a:ext cx="863600" cy="685800"/>
        </p:xfrm>
        <a:graphic>
          <a:graphicData uri="http://schemas.openxmlformats.org/presentationml/2006/ole">
            <p:oleObj spid="_x0000_s3074" name="Package" showAsIcon="1" r:id="rId5" imgW="864360" imgH="685440" progId="Package">
              <p:embed/>
            </p:oleObj>
          </a:graphicData>
        </a:graphic>
      </p:graphicFrame>
      <p:graphicFrame>
        <p:nvGraphicFramePr>
          <p:cNvPr id="3075" name="Object 5">
            <a:hlinkClick r:id="rId6" action="ppaction://hlinkfile"/>
          </p:cNvPr>
          <p:cNvGraphicFramePr>
            <a:graphicFrameLocks noChangeAspect="1"/>
          </p:cNvGraphicFramePr>
          <p:nvPr/>
        </p:nvGraphicFramePr>
        <p:xfrm>
          <a:off x="7975600" y="1119188"/>
          <a:ext cx="774700" cy="685800"/>
        </p:xfrm>
        <a:graphic>
          <a:graphicData uri="http://schemas.openxmlformats.org/presentationml/2006/ole">
            <p:oleObj spid="_x0000_s3075" name="Package" showAsIcon="1" r:id="rId7" imgW="775440" imgH="685440" progId="Package">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Can you answer this?</a:t>
            </a:r>
            <a:endParaRPr lang="en-US" dirty="0"/>
          </a:p>
        </p:txBody>
      </p:sp>
      <p:sp>
        <p:nvSpPr>
          <p:cNvPr id="3" name="Content Placeholder 2"/>
          <p:cNvSpPr>
            <a:spLocks noGrp="1"/>
          </p:cNvSpPr>
          <p:nvPr>
            <p:ph idx="1"/>
          </p:nvPr>
        </p:nvSpPr>
        <p:spPr>
          <a:xfrm>
            <a:off x="457200" y="1066800"/>
            <a:ext cx="8915400" cy="5410200"/>
          </a:xfrm>
        </p:spPr>
        <p:txBody>
          <a:bodyPr/>
          <a:lstStyle/>
          <a:p>
            <a:pPr>
              <a:buFont typeface="Wingdings" pitchFamily="2" charset="2"/>
              <a:buNone/>
              <a:defRPr/>
            </a:pPr>
            <a:r>
              <a:rPr lang="en-US" sz="1800" dirty="0" smtClean="0"/>
              <a:t>1)    /* 2D Array initialized with Employee Id and Salary */</a:t>
            </a:r>
          </a:p>
          <a:p>
            <a:pPr>
              <a:buFont typeface="Wingdings" pitchFamily="2" charset="2"/>
              <a:buNone/>
              <a:defRPr/>
            </a:pPr>
            <a:r>
              <a:rPr lang="en-US" sz="1800" dirty="0" smtClean="0"/>
              <a:t>       </a:t>
            </a:r>
            <a:r>
              <a:rPr lang="en-US" sz="1800" dirty="0" err="1" smtClean="0"/>
              <a:t>int</a:t>
            </a:r>
            <a:r>
              <a:rPr lang="en-US" sz="1800" dirty="0" smtClean="0"/>
              <a:t> </a:t>
            </a:r>
            <a:r>
              <a:rPr lang="en-US" sz="1800" dirty="0" err="1" smtClean="0"/>
              <a:t>aiEmployeeInfo</a:t>
            </a:r>
            <a:r>
              <a:rPr lang="en-US" sz="1800" dirty="0" smtClean="0"/>
              <a:t>[ ][2] = {1001,25000,1002,20000,1003,15000};</a:t>
            </a:r>
          </a:p>
          <a:p>
            <a:pPr>
              <a:buFont typeface="Wingdings" pitchFamily="2" charset="2"/>
              <a:buNone/>
              <a:defRPr/>
            </a:pPr>
            <a:endParaRPr lang="en-US" sz="1800" dirty="0" smtClean="0"/>
          </a:p>
          <a:p>
            <a:pPr indent="-4763">
              <a:buFont typeface="Wingdings" pitchFamily="2" charset="2"/>
              <a:buNone/>
              <a:defRPr/>
            </a:pPr>
            <a:r>
              <a:rPr lang="en-US" sz="1800" dirty="0" smtClean="0"/>
              <a:t>Write a </a:t>
            </a:r>
            <a:r>
              <a:rPr lang="en-US" sz="1800" dirty="0" err="1" smtClean="0"/>
              <a:t>printf</a:t>
            </a:r>
            <a:r>
              <a:rPr lang="en-US" sz="1800" dirty="0" smtClean="0"/>
              <a:t> statement to display 2nd Employee ID and Salary from the above array declaration?</a:t>
            </a:r>
          </a:p>
          <a:p>
            <a:pPr>
              <a:buFont typeface="Wingdings" pitchFamily="2" charset="2"/>
              <a:buNone/>
              <a:defRPr/>
            </a:pPr>
            <a:endParaRPr lang="en-US" sz="1800" dirty="0" smtClean="0"/>
          </a:p>
          <a:p>
            <a:pPr marL="457200" indent="-457200">
              <a:buFont typeface="Wingdings" pitchFamily="2" charset="2"/>
              <a:buAutoNum type="arabicParenR" startAt="2"/>
              <a:defRPr/>
            </a:pPr>
            <a:r>
              <a:rPr lang="en-US" sz="1800" dirty="0" smtClean="0"/>
              <a:t>float </a:t>
            </a:r>
            <a:r>
              <a:rPr lang="en-US" sz="1800" dirty="0" err="1" smtClean="0"/>
              <a:t>afEmployeeInfo</a:t>
            </a:r>
            <a:r>
              <a:rPr lang="en-US" sz="1800" dirty="0" smtClean="0"/>
              <a:t>[2][5] ;</a:t>
            </a:r>
          </a:p>
          <a:p>
            <a:pPr marL="457200" indent="-457200">
              <a:buFont typeface="Wingdings" pitchFamily="2" charset="2"/>
              <a:buNone/>
              <a:defRPr/>
            </a:pPr>
            <a:r>
              <a:rPr lang="en-US" sz="1800" dirty="0" smtClean="0"/>
              <a:t>        How many bytes are allocated for the above array declaration.</a:t>
            </a:r>
          </a:p>
          <a:p>
            <a:pPr marL="457200" indent="-457200">
              <a:buFont typeface="Wingdings" pitchFamily="2" charset="2"/>
              <a:buNone/>
              <a:defRPr/>
            </a:pPr>
            <a:endParaRPr lang="en-US" sz="1800" dirty="0" smtClean="0"/>
          </a:p>
          <a:p>
            <a:pPr marL="457200" indent="-457200">
              <a:buFont typeface="Wingdings" pitchFamily="2" charset="2"/>
              <a:buNone/>
              <a:defRPr/>
            </a:pPr>
            <a:r>
              <a:rPr lang="en-US" sz="1800" dirty="0" smtClean="0"/>
              <a:t>3)    </a:t>
            </a:r>
            <a:r>
              <a:rPr lang="en-US" sz="1800" dirty="0" err="1" smtClean="0"/>
              <a:t>int</a:t>
            </a:r>
            <a:r>
              <a:rPr lang="en-US" sz="1800" dirty="0" smtClean="0"/>
              <a:t>  </a:t>
            </a:r>
            <a:r>
              <a:rPr lang="en-US" sz="1800" dirty="0" err="1" smtClean="0"/>
              <a:t>aiEmployeeInfo</a:t>
            </a:r>
            <a:r>
              <a:rPr lang="en-US" sz="1800" dirty="0" smtClean="0"/>
              <a:t>[2][5];    </a:t>
            </a:r>
          </a:p>
          <a:p>
            <a:pPr marL="457200" indent="-457200">
              <a:buFont typeface="Wingdings" pitchFamily="2" charset="2"/>
              <a:buNone/>
              <a:defRPr/>
            </a:pPr>
            <a:r>
              <a:rPr lang="en-US" sz="1800" dirty="0" smtClean="0"/>
              <a:t>       Which of the following is the CORRECT statement to read value to array element at row 0 and column 1.</a:t>
            </a:r>
          </a:p>
          <a:p>
            <a:pPr marL="693738" indent="0">
              <a:buFont typeface="Wingdings" pitchFamily="2" charset="2"/>
              <a:buNone/>
              <a:defRPr/>
            </a:pPr>
            <a:r>
              <a:rPr lang="en-US" sz="1800" dirty="0" smtClean="0"/>
              <a:t>    scanf(“%</a:t>
            </a:r>
            <a:r>
              <a:rPr lang="en-US" sz="1800" dirty="0" err="1" smtClean="0"/>
              <a:t>d”,aiEmployeeInfo</a:t>
            </a:r>
            <a:r>
              <a:rPr lang="en-US" sz="1800" dirty="0" smtClean="0"/>
              <a:t>[0]);</a:t>
            </a:r>
          </a:p>
          <a:p>
            <a:pPr marL="693738" indent="0">
              <a:buFont typeface="Wingdings" pitchFamily="2" charset="2"/>
              <a:buNone/>
              <a:defRPr/>
            </a:pPr>
            <a:r>
              <a:rPr lang="en-US" sz="1800" dirty="0" smtClean="0"/>
              <a:t>    scanf(“%</a:t>
            </a:r>
            <a:r>
              <a:rPr lang="en-US" sz="1800" dirty="0" err="1" smtClean="0"/>
              <a:t>d”,&amp;aiEmployeeInfo</a:t>
            </a:r>
            <a:r>
              <a:rPr lang="en-US" sz="1800" dirty="0" smtClean="0"/>
              <a:t>[0]);</a:t>
            </a:r>
          </a:p>
          <a:p>
            <a:pPr marL="693738" indent="0">
              <a:buFont typeface="Wingdings" pitchFamily="2" charset="2"/>
              <a:buNone/>
              <a:defRPr/>
            </a:pPr>
            <a:r>
              <a:rPr lang="en-US" sz="1800" dirty="0" smtClean="0"/>
              <a:t>    scanf(“%</a:t>
            </a:r>
            <a:r>
              <a:rPr lang="en-US" sz="1800" dirty="0" err="1" smtClean="0"/>
              <a:t>d”,aiEmployeeInfo</a:t>
            </a:r>
            <a:r>
              <a:rPr lang="en-US" sz="1800" dirty="0" smtClean="0"/>
              <a:t>[0][1]);</a:t>
            </a:r>
          </a:p>
          <a:p>
            <a:pPr marL="693738" indent="0">
              <a:buFont typeface="Wingdings" pitchFamily="2" charset="2"/>
              <a:buNone/>
              <a:defRPr/>
            </a:pPr>
            <a:r>
              <a:rPr lang="en-US" sz="1800" dirty="0" smtClean="0"/>
              <a:t>    scanf(“%</a:t>
            </a:r>
            <a:r>
              <a:rPr lang="en-US" sz="1800" dirty="0" err="1" smtClean="0"/>
              <a:t>d”,&amp;aiEmployeeInfo</a:t>
            </a:r>
            <a:r>
              <a:rPr lang="en-US" sz="1800" dirty="0" smtClean="0"/>
              <a:t>[0][1]);</a:t>
            </a:r>
          </a:p>
          <a:p>
            <a:pPr marL="457200" indent="-457200">
              <a:buFont typeface="Wingdings" pitchFamily="2" charset="2"/>
              <a:buNone/>
              <a:defRPr/>
            </a:pPr>
            <a:r>
              <a:rPr lang="en-US" sz="1800" dirty="0" smtClean="0"/>
              <a:t>    </a:t>
            </a:r>
          </a:p>
          <a:p>
            <a:pPr>
              <a:defRPr/>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ChangeArrowheads="1"/>
          </p:cNvSpPr>
          <p:nvPr>
            <p:ph type="ctrTitle"/>
          </p:nvPr>
        </p:nvSpPr>
        <p:spPr>
          <a:xfrm>
            <a:off x="457200" y="1066800"/>
            <a:ext cx="8420100" cy="685800"/>
          </a:xfrm>
        </p:spPr>
        <p:txBody>
          <a:bodyPr/>
          <a:lstStyle/>
          <a:p>
            <a:pPr eaLnBrk="1" hangingPunct="1">
              <a:defRPr/>
            </a:pPr>
            <a:r>
              <a:rPr lang="en-US" sz="3200" smtClean="0"/>
              <a:t>Pointers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058" name="Rectangle 2"/>
          <p:cNvSpPr>
            <a:spLocks noGrp="1" noChangeArrowheads="1"/>
          </p:cNvSpPr>
          <p:nvPr>
            <p:ph type="title"/>
          </p:nvPr>
        </p:nvSpPr>
        <p:spPr>
          <a:xfrm>
            <a:off x="247650" y="392113"/>
            <a:ext cx="9288463" cy="522287"/>
          </a:xfrm>
        </p:spPr>
        <p:txBody>
          <a:bodyPr/>
          <a:lstStyle/>
          <a:p>
            <a:pPr algn="just" eaLnBrk="1" hangingPunct="1">
              <a:defRPr/>
            </a:pPr>
            <a:r>
              <a:rPr lang="en-US" dirty="0" smtClean="0"/>
              <a:t>Pointers(1 of 8) </a:t>
            </a:r>
          </a:p>
        </p:txBody>
      </p:sp>
      <p:sp>
        <p:nvSpPr>
          <p:cNvPr id="33795" name="Rectangle 3"/>
          <p:cNvSpPr>
            <a:spLocks noGrp="1" noChangeArrowheads="1"/>
          </p:cNvSpPr>
          <p:nvPr>
            <p:ph type="body" idx="1"/>
          </p:nvPr>
        </p:nvSpPr>
        <p:spPr>
          <a:xfrm>
            <a:off x="330200" y="1295400"/>
            <a:ext cx="9245600" cy="3581400"/>
          </a:xfrm>
        </p:spPr>
        <p:txBody>
          <a:bodyPr/>
          <a:lstStyle/>
          <a:p>
            <a:pPr algn="just" eaLnBrk="1" hangingPunct="1">
              <a:lnSpc>
                <a:spcPct val="90000"/>
              </a:lnSpc>
            </a:pPr>
            <a:r>
              <a:rPr lang="en-US" smtClean="0"/>
              <a:t>A pointer is a special variable which stores the address of a memory location. It can be the address of a variable or directly the address of a location in memory</a:t>
            </a:r>
          </a:p>
          <a:p>
            <a:pPr algn="just" eaLnBrk="1" hangingPunct="1">
              <a:lnSpc>
                <a:spcPct val="90000"/>
              </a:lnSpc>
              <a:buFont typeface="Wingdings" pitchFamily="2" charset="2"/>
              <a:buNone/>
            </a:pPr>
            <a:endParaRPr lang="en-US" smtClean="0"/>
          </a:p>
          <a:p>
            <a:pPr algn="just" eaLnBrk="1" hangingPunct="1">
              <a:lnSpc>
                <a:spcPct val="90000"/>
              </a:lnSpc>
            </a:pPr>
            <a:r>
              <a:rPr lang="en-US" smtClean="0"/>
              <a:t>A variable is a </a:t>
            </a:r>
            <a:r>
              <a:rPr lang="en-US" i="1" smtClean="0"/>
              <a:t>name</a:t>
            </a:r>
            <a:r>
              <a:rPr lang="en-US" smtClean="0"/>
              <a:t> given to a set of memory locations allocated to it</a:t>
            </a:r>
          </a:p>
          <a:p>
            <a:pPr algn="just" eaLnBrk="1" hangingPunct="1">
              <a:lnSpc>
                <a:spcPct val="90000"/>
              </a:lnSpc>
            </a:pPr>
            <a:endParaRPr lang="en-US" smtClean="0"/>
          </a:p>
          <a:p>
            <a:pPr algn="just" eaLnBrk="1" hangingPunct="1">
              <a:lnSpc>
                <a:spcPct val="90000"/>
              </a:lnSpc>
            </a:pPr>
            <a:r>
              <a:rPr lang="en-US" smtClean="0"/>
              <a:t>For every variable there is an address, which is the starting address of its set of memory locations</a:t>
            </a:r>
          </a:p>
          <a:p>
            <a:pPr algn="just" eaLnBrk="1" hangingPunct="1">
              <a:lnSpc>
                <a:spcPct val="90000"/>
              </a:lnSpc>
              <a:buFont typeface="Wingdings" pitchFamily="2" charset="2"/>
              <a:buNone/>
            </a:pPr>
            <a:endParaRPr lang="en-US" smtClean="0"/>
          </a:p>
          <a:p>
            <a:pPr algn="just" eaLnBrk="1" hangingPunct="1">
              <a:lnSpc>
                <a:spcPct val="90000"/>
              </a:lnSpc>
            </a:pPr>
            <a:r>
              <a:rPr lang="en-US" smtClean="0"/>
              <a:t>If a variable called </a:t>
            </a:r>
            <a:r>
              <a:rPr lang="en-US" b="1" smtClean="0"/>
              <a:t>p</a:t>
            </a:r>
            <a:r>
              <a:rPr lang="en-US" smtClean="0"/>
              <a:t> holds the address of another variable </a:t>
            </a:r>
            <a:r>
              <a:rPr lang="en-US" b="1" smtClean="0"/>
              <a:t>i</a:t>
            </a:r>
            <a:r>
              <a:rPr lang="en-US" smtClean="0"/>
              <a:t> then </a:t>
            </a:r>
            <a:r>
              <a:rPr lang="en-US" b="1" smtClean="0"/>
              <a:t>p</a:t>
            </a:r>
            <a:r>
              <a:rPr lang="en-US" smtClean="0"/>
              <a:t> is called as a </a:t>
            </a:r>
            <a:r>
              <a:rPr lang="en-US" b="1" smtClean="0"/>
              <a:t>pointer variable</a:t>
            </a:r>
            <a:r>
              <a:rPr lang="en-US" smtClean="0"/>
              <a:t> and </a:t>
            </a:r>
            <a:r>
              <a:rPr lang="en-US" b="1" i="1" smtClean="0"/>
              <a:t>p is said to point to i</a:t>
            </a:r>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058" name="Rectangle 2"/>
          <p:cNvSpPr>
            <a:spLocks noGrp="1" noChangeArrowheads="1"/>
          </p:cNvSpPr>
          <p:nvPr>
            <p:ph type="title"/>
          </p:nvPr>
        </p:nvSpPr>
        <p:spPr>
          <a:xfrm>
            <a:off x="247650" y="392113"/>
            <a:ext cx="9288463" cy="522287"/>
          </a:xfrm>
        </p:spPr>
        <p:txBody>
          <a:bodyPr/>
          <a:lstStyle/>
          <a:p>
            <a:pPr algn="just" eaLnBrk="1" hangingPunct="1">
              <a:defRPr/>
            </a:pPr>
            <a:r>
              <a:rPr lang="en-US" dirty="0" smtClean="0"/>
              <a:t>Pointers(2 of 8) </a:t>
            </a:r>
          </a:p>
        </p:txBody>
      </p:sp>
      <p:sp>
        <p:nvSpPr>
          <p:cNvPr id="6" name="Rectangle 5"/>
          <p:cNvSpPr/>
          <p:nvPr/>
        </p:nvSpPr>
        <p:spPr bwMode="auto">
          <a:xfrm>
            <a:off x="228600" y="1066800"/>
            <a:ext cx="3657600" cy="2590800"/>
          </a:xfrm>
          <a:prstGeom prst="rect">
            <a:avLst/>
          </a:prstGeom>
          <a:solidFill>
            <a:srgbClr val="A7FFEE"/>
          </a:solid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822" name="TextBox 6"/>
          <p:cNvSpPr txBox="1">
            <a:spLocks noChangeArrowheads="1"/>
          </p:cNvSpPr>
          <p:nvPr/>
        </p:nvSpPr>
        <p:spPr bwMode="auto">
          <a:xfrm>
            <a:off x="2024063" y="1211263"/>
            <a:ext cx="1662112" cy="290512"/>
          </a:xfrm>
          <a:prstGeom prst="rect">
            <a:avLst/>
          </a:prstGeom>
          <a:gradFill rotWithShape="1">
            <a:gsLst>
              <a:gs pos="0">
                <a:srgbClr val="809CFF"/>
              </a:gs>
              <a:gs pos="50000">
                <a:srgbClr val="B3C1FF"/>
              </a:gs>
              <a:gs pos="100000">
                <a:srgbClr val="DAE1FF"/>
              </a:gs>
            </a:gsLst>
            <a:lin ang="5400000" scaled="1"/>
          </a:gradFill>
          <a:ln w="9525">
            <a:noFill/>
            <a:miter lim="800000"/>
            <a:headEnd/>
            <a:tailEnd/>
          </a:ln>
        </p:spPr>
        <p:txBody>
          <a:bodyPr>
            <a:spAutoFit/>
          </a:bodyPr>
          <a:lstStyle/>
          <a:p>
            <a:pPr algn="ctr"/>
            <a:r>
              <a:rPr lang="en-US" sz="1400" b="1"/>
              <a:t>iNumber</a:t>
            </a:r>
          </a:p>
        </p:txBody>
      </p:sp>
      <p:sp>
        <p:nvSpPr>
          <p:cNvPr id="34823" name="TextBox 7"/>
          <p:cNvSpPr txBox="1">
            <a:spLocks noChangeArrowheads="1"/>
          </p:cNvSpPr>
          <p:nvPr/>
        </p:nvSpPr>
        <p:spPr bwMode="auto">
          <a:xfrm>
            <a:off x="2090738" y="2578100"/>
            <a:ext cx="1662112" cy="290513"/>
          </a:xfrm>
          <a:prstGeom prst="rect">
            <a:avLst/>
          </a:prstGeom>
          <a:gradFill rotWithShape="1">
            <a:gsLst>
              <a:gs pos="0">
                <a:srgbClr val="809CFF"/>
              </a:gs>
              <a:gs pos="50000">
                <a:srgbClr val="B3C1FF"/>
              </a:gs>
              <a:gs pos="100000">
                <a:srgbClr val="DAE1FF"/>
              </a:gs>
            </a:gsLst>
            <a:lin ang="5400000" scaled="1"/>
          </a:gradFill>
          <a:ln w="9525">
            <a:noFill/>
            <a:miter lim="800000"/>
            <a:headEnd/>
            <a:tailEnd/>
          </a:ln>
        </p:spPr>
        <p:txBody>
          <a:bodyPr>
            <a:spAutoFit/>
          </a:bodyPr>
          <a:lstStyle/>
          <a:p>
            <a:pPr algn="ctr"/>
            <a:r>
              <a:rPr lang="en-US" sz="1400" b="1"/>
              <a:t>iPtr</a:t>
            </a:r>
          </a:p>
        </p:txBody>
      </p:sp>
      <p:sp>
        <p:nvSpPr>
          <p:cNvPr id="9" name="Rounded Rectangle 8"/>
          <p:cNvSpPr/>
          <p:nvPr/>
        </p:nvSpPr>
        <p:spPr bwMode="auto">
          <a:xfrm>
            <a:off x="762000" y="1219200"/>
            <a:ext cx="1130531" cy="575733"/>
          </a:xfrm>
          <a:prstGeom prst="roundRect">
            <a:avLst/>
          </a:prstGeom>
          <a:solidFill>
            <a:srgbClr val="FFABD5"/>
          </a:solidFill>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825" name="TextBox 9"/>
          <p:cNvSpPr txBox="1">
            <a:spLocks noChangeArrowheads="1"/>
          </p:cNvSpPr>
          <p:nvPr/>
        </p:nvSpPr>
        <p:spPr bwMode="auto">
          <a:xfrm>
            <a:off x="609600" y="1219200"/>
            <a:ext cx="1330325" cy="493713"/>
          </a:xfrm>
          <a:prstGeom prst="rect">
            <a:avLst/>
          </a:prstGeom>
          <a:noFill/>
          <a:ln w="9525">
            <a:noFill/>
            <a:miter lim="800000"/>
            <a:headEnd/>
            <a:tailEnd/>
          </a:ln>
        </p:spPr>
        <p:txBody>
          <a:bodyPr>
            <a:spAutoFit/>
          </a:bodyPr>
          <a:lstStyle/>
          <a:p>
            <a:pPr algn="ctr"/>
            <a:r>
              <a:rPr lang="en-US" sz="1400" b="1"/>
              <a:t>Memory Address</a:t>
            </a:r>
          </a:p>
        </p:txBody>
      </p:sp>
      <p:sp>
        <p:nvSpPr>
          <p:cNvPr id="11" name="TextBox 10"/>
          <p:cNvSpPr txBox="1"/>
          <p:nvPr/>
        </p:nvSpPr>
        <p:spPr bwMode="auto">
          <a:xfrm>
            <a:off x="685800" y="1828800"/>
            <a:ext cx="1330036" cy="348814"/>
          </a:xfrm>
          <a:prstGeom prst="rect">
            <a:avLst/>
          </a:prstGeom>
          <a:noFill/>
          <a:ln>
            <a:noFill/>
          </a:ln>
          <a:effectLst>
            <a:glow rad="101600">
              <a:schemeClr val="accent2">
                <a:satMod val="175000"/>
                <a:alpha val="40000"/>
              </a:schemeClr>
            </a:glow>
          </a:effectLst>
        </p:spPr>
        <p:txBody>
          <a:bodyPr>
            <a:spAutoFit/>
          </a:bodyPr>
          <a:lstStyle/>
          <a:p>
            <a:pPr algn="ctr">
              <a:defRPr/>
            </a:pPr>
            <a:r>
              <a:rPr lang="en-US" b="1" dirty="0">
                <a:effectLst>
                  <a:glow rad="139700">
                    <a:schemeClr val="accent2">
                      <a:satMod val="175000"/>
                      <a:alpha val="40000"/>
                    </a:schemeClr>
                  </a:glow>
                </a:effectLst>
              </a:rPr>
              <a:t>8FFE</a:t>
            </a:r>
          </a:p>
        </p:txBody>
      </p:sp>
      <p:sp>
        <p:nvSpPr>
          <p:cNvPr id="12" name="TextBox 11"/>
          <p:cNvSpPr txBox="1"/>
          <p:nvPr/>
        </p:nvSpPr>
        <p:spPr bwMode="auto">
          <a:xfrm>
            <a:off x="2157153" y="3153833"/>
            <a:ext cx="1463040" cy="348814"/>
          </a:xfrm>
          <a:prstGeom prst="rect">
            <a:avLst/>
          </a:prstGeom>
          <a:noFill/>
          <a:ln w="38100">
            <a:solidFill>
              <a:schemeClr val="tx1"/>
            </a:solidFill>
          </a:ln>
        </p:spPr>
        <p:txBody>
          <a:bodyPr>
            <a:spAutoFit/>
          </a:bodyPr>
          <a:lstStyle/>
          <a:p>
            <a:pPr algn="ctr">
              <a:defRPr/>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8FFE</a:t>
            </a:r>
          </a:p>
        </p:txBody>
      </p:sp>
      <p:sp>
        <p:nvSpPr>
          <p:cNvPr id="13" name="TextBox 12"/>
          <p:cNvSpPr txBox="1"/>
          <p:nvPr/>
        </p:nvSpPr>
        <p:spPr bwMode="auto">
          <a:xfrm>
            <a:off x="2157153" y="1858433"/>
            <a:ext cx="1463040" cy="348814"/>
          </a:xfrm>
          <a:prstGeom prst="rect">
            <a:avLst/>
          </a:prstGeom>
          <a:noFill/>
          <a:ln w="38100">
            <a:solidFill>
              <a:schemeClr val="tx1"/>
            </a:solidFill>
          </a:ln>
        </p:spPr>
        <p:txBody>
          <a:bodyPr>
            <a:spAutoFit/>
          </a:bodyPr>
          <a:lstStyle/>
          <a:p>
            <a:pPr algn="ctr">
              <a:defRPr/>
            </a:pPr>
            <a:r>
              <a:rPr lang="en-US" b="1" dirty="0">
                <a:ln w="12700">
                  <a:solidFill>
                    <a:schemeClr val="tx2">
                      <a:satMod val="155000"/>
                    </a:schemeClr>
                  </a:solidFill>
                  <a:prstDash val="solid"/>
                </a:ln>
                <a:gradFill flip="none" rotWithShape="1">
                  <a:gsLst>
                    <a:gs pos="0">
                      <a:schemeClr val="bg2">
                        <a:tint val="85000"/>
                        <a:satMod val="155000"/>
                        <a:shade val="30000"/>
                        <a:satMod val="115000"/>
                      </a:schemeClr>
                    </a:gs>
                    <a:gs pos="50000">
                      <a:schemeClr val="bg2">
                        <a:tint val="85000"/>
                        <a:satMod val="155000"/>
                        <a:shade val="67500"/>
                        <a:satMod val="115000"/>
                      </a:schemeClr>
                    </a:gs>
                    <a:gs pos="100000">
                      <a:schemeClr val="bg2">
                        <a:tint val="85000"/>
                        <a:satMod val="155000"/>
                        <a:shade val="100000"/>
                        <a:satMod val="115000"/>
                      </a:schemeClr>
                    </a:gs>
                  </a:gsLst>
                  <a:lin ang="5400000" scaled="1"/>
                  <a:tileRect/>
                </a:gradFill>
                <a:effectLst>
                  <a:outerShdw blurRad="41275" dist="20320" dir="1800000" algn="tl" rotWithShape="0">
                    <a:srgbClr val="000000">
                      <a:alpha val="40000"/>
                    </a:srgbClr>
                  </a:outerShdw>
                </a:effectLst>
              </a:rPr>
              <a:t>5</a:t>
            </a:r>
          </a:p>
        </p:txBody>
      </p:sp>
      <p:sp>
        <p:nvSpPr>
          <p:cNvPr id="14" name="Down Arrow 13"/>
          <p:cNvSpPr/>
          <p:nvPr/>
        </p:nvSpPr>
        <p:spPr bwMode="auto">
          <a:xfrm>
            <a:off x="2822575" y="1530350"/>
            <a:ext cx="133350" cy="287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Down Arrow 14"/>
          <p:cNvSpPr/>
          <p:nvPr/>
        </p:nvSpPr>
        <p:spPr bwMode="auto">
          <a:xfrm>
            <a:off x="2822575" y="2865438"/>
            <a:ext cx="133350" cy="288925"/>
          </a:xfrm>
          <a:prstGeom prst="downArrow">
            <a:avLst/>
          </a:prstGeom>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831" name="TextBox 25"/>
          <p:cNvSpPr txBox="1">
            <a:spLocks noChangeArrowheads="1"/>
          </p:cNvSpPr>
          <p:nvPr/>
        </p:nvSpPr>
        <p:spPr bwMode="auto">
          <a:xfrm>
            <a:off x="0" y="3810000"/>
            <a:ext cx="3962400" cy="338138"/>
          </a:xfrm>
          <a:prstGeom prst="rect">
            <a:avLst/>
          </a:prstGeom>
          <a:noFill/>
          <a:ln w="9525">
            <a:noFill/>
            <a:miter lim="800000"/>
            <a:headEnd/>
            <a:tailEnd/>
          </a:ln>
        </p:spPr>
        <p:txBody>
          <a:bodyPr>
            <a:spAutoFit/>
          </a:bodyPr>
          <a:lstStyle/>
          <a:p>
            <a:pPr algn="ctr"/>
            <a:r>
              <a:rPr lang="en-US" sz="1600" b="1"/>
              <a:t>Fig 1: Pointers and memory references </a:t>
            </a:r>
          </a:p>
        </p:txBody>
      </p:sp>
      <p:graphicFrame>
        <p:nvGraphicFramePr>
          <p:cNvPr id="28" name="Table 27"/>
          <p:cNvGraphicFramePr>
            <a:graphicFrameLocks noGrp="1"/>
          </p:cNvGraphicFramePr>
          <p:nvPr/>
        </p:nvGraphicFramePr>
        <p:xfrm>
          <a:off x="4114800" y="1011238"/>
          <a:ext cx="5410200" cy="4551896"/>
        </p:xfrm>
        <a:graphic>
          <a:graphicData uri="http://schemas.openxmlformats.org/drawingml/2006/table">
            <a:tbl>
              <a:tblPr firstRow="1" bandRow="1">
                <a:tableStyleId>{5C22544A-7EE6-4342-B048-85BDC9FD1C3A}</a:tableStyleId>
              </a:tblPr>
              <a:tblGrid>
                <a:gridCol w="1219200"/>
                <a:gridCol w="2209800"/>
                <a:gridCol w="1981200"/>
              </a:tblGrid>
              <a:tr h="363166">
                <a:tc>
                  <a:txBody>
                    <a:bodyPr/>
                    <a:lstStyle/>
                    <a:p>
                      <a:pPr algn="ctr"/>
                      <a:r>
                        <a:rPr lang="en-US" dirty="0" smtClean="0"/>
                        <a:t>Item</a:t>
                      </a:r>
                      <a:endParaRPr lang="en-US" dirty="0"/>
                    </a:p>
                  </a:txBody>
                  <a:tcPr/>
                </a:tc>
                <a:tc>
                  <a:txBody>
                    <a:bodyPr/>
                    <a:lstStyle/>
                    <a:p>
                      <a:pPr algn="ctr"/>
                      <a:r>
                        <a:rPr lang="en-US" dirty="0" smtClean="0"/>
                        <a:t>Inferences</a:t>
                      </a:r>
                      <a:endParaRPr lang="en-US" dirty="0"/>
                    </a:p>
                  </a:txBody>
                  <a:tcPr/>
                </a:tc>
                <a:tc>
                  <a:txBody>
                    <a:bodyPr/>
                    <a:lstStyle/>
                    <a:p>
                      <a:pPr algn="ctr"/>
                      <a:r>
                        <a:rPr lang="en-US" dirty="0" smtClean="0"/>
                        <a:t>Syntax </a:t>
                      </a:r>
                      <a:endParaRPr lang="en-US" dirty="0"/>
                    </a:p>
                  </a:txBody>
                  <a:tcPr/>
                </a:tc>
              </a:tr>
              <a:tr h="635540">
                <a:tc>
                  <a:txBody>
                    <a:bodyPr/>
                    <a:lstStyle/>
                    <a:p>
                      <a:r>
                        <a:rPr lang="en-US" sz="1600" dirty="0" err="1" smtClean="0"/>
                        <a:t>iNumber</a:t>
                      </a:r>
                      <a:endParaRPr lang="en-US" sz="1600" dirty="0"/>
                    </a:p>
                  </a:txBody>
                  <a:tcPr/>
                </a:tc>
                <a:tc>
                  <a:txBody>
                    <a:bodyPr/>
                    <a:lstStyle/>
                    <a:p>
                      <a:r>
                        <a:rPr lang="en-US" sz="1600" dirty="0" smtClean="0"/>
                        <a:t>Is an integer variable</a:t>
                      </a:r>
                      <a:endParaRPr lang="en-US" sz="1600" dirty="0"/>
                    </a:p>
                  </a:txBody>
                  <a:tcPr/>
                </a:tc>
                <a:tc>
                  <a:txBody>
                    <a:bodyPr/>
                    <a:lstStyle/>
                    <a:p>
                      <a:r>
                        <a:rPr lang="en-US" sz="1600" dirty="0" err="1" smtClean="0"/>
                        <a:t>int</a:t>
                      </a:r>
                      <a:r>
                        <a:rPr lang="en-US" sz="1600" dirty="0" smtClean="0"/>
                        <a:t> </a:t>
                      </a:r>
                      <a:r>
                        <a:rPr lang="en-US" sz="1600" dirty="0" err="1" smtClean="0"/>
                        <a:t>iNumber</a:t>
                      </a:r>
                      <a:r>
                        <a:rPr lang="en-US" sz="1600" dirty="0" smtClean="0"/>
                        <a:t>;</a:t>
                      </a:r>
                      <a:endParaRPr lang="en-US" sz="1600" dirty="0"/>
                    </a:p>
                  </a:txBody>
                  <a:tcPr/>
                </a:tc>
              </a:tr>
              <a:tr h="827500">
                <a:tc>
                  <a:txBody>
                    <a:bodyPr/>
                    <a:lstStyle/>
                    <a:p>
                      <a:r>
                        <a:rPr lang="en-US" sz="1600" dirty="0" smtClean="0"/>
                        <a:t>8FFE</a:t>
                      </a:r>
                      <a:endParaRPr lang="en-US" sz="1600" dirty="0"/>
                    </a:p>
                  </a:txBody>
                  <a:tcPr/>
                </a:tc>
                <a:tc>
                  <a:txBody>
                    <a:bodyPr/>
                    <a:lstStyle/>
                    <a:p>
                      <a:r>
                        <a:rPr lang="en-US" sz="1600" dirty="0" smtClean="0"/>
                        <a:t>Is a memory location allocated to variable </a:t>
                      </a:r>
                      <a:r>
                        <a:rPr lang="en-US" sz="1600" dirty="0" err="1" smtClean="0"/>
                        <a:t>iNumber</a:t>
                      </a:r>
                      <a:r>
                        <a:rPr lang="en-US" sz="1600" dirty="0" smtClean="0"/>
                        <a:t> </a:t>
                      </a:r>
                      <a:endParaRPr lang="en-US" sz="1600" dirty="0"/>
                    </a:p>
                  </a:txBody>
                  <a:tcPr/>
                </a:tc>
                <a:tc>
                  <a:txBody>
                    <a:bodyPr/>
                    <a:lstStyle/>
                    <a:p>
                      <a:endParaRPr lang="en-US" sz="1600" dirty="0"/>
                    </a:p>
                  </a:txBody>
                  <a:tcPr/>
                </a:tc>
              </a:tr>
              <a:tr h="589496">
                <a:tc>
                  <a:txBody>
                    <a:bodyPr/>
                    <a:lstStyle/>
                    <a:p>
                      <a:r>
                        <a:rPr lang="en-US" sz="1600" dirty="0" smtClean="0"/>
                        <a:t>5</a:t>
                      </a:r>
                      <a:endParaRPr lang="en-US" sz="1600" dirty="0"/>
                    </a:p>
                  </a:txBody>
                  <a:tcPr/>
                </a:tc>
                <a:tc>
                  <a:txBody>
                    <a:bodyPr/>
                    <a:lstStyle/>
                    <a:p>
                      <a:r>
                        <a:rPr lang="en-US" sz="1600" dirty="0" smtClean="0"/>
                        <a:t>Is the value contained</a:t>
                      </a:r>
                      <a:r>
                        <a:rPr lang="en-US" sz="1600" baseline="0" dirty="0" smtClean="0"/>
                        <a:t> in the variable </a:t>
                      </a:r>
                      <a:r>
                        <a:rPr lang="en-US" sz="1600" baseline="0" dirty="0" err="1" smtClean="0"/>
                        <a:t>iNumber</a:t>
                      </a:r>
                      <a:r>
                        <a:rPr lang="en-US" sz="1600" baseline="0" dirty="0" smtClean="0"/>
                        <a:t> in memory location 8FFE</a:t>
                      </a:r>
                      <a:endParaRPr lang="en-US" sz="1600" dirty="0" smtClean="0"/>
                    </a:p>
                  </a:txBody>
                  <a:tcPr/>
                </a:tc>
                <a:tc>
                  <a:txBody>
                    <a:bodyPr/>
                    <a:lstStyle/>
                    <a:p>
                      <a:endParaRPr lang="en-US" sz="1600" dirty="0" smtClean="0"/>
                    </a:p>
                  </a:txBody>
                  <a:tcPr/>
                </a:tc>
              </a:tr>
              <a:tr h="589496">
                <a:tc>
                  <a:txBody>
                    <a:bodyPr/>
                    <a:lstStyle/>
                    <a:p>
                      <a:r>
                        <a:rPr lang="en-US" sz="1600" dirty="0" err="1" smtClean="0"/>
                        <a:t>iPtr</a:t>
                      </a:r>
                      <a:endParaRPr lang="en-US" sz="1600" dirty="0"/>
                    </a:p>
                  </a:txBody>
                  <a:tcPr/>
                </a:tc>
                <a:tc>
                  <a:txBody>
                    <a:bodyPr/>
                    <a:lstStyle/>
                    <a:p>
                      <a:r>
                        <a:rPr lang="en-US" sz="1600" dirty="0" smtClean="0"/>
                        <a:t>Is a pointer variable </a:t>
                      </a:r>
                    </a:p>
                  </a:txBody>
                  <a:tcPr/>
                </a:tc>
                <a:tc>
                  <a:txBody>
                    <a:bodyPr/>
                    <a:lstStyle/>
                    <a:p>
                      <a:r>
                        <a:rPr lang="en-US" sz="1600" dirty="0" err="1" smtClean="0"/>
                        <a:t>int</a:t>
                      </a:r>
                      <a:r>
                        <a:rPr lang="en-US" sz="1600" dirty="0" smtClean="0"/>
                        <a:t>  *</a:t>
                      </a:r>
                      <a:r>
                        <a:rPr lang="en-US" sz="1600" dirty="0" err="1" smtClean="0"/>
                        <a:t>iPtr</a:t>
                      </a:r>
                      <a:r>
                        <a:rPr lang="en-US" sz="1600" dirty="0" smtClean="0"/>
                        <a:t>;</a:t>
                      </a:r>
                    </a:p>
                  </a:txBody>
                  <a:tcPr/>
                </a:tc>
              </a:tr>
              <a:tr h="1010704">
                <a:tc>
                  <a:txBody>
                    <a:bodyPr/>
                    <a:lstStyle/>
                    <a:p>
                      <a:endParaRPr lang="en-US" sz="1600" dirty="0"/>
                    </a:p>
                  </a:txBody>
                  <a:tcPr/>
                </a:tc>
                <a:tc>
                  <a:txBody>
                    <a:bodyPr/>
                    <a:lstStyle/>
                    <a:p>
                      <a:r>
                        <a:rPr lang="en-US" sz="1600" dirty="0" err="1" smtClean="0"/>
                        <a:t>iPtr</a:t>
                      </a:r>
                      <a:r>
                        <a:rPr lang="en-US" sz="1600" dirty="0" smtClean="0"/>
                        <a:t> can hold the address of the variable </a:t>
                      </a:r>
                      <a:r>
                        <a:rPr lang="en-US" sz="1600" dirty="0" err="1" smtClean="0"/>
                        <a:t>iNumber</a:t>
                      </a:r>
                      <a:r>
                        <a:rPr lang="en-US" sz="1600" dirty="0" smtClean="0"/>
                        <a:t> </a:t>
                      </a:r>
                      <a:r>
                        <a:rPr lang="en-US" sz="1600" dirty="0" err="1" smtClean="0"/>
                        <a:t>ie</a:t>
                      </a:r>
                      <a:r>
                        <a:rPr lang="en-US" sz="1600" dirty="0" smtClean="0"/>
                        <a:t>. 8FFE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iPtr</a:t>
                      </a:r>
                      <a:r>
                        <a:rPr lang="en-US" sz="1600" dirty="0" smtClean="0"/>
                        <a:t>=&amp;</a:t>
                      </a:r>
                      <a:r>
                        <a:rPr lang="en-US" sz="1600" dirty="0" err="1" smtClean="0"/>
                        <a:t>iNumber</a:t>
                      </a:r>
                      <a:r>
                        <a:rPr lang="en-US" sz="1600" dirty="0" smtClean="0"/>
                        <a:t>;</a:t>
                      </a:r>
                    </a:p>
                    <a:p>
                      <a:endParaRPr lang="en-US" sz="1600" dirty="0"/>
                    </a:p>
                  </a:txBody>
                  <a:tcPr/>
                </a:tc>
              </a:tr>
            </a:tbl>
          </a:graphicData>
        </a:graphic>
      </p:graphicFrame>
      <p:sp>
        <p:nvSpPr>
          <p:cNvPr id="34862" name="TextBox 28"/>
          <p:cNvSpPr txBox="1">
            <a:spLocks noChangeArrowheads="1"/>
          </p:cNvSpPr>
          <p:nvPr/>
        </p:nvSpPr>
        <p:spPr bwMode="auto">
          <a:xfrm>
            <a:off x="304800" y="5638800"/>
            <a:ext cx="9296400" cy="646113"/>
          </a:xfrm>
          <a:prstGeom prst="rect">
            <a:avLst/>
          </a:prstGeom>
          <a:noFill/>
          <a:ln w="9525">
            <a:noFill/>
            <a:miter lim="800000"/>
            <a:headEnd/>
            <a:tailEnd/>
          </a:ln>
        </p:spPr>
        <p:txBody>
          <a:bodyPr>
            <a:spAutoFit/>
          </a:bodyPr>
          <a:lstStyle/>
          <a:p>
            <a:r>
              <a:rPr lang="en-US"/>
              <a:t>Since iPtr contains an address, it is said to point to iNumber and is called a pointer variable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Rectangle 2"/>
          <p:cNvSpPr>
            <a:spLocks noGrp="1" noChangeArrowheads="1"/>
          </p:cNvSpPr>
          <p:nvPr>
            <p:ph type="title"/>
          </p:nvPr>
        </p:nvSpPr>
        <p:spPr>
          <a:xfrm>
            <a:off x="247650" y="369888"/>
            <a:ext cx="9410700" cy="609600"/>
          </a:xfrm>
        </p:spPr>
        <p:txBody>
          <a:bodyPr/>
          <a:lstStyle/>
          <a:p>
            <a:pPr eaLnBrk="1" hangingPunct="1">
              <a:defRPr/>
            </a:pPr>
            <a:r>
              <a:rPr lang="en-US" dirty="0" smtClean="0"/>
              <a:t>Pointers -Address of Operator(3 of 8)</a:t>
            </a:r>
          </a:p>
        </p:txBody>
      </p:sp>
      <p:sp>
        <p:nvSpPr>
          <p:cNvPr id="35843" name="Rectangle 3"/>
          <p:cNvSpPr>
            <a:spLocks noGrp="1" noChangeArrowheads="1"/>
          </p:cNvSpPr>
          <p:nvPr>
            <p:ph type="body" idx="1"/>
          </p:nvPr>
        </p:nvSpPr>
        <p:spPr>
          <a:xfrm>
            <a:off x="0" y="838200"/>
            <a:ext cx="9328150" cy="3048000"/>
          </a:xfrm>
        </p:spPr>
        <p:txBody>
          <a:bodyPr/>
          <a:lstStyle/>
          <a:p>
            <a:pPr eaLnBrk="1" hangingPunct="1">
              <a:buFont typeface="Wingdings" pitchFamily="2" charset="2"/>
              <a:buNone/>
            </a:pPr>
            <a:r>
              <a:rPr lang="en-US" smtClean="0"/>
              <a:t> </a:t>
            </a:r>
          </a:p>
        </p:txBody>
      </p:sp>
      <p:grpSp>
        <p:nvGrpSpPr>
          <p:cNvPr id="2" name="Group 43"/>
          <p:cNvGrpSpPr>
            <a:grpSpLocks/>
          </p:cNvGrpSpPr>
          <p:nvPr/>
        </p:nvGrpSpPr>
        <p:grpSpPr bwMode="auto">
          <a:xfrm>
            <a:off x="304800" y="1447800"/>
            <a:ext cx="9220200" cy="4038600"/>
            <a:chOff x="304800" y="1447800"/>
            <a:chExt cx="9220200" cy="4038600"/>
          </a:xfrm>
        </p:grpSpPr>
        <p:sp>
          <p:nvSpPr>
            <p:cNvPr id="40" name="Rectangle 39"/>
            <p:cNvSpPr/>
            <p:nvPr/>
          </p:nvSpPr>
          <p:spPr>
            <a:xfrm>
              <a:off x="304800" y="1447800"/>
              <a:ext cx="9220200" cy="4038600"/>
            </a:xfrm>
            <a:prstGeom prst="rect">
              <a:avLst/>
            </a:prstGeom>
            <a:solidFill>
              <a:srgbClr val="A7FFEE"/>
            </a:solid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849" name="TextBox 6"/>
            <p:cNvSpPr txBox="1">
              <a:spLocks noChangeArrowheads="1"/>
            </p:cNvSpPr>
            <p:nvPr/>
          </p:nvSpPr>
          <p:spPr bwMode="auto">
            <a:xfrm>
              <a:off x="3505200" y="1524000"/>
              <a:ext cx="1905000" cy="307777"/>
            </a:xfrm>
            <a:prstGeom prst="rect">
              <a:avLst/>
            </a:prstGeom>
            <a:gradFill rotWithShape="1">
              <a:gsLst>
                <a:gs pos="0">
                  <a:srgbClr val="809CFF"/>
                </a:gs>
                <a:gs pos="50000">
                  <a:srgbClr val="B3C1FF"/>
                </a:gs>
                <a:gs pos="100000">
                  <a:srgbClr val="DAE1FF"/>
                </a:gs>
              </a:gsLst>
              <a:lin ang="5400000" scaled="1"/>
            </a:gradFill>
            <a:ln w="9525">
              <a:noFill/>
              <a:miter lim="800000"/>
              <a:headEnd/>
              <a:tailEnd/>
            </a:ln>
          </p:spPr>
          <p:txBody>
            <a:bodyPr>
              <a:spAutoFit/>
            </a:bodyPr>
            <a:lstStyle/>
            <a:p>
              <a:pPr algn="ctr"/>
              <a:r>
                <a:rPr lang="en-US" sz="1400" b="1"/>
                <a:t>iNumber</a:t>
              </a:r>
            </a:p>
          </p:txBody>
        </p:sp>
        <p:sp>
          <p:nvSpPr>
            <p:cNvPr id="35850" name="TextBox 9"/>
            <p:cNvSpPr txBox="1">
              <a:spLocks noChangeArrowheads="1"/>
            </p:cNvSpPr>
            <p:nvPr/>
          </p:nvSpPr>
          <p:spPr bwMode="auto">
            <a:xfrm>
              <a:off x="5130300" y="4038600"/>
              <a:ext cx="1905000" cy="307777"/>
            </a:xfrm>
            <a:prstGeom prst="rect">
              <a:avLst/>
            </a:prstGeom>
            <a:gradFill rotWithShape="1">
              <a:gsLst>
                <a:gs pos="0">
                  <a:srgbClr val="809CFF"/>
                </a:gs>
                <a:gs pos="50000">
                  <a:srgbClr val="B3C1FF"/>
                </a:gs>
                <a:gs pos="100000">
                  <a:srgbClr val="DAE1FF"/>
                </a:gs>
              </a:gsLst>
              <a:lin ang="5400000" scaled="1"/>
            </a:gradFill>
            <a:ln w="9525">
              <a:noFill/>
              <a:miter lim="800000"/>
              <a:headEnd/>
              <a:tailEnd/>
            </a:ln>
          </p:spPr>
          <p:txBody>
            <a:bodyPr>
              <a:spAutoFit/>
            </a:bodyPr>
            <a:lstStyle/>
            <a:p>
              <a:pPr algn="ctr"/>
              <a:r>
                <a:rPr lang="en-US" sz="1400" b="1"/>
                <a:t>iPtr</a:t>
              </a:r>
            </a:p>
          </p:txBody>
        </p:sp>
        <p:sp>
          <p:nvSpPr>
            <p:cNvPr id="11" name="Rounded Rectangle 10"/>
            <p:cNvSpPr/>
            <p:nvPr/>
          </p:nvSpPr>
          <p:spPr>
            <a:xfrm>
              <a:off x="1905000" y="1447800"/>
              <a:ext cx="1295400" cy="609600"/>
            </a:xfrm>
            <a:prstGeom prst="roundRect">
              <a:avLst/>
            </a:prstGeom>
            <a:solidFill>
              <a:srgbClr val="FFABD5"/>
            </a:solidFill>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852" name="TextBox 11"/>
            <p:cNvSpPr txBox="1">
              <a:spLocks noChangeArrowheads="1"/>
            </p:cNvSpPr>
            <p:nvPr/>
          </p:nvSpPr>
          <p:spPr bwMode="auto">
            <a:xfrm>
              <a:off x="1752600" y="1447800"/>
              <a:ext cx="1524000" cy="523220"/>
            </a:xfrm>
            <a:prstGeom prst="rect">
              <a:avLst/>
            </a:prstGeom>
            <a:noFill/>
            <a:ln w="9525">
              <a:noFill/>
              <a:miter lim="800000"/>
              <a:headEnd/>
              <a:tailEnd/>
            </a:ln>
          </p:spPr>
          <p:txBody>
            <a:bodyPr>
              <a:spAutoFit/>
            </a:bodyPr>
            <a:lstStyle/>
            <a:p>
              <a:pPr algn="ctr"/>
              <a:r>
                <a:rPr lang="en-US" sz="1400" b="1"/>
                <a:t>Memory Address</a:t>
              </a:r>
            </a:p>
          </p:txBody>
        </p:sp>
        <p:sp>
          <p:nvSpPr>
            <p:cNvPr id="13" name="TextBox 12"/>
            <p:cNvSpPr txBox="1"/>
            <p:nvPr/>
          </p:nvSpPr>
          <p:spPr>
            <a:xfrm>
              <a:off x="1905000" y="2209800"/>
              <a:ext cx="1524000" cy="369332"/>
            </a:xfrm>
            <a:prstGeom prst="rect">
              <a:avLst/>
            </a:prstGeom>
            <a:noFill/>
            <a:ln>
              <a:noFill/>
            </a:ln>
            <a:effectLst>
              <a:glow rad="101600">
                <a:schemeClr val="accent2">
                  <a:satMod val="175000"/>
                  <a:alpha val="40000"/>
                </a:schemeClr>
              </a:glow>
            </a:effectLst>
          </p:spPr>
          <p:txBody>
            <a:bodyPr>
              <a:spAutoFit/>
            </a:bodyPr>
            <a:lstStyle/>
            <a:p>
              <a:pPr algn="ctr">
                <a:defRPr/>
              </a:pPr>
              <a:r>
                <a:rPr lang="en-US" b="1" dirty="0">
                  <a:effectLst>
                    <a:glow rad="139700">
                      <a:schemeClr val="accent2">
                        <a:satMod val="175000"/>
                        <a:alpha val="40000"/>
                      </a:schemeClr>
                    </a:glow>
                  </a:effectLst>
                </a:rPr>
                <a:t>8FFE</a:t>
              </a:r>
            </a:p>
          </p:txBody>
        </p:sp>
        <p:sp>
          <p:nvSpPr>
            <p:cNvPr id="14" name="TextBox 13"/>
            <p:cNvSpPr txBox="1"/>
            <p:nvPr/>
          </p:nvSpPr>
          <p:spPr>
            <a:xfrm>
              <a:off x="5130300" y="4724400"/>
              <a:ext cx="1676400" cy="369332"/>
            </a:xfrm>
            <a:prstGeom prst="rect">
              <a:avLst/>
            </a:prstGeom>
            <a:noFill/>
            <a:ln w="38100">
              <a:solidFill>
                <a:schemeClr val="tx1"/>
              </a:solidFill>
            </a:ln>
          </p:spPr>
          <p:txBody>
            <a:bodyPr>
              <a:spAutoFit/>
            </a:bodyPr>
            <a:lstStyle/>
            <a:p>
              <a:pPr algn="ctr">
                <a:defRPr/>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8FFE</a:t>
              </a:r>
            </a:p>
          </p:txBody>
        </p:sp>
        <p:sp>
          <p:nvSpPr>
            <p:cNvPr id="15" name="TextBox 14"/>
            <p:cNvSpPr txBox="1"/>
            <p:nvPr/>
          </p:nvSpPr>
          <p:spPr>
            <a:xfrm>
              <a:off x="3657600" y="2209800"/>
              <a:ext cx="1676400" cy="369332"/>
            </a:xfrm>
            <a:prstGeom prst="rect">
              <a:avLst/>
            </a:prstGeom>
            <a:noFill/>
            <a:ln w="38100">
              <a:solidFill>
                <a:schemeClr val="tx1"/>
              </a:solidFill>
            </a:ln>
          </p:spPr>
          <p:txBody>
            <a:bodyPr>
              <a:spAutoFit/>
            </a:bodyPr>
            <a:lstStyle/>
            <a:p>
              <a:pPr algn="ctr">
                <a:defRPr/>
              </a:pPr>
              <a:r>
                <a:rPr lang="en-US" b="1" dirty="0">
                  <a:ln w="12700">
                    <a:solidFill>
                      <a:schemeClr val="tx2">
                        <a:satMod val="155000"/>
                      </a:schemeClr>
                    </a:solidFill>
                    <a:prstDash val="solid"/>
                  </a:ln>
                  <a:gradFill flip="none" rotWithShape="1">
                    <a:gsLst>
                      <a:gs pos="0">
                        <a:schemeClr val="bg2">
                          <a:tint val="85000"/>
                          <a:satMod val="155000"/>
                          <a:shade val="30000"/>
                          <a:satMod val="115000"/>
                        </a:schemeClr>
                      </a:gs>
                      <a:gs pos="50000">
                        <a:schemeClr val="bg2">
                          <a:tint val="85000"/>
                          <a:satMod val="155000"/>
                          <a:shade val="67500"/>
                          <a:satMod val="115000"/>
                        </a:schemeClr>
                      </a:gs>
                      <a:gs pos="100000">
                        <a:schemeClr val="bg2">
                          <a:tint val="85000"/>
                          <a:satMod val="155000"/>
                          <a:shade val="100000"/>
                          <a:satMod val="115000"/>
                        </a:schemeClr>
                      </a:gs>
                    </a:gsLst>
                    <a:lin ang="5400000" scaled="1"/>
                    <a:tileRect/>
                  </a:gradFill>
                  <a:effectLst>
                    <a:outerShdw blurRad="41275" dist="20320" dir="1800000" algn="tl" rotWithShape="0">
                      <a:srgbClr val="000000">
                        <a:alpha val="40000"/>
                      </a:srgbClr>
                    </a:outerShdw>
                  </a:effectLst>
                </a:rPr>
                <a:t>5</a:t>
              </a:r>
            </a:p>
          </p:txBody>
        </p:sp>
        <p:sp>
          <p:nvSpPr>
            <p:cNvPr id="25" name="Down Arrow 24"/>
            <p:cNvSpPr/>
            <p:nvPr/>
          </p:nvSpPr>
          <p:spPr>
            <a:xfrm>
              <a:off x="4419600" y="1862138"/>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Down Arrow 26"/>
            <p:cNvSpPr/>
            <p:nvPr/>
          </p:nvSpPr>
          <p:spPr>
            <a:xfrm>
              <a:off x="5969000" y="4419600"/>
              <a:ext cx="152400" cy="304800"/>
            </a:xfrm>
            <a:prstGeom prst="downArrow">
              <a:avLst/>
            </a:prstGeom>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ounded Rectangle 29"/>
            <p:cNvSpPr/>
            <p:nvPr/>
          </p:nvSpPr>
          <p:spPr>
            <a:xfrm>
              <a:off x="7111500" y="3352800"/>
              <a:ext cx="1295400" cy="609600"/>
            </a:xfrm>
            <a:prstGeom prst="roundRect">
              <a:avLst/>
            </a:prstGeom>
            <a:solidFill>
              <a:srgbClr val="FFABD5"/>
            </a:solidFill>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859" name="TextBox 30"/>
            <p:cNvSpPr txBox="1">
              <a:spLocks noChangeArrowheads="1"/>
            </p:cNvSpPr>
            <p:nvPr/>
          </p:nvSpPr>
          <p:spPr bwMode="auto">
            <a:xfrm>
              <a:off x="7035300" y="3429000"/>
              <a:ext cx="1524000" cy="523220"/>
            </a:xfrm>
            <a:prstGeom prst="rect">
              <a:avLst/>
            </a:prstGeom>
            <a:noFill/>
            <a:ln w="9525">
              <a:noFill/>
              <a:miter lim="800000"/>
              <a:headEnd/>
              <a:tailEnd/>
            </a:ln>
          </p:spPr>
          <p:txBody>
            <a:bodyPr>
              <a:spAutoFit/>
            </a:bodyPr>
            <a:lstStyle/>
            <a:p>
              <a:pPr algn="ctr"/>
              <a:r>
                <a:rPr lang="en-US" sz="1400" b="1"/>
                <a:t>Memory Address</a:t>
              </a:r>
            </a:p>
          </p:txBody>
        </p:sp>
        <p:sp>
          <p:nvSpPr>
            <p:cNvPr id="32" name="TextBox 31"/>
            <p:cNvSpPr txBox="1"/>
            <p:nvPr/>
          </p:nvSpPr>
          <p:spPr>
            <a:xfrm>
              <a:off x="7187700" y="4038600"/>
              <a:ext cx="1524000" cy="369332"/>
            </a:xfrm>
            <a:prstGeom prst="rect">
              <a:avLst/>
            </a:prstGeom>
            <a:noFill/>
            <a:ln>
              <a:noFill/>
            </a:ln>
            <a:effectLst>
              <a:glow rad="101600">
                <a:schemeClr val="accent2">
                  <a:satMod val="175000"/>
                  <a:alpha val="40000"/>
                </a:schemeClr>
              </a:glow>
            </a:effectLst>
          </p:spPr>
          <p:txBody>
            <a:bodyPr>
              <a:spAutoFit/>
            </a:bodyPr>
            <a:lstStyle/>
            <a:p>
              <a:pPr algn="ctr">
                <a:defRPr/>
              </a:pPr>
              <a:r>
                <a:rPr lang="en-US" b="1" dirty="0">
                  <a:effectLst>
                    <a:glow rad="139700">
                      <a:schemeClr val="accent2">
                        <a:satMod val="175000"/>
                        <a:alpha val="40000"/>
                      </a:schemeClr>
                    </a:glow>
                  </a:effectLst>
                </a:rPr>
                <a:t>9FFE</a:t>
              </a:r>
            </a:p>
          </p:txBody>
        </p:sp>
        <p:sp>
          <p:nvSpPr>
            <p:cNvPr id="33" name="TextBox 32"/>
            <p:cNvSpPr txBox="1"/>
            <p:nvPr/>
          </p:nvSpPr>
          <p:spPr>
            <a:xfrm>
              <a:off x="1143000" y="3276600"/>
              <a:ext cx="2057400" cy="369332"/>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lgn="ctr">
                <a:defRPr/>
              </a:pPr>
              <a:r>
                <a:rPr lang="en-US" b="1" dirty="0"/>
                <a:t>&amp;</a:t>
              </a:r>
              <a:r>
                <a:rPr lang="en-US" b="1" dirty="0" err="1"/>
                <a:t>iNumber</a:t>
              </a:r>
              <a:endParaRPr lang="en-US" b="1" dirty="0"/>
            </a:p>
          </p:txBody>
        </p:sp>
        <p:sp>
          <p:nvSpPr>
            <p:cNvPr id="34" name="TextBox 33"/>
            <p:cNvSpPr txBox="1"/>
            <p:nvPr/>
          </p:nvSpPr>
          <p:spPr>
            <a:xfrm>
              <a:off x="7340100" y="4876800"/>
              <a:ext cx="2057400" cy="369332"/>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lgn="ctr">
                <a:defRPr/>
              </a:pPr>
              <a:r>
                <a:rPr lang="en-US" b="1" dirty="0"/>
                <a:t>&amp;</a:t>
              </a:r>
              <a:r>
                <a:rPr lang="en-US" b="1" dirty="0" err="1"/>
                <a:t>iPtr</a:t>
              </a:r>
              <a:endParaRPr lang="en-US" b="1" dirty="0"/>
            </a:p>
          </p:txBody>
        </p:sp>
        <p:sp>
          <p:nvSpPr>
            <p:cNvPr id="35" name="TextBox 34"/>
            <p:cNvSpPr txBox="1"/>
            <p:nvPr/>
          </p:nvSpPr>
          <p:spPr>
            <a:xfrm>
              <a:off x="3581400" y="2895600"/>
              <a:ext cx="2057400" cy="369332"/>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lgn="ctr">
                <a:defRPr/>
              </a:pPr>
              <a:r>
                <a:rPr lang="en-US" b="1" dirty="0"/>
                <a:t>*</a:t>
              </a:r>
              <a:r>
                <a:rPr lang="en-US" b="1" dirty="0" err="1"/>
                <a:t>iPtr</a:t>
              </a:r>
              <a:endParaRPr lang="en-US" b="1" dirty="0"/>
            </a:p>
          </p:txBody>
        </p:sp>
        <p:sp>
          <p:nvSpPr>
            <p:cNvPr id="37" name="Up Arrow 36"/>
            <p:cNvSpPr/>
            <p:nvPr/>
          </p:nvSpPr>
          <p:spPr>
            <a:xfrm>
              <a:off x="4495800" y="2590800"/>
              <a:ext cx="76200" cy="304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Up Arrow 37"/>
            <p:cNvSpPr/>
            <p:nvPr/>
          </p:nvSpPr>
          <p:spPr>
            <a:xfrm>
              <a:off x="8026400" y="4343400"/>
              <a:ext cx="46038"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Up Arrow 38"/>
            <p:cNvSpPr/>
            <p:nvPr/>
          </p:nvSpPr>
          <p:spPr>
            <a:xfrm>
              <a:off x="2590800" y="2590800"/>
              <a:ext cx="7620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5845" name="TextBox 42"/>
          <p:cNvSpPr txBox="1">
            <a:spLocks noChangeArrowheads="1"/>
          </p:cNvSpPr>
          <p:nvPr/>
        </p:nvSpPr>
        <p:spPr bwMode="auto">
          <a:xfrm>
            <a:off x="1524000" y="5791200"/>
            <a:ext cx="6705600" cy="369888"/>
          </a:xfrm>
          <a:prstGeom prst="rect">
            <a:avLst/>
          </a:prstGeom>
          <a:noFill/>
          <a:ln w="9525">
            <a:noFill/>
            <a:miter lim="800000"/>
            <a:headEnd/>
            <a:tailEnd/>
          </a:ln>
        </p:spPr>
        <p:txBody>
          <a:bodyPr>
            <a:spAutoFit/>
          </a:bodyPr>
          <a:lstStyle/>
          <a:p>
            <a:pPr algn="ctr"/>
            <a:r>
              <a:rPr lang="en-US" b="1"/>
              <a:t>Fig 2: Address and Indirection operators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Confidential Information</a:t>
            </a:r>
            <a:endParaRPr lang="en-US" dirty="0"/>
          </a:p>
        </p:txBody>
      </p:sp>
      <p:sp>
        <p:nvSpPr>
          <p:cNvPr id="3" name="Content Placeholder 2"/>
          <p:cNvSpPr>
            <a:spLocks noGrp="1"/>
          </p:cNvSpPr>
          <p:nvPr>
            <p:ph idx="1"/>
          </p:nvPr>
        </p:nvSpPr>
        <p:spPr/>
        <p:txBody>
          <a:bodyPr>
            <a:noAutofit/>
          </a:bodyPr>
          <a:lstStyle/>
          <a:p>
            <a:pPr eaLnBrk="1" hangingPunct="1">
              <a:spcBef>
                <a:spcPts val="100"/>
              </a:spcBef>
              <a:buFont typeface="Wingdings" pitchFamily="2" charset="2"/>
              <a:buChar char="§"/>
              <a:defRPr/>
            </a:pPr>
            <a:r>
              <a:rPr lang="en-US" sz="1600" b="1" dirty="0" smtClean="0"/>
              <a:t>This Document is confidential to Infosys Technologies Limited. This document contains information and data that Infosys considers confidential and proprietary (“Confidential Information”).</a:t>
            </a:r>
          </a:p>
          <a:p>
            <a:pPr eaLnBrk="1" hangingPunct="1">
              <a:spcBef>
                <a:spcPts val="100"/>
              </a:spcBef>
              <a:buFont typeface="Wingdings" pitchFamily="2" charset="2"/>
              <a:buChar char="§"/>
              <a:defRPr/>
            </a:pPr>
            <a:r>
              <a:rPr lang="en-US" sz="1600" b="1" dirty="0" smtClean="0"/>
              <a:t>Confidential Information includes, but is not limited to, the following:</a:t>
            </a:r>
          </a:p>
          <a:p>
            <a:pPr lvl="1" eaLnBrk="1" hangingPunct="1">
              <a:spcBef>
                <a:spcPts val="100"/>
              </a:spcBef>
              <a:buFont typeface="Wingdings" pitchFamily="2" charset="2"/>
              <a:buChar char="q"/>
              <a:defRPr/>
            </a:pPr>
            <a:r>
              <a:rPr lang="en-US" sz="1400" dirty="0" smtClean="0">
                <a:ea typeface="+mn-ea"/>
              </a:rPr>
              <a:t> Corporate and Infrastructure information about Infosys</a:t>
            </a:r>
          </a:p>
          <a:p>
            <a:pPr lvl="1" eaLnBrk="1" hangingPunct="1">
              <a:spcBef>
                <a:spcPts val="100"/>
              </a:spcBef>
              <a:buFont typeface="Wingdings" pitchFamily="2" charset="2"/>
              <a:buChar char="q"/>
              <a:defRPr/>
            </a:pPr>
            <a:r>
              <a:rPr lang="en-US" sz="1400" dirty="0" smtClean="0">
                <a:ea typeface="+mn-ea"/>
              </a:rPr>
              <a:t> Infosys’ project management and quality processes</a:t>
            </a:r>
          </a:p>
          <a:p>
            <a:pPr lvl="1" eaLnBrk="1" hangingPunct="1">
              <a:spcBef>
                <a:spcPts val="100"/>
              </a:spcBef>
              <a:buFont typeface="Wingdings" pitchFamily="2" charset="2"/>
              <a:buChar char="q"/>
              <a:defRPr/>
            </a:pPr>
            <a:r>
              <a:rPr lang="en-US" sz="1400" dirty="0" smtClean="0">
                <a:ea typeface="+mn-ea"/>
              </a:rPr>
              <a:t> Project experiences provided included as illustrative case studies</a:t>
            </a:r>
          </a:p>
          <a:p>
            <a:pPr eaLnBrk="1" hangingPunct="1">
              <a:spcBef>
                <a:spcPts val="100"/>
              </a:spcBef>
              <a:buFont typeface="Wingdings" pitchFamily="2" charset="2"/>
              <a:buChar char="§"/>
              <a:defRPr/>
            </a:pPr>
            <a:r>
              <a:rPr lang="en-US" sz="1600" b="1" dirty="0" smtClean="0"/>
              <a:t>Any disclosure of Confidential Information to, or use of it by a third party, will be damaging to Infosys.</a:t>
            </a:r>
          </a:p>
          <a:p>
            <a:pPr eaLnBrk="1" hangingPunct="1">
              <a:spcBef>
                <a:spcPts val="100"/>
              </a:spcBef>
              <a:buFont typeface="Wingdings" pitchFamily="2" charset="2"/>
              <a:buChar char="§"/>
              <a:defRPr/>
            </a:pPr>
            <a:r>
              <a:rPr lang="en-US" sz="1600" b="1" dirty="0" smtClean="0"/>
              <a:t>Ownership of all Infosys Confidential Information, no matter in what media it resides, remains with Infosys.</a:t>
            </a:r>
          </a:p>
          <a:p>
            <a:pPr eaLnBrk="1" hangingPunct="1">
              <a:spcBef>
                <a:spcPts val="100"/>
              </a:spcBef>
              <a:buFont typeface="Wingdings" pitchFamily="2" charset="2"/>
              <a:buChar char="§"/>
              <a:defRPr/>
            </a:pPr>
            <a:r>
              <a:rPr lang="en-US" sz="1600" b="1" dirty="0" smtClean="0"/>
              <a:t>Confidential information in this document shall not be disclosed, duplicated or used – in whole or in part – for any purpose other than reading without specific written permission of an authorized representative of Infosys.</a:t>
            </a:r>
          </a:p>
          <a:p>
            <a:pPr eaLnBrk="1" hangingPunct="1">
              <a:spcBef>
                <a:spcPts val="100"/>
              </a:spcBef>
              <a:buFont typeface="Wingdings" pitchFamily="2" charset="2"/>
              <a:buChar char="§"/>
              <a:defRPr/>
            </a:pPr>
            <a:r>
              <a:rPr lang="en-US" sz="1600" b="1" dirty="0" smtClean="0"/>
              <a:t>This document also contains third party confidential and proprietary information. Such third party information has been included by Infosys after receiving due written permissions and authorizations from the party/</a:t>
            </a:r>
            <a:r>
              <a:rPr lang="en-US" sz="1600" b="1" dirty="0" err="1" smtClean="0"/>
              <a:t>ies</a:t>
            </a:r>
            <a:r>
              <a:rPr lang="en-US" sz="1600" b="1" dirty="0" smtClean="0"/>
              <a:t>. Such third party confidential and proprietary information shall not be disclosed, duplicated or used – in whole or in part – for any purpose other than reading without specific written permission of an authorized representative of Infosys.</a:t>
            </a:r>
            <a:endParaRPr lang="en-US" sz="16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Rectangle 2"/>
          <p:cNvSpPr>
            <a:spLocks noGrp="1" noChangeArrowheads="1"/>
          </p:cNvSpPr>
          <p:nvPr>
            <p:ph type="title"/>
          </p:nvPr>
        </p:nvSpPr>
        <p:spPr>
          <a:xfrm>
            <a:off x="247650" y="369888"/>
            <a:ext cx="9410700" cy="609600"/>
          </a:xfrm>
        </p:spPr>
        <p:txBody>
          <a:bodyPr/>
          <a:lstStyle/>
          <a:p>
            <a:pPr eaLnBrk="1" hangingPunct="1">
              <a:defRPr/>
            </a:pPr>
            <a:r>
              <a:rPr lang="en-US" dirty="0" smtClean="0"/>
              <a:t>Pointers -Address of Operator(4 of 8)</a:t>
            </a:r>
          </a:p>
        </p:txBody>
      </p:sp>
      <p:sp>
        <p:nvSpPr>
          <p:cNvPr id="36867" name="Rectangle 3"/>
          <p:cNvSpPr>
            <a:spLocks noGrp="1" noChangeArrowheads="1"/>
          </p:cNvSpPr>
          <p:nvPr>
            <p:ph type="body" idx="1"/>
          </p:nvPr>
        </p:nvSpPr>
        <p:spPr>
          <a:xfrm>
            <a:off x="0" y="838200"/>
            <a:ext cx="9328150" cy="3048000"/>
          </a:xfrm>
        </p:spPr>
        <p:txBody>
          <a:bodyPr/>
          <a:lstStyle/>
          <a:p>
            <a:pPr eaLnBrk="1" hangingPunct="1">
              <a:buFont typeface="Wingdings" pitchFamily="2" charset="2"/>
              <a:buNone/>
            </a:pPr>
            <a:r>
              <a:rPr lang="en-US" smtClean="0"/>
              <a:t> </a:t>
            </a:r>
          </a:p>
        </p:txBody>
      </p:sp>
      <p:graphicFrame>
        <p:nvGraphicFramePr>
          <p:cNvPr id="26" name="Table 25"/>
          <p:cNvGraphicFramePr>
            <a:graphicFrameLocks noGrp="1"/>
          </p:cNvGraphicFramePr>
          <p:nvPr/>
        </p:nvGraphicFramePr>
        <p:xfrm>
          <a:off x="304800" y="1447800"/>
          <a:ext cx="9144000" cy="4892040"/>
        </p:xfrm>
        <a:graphic>
          <a:graphicData uri="http://schemas.openxmlformats.org/drawingml/2006/table">
            <a:tbl>
              <a:tblPr firstRow="1" bandRow="1">
                <a:tableStyleId>{5C22544A-7EE6-4342-B048-85BDC9FD1C3A}</a:tableStyleId>
              </a:tblPr>
              <a:tblGrid>
                <a:gridCol w="1295400"/>
                <a:gridCol w="5105400"/>
                <a:gridCol w="2743200"/>
              </a:tblGrid>
              <a:tr h="370840">
                <a:tc>
                  <a:txBody>
                    <a:bodyPr/>
                    <a:lstStyle/>
                    <a:p>
                      <a:endParaRPr lang="en-US" sz="1600" dirty="0"/>
                    </a:p>
                  </a:txBody>
                  <a:tcPr/>
                </a:tc>
                <a:tc>
                  <a:txBody>
                    <a:bodyPr/>
                    <a:lstStyle/>
                    <a:p>
                      <a:r>
                        <a:rPr lang="en-US" sz="1600" dirty="0" smtClean="0"/>
                        <a:t>Inferences</a:t>
                      </a:r>
                      <a:endParaRPr lang="en-US" sz="1600" dirty="0"/>
                    </a:p>
                  </a:txBody>
                  <a:tcPr/>
                </a:tc>
                <a:tc>
                  <a:txBody>
                    <a:bodyPr/>
                    <a:lstStyle/>
                    <a:p>
                      <a:r>
                        <a:rPr lang="en-US" sz="1600" dirty="0" smtClean="0"/>
                        <a:t>Syntax</a:t>
                      </a:r>
                      <a:endParaRPr lang="en-US" sz="1600" dirty="0"/>
                    </a:p>
                  </a:txBody>
                  <a:tcPr/>
                </a:tc>
              </a:tr>
              <a:tr h="370840">
                <a:tc>
                  <a:txBody>
                    <a:bodyPr/>
                    <a:lstStyle/>
                    <a:p>
                      <a:r>
                        <a:rPr lang="en-US" sz="1600" dirty="0" smtClean="0"/>
                        <a:t>&amp;</a:t>
                      </a:r>
                      <a:endParaRPr lang="en-US" sz="1600" dirty="0"/>
                    </a:p>
                  </a:txBody>
                  <a:tcPr/>
                </a:tc>
                <a:tc>
                  <a:txBody>
                    <a:bodyPr/>
                    <a:lstStyle/>
                    <a:p>
                      <a:r>
                        <a:rPr lang="en-US" sz="1600" dirty="0" smtClean="0"/>
                        <a:t>Address operator, returns the memory address of a</a:t>
                      </a:r>
                      <a:r>
                        <a:rPr lang="en-US" sz="1600" baseline="0" dirty="0" smtClean="0"/>
                        <a:t> variable </a:t>
                      </a:r>
                      <a:endParaRPr lang="en-US" sz="1600" dirty="0"/>
                    </a:p>
                  </a:txBody>
                  <a:tcPr/>
                </a:tc>
                <a:tc>
                  <a:txBody>
                    <a:bodyPr/>
                    <a:lstStyle/>
                    <a:p>
                      <a:endParaRPr lang="en-US" sz="1600" dirty="0"/>
                    </a:p>
                  </a:txBody>
                  <a:tcPr/>
                </a:tc>
              </a:tr>
              <a:tr h="370840">
                <a:tc>
                  <a:txBody>
                    <a:bodyPr/>
                    <a:lstStyle/>
                    <a:p>
                      <a:r>
                        <a:rPr lang="en-US" sz="1600" dirty="0" smtClean="0"/>
                        <a:t>9FFE</a:t>
                      </a:r>
                      <a:endParaRPr lang="en-US" sz="1600" dirty="0"/>
                    </a:p>
                  </a:txBody>
                  <a:tcPr/>
                </a:tc>
                <a:tc>
                  <a:txBody>
                    <a:bodyPr/>
                    <a:lstStyle/>
                    <a:p>
                      <a:r>
                        <a:rPr lang="en-US" sz="1600" dirty="0" smtClean="0"/>
                        <a:t>Is the memory location</a:t>
                      </a:r>
                      <a:r>
                        <a:rPr lang="en-US" sz="1600" baseline="0" dirty="0" smtClean="0"/>
                        <a:t> allocated to variable </a:t>
                      </a:r>
                      <a:r>
                        <a:rPr lang="en-US" sz="1600" baseline="0" dirty="0" err="1" smtClean="0"/>
                        <a:t>iPtr</a:t>
                      </a:r>
                      <a:r>
                        <a:rPr lang="en-US" sz="1600" baseline="0" dirty="0" smtClean="0"/>
                        <a:t> by the OS </a:t>
                      </a:r>
                      <a:r>
                        <a:rPr lang="en-US" sz="1600" baseline="0" dirty="0" err="1" smtClean="0"/>
                        <a:t>ie</a:t>
                      </a:r>
                      <a:r>
                        <a:rPr lang="en-US" sz="1600" baseline="0" dirty="0" smtClean="0"/>
                        <a:t>. A pointer variable occupies memory</a:t>
                      </a:r>
                      <a:endParaRPr lang="en-US" sz="1600" dirty="0"/>
                    </a:p>
                  </a:txBody>
                  <a:tcPr/>
                </a:tc>
                <a:tc>
                  <a:txBody>
                    <a:bodyPr/>
                    <a:lstStyle/>
                    <a:p>
                      <a:r>
                        <a:rPr lang="en-US" sz="1600" dirty="0" err="1" smtClean="0"/>
                        <a:t>printf</a:t>
                      </a:r>
                      <a:r>
                        <a:rPr lang="en-US" sz="1600" dirty="0" smtClean="0"/>
                        <a:t>(“%</a:t>
                      </a:r>
                      <a:r>
                        <a:rPr lang="en-US" sz="1600" dirty="0" err="1" smtClean="0"/>
                        <a:t>x”,&amp;iPtr</a:t>
                      </a:r>
                      <a:r>
                        <a:rPr lang="en-US" sz="1600" dirty="0" smtClean="0"/>
                        <a:t>);</a:t>
                      </a:r>
                    </a:p>
                    <a:p>
                      <a:r>
                        <a:rPr lang="en-US" sz="1600" dirty="0" smtClean="0"/>
                        <a:t>/*This prints the address allocated</a:t>
                      </a:r>
                      <a:r>
                        <a:rPr lang="en-US" sz="1600" baseline="0" dirty="0" smtClean="0"/>
                        <a:t> to </a:t>
                      </a:r>
                      <a:r>
                        <a:rPr lang="en-US" sz="1600" baseline="0" dirty="0" err="1" smtClean="0"/>
                        <a:t>iPtr</a:t>
                      </a:r>
                      <a:r>
                        <a:rPr lang="en-US" sz="1600" baseline="0" dirty="0" smtClean="0"/>
                        <a:t>*/</a:t>
                      </a:r>
                      <a:endParaRPr lang="en-US" sz="1600" dirty="0"/>
                    </a:p>
                  </a:txBody>
                  <a:tcPr/>
                </a:tc>
              </a:tr>
              <a:tr h="370840">
                <a:tc>
                  <a:txBody>
                    <a:bodyPr/>
                    <a:lstStyle/>
                    <a:p>
                      <a:r>
                        <a:rPr lang="en-US" sz="1600" dirty="0" smtClean="0"/>
                        <a:t>&amp;</a:t>
                      </a:r>
                      <a:r>
                        <a:rPr lang="en-US" sz="1600" dirty="0" err="1" smtClean="0"/>
                        <a:t>iNumber</a:t>
                      </a:r>
                      <a:endParaRPr lang="en-US" sz="1600" dirty="0"/>
                    </a:p>
                  </a:txBody>
                  <a:tcPr/>
                </a:tc>
                <a:tc>
                  <a:txBody>
                    <a:bodyPr/>
                    <a:lstStyle/>
                    <a:p>
                      <a:r>
                        <a:rPr lang="en-US" sz="1600" dirty="0" smtClean="0"/>
                        <a:t>Returns 8FFE which</a:t>
                      </a:r>
                      <a:r>
                        <a:rPr lang="en-US" sz="1600" baseline="0" dirty="0" smtClean="0"/>
                        <a:t> is the memory address of </a:t>
                      </a:r>
                      <a:r>
                        <a:rPr lang="en-US" sz="1600" baseline="0" dirty="0" err="1" smtClean="0"/>
                        <a:t>iNumber</a:t>
                      </a:r>
                      <a:endParaRPr lang="en-US" sz="1600" dirty="0"/>
                    </a:p>
                  </a:txBody>
                  <a:tcPr/>
                </a:tc>
                <a:tc>
                  <a:txBody>
                    <a:bodyPr/>
                    <a:lstStyle/>
                    <a:p>
                      <a:r>
                        <a:rPr lang="en-US" sz="1600" dirty="0" err="1" smtClean="0"/>
                        <a:t>printf</a:t>
                      </a:r>
                      <a:r>
                        <a:rPr lang="en-US" sz="1600" dirty="0" smtClean="0"/>
                        <a:t>(“%</a:t>
                      </a:r>
                      <a:r>
                        <a:rPr lang="en-US" sz="1600" dirty="0" err="1" smtClean="0"/>
                        <a:t>x”,&amp;iNumber</a:t>
                      </a:r>
                      <a:r>
                        <a:rPr lang="en-US" sz="1600" dirty="0" smtClean="0"/>
                        <a:t>);</a:t>
                      </a:r>
                    </a:p>
                    <a:p>
                      <a:r>
                        <a:rPr lang="en-US" sz="1600" dirty="0" smtClean="0"/>
                        <a:t>/*This</a:t>
                      </a:r>
                      <a:r>
                        <a:rPr lang="en-US" sz="1600" baseline="0" dirty="0" smtClean="0"/>
                        <a:t> prints the address allocated to </a:t>
                      </a:r>
                      <a:r>
                        <a:rPr lang="en-US" sz="1600" baseline="0" dirty="0" err="1" smtClean="0"/>
                        <a:t>iNumber</a:t>
                      </a:r>
                      <a:r>
                        <a:rPr lang="en-US" sz="1600" baseline="0" dirty="0" smtClean="0"/>
                        <a:t> */</a:t>
                      </a:r>
                      <a:endParaRPr lang="en-US" sz="1600" dirty="0"/>
                    </a:p>
                  </a:txBody>
                  <a:tcPr/>
                </a:tc>
              </a:tr>
              <a:tr h="878840">
                <a:tc>
                  <a:txBody>
                    <a:bodyPr/>
                    <a:lstStyle/>
                    <a:p>
                      <a:r>
                        <a:rPr lang="en-US" sz="1600" dirty="0" err="1" smtClean="0"/>
                        <a:t>iPtr</a:t>
                      </a:r>
                      <a:endParaRPr lang="en-US" sz="1600" dirty="0"/>
                    </a:p>
                  </a:txBody>
                  <a:tcPr/>
                </a:tc>
                <a:tc>
                  <a:txBody>
                    <a:bodyPr/>
                    <a:lstStyle/>
                    <a:p>
                      <a:r>
                        <a:rPr lang="en-US" sz="1600" dirty="0" smtClean="0"/>
                        <a:t>Returns the value held</a:t>
                      </a:r>
                      <a:r>
                        <a:rPr lang="en-US" sz="1600" baseline="0" dirty="0" smtClean="0"/>
                        <a:t> by the pointer which is 8FFE</a:t>
                      </a:r>
                      <a:endParaRPr lang="en-US" sz="1600" dirty="0"/>
                    </a:p>
                  </a:txBody>
                  <a:tcPr/>
                </a:tc>
                <a:tc>
                  <a:txBody>
                    <a:bodyPr/>
                    <a:lstStyle/>
                    <a:p>
                      <a:r>
                        <a:rPr lang="en-US" sz="1600" dirty="0" err="1" smtClean="0"/>
                        <a:t>printf</a:t>
                      </a:r>
                      <a:r>
                        <a:rPr lang="en-US" sz="1600" dirty="0" smtClean="0"/>
                        <a:t>(“%</a:t>
                      </a:r>
                      <a:r>
                        <a:rPr lang="en-US" sz="1600" dirty="0" err="1" smtClean="0"/>
                        <a:t>x”,iPtr</a:t>
                      </a:r>
                      <a:r>
                        <a:rPr lang="en-US" sz="1600" dirty="0" smtClean="0"/>
                        <a:t>);</a:t>
                      </a:r>
                    </a:p>
                    <a:p>
                      <a:r>
                        <a:rPr lang="en-US" sz="1600" dirty="0" smtClean="0"/>
                        <a:t>/*This</a:t>
                      </a:r>
                      <a:r>
                        <a:rPr lang="en-US" sz="1600" baseline="0" dirty="0" smtClean="0"/>
                        <a:t> prints the address held by </a:t>
                      </a:r>
                      <a:r>
                        <a:rPr lang="en-US" sz="1600" baseline="0" dirty="0" err="1" smtClean="0"/>
                        <a:t>iPtr</a:t>
                      </a:r>
                      <a:r>
                        <a:rPr lang="en-US" sz="1600" baseline="0" dirty="0" smtClean="0"/>
                        <a:t> */</a:t>
                      </a:r>
                      <a:endParaRPr lang="en-US" sz="1600" dirty="0" smtClean="0"/>
                    </a:p>
                  </a:txBody>
                  <a:tcPr/>
                </a:tc>
              </a:tr>
              <a:tr h="370840">
                <a:tc>
                  <a:txBody>
                    <a:bodyPr/>
                    <a:lstStyle/>
                    <a:p>
                      <a:r>
                        <a:rPr lang="en-US" sz="1600" dirty="0" smtClean="0"/>
                        <a:t>*</a:t>
                      </a:r>
                      <a:endParaRPr lang="en-US" sz="1600" dirty="0"/>
                    </a:p>
                  </a:txBody>
                  <a:tcPr/>
                </a:tc>
                <a:tc>
                  <a:txBody>
                    <a:bodyPr/>
                    <a:lstStyle/>
                    <a:p>
                      <a:r>
                        <a:rPr lang="en-US" sz="1600" dirty="0" smtClean="0"/>
                        <a:t>Indirection operator,</a:t>
                      </a:r>
                      <a:r>
                        <a:rPr lang="en-US" sz="1600" baseline="0" dirty="0" smtClean="0"/>
                        <a:t> returns the value in the memory address </a:t>
                      </a:r>
                      <a:endParaRPr lang="en-US" sz="1600" dirty="0"/>
                    </a:p>
                  </a:txBody>
                  <a:tcPr/>
                </a:tc>
                <a:tc>
                  <a:txBody>
                    <a:bodyPr/>
                    <a:lstStyle/>
                    <a:p>
                      <a:endParaRPr lang="en-US" sz="1600" dirty="0"/>
                    </a:p>
                  </a:txBody>
                  <a:tcPr/>
                </a:tc>
              </a:tr>
              <a:tr h="838200">
                <a:tc>
                  <a:txBody>
                    <a:bodyPr/>
                    <a:lstStyle/>
                    <a:p>
                      <a:r>
                        <a:rPr lang="en-US" sz="1600" dirty="0" smtClean="0"/>
                        <a:t>*</a:t>
                      </a:r>
                      <a:r>
                        <a:rPr lang="en-US" sz="1600" dirty="0" err="1" smtClean="0"/>
                        <a:t>iPtr</a:t>
                      </a:r>
                      <a:endParaRPr lang="en-US" sz="1600" dirty="0"/>
                    </a:p>
                  </a:txBody>
                  <a:tcPr/>
                </a:tc>
                <a:tc>
                  <a:txBody>
                    <a:bodyPr/>
                    <a:lstStyle/>
                    <a:p>
                      <a:r>
                        <a:rPr lang="en-US" sz="1600" dirty="0" smtClean="0"/>
                        <a:t>Return</a:t>
                      </a:r>
                      <a:r>
                        <a:rPr lang="en-US" sz="1600" baseline="0" dirty="0" smtClean="0"/>
                        <a:t>s 5, which is the value at 8FFE which is pointed by the pointer </a:t>
                      </a:r>
                      <a:r>
                        <a:rPr lang="en-US" sz="1600" baseline="0" dirty="0" err="1" smtClean="0"/>
                        <a:t>iPtr</a:t>
                      </a:r>
                      <a:endParaRPr lang="en-US" sz="1600" dirty="0"/>
                    </a:p>
                  </a:txBody>
                  <a:tcPr/>
                </a:tc>
                <a:tc>
                  <a:txBody>
                    <a:bodyPr/>
                    <a:lstStyle/>
                    <a:p>
                      <a:r>
                        <a:rPr lang="en-US" sz="1600" dirty="0" err="1" smtClean="0"/>
                        <a:t>printf</a:t>
                      </a:r>
                      <a:r>
                        <a:rPr lang="en-US" sz="1600" dirty="0" smtClean="0"/>
                        <a:t>(“%d”,*</a:t>
                      </a:r>
                      <a:r>
                        <a:rPr lang="en-US" sz="1600" dirty="0" err="1" smtClean="0"/>
                        <a:t>iPtr</a:t>
                      </a:r>
                      <a:r>
                        <a:rPr lang="en-US" sz="1600" dirty="0" smtClean="0"/>
                        <a:t>);</a:t>
                      </a:r>
                    </a:p>
                    <a:p>
                      <a:r>
                        <a:rPr lang="en-US" sz="1600" dirty="0" smtClean="0"/>
                        <a:t>/*This</a:t>
                      </a:r>
                      <a:r>
                        <a:rPr lang="en-US" sz="1600" baseline="0" dirty="0" smtClean="0"/>
                        <a:t> prints the value in the address held by </a:t>
                      </a:r>
                      <a:r>
                        <a:rPr lang="en-US" sz="1600" baseline="0" dirty="0" err="1" smtClean="0"/>
                        <a:t>iPtr</a:t>
                      </a:r>
                      <a:r>
                        <a:rPr lang="en-US" sz="1600" baseline="0" dirty="0" smtClean="0"/>
                        <a:t>*/</a:t>
                      </a:r>
                      <a:endParaRPr lang="en-US" sz="1600" dirty="0" smtClean="0"/>
                    </a:p>
                  </a:txBody>
                  <a:tcPr/>
                </a:tc>
              </a:tr>
            </a:tbl>
          </a:graphicData>
        </a:graphic>
      </p:graphicFrame>
      <p:sp>
        <p:nvSpPr>
          <p:cNvPr id="36902" name="TextBox 27"/>
          <p:cNvSpPr txBox="1">
            <a:spLocks noChangeArrowheads="1"/>
          </p:cNvSpPr>
          <p:nvPr/>
        </p:nvSpPr>
        <p:spPr bwMode="auto">
          <a:xfrm>
            <a:off x="457200" y="1066800"/>
            <a:ext cx="6096000" cy="369888"/>
          </a:xfrm>
          <a:prstGeom prst="rect">
            <a:avLst/>
          </a:prstGeom>
          <a:noFill/>
          <a:ln w="9525">
            <a:noFill/>
            <a:miter lim="800000"/>
            <a:headEnd/>
            <a:tailEnd/>
          </a:ln>
        </p:spPr>
        <p:txBody>
          <a:bodyPr>
            <a:spAutoFit/>
          </a:bodyPr>
          <a:lstStyle/>
          <a:p>
            <a:r>
              <a:rPr lang="en-US"/>
              <a:t>Figure 2 Inferences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26" name="Rectangle 2"/>
          <p:cNvSpPr>
            <a:spLocks noGrp="1" noChangeArrowheads="1"/>
          </p:cNvSpPr>
          <p:nvPr>
            <p:ph type="title"/>
          </p:nvPr>
        </p:nvSpPr>
        <p:spPr>
          <a:xfrm>
            <a:off x="247650" y="369888"/>
            <a:ext cx="9410700" cy="609600"/>
          </a:xfrm>
        </p:spPr>
        <p:txBody>
          <a:bodyPr/>
          <a:lstStyle/>
          <a:p>
            <a:pPr eaLnBrk="1" hangingPunct="1">
              <a:defRPr/>
            </a:pPr>
            <a:r>
              <a:rPr lang="en-US" dirty="0" smtClean="0"/>
              <a:t>Pointers - Address of Operator(5 of 8)</a:t>
            </a:r>
          </a:p>
        </p:txBody>
      </p:sp>
      <p:sp>
        <p:nvSpPr>
          <p:cNvPr id="37891" name="Rectangle 3"/>
          <p:cNvSpPr>
            <a:spLocks noGrp="1" noChangeArrowheads="1"/>
          </p:cNvSpPr>
          <p:nvPr>
            <p:ph type="body" idx="1"/>
          </p:nvPr>
        </p:nvSpPr>
        <p:spPr>
          <a:xfrm>
            <a:off x="247650" y="1219200"/>
            <a:ext cx="9328150" cy="4868863"/>
          </a:xfrm>
        </p:spPr>
        <p:txBody>
          <a:bodyPr/>
          <a:lstStyle/>
          <a:p>
            <a:pPr eaLnBrk="1" hangingPunct="1">
              <a:buFont typeface="Wingdings" pitchFamily="2" charset="2"/>
              <a:buNone/>
            </a:pPr>
            <a:r>
              <a:rPr lang="en-US" smtClean="0"/>
              <a:t>Some more examples: </a:t>
            </a:r>
          </a:p>
          <a:p>
            <a:pPr eaLnBrk="1" hangingPunct="1"/>
            <a:r>
              <a:rPr lang="en-US" b="1" smtClean="0"/>
              <a:t>Example</a:t>
            </a:r>
            <a:r>
              <a:rPr lang="en-US" smtClean="0"/>
              <a:t>:</a:t>
            </a:r>
          </a:p>
          <a:p>
            <a:pPr lvl="1" eaLnBrk="1" hangingPunct="1">
              <a:buFont typeface="Wingdings" pitchFamily="2" charset="2"/>
              <a:buNone/>
            </a:pPr>
            <a:r>
              <a:rPr lang="en-US" sz="1600" smtClean="0"/>
              <a:t>    </a:t>
            </a:r>
            <a:r>
              <a:rPr lang="en-US" smtClean="0">
                <a:latin typeface="Courier New" pitchFamily="49" charset="0"/>
              </a:rPr>
              <a:t>int iNumber = 100;</a:t>
            </a:r>
          </a:p>
          <a:p>
            <a:pPr lvl="1" eaLnBrk="1" hangingPunct="1">
              <a:buFont typeface="Wingdings" pitchFamily="2" charset="2"/>
              <a:buNone/>
            </a:pPr>
            <a:r>
              <a:rPr lang="en-US" smtClean="0">
                <a:latin typeface="Courier New" pitchFamily="49" charset="0"/>
              </a:rPr>
              <a:t>  printf(“The value is %d\n”,iNumber);</a:t>
            </a:r>
          </a:p>
          <a:p>
            <a:pPr lvl="1" eaLnBrk="1" hangingPunct="1">
              <a:buFont typeface="Wingdings" pitchFamily="2" charset="2"/>
              <a:buNone/>
            </a:pPr>
            <a:r>
              <a:rPr lang="en-US" smtClean="0">
                <a:latin typeface="Courier New" pitchFamily="49" charset="0"/>
              </a:rPr>
              <a:t>  printf(“The address is %u\n”,&amp;iNumber);</a:t>
            </a:r>
          </a:p>
          <a:p>
            <a:pPr lvl="1" eaLnBrk="1" hangingPunct="1">
              <a:buFont typeface="Wingdings" pitchFamily="2" charset="2"/>
              <a:buNone/>
            </a:pPr>
            <a:r>
              <a:rPr lang="en-US" smtClean="0">
                <a:latin typeface="Courier New" pitchFamily="49" charset="0"/>
              </a:rPr>
              <a:t>  printf(“The address in hexa decimal is %x\n”,&amp;iNumber);</a:t>
            </a:r>
          </a:p>
        </p:txBody>
      </p:sp>
      <p:sp>
        <p:nvSpPr>
          <p:cNvPr id="37892" name="Text Box 4"/>
          <p:cNvSpPr txBox="1">
            <a:spLocks noChangeArrowheads="1"/>
          </p:cNvSpPr>
          <p:nvPr/>
        </p:nvSpPr>
        <p:spPr bwMode="auto">
          <a:xfrm>
            <a:off x="6172200" y="1600200"/>
            <a:ext cx="3549650" cy="838200"/>
          </a:xfrm>
          <a:prstGeom prst="rect">
            <a:avLst/>
          </a:prstGeom>
          <a:noFill/>
          <a:ln w="12700">
            <a:solidFill>
              <a:srgbClr val="0000FF"/>
            </a:solidFill>
            <a:miter lim="800000"/>
            <a:headEnd/>
            <a:tailEnd/>
          </a:ln>
        </p:spPr>
        <p:txBody>
          <a:bodyPr>
            <a:spAutoFit/>
          </a:bodyPr>
          <a:lstStyle/>
          <a:p>
            <a:r>
              <a:rPr lang="en-US" sz="1600"/>
              <a:t>Since an address is an unsigned integer, %u is used as a conversion specifier</a:t>
            </a:r>
          </a:p>
        </p:txBody>
      </p:sp>
      <p:sp>
        <p:nvSpPr>
          <p:cNvPr id="37893" name="Line 5"/>
          <p:cNvSpPr>
            <a:spLocks noChangeShapeType="1"/>
          </p:cNvSpPr>
          <p:nvPr/>
        </p:nvSpPr>
        <p:spPr bwMode="auto">
          <a:xfrm flipH="1">
            <a:off x="4419600" y="2057400"/>
            <a:ext cx="1752600" cy="609600"/>
          </a:xfrm>
          <a:prstGeom prst="line">
            <a:avLst/>
          </a:prstGeom>
          <a:noFill/>
          <a:ln w="12700">
            <a:solidFill>
              <a:srgbClr val="0000FF"/>
            </a:solidFill>
            <a:round/>
            <a:headEnd/>
            <a:tailEnd type="triangle" w="med" len="med"/>
          </a:ln>
        </p:spPr>
        <p:txBody>
          <a:bodyPr anchor="ctr"/>
          <a:lstStyle/>
          <a:p>
            <a:endParaRPr lang="en-US"/>
          </a:p>
        </p:txBody>
      </p:sp>
      <p:sp>
        <p:nvSpPr>
          <p:cNvPr id="37894" name="Text Box 6"/>
          <p:cNvSpPr txBox="1">
            <a:spLocks noChangeArrowheads="1"/>
          </p:cNvSpPr>
          <p:nvPr/>
        </p:nvSpPr>
        <p:spPr bwMode="auto">
          <a:xfrm>
            <a:off x="5334000" y="4267200"/>
            <a:ext cx="4127500" cy="593725"/>
          </a:xfrm>
          <a:prstGeom prst="rect">
            <a:avLst/>
          </a:prstGeom>
          <a:noFill/>
          <a:ln w="12700">
            <a:solidFill>
              <a:srgbClr val="0000FF"/>
            </a:solidFill>
            <a:miter lim="800000"/>
            <a:headEnd/>
            <a:tailEnd/>
          </a:ln>
        </p:spPr>
        <p:txBody>
          <a:bodyPr>
            <a:spAutoFit/>
          </a:bodyPr>
          <a:lstStyle/>
          <a:p>
            <a:r>
              <a:rPr lang="en-US" sz="1600"/>
              <a:t>An address can be printed in hexa decimal form using %x as the conversion specifier</a:t>
            </a:r>
          </a:p>
        </p:txBody>
      </p:sp>
      <p:sp>
        <p:nvSpPr>
          <p:cNvPr id="37895" name="Line 7"/>
          <p:cNvSpPr>
            <a:spLocks noChangeShapeType="1"/>
          </p:cNvSpPr>
          <p:nvPr/>
        </p:nvSpPr>
        <p:spPr bwMode="auto">
          <a:xfrm flipH="1" flipV="1">
            <a:off x="6629400" y="3276600"/>
            <a:ext cx="571500" cy="990600"/>
          </a:xfrm>
          <a:prstGeom prst="line">
            <a:avLst/>
          </a:prstGeom>
          <a:noFill/>
          <a:ln w="12700">
            <a:solidFill>
              <a:srgbClr val="0000FF"/>
            </a:solidFill>
            <a:round/>
            <a:headEnd/>
            <a:tailEnd type="triangle" w="med" len="med"/>
          </a:ln>
        </p:spPr>
        <p:txBody>
          <a:bodyPr anchor="ct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106" name="Rectangle 2"/>
          <p:cNvSpPr>
            <a:spLocks noGrp="1" noChangeArrowheads="1"/>
          </p:cNvSpPr>
          <p:nvPr>
            <p:ph type="title"/>
          </p:nvPr>
        </p:nvSpPr>
        <p:spPr>
          <a:xfrm>
            <a:off x="247650" y="392113"/>
            <a:ext cx="9288463" cy="522287"/>
          </a:xfrm>
        </p:spPr>
        <p:txBody>
          <a:bodyPr/>
          <a:lstStyle/>
          <a:p>
            <a:pPr algn="just" eaLnBrk="1" hangingPunct="1">
              <a:defRPr/>
            </a:pPr>
            <a:r>
              <a:rPr lang="en-US" dirty="0" smtClean="0"/>
              <a:t>Pointers(6 of 8)</a:t>
            </a:r>
          </a:p>
        </p:txBody>
      </p:sp>
      <p:sp>
        <p:nvSpPr>
          <p:cNvPr id="38915" name="Rectangle 3"/>
          <p:cNvSpPr>
            <a:spLocks noGrp="1" noChangeArrowheads="1"/>
          </p:cNvSpPr>
          <p:nvPr>
            <p:ph type="body" idx="1"/>
          </p:nvPr>
        </p:nvSpPr>
        <p:spPr>
          <a:xfrm>
            <a:off x="247650" y="1219200"/>
            <a:ext cx="9328150" cy="4186238"/>
          </a:xfrm>
        </p:spPr>
        <p:txBody>
          <a:bodyPr/>
          <a:lstStyle/>
          <a:p>
            <a:pPr algn="just" eaLnBrk="1" hangingPunct="1"/>
            <a:r>
              <a:rPr lang="en-US" smtClean="0"/>
              <a:t>To declare a pointer variable, use the following syntax</a:t>
            </a:r>
          </a:p>
          <a:p>
            <a:pPr algn="just" eaLnBrk="1" hangingPunct="1">
              <a:buFont typeface="Wingdings" pitchFamily="2" charset="2"/>
              <a:buNone/>
            </a:pPr>
            <a:r>
              <a:rPr lang="en-US" b="1" smtClean="0">
                <a:latin typeface="Courier New" pitchFamily="49" charset="0"/>
              </a:rPr>
              <a:t>		</a:t>
            </a:r>
            <a:r>
              <a:rPr lang="en-US" smtClean="0">
                <a:latin typeface="Courier New" pitchFamily="49" charset="0"/>
              </a:rPr>
              <a:t>data-type  *pointerName;</a:t>
            </a:r>
            <a:r>
              <a:rPr lang="en-US" b="1" smtClean="0">
                <a:latin typeface="Courier New" pitchFamily="49" charset="0"/>
              </a:rPr>
              <a:t> </a:t>
            </a:r>
          </a:p>
          <a:p>
            <a:pPr lvl="1" algn="just" eaLnBrk="1" hangingPunct="1">
              <a:buFont typeface="Wingdings" pitchFamily="2" charset="2"/>
              <a:buNone/>
            </a:pPr>
            <a:endParaRPr lang="en-US" b="1" smtClean="0">
              <a:latin typeface="Courier New" pitchFamily="49" charset="0"/>
            </a:endParaRPr>
          </a:p>
          <a:p>
            <a:pPr lvl="1" algn="just" eaLnBrk="1" hangingPunct="1">
              <a:buFont typeface="Wingdings" pitchFamily="2" charset="2"/>
              <a:buNone/>
            </a:pPr>
            <a:r>
              <a:rPr lang="en-US" sz="2000" smtClean="0"/>
              <a:t>	</a:t>
            </a:r>
            <a:r>
              <a:rPr lang="en-US" sz="2000" b="1" smtClean="0"/>
              <a:t>Example:</a:t>
            </a:r>
            <a:r>
              <a:rPr lang="en-US" sz="2000" smtClean="0">
                <a:solidFill>
                  <a:srgbClr val="008000"/>
                </a:solidFill>
              </a:rPr>
              <a:t> 	 </a:t>
            </a:r>
          </a:p>
          <a:p>
            <a:pPr lvl="1" algn="just" eaLnBrk="1" hangingPunct="1">
              <a:buFont typeface="Wingdings" pitchFamily="2" charset="2"/>
              <a:buNone/>
            </a:pPr>
            <a:r>
              <a:rPr lang="en-US" b="1" smtClean="0">
                <a:solidFill>
                  <a:srgbClr val="008000"/>
                </a:solidFill>
                <a:latin typeface="Courier New" pitchFamily="49" charset="0"/>
              </a:rPr>
              <a:t>	</a:t>
            </a:r>
            <a:r>
              <a:rPr lang="en-US" b="1" smtClean="0">
                <a:latin typeface="Courier New" pitchFamily="49" charset="0"/>
              </a:rPr>
              <a:t>1. int *piCount;</a:t>
            </a:r>
          </a:p>
          <a:p>
            <a:pPr lvl="1" algn="just" eaLnBrk="1" hangingPunct="1">
              <a:buFont typeface="Wingdings" pitchFamily="2" charset="2"/>
              <a:buNone/>
            </a:pPr>
            <a:r>
              <a:rPr lang="en-US" smtClean="0"/>
              <a:t>	This declaration tells the compiler that  </a:t>
            </a:r>
            <a:r>
              <a:rPr lang="en-US" b="1" smtClean="0"/>
              <a:t>piCount</a:t>
            </a:r>
            <a:r>
              <a:rPr lang="en-US" smtClean="0"/>
              <a:t> will be used to store the address of an integer value – in other words </a:t>
            </a:r>
            <a:r>
              <a:rPr lang="en-US" b="1" smtClean="0"/>
              <a:t>piCount </a:t>
            </a:r>
            <a:r>
              <a:rPr lang="en-US" smtClean="0"/>
              <a:t>points to an integer variable.</a:t>
            </a:r>
          </a:p>
          <a:p>
            <a:pPr lvl="1" algn="just" eaLnBrk="1" hangingPunct="1">
              <a:buFont typeface="Wingdings" pitchFamily="2" charset="2"/>
              <a:buNone/>
            </a:pPr>
            <a:r>
              <a:rPr lang="en-US" smtClean="0"/>
              <a:t>	</a:t>
            </a:r>
            <a:r>
              <a:rPr lang="en-US" b="1" smtClean="0">
                <a:latin typeface="Courier New" pitchFamily="49" charset="0"/>
              </a:rPr>
              <a:t>2. float *pfBasic;</a:t>
            </a:r>
            <a:endParaRPr lang="en-US" smtClean="0"/>
          </a:p>
          <a:p>
            <a:pPr lvl="1" algn="just" eaLnBrk="1" hangingPunct="1">
              <a:buFont typeface="Wingdings" pitchFamily="2" charset="2"/>
              <a:buNone/>
            </a:pPr>
            <a:r>
              <a:rPr lang="en-US" smtClean="0"/>
              <a:t>	This statement declares </a:t>
            </a:r>
            <a:r>
              <a:rPr lang="en-US" b="1" smtClean="0"/>
              <a:t>pfBasic </a:t>
            </a:r>
            <a:r>
              <a:rPr lang="en-US" smtClean="0"/>
              <a:t>as a pointer variable which can contain the address of a float variable.</a:t>
            </a:r>
          </a:p>
          <a:p>
            <a:pPr lvl="1" algn="just" eaLnBrk="1" hangingPunct="1">
              <a:buFont typeface="Wingdings" pitchFamily="2" charset="2"/>
              <a:buNone/>
            </a:pPr>
            <a:endParaRPr lang="en-US" smtClean="0"/>
          </a:p>
          <a:p>
            <a:pPr lvl="1" algn="just" eaLnBrk="1" hangingPunct="1">
              <a:buFont typeface="Wingdings" pitchFamily="2" charset="2"/>
              <a:buNone/>
            </a:pPr>
            <a:r>
              <a:rPr lang="en-US" sz="2000" b="1" smtClean="0">
                <a:solidFill>
                  <a:srgbClr val="0000FF"/>
                </a:solidFill>
              </a:rPr>
              <a:t>Note:</a:t>
            </a:r>
            <a:r>
              <a:rPr lang="en-US" sz="2000" smtClean="0">
                <a:solidFill>
                  <a:srgbClr val="0000FF"/>
                </a:solidFill>
              </a:rPr>
              <a:t> The size of pointer variable on Windows platform is 4 bytes.    </a:t>
            </a:r>
          </a:p>
          <a:p>
            <a:pPr lvl="1" algn="just" eaLnBrk="1" hangingPunct="1">
              <a:buFont typeface="Wingdings" pitchFamily="2" charset="2"/>
              <a:buNone/>
            </a:pPr>
            <a:r>
              <a:rPr lang="en-US" sz="2000" smtClean="0">
                <a:solidFill>
                  <a:srgbClr val="0000FF"/>
                </a:solidFill>
              </a:rPr>
              <a:t>          However it may vary from one platform to another.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Rectangle 2"/>
          <p:cNvSpPr>
            <a:spLocks noGrp="1" noChangeArrowheads="1"/>
          </p:cNvSpPr>
          <p:nvPr>
            <p:ph type="title"/>
          </p:nvPr>
        </p:nvSpPr>
        <p:spPr>
          <a:xfrm>
            <a:off x="247650" y="392113"/>
            <a:ext cx="9288463" cy="522287"/>
          </a:xfrm>
        </p:spPr>
        <p:txBody>
          <a:bodyPr/>
          <a:lstStyle/>
          <a:p>
            <a:pPr algn="just" eaLnBrk="1" hangingPunct="1">
              <a:defRPr/>
            </a:pPr>
            <a:r>
              <a:rPr lang="en-US" dirty="0" smtClean="0"/>
              <a:t>Pointers(7 of 8)</a:t>
            </a:r>
          </a:p>
        </p:txBody>
      </p:sp>
      <p:sp>
        <p:nvSpPr>
          <p:cNvPr id="39939" name="Rectangle 3"/>
          <p:cNvSpPr>
            <a:spLocks noGrp="1" noChangeArrowheads="1"/>
          </p:cNvSpPr>
          <p:nvPr>
            <p:ph type="body" sz="half" idx="1"/>
          </p:nvPr>
        </p:nvSpPr>
        <p:spPr>
          <a:xfrm>
            <a:off x="247650" y="1295400"/>
            <a:ext cx="5118100" cy="5181600"/>
          </a:xfrm>
        </p:spPr>
        <p:txBody>
          <a:bodyPr/>
          <a:lstStyle/>
          <a:p>
            <a:pPr lvl="1" algn="just" eaLnBrk="1" hangingPunct="1">
              <a:buFont typeface="Wingdings" pitchFamily="2" charset="2"/>
              <a:buNone/>
            </a:pPr>
            <a:r>
              <a:rPr lang="en-US" sz="2000" b="1" smtClean="0">
                <a:latin typeface="Courier New" pitchFamily="49" charset="0"/>
              </a:rPr>
              <a:t>Example:</a:t>
            </a:r>
          </a:p>
          <a:p>
            <a:pPr lvl="1" algn="just" eaLnBrk="1" hangingPunct="1">
              <a:buFont typeface="Wingdings" pitchFamily="2" charset="2"/>
              <a:buNone/>
            </a:pPr>
            <a:r>
              <a:rPr lang="en-US" smtClean="0">
                <a:latin typeface="Courier New" pitchFamily="49" charset="0"/>
              </a:rPr>
              <a:t>int iCount = 8;</a:t>
            </a:r>
          </a:p>
          <a:p>
            <a:pPr lvl="1" algn="just" eaLnBrk="1" hangingPunct="1">
              <a:buFont typeface="Wingdings" pitchFamily="2" charset="2"/>
              <a:buNone/>
            </a:pPr>
            <a:r>
              <a:rPr lang="en-US" smtClean="0">
                <a:latin typeface="Courier New" pitchFamily="49" charset="0"/>
              </a:rPr>
              <a:t>int *piCount;</a:t>
            </a:r>
          </a:p>
          <a:p>
            <a:pPr lvl="1" algn="just" eaLnBrk="1" hangingPunct="1">
              <a:buFont typeface="Wingdings" pitchFamily="2" charset="2"/>
              <a:buNone/>
            </a:pPr>
            <a:r>
              <a:rPr lang="en-US" smtClean="0">
                <a:latin typeface="Courier New" pitchFamily="49" charset="0"/>
              </a:rPr>
              <a:t>piCount = &amp;iCount;</a:t>
            </a:r>
          </a:p>
          <a:p>
            <a:pPr lvl="1" algn="just" eaLnBrk="1" hangingPunct="1">
              <a:buFont typeface="Wingdings" pitchFamily="2" charset="2"/>
              <a:buNone/>
            </a:pPr>
            <a:r>
              <a:rPr lang="en-US" smtClean="0">
                <a:latin typeface="Courier New" pitchFamily="49" charset="0"/>
              </a:rPr>
              <a:t>printf(“Value=%d”,*piCount);</a:t>
            </a:r>
          </a:p>
          <a:p>
            <a:pPr lvl="1" algn="just" eaLnBrk="1" hangingPunct="1">
              <a:buFont typeface="Wingdings" pitchFamily="2" charset="2"/>
              <a:buNone/>
            </a:pPr>
            <a:endParaRPr lang="en-US" sz="2000" b="1" smtClean="0">
              <a:latin typeface="Courier New" pitchFamily="49" charset="0"/>
            </a:endParaRPr>
          </a:p>
        </p:txBody>
      </p:sp>
      <p:pic>
        <p:nvPicPr>
          <p:cNvPr id="39940" name="Picture 4"/>
          <p:cNvPicPr>
            <a:picLocks noChangeAspect="1" noChangeArrowheads="1"/>
          </p:cNvPicPr>
          <p:nvPr/>
        </p:nvPicPr>
        <p:blipFill>
          <a:blip r:embed="rId3"/>
          <a:srcRect/>
          <a:stretch>
            <a:fillRect/>
          </a:stretch>
        </p:blipFill>
        <p:spPr bwMode="auto">
          <a:xfrm>
            <a:off x="4953000" y="2590800"/>
            <a:ext cx="4210050" cy="2586038"/>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02" name="Rectangle 2"/>
          <p:cNvSpPr>
            <a:spLocks noGrp="1" noChangeArrowheads="1"/>
          </p:cNvSpPr>
          <p:nvPr>
            <p:ph type="title"/>
          </p:nvPr>
        </p:nvSpPr>
        <p:spPr>
          <a:xfrm>
            <a:off x="247650" y="369888"/>
            <a:ext cx="9410700" cy="609600"/>
          </a:xfrm>
        </p:spPr>
        <p:txBody>
          <a:bodyPr/>
          <a:lstStyle/>
          <a:p>
            <a:pPr eaLnBrk="1" hangingPunct="1">
              <a:defRPr/>
            </a:pPr>
            <a:r>
              <a:rPr lang="en-US" dirty="0" smtClean="0"/>
              <a:t>Pointers(8 of 8)</a:t>
            </a:r>
          </a:p>
        </p:txBody>
      </p:sp>
      <p:pic>
        <p:nvPicPr>
          <p:cNvPr id="40963" name="Picture 3"/>
          <p:cNvPicPr>
            <a:picLocks noChangeAspect="1" noChangeArrowheads="1"/>
          </p:cNvPicPr>
          <p:nvPr/>
        </p:nvPicPr>
        <p:blipFill>
          <a:blip r:embed="rId3"/>
          <a:srcRect/>
          <a:stretch>
            <a:fillRect/>
          </a:stretch>
        </p:blipFill>
        <p:spPr bwMode="auto">
          <a:xfrm>
            <a:off x="2924175" y="1447800"/>
            <a:ext cx="4752975" cy="48768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0" name="Rectangle 2"/>
          <p:cNvSpPr>
            <a:spLocks noGrp="1" noChangeArrowheads="1"/>
          </p:cNvSpPr>
          <p:nvPr>
            <p:ph type="title"/>
          </p:nvPr>
        </p:nvSpPr>
        <p:spPr>
          <a:xfrm>
            <a:off x="247650" y="392113"/>
            <a:ext cx="9288463" cy="522287"/>
          </a:xfrm>
        </p:spPr>
        <p:txBody>
          <a:bodyPr/>
          <a:lstStyle/>
          <a:p>
            <a:pPr algn="just" eaLnBrk="1" hangingPunct="1">
              <a:defRPr/>
            </a:pPr>
            <a:r>
              <a:rPr lang="en-US" smtClean="0"/>
              <a:t>Reading Contents of a variable using Pointers</a:t>
            </a:r>
          </a:p>
        </p:txBody>
      </p:sp>
      <p:sp>
        <p:nvSpPr>
          <p:cNvPr id="41987" name="Rectangle 3"/>
          <p:cNvSpPr>
            <a:spLocks noGrp="1" noChangeArrowheads="1"/>
          </p:cNvSpPr>
          <p:nvPr>
            <p:ph type="body" idx="1"/>
          </p:nvPr>
        </p:nvSpPr>
        <p:spPr>
          <a:xfrm>
            <a:off x="330200" y="1349375"/>
            <a:ext cx="9245600" cy="4441825"/>
          </a:xfrm>
        </p:spPr>
        <p:txBody>
          <a:bodyPr/>
          <a:lstStyle/>
          <a:p>
            <a:pPr lvl="1" algn="just" eaLnBrk="1" hangingPunct="1">
              <a:lnSpc>
                <a:spcPct val="90000"/>
              </a:lnSpc>
              <a:buFont typeface="Wingdings" pitchFamily="2" charset="2"/>
              <a:buNone/>
            </a:pPr>
            <a:endParaRPr lang="en-US" smtClean="0"/>
          </a:p>
          <a:p>
            <a:pPr algn="just" eaLnBrk="1" hangingPunct="1">
              <a:lnSpc>
                <a:spcPct val="90000"/>
              </a:lnSpc>
            </a:pPr>
            <a:r>
              <a:rPr lang="en-US" smtClean="0"/>
              <a:t>Using ‘==’ operator (Equal to) on pointers, will check whether both pointers being compared are pointing to the same address or not </a:t>
            </a:r>
          </a:p>
          <a:p>
            <a:pPr algn="just" eaLnBrk="1" hangingPunct="1">
              <a:lnSpc>
                <a:spcPct val="90000"/>
              </a:lnSpc>
              <a:buFont typeface="Wingdings" pitchFamily="2" charset="2"/>
              <a:buNone/>
            </a:pPr>
            <a:endParaRPr lang="en-US" smtClean="0"/>
          </a:p>
          <a:p>
            <a:pPr algn="just" eaLnBrk="1" hangingPunct="1">
              <a:lnSpc>
                <a:spcPct val="90000"/>
              </a:lnSpc>
            </a:pPr>
            <a:r>
              <a:rPr lang="en-US" smtClean="0"/>
              <a:t>Uninitialized pointers may point to any memory location </a:t>
            </a:r>
          </a:p>
          <a:p>
            <a:pPr algn="just" eaLnBrk="1" hangingPunct="1">
              <a:lnSpc>
                <a:spcPct val="90000"/>
              </a:lnSpc>
              <a:buFont typeface="Wingdings" pitchFamily="2" charset="2"/>
              <a:buNone/>
            </a:pPr>
            <a:endParaRPr lang="en-US" smtClean="0"/>
          </a:p>
          <a:p>
            <a:pPr algn="just" eaLnBrk="1" hangingPunct="1">
              <a:lnSpc>
                <a:spcPct val="90000"/>
              </a:lnSpc>
            </a:pPr>
            <a:r>
              <a:rPr lang="en-US" smtClean="0"/>
              <a:t>Using * (indirection operator) on uninitialized pointers may result in program throwing a run time error</a:t>
            </a:r>
            <a:r>
              <a:rPr lang="en-US" b="1" smtClean="0"/>
              <a:t> </a:t>
            </a:r>
          </a:p>
          <a:p>
            <a:pPr lvl="1" algn="just" eaLnBrk="1" hangingPunct="1">
              <a:lnSpc>
                <a:spcPct val="90000"/>
              </a:lnSpc>
            </a:pPr>
            <a:endParaRPr lang="en-US" b="1" smtClean="0"/>
          </a:p>
          <a:p>
            <a:pPr algn="just"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a:xfrm>
            <a:off x="247650" y="369888"/>
            <a:ext cx="9410700" cy="609600"/>
          </a:xfrm>
        </p:spPr>
        <p:txBody>
          <a:bodyPr/>
          <a:lstStyle/>
          <a:p>
            <a:pPr eaLnBrk="1" hangingPunct="1">
              <a:defRPr/>
            </a:pPr>
            <a:r>
              <a:rPr lang="en-US" smtClean="0"/>
              <a:t>Reading Keyboard Input – scanf function</a:t>
            </a:r>
          </a:p>
        </p:txBody>
      </p:sp>
      <p:sp>
        <p:nvSpPr>
          <p:cNvPr id="43011" name="Rectangle 3"/>
          <p:cNvSpPr>
            <a:spLocks noGrp="1" noChangeArrowheads="1"/>
          </p:cNvSpPr>
          <p:nvPr>
            <p:ph type="body" idx="1"/>
          </p:nvPr>
        </p:nvSpPr>
        <p:spPr>
          <a:xfrm>
            <a:off x="247650" y="1219200"/>
            <a:ext cx="9328150" cy="4868863"/>
          </a:xfrm>
        </p:spPr>
        <p:txBody>
          <a:bodyPr/>
          <a:lstStyle/>
          <a:p>
            <a:pPr eaLnBrk="1" hangingPunct="1">
              <a:buFont typeface="Wingdings" pitchFamily="2" charset="2"/>
              <a:buNone/>
            </a:pPr>
            <a:r>
              <a:rPr lang="en-US" smtClean="0">
                <a:solidFill>
                  <a:srgbClr val="008000"/>
                </a:solidFill>
                <a:latin typeface="Courier New" pitchFamily="49" charset="0"/>
              </a:rPr>
              <a:t>/* Reading the value through the pointer */</a:t>
            </a:r>
          </a:p>
          <a:p>
            <a:pPr eaLnBrk="1" hangingPunct="1">
              <a:buFont typeface="Wingdings" pitchFamily="2" charset="2"/>
              <a:buNone/>
            </a:pPr>
            <a:r>
              <a:rPr lang="en-US" smtClean="0">
                <a:latin typeface="Courier New" pitchFamily="49" charset="0"/>
              </a:rPr>
              <a:t>int iNumber, *piPointer;</a:t>
            </a:r>
          </a:p>
          <a:p>
            <a:pPr eaLnBrk="1" hangingPunct="1">
              <a:buFont typeface="Wingdings" pitchFamily="2" charset="2"/>
              <a:buNone/>
            </a:pPr>
            <a:r>
              <a:rPr lang="en-US" smtClean="0">
                <a:latin typeface="Courier New" pitchFamily="49" charset="0"/>
              </a:rPr>
              <a:t>piPointer = &amp;iNumber;</a:t>
            </a:r>
          </a:p>
          <a:p>
            <a:pPr eaLnBrk="1" hangingPunct="1">
              <a:buFont typeface="Wingdings" pitchFamily="2" charset="2"/>
              <a:buNone/>
            </a:pPr>
            <a:r>
              <a:rPr lang="en-US" smtClean="0">
                <a:latin typeface="Courier New" pitchFamily="49" charset="0"/>
              </a:rPr>
              <a:t>scanf(“%d”,piPointer);</a:t>
            </a:r>
          </a:p>
          <a:p>
            <a:pPr eaLnBrk="1" hangingPunct="1">
              <a:buFont typeface="Wingdings" pitchFamily="2" charset="2"/>
              <a:buNone/>
            </a:pPr>
            <a:endParaRPr lang="en-US" smtClean="0">
              <a:solidFill>
                <a:srgbClr val="0000FF"/>
              </a:solidFill>
              <a:latin typeface="Courier New"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298" name="Rectangle 2"/>
          <p:cNvSpPr>
            <a:spLocks noGrp="1" noChangeArrowheads="1"/>
          </p:cNvSpPr>
          <p:nvPr>
            <p:ph type="title"/>
          </p:nvPr>
        </p:nvSpPr>
        <p:spPr>
          <a:xfrm>
            <a:off x="247650" y="369888"/>
            <a:ext cx="9410700" cy="609600"/>
          </a:xfrm>
        </p:spPr>
        <p:txBody>
          <a:bodyPr/>
          <a:lstStyle/>
          <a:p>
            <a:pPr eaLnBrk="1" hangingPunct="1">
              <a:defRPr/>
            </a:pPr>
            <a:r>
              <a:rPr lang="en-US" smtClean="0"/>
              <a:t>NULL Pointers</a:t>
            </a:r>
          </a:p>
        </p:txBody>
      </p:sp>
      <p:sp>
        <p:nvSpPr>
          <p:cNvPr id="44035" name="Rectangle 3"/>
          <p:cNvSpPr>
            <a:spLocks noGrp="1" noChangeArrowheads="1"/>
          </p:cNvSpPr>
          <p:nvPr>
            <p:ph type="body" idx="1"/>
          </p:nvPr>
        </p:nvSpPr>
        <p:spPr>
          <a:xfrm>
            <a:off x="247650" y="1219200"/>
            <a:ext cx="9328150" cy="4868863"/>
          </a:xfrm>
        </p:spPr>
        <p:txBody>
          <a:bodyPr/>
          <a:lstStyle/>
          <a:p>
            <a:pPr eaLnBrk="1" hangingPunct="1"/>
            <a:r>
              <a:rPr lang="en-US" smtClean="0"/>
              <a:t>Using a pointer without initializing it to any valid address may result in data corruption or even program crash</a:t>
            </a:r>
          </a:p>
          <a:p>
            <a:pPr eaLnBrk="1" hangingPunct="1"/>
            <a:endParaRPr lang="en-US" smtClean="0"/>
          </a:p>
          <a:p>
            <a:pPr eaLnBrk="1" hangingPunct="1"/>
            <a:r>
              <a:rPr lang="en-US" smtClean="0"/>
              <a:t>To differentiate between initialized and un initialized pointers, we usually set an un initialized pointer to NULL </a:t>
            </a:r>
          </a:p>
          <a:p>
            <a:pPr eaLnBrk="1" hangingPunct="1">
              <a:buFont typeface="Wingdings" pitchFamily="2" charset="2"/>
              <a:buNone/>
            </a:pPr>
            <a:endParaRPr lang="en-US" smtClean="0"/>
          </a:p>
          <a:p>
            <a:pPr eaLnBrk="1" hangingPunct="1"/>
            <a:r>
              <a:rPr lang="en-US" b="1" smtClean="0"/>
              <a:t>Example</a:t>
            </a:r>
            <a:r>
              <a:rPr lang="en-US" smtClean="0"/>
              <a:t>:</a:t>
            </a:r>
          </a:p>
          <a:p>
            <a:pPr eaLnBrk="1" hangingPunct="1">
              <a:buFont typeface="Wingdings" pitchFamily="2" charset="2"/>
              <a:buNone/>
            </a:pPr>
            <a:r>
              <a:rPr lang="en-US" smtClean="0"/>
              <a:t>	</a:t>
            </a:r>
            <a:r>
              <a:rPr lang="en-US" smtClean="0">
                <a:solidFill>
                  <a:srgbClr val="008000"/>
                </a:solidFill>
              </a:rPr>
              <a:t>/* Initializing pointer to NULL */</a:t>
            </a:r>
          </a:p>
          <a:p>
            <a:pPr eaLnBrk="1" hangingPunct="1">
              <a:buFont typeface="Wingdings" pitchFamily="2" charset="2"/>
              <a:buNone/>
            </a:pPr>
            <a:r>
              <a:rPr lang="en-US" smtClean="0"/>
              <a:t>	int *piCount = NULL;</a:t>
            </a:r>
          </a:p>
          <a:p>
            <a:pPr eaLnBrk="1" hangingPunct="1">
              <a:buFont typeface="Wingdings" pitchFamily="2" charset="2"/>
              <a:buNone/>
            </a:pPr>
            <a:endParaRPr lang="en-US" smtClean="0"/>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346" name="Rectangle 2"/>
          <p:cNvSpPr>
            <a:spLocks noGrp="1" noChangeArrowheads="1"/>
          </p:cNvSpPr>
          <p:nvPr>
            <p:ph type="title"/>
          </p:nvPr>
        </p:nvSpPr>
        <p:spPr>
          <a:xfrm>
            <a:off x="247650" y="401638"/>
            <a:ext cx="9288463" cy="512762"/>
          </a:xfrm>
        </p:spPr>
        <p:txBody>
          <a:bodyPr/>
          <a:lstStyle/>
          <a:p>
            <a:pPr algn="just" eaLnBrk="1" hangingPunct="1">
              <a:defRPr/>
            </a:pPr>
            <a:r>
              <a:rPr lang="en-US" smtClean="0"/>
              <a:t>Pointers and Arrays (1 of 3)</a:t>
            </a:r>
          </a:p>
        </p:txBody>
      </p:sp>
      <p:sp>
        <p:nvSpPr>
          <p:cNvPr id="45059" name="Rectangle 3"/>
          <p:cNvSpPr>
            <a:spLocks noGrp="1" noChangeArrowheads="1"/>
          </p:cNvSpPr>
          <p:nvPr>
            <p:ph type="body" sz="half" idx="1"/>
          </p:nvPr>
        </p:nvSpPr>
        <p:spPr>
          <a:xfrm>
            <a:off x="330200" y="1349375"/>
            <a:ext cx="9328150" cy="4670425"/>
          </a:xfrm>
        </p:spPr>
        <p:txBody>
          <a:bodyPr/>
          <a:lstStyle/>
          <a:p>
            <a:pPr algn="just" eaLnBrk="1" hangingPunct="1"/>
            <a:r>
              <a:rPr lang="en-US" smtClean="0"/>
              <a:t>Pointers &amp; Arrays are closely related to each other</a:t>
            </a:r>
          </a:p>
          <a:p>
            <a:pPr algn="just" eaLnBrk="1" hangingPunct="1"/>
            <a:endParaRPr lang="en-US" smtClean="0"/>
          </a:p>
          <a:p>
            <a:pPr algn="just" eaLnBrk="1" hangingPunct="1"/>
            <a:r>
              <a:rPr lang="en-US" smtClean="0"/>
              <a:t>The name of the array is the address of the 0</a:t>
            </a:r>
            <a:r>
              <a:rPr lang="en-US" baseline="30000" smtClean="0"/>
              <a:t>th</a:t>
            </a:r>
            <a:r>
              <a:rPr lang="en-US" smtClean="0"/>
              <a:t> element of the array. Hence it  implies that the name of the array acts like a pointer to the first element in the array</a:t>
            </a:r>
          </a:p>
          <a:p>
            <a:pPr algn="just" eaLnBrk="1" hangingPunct="1"/>
            <a:endParaRPr lang="en-US" smtClean="0"/>
          </a:p>
          <a:p>
            <a:pPr algn="just" eaLnBrk="1" hangingPunct="1"/>
            <a:r>
              <a:rPr lang="en-US" smtClean="0"/>
              <a:t>Array elements are allocated memory in a contiguous fashion. </a:t>
            </a:r>
          </a:p>
        </p:txBody>
      </p:sp>
      <p:grpSp>
        <p:nvGrpSpPr>
          <p:cNvPr id="2" name="Group 4"/>
          <p:cNvGrpSpPr>
            <a:grpSpLocks noChangeAspect="1"/>
          </p:cNvGrpSpPr>
          <p:nvPr/>
        </p:nvGrpSpPr>
        <p:grpSpPr bwMode="auto">
          <a:xfrm>
            <a:off x="1403350" y="3733800"/>
            <a:ext cx="6686550" cy="2590800"/>
            <a:chOff x="816" y="2126"/>
            <a:chExt cx="3840" cy="1632"/>
          </a:xfrm>
        </p:grpSpPr>
        <p:sp>
          <p:nvSpPr>
            <p:cNvPr id="45061" name="AutoShape 5"/>
            <p:cNvSpPr>
              <a:spLocks noChangeAspect="1" noChangeArrowheads="1" noTextEdit="1"/>
            </p:cNvSpPr>
            <p:nvPr/>
          </p:nvSpPr>
          <p:spPr bwMode="auto">
            <a:xfrm>
              <a:off x="816" y="2126"/>
              <a:ext cx="3840" cy="1632"/>
            </a:xfrm>
            <a:prstGeom prst="rect">
              <a:avLst/>
            </a:prstGeom>
            <a:noFill/>
            <a:ln w="9525">
              <a:noFill/>
              <a:miter lim="800000"/>
              <a:headEnd/>
              <a:tailEnd/>
            </a:ln>
          </p:spPr>
          <p:txBody>
            <a:bodyPr/>
            <a:lstStyle/>
            <a:p>
              <a:endParaRPr lang="en-US"/>
            </a:p>
          </p:txBody>
        </p:sp>
        <p:sp>
          <p:nvSpPr>
            <p:cNvPr id="45062" name="Rectangle 6"/>
            <p:cNvSpPr>
              <a:spLocks noChangeArrowheads="1"/>
            </p:cNvSpPr>
            <p:nvPr/>
          </p:nvSpPr>
          <p:spPr bwMode="auto">
            <a:xfrm>
              <a:off x="2736" y="3150"/>
              <a:ext cx="951" cy="247"/>
            </a:xfrm>
            <a:prstGeom prst="rect">
              <a:avLst/>
            </a:prstGeom>
            <a:solidFill>
              <a:srgbClr val="CCFFCC"/>
            </a:solidFill>
            <a:ln w="9525">
              <a:noFill/>
              <a:miter lim="800000"/>
              <a:headEnd/>
              <a:tailEnd/>
            </a:ln>
          </p:spPr>
          <p:txBody>
            <a:bodyPr/>
            <a:lstStyle/>
            <a:p>
              <a:endParaRPr lang="en-US"/>
            </a:p>
          </p:txBody>
        </p:sp>
        <p:sp>
          <p:nvSpPr>
            <p:cNvPr id="45063" name="Rectangle 7"/>
            <p:cNvSpPr>
              <a:spLocks noChangeArrowheads="1"/>
            </p:cNvSpPr>
            <p:nvPr/>
          </p:nvSpPr>
          <p:spPr bwMode="auto">
            <a:xfrm>
              <a:off x="2736" y="3150"/>
              <a:ext cx="951" cy="247"/>
            </a:xfrm>
            <a:prstGeom prst="rect">
              <a:avLst/>
            </a:prstGeom>
            <a:noFill/>
            <a:ln w="4763" cap="rnd">
              <a:solidFill>
                <a:srgbClr val="000000"/>
              </a:solidFill>
              <a:round/>
              <a:headEnd/>
              <a:tailEnd/>
            </a:ln>
          </p:spPr>
          <p:txBody>
            <a:bodyPr/>
            <a:lstStyle/>
            <a:p>
              <a:endParaRPr lang="en-US"/>
            </a:p>
          </p:txBody>
        </p:sp>
        <p:sp>
          <p:nvSpPr>
            <p:cNvPr id="45064" name="Rectangle 8"/>
            <p:cNvSpPr>
              <a:spLocks noChangeArrowheads="1"/>
            </p:cNvSpPr>
            <p:nvPr/>
          </p:nvSpPr>
          <p:spPr bwMode="auto">
            <a:xfrm>
              <a:off x="3201" y="3159"/>
              <a:ext cx="113" cy="134"/>
            </a:xfrm>
            <a:prstGeom prst="rect">
              <a:avLst/>
            </a:prstGeom>
            <a:noFill/>
            <a:ln w="9525">
              <a:noFill/>
              <a:miter lim="800000"/>
              <a:headEnd/>
              <a:tailEnd/>
            </a:ln>
          </p:spPr>
          <p:txBody>
            <a:bodyPr wrap="none" lIns="0" tIns="0" rIns="0" bIns="0">
              <a:spAutoFit/>
            </a:bodyPr>
            <a:lstStyle/>
            <a:p>
              <a:r>
                <a:rPr lang="en-US" sz="1400">
                  <a:solidFill>
                    <a:srgbClr val="000000"/>
                  </a:solidFill>
                </a:rPr>
                <a:t>50</a:t>
              </a:r>
              <a:endParaRPr lang="en-US" sz="1400"/>
            </a:p>
          </p:txBody>
        </p:sp>
        <p:sp>
          <p:nvSpPr>
            <p:cNvPr id="45065" name="Rectangle 9"/>
            <p:cNvSpPr>
              <a:spLocks noChangeArrowheads="1"/>
            </p:cNvSpPr>
            <p:nvPr/>
          </p:nvSpPr>
          <p:spPr bwMode="auto">
            <a:xfrm>
              <a:off x="2736" y="2903"/>
              <a:ext cx="951" cy="247"/>
            </a:xfrm>
            <a:prstGeom prst="rect">
              <a:avLst/>
            </a:prstGeom>
            <a:solidFill>
              <a:srgbClr val="CCFFCC"/>
            </a:solidFill>
            <a:ln w="9525">
              <a:noFill/>
              <a:miter lim="800000"/>
              <a:headEnd/>
              <a:tailEnd/>
            </a:ln>
          </p:spPr>
          <p:txBody>
            <a:bodyPr/>
            <a:lstStyle/>
            <a:p>
              <a:endParaRPr lang="en-US"/>
            </a:p>
          </p:txBody>
        </p:sp>
        <p:sp>
          <p:nvSpPr>
            <p:cNvPr id="45066" name="Rectangle 10"/>
            <p:cNvSpPr>
              <a:spLocks noChangeArrowheads="1"/>
            </p:cNvSpPr>
            <p:nvPr/>
          </p:nvSpPr>
          <p:spPr bwMode="auto">
            <a:xfrm>
              <a:off x="2736" y="2903"/>
              <a:ext cx="951" cy="247"/>
            </a:xfrm>
            <a:prstGeom prst="rect">
              <a:avLst/>
            </a:prstGeom>
            <a:noFill/>
            <a:ln w="4763" cap="rnd">
              <a:solidFill>
                <a:srgbClr val="000000"/>
              </a:solidFill>
              <a:round/>
              <a:headEnd/>
              <a:tailEnd/>
            </a:ln>
          </p:spPr>
          <p:txBody>
            <a:bodyPr/>
            <a:lstStyle/>
            <a:p>
              <a:endParaRPr lang="en-US"/>
            </a:p>
          </p:txBody>
        </p:sp>
        <p:sp>
          <p:nvSpPr>
            <p:cNvPr id="45067" name="Rectangle 11"/>
            <p:cNvSpPr>
              <a:spLocks noChangeArrowheads="1"/>
            </p:cNvSpPr>
            <p:nvPr/>
          </p:nvSpPr>
          <p:spPr bwMode="auto">
            <a:xfrm>
              <a:off x="3201" y="2916"/>
              <a:ext cx="113" cy="134"/>
            </a:xfrm>
            <a:prstGeom prst="rect">
              <a:avLst/>
            </a:prstGeom>
            <a:noFill/>
            <a:ln w="9525">
              <a:noFill/>
              <a:miter lim="800000"/>
              <a:headEnd/>
              <a:tailEnd/>
            </a:ln>
          </p:spPr>
          <p:txBody>
            <a:bodyPr wrap="none" lIns="0" tIns="0" rIns="0" bIns="0">
              <a:spAutoFit/>
            </a:bodyPr>
            <a:lstStyle/>
            <a:p>
              <a:r>
                <a:rPr lang="en-US" sz="1400">
                  <a:solidFill>
                    <a:srgbClr val="000000"/>
                  </a:solidFill>
                </a:rPr>
                <a:t>40</a:t>
              </a:r>
              <a:endParaRPr lang="en-US" sz="1400"/>
            </a:p>
          </p:txBody>
        </p:sp>
        <p:sp>
          <p:nvSpPr>
            <p:cNvPr id="45068" name="Rectangle 12"/>
            <p:cNvSpPr>
              <a:spLocks noChangeArrowheads="1"/>
            </p:cNvSpPr>
            <p:nvPr/>
          </p:nvSpPr>
          <p:spPr bwMode="auto">
            <a:xfrm>
              <a:off x="2736" y="2656"/>
              <a:ext cx="951" cy="247"/>
            </a:xfrm>
            <a:prstGeom prst="rect">
              <a:avLst/>
            </a:prstGeom>
            <a:solidFill>
              <a:srgbClr val="CCFFCC"/>
            </a:solidFill>
            <a:ln w="9525">
              <a:noFill/>
              <a:miter lim="800000"/>
              <a:headEnd/>
              <a:tailEnd/>
            </a:ln>
          </p:spPr>
          <p:txBody>
            <a:bodyPr/>
            <a:lstStyle/>
            <a:p>
              <a:endParaRPr lang="en-US"/>
            </a:p>
          </p:txBody>
        </p:sp>
        <p:sp>
          <p:nvSpPr>
            <p:cNvPr id="45069" name="Rectangle 13"/>
            <p:cNvSpPr>
              <a:spLocks noChangeArrowheads="1"/>
            </p:cNvSpPr>
            <p:nvPr/>
          </p:nvSpPr>
          <p:spPr bwMode="auto">
            <a:xfrm>
              <a:off x="2736" y="2656"/>
              <a:ext cx="951" cy="247"/>
            </a:xfrm>
            <a:prstGeom prst="rect">
              <a:avLst/>
            </a:prstGeom>
            <a:noFill/>
            <a:ln w="4763" cap="rnd">
              <a:solidFill>
                <a:srgbClr val="000000"/>
              </a:solidFill>
              <a:round/>
              <a:headEnd/>
              <a:tailEnd/>
            </a:ln>
          </p:spPr>
          <p:txBody>
            <a:bodyPr/>
            <a:lstStyle/>
            <a:p>
              <a:endParaRPr lang="en-US"/>
            </a:p>
          </p:txBody>
        </p:sp>
        <p:sp>
          <p:nvSpPr>
            <p:cNvPr id="45070" name="Rectangle 14"/>
            <p:cNvSpPr>
              <a:spLocks noChangeArrowheads="1"/>
            </p:cNvSpPr>
            <p:nvPr/>
          </p:nvSpPr>
          <p:spPr bwMode="auto">
            <a:xfrm>
              <a:off x="3201" y="2673"/>
              <a:ext cx="113" cy="134"/>
            </a:xfrm>
            <a:prstGeom prst="rect">
              <a:avLst/>
            </a:prstGeom>
            <a:noFill/>
            <a:ln w="9525">
              <a:noFill/>
              <a:miter lim="800000"/>
              <a:headEnd/>
              <a:tailEnd/>
            </a:ln>
          </p:spPr>
          <p:txBody>
            <a:bodyPr wrap="none" lIns="0" tIns="0" rIns="0" bIns="0">
              <a:spAutoFit/>
            </a:bodyPr>
            <a:lstStyle/>
            <a:p>
              <a:r>
                <a:rPr lang="en-US" sz="1400">
                  <a:solidFill>
                    <a:srgbClr val="000000"/>
                  </a:solidFill>
                </a:rPr>
                <a:t>30</a:t>
              </a:r>
              <a:endParaRPr lang="en-US" sz="1400"/>
            </a:p>
          </p:txBody>
        </p:sp>
        <p:sp>
          <p:nvSpPr>
            <p:cNvPr id="45071" name="Rectangle 15"/>
            <p:cNvSpPr>
              <a:spLocks noChangeArrowheads="1"/>
            </p:cNvSpPr>
            <p:nvPr/>
          </p:nvSpPr>
          <p:spPr bwMode="auto">
            <a:xfrm>
              <a:off x="2736" y="2409"/>
              <a:ext cx="951" cy="247"/>
            </a:xfrm>
            <a:prstGeom prst="rect">
              <a:avLst/>
            </a:prstGeom>
            <a:solidFill>
              <a:srgbClr val="CCFFCC"/>
            </a:solidFill>
            <a:ln w="9525">
              <a:noFill/>
              <a:miter lim="800000"/>
              <a:headEnd/>
              <a:tailEnd/>
            </a:ln>
          </p:spPr>
          <p:txBody>
            <a:bodyPr/>
            <a:lstStyle/>
            <a:p>
              <a:endParaRPr lang="en-US"/>
            </a:p>
          </p:txBody>
        </p:sp>
        <p:sp>
          <p:nvSpPr>
            <p:cNvPr id="45072" name="Rectangle 16"/>
            <p:cNvSpPr>
              <a:spLocks noChangeArrowheads="1"/>
            </p:cNvSpPr>
            <p:nvPr/>
          </p:nvSpPr>
          <p:spPr bwMode="auto">
            <a:xfrm>
              <a:off x="2736" y="2409"/>
              <a:ext cx="951" cy="247"/>
            </a:xfrm>
            <a:prstGeom prst="rect">
              <a:avLst/>
            </a:prstGeom>
            <a:noFill/>
            <a:ln w="4763" cap="rnd">
              <a:solidFill>
                <a:srgbClr val="000000"/>
              </a:solidFill>
              <a:round/>
              <a:headEnd/>
              <a:tailEnd/>
            </a:ln>
          </p:spPr>
          <p:txBody>
            <a:bodyPr/>
            <a:lstStyle/>
            <a:p>
              <a:endParaRPr lang="en-US"/>
            </a:p>
          </p:txBody>
        </p:sp>
        <p:sp>
          <p:nvSpPr>
            <p:cNvPr id="45073" name="Rectangle 17"/>
            <p:cNvSpPr>
              <a:spLocks noChangeArrowheads="1"/>
            </p:cNvSpPr>
            <p:nvPr/>
          </p:nvSpPr>
          <p:spPr bwMode="auto">
            <a:xfrm>
              <a:off x="3201" y="2418"/>
              <a:ext cx="113" cy="134"/>
            </a:xfrm>
            <a:prstGeom prst="rect">
              <a:avLst/>
            </a:prstGeom>
            <a:noFill/>
            <a:ln w="9525">
              <a:noFill/>
              <a:miter lim="800000"/>
              <a:headEnd/>
              <a:tailEnd/>
            </a:ln>
          </p:spPr>
          <p:txBody>
            <a:bodyPr wrap="none" lIns="0" tIns="0" rIns="0" bIns="0">
              <a:spAutoFit/>
            </a:bodyPr>
            <a:lstStyle/>
            <a:p>
              <a:r>
                <a:rPr lang="en-US" sz="1400">
                  <a:solidFill>
                    <a:srgbClr val="000000"/>
                  </a:solidFill>
                </a:rPr>
                <a:t>20</a:t>
              </a:r>
              <a:endParaRPr lang="en-US" sz="1400"/>
            </a:p>
          </p:txBody>
        </p:sp>
        <p:sp>
          <p:nvSpPr>
            <p:cNvPr id="45074" name="Rectangle 18"/>
            <p:cNvSpPr>
              <a:spLocks noChangeArrowheads="1"/>
            </p:cNvSpPr>
            <p:nvPr/>
          </p:nvSpPr>
          <p:spPr bwMode="auto">
            <a:xfrm>
              <a:off x="2736" y="2162"/>
              <a:ext cx="951" cy="247"/>
            </a:xfrm>
            <a:prstGeom prst="rect">
              <a:avLst/>
            </a:prstGeom>
            <a:solidFill>
              <a:srgbClr val="CCFFCC"/>
            </a:solidFill>
            <a:ln w="9525">
              <a:noFill/>
              <a:miter lim="800000"/>
              <a:headEnd/>
              <a:tailEnd/>
            </a:ln>
          </p:spPr>
          <p:txBody>
            <a:bodyPr/>
            <a:lstStyle/>
            <a:p>
              <a:endParaRPr lang="en-US"/>
            </a:p>
          </p:txBody>
        </p:sp>
        <p:sp>
          <p:nvSpPr>
            <p:cNvPr id="45075" name="Rectangle 19"/>
            <p:cNvSpPr>
              <a:spLocks noChangeArrowheads="1"/>
            </p:cNvSpPr>
            <p:nvPr/>
          </p:nvSpPr>
          <p:spPr bwMode="auto">
            <a:xfrm>
              <a:off x="2736" y="2162"/>
              <a:ext cx="951" cy="247"/>
            </a:xfrm>
            <a:prstGeom prst="rect">
              <a:avLst/>
            </a:prstGeom>
            <a:noFill/>
            <a:ln w="4763" cap="rnd">
              <a:solidFill>
                <a:srgbClr val="000000"/>
              </a:solidFill>
              <a:round/>
              <a:headEnd/>
              <a:tailEnd/>
            </a:ln>
          </p:spPr>
          <p:txBody>
            <a:bodyPr/>
            <a:lstStyle/>
            <a:p>
              <a:endParaRPr lang="en-US"/>
            </a:p>
          </p:txBody>
        </p:sp>
        <p:sp>
          <p:nvSpPr>
            <p:cNvPr id="45076" name="Rectangle 20"/>
            <p:cNvSpPr>
              <a:spLocks noChangeArrowheads="1"/>
            </p:cNvSpPr>
            <p:nvPr/>
          </p:nvSpPr>
          <p:spPr bwMode="auto">
            <a:xfrm>
              <a:off x="3201" y="2175"/>
              <a:ext cx="113" cy="134"/>
            </a:xfrm>
            <a:prstGeom prst="rect">
              <a:avLst/>
            </a:prstGeom>
            <a:noFill/>
            <a:ln w="9525">
              <a:noFill/>
              <a:miter lim="800000"/>
              <a:headEnd/>
              <a:tailEnd/>
            </a:ln>
          </p:spPr>
          <p:txBody>
            <a:bodyPr wrap="none" lIns="0" tIns="0" rIns="0" bIns="0">
              <a:spAutoFit/>
            </a:bodyPr>
            <a:lstStyle/>
            <a:p>
              <a:r>
                <a:rPr lang="en-US" sz="1400">
                  <a:solidFill>
                    <a:srgbClr val="000000"/>
                  </a:solidFill>
                </a:rPr>
                <a:t>10</a:t>
              </a:r>
              <a:endParaRPr lang="en-US" sz="1400"/>
            </a:p>
          </p:txBody>
        </p:sp>
        <p:sp>
          <p:nvSpPr>
            <p:cNvPr id="45077" name="Rectangle 21"/>
            <p:cNvSpPr>
              <a:spLocks noChangeArrowheads="1"/>
            </p:cNvSpPr>
            <p:nvPr/>
          </p:nvSpPr>
          <p:spPr bwMode="auto">
            <a:xfrm>
              <a:off x="3687" y="3150"/>
              <a:ext cx="953" cy="247"/>
            </a:xfrm>
            <a:prstGeom prst="rect">
              <a:avLst/>
            </a:prstGeom>
            <a:solidFill>
              <a:srgbClr val="CCFFFF"/>
            </a:solidFill>
            <a:ln w="9525">
              <a:noFill/>
              <a:miter lim="800000"/>
              <a:headEnd/>
              <a:tailEnd/>
            </a:ln>
          </p:spPr>
          <p:txBody>
            <a:bodyPr/>
            <a:lstStyle/>
            <a:p>
              <a:endParaRPr lang="en-US"/>
            </a:p>
          </p:txBody>
        </p:sp>
        <p:sp>
          <p:nvSpPr>
            <p:cNvPr id="45078" name="Rectangle 22"/>
            <p:cNvSpPr>
              <a:spLocks noChangeArrowheads="1"/>
            </p:cNvSpPr>
            <p:nvPr/>
          </p:nvSpPr>
          <p:spPr bwMode="auto">
            <a:xfrm>
              <a:off x="3687" y="3150"/>
              <a:ext cx="953" cy="247"/>
            </a:xfrm>
            <a:prstGeom prst="rect">
              <a:avLst/>
            </a:prstGeom>
            <a:noFill/>
            <a:ln w="4763" cap="rnd">
              <a:solidFill>
                <a:srgbClr val="000000"/>
              </a:solidFill>
              <a:round/>
              <a:headEnd/>
              <a:tailEnd/>
            </a:ln>
          </p:spPr>
          <p:txBody>
            <a:bodyPr/>
            <a:lstStyle/>
            <a:p>
              <a:endParaRPr lang="en-US"/>
            </a:p>
          </p:txBody>
        </p:sp>
        <p:sp>
          <p:nvSpPr>
            <p:cNvPr id="45079" name="Rectangle 23"/>
            <p:cNvSpPr>
              <a:spLocks noChangeArrowheads="1"/>
            </p:cNvSpPr>
            <p:nvPr/>
          </p:nvSpPr>
          <p:spPr bwMode="auto">
            <a:xfrm>
              <a:off x="4084" y="3159"/>
              <a:ext cx="244" cy="134"/>
            </a:xfrm>
            <a:prstGeom prst="rect">
              <a:avLst/>
            </a:prstGeom>
            <a:noFill/>
            <a:ln w="9525">
              <a:noFill/>
              <a:miter lim="800000"/>
              <a:headEnd/>
              <a:tailEnd/>
            </a:ln>
          </p:spPr>
          <p:txBody>
            <a:bodyPr wrap="none" lIns="0" tIns="0" rIns="0" bIns="0">
              <a:spAutoFit/>
            </a:bodyPr>
            <a:lstStyle/>
            <a:p>
              <a:r>
                <a:rPr lang="en-US" sz="1400">
                  <a:solidFill>
                    <a:srgbClr val="000000"/>
                  </a:solidFill>
                </a:rPr>
                <a:t>09D4</a:t>
              </a:r>
              <a:endParaRPr lang="en-US" sz="1400"/>
            </a:p>
          </p:txBody>
        </p:sp>
        <p:sp>
          <p:nvSpPr>
            <p:cNvPr id="45080" name="Rectangle 24"/>
            <p:cNvSpPr>
              <a:spLocks noChangeArrowheads="1"/>
            </p:cNvSpPr>
            <p:nvPr/>
          </p:nvSpPr>
          <p:spPr bwMode="auto">
            <a:xfrm>
              <a:off x="3687" y="2903"/>
              <a:ext cx="953" cy="247"/>
            </a:xfrm>
            <a:prstGeom prst="rect">
              <a:avLst/>
            </a:prstGeom>
            <a:solidFill>
              <a:srgbClr val="CCFFFF"/>
            </a:solidFill>
            <a:ln w="9525">
              <a:noFill/>
              <a:miter lim="800000"/>
              <a:headEnd/>
              <a:tailEnd/>
            </a:ln>
          </p:spPr>
          <p:txBody>
            <a:bodyPr/>
            <a:lstStyle/>
            <a:p>
              <a:endParaRPr lang="en-US"/>
            </a:p>
          </p:txBody>
        </p:sp>
        <p:sp>
          <p:nvSpPr>
            <p:cNvPr id="45081" name="Rectangle 25"/>
            <p:cNvSpPr>
              <a:spLocks noChangeArrowheads="1"/>
            </p:cNvSpPr>
            <p:nvPr/>
          </p:nvSpPr>
          <p:spPr bwMode="auto">
            <a:xfrm>
              <a:off x="3687" y="2903"/>
              <a:ext cx="953" cy="247"/>
            </a:xfrm>
            <a:prstGeom prst="rect">
              <a:avLst/>
            </a:prstGeom>
            <a:noFill/>
            <a:ln w="4763" cap="rnd">
              <a:solidFill>
                <a:srgbClr val="000000"/>
              </a:solidFill>
              <a:round/>
              <a:headEnd/>
              <a:tailEnd/>
            </a:ln>
          </p:spPr>
          <p:txBody>
            <a:bodyPr/>
            <a:lstStyle/>
            <a:p>
              <a:endParaRPr lang="en-US"/>
            </a:p>
          </p:txBody>
        </p:sp>
        <p:sp>
          <p:nvSpPr>
            <p:cNvPr id="45082" name="Rectangle 26"/>
            <p:cNvSpPr>
              <a:spLocks noChangeArrowheads="1"/>
            </p:cNvSpPr>
            <p:nvPr/>
          </p:nvSpPr>
          <p:spPr bwMode="auto">
            <a:xfrm>
              <a:off x="4084" y="2916"/>
              <a:ext cx="244" cy="134"/>
            </a:xfrm>
            <a:prstGeom prst="rect">
              <a:avLst/>
            </a:prstGeom>
            <a:noFill/>
            <a:ln w="9525">
              <a:noFill/>
              <a:miter lim="800000"/>
              <a:headEnd/>
              <a:tailEnd/>
            </a:ln>
          </p:spPr>
          <p:txBody>
            <a:bodyPr wrap="none" lIns="0" tIns="0" rIns="0" bIns="0">
              <a:spAutoFit/>
            </a:bodyPr>
            <a:lstStyle/>
            <a:p>
              <a:r>
                <a:rPr lang="en-US" sz="1400">
                  <a:solidFill>
                    <a:srgbClr val="000000"/>
                  </a:solidFill>
                </a:rPr>
                <a:t>09D0</a:t>
              </a:r>
              <a:endParaRPr lang="en-US" sz="1400"/>
            </a:p>
          </p:txBody>
        </p:sp>
        <p:sp>
          <p:nvSpPr>
            <p:cNvPr id="45083" name="Rectangle 27"/>
            <p:cNvSpPr>
              <a:spLocks noChangeArrowheads="1"/>
            </p:cNvSpPr>
            <p:nvPr/>
          </p:nvSpPr>
          <p:spPr bwMode="auto">
            <a:xfrm>
              <a:off x="3687" y="2656"/>
              <a:ext cx="953" cy="247"/>
            </a:xfrm>
            <a:prstGeom prst="rect">
              <a:avLst/>
            </a:prstGeom>
            <a:solidFill>
              <a:srgbClr val="CCFFFF"/>
            </a:solidFill>
            <a:ln w="9525">
              <a:noFill/>
              <a:miter lim="800000"/>
              <a:headEnd/>
              <a:tailEnd/>
            </a:ln>
          </p:spPr>
          <p:txBody>
            <a:bodyPr/>
            <a:lstStyle/>
            <a:p>
              <a:endParaRPr lang="en-US"/>
            </a:p>
          </p:txBody>
        </p:sp>
        <p:sp>
          <p:nvSpPr>
            <p:cNvPr id="45084" name="Rectangle 28"/>
            <p:cNvSpPr>
              <a:spLocks noChangeArrowheads="1"/>
            </p:cNvSpPr>
            <p:nvPr/>
          </p:nvSpPr>
          <p:spPr bwMode="auto">
            <a:xfrm>
              <a:off x="3687" y="2656"/>
              <a:ext cx="953" cy="247"/>
            </a:xfrm>
            <a:prstGeom prst="rect">
              <a:avLst/>
            </a:prstGeom>
            <a:noFill/>
            <a:ln w="4763" cap="rnd">
              <a:solidFill>
                <a:srgbClr val="000000"/>
              </a:solidFill>
              <a:round/>
              <a:headEnd/>
              <a:tailEnd/>
            </a:ln>
          </p:spPr>
          <p:txBody>
            <a:bodyPr/>
            <a:lstStyle/>
            <a:p>
              <a:endParaRPr lang="en-US"/>
            </a:p>
          </p:txBody>
        </p:sp>
        <p:sp>
          <p:nvSpPr>
            <p:cNvPr id="45085" name="Rectangle 29"/>
            <p:cNvSpPr>
              <a:spLocks noChangeArrowheads="1"/>
            </p:cNvSpPr>
            <p:nvPr/>
          </p:nvSpPr>
          <p:spPr bwMode="auto">
            <a:xfrm>
              <a:off x="4083" y="2673"/>
              <a:ext cx="260" cy="134"/>
            </a:xfrm>
            <a:prstGeom prst="rect">
              <a:avLst/>
            </a:prstGeom>
            <a:noFill/>
            <a:ln w="9525">
              <a:noFill/>
              <a:miter lim="800000"/>
              <a:headEnd/>
              <a:tailEnd/>
            </a:ln>
          </p:spPr>
          <p:txBody>
            <a:bodyPr wrap="none" lIns="0" tIns="0" rIns="0" bIns="0">
              <a:spAutoFit/>
            </a:bodyPr>
            <a:lstStyle/>
            <a:p>
              <a:r>
                <a:rPr lang="en-US" sz="1400">
                  <a:solidFill>
                    <a:srgbClr val="000000"/>
                  </a:solidFill>
                </a:rPr>
                <a:t>09CC</a:t>
              </a:r>
              <a:endParaRPr lang="en-US" sz="1400"/>
            </a:p>
          </p:txBody>
        </p:sp>
        <p:sp>
          <p:nvSpPr>
            <p:cNvPr id="45086" name="Rectangle 30"/>
            <p:cNvSpPr>
              <a:spLocks noChangeArrowheads="1"/>
            </p:cNvSpPr>
            <p:nvPr/>
          </p:nvSpPr>
          <p:spPr bwMode="auto">
            <a:xfrm>
              <a:off x="3687" y="2409"/>
              <a:ext cx="953" cy="247"/>
            </a:xfrm>
            <a:prstGeom prst="rect">
              <a:avLst/>
            </a:prstGeom>
            <a:solidFill>
              <a:srgbClr val="CCFFFF"/>
            </a:solidFill>
            <a:ln w="9525">
              <a:noFill/>
              <a:miter lim="800000"/>
              <a:headEnd/>
              <a:tailEnd/>
            </a:ln>
          </p:spPr>
          <p:txBody>
            <a:bodyPr/>
            <a:lstStyle/>
            <a:p>
              <a:endParaRPr lang="en-US"/>
            </a:p>
          </p:txBody>
        </p:sp>
        <p:sp>
          <p:nvSpPr>
            <p:cNvPr id="45087" name="Rectangle 31"/>
            <p:cNvSpPr>
              <a:spLocks noChangeArrowheads="1"/>
            </p:cNvSpPr>
            <p:nvPr/>
          </p:nvSpPr>
          <p:spPr bwMode="auto">
            <a:xfrm>
              <a:off x="3687" y="2409"/>
              <a:ext cx="953" cy="247"/>
            </a:xfrm>
            <a:prstGeom prst="rect">
              <a:avLst/>
            </a:prstGeom>
            <a:noFill/>
            <a:ln w="4763" cap="rnd">
              <a:solidFill>
                <a:srgbClr val="000000"/>
              </a:solidFill>
              <a:round/>
              <a:headEnd/>
              <a:tailEnd/>
            </a:ln>
          </p:spPr>
          <p:txBody>
            <a:bodyPr/>
            <a:lstStyle/>
            <a:p>
              <a:endParaRPr lang="en-US"/>
            </a:p>
          </p:txBody>
        </p:sp>
        <p:sp>
          <p:nvSpPr>
            <p:cNvPr id="45088" name="Rectangle 32"/>
            <p:cNvSpPr>
              <a:spLocks noChangeArrowheads="1"/>
            </p:cNvSpPr>
            <p:nvPr/>
          </p:nvSpPr>
          <p:spPr bwMode="auto">
            <a:xfrm>
              <a:off x="4084" y="2418"/>
              <a:ext cx="244" cy="134"/>
            </a:xfrm>
            <a:prstGeom prst="rect">
              <a:avLst/>
            </a:prstGeom>
            <a:noFill/>
            <a:ln w="9525">
              <a:noFill/>
              <a:miter lim="800000"/>
              <a:headEnd/>
              <a:tailEnd/>
            </a:ln>
          </p:spPr>
          <p:txBody>
            <a:bodyPr wrap="none" lIns="0" tIns="0" rIns="0" bIns="0">
              <a:spAutoFit/>
            </a:bodyPr>
            <a:lstStyle/>
            <a:p>
              <a:r>
                <a:rPr lang="en-US" sz="1400">
                  <a:solidFill>
                    <a:srgbClr val="000000"/>
                  </a:solidFill>
                </a:rPr>
                <a:t>09C8</a:t>
              </a:r>
              <a:endParaRPr lang="en-US" sz="1400"/>
            </a:p>
          </p:txBody>
        </p:sp>
        <p:sp>
          <p:nvSpPr>
            <p:cNvPr id="45089" name="Rectangle 33"/>
            <p:cNvSpPr>
              <a:spLocks noChangeArrowheads="1"/>
            </p:cNvSpPr>
            <p:nvPr/>
          </p:nvSpPr>
          <p:spPr bwMode="auto">
            <a:xfrm>
              <a:off x="3687" y="2162"/>
              <a:ext cx="953" cy="247"/>
            </a:xfrm>
            <a:prstGeom prst="rect">
              <a:avLst/>
            </a:prstGeom>
            <a:solidFill>
              <a:srgbClr val="CCFFFF"/>
            </a:solidFill>
            <a:ln w="9525">
              <a:noFill/>
              <a:miter lim="800000"/>
              <a:headEnd/>
              <a:tailEnd/>
            </a:ln>
          </p:spPr>
          <p:txBody>
            <a:bodyPr/>
            <a:lstStyle/>
            <a:p>
              <a:endParaRPr lang="en-US"/>
            </a:p>
          </p:txBody>
        </p:sp>
        <p:sp>
          <p:nvSpPr>
            <p:cNvPr id="45090" name="Rectangle 34"/>
            <p:cNvSpPr>
              <a:spLocks noChangeArrowheads="1"/>
            </p:cNvSpPr>
            <p:nvPr/>
          </p:nvSpPr>
          <p:spPr bwMode="auto">
            <a:xfrm>
              <a:off x="3687" y="2162"/>
              <a:ext cx="953" cy="247"/>
            </a:xfrm>
            <a:prstGeom prst="rect">
              <a:avLst/>
            </a:prstGeom>
            <a:noFill/>
            <a:ln w="4763" cap="rnd">
              <a:solidFill>
                <a:srgbClr val="000000"/>
              </a:solidFill>
              <a:round/>
              <a:headEnd/>
              <a:tailEnd/>
            </a:ln>
          </p:spPr>
          <p:txBody>
            <a:bodyPr/>
            <a:lstStyle/>
            <a:p>
              <a:endParaRPr lang="en-US"/>
            </a:p>
          </p:txBody>
        </p:sp>
        <p:sp>
          <p:nvSpPr>
            <p:cNvPr id="45091" name="Rectangle 35"/>
            <p:cNvSpPr>
              <a:spLocks noChangeArrowheads="1"/>
            </p:cNvSpPr>
            <p:nvPr/>
          </p:nvSpPr>
          <p:spPr bwMode="auto">
            <a:xfrm>
              <a:off x="4084" y="2175"/>
              <a:ext cx="244" cy="134"/>
            </a:xfrm>
            <a:prstGeom prst="rect">
              <a:avLst/>
            </a:prstGeom>
            <a:noFill/>
            <a:ln w="9525">
              <a:noFill/>
              <a:miter lim="800000"/>
              <a:headEnd/>
              <a:tailEnd/>
            </a:ln>
          </p:spPr>
          <p:txBody>
            <a:bodyPr wrap="none" lIns="0" tIns="0" rIns="0" bIns="0">
              <a:spAutoFit/>
            </a:bodyPr>
            <a:lstStyle/>
            <a:p>
              <a:r>
                <a:rPr lang="en-US" sz="1400">
                  <a:solidFill>
                    <a:srgbClr val="000000"/>
                  </a:solidFill>
                </a:rPr>
                <a:t>09C4</a:t>
              </a:r>
              <a:endParaRPr lang="en-US" sz="1400"/>
            </a:p>
          </p:txBody>
        </p:sp>
        <p:sp>
          <p:nvSpPr>
            <p:cNvPr id="45092" name="Rectangle 36"/>
            <p:cNvSpPr>
              <a:spLocks noChangeArrowheads="1"/>
            </p:cNvSpPr>
            <p:nvPr/>
          </p:nvSpPr>
          <p:spPr bwMode="auto">
            <a:xfrm>
              <a:off x="4019" y="3475"/>
              <a:ext cx="374" cy="134"/>
            </a:xfrm>
            <a:prstGeom prst="rect">
              <a:avLst/>
            </a:prstGeom>
            <a:noFill/>
            <a:ln w="9525">
              <a:noFill/>
              <a:miter lim="800000"/>
              <a:headEnd/>
              <a:tailEnd/>
            </a:ln>
          </p:spPr>
          <p:txBody>
            <a:bodyPr wrap="none" lIns="0" tIns="0" rIns="0" bIns="0">
              <a:spAutoFit/>
            </a:bodyPr>
            <a:lstStyle/>
            <a:p>
              <a:r>
                <a:rPr lang="en-US" sz="1400">
                  <a:solidFill>
                    <a:srgbClr val="000000"/>
                  </a:solidFill>
                </a:rPr>
                <a:t>Address</a:t>
              </a:r>
              <a:endParaRPr lang="en-US" sz="1400"/>
            </a:p>
          </p:txBody>
        </p:sp>
        <p:sp>
          <p:nvSpPr>
            <p:cNvPr id="45093" name="Rectangle 37"/>
            <p:cNvSpPr>
              <a:spLocks noChangeArrowheads="1"/>
            </p:cNvSpPr>
            <p:nvPr/>
          </p:nvSpPr>
          <p:spPr bwMode="auto">
            <a:xfrm>
              <a:off x="3073" y="3475"/>
              <a:ext cx="374" cy="134"/>
            </a:xfrm>
            <a:prstGeom prst="rect">
              <a:avLst/>
            </a:prstGeom>
            <a:noFill/>
            <a:ln w="9525">
              <a:noFill/>
              <a:miter lim="800000"/>
              <a:headEnd/>
              <a:tailEnd/>
            </a:ln>
          </p:spPr>
          <p:txBody>
            <a:bodyPr wrap="none" lIns="0" tIns="0" rIns="0" bIns="0">
              <a:spAutoFit/>
            </a:bodyPr>
            <a:lstStyle/>
            <a:p>
              <a:r>
                <a:rPr lang="en-US" sz="1400">
                  <a:solidFill>
                    <a:srgbClr val="000000"/>
                  </a:solidFill>
                </a:rPr>
                <a:t>Element</a:t>
              </a:r>
              <a:endParaRPr lang="en-US" sz="1400"/>
            </a:p>
          </p:txBody>
        </p:sp>
        <p:sp>
          <p:nvSpPr>
            <p:cNvPr id="45094" name="Rectangle 38"/>
            <p:cNvSpPr>
              <a:spLocks noChangeArrowheads="1"/>
            </p:cNvSpPr>
            <p:nvPr/>
          </p:nvSpPr>
          <p:spPr bwMode="auto">
            <a:xfrm>
              <a:off x="831" y="3027"/>
              <a:ext cx="714" cy="494"/>
            </a:xfrm>
            <a:prstGeom prst="rect">
              <a:avLst/>
            </a:prstGeom>
            <a:solidFill>
              <a:srgbClr val="FFCC99"/>
            </a:solidFill>
            <a:ln w="9525">
              <a:noFill/>
              <a:miter lim="800000"/>
              <a:headEnd/>
              <a:tailEnd/>
            </a:ln>
          </p:spPr>
          <p:txBody>
            <a:bodyPr/>
            <a:lstStyle/>
            <a:p>
              <a:endParaRPr lang="en-US"/>
            </a:p>
          </p:txBody>
        </p:sp>
        <p:sp>
          <p:nvSpPr>
            <p:cNvPr id="45095" name="Rectangle 39"/>
            <p:cNvSpPr>
              <a:spLocks noChangeArrowheads="1"/>
            </p:cNvSpPr>
            <p:nvPr/>
          </p:nvSpPr>
          <p:spPr bwMode="auto">
            <a:xfrm>
              <a:off x="1110" y="3159"/>
              <a:ext cx="243" cy="134"/>
            </a:xfrm>
            <a:prstGeom prst="rect">
              <a:avLst/>
            </a:prstGeom>
            <a:noFill/>
            <a:ln w="9525">
              <a:noFill/>
              <a:miter lim="800000"/>
              <a:headEnd/>
              <a:tailEnd/>
            </a:ln>
          </p:spPr>
          <p:txBody>
            <a:bodyPr wrap="none" lIns="0" tIns="0" rIns="0" bIns="0">
              <a:spAutoFit/>
            </a:bodyPr>
            <a:lstStyle/>
            <a:p>
              <a:r>
                <a:rPr lang="en-US" sz="1400">
                  <a:solidFill>
                    <a:srgbClr val="000000"/>
                  </a:solidFill>
                </a:rPr>
                <a:t>09C4</a:t>
              </a:r>
              <a:endParaRPr lang="en-US" sz="1400"/>
            </a:p>
          </p:txBody>
        </p:sp>
        <p:sp>
          <p:nvSpPr>
            <p:cNvPr id="45096" name="Rectangle 40"/>
            <p:cNvSpPr>
              <a:spLocks noChangeArrowheads="1"/>
            </p:cNvSpPr>
            <p:nvPr/>
          </p:nvSpPr>
          <p:spPr bwMode="auto">
            <a:xfrm>
              <a:off x="1048" y="3536"/>
              <a:ext cx="356" cy="134"/>
            </a:xfrm>
            <a:prstGeom prst="rect">
              <a:avLst/>
            </a:prstGeom>
            <a:noFill/>
            <a:ln w="9525">
              <a:noFill/>
              <a:miter lim="800000"/>
              <a:headEnd/>
              <a:tailEnd/>
            </a:ln>
          </p:spPr>
          <p:txBody>
            <a:bodyPr wrap="none" lIns="0" tIns="0" rIns="0" bIns="0">
              <a:spAutoFit/>
            </a:bodyPr>
            <a:lstStyle/>
            <a:p>
              <a:r>
                <a:rPr lang="en-US" sz="1400">
                  <a:solidFill>
                    <a:srgbClr val="000000"/>
                  </a:solidFill>
                </a:rPr>
                <a:t>aiMarks</a:t>
              </a:r>
              <a:endParaRPr lang="en-US" sz="1400"/>
            </a:p>
          </p:txBody>
        </p:sp>
        <p:sp>
          <p:nvSpPr>
            <p:cNvPr id="45097" name="Freeform 41"/>
            <p:cNvSpPr>
              <a:spLocks/>
            </p:cNvSpPr>
            <p:nvPr/>
          </p:nvSpPr>
          <p:spPr bwMode="auto">
            <a:xfrm>
              <a:off x="1427" y="2286"/>
              <a:ext cx="1245" cy="988"/>
            </a:xfrm>
            <a:custGeom>
              <a:avLst/>
              <a:gdLst>
                <a:gd name="T0" fmla="*/ 0 w 1245"/>
                <a:gd name="T1" fmla="*/ 988 h 988"/>
                <a:gd name="T2" fmla="*/ 833 w 1245"/>
                <a:gd name="T3" fmla="*/ 988 h 988"/>
                <a:gd name="T4" fmla="*/ 833 w 1245"/>
                <a:gd name="T5" fmla="*/ 0 h 988"/>
                <a:gd name="T6" fmla="*/ 1245 w 1245"/>
                <a:gd name="T7" fmla="*/ 0 h 988"/>
                <a:gd name="T8" fmla="*/ 0 60000 65536"/>
                <a:gd name="T9" fmla="*/ 0 60000 65536"/>
                <a:gd name="T10" fmla="*/ 0 60000 65536"/>
                <a:gd name="T11" fmla="*/ 0 60000 65536"/>
                <a:gd name="T12" fmla="*/ 0 w 1245"/>
                <a:gd name="T13" fmla="*/ 0 h 988"/>
                <a:gd name="T14" fmla="*/ 1245 w 1245"/>
                <a:gd name="T15" fmla="*/ 988 h 988"/>
              </a:gdLst>
              <a:ahLst/>
              <a:cxnLst>
                <a:cxn ang="T8">
                  <a:pos x="T0" y="T1"/>
                </a:cxn>
                <a:cxn ang="T9">
                  <a:pos x="T2" y="T3"/>
                </a:cxn>
                <a:cxn ang="T10">
                  <a:pos x="T4" y="T5"/>
                </a:cxn>
                <a:cxn ang="T11">
                  <a:pos x="T6" y="T7"/>
                </a:cxn>
              </a:cxnLst>
              <a:rect l="T12" t="T13" r="T14" b="T15"/>
              <a:pathLst>
                <a:path w="1245" h="988">
                  <a:moveTo>
                    <a:pt x="0" y="988"/>
                  </a:moveTo>
                  <a:lnTo>
                    <a:pt x="833" y="988"/>
                  </a:lnTo>
                  <a:lnTo>
                    <a:pt x="833" y="0"/>
                  </a:lnTo>
                  <a:lnTo>
                    <a:pt x="1245" y="0"/>
                  </a:lnTo>
                </a:path>
              </a:pathLst>
            </a:custGeom>
            <a:noFill/>
            <a:ln w="4763" cap="rnd">
              <a:solidFill>
                <a:srgbClr val="000000"/>
              </a:solidFill>
              <a:round/>
              <a:headEnd/>
              <a:tailEnd/>
            </a:ln>
          </p:spPr>
          <p:txBody>
            <a:bodyPr/>
            <a:lstStyle/>
            <a:p>
              <a:endParaRPr lang="en-US"/>
            </a:p>
          </p:txBody>
        </p:sp>
        <p:sp>
          <p:nvSpPr>
            <p:cNvPr id="45098" name="Freeform 42"/>
            <p:cNvSpPr>
              <a:spLocks/>
            </p:cNvSpPr>
            <p:nvPr/>
          </p:nvSpPr>
          <p:spPr bwMode="auto">
            <a:xfrm>
              <a:off x="2662" y="2248"/>
              <a:ext cx="74" cy="76"/>
            </a:xfrm>
            <a:custGeom>
              <a:avLst/>
              <a:gdLst>
                <a:gd name="T0" fmla="*/ 0 w 74"/>
                <a:gd name="T1" fmla="*/ 0 h 76"/>
                <a:gd name="T2" fmla="*/ 74 w 74"/>
                <a:gd name="T3" fmla="*/ 38 h 76"/>
                <a:gd name="T4" fmla="*/ 0 w 74"/>
                <a:gd name="T5" fmla="*/ 76 h 76"/>
                <a:gd name="T6" fmla="*/ 0 w 74"/>
                <a:gd name="T7" fmla="*/ 0 h 76"/>
                <a:gd name="T8" fmla="*/ 0 60000 65536"/>
                <a:gd name="T9" fmla="*/ 0 60000 65536"/>
                <a:gd name="T10" fmla="*/ 0 60000 65536"/>
                <a:gd name="T11" fmla="*/ 0 60000 65536"/>
                <a:gd name="T12" fmla="*/ 0 w 74"/>
                <a:gd name="T13" fmla="*/ 0 h 76"/>
                <a:gd name="T14" fmla="*/ 74 w 74"/>
                <a:gd name="T15" fmla="*/ 76 h 76"/>
              </a:gdLst>
              <a:ahLst/>
              <a:cxnLst>
                <a:cxn ang="T8">
                  <a:pos x="T0" y="T1"/>
                </a:cxn>
                <a:cxn ang="T9">
                  <a:pos x="T2" y="T3"/>
                </a:cxn>
                <a:cxn ang="T10">
                  <a:pos x="T4" y="T5"/>
                </a:cxn>
                <a:cxn ang="T11">
                  <a:pos x="T6" y="T7"/>
                </a:cxn>
              </a:cxnLst>
              <a:rect l="T12" t="T13" r="T14" b="T15"/>
              <a:pathLst>
                <a:path w="74" h="76">
                  <a:moveTo>
                    <a:pt x="0" y="0"/>
                  </a:moveTo>
                  <a:lnTo>
                    <a:pt x="74" y="38"/>
                  </a:lnTo>
                  <a:lnTo>
                    <a:pt x="0" y="76"/>
                  </a:lnTo>
                  <a:lnTo>
                    <a:pt x="0" y="0"/>
                  </a:lnTo>
                  <a:close/>
                </a:path>
              </a:pathLst>
            </a:custGeom>
            <a:solidFill>
              <a:srgbClr val="000000"/>
            </a:solidFill>
            <a:ln w="9525">
              <a:no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394" name="Rectangle 2"/>
          <p:cNvSpPr>
            <a:spLocks noGrp="1" noChangeArrowheads="1"/>
          </p:cNvSpPr>
          <p:nvPr>
            <p:ph type="title"/>
          </p:nvPr>
        </p:nvSpPr>
        <p:spPr>
          <a:xfrm>
            <a:off x="247650" y="401638"/>
            <a:ext cx="9288463" cy="512762"/>
          </a:xfrm>
        </p:spPr>
        <p:txBody>
          <a:bodyPr/>
          <a:lstStyle/>
          <a:p>
            <a:pPr algn="just" eaLnBrk="1" hangingPunct="1">
              <a:defRPr/>
            </a:pPr>
            <a:r>
              <a:rPr lang="en-US" smtClean="0"/>
              <a:t>Pointers and Arrays (2 of 3)</a:t>
            </a:r>
          </a:p>
        </p:txBody>
      </p:sp>
      <p:sp>
        <p:nvSpPr>
          <p:cNvPr id="46083" name="Rectangle 3"/>
          <p:cNvSpPr>
            <a:spLocks noGrp="1" noChangeArrowheads="1"/>
          </p:cNvSpPr>
          <p:nvPr>
            <p:ph type="body" sz="half" idx="1"/>
          </p:nvPr>
        </p:nvSpPr>
        <p:spPr>
          <a:xfrm>
            <a:off x="330200" y="1219200"/>
            <a:ext cx="9245600" cy="5029200"/>
          </a:xfrm>
        </p:spPr>
        <p:txBody>
          <a:bodyPr/>
          <a:lstStyle/>
          <a:p>
            <a:pPr algn="just" eaLnBrk="1" hangingPunct="1"/>
            <a:r>
              <a:rPr lang="en-US" smtClean="0"/>
              <a:t>Arrays make use of pointers internally to navigate through the array</a:t>
            </a:r>
          </a:p>
          <a:p>
            <a:pPr eaLnBrk="1" hangingPunct="1">
              <a:buFont typeface="Wingdings" pitchFamily="2" charset="2"/>
              <a:buNone/>
            </a:pPr>
            <a:endParaRPr lang="en-US" sz="1800" smtClean="0">
              <a:solidFill>
                <a:srgbClr val="008000"/>
              </a:solidFill>
              <a:latin typeface="Courier New" pitchFamily="49" charset="0"/>
            </a:endParaRPr>
          </a:p>
          <a:p>
            <a:pPr eaLnBrk="1" hangingPunct="1">
              <a:buFont typeface="Wingdings" pitchFamily="2" charset="2"/>
              <a:buNone/>
            </a:pPr>
            <a:r>
              <a:rPr lang="en-US" sz="1800" smtClean="0">
                <a:solidFill>
                  <a:srgbClr val="008000"/>
                </a:solidFill>
                <a:latin typeface="Courier New" pitchFamily="49" charset="0"/>
              </a:rPr>
              <a:t>   /* Declare an integer array */</a:t>
            </a:r>
            <a:endParaRPr lang="en-US" sz="1800" b="1" smtClean="0">
              <a:solidFill>
                <a:srgbClr val="008000"/>
              </a:solidFill>
            </a:endParaRPr>
          </a:p>
          <a:p>
            <a:pPr eaLnBrk="1" hangingPunct="1">
              <a:buFont typeface="Wingdings" pitchFamily="2" charset="2"/>
              <a:buNone/>
            </a:pPr>
            <a:r>
              <a:rPr lang="en-US" sz="1800" b="1" smtClean="0">
                <a:solidFill>
                  <a:srgbClr val="008000"/>
                </a:solidFill>
                <a:latin typeface="Courier New" pitchFamily="49" charset="0"/>
              </a:rPr>
              <a:t>	  </a:t>
            </a:r>
            <a:r>
              <a:rPr lang="en-US" sz="1800" smtClean="0">
                <a:latin typeface="Courier New" pitchFamily="49" charset="0"/>
              </a:rPr>
              <a:t>int aiMarks[10];</a:t>
            </a:r>
            <a:r>
              <a:rPr lang="en-US" sz="1800" b="1" smtClean="0">
                <a:latin typeface="Courier New" pitchFamily="49" charset="0"/>
              </a:rPr>
              <a:t>	</a:t>
            </a:r>
          </a:p>
          <a:p>
            <a:pPr eaLnBrk="1" hangingPunct="1">
              <a:buFont typeface="Wingdings" pitchFamily="2" charset="2"/>
              <a:buNone/>
            </a:pPr>
            <a:r>
              <a:rPr lang="en-US" sz="1800" b="1" smtClean="0">
                <a:latin typeface="Courier New" pitchFamily="49" charset="0"/>
              </a:rPr>
              <a:t>   </a:t>
            </a:r>
            <a:r>
              <a:rPr lang="en-US" sz="1800" smtClean="0">
                <a:solidFill>
                  <a:srgbClr val="008000"/>
                </a:solidFill>
                <a:latin typeface="Courier New" pitchFamily="49" charset="0"/>
              </a:rPr>
              <a:t>/* Declare an integer pointer */</a:t>
            </a:r>
          </a:p>
          <a:p>
            <a:pPr eaLnBrk="1" hangingPunct="1">
              <a:buFont typeface="Wingdings" pitchFamily="2" charset="2"/>
              <a:buNone/>
            </a:pPr>
            <a:r>
              <a:rPr lang="en-US" sz="1800" b="1" smtClean="0">
                <a:latin typeface="Courier New" pitchFamily="49" charset="0"/>
              </a:rPr>
              <a:t>	  </a:t>
            </a:r>
            <a:r>
              <a:rPr lang="en-US" sz="1800" smtClean="0">
                <a:latin typeface="Courier New" pitchFamily="49" charset="0"/>
              </a:rPr>
              <a:t>int *piMarks = NULL;</a:t>
            </a:r>
            <a:r>
              <a:rPr lang="en-US" sz="1800" b="1" smtClean="0">
                <a:latin typeface="Courier New" pitchFamily="49" charset="0"/>
              </a:rPr>
              <a:t>	</a:t>
            </a:r>
          </a:p>
          <a:p>
            <a:pPr eaLnBrk="1" hangingPunct="1">
              <a:buFont typeface="Wingdings" pitchFamily="2" charset="2"/>
              <a:buNone/>
            </a:pPr>
            <a:r>
              <a:rPr lang="en-US" sz="1800" b="1" smtClean="0">
                <a:latin typeface="Courier New" pitchFamily="49" charset="0"/>
              </a:rPr>
              <a:t>   </a:t>
            </a:r>
            <a:r>
              <a:rPr lang="en-US" sz="1800" smtClean="0">
                <a:solidFill>
                  <a:srgbClr val="008000"/>
                </a:solidFill>
                <a:latin typeface="Courier New" pitchFamily="49" charset="0"/>
              </a:rPr>
              <a:t>/* Initialize the array elements */</a:t>
            </a:r>
          </a:p>
          <a:p>
            <a:pPr eaLnBrk="1" hangingPunct="1">
              <a:buFont typeface="Wingdings" pitchFamily="2" charset="2"/>
              <a:buNone/>
            </a:pPr>
            <a:r>
              <a:rPr lang="en-US" sz="1800" b="1" smtClean="0">
                <a:latin typeface="Courier New" pitchFamily="49" charset="0"/>
              </a:rPr>
              <a:t>   	</a:t>
            </a:r>
            <a:r>
              <a:rPr lang="en-US" sz="1800" smtClean="0">
                <a:latin typeface="Courier New" pitchFamily="49" charset="0"/>
              </a:rPr>
              <a:t>aiMarks[0] = 76;</a:t>
            </a:r>
            <a:r>
              <a:rPr lang="en-US" sz="1800" b="1" smtClean="0">
                <a:latin typeface="Courier New" pitchFamily="49" charset="0"/>
              </a:rPr>
              <a:t> 	</a:t>
            </a:r>
            <a:r>
              <a:rPr lang="en-US" sz="1800" smtClean="0">
                <a:latin typeface="Courier New" pitchFamily="49" charset="0"/>
              </a:rPr>
              <a:t>aiMarks[1] = 89;</a:t>
            </a:r>
          </a:p>
          <a:p>
            <a:pPr eaLnBrk="1" hangingPunct="1">
              <a:buFont typeface="Wingdings" pitchFamily="2" charset="2"/>
              <a:buNone/>
            </a:pPr>
            <a:r>
              <a:rPr lang="en-US" sz="1800" smtClean="0">
                <a:latin typeface="Courier New" pitchFamily="49" charset="0"/>
              </a:rPr>
              <a:t>	      ... ...</a:t>
            </a:r>
          </a:p>
          <a:p>
            <a:pPr eaLnBrk="1" hangingPunct="1">
              <a:buFont typeface="Wingdings" pitchFamily="2" charset="2"/>
              <a:buNone/>
            </a:pPr>
            <a:r>
              <a:rPr lang="en-US" sz="1800" smtClean="0">
                <a:latin typeface="Courier New" pitchFamily="49" charset="0"/>
              </a:rPr>
              <a:t>	      ... ...</a:t>
            </a:r>
          </a:p>
          <a:p>
            <a:pPr eaLnBrk="1" hangingPunct="1">
              <a:buFont typeface="Wingdings" pitchFamily="2" charset="2"/>
              <a:buNone/>
            </a:pPr>
            <a:r>
              <a:rPr lang="en-US" sz="1800" smtClean="0">
                <a:latin typeface="Courier New" pitchFamily="49" charset="0"/>
              </a:rPr>
              <a:t>	    aiMarks[9] = 90;</a:t>
            </a:r>
          </a:p>
          <a:p>
            <a:pPr eaLnBrk="1" hangingPunct="1">
              <a:buFont typeface="Wingdings" pitchFamily="2" charset="2"/>
              <a:buNone/>
            </a:pPr>
            <a:r>
              <a:rPr lang="en-US" sz="1800" b="1" smtClean="0">
                <a:latin typeface="Courier New" pitchFamily="49"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47650" y="228600"/>
            <a:ext cx="9328150" cy="533400"/>
          </a:xfrm>
        </p:spPr>
        <p:txBody>
          <a:bodyPr lIns="90488" tIns="44450" rIns="90488" bIns="44450" anchor="b"/>
          <a:lstStyle/>
          <a:p>
            <a:pPr eaLnBrk="1" hangingPunct="1">
              <a:defRPr/>
            </a:pPr>
            <a:r>
              <a:rPr lang="en-US" dirty="0" smtClean="0"/>
              <a:t>Recap of day 2</a:t>
            </a:r>
          </a:p>
        </p:txBody>
      </p:sp>
      <p:sp>
        <p:nvSpPr>
          <p:cNvPr id="11267" name="Content Placeholder 3"/>
          <p:cNvSpPr>
            <a:spLocks noGrp="1"/>
          </p:cNvSpPr>
          <p:nvPr>
            <p:ph idx="1"/>
          </p:nvPr>
        </p:nvSpPr>
        <p:spPr/>
        <p:txBody>
          <a:bodyPr lIns="90488" tIns="44450" rIns="90488" bIns="44450">
            <a:normAutofit/>
          </a:bodyPr>
          <a:lstStyle/>
          <a:p>
            <a:pPr marL="401638" indent="-401638">
              <a:lnSpc>
                <a:spcPct val="150000"/>
              </a:lnSpc>
              <a:defRPr/>
            </a:pPr>
            <a:r>
              <a:rPr lang="en-US" sz="2400" dirty="0" smtClean="0"/>
              <a:t>Introduction to SDLC</a:t>
            </a:r>
          </a:p>
          <a:p>
            <a:pPr marL="401638" indent="-401638">
              <a:lnSpc>
                <a:spcPct val="150000"/>
              </a:lnSpc>
              <a:defRPr/>
            </a:pPr>
            <a:r>
              <a:rPr lang="en-US" sz="2400" dirty="0" smtClean="0"/>
              <a:t>Importance of Coding Standards</a:t>
            </a:r>
          </a:p>
          <a:p>
            <a:pPr marL="401638" indent="-401638">
              <a:lnSpc>
                <a:spcPct val="150000"/>
              </a:lnSpc>
              <a:defRPr/>
            </a:pPr>
            <a:r>
              <a:rPr lang="en-US" sz="2400" dirty="0" smtClean="0"/>
              <a:t>Variables, Constants, Data Types and Operators </a:t>
            </a:r>
          </a:p>
          <a:p>
            <a:pPr marL="401638" indent="-401638">
              <a:lnSpc>
                <a:spcPct val="150000"/>
              </a:lnSpc>
              <a:defRPr/>
            </a:pPr>
            <a:r>
              <a:rPr lang="en-US" sz="2400" dirty="0" smtClean="0"/>
              <a:t>Control Structures</a:t>
            </a:r>
          </a:p>
          <a:p>
            <a:pPr marL="401638" indent="-401638">
              <a:lnSpc>
                <a:spcPct val="150000"/>
              </a:lnSpc>
              <a:defRPr/>
            </a:pPr>
            <a:r>
              <a:rPr lang="en-US" sz="2400" dirty="0" smtClean="0"/>
              <a:t>Nested Loops, break and continue statements</a:t>
            </a:r>
          </a:p>
          <a:p>
            <a:pPr eaLnBrk="1" hangingPunct="1">
              <a:buFont typeface="Wingdings" pitchFamily="2" charset="2"/>
              <a:buNone/>
              <a:defRPr/>
            </a:pPr>
            <a:endParaRPr lang="en-US" sz="2400" dirty="0" smtClean="0"/>
          </a:p>
        </p:txBody>
      </p:sp>
      <p:sp>
        <p:nvSpPr>
          <p:cNvPr id="11268" name="Rectangle 4"/>
          <p:cNvSpPr>
            <a:spLocks noChangeArrowheads="1"/>
          </p:cNvSpPr>
          <p:nvPr/>
        </p:nvSpPr>
        <p:spPr bwMode="auto">
          <a:xfrm>
            <a:off x="2476500" y="1997075"/>
            <a:ext cx="4953000" cy="647700"/>
          </a:xfrm>
          <a:prstGeom prst="rect">
            <a:avLst/>
          </a:prstGeom>
          <a:noFill/>
          <a:ln w="9525">
            <a:noFill/>
            <a:miter lim="800000"/>
            <a:headEnd/>
            <a:tailEnd/>
          </a:ln>
        </p:spPr>
        <p:txBody>
          <a:bodyPr>
            <a:spAutoFit/>
          </a:bodyPr>
          <a:lstStyle/>
          <a:p>
            <a:pPr>
              <a:buFont typeface="Wingdings" pitchFamily="2" charset="2"/>
              <a:buNone/>
            </a:pPr>
            <a:endParaRPr lang="en-US"/>
          </a:p>
          <a:p>
            <a:pPr>
              <a:buFont typeface="Wingdings" pitchFamily="2" charset="2"/>
              <a:buNone/>
            </a:pP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7586" name="Rectangle 2"/>
          <p:cNvSpPr>
            <a:spLocks noGrp="1" noChangeArrowheads="1"/>
          </p:cNvSpPr>
          <p:nvPr>
            <p:ph type="title"/>
          </p:nvPr>
        </p:nvSpPr>
        <p:spPr>
          <a:xfrm>
            <a:off x="247650" y="401638"/>
            <a:ext cx="9288463" cy="512762"/>
          </a:xfrm>
        </p:spPr>
        <p:txBody>
          <a:bodyPr/>
          <a:lstStyle/>
          <a:p>
            <a:pPr algn="just" eaLnBrk="1" hangingPunct="1">
              <a:defRPr/>
            </a:pPr>
            <a:r>
              <a:rPr lang="en-US" smtClean="0"/>
              <a:t>Pointers and Arrays (3 of 3)</a:t>
            </a:r>
          </a:p>
        </p:txBody>
      </p:sp>
      <p:sp>
        <p:nvSpPr>
          <p:cNvPr id="47107" name="Rectangle 3"/>
          <p:cNvSpPr>
            <a:spLocks noGrp="1" noChangeArrowheads="1"/>
          </p:cNvSpPr>
          <p:nvPr>
            <p:ph type="body" sz="half" idx="1"/>
          </p:nvPr>
        </p:nvSpPr>
        <p:spPr>
          <a:xfrm>
            <a:off x="330200" y="1219200"/>
            <a:ext cx="9245600" cy="5029200"/>
          </a:xfrm>
        </p:spPr>
        <p:txBody>
          <a:bodyPr/>
          <a:lstStyle/>
          <a:p>
            <a:pPr eaLnBrk="1" hangingPunct="1">
              <a:buFont typeface="Wingdings" pitchFamily="2" charset="2"/>
              <a:buNone/>
              <a:defRPr/>
            </a:pPr>
            <a:r>
              <a:rPr lang="en-US" sz="1800" b="1" dirty="0" smtClean="0"/>
              <a:t>	</a:t>
            </a:r>
            <a:r>
              <a:rPr lang="en-US" sz="1800" dirty="0" smtClean="0">
                <a:solidFill>
                  <a:srgbClr val="008000"/>
                </a:solidFill>
                <a:latin typeface="Courier New" pitchFamily="49" charset="0"/>
              </a:rPr>
              <a:t>/* Pointer to the array. Array name  is </a:t>
            </a:r>
          </a:p>
          <a:p>
            <a:pPr eaLnBrk="1" hangingPunct="1">
              <a:buFont typeface="Wingdings" pitchFamily="2" charset="2"/>
              <a:buNone/>
              <a:defRPr/>
            </a:pPr>
            <a:r>
              <a:rPr lang="en-US" sz="1800" dirty="0" smtClean="0">
                <a:solidFill>
                  <a:srgbClr val="008000"/>
                </a:solidFill>
                <a:latin typeface="Courier New" pitchFamily="49" charset="0"/>
              </a:rPr>
              <a:t>    nothing but a pointer to the first element in the </a:t>
            </a:r>
          </a:p>
          <a:p>
            <a:pPr eaLnBrk="1" hangingPunct="1">
              <a:buFont typeface="Wingdings" pitchFamily="2" charset="2"/>
              <a:buNone/>
              <a:defRPr/>
            </a:pPr>
            <a:r>
              <a:rPr lang="en-US" sz="1800" dirty="0" smtClean="0">
                <a:solidFill>
                  <a:srgbClr val="008000"/>
                </a:solidFill>
                <a:latin typeface="Courier New" pitchFamily="49" charset="0"/>
              </a:rPr>
              <a:t>    array */</a:t>
            </a:r>
          </a:p>
          <a:p>
            <a:pPr eaLnBrk="1" hangingPunct="1">
              <a:buFont typeface="Wingdings" pitchFamily="2" charset="2"/>
              <a:buNone/>
              <a:defRPr/>
            </a:pPr>
            <a:r>
              <a:rPr lang="en-US" sz="1800" dirty="0" smtClean="0">
                <a:latin typeface="Courier New" pitchFamily="49" charset="0"/>
              </a:rPr>
              <a:t>	     </a:t>
            </a:r>
            <a:r>
              <a:rPr lang="en-US" sz="1800" dirty="0" err="1" smtClean="0">
                <a:latin typeface="Courier New" pitchFamily="49" charset="0"/>
              </a:rPr>
              <a:t>piMarks</a:t>
            </a:r>
            <a:r>
              <a:rPr lang="en-US" sz="1800" dirty="0" smtClean="0">
                <a:latin typeface="Courier New" pitchFamily="49" charset="0"/>
              </a:rPr>
              <a:t> = </a:t>
            </a:r>
            <a:r>
              <a:rPr lang="en-US" sz="1800" dirty="0" err="1" smtClean="0">
                <a:latin typeface="Courier New" pitchFamily="49" charset="0"/>
              </a:rPr>
              <a:t>aiMarks</a:t>
            </a:r>
            <a:r>
              <a:rPr lang="en-US" sz="1800" dirty="0" smtClean="0">
                <a:latin typeface="Courier New" pitchFamily="49" charset="0"/>
              </a:rPr>
              <a:t>;</a:t>
            </a:r>
          </a:p>
          <a:p>
            <a:pPr eaLnBrk="1" hangingPunct="1">
              <a:buFont typeface="Wingdings" pitchFamily="2" charset="2"/>
              <a:buNone/>
              <a:defRPr/>
            </a:pPr>
            <a:r>
              <a:rPr lang="en-US" sz="1800" dirty="0" smtClean="0">
                <a:latin typeface="Courier New" pitchFamily="49" charset="0"/>
              </a:rPr>
              <a:t>	</a:t>
            </a:r>
          </a:p>
          <a:p>
            <a:pPr eaLnBrk="1" hangingPunct="1">
              <a:buFont typeface="Wingdings" pitchFamily="2" charset="2"/>
              <a:buNone/>
              <a:defRPr/>
            </a:pPr>
            <a:r>
              <a:rPr lang="en-US" sz="1800" dirty="0" smtClean="0">
                <a:latin typeface="Courier New" pitchFamily="49" charset="0"/>
              </a:rPr>
              <a:t>  </a:t>
            </a:r>
            <a:r>
              <a:rPr lang="en-US" sz="1800" dirty="0" smtClean="0">
                <a:solidFill>
                  <a:srgbClr val="008000"/>
                </a:solidFill>
                <a:latin typeface="Courier New" pitchFamily="49" charset="0"/>
              </a:rPr>
              <a:t>/* Accessing array elements using the pointer </a:t>
            </a:r>
          </a:p>
          <a:p>
            <a:pPr eaLnBrk="1" hangingPunct="1">
              <a:buFont typeface="Wingdings" pitchFamily="2" charset="2"/>
              <a:buNone/>
              <a:defRPr/>
            </a:pPr>
            <a:r>
              <a:rPr lang="en-US" sz="1800" dirty="0" smtClean="0">
                <a:solidFill>
                  <a:srgbClr val="008000"/>
                </a:solidFill>
                <a:latin typeface="Courier New" pitchFamily="49" charset="0"/>
              </a:rPr>
              <a:t>     INSTEAD OF ARRAY NAME */</a:t>
            </a:r>
            <a:r>
              <a:rPr lang="en-US" sz="1800" dirty="0" smtClean="0">
                <a:latin typeface="Courier New" pitchFamily="49" charset="0"/>
              </a:rPr>
              <a:t> </a:t>
            </a:r>
          </a:p>
          <a:p>
            <a:pPr eaLnBrk="1" hangingPunct="1">
              <a:buFont typeface="Wingdings" pitchFamily="2" charset="2"/>
              <a:buNone/>
              <a:defRPr/>
            </a:pPr>
            <a:r>
              <a:rPr lang="en-US" sz="1800" dirty="0" smtClean="0">
                <a:latin typeface="Courier New" pitchFamily="49" charset="0"/>
              </a:rPr>
              <a:t>	     </a:t>
            </a:r>
            <a:r>
              <a:rPr lang="en-US" sz="1800" dirty="0" err="1" smtClean="0">
                <a:latin typeface="Courier New" pitchFamily="49" charset="0"/>
              </a:rPr>
              <a:t>printf</a:t>
            </a:r>
            <a:r>
              <a:rPr lang="en-US" sz="1800" dirty="0" smtClean="0">
                <a:latin typeface="Courier New" pitchFamily="49" charset="0"/>
              </a:rPr>
              <a:t> (“The array element at position 1 is %d \n”,   </a:t>
            </a:r>
          </a:p>
          <a:p>
            <a:pPr eaLnBrk="1" hangingPunct="1">
              <a:buFont typeface="Wingdings" pitchFamily="2" charset="2"/>
              <a:buNone/>
              <a:defRPr/>
            </a:pPr>
            <a:r>
              <a:rPr lang="en-US" sz="1800" dirty="0" smtClean="0">
                <a:latin typeface="Courier New" pitchFamily="49" charset="0"/>
              </a:rPr>
              <a:t>                 </a:t>
            </a:r>
            <a:r>
              <a:rPr lang="en-US" sz="1800" dirty="0" err="1" smtClean="0">
                <a:latin typeface="Courier New" pitchFamily="49" charset="0"/>
              </a:rPr>
              <a:t>piMarks</a:t>
            </a:r>
            <a:r>
              <a:rPr lang="en-US" sz="1800" dirty="0" smtClean="0">
                <a:latin typeface="Courier New" pitchFamily="49" charset="0"/>
              </a:rPr>
              <a:t>[1]);</a:t>
            </a:r>
          </a:p>
          <a:p>
            <a:pPr eaLnBrk="1" hangingPunct="1">
              <a:buFont typeface="Wingdings" pitchFamily="2" charset="2"/>
              <a:buNone/>
              <a:defRPr/>
            </a:pPr>
            <a:endParaRPr lang="en-US" b="1" dirty="0" smtClean="0">
              <a:solidFill>
                <a:srgbClr val="990000"/>
              </a:solidFill>
            </a:endParaRPr>
          </a:p>
          <a:p>
            <a:pPr eaLnBrk="1" hangingPunct="1">
              <a:buFont typeface="Wingdings" pitchFamily="2" charset="2"/>
              <a:buNone/>
              <a:defRPr/>
            </a:pPr>
            <a:r>
              <a:rPr lang="en-US" sz="1800" b="1" dirty="0" smtClean="0">
                <a:solidFill>
                  <a:srgbClr val="0000FF"/>
                </a:solidFill>
              </a:rPr>
              <a:t>NOTE: The above can also be written as </a:t>
            </a:r>
            <a:r>
              <a:rPr lang="en-US" sz="1800" b="1" dirty="0" smtClean="0">
                <a:solidFill>
                  <a:srgbClr val="0000FF"/>
                </a:solidFill>
                <a:latin typeface="Courier New" pitchFamily="49" charset="0"/>
              </a:rPr>
              <a:t>*(piMarks+1) or *(aiMarks+1)</a:t>
            </a:r>
          </a:p>
          <a:p>
            <a:pPr eaLnBrk="1" hangingPunct="1">
              <a:buFont typeface="Wingdings" pitchFamily="2" charset="2"/>
              <a:buNone/>
              <a:defRPr/>
            </a:pPr>
            <a:endParaRPr lang="en-US" sz="1800" b="1" dirty="0" smtClean="0">
              <a:solidFill>
                <a:srgbClr val="0000FF"/>
              </a:solidFill>
              <a:latin typeface="Courier New" pitchFamily="49" charset="0"/>
            </a:endParaRPr>
          </a:p>
          <a:p>
            <a:pPr marL="0" indent="0">
              <a:spcBef>
                <a:spcPct val="0"/>
              </a:spcBef>
              <a:buClrTx/>
              <a:buFont typeface="Wingdings" pitchFamily="2" charset="2"/>
              <a:buNone/>
              <a:defRPr/>
            </a:pPr>
            <a:r>
              <a:rPr lang="en-US" sz="1800" b="1" dirty="0" smtClean="0">
                <a:solidFill>
                  <a:schemeClr val="tx1"/>
                </a:solidFill>
                <a:latin typeface="Calibri" pitchFamily="34" charset="0"/>
                <a:ea typeface="Calibri" pitchFamily="34" charset="0"/>
                <a:cs typeface="Times New Roman" pitchFamily="18" charset="0"/>
              </a:rPr>
              <a:t>For more information on comparison between Arrays and pointers refer the following link in Kshop:</a:t>
            </a:r>
            <a:endParaRPr lang="en-US" sz="1800" b="1" dirty="0" smtClean="0">
              <a:solidFill>
                <a:schemeClr val="tx1"/>
              </a:solidFill>
            </a:endParaRPr>
          </a:p>
          <a:p>
            <a:pPr marL="0" indent="0">
              <a:spcBef>
                <a:spcPct val="0"/>
              </a:spcBef>
              <a:buClrTx/>
              <a:buFont typeface="Wingdings" pitchFamily="2" charset="2"/>
              <a:buNone/>
              <a:defRPr/>
            </a:pPr>
            <a:r>
              <a:rPr lang="en-US" b="1" dirty="0" smtClean="0">
                <a:solidFill>
                  <a:schemeClr val="accent2"/>
                </a:solidFill>
                <a:latin typeface="Calibri" pitchFamily="34" charset="0"/>
                <a:ea typeface="Calibri" pitchFamily="34" charset="0"/>
                <a:cs typeface="Times New Roman" pitchFamily="18" charset="0"/>
              </a:rPr>
              <a:t>http://172.25.103.176/InternalTutorial/itut_451580/itut_451580.htm</a:t>
            </a:r>
          </a:p>
          <a:p>
            <a:pPr marL="0" indent="0">
              <a:spcBef>
                <a:spcPct val="0"/>
              </a:spcBef>
              <a:buClrTx/>
              <a:buFont typeface="Wingdings" pitchFamily="2" charset="2"/>
              <a:buNone/>
              <a:defRPr/>
            </a:pPr>
            <a:endParaRPr lang="en-US" sz="1800" b="1" dirty="0" smtClean="0">
              <a:solidFill>
                <a:schemeClr val="accent2"/>
              </a:solidFill>
            </a:endParaRPr>
          </a:p>
          <a:p>
            <a:pPr eaLnBrk="1" hangingPunct="1">
              <a:buFont typeface="Wingdings" pitchFamily="2" charset="2"/>
              <a:buNone/>
              <a:defRPr/>
            </a:pPr>
            <a:endParaRPr lang="en-US" sz="1800" dirty="0" smtClean="0">
              <a:solidFill>
                <a:srgbClr val="0000FF"/>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247650" y="369888"/>
            <a:ext cx="9410700" cy="609600"/>
          </a:xfrm>
        </p:spPr>
        <p:txBody>
          <a:bodyPr/>
          <a:lstStyle/>
          <a:p>
            <a:pPr eaLnBrk="1" hangingPunct="1">
              <a:defRPr/>
            </a:pPr>
            <a:r>
              <a:rPr lang="en-US" smtClean="0"/>
              <a:t>Can you answer these questions?</a:t>
            </a:r>
          </a:p>
        </p:txBody>
      </p:sp>
      <p:sp>
        <p:nvSpPr>
          <p:cNvPr id="602115" name="Rectangle 3"/>
          <p:cNvSpPr>
            <a:spLocks noGrp="1" noChangeArrowheads="1"/>
          </p:cNvSpPr>
          <p:nvPr>
            <p:ph type="body" idx="1"/>
          </p:nvPr>
        </p:nvSpPr>
        <p:spPr>
          <a:xfrm>
            <a:off x="247650" y="1219200"/>
            <a:ext cx="9328150" cy="4868863"/>
          </a:xfrm>
        </p:spPr>
        <p:txBody>
          <a:bodyPr/>
          <a:lstStyle/>
          <a:p>
            <a:pPr marL="381000" indent="-381000" eaLnBrk="1" hangingPunct="1">
              <a:lnSpc>
                <a:spcPct val="80000"/>
              </a:lnSpc>
              <a:buClr>
                <a:schemeClr val="tx1"/>
              </a:buClr>
              <a:buFontTx/>
              <a:buAutoNum type="arabicPeriod"/>
            </a:pPr>
            <a:r>
              <a:rPr lang="en-US" b="1" smtClean="0"/>
              <a:t>Which of the following are valid ?</a:t>
            </a:r>
          </a:p>
          <a:p>
            <a:pPr marL="800100" lvl="1" indent="-342900" eaLnBrk="1" hangingPunct="1">
              <a:lnSpc>
                <a:spcPct val="80000"/>
              </a:lnSpc>
              <a:buClr>
                <a:schemeClr val="tx1"/>
              </a:buClr>
              <a:buFontTx/>
              <a:buAutoNum type="alphaLcParenR"/>
            </a:pPr>
            <a:r>
              <a:rPr lang="en-US" smtClean="0"/>
              <a:t>int *piPtr=NULL;</a:t>
            </a:r>
          </a:p>
          <a:p>
            <a:pPr marL="800100" lvl="1" indent="-342900" eaLnBrk="1" hangingPunct="1">
              <a:lnSpc>
                <a:spcPct val="80000"/>
              </a:lnSpc>
              <a:buClr>
                <a:schemeClr val="tx1"/>
              </a:buClr>
              <a:buFontTx/>
              <a:buAutoNum type="alphaLcParenR"/>
            </a:pPr>
            <a:r>
              <a:rPr lang="en-US" smtClean="0"/>
              <a:t>int iNumber;</a:t>
            </a:r>
          </a:p>
          <a:p>
            <a:pPr marL="800100" lvl="1" indent="-342900" eaLnBrk="1" hangingPunct="1">
              <a:lnSpc>
                <a:spcPct val="80000"/>
              </a:lnSpc>
              <a:buClr>
                <a:schemeClr val="tx1"/>
              </a:buClr>
              <a:buFont typeface="Wingdings" pitchFamily="2" charset="2"/>
              <a:buNone/>
            </a:pPr>
            <a:r>
              <a:rPr lang="en-US" smtClean="0"/>
              <a:t>      int *piPtr=&amp;iNumber;</a:t>
            </a:r>
          </a:p>
          <a:p>
            <a:pPr marL="800100" lvl="1" indent="-342900" eaLnBrk="1" hangingPunct="1">
              <a:lnSpc>
                <a:spcPct val="80000"/>
              </a:lnSpc>
              <a:buClr>
                <a:schemeClr val="tx1"/>
              </a:buClr>
              <a:buFont typeface="Wingdings" pitchFamily="2" charset="2"/>
              <a:buNone/>
            </a:pPr>
            <a:r>
              <a:rPr lang="en-US" smtClean="0"/>
              <a:t>      piPtr=10;</a:t>
            </a:r>
          </a:p>
          <a:p>
            <a:pPr marL="800100" lvl="1" indent="-342900" eaLnBrk="1" hangingPunct="1">
              <a:lnSpc>
                <a:spcPct val="80000"/>
              </a:lnSpc>
              <a:buClr>
                <a:schemeClr val="tx1"/>
              </a:buClr>
              <a:buFont typeface="Arial" charset="0"/>
              <a:buAutoNum type="alphaLcParenR" startAt="3"/>
            </a:pPr>
            <a:r>
              <a:rPr lang="en-US" smtClean="0"/>
              <a:t>int iNumber;</a:t>
            </a:r>
          </a:p>
          <a:p>
            <a:pPr marL="800100" lvl="1" indent="-342900" eaLnBrk="1" hangingPunct="1">
              <a:lnSpc>
                <a:spcPct val="80000"/>
              </a:lnSpc>
              <a:buClr>
                <a:schemeClr val="tx1"/>
              </a:buClr>
              <a:buFont typeface="Wingdings" pitchFamily="2" charset="2"/>
              <a:buNone/>
            </a:pPr>
            <a:r>
              <a:rPr lang="en-US" smtClean="0"/>
              <a:t>      int piPtr=&amp;iNumber;</a:t>
            </a:r>
          </a:p>
          <a:p>
            <a:pPr marL="381000" indent="-381000" eaLnBrk="1" hangingPunct="1">
              <a:lnSpc>
                <a:spcPct val="80000"/>
              </a:lnSpc>
              <a:buFontTx/>
              <a:buNone/>
            </a:pPr>
            <a:r>
              <a:rPr lang="en-US" b="1" smtClean="0"/>
              <a:t>2. What is the output of the following code snippet?</a:t>
            </a:r>
          </a:p>
          <a:p>
            <a:pPr marL="381000" indent="-381000" eaLnBrk="1" hangingPunct="1">
              <a:lnSpc>
                <a:spcPct val="80000"/>
              </a:lnSpc>
              <a:buFontTx/>
              <a:buNone/>
            </a:pPr>
            <a:r>
              <a:rPr lang="en-US" smtClean="0"/>
              <a:t>      int *piPtr=NULL;</a:t>
            </a:r>
          </a:p>
          <a:p>
            <a:pPr marL="381000" indent="-381000" eaLnBrk="1" hangingPunct="1">
              <a:lnSpc>
                <a:spcPct val="80000"/>
              </a:lnSpc>
              <a:buFontTx/>
              <a:buNone/>
            </a:pPr>
            <a:r>
              <a:rPr lang="en-US" smtClean="0"/>
              <a:t>	int iNumber1=10;</a:t>
            </a:r>
          </a:p>
          <a:p>
            <a:pPr marL="381000" indent="-381000" eaLnBrk="1" hangingPunct="1">
              <a:lnSpc>
                <a:spcPct val="80000"/>
              </a:lnSpc>
              <a:buFontTx/>
              <a:buNone/>
            </a:pPr>
            <a:r>
              <a:rPr lang="en-US" smtClean="0"/>
              <a:t>	int iNumber2=20;</a:t>
            </a:r>
          </a:p>
          <a:p>
            <a:pPr marL="381000" indent="-381000" eaLnBrk="1" hangingPunct="1">
              <a:lnSpc>
                <a:spcPct val="80000"/>
              </a:lnSpc>
              <a:buFontTx/>
              <a:buNone/>
            </a:pPr>
            <a:r>
              <a:rPr lang="en-US" smtClean="0"/>
              <a:t>	piPtr=&amp;iNumber1;</a:t>
            </a:r>
          </a:p>
          <a:p>
            <a:pPr marL="381000" indent="-381000" eaLnBrk="1" hangingPunct="1">
              <a:lnSpc>
                <a:spcPct val="80000"/>
              </a:lnSpc>
              <a:buFontTx/>
              <a:buNone/>
            </a:pPr>
            <a:r>
              <a:rPr lang="en-US" smtClean="0"/>
              <a:t>	printf("%d ",*piPtr);</a:t>
            </a:r>
          </a:p>
          <a:p>
            <a:pPr marL="381000" indent="-381000" eaLnBrk="1" hangingPunct="1">
              <a:lnSpc>
                <a:spcPct val="80000"/>
              </a:lnSpc>
              <a:buFontTx/>
              <a:buNone/>
            </a:pPr>
            <a:r>
              <a:rPr lang="en-US" smtClean="0"/>
              <a:t>	piPtr=&amp;iNumber2;</a:t>
            </a:r>
          </a:p>
          <a:p>
            <a:pPr marL="381000" indent="-381000" eaLnBrk="1" hangingPunct="1">
              <a:lnSpc>
                <a:spcPct val="80000"/>
              </a:lnSpc>
              <a:buFontTx/>
              <a:buNone/>
            </a:pPr>
            <a:r>
              <a:rPr lang="en-US" smtClean="0"/>
              <a:t>	*piPtr=100;</a:t>
            </a:r>
          </a:p>
          <a:p>
            <a:pPr marL="381000" indent="-381000" eaLnBrk="1" hangingPunct="1">
              <a:lnSpc>
                <a:spcPct val="80000"/>
              </a:lnSpc>
              <a:buFontTx/>
              <a:buNone/>
            </a:pPr>
            <a:r>
              <a:rPr lang="en-US" smtClean="0"/>
              <a:t>	printf("%d %d %d",*piPtr,iNumber1,iNumber2);</a:t>
            </a:r>
          </a:p>
          <a:p>
            <a:pPr marL="381000" indent="-381000" eaLnBrk="1" hangingPunct="1">
              <a:lnSpc>
                <a:spcPct val="80000"/>
              </a:lnSpc>
              <a:buFontTx/>
              <a:buNone/>
            </a:pPr>
            <a:r>
              <a:rPr lang="en-US" smtClean="0"/>
              <a:t>What is the inference of the output?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2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21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21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21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21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211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21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211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211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211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0211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0211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0211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2115">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02115">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02115">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0211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5"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247650" y="369888"/>
            <a:ext cx="9410700" cy="609600"/>
          </a:xfrm>
        </p:spPr>
        <p:txBody>
          <a:bodyPr/>
          <a:lstStyle/>
          <a:p>
            <a:pPr eaLnBrk="1" hangingPunct="1">
              <a:defRPr/>
            </a:pPr>
            <a:r>
              <a:rPr lang="en-US" smtClean="0"/>
              <a:t>Can you answer these questions?</a:t>
            </a:r>
          </a:p>
        </p:txBody>
      </p:sp>
      <p:sp>
        <p:nvSpPr>
          <p:cNvPr id="602115" name="Rectangle 3"/>
          <p:cNvSpPr>
            <a:spLocks noGrp="1" noChangeArrowheads="1"/>
          </p:cNvSpPr>
          <p:nvPr>
            <p:ph type="body" idx="1"/>
          </p:nvPr>
        </p:nvSpPr>
        <p:spPr>
          <a:xfrm>
            <a:off x="247650" y="1219200"/>
            <a:ext cx="9328150" cy="4868863"/>
          </a:xfrm>
        </p:spPr>
        <p:txBody>
          <a:bodyPr/>
          <a:lstStyle/>
          <a:p>
            <a:pPr>
              <a:buFont typeface="Wingdings" pitchFamily="2" charset="2"/>
              <a:buNone/>
              <a:defRPr/>
            </a:pPr>
            <a:r>
              <a:rPr lang="en-US" b="1" dirty="0" smtClean="0"/>
              <a:t>3. What is the output of the following code snippet?</a:t>
            </a:r>
            <a:endParaRPr lang="en-US" dirty="0" smtClean="0"/>
          </a:p>
          <a:p>
            <a:pPr>
              <a:buFont typeface="Wingdings" pitchFamily="2" charset="2"/>
              <a:buNone/>
              <a:defRPr/>
            </a:pPr>
            <a:r>
              <a:rPr lang="en-US" dirty="0" smtClean="0"/>
              <a:t>      </a:t>
            </a:r>
            <a:r>
              <a:rPr lang="en-US" dirty="0" err="1" smtClean="0"/>
              <a:t>int</a:t>
            </a:r>
            <a:r>
              <a:rPr lang="en-US" dirty="0" smtClean="0"/>
              <a:t> </a:t>
            </a:r>
            <a:r>
              <a:rPr lang="en-US" dirty="0" err="1" smtClean="0"/>
              <a:t>iNumber</a:t>
            </a:r>
            <a:r>
              <a:rPr lang="en-US" dirty="0" smtClean="0"/>
              <a:t>=10;</a:t>
            </a:r>
          </a:p>
          <a:p>
            <a:pPr>
              <a:buFont typeface="Wingdings" pitchFamily="2" charset="2"/>
              <a:buNone/>
              <a:defRPr/>
            </a:pPr>
            <a:r>
              <a:rPr lang="en-US" dirty="0" smtClean="0"/>
              <a:t>	</a:t>
            </a:r>
            <a:r>
              <a:rPr lang="en-US" dirty="0" err="1" smtClean="0"/>
              <a:t>printf</a:t>
            </a:r>
            <a:r>
              <a:rPr lang="en-US" dirty="0" smtClean="0"/>
              <a:t>("%d ",*(&amp;</a:t>
            </a:r>
            <a:r>
              <a:rPr lang="en-US" dirty="0" err="1" smtClean="0"/>
              <a:t>iNumber</a:t>
            </a:r>
            <a:r>
              <a:rPr lang="en-US" dirty="0" smtClean="0"/>
              <a:t>));</a:t>
            </a:r>
          </a:p>
          <a:p>
            <a:pPr>
              <a:buFont typeface="Wingdings" pitchFamily="2" charset="2"/>
              <a:buNone/>
              <a:defRPr/>
            </a:pPr>
            <a:r>
              <a:rPr lang="en-US" b="1" dirty="0" smtClean="0"/>
              <a:t>4. Consider the following declarations:</a:t>
            </a:r>
          </a:p>
          <a:p>
            <a:pPr>
              <a:buFont typeface="Wingdings" pitchFamily="2" charset="2"/>
              <a:buNone/>
              <a:defRPr/>
            </a:pPr>
            <a:r>
              <a:rPr lang="en-US" b="1" dirty="0" smtClean="0"/>
              <a:t>      </a:t>
            </a:r>
            <a:r>
              <a:rPr lang="en-US" b="1" dirty="0" err="1" smtClean="0"/>
              <a:t>int</a:t>
            </a:r>
            <a:r>
              <a:rPr lang="en-US" b="1" dirty="0" smtClean="0"/>
              <a:t> </a:t>
            </a:r>
            <a:r>
              <a:rPr lang="en-US" b="1" dirty="0" err="1" smtClean="0"/>
              <a:t>aiArray</a:t>
            </a:r>
            <a:r>
              <a:rPr lang="en-US" b="1" dirty="0" smtClean="0"/>
              <a:t> [ ]={100,200,300,400,500};</a:t>
            </a:r>
          </a:p>
          <a:p>
            <a:pPr>
              <a:buFont typeface="Wingdings" pitchFamily="2" charset="2"/>
              <a:buNone/>
              <a:defRPr/>
            </a:pPr>
            <a:r>
              <a:rPr lang="en-US" b="1" dirty="0" smtClean="0"/>
              <a:t>	 </a:t>
            </a:r>
            <a:r>
              <a:rPr lang="en-US" b="1" dirty="0" err="1" smtClean="0"/>
              <a:t>int</a:t>
            </a:r>
            <a:r>
              <a:rPr lang="en-US" b="1" dirty="0" smtClean="0"/>
              <a:t> * </a:t>
            </a:r>
            <a:r>
              <a:rPr lang="en-US" b="1" dirty="0" err="1" smtClean="0"/>
              <a:t>piPtr</a:t>
            </a:r>
            <a:r>
              <a:rPr lang="en-US" b="1" dirty="0" smtClean="0"/>
              <a:t> = </a:t>
            </a:r>
            <a:r>
              <a:rPr lang="en-US" b="1" dirty="0" err="1" smtClean="0"/>
              <a:t>aiArray</a:t>
            </a:r>
            <a:r>
              <a:rPr lang="en-US" b="1" dirty="0" smtClean="0"/>
              <a:t>; </a:t>
            </a:r>
          </a:p>
          <a:p>
            <a:pPr indent="-4763">
              <a:buFont typeface="Wingdings" pitchFamily="2" charset="2"/>
              <a:buNone/>
              <a:defRPr/>
            </a:pPr>
            <a:r>
              <a:rPr lang="en-US" b="1" dirty="0" smtClean="0"/>
              <a:t>What is the output of the following statements with respect to the above declaration?</a:t>
            </a:r>
            <a:endParaRPr lang="en-US" dirty="0" smtClean="0"/>
          </a:p>
          <a:p>
            <a:pPr marL="857250" lvl="1" indent="-457200">
              <a:buFont typeface="+mj-lt"/>
              <a:buAutoNum type="alphaLcParenR"/>
              <a:defRPr/>
            </a:pPr>
            <a:r>
              <a:rPr lang="en-US" dirty="0" err="1" smtClean="0"/>
              <a:t>printf</a:t>
            </a:r>
            <a:r>
              <a:rPr lang="en-US" dirty="0" smtClean="0"/>
              <a:t>(“%d”,*</a:t>
            </a:r>
            <a:r>
              <a:rPr lang="en-US" dirty="0" err="1" smtClean="0"/>
              <a:t>piPtr</a:t>
            </a:r>
            <a:r>
              <a:rPr lang="en-US" dirty="0" smtClean="0"/>
              <a:t>);</a:t>
            </a:r>
          </a:p>
          <a:p>
            <a:pPr marL="857250" lvl="1" indent="-457200">
              <a:buFont typeface="+mj-lt"/>
              <a:buAutoNum type="alphaLcParenR"/>
              <a:defRPr/>
            </a:pPr>
            <a:r>
              <a:rPr lang="en-US" dirty="0" err="1" smtClean="0"/>
              <a:t>printf</a:t>
            </a:r>
            <a:r>
              <a:rPr lang="en-US" dirty="0" smtClean="0"/>
              <a:t>("%d “,*(piPtr+2));</a:t>
            </a:r>
          </a:p>
          <a:p>
            <a:pPr marL="857250" lvl="1" indent="-457200">
              <a:buFont typeface="+mj-lt"/>
              <a:buAutoNum type="alphaLcParenR"/>
              <a:defRPr/>
            </a:pPr>
            <a:r>
              <a:rPr lang="en-US" dirty="0" smtClean="0"/>
              <a:t>What is the equivalent pointer notation for </a:t>
            </a:r>
            <a:r>
              <a:rPr lang="en-US" dirty="0" err="1" smtClean="0"/>
              <a:t>aiArray</a:t>
            </a:r>
            <a:r>
              <a:rPr lang="en-US" dirty="0" smtClean="0"/>
              <a:t>[1]?</a:t>
            </a:r>
          </a:p>
          <a:p>
            <a:pPr marL="857250" lvl="1" indent="-457200">
              <a:buFont typeface="+mj-lt"/>
              <a:buAutoNum type="alphaLcParenR"/>
              <a:defRPr/>
            </a:pPr>
            <a:r>
              <a:rPr lang="en-US" dirty="0" smtClean="0"/>
              <a:t>How can we access 500 through array notation and through the pointer?</a:t>
            </a:r>
          </a:p>
          <a:p>
            <a:pPr marL="857250" lvl="1" indent="-457200">
              <a:buFont typeface="+mj-lt"/>
              <a:buAutoNum type="alphaLcParenR"/>
              <a:defRPr/>
            </a:pPr>
            <a:r>
              <a:rPr lang="en-US" dirty="0" smtClean="0"/>
              <a:t>How can we print the address of 100 through the array and pointer notations?</a:t>
            </a:r>
          </a:p>
          <a:p>
            <a:pPr marL="381000" indent="-381000" eaLnBrk="1" hangingPunct="1">
              <a:lnSpc>
                <a:spcPct val="80000"/>
              </a:lnSpc>
              <a:buClr>
                <a:schemeClr val="tx1"/>
              </a:buClr>
              <a:buFont typeface="Wingdings" pitchFamily="2" charset="2"/>
              <a:buNone/>
              <a:defRP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2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2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2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2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2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21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2115">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2115">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2115">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211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2115">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21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5"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247650" y="369888"/>
            <a:ext cx="9410700" cy="609600"/>
          </a:xfrm>
        </p:spPr>
        <p:txBody>
          <a:bodyPr/>
          <a:lstStyle/>
          <a:p>
            <a:pPr eaLnBrk="1" hangingPunct="1">
              <a:defRPr/>
            </a:pPr>
            <a:r>
              <a:rPr lang="en-US" smtClean="0"/>
              <a:t>Can you answer these questions?</a:t>
            </a:r>
          </a:p>
        </p:txBody>
      </p:sp>
      <p:sp>
        <p:nvSpPr>
          <p:cNvPr id="602115" name="Rectangle 3"/>
          <p:cNvSpPr>
            <a:spLocks noGrp="1" noChangeArrowheads="1"/>
          </p:cNvSpPr>
          <p:nvPr>
            <p:ph type="body" idx="1"/>
          </p:nvPr>
        </p:nvSpPr>
        <p:spPr>
          <a:xfrm>
            <a:off x="247650" y="1219200"/>
            <a:ext cx="9328150" cy="4868863"/>
          </a:xfrm>
        </p:spPr>
        <p:txBody>
          <a:bodyPr/>
          <a:lstStyle/>
          <a:p>
            <a:pPr>
              <a:buFont typeface="Wingdings" pitchFamily="2" charset="2"/>
              <a:buNone/>
            </a:pPr>
            <a:r>
              <a:rPr lang="en-US" b="1" smtClean="0"/>
              <a:t>5. What is the output of the following code snippet?</a:t>
            </a:r>
          </a:p>
          <a:p>
            <a:pPr>
              <a:buFont typeface="Wingdings" pitchFamily="2" charset="2"/>
              <a:buNone/>
            </a:pPr>
            <a:r>
              <a:rPr lang="en-US" b="1" smtClean="0"/>
              <a:t>     </a:t>
            </a:r>
            <a:r>
              <a:rPr lang="en-US" smtClean="0"/>
              <a:t>int aiArray[5]; </a:t>
            </a:r>
          </a:p>
          <a:p>
            <a:pPr>
              <a:buFont typeface="Wingdings" pitchFamily="2" charset="2"/>
              <a:buNone/>
            </a:pPr>
            <a:r>
              <a:rPr lang="en-US" smtClean="0"/>
              <a:t>     int iCount = 0; </a:t>
            </a:r>
          </a:p>
          <a:p>
            <a:pPr>
              <a:buFont typeface="Wingdings" pitchFamily="2" charset="2"/>
              <a:buNone/>
            </a:pPr>
            <a:r>
              <a:rPr lang="en-US" smtClean="0"/>
              <a:t>     int *piPtr; </a:t>
            </a:r>
          </a:p>
          <a:p>
            <a:pPr>
              <a:buFont typeface="Wingdings" pitchFamily="2" charset="2"/>
              <a:buNone/>
            </a:pPr>
            <a:r>
              <a:rPr lang="en-US" smtClean="0"/>
              <a:t>     piPtr = aiArray; </a:t>
            </a:r>
          </a:p>
          <a:p>
            <a:pPr>
              <a:buFont typeface="Wingdings" pitchFamily="2" charset="2"/>
              <a:buNone/>
            </a:pPr>
            <a:r>
              <a:rPr lang="en-US" smtClean="0"/>
              <a:t>     for (iCount=0; iCount &lt; 5; iCount++){ </a:t>
            </a:r>
          </a:p>
          <a:p>
            <a:pPr>
              <a:buFont typeface="Wingdings" pitchFamily="2" charset="2"/>
              <a:buNone/>
            </a:pPr>
            <a:r>
              <a:rPr lang="en-US" smtClean="0"/>
              <a:t>              *(piPtr+iCount)=iCount;</a:t>
            </a:r>
          </a:p>
          <a:p>
            <a:pPr>
              <a:buFont typeface="Wingdings" pitchFamily="2" charset="2"/>
              <a:buNone/>
            </a:pPr>
            <a:r>
              <a:rPr lang="en-US" smtClean="0"/>
              <a:t>     } </a:t>
            </a:r>
          </a:p>
          <a:p>
            <a:pPr>
              <a:buFont typeface="Wingdings" pitchFamily="2" charset="2"/>
              <a:buNone/>
            </a:pPr>
            <a:r>
              <a:rPr lang="en-US" smtClean="0"/>
              <a:t>     for (iCount=0; iCount &lt; 5; iCount++){ </a:t>
            </a:r>
          </a:p>
          <a:p>
            <a:pPr>
              <a:buFont typeface="Wingdings" pitchFamily="2" charset="2"/>
              <a:buNone/>
            </a:pPr>
            <a:r>
              <a:rPr lang="en-US" smtClean="0"/>
              <a:t>                printf("%d ", aiArray[iCount]); </a:t>
            </a:r>
          </a:p>
          <a:p>
            <a:pPr>
              <a:buFont typeface="Wingdings" pitchFamily="2" charset="2"/>
              <a:buNone/>
            </a:pPr>
            <a:r>
              <a:rPr lang="en-US" smtClean="0"/>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2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2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2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2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2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21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21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021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0211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0211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21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ctrTitle"/>
          </p:nvPr>
        </p:nvSpPr>
        <p:spPr>
          <a:xfrm>
            <a:off x="609600" y="990600"/>
            <a:ext cx="8420100" cy="685800"/>
          </a:xfrm>
        </p:spPr>
        <p:txBody>
          <a:bodyPr/>
          <a:lstStyle/>
          <a:p>
            <a:pPr eaLnBrk="1" hangingPunct="1">
              <a:defRPr/>
            </a:pPr>
            <a:r>
              <a:rPr lang="en-US" sz="3200" smtClean="0"/>
              <a:t>Strings</a:t>
            </a:r>
          </a:p>
        </p:txBody>
      </p:sp>
      <p:sp>
        <p:nvSpPr>
          <p:cNvPr id="407556" name="Rectangle 4"/>
          <p:cNvSpPr>
            <a:spLocks noGrp="1" noChangeArrowheads="1"/>
          </p:cNvSpPr>
          <p:nvPr>
            <p:ph type="subTitle" idx="1"/>
          </p:nvPr>
        </p:nvSpPr>
        <p:spPr/>
        <p:txBody>
          <a:bodyPr/>
          <a:lstStyle/>
          <a:p>
            <a:pPr eaLnBrk="1" hangingPunct="1">
              <a:defRPr/>
            </a:pPr>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247650" y="239713"/>
            <a:ext cx="9288463" cy="512762"/>
          </a:xfrm>
        </p:spPr>
        <p:txBody>
          <a:bodyPr/>
          <a:lstStyle/>
          <a:p>
            <a:pPr eaLnBrk="1" hangingPunct="1">
              <a:defRPr/>
            </a:pPr>
            <a:r>
              <a:rPr lang="en-US" dirty="0" smtClean="0"/>
              <a:t>Strings (1 of 2)</a:t>
            </a:r>
          </a:p>
        </p:txBody>
      </p:sp>
      <p:sp>
        <p:nvSpPr>
          <p:cNvPr id="53251" name="Rectangle 3"/>
          <p:cNvSpPr>
            <a:spLocks noGrp="1" noChangeArrowheads="1"/>
          </p:cNvSpPr>
          <p:nvPr>
            <p:ph type="body" idx="1"/>
          </p:nvPr>
        </p:nvSpPr>
        <p:spPr>
          <a:xfrm>
            <a:off x="247650" y="1219200"/>
            <a:ext cx="9328150" cy="4868863"/>
          </a:xfrm>
        </p:spPr>
        <p:txBody>
          <a:bodyPr/>
          <a:lstStyle/>
          <a:p>
            <a:pPr eaLnBrk="1" hangingPunct="1"/>
            <a:r>
              <a:rPr lang="en-US" dirty="0" smtClean="0"/>
              <a:t>Limitations of a character array:</a:t>
            </a:r>
          </a:p>
          <a:p>
            <a:pPr lvl="1" eaLnBrk="1" hangingPunct="1"/>
            <a:r>
              <a:rPr lang="en-US" dirty="0" smtClean="0"/>
              <a:t>A character array consists of a collection of characters which may or may not be related</a:t>
            </a:r>
          </a:p>
          <a:p>
            <a:pPr lvl="1" eaLnBrk="1" hangingPunct="1"/>
            <a:r>
              <a:rPr lang="en-US" dirty="0" smtClean="0"/>
              <a:t>If a related set of characters are to be accepted/printed , for </a:t>
            </a:r>
            <a:r>
              <a:rPr lang="en-US" dirty="0" err="1" smtClean="0"/>
              <a:t>eg</a:t>
            </a:r>
            <a:r>
              <a:rPr lang="en-US" dirty="0" smtClean="0"/>
              <a:t>. The name of an employee, it has to be done in a loop</a:t>
            </a:r>
          </a:p>
          <a:p>
            <a:pPr lvl="1" eaLnBrk="1" hangingPunct="1"/>
            <a:r>
              <a:rPr lang="en-US" dirty="0" smtClean="0"/>
              <a:t>This can be tedious given the fact that such related set of characters are frequently required in real life applications</a:t>
            </a:r>
          </a:p>
          <a:p>
            <a:pPr eaLnBrk="1" hangingPunct="1"/>
            <a:r>
              <a:rPr lang="en-US" dirty="0" smtClean="0"/>
              <a:t>Strings:</a:t>
            </a:r>
          </a:p>
          <a:p>
            <a:pPr lvl="1" eaLnBrk="1" hangingPunct="1"/>
            <a:r>
              <a:rPr lang="en-US" dirty="0" smtClean="0"/>
              <a:t>A string is a series of characters in a group that occupy contiguous memory </a:t>
            </a:r>
          </a:p>
          <a:p>
            <a:pPr lvl="1" eaLnBrk="1" hangingPunct="1"/>
            <a:r>
              <a:rPr lang="en-US" dirty="0" smtClean="0"/>
              <a:t>The string is treated as a single entity </a:t>
            </a:r>
          </a:p>
          <a:p>
            <a:pPr lvl="1" eaLnBrk="1" hangingPunct="1"/>
            <a:r>
              <a:rPr lang="en-US" dirty="0" smtClean="0"/>
              <a:t>This helps in accessing/accepting and printing the strings in an easier manner </a:t>
            </a:r>
          </a:p>
          <a:p>
            <a:pPr eaLnBrk="1" hangingPunct="1"/>
            <a:r>
              <a:rPr lang="en-US" dirty="0" smtClean="0"/>
              <a:t>Examples:</a:t>
            </a:r>
          </a:p>
          <a:p>
            <a:pPr lvl="1" eaLnBrk="1" hangingPunct="1"/>
            <a:r>
              <a:rPr lang="en-US" dirty="0" smtClean="0"/>
              <a:t>Name of an employee</a:t>
            </a:r>
          </a:p>
          <a:p>
            <a:pPr lvl="1" eaLnBrk="1" hangingPunct="1"/>
            <a:r>
              <a:rPr lang="en-US" dirty="0" smtClean="0"/>
              <a:t>Description of an item</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247650" y="239713"/>
            <a:ext cx="9288463" cy="512762"/>
          </a:xfrm>
        </p:spPr>
        <p:txBody>
          <a:bodyPr/>
          <a:lstStyle/>
          <a:p>
            <a:pPr eaLnBrk="1" hangingPunct="1">
              <a:defRPr/>
            </a:pPr>
            <a:r>
              <a:rPr lang="en-US" dirty="0" smtClean="0"/>
              <a:t>Strings (2 of 2)</a:t>
            </a:r>
          </a:p>
        </p:txBody>
      </p:sp>
      <p:sp>
        <p:nvSpPr>
          <p:cNvPr id="55299" name="Rectangle 3"/>
          <p:cNvSpPr>
            <a:spLocks noGrp="1" noChangeArrowheads="1"/>
          </p:cNvSpPr>
          <p:nvPr>
            <p:ph type="body" idx="1"/>
          </p:nvPr>
        </p:nvSpPr>
        <p:spPr>
          <a:xfrm>
            <a:off x="247650" y="1219200"/>
            <a:ext cx="9328150" cy="4868863"/>
          </a:xfrm>
        </p:spPr>
        <p:txBody>
          <a:bodyPr/>
          <a:lstStyle/>
          <a:p>
            <a:pPr eaLnBrk="1" hangingPunct="1"/>
            <a:r>
              <a:rPr lang="en-US" smtClean="0"/>
              <a:t>A string has a terminator character which indicates the end of the string </a:t>
            </a:r>
          </a:p>
          <a:p>
            <a:pPr eaLnBrk="1" hangingPunct="1"/>
            <a:r>
              <a:rPr lang="en-US" smtClean="0"/>
              <a:t>The terminator character is represented by </a:t>
            </a:r>
            <a:r>
              <a:rPr lang="en-US" b="1" smtClean="0">
                <a:solidFill>
                  <a:srgbClr val="0000FF"/>
                </a:solidFill>
              </a:rPr>
              <a:t>‘\0’</a:t>
            </a:r>
            <a:r>
              <a:rPr lang="en-US" smtClean="0"/>
              <a:t> </a:t>
            </a:r>
          </a:p>
          <a:p>
            <a:pPr eaLnBrk="1" hangingPunct="1"/>
            <a:r>
              <a:rPr lang="en-US" smtClean="0"/>
              <a:t>Memory Space should be allocated to store </a:t>
            </a:r>
            <a:r>
              <a:rPr lang="en-US" b="1" smtClean="0">
                <a:solidFill>
                  <a:srgbClr val="0000FF"/>
                </a:solidFill>
              </a:rPr>
              <a:t>‘\0</a:t>
            </a:r>
            <a:r>
              <a:rPr lang="en-US" b="1" smtClean="0"/>
              <a:t>’</a:t>
            </a:r>
            <a:r>
              <a:rPr lang="en-US" smtClean="0"/>
              <a:t> as part of the string</a:t>
            </a:r>
          </a:p>
          <a:p>
            <a:pPr eaLnBrk="1" hangingPunct="1"/>
            <a:r>
              <a:rPr lang="en-US" smtClean="0"/>
              <a:t>A null character (\0) occupies </a:t>
            </a:r>
            <a:r>
              <a:rPr lang="en-US" b="1" smtClean="0"/>
              <a:t>1 byte</a:t>
            </a:r>
            <a:r>
              <a:rPr lang="en-US" smtClean="0"/>
              <a:t> of memory</a:t>
            </a:r>
          </a:p>
          <a:p>
            <a:pPr eaLnBrk="1" hangingPunct="1"/>
            <a:r>
              <a:rPr lang="en-US" smtClean="0"/>
              <a:t>Strings are enclosed in “ “(double quotes)</a:t>
            </a:r>
          </a:p>
          <a:p>
            <a:pPr eaLnBrk="1" hangingPunct="1"/>
            <a:r>
              <a:rPr lang="en-US" b="1" smtClean="0"/>
              <a:t>Example:</a:t>
            </a:r>
          </a:p>
          <a:p>
            <a:pPr eaLnBrk="1" hangingPunct="1">
              <a:buFont typeface="Wingdings" pitchFamily="2" charset="2"/>
              <a:buNone/>
            </a:pPr>
            <a:endParaRPr lang="en-US" smtClean="0"/>
          </a:p>
          <a:p>
            <a:pPr eaLnBrk="1" hangingPunct="1">
              <a:buFont typeface="Wingdings" pitchFamily="2" charset="2"/>
              <a:buNone/>
            </a:pPr>
            <a:r>
              <a:rPr lang="en-US" smtClean="0"/>
              <a:t>	</a:t>
            </a:r>
            <a:r>
              <a:rPr lang="en-US" sz="1800" b="1" smtClean="0"/>
              <a:t>“My Training” </a:t>
            </a:r>
          </a:p>
          <a:p>
            <a:pPr eaLnBrk="1" hangingPunct="1">
              <a:buFont typeface="Wingdings" pitchFamily="2" charset="2"/>
              <a:buNone/>
            </a:pPr>
            <a:r>
              <a:rPr lang="en-US" sz="1800" b="1" smtClean="0"/>
              <a:t>	“Programming Fundamentals”</a:t>
            </a:r>
          </a:p>
          <a:p>
            <a:pPr eaLnBrk="1" hangingPunct="1">
              <a:buFont typeface="Wingdings" pitchFamily="2" charset="2"/>
              <a:buNone/>
            </a:pPr>
            <a:r>
              <a:rPr lang="en-US" smtClean="0"/>
              <a:t> </a:t>
            </a:r>
          </a:p>
          <a:p>
            <a:pPr eaLnBrk="1" hangingPunct="1">
              <a:buFont typeface="Wingdings" pitchFamily="2" charset="2"/>
              <a:buNone/>
            </a:pPr>
            <a:r>
              <a:rPr lang="en-US" smtClean="0"/>
              <a:t/>
            </a:r>
            <a:br>
              <a:rPr lang="en-US" smtClean="0"/>
            </a:br>
            <a:endParaRPr lang="en-US" smtClean="0"/>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47650" y="239713"/>
            <a:ext cx="9288463" cy="512762"/>
          </a:xfrm>
        </p:spPr>
        <p:txBody>
          <a:bodyPr lIns="90488" tIns="44450" rIns="90488" bIns="44450" anchor="b"/>
          <a:lstStyle/>
          <a:p>
            <a:pPr eaLnBrk="1" hangingPunct="1">
              <a:defRPr/>
            </a:pPr>
            <a:r>
              <a:rPr lang="en-US" dirty="0" smtClean="0"/>
              <a:t>Declaration of Strings</a:t>
            </a:r>
          </a:p>
        </p:txBody>
      </p:sp>
      <p:sp>
        <p:nvSpPr>
          <p:cNvPr id="56323" name="Rectangle 3"/>
          <p:cNvSpPr>
            <a:spLocks noGrp="1" noChangeArrowheads="1"/>
          </p:cNvSpPr>
          <p:nvPr>
            <p:ph type="body" idx="1"/>
          </p:nvPr>
        </p:nvSpPr>
        <p:spPr>
          <a:xfrm>
            <a:off x="330200" y="1524000"/>
            <a:ext cx="9245600" cy="4518025"/>
          </a:xfrm>
          <a:noFill/>
        </p:spPr>
        <p:txBody>
          <a:bodyPr lIns="90488" tIns="44450" rIns="90488" bIns="44450"/>
          <a:lstStyle/>
          <a:p>
            <a:pPr eaLnBrk="1" hangingPunct="1">
              <a:lnSpc>
                <a:spcPct val="80000"/>
              </a:lnSpc>
              <a:buFont typeface="Wingdings" pitchFamily="2" charset="2"/>
              <a:buNone/>
            </a:pPr>
            <a:r>
              <a:rPr lang="en-US" b="1" smtClean="0">
                <a:latin typeface="Courier New" pitchFamily="49" charset="0"/>
              </a:rPr>
              <a:t>Syntax:  </a:t>
            </a:r>
          </a:p>
          <a:p>
            <a:pPr eaLnBrk="1" hangingPunct="1">
              <a:lnSpc>
                <a:spcPct val="80000"/>
              </a:lnSpc>
              <a:buFont typeface="Wingdings" pitchFamily="2" charset="2"/>
              <a:buNone/>
            </a:pPr>
            <a:r>
              <a:rPr lang="en-US" b="1" smtClean="0">
                <a:latin typeface="Courier New" pitchFamily="49" charset="0"/>
              </a:rPr>
              <a:t>  char variablename [Number_of_characters];</a:t>
            </a:r>
          </a:p>
          <a:p>
            <a:pPr eaLnBrk="1" hangingPunct="1">
              <a:lnSpc>
                <a:spcPct val="80000"/>
              </a:lnSpc>
            </a:pPr>
            <a:endParaRPr lang="en-US" b="1" smtClean="0">
              <a:latin typeface="Courier New" pitchFamily="49" charset="0"/>
            </a:endParaRPr>
          </a:p>
          <a:p>
            <a:pPr eaLnBrk="1" hangingPunct="1">
              <a:lnSpc>
                <a:spcPct val="80000"/>
              </a:lnSpc>
            </a:pPr>
            <a:r>
              <a:rPr lang="en-US" b="1" smtClean="0"/>
              <a:t>Example:</a:t>
            </a:r>
          </a:p>
          <a:p>
            <a:pPr eaLnBrk="1" hangingPunct="1">
              <a:lnSpc>
                <a:spcPct val="80000"/>
              </a:lnSpc>
              <a:buFont typeface="Wingdings" pitchFamily="2" charset="2"/>
              <a:buNone/>
            </a:pPr>
            <a:r>
              <a:rPr lang="en-US" smtClean="0"/>
              <a:t>			</a:t>
            </a:r>
            <a:r>
              <a:rPr lang="en-US" smtClean="0">
                <a:latin typeface="Courier New" pitchFamily="49" charset="0"/>
              </a:rPr>
              <a:t>char acEmployeeName[20];</a:t>
            </a:r>
          </a:p>
          <a:p>
            <a:pPr eaLnBrk="1" hangingPunct="1">
              <a:lnSpc>
                <a:spcPct val="80000"/>
              </a:lnSpc>
              <a:buFont typeface="Wingdings" pitchFamily="2" charset="2"/>
              <a:buNone/>
            </a:pPr>
            <a:endParaRPr lang="en-US" smtClean="0">
              <a:latin typeface="Courier New" pitchFamily="49" charset="0"/>
            </a:endParaRPr>
          </a:p>
          <a:p>
            <a:pPr eaLnBrk="1" hangingPunct="1">
              <a:lnSpc>
                <a:spcPct val="80000"/>
              </a:lnSpc>
              <a:buFont typeface="Wingdings" pitchFamily="2" charset="2"/>
              <a:buNone/>
            </a:pPr>
            <a:r>
              <a:rPr lang="en-US" smtClean="0"/>
              <a:t>	Here 20 implies that the maximum number of characters can be 19 and one position is reserved for ‘\0’</a:t>
            </a:r>
          </a:p>
          <a:p>
            <a:pPr eaLnBrk="1" hangingPunct="1">
              <a:lnSpc>
                <a:spcPct val="80000"/>
              </a:lnSpc>
              <a:buFont typeface="Wingdings" pitchFamily="2" charset="2"/>
              <a:buNone/>
            </a:pPr>
            <a:endParaRPr lang="en-US" smtClean="0"/>
          </a:p>
          <a:p>
            <a:pPr eaLnBrk="1" hangingPunct="1">
              <a:lnSpc>
                <a:spcPct val="80000"/>
              </a:lnSpc>
              <a:buFont typeface="Wingdings" pitchFamily="2" charset="2"/>
              <a:buNone/>
            </a:pPr>
            <a:r>
              <a:rPr lang="en-US" smtClean="0"/>
              <a:t>	Since a character occupies one byte, the above array occupies 20 bytes (19 bytes for the employee name and one byte for ‘\0’)</a:t>
            </a:r>
          </a:p>
          <a:p>
            <a:pPr eaLnBrk="1" hangingPunct="1">
              <a:lnSpc>
                <a:spcPct val="80000"/>
              </a:lnSpc>
              <a:buFont typeface="Wingdings" pitchFamily="2" charset="2"/>
              <a:buNone/>
            </a:pPr>
            <a:r>
              <a:rPr lang="en-US" sz="1600" b="1" smtClean="0"/>
              <a:t>	</a:t>
            </a:r>
          </a:p>
          <a:p>
            <a:pPr eaLnBrk="1" hangingPunct="1">
              <a:lnSpc>
                <a:spcPct val="80000"/>
              </a:lnSpc>
              <a:buFont typeface="Wingdings" pitchFamily="2" charset="2"/>
              <a:buNone/>
            </a:pPr>
            <a:r>
              <a:rPr lang="en-US" sz="1600" b="1" smtClean="0"/>
              <a:t>	</a:t>
            </a:r>
            <a:r>
              <a:rPr lang="en-US" sz="1600" smtClean="0"/>
              <a:t>	</a:t>
            </a:r>
          </a:p>
          <a:p>
            <a:pPr eaLnBrk="1" hangingPunct="1">
              <a:lnSpc>
                <a:spcPct val="80000"/>
              </a:lnSpc>
              <a:buFont typeface="Wingdings" pitchFamily="2" charset="2"/>
              <a:buNone/>
            </a:pPr>
            <a:endParaRPr lang="en-US" sz="1600" smtClean="0"/>
          </a:p>
          <a:p>
            <a:pPr eaLnBrk="1" hangingPunct="1">
              <a:lnSpc>
                <a:spcPct val="80000"/>
              </a:lnSpc>
              <a:buFont typeface="Wingdings" pitchFamily="2" charset="2"/>
              <a:buNone/>
            </a:pPr>
            <a:endParaRPr lang="en-US" sz="1600" smtClean="0"/>
          </a:p>
          <a:p>
            <a:pPr eaLnBrk="1" hangingPunct="1">
              <a:lnSpc>
                <a:spcPct val="80000"/>
              </a:lnSpc>
              <a:buFont typeface="Wingdings" pitchFamily="2" charset="2"/>
              <a:buNone/>
            </a:pPr>
            <a:r>
              <a:rPr lang="en-US" sz="1600" smtClean="0"/>
              <a:t>	</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47650" y="325438"/>
            <a:ext cx="9288463" cy="512762"/>
          </a:xfrm>
        </p:spPr>
        <p:txBody>
          <a:bodyPr lIns="90488" tIns="44450" rIns="90488" bIns="44450" anchor="b"/>
          <a:lstStyle/>
          <a:p>
            <a:pPr eaLnBrk="1" hangingPunct="1">
              <a:defRPr/>
            </a:pPr>
            <a:r>
              <a:rPr lang="en-US" smtClean="0"/>
              <a:t>Static initialization of Strings (1 of 2)</a:t>
            </a:r>
          </a:p>
        </p:txBody>
      </p:sp>
      <p:sp>
        <p:nvSpPr>
          <p:cNvPr id="56323" name="Rectangle 3"/>
          <p:cNvSpPr>
            <a:spLocks noGrp="1" noChangeArrowheads="1"/>
          </p:cNvSpPr>
          <p:nvPr>
            <p:ph type="body" idx="1"/>
          </p:nvPr>
        </p:nvSpPr>
        <p:spPr>
          <a:xfrm>
            <a:off x="247650" y="1239838"/>
            <a:ext cx="9328150" cy="4848225"/>
          </a:xfrm>
        </p:spPr>
        <p:txBody>
          <a:bodyPr lIns="90488" tIns="44450" rIns="90488" bIns="44450"/>
          <a:lstStyle/>
          <a:p>
            <a:pPr eaLnBrk="1" hangingPunct="1">
              <a:defRPr/>
            </a:pPr>
            <a:r>
              <a:rPr lang="en-US" dirty="0" smtClean="0">
                <a:latin typeface="Courier New" pitchFamily="49" charset="0"/>
              </a:rPr>
              <a:t>char </a:t>
            </a:r>
            <a:r>
              <a:rPr lang="en-US" dirty="0" err="1" smtClean="0">
                <a:latin typeface="Courier New" pitchFamily="49" charset="0"/>
              </a:rPr>
              <a:t>acItemCategory</a:t>
            </a:r>
            <a:r>
              <a:rPr lang="en-US" dirty="0" smtClean="0">
                <a:latin typeface="Courier New" pitchFamily="49" charset="0"/>
              </a:rPr>
              <a:t>[15]=“Greeting Cards”;</a:t>
            </a:r>
          </a:p>
          <a:p>
            <a:pPr eaLnBrk="1" hangingPunct="1">
              <a:buFont typeface="Wingdings" pitchFamily="2" charset="2"/>
              <a:buNone/>
              <a:defRPr/>
            </a:pPr>
            <a:r>
              <a:rPr lang="en-US" dirty="0" smtClean="0"/>
              <a:t>     In the above declaration, the size of the array is 15 bytes and the length of the string is the number of  characters in the string i.e. 14 and One extra space for ‘\0’</a:t>
            </a:r>
          </a:p>
          <a:p>
            <a:pPr eaLnBrk="1" hangingPunct="1">
              <a:buFont typeface="Wingdings" pitchFamily="2" charset="2"/>
              <a:buNone/>
              <a:defRPr/>
            </a:pPr>
            <a:endParaRPr lang="en-US" dirty="0" smtClean="0"/>
          </a:p>
          <a:p>
            <a:pPr eaLnBrk="1" hangingPunct="1">
              <a:defRPr/>
            </a:pPr>
            <a:r>
              <a:rPr lang="en-US" dirty="0" smtClean="0">
                <a:latin typeface="Courier New" pitchFamily="49" charset="0"/>
              </a:rPr>
              <a:t>char </a:t>
            </a:r>
            <a:r>
              <a:rPr lang="en-US" dirty="0" err="1" smtClean="0">
                <a:latin typeface="Courier New" pitchFamily="49" charset="0"/>
              </a:rPr>
              <a:t>acItemCategory</a:t>
            </a:r>
            <a:r>
              <a:rPr lang="en-US" dirty="0" smtClean="0">
                <a:latin typeface="Courier New" pitchFamily="49" charset="0"/>
              </a:rPr>
              <a:t>[15]=“Ornaments” ;</a:t>
            </a:r>
          </a:p>
          <a:p>
            <a:pPr eaLnBrk="1" hangingPunct="1">
              <a:buFont typeface="Wingdings" pitchFamily="2" charset="2"/>
              <a:buNone/>
              <a:defRPr/>
            </a:pPr>
            <a:r>
              <a:rPr lang="en-US" dirty="0" smtClean="0"/>
              <a:t>    Here the size is more than the number of characters which is valid</a:t>
            </a:r>
          </a:p>
          <a:p>
            <a:pPr eaLnBrk="1" hangingPunct="1">
              <a:buFont typeface="Wingdings" pitchFamily="2" charset="2"/>
              <a:buNone/>
              <a:defRPr/>
            </a:pPr>
            <a:endParaRPr lang="en-US" dirty="0" smtClean="0"/>
          </a:p>
          <a:p>
            <a:pPr eaLnBrk="1" hangingPunct="1">
              <a:defRPr/>
            </a:pPr>
            <a:r>
              <a:rPr lang="en-US" dirty="0" smtClean="0">
                <a:latin typeface="Courier New" pitchFamily="49" charset="0"/>
              </a:rPr>
              <a:t>char </a:t>
            </a:r>
            <a:r>
              <a:rPr lang="en-US" dirty="0" err="1" smtClean="0">
                <a:latin typeface="Courier New" pitchFamily="49" charset="0"/>
              </a:rPr>
              <a:t>acItemCategory</a:t>
            </a:r>
            <a:r>
              <a:rPr lang="en-US" dirty="0" smtClean="0">
                <a:latin typeface="Courier New" pitchFamily="49" charset="0"/>
              </a:rPr>
              <a:t>[]=“Groceries”;</a:t>
            </a:r>
          </a:p>
          <a:p>
            <a:pPr eaLnBrk="1" hangingPunct="1">
              <a:buFont typeface="Wingdings" pitchFamily="2" charset="2"/>
              <a:buNone/>
              <a:defRPr/>
            </a:pPr>
            <a:r>
              <a:rPr lang="en-US" dirty="0" smtClean="0"/>
              <a:t>	Here the size of the array is computed automatically which is 10. Total number of characters in the string is 9 and 1 for ‘\0’; </a:t>
            </a:r>
          </a:p>
          <a:p>
            <a:pPr eaLnBrk="1" hangingPunct="1">
              <a:buFont typeface="Wingdings" pitchFamily="2" charset="2"/>
              <a:buNone/>
              <a:defRPr/>
            </a:pPr>
            <a:endParaRPr lang="en-US" dirty="0" smtClean="0"/>
          </a:p>
          <a:p>
            <a:pPr eaLnBrk="1" hangingPunct="1">
              <a:defRPr/>
            </a:pPr>
            <a:r>
              <a:rPr lang="en-US" dirty="0" smtClean="0">
                <a:latin typeface="Courier New" pitchFamily="49" charset="0"/>
              </a:rPr>
              <a:t>char *</a:t>
            </a:r>
            <a:r>
              <a:rPr lang="en-US" dirty="0" err="1" smtClean="0">
                <a:latin typeface="Courier New" pitchFamily="49" charset="0"/>
              </a:rPr>
              <a:t>pcStr</a:t>
            </a:r>
            <a:r>
              <a:rPr lang="en-US" dirty="0" smtClean="0">
                <a:latin typeface="Courier New" pitchFamily="49" charset="0"/>
              </a:rPr>
              <a:t>=“Programming Basics”;</a:t>
            </a:r>
          </a:p>
          <a:p>
            <a:pPr indent="-63500" eaLnBrk="1" hangingPunct="1">
              <a:buFont typeface="Wingdings" pitchFamily="2" charset="2"/>
              <a:buNone/>
              <a:defRPr/>
            </a:pPr>
            <a:r>
              <a:rPr lang="en-US" dirty="0" smtClean="0"/>
              <a:t>A pointer can be declared and initialized to a string as mentioned above</a:t>
            </a:r>
          </a:p>
          <a:p>
            <a:pPr eaLnBrk="1" hangingPunct="1">
              <a:buFont typeface="Wingdings" pitchFamily="2" charset="2"/>
              <a:buNone/>
              <a:defRPr/>
            </a:pPr>
            <a:endParaRPr lang="en-US"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247650" y="369888"/>
            <a:ext cx="9410700" cy="609600"/>
          </a:xfrm>
        </p:spPr>
        <p:txBody>
          <a:bodyPr lIns="90488" tIns="44450" rIns="90488" bIns="44450" anchor="b"/>
          <a:lstStyle/>
          <a:p>
            <a:pPr eaLnBrk="1" hangingPunct="1">
              <a:defRPr/>
            </a:pPr>
            <a:r>
              <a:rPr lang="en-US" smtClean="0"/>
              <a:t>Static initialization of Strings (2 of 2)</a:t>
            </a:r>
          </a:p>
        </p:txBody>
      </p:sp>
      <p:sp>
        <p:nvSpPr>
          <p:cNvPr id="58371" name="Rectangle 3"/>
          <p:cNvSpPr>
            <a:spLocks noGrp="1" noChangeArrowheads="1"/>
          </p:cNvSpPr>
          <p:nvPr>
            <p:ph type="body" sz="half" idx="1"/>
          </p:nvPr>
        </p:nvSpPr>
        <p:spPr>
          <a:xfrm>
            <a:off x="247650" y="1219200"/>
            <a:ext cx="8058150" cy="4868863"/>
          </a:xfrm>
          <a:noFill/>
        </p:spPr>
        <p:txBody>
          <a:bodyPr lIns="90488" tIns="44450" rIns="90488" bIns="44450"/>
          <a:lstStyle/>
          <a:p>
            <a:pPr eaLnBrk="1" hangingPunct="1">
              <a:buFont typeface="Wingdings" pitchFamily="2" charset="2"/>
              <a:buNone/>
            </a:pPr>
            <a:endParaRPr lang="en-US" smtClean="0"/>
          </a:p>
          <a:p>
            <a:pPr eaLnBrk="1" hangingPunct="1"/>
            <a:r>
              <a:rPr lang="en-US" smtClean="0">
                <a:latin typeface="Courier New" pitchFamily="49" charset="0"/>
              </a:rPr>
              <a:t>char acItemCategory[3]=“Books”;</a:t>
            </a:r>
          </a:p>
          <a:p>
            <a:pPr eaLnBrk="1" hangingPunct="1">
              <a:buFont typeface="Wingdings" pitchFamily="2" charset="2"/>
              <a:buNone/>
            </a:pPr>
            <a:r>
              <a:rPr lang="en-US" smtClean="0">
                <a:solidFill>
                  <a:srgbClr val="990000"/>
                </a:solidFill>
              </a:rPr>
              <a:t>    </a:t>
            </a:r>
            <a:r>
              <a:rPr lang="en-US" smtClean="0"/>
              <a:t>Here the size specified is 3. But the number of characters in the string is 5. This is invalid</a:t>
            </a:r>
          </a:p>
          <a:p>
            <a:pPr eaLnBrk="1" hangingPunct="1">
              <a:buFont typeface="Wingdings" pitchFamily="2" charset="2"/>
              <a:buNone/>
            </a:pPr>
            <a:endParaRPr lang="en-US" smtClean="0"/>
          </a:p>
          <a:p>
            <a:pPr eaLnBrk="1" hangingPunct="1"/>
            <a:r>
              <a:rPr lang="en-US" smtClean="0">
                <a:latin typeface="Courier New" pitchFamily="49" charset="0"/>
              </a:rPr>
              <a:t>char acItemCategory[ ]=    </a:t>
            </a:r>
          </a:p>
          <a:p>
            <a:pPr eaLnBrk="1" hangingPunct="1">
              <a:buFont typeface="Wingdings" pitchFamily="2" charset="2"/>
              <a:buNone/>
            </a:pPr>
            <a:r>
              <a:rPr lang="en-US" smtClean="0">
                <a:latin typeface="Courier New" pitchFamily="49" charset="0"/>
              </a:rPr>
              <a:t>        {'s','t','a','t','i','o','n','a','r','y','\0'};</a:t>
            </a:r>
          </a:p>
          <a:p>
            <a:pPr eaLnBrk="1" hangingPunct="1">
              <a:buFont typeface="Wingdings" pitchFamily="2" charset="2"/>
              <a:buNone/>
            </a:pPr>
            <a:r>
              <a:rPr lang="en-US" smtClean="0"/>
              <a:t>    Here the character constants are supplied to initialize the string</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47650" y="228600"/>
            <a:ext cx="9328150" cy="533400"/>
          </a:xfrm>
        </p:spPr>
        <p:txBody>
          <a:bodyPr lIns="90488" tIns="44450" rIns="90488" bIns="44450" anchor="b"/>
          <a:lstStyle/>
          <a:p>
            <a:pPr eaLnBrk="1" hangingPunct="1">
              <a:defRPr/>
            </a:pPr>
            <a:r>
              <a:rPr lang="en-US" dirty="0" smtClean="0"/>
              <a:t>Session Plan – Day 3</a:t>
            </a:r>
          </a:p>
        </p:txBody>
      </p:sp>
      <p:sp>
        <p:nvSpPr>
          <p:cNvPr id="12291" name="Rectangle 3"/>
          <p:cNvSpPr>
            <a:spLocks noGrp="1" noChangeArrowheads="1"/>
          </p:cNvSpPr>
          <p:nvPr>
            <p:ph type="body" idx="1"/>
          </p:nvPr>
        </p:nvSpPr>
        <p:spPr>
          <a:xfrm>
            <a:off x="762000" y="1371600"/>
            <a:ext cx="7010400" cy="4800600"/>
          </a:xfrm>
          <a:blipFill dpi="0" rotWithShape="1">
            <a:blip r:embed="rId3"/>
            <a:srcRect/>
            <a:tile tx="0" ty="0" sx="100000" sy="100000" flip="none" algn="tl"/>
          </a:blipFill>
        </p:spPr>
        <p:txBody>
          <a:bodyPr lIns="90488" tIns="44450" rIns="90488" bIns="44450"/>
          <a:lstStyle/>
          <a:p>
            <a:pPr eaLnBrk="1" hangingPunct="1">
              <a:lnSpc>
                <a:spcPct val="150000"/>
              </a:lnSpc>
            </a:pPr>
            <a:r>
              <a:rPr lang="en-US" sz="2400" dirty="0" smtClean="0"/>
              <a:t>Arrays </a:t>
            </a:r>
          </a:p>
          <a:p>
            <a:pPr lvl="1" eaLnBrk="1" hangingPunct="1">
              <a:lnSpc>
                <a:spcPct val="150000"/>
              </a:lnSpc>
            </a:pPr>
            <a:r>
              <a:rPr lang="en-US" sz="2200" dirty="0" smtClean="0"/>
              <a:t>1D – Arrays</a:t>
            </a:r>
          </a:p>
          <a:p>
            <a:pPr lvl="1" eaLnBrk="1" hangingPunct="1">
              <a:lnSpc>
                <a:spcPct val="150000"/>
              </a:lnSpc>
            </a:pPr>
            <a:r>
              <a:rPr lang="en-US" sz="2200" dirty="0" smtClean="0"/>
              <a:t>2D – Arrays</a:t>
            </a:r>
          </a:p>
          <a:p>
            <a:pPr eaLnBrk="1" hangingPunct="1">
              <a:lnSpc>
                <a:spcPct val="150000"/>
              </a:lnSpc>
            </a:pPr>
            <a:r>
              <a:rPr lang="en-US" sz="2400" dirty="0" smtClean="0"/>
              <a:t>Pointers</a:t>
            </a:r>
          </a:p>
          <a:p>
            <a:pPr eaLnBrk="1" hangingPunct="1">
              <a:lnSpc>
                <a:spcPct val="150000"/>
              </a:lnSpc>
            </a:pPr>
            <a:r>
              <a:rPr lang="en-US" sz="2400" dirty="0" smtClean="0"/>
              <a:t>Strings</a:t>
            </a:r>
          </a:p>
          <a:p>
            <a:pPr eaLnBrk="1" hangingPunct="1">
              <a:lnSpc>
                <a:spcPct val="150000"/>
              </a:lnSpc>
            </a:pPr>
            <a:r>
              <a:rPr lang="en-US" sz="2400" dirty="0" smtClean="0"/>
              <a:t>String Handling Functions</a:t>
            </a:r>
          </a:p>
          <a:p>
            <a:pPr eaLnBrk="1" hangingPunct="1">
              <a:lnSpc>
                <a:spcPct val="150000"/>
              </a:lnSpc>
            </a:pPr>
            <a:r>
              <a:rPr lang="en-US" sz="2400" dirty="0" smtClean="0"/>
              <a:t>2 D Array of strings </a:t>
            </a:r>
          </a:p>
          <a:p>
            <a:pPr eaLnBrk="1" hangingPunct="1">
              <a:lnSpc>
                <a:spcPct val="150000"/>
              </a:lnSpc>
            </a:pPr>
            <a:endParaRPr lang="en-US" sz="2400" dirty="0" smtClean="0"/>
          </a:p>
          <a:p>
            <a:pPr eaLnBrk="1" hangingPunct="1">
              <a:buFont typeface="Wingdings" pitchFamily="2" charset="2"/>
              <a:buNone/>
            </a:pPr>
            <a:endParaRPr lang="en-US" sz="2400" dirty="0" smtClean="0"/>
          </a:p>
          <a:p>
            <a:pPr eaLnBrk="1" hangingPunct="1">
              <a:spcAft>
                <a:spcPct val="15000"/>
              </a:spcAft>
              <a:buFont typeface="Wingdings" pitchFamily="2" charset="2"/>
              <a:buNone/>
            </a:pPr>
            <a:endParaRPr lang="en-US" sz="2400" dirty="0"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247650" y="325438"/>
            <a:ext cx="9288463" cy="512762"/>
          </a:xfrm>
        </p:spPr>
        <p:txBody>
          <a:bodyPr lIns="90488" tIns="44450" rIns="90488" bIns="44450" anchor="b"/>
          <a:lstStyle/>
          <a:p>
            <a:pPr eaLnBrk="1" hangingPunct="1">
              <a:defRPr/>
            </a:pPr>
            <a:r>
              <a:rPr lang="en-US" smtClean="0"/>
              <a:t>Storage of strings in memory </a:t>
            </a:r>
          </a:p>
        </p:txBody>
      </p:sp>
      <p:sp>
        <p:nvSpPr>
          <p:cNvPr id="3076" name="Rectangle 3"/>
          <p:cNvSpPr>
            <a:spLocks noGrp="1" noChangeArrowheads="1"/>
          </p:cNvSpPr>
          <p:nvPr>
            <p:ph type="body" sz="half" idx="1"/>
          </p:nvPr>
        </p:nvSpPr>
        <p:spPr>
          <a:xfrm>
            <a:off x="247650" y="1219200"/>
            <a:ext cx="4581525" cy="4868863"/>
          </a:xfrm>
          <a:noFill/>
        </p:spPr>
        <p:txBody>
          <a:bodyPr lIns="90488" tIns="44450" rIns="90488" bIns="44450"/>
          <a:lstStyle/>
          <a:p>
            <a:pPr eaLnBrk="1" hangingPunct="1">
              <a:buFont typeface="Wingdings" pitchFamily="2" charset="2"/>
              <a:buNone/>
            </a:pPr>
            <a:r>
              <a:rPr lang="en-US" sz="1800" smtClean="0"/>
              <a:t> </a:t>
            </a:r>
          </a:p>
          <a:p>
            <a:pPr eaLnBrk="1" hangingPunct="1">
              <a:buFont typeface="Wingdings" pitchFamily="2" charset="2"/>
              <a:buNone/>
            </a:pPr>
            <a:endParaRPr lang="en-US" sz="1800" smtClean="0"/>
          </a:p>
          <a:p>
            <a:pPr eaLnBrk="1" hangingPunct="1">
              <a:buFont typeface="Wingdings" pitchFamily="2" charset="2"/>
              <a:buNone/>
            </a:pPr>
            <a:r>
              <a:rPr lang="en-US" sz="1800" smtClean="0"/>
              <a:t>	</a:t>
            </a:r>
          </a:p>
        </p:txBody>
      </p:sp>
      <p:sp>
        <p:nvSpPr>
          <p:cNvPr id="3077" name="Text Box 4"/>
          <p:cNvSpPr txBox="1">
            <a:spLocks noChangeArrowheads="1"/>
          </p:cNvSpPr>
          <p:nvPr/>
        </p:nvSpPr>
        <p:spPr bwMode="auto">
          <a:xfrm>
            <a:off x="247650" y="2057400"/>
            <a:ext cx="5200650" cy="2017713"/>
          </a:xfrm>
          <a:prstGeom prst="rect">
            <a:avLst/>
          </a:prstGeom>
          <a:noFill/>
          <a:ln w="12700">
            <a:noFill/>
            <a:miter lim="800000"/>
            <a:headEnd/>
            <a:tailEnd/>
          </a:ln>
        </p:spPr>
        <p:txBody>
          <a:bodyPr>
            <a:spAutoFit/>
          </a:bodyPr>
          <a:lstStyle/>
          <a:p>
            <a:pPr eaLnBrk="0" hangingPunct="0">
              <a:spcBef>
                <a:spcPct val="50000"/>
              </a:spcBef>
              <a:buClr>
                <a:srgbClr val="0033CC"/>
              </a:buClr>
              <a:buSzPct val="155000"/>
              <a:buFont typeface="Symbol" pitchFamily="18" charset="2"/>
              <a:buNone/>
            </a:pPr>
            <a:endParaRPr lang="en-US" i="1">
              <a:latin typeface="Courier New" pitchFamily="49" charset="0"/>
            </a:endParaRPr>
          </a:p>
          <a:p>
            <a:pPr eaLnBrk="0" hangingPunct="0">
              <a:spcBef>
                <a:spcPct val="50000"/>
              </a:spcBef>
              <a:buClr>
                <a:srgbClr val="0033CC"/>
              </a:buClr>
              <a:buSzPct val="155000"/>
              <a:buFont typeface="Symbol" pitchFamily="18" charset="2"/>
              <a:buNone/>
            </a:pPr>
            <a:endParaRPr lang="en-US" i="1">
              <a:latin typeface="Courier New" pitchFamily="49" charset="0"/>
            </a:endParaRPr>
          </a:p>
          <a:p>
            <a:pPr eaLnBrk="0" hangingPunct="0">
              <a:spcBef>
                <a:spcPct val="50000"/>
              </a:spcBef>
              <a:buClr>
                <a:srgbClr val="0033CC"/>
              </a:buClr>
              <a:buSzPct val="155000"/>
              <a:buFont typeface="Symbol" pitchFamily="18" charset="2"/>
              <a:buNone/>
            </a:pPr>
            <a:r>
              <a:rPr lang="en-US" b="1">
                <a:latin typeface="Courier New" pitchFamily="49" charset="0"/>
              </a:rPr>
              <a:t>char acItemCategory[15]= “Books”;</a:t>
            </a:r>
          </a:p>
          <a:p>
            <a:pPr eaLnBrk="0" hangingPunct="0">
              <a:spcBef>
                <a:spcPct val="50000"/>
              </a:spcBef>
              <a:buClr>
                <a:srgbClr val="0033CC"/>
              </a:buClr>
              <a:buSzPct val="155000"/>
              <a:buFont typeface="Symbol" pitchFamily="18" charset="2"/>
              <a:buNone/>
            </a:pPr>
            <a:endParaRPr lang="en-US" b="1" i="1">
              <a:solidFill>
                <a:srgbClr val="008000"/>
              </a:solidFill>
              <a:latin typeface="Courier New" pitchFamily="49" charset="0"/>
            </a:endParaRPr>
          </a:p>
          <a:p>
            <a:pPr eaLnBrk="0" hangingPunct="0">
              <a:spcBef>
                <a:spcPct val="50000"/>
              </a:spcBef>
              <a:buClr>
                <a:srgbClr val="0033CC"/>
              </a:buClr>
              <a:buSzPct val="155000"/>
              <a:buFont typeface="Symbol" pitchFamily="18" charset="2"/>
              <a:buNone/>
            </a:pPr>
            <a:endParaRPr lang="en-US" b="1" i="1">
              <a:latin typeface="Courier New" pitchFamily="49" charset="0"/>
            </a:endParaRPr>
          </a:p>
        </p:txBody>
      </p:sp>
      <p:graphicFrame>
        <p:nvGraphicFramePr>
          <p:cNvPr id="3074" name="Object 5"/>
          <p:cNvGraphicFramePr>
            <a:graphicFrameLocks noChangeAspect="1"/>
          </p:cNvGraphicFramePr>
          <p:nvPr>
            <p:ph sz="half" idx="2"/>
          </p:nvPr>
        </p:nvGraphicFramePr>
        <p:xfrm>
          <a:off x="5662613" y="1066800"/>
          <a:ext cx="3665537" cy="5181600"/>
        </p:xfrm>
        <a:graphic>
          <a:graphicData uri="http://schemas.openxmlformats.org/presentationml/2006/ole">
            <p:oleObj spid="_x0000_s90114" name="Visio" r:id="rId4" imgW="1766011" imgH="3519526" progId="">
              <p:embed/>
            </p:oleObj>
          </a:graphicData>
        </a:graphic>
      </p:graphicFrame>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247650" y="369888"/>
            <a:ext cx="9410700" cy="609600"/>
          </a:xfrm>
        </p:spPr>
        <p:txBody>
          <a:bodyPr/>
          <a:lstStyle/>
          <a:p>
            <a:pPr eaLnBrk="1" hangingPunct="1">
              <a:defRPr/>
            </a:pPr>
            <a:r>
              <a:rPr lang="en-US" smtClean="0"/>
              <a:t>Null Terminators in Strings</a:t>
            </a:r>
          </a:p>
        </p:txBody>
      </p:sp>
      <p:sp>
        <p:nvSpPr>
          <p:cNvPr id="59395" name="Rectangle 3"/>
          <p:cNvSpPr>
            <a:spLocks noGrp="1" noChangeArrowheads="1"/>
          </p:cNvSpPr>
          <p:nvPr>
            <p:ph type="body" idx="1"/>
          </p:nvPr>
        </p:nvSpPr>
        <p:spPr>
          <a:xfrm>
            <a:off x="247650" y="1219200"/>
            <a:ext cx="9328150" cy="4868863"/>
          </a:xfrm>
        </p:spPr>
        <p:txBody>
          <a:bodyPr/>
          <a:lstStyle/>
          <a:p>
            <a:pPr eaLnBrk="1" hangingPunct="1"/>
            <a:r>
              <a:rPr lang="en-US" smtClean="0"/>
              <a:t>A null character marks the end of the string</a:t>
            </a:r>
          </a:p>
          <a:p>
            <a:pPr eaLnBrk="1" hangingPunct="1"/>
            <a:endParaRPr lang="en-US" smtClean="0"/>
          </a:p>
        </p:txBody>
      </p:sp>
      <p:sp>
        <p:nvSpPr>
          <p:cNvPr id="59396" name="Rectangle 4"/>
          <p:cNvSpPr>
            <a:spLocks noChangeArrowheads="1"/>
          </p:cNvSpPr>
          <p:nvPr/>
        </p:nvSpPr>
        <p:spPr bwMode="auto">
          <a:xfrm>
            <a:off x="0" y="3038475"/>
            <a:ext cx="9906000" cy="0"/>
          </a:xfrm>
          <a:prstGeom prst="rect">
            <a:avLst/>
          </a:prstGeom>
          <a:noFill/>
          <a:ln w="12700">
            <a:noFill/>
            <a:miter lim="800000"/>
            <a:headEnd/>
            <a:tailEnd/>
          </a:ln>
        </p:spPr>
        <p:txBody>
          <a:bodyPr wrap="none" anchor="ctr">
            <a:spAutoFit/>
          </a:bodyPr>
          <a:lstStyle/>
          <a:p>
            <a:endParaRPr lang="en-US" sz="2400">
              <a:latin typeface="Times New Roman" pitchFamily="18" charset="0"/>
            </a:endParaRPr>
          </a:p>
        </p:txBody>
      </p:sp>
      <p:pic>
        <p:nvPicPr>
          <p:cNvPr id="59397" name="Picture 5"/>
          <p:cNvPicPr>
            <a:picLocks noChangeAspect="1" noChangeArrowheads="1"/>
          </p:cNvPicPr>
          <p:nvPr/>
        </p:nvPicPr>
        <p:blipFill>
          <a:blip r:embed="rId3"/>
          <a:srcRect/>
          <a:stretch>
            <a:fillRect/>
          </a:stretch>
        </p:blipFill>
        <p:spPr bwMode="auto">
          <a:xfrm>
            <a:off x="-82550" y="1677988"/>
            <a:ext cx="6584950" cy="989012"/>
          </a:xfrm>
          <a:prstGeom prst="rect">
            <a:avLst/>
          </a:prstGeom>
          <a:noFill/>
          <a:ln w="12700">
            <a:noFill/>
            <a:miter lim="800000"/>
            <a:headEnd/>
            <a:tailEnd/>
          </a:ln>
        </p:spPr>
      </p:pic>
      <p:pic>
        <p:nvPicPr>
          <p:cNvPr id="59398" name="Picture 6"/>
          <p:cNvPicPr>
            <a:picLocks noChangeAspect="1" noChangeArrowheads="1"/>
          </p:cNvPicPr>
          <p:nvPr/>
        </p:nvPicPr>
        <p:blipFill>
          <a:blip r:embed="rId4"/>
          <a:srcRect/>
          <a:stretch>
            <a:fillRect/>
          </a:stretch>
        </p:blipFill>
        <p:spPr bwMode="auto">
          <a:xfrm>
            <a:off x="1073150" y="2495550"/>
            <a:ext cx="6827838" cy="382905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0"/>
            <a:ext cx="9220200" cy="7115175"/>
            <a:chOff x="0" y="0"/>
            <a:chExt cx="2510" cy="2274"/>
          </a:xfrm>
        </p:grpSpPr>
        <p:sp>
          <p:nvSpPr>
            <p:cNvPr id="60420" name="Rectangle 3"/>
            <p:cNvSpPr>
              <a:spLocks noChangeArrowheads="1"/>
            </p:cNvSpPr>
            <p:nvPr/>
          </p:nvSpPr>
          <p:spPr bwMode="auto">
            <a:xfrm>
              <a:off x="0" y="0"/>
              <a:ext cx="0" cy="0"/>
            </a:xfrm>
            <a:prstGeom prst="rect">
              <a:avLst/>
            </a:prstGeom>
            <a:noFill/>
            <a:ln w="12700">
              <a:noFill/>
              <a:miter lim="800000"/>
              <a:headEnd/>
              <a:tailEnd/>
            </a:ln>
          </p:spPr>
          <p:txBody>
            <a:bodyPr>
              <a:spAutoFit/>
            </a:bodyPr>
            <a:lstStyle/>
            <a:p>
              <a:endParaRPr lang="en-US"/>
            </a:p>
          </p:txBody>
        </p:sp>
        <p:sp>
          <p:nvSpPr>
            <p:cNvPr id="44038" name="Rectangle 4"/>
            <p:cNvSpPr>
              <a:spLocks noChangeArrowheads="1"/>
            </p:cNvSpPr>
            <p:nvPr/>
          </p:nvSpPr>
          <p:spPr bwMode="auto">
            <a:xfrm>
              <a:off x="0" y="317"/>
              <a:ext cx="2510" cy="1957"/>
            </a:xfrm>
            <a:prstGeom prst="rect">
              <a:avLst/>
            </a:prstGeom>
            <a:noFill/>
            <a:ln w="12700">
              <a:noFill/>
              <a:miter lim="800000"/>
              <a:headEnd/>
              <a:tailEnd/>
            </a:ln>
          </p:spPr>
          <p:txBody>
            <a:bodyPr anchor="ctr">
              <a:spAutoFit/>
            </a:bodyPr>
            <a:lstStyle/>
            <a:p>
              <a:pPr marL="236538" indent="-185738">
                <a:defRPr/>
              </a:pPr>
              <a:r>
                <a:rPr lang="en-US" sz="2400" b="1" dirty="0" err="1">
                  <a:solidFill>
                    <a:srgbClr val="000000"/>
                  </a:solidFill>
                  <a:cs typeface="Arial" charset="0"/>
                </a:rPr>
                <a:t>scanf</a:t>
              </a:r>
              <a:r>
                <a:rPr lang="en-US" sz="2400" b="1" dirty="0">
                  <a:solidFill>
                    <a:srgbClr val="000000"/>
                  </a:solidFill>
                  <a:cs typeface="Arial" charset="0"/>
                </a:rPr>
                <a:t> function:</a:t>
              </a:r>
            </a:p>
            <a:p>
              <a:pPr>
                <a:defRPr/>
              </a:pPr>
              <a:r>
                <a:rPr lang="en-US" sz="2000" dirty="0">
                  <a:latin typeface="Courier New" pitchFamily="49" charset="0"/>
                  <a:cs typeface="Arial" charset="0"/>
                </a:rPr>
                <a:t>          char </a:t>
              </a:r>
              <a:r>
                <a:rPr lang="en-US" sz="2000" dirty="0" err="1">
                  <a:latin typeface="Courier New" pitchFamily="49" charset="0"/>
                  <a:cs typeface="Arial" charset="0"/>
                </a:rPr>
                <a:t>acItemCategory</a:t>
              </a:r>
              <a:r>
                <a:rPr lang="en-US" sz="2000" dirty="0">
                  <a:latin typeface="Courier New" pitchFamily="49" charset="0"/>
                  <a:cs typeface="Arial" charset="0"/>
                </a:rPr>
                <a:t>[50];</a:t>
              </a:r>
            </a:p>
            <a:p>
              <a:pPr>
                <a:defRPr/>
              </a:pPr>
              <a:r>
                <a:rPr lang="en-US" sz="2000" dirty="0">
                  <a:latin typeface="Courier New" pitchFamily="49" charset="0"/>
                  <a:cs typeface="Arial" charset="0"/>
                </a:rPr>
                <a:t>          </a:t>
              </a:r>
              <a:r>
                <a:rPr lang="en-US" sz="2000" dirty="0" err="1">
                  <a:latin typeface="Courier New" pitchFamily="49" charset="0"/>
                  <a:cs typeface="Arial" charset="0"/>
                </a:rPr>
                <a:t>scanf</a:t>
              </a:r>
              <a:r>
                <a:rPr lang="en-US" sz="2000" dirty="0">
                  <a:latin typeface="Courier New" pitchFamily="49" charset="0"/>
                  <a:cs typeface="Arial" charset="0"/>
                </a:rPr>
                <a:t>(“%s”, </a:t>
              </a:r>
              <a:r>
                <a:rPr lang="en-US" sz="2000" dirty="0" err="1">
                  <a:latin typeface="Courier New" pitchFamily="49" charset="0"/>
                </a:rPr>
                <a:t>acItemCategory</a:t>
              </a:r>
              <a:r>
                <a:rPr lang="en-US" sz="2000" dirty="0">
                  <a:latin typeface="Courier New" pitchFamily="49" charset="0"/>
                </a:rPr>
                <a:t>);</a:t>
              </a:r>
            </a:p>
            <a:p>
              <a:pPr>
                <a:defRPr/>
              </a:pPr>
              <a:endParaRPr lang="en-US" sz="2000" dirty="0">
                <a:solidFill>
                  <a:srgbClr val="0000FF"/>
                </a:solidFill>
                <a:cs typeface="Arial" charset="0"/>
              </a:endParaRPr>
            </a:p>
            <a:p>
              <a:pPr marL="236538" indent="-185738">
                <a:buFont typeface="Arial" pitchFamily="34" charset="0"/>
                <a:buChar char="•"/>
                <a:defRPr/>
              </a:pPr>
              <a:r>
                <a:rPr lang="en-US" sz="2000" dirty="0" err="1">
                  <a:solidFill>
                    <a:srgbClr val="000000"/>
                  </a:solidFill>
                  <a:cs typeface="Arial" charset="0"/>
                </a:rPr>
                <a:t>acItemCategory</a:t>
              </a:r>
              <a:r>
                <a:rPr lang="en-US" sz="2000" dirty="0">
                  <a:solidFill>
                    <a:srgbClr val="000000"/>
                  </a:solidFill>
                  <a:cs typeface="Arial" charset="0"/>
                </a:rPr>
                <a:t> is declared as a character array of size 50</a:t>
              </a:r>
            </a:p>
            <a:p>
              <a:pPr marL="236538" indent="-185738">
                <a:buFont typeface="Arial" pitchFamily="34" charset="0"/>
                <a:buChar char="•"/>
                <a:defRPr/>
              </a:pPr>
              <a:r>
                <a:rPr lang="en-US" sz="2000" dirty="0">
                  <a:solidFill>
                    <a:srgbClr val="000000"/>
                  </a:solidFill>
                  <a:cs typeface="Arial" charset="0"/>
                </a:rPr>
                <a:t>It is to be used as a string storing a maximum of 49 characters with a ‘\0’</a:t>
              </a:r>
            </a:p>
            <a:p>
              <a:pPr marL="236538" indent="-185738">
                <a:buFont typeface="Arial" pitchFamily="34" charset="0"/>
                <a:buChar char="•"/>
                <a:defRPr/>
              </a:pPr>
              <a:r>
                <a:rPr lang="en-US" sz="2000" dirty="0">
                  <a:solidFill>
                    <a:srgbClr val="000000"/>
                  </a:solidFill>
                  <a:cs typeface="Arial" charset="0"/>
                </a:rPr>
                <a:t>The </a:t>
              </a:r>
              <a:r>
                <a:rPr lang="en-US" sz="2000" dirty="0" err="1">
                  <a:solidFill>
                    <a:srgbClr val="000000"/>
                  </a:solidFill>
                  <a:cs typeface="Arial" charset="0"/>
                </a:rPr>
                <a:t>scanf</a:t>
              </a:r>
              <a:r>
                <a:rPr lang="en-US" sz="2000" dirty="0">
                  <a:solidFill>
                    <a:srgbClr val="000000"/>
                  </a:solidFill>
                  <a:cs typeface="Arial" charset="0"/>
                </a:rPr>
                <a:t> function with %s is used to accept the string in one line instead of accepting character by character in a loop</a:t>
              </a:r>
            </a:p>
            <a:p>
              <a:pPr marL="236538" indent="-185738">
                <a:buFont typeface="Arial" pitchFamily="34" charset="0"/>
                <a:buChar char="•"/>
                <a:defRPr/>
              </a:pPr>
              <a:r>
                <a:rPr lang="en-US" sz="2000" dirty="0">
                  <a:solidFill>
                    <a:srgbClr val="000000"/>
                  </a:solidFill>
                  <a:cs typeface="Arial" charset="0"/>
                </a:rPr>
                <a:t>The </a:t>
              </a:r>
              <a:r>
                <a:rPr lang="en-US" sz="2000" dirty="0" err="1">
                  <a:solidFill>
                    <a:srgbClr val="000000"/>
                  </a:solidFill>
                  <a:cs typeface="Arial" charset="0"/>
                </a:rPr>
                <a:t>scanf</a:t>
              </a:r>
              <a:r>
                <a:rPr lang="en-US" sz="2000" dirty="0">
                  <a:solidFill>
                    <a:srgbClr val="000000"/>
                  </a:solidFill>
                  <a:cs typeface="Arial" charset="0"/>
                </a:rPr>
                <a:t> with %s accepts characters till a whitespace(</a:t>
              </a:r>
              <a:r>
                <a:rPr lang="en-US" sz="2000" dirty="0" err="1">
                  <a:solidFill>
                    <a:srgbClr val="000000"/>
                  </a:solidFill>
                  <a:cs typeface="Arial" charset="0"/>
                </a:rPr>
                <a:t>space,tab</a:t>
              </a:r>
              <a:r>
                <a:rPr lang="en-US" sz="2000" dirty="0">
                  <a:solidFill>
                    <a:srgbClr val="000000"/>
                  </a:solidFill>
                  <a:cs typeface="Arial" charset="0"/>
                </a:rPr>
                <a:t> </a:t>
              </a:r>
              <a:r>
                <a:rPr lang="en-US" sz="2000" dirty="0" err="1">
                  <a:solidFill>
                    <a:srgbClr val="000000"/>
                  </a:solidFill>
                  <a:cs typeface="Arial" charset="0"/>
                </a:rPr>
                <a:t>space,new</a:t>
              </a:r>
              <a:r>
                <a:rPr lang="en-US" sz="2000" dirty="0">
                  <a:solidFill>
                    <a:srgbClr val="000000"/>
                  </a:solidFill>
                  <a:cs typeface="Arial" charset="0"/>
                </a:rPr>
                <a:t> line) is encountered</a:t>
              </a:r>
            </a:p>
            <a:p>
              <a:pPr marL="236538" indent="-185738">
                <a:buFont typeface="Arial" pitchFamily="34" charset="0"/>
                <a:buChar char="•"/>
                <a:defRPr/>
              </a:pPr>
              <a:r>
                <a:rPr lang="en-US" sz="2000" dirty="0" err="1">
                  <a:solidFill>
                    <a:srgbClr val="000000"/>
                  </a:solidFill>
                  <a:cs typeface="Arial" charset="0"/>
                </a:rPr>
                <a:t>scanf</a:t>
              </a:r>
              <a:r>
                <a:rPr lang="en-US" sz="2000" dirty="0">
                  <a:solidFill>
                    <a:srgbClr val="000000"/>
                  </a:solidFill>
                  <a:cs typeface="Arial" charset="0"/>
                </a:rPr>
                <a:t> with %s cannot be used to accept strings containing spaces</a:t>
              </a:r>
            </a:p>
            <a:p>
              <a:pPr marL="236538" indent="-185738">
                <a:defRPr/>
              </a:pPr>
              <a:r>
                <a:rPr lang="en-US" sz="2400" b="1" dirty="0">
                  <a:solidFill>
                    <a:srgbClr val="000000"/>
                  </a:solidFill>
                  <a:cs typeface="Arial" charset="0"/>
                </a:rPr>
                <a:t>gets function:</a:t>
              </a:r>
            </a:p>
            <a:p>
              <a:pPr>
                <a:defRPr/>
              </a:pPr>
              <a:r>
                <a:rPr lang="en-US" sz="2000" dirty="0">
                  <a:latin typeface="Courier New" pitchFamily="49" charset="0"/>
                  <a:cs typeface="Arial" charset="0"/>
                </a:rPr>
                <a:t>          gets(</a:t>
              </a:r>
              <a:r>
                <a:rPr lang="en-US" sz="2000" dirty="0" err="1">
                  <a:latin typeface="Courier New" pitchFamily="49" charset="0"/>
                  <a:cs typeface="Arial" charset="0"/>
                </a:rPr>
                <a:t>acItemCategory</a:t>
              </a:r>
              <a:r>
                <a:rPr lang="en-US" sz="2000" dirty="0">
                  <a:latin typeface="Courier New" pitchFamily="49" charset="0"/>
                  <a:cs typeface="Arial" charset="0"/>
                </a:rPr>
                <a:t>);</a:t>
              </a:r>
            </a:p>
            <a:p>
              <a:pPr>
                <a:defRPr/>
              </a:pPr>
              <a:r>
                <a:rPr lang="en-US" sz="2000" dirty="0">
                  <a:latin typeface="Courier New" pitchFamily="49" charset="0"/>
                  <a:cs typeface="Arial" charset="0"/>
                </a:rPr>
                <a:t>          gets(&amp;</a:t>
              </a:r>
              <a:r>
                <a:rPr lang="en-US" sz="2000" dirty="0" err="1">
                  <a:latin typeface="Courier New" pitchFamily="49" charset="0"/>
                  <a:cs typeface="Arial" charset="0"/>
                </a:rPr>
                <a:t>acItemCategory</a:t>
              </a:r>
              <a:r>
                <a:rPr lang="en-US" sz="2000" dirty="0">
                  <a:latin typeface="Courier New" pitchFamily="49" charset="0"/>
                  <a:cs typeface="Arial" charset="0"/>
                </a:rPr>
                <a:t>[0]);</a:t>
              </a:r>
            </a:p>
            <a:p>
              <a:pPr marL="236538" indent="-185738">
                <a:buFont typeface="Arial" pitchFamily="34" charset="0"/>
                <a:buChar char="•"/>
                <a:defRPr/>
              </a:pPr>
              <a:r>
                <a:rPr lang="en-US" sz="2000" dirty="0">
                  <a:solidFill>
                    <a:srgbClr val="000000"/>
                  </a:solidFill>
                  <a:cs typeface="Arial" charset="0"/>
                </a:rPr>
                <a:t>This is an unformatted function to read strings</a:t>
              </a:r>
            </a:p>
            <a:p>
              <a:pPr marL="236538" indent="-185738">
                <a:buFont typeface="Arial" pitchFamily="34" charset="0"/>
                <a:buChar char="•"/>
                <a:defRPr/>
              </a:pPr>
              <a:r>
                <a:rPr lang="en-US" sz="2000" dirty="0">
                  <a:solidFill>
                    <a:srgbClr val="000000"/>
                  </a:solidFill>
                  <a:cs typeface="Arial" charset="0"/>
                </a:rPr>
                <a:t>This can be used to accept strings with spaces </a:t>
              </a:r>
            </a:p>
            <a:p>
              <a:pPr marL="236538" indent="-185738">
                <a:defRPr/>
              </a:pPr>
              <a:endParaRPr lang="en-US" sz="2400" b="1" dirty="0">
                <a:solidFill>
                  <a:srgbClr val="000000"/>
                </a:solidFill>
                <a:cs typeface="Arial" charset="0"/>
              </a:endParaRPr>
            </a:p>
            <a:p>
              <a:pPr marL="236538" indent="-185738">
                <a:buFont typeface="Arial" pitchFamily="34" charset="0"/>
                <a:buChar char="•"/>
                <a:defRPr/>
              </a:pPr>
              <a:endParaRPr lang="en-US" sz="2000" dirty="0">
                <a:solidFill>
                  <a:srgbClr val="000000"/>
                </a:solidFill>
                <a:cs typeface="Arial" charset="0"/>
              </a:endParaRPr>
            </a:p>
            <a:p>
              <a:pPr marL="236538" indent="-185738">
                <a:buFont typeface="Arial" pitchFamily="34" charset="0"/>
                <a:buChar char="•"/>
                <a:defRPr/>
              </a:pPr>
              <a:endParaRPr lang="en-US" sz="2000" dirty="0">
                <a:solidFill>
                  <a:srgbClr val="000000"/>
                </a:solidFill>
                <a:cs typeface="Arial" charset="0"/>
              </a:endParaRPr>
            </a:p>
          </p:txBody>
        </p:sp>
      </p:grpSp>
      <p:sp>
        <p:nvSpPr>
          <p:cNvPr id="60419" name="Rectangle 5"/>
          <p:cNvSpPr>
            <a:spLocks noChangeArrowheads="1"/>
          </p:cNvSpPr>
          <p:nvPr/>
        </p:nvSpPr>
        <p:spPr bwMode="auto">
          <a:xfrm>
            <a:off x="247650" y="228600"/>
            <a:ext cx="9288463" cy="512763"/>
          </a:xfrm>
          <a:prstGeom prst="rect">
            <a:avLst/>
          </a:prstGeom>
          <a:noFill/>
          <a:ln w="12700">
            <a:noFill/>
            <a:miter lim="800000"/>
            <a:headEnd/>
            <a:tailEnd/>
          </a:ln>
        </p:spPr>
        <p:txBody>
          <a:bodyPr lIns="90488" tIns="44450" rIns="90488" bIns="44450" anchor="b"/>
          <a:lstStyle/>
          <a:p>
            <a:r>
              <a:rPr lang="en-US" sz="2800" b="1">
                <a:solidFill>
                  <a:schemeClr val="bg1"/>
                </a:solidFill>
              </a:rPr>
              <a:t>Input of Strings – scanf and gets functions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77850" y="0"/>
            <a:ext cx="8585200" cy="2600325"/>
            <a:chOff x="0" y="0"/>
            <a:chExt cx="2928" cy="1021"/>
          </a:xfrm>
        </p:grpSpPr>
        <p:sp>
          <p:nvSpPr>
            <p:cNvPr id="61445" name="Rectangle 3"/>
            <p:cNvSpPr>
              <a:spLocks noChangeArrowheads="1"/>
            </p:cNvSpPr>
            <p:nvPr/>
          </p:nvSpPr>
          <p:spPr bwMode="auto">
            <a:xfrm>
              <a:off x="0" y="0"/>
              <a:ext cx="0" cy="0"/>
            </a:xfrm>
            <a:prstGeom prst="rect">
              <a:avLst/>
            </a:prstGeom>
            <a:noFill/>
            <a:ln w="12700">
              <a:noFill/>
              <a:miter lim="800000"/>
              <a:headEnd/>
              <a:tailEnd/>
            </a:ln>
          </p:spPr>
          <p:txBody>
            <a:bodyPr>
              <a:spAutoFit/>
            </a:bodyPr>
            <a:lstStyle/>
            <a:p>
              <a:endParaRPr lang="en-US"/>
            </a:p>
          </p:txBody>
        </p:sp>
        <p:sp>
          <p:nvSpPr>
            <p:cNvPr id="61446" name="Rectangle 4"/>
            <p:cNvSpPr>
              <a:spLocks noChangeArrowheads="1"/>
            </p:cNvSpPr>
            <p:nvPr/>
          </p:nvSpPr>
          <p:spPr bwMode="auto">
            <a:xfrm>
              <a:off x="0" y="769"/>
              <a:ext cx="2928" cy="252"/>
            </a:xfrm>
            <a:prstGeom prst="rect">
              <a:avLst/>
            </a:prstGeom>
            <a:noFill/>
            <a:ln w="12700">
              <a:noFill/>
              <a:miter lim="800000"/>
              <a:headEnd/>
              <a:tailEnd/>
            </a:ln>
          </p:spPr>
          <p:txBody>
            <a:bodyPr anchor="ctr">
              <a:spAutoFit/>
            </a:bodyPr>
            <a:lstStyle/>
            <a:p>
              <a:endParaRPr lang="en-US">
                <a:latin typeface="Courier New" pitchFamily="49" charset="0"/>
              </a:endParaRPr>
            </a:p>
            <a:p>
              <a:endParaRPr lang="en-US"/>
            </a:p>
          </p:txBody>
        </p:sp>
      </p:grpSp>
      <p:sp>
        <p:nvSpPr>
          <p:cNvPr id="61443" name="Rectangle 5"/>
          <p:cNvSpPr>
            <a:spLocks noChangeArrowheads="1"/>
          </p:cNvSpPr>
          <p:nvPr/>
        </p:nvSpPr>
        <p:spPr bwMode="auto">
          <a:xfrm>
            <a:off x="247650" y="228600"/>
            <a:ext cx="9288463" cy="512763"/>
          </a:xfrm>
          <a:prstGeom prst="rect">
            <a:avLst/>
          </a:prstGeom>
          <a:noFill/>
          <a:ln w="12700">
            <a:noFill/>
            <a:miter lim="800000"/>
            <a:headEnd/>
            <a:tailEnd/>
          </a:ln>
        </p:spPr>
        <p:txBody>
          <a:bodyPr lIns="90488" tIns="44450" rIns="90488" bIns="44450" anchor="b"/>
          <a:lstStyle/>
          <a:p>
            <a:r>
              <a:rPr lang="en-US" sz="3200" b="1">
                <a:solidFill>
                  <a:srgbClr val="FFFFFF"/>
                </a:solidFill>
              </a:rPr>
              <a:t>Printing</a:t>
            </a:r>
            <a:r>
              <a:rPr lang="en-US" sz="2400" b="1">
                <a:solidFill>
                  <a:schemeClr val="accent2"/>
                </a:solidFill>
              </a:rPr>
              <a:t> </a:t>
            </a:r>
            <a:r>
              <a:rPr lang="en-US" sz="3200" b="1">
                <a:solidFill>
                  <a:srgbClr val="FFFFFF"/>
                </a:solidFill>
              </a:rPr>
              <a:t>Strings to Console (1 of 2)</a:t>
            </a:r>
          </a:p>
        </p:txBody>
      </p:sp>
      <p:sp>
        <p:nvSpPr>
          <p:cNvPr id="45060" name="Rectangle 6"/>
          <p:cNvSpPr>
            <a:spLocks noGrp="1" noChangeArrowheads="1"/>
          </p:cNvSpPr>
          <p:nvPr>
            <p:ph type="body" idx="1"/>
          </p:nvPr>
        </p:nvSpPr>
        <p:spPr>
          <a:xfrm>
            <a:off x="247650" y="1219200"/>
            <a:ext cx="9328150" cy="4868863"/>
          </a:xfrm>
        </p:spPr>
        <p:txBody>
          <a:bodyPr/>
          <a:lstStyle/>
          <a:p>
            <a:pPr eaLnBrk="1" hangingPunct="1">
              <a:defRPr/>
            </a:pPr>
            <a:r>
              <a:rPr lang="en-US" b="1" dirty="0" smtClean="0"/>
              <a:t>Using Character Array:</a:t>
            </a:r>
          </a:p>
          <a:p>
            <a:pPr eaLnBrk="1" hangingPunct="1">
              <a:buFont typeface="Wingdings" pitchFamily="2" charset="2"/>
              <a:buNone/>
              <a:defRPr/>
            </a:pPr>
            <a:r>
              <a:rPr lang="en-US" b="1" dirty="0" smtClean="0"/>
              <a:t>		</a:t>
            </a:r>
            <a:r>
              <a:rPr lang="en-US" dirty="0" smtClean="0">
                <a:latin typeface="Courier New" pitchFamily="49" charset="0"/>
              </a:rPr>
              <a:t>char </a:t>
            </a:r>
            <a:r>
              <a:rPr lang="en-US" dirty="0" err="1" smtClean="0">
                <a:latin typeface="Courier New" pitchFamily="49" charset="0"/>
              </a:rPr>
              <a:t>acProg</a:t>
            </a:r>
            <a:r>
              <a:rPr lang="en-US" dirty="0" smtClean="0">
                <a:latin typeface="Courier New" pitchFamily="49" charset="0"/>
              </a:rPr>
              <a:t>[] = “Programming Fundamentals”;</a:t>
            </a:r>
          </a:p>
          <a:p>
            <a:pPr eaLnBrk="1" hangingPunct="1">
              <a:buFont typeface="Wingdings" pitchFamily="2" charset="2"/>
              <a:buNone/>
              <a:defRPr/>
            </a:pPr>
            <a:r>
              <a:rPr lang="en-US" dirty="0" smtClean="0">
                <a:latin typeface="Courier New" pitchFamily="49" charset="0"/>
              </a:rPr>
              <a:t>		</a:t>
            </a:r>
            <a:r>
              <a:rPr lang="en-US" dirty="0" err="1" smtClean="0">
                <a:latin typeface="Courier New" pitchFamily="49" charset="0"/>
              </a:rPr>
              <a:t>printf</a:t>
            </a:r>
            <a:r>
              <a:rPr lang="en-US" dirty="0" smtClean="0">
                <a:latin typeface="Courier New" pitchFamily="49" charset="0"/>
              </a:rPr>
              <a:t>(</a:t>
            </a:r>
            <a:r>
              <a:rPr lang="en-US" dirty="0" err="1" smtClean="0">
                <a:latin typeface="Courier New" pitchFamily="49" charset="0"/>
              </a:rPr>
              <a:t>acProg</a:t>
            </a:r>
            <a:r>
              <a:rPr lang="en-US" dirty="0" smtClean="0">
                <a:latin typeface="Courier New" pitchFamily="49" charset="0"/>
              </a:rPr>
              <a:t>);</a:t>
            </a:r>
          </a:p>
          <a:p>
            <a:pPr eaLnBrk="1" hangingPunct="1">
              <a:buFont typeface="Wingdings" pitchFamily="2" charset="2"/>
              <a:buNone/>
              <a:defRPr/>
            </a:pPr>
            <a:r>
              <a:rPr lang="en-US" b="1" dirty="0" smtClean="0"/>
              <a:t>				OR</a:t>
            </a:r>
          </a:p>
          <a:p>
            <a:pPr eaLnBrk="1" hangingPunct="1">
              <a:buFont typeface="Wingdings" pitchFamily="2" charset="2"/>
              <a:buNone/>
              <a:defRPr/>
            </a:pPr>
            <a:r>
              <a:rPr lang="en-US" b="1" dirty="0" smtClean="0"/>
              <a:t>		</a:t>
            </a:r>
            <a:r>
              <a:rPr lang="en-US" dirty="0" err="1" smtClean="0">
                <a:latin typeface="Courier New" pitchFamily="49" charset="0"/>
              </a:rPr>
              <a:t>printf</a:t>
            </a:r>
            <a:r>
              <a:rPr lang="en-US" dirty="0" smtClean="0">
                <a:latin typeface="Courier New" pitchFamily="49" charset="0"/>
              </a:rPr>
              <a:t>(“%s”, </a:t>
            </a:r>
            <a:r>
              <a:rPr lang="en-US" dirty="0" err="1" smtClean="0">
                <a:latin typeface="Courier New" pitchFamily="49" charset="0"/>
              </a:rPr>
              <a:t>acProg</a:t>
            </a:r>
            <a:r>
              <a:rPr lang="en-US" dirty="0" smtClean="0">
                <a:latin typeface="Courier New" pitchFamily="49" charset="0"/>
              </a:rPr>
              <a:t> );</a:t>
            </a:r>
          </a:p>
          <a:p>
            <a:pPr eaLnBrk="1" hangingPunct="1">
              <a:buFont typeface="Wingdings" pitchFamily="2" charset="2"/>
              <a:buNone/>
              <a:defRPr/>
            </a:pPr>
            <a:r>
              <a:rPr lang="en-US" dirty="0" smtClean="0">
                <a:latin typeface="Courier New" pitchFamily="49" charset="0"/>
              </a:rPr>
              <a:t>		</a:t>
            </a:r>
            <a:r>
              <a:rPr lang="en-US" dirty="0" err="1" smtClean="0">
                <a:latin typeface="Courier New" pitchFamily="49" charset="0"/>
              </a:rPr>
              <a:t>printf</a:t>
            </a:r>
            <a:r>
              <a:rPr lang="en-US" dirty="0" smtClean="0">
                <a:latin typeface="Courier New" pitchFamily="49" charset="0"/>
              </a:rPr>
              <a:t>(“This is %s </a:t>
            </a:r>
            <a:r>
              <a:rPr lang="en-US" dirty="0" err="1" smtClean="0">
                <a:latin typeface="Courier New" pitchFamily="49" charset="0"/>
              </a:rPr>
              <a:t>course”,acProg</a:t>
            </a:r>
            <a:r>
              <a:rPr lang="en-US" dirty="0" smtClean="0">
                <a:latin typeface="Courier New" pitchFamily="49" charset="0"/>
              </a:rPr>
              <a:t>);</a:t>
            </a:r>
          </a:p>
          <a:p>
            <a:pPr eaLnBrk="1" hangingPunct="1">
              <a:buFont typeface="Wingdings" pitchFamily="2" charset="2"/>
              <a:buNone/>
              <a:defRPr/>
            </a:pPr>
            <a:endParaRPr lang="en-US" dirty="0" smtClean="0">
              <a:latin typeface="Courier New" pitchFamily="49" charset="0"/>
            </a:endParaRPr>
          </a:p>
          <a:p>
            <a:pPr marL="236538" indent="-185738" eaLnBrk="1" hangingPunct="1">
              <a:spcBef>
                <a:spcPct val="0"/>
              </a:spcBef>
              <a:buFont typeface="Arial" pitchFamily="34" charset="0"/>
              <a:buChar char="•"/>
              <a:defRPr/>
            </a:pPr>
            <a:r>
              <a:rPr lang="en-US" kern="1200" dirty="0" smtClean="0">
                <a:cs typeface="Arial" charset="0"/>
              </a:rPr>
              <a:t>The </a:t>
            </a:r>
            <a:r>
              <a:rPr lang="en-US" kern="1200" dirty="0" err="1" smtClean="0">
                <a:cs typeface="Arial" charset="0"/>
              </a:rPr>
              <a:t>printf</a:t>
            </a:r>
            <a:r>
              <a:rPr lang="en-US" kern="1200" dirty="0" smtClean="0">
                <a:cs typeface="Arial" charset="0"/>
              </a:rPr>
              <a:t> function when used with a string using %s prints till it encounters ‘\0’</a:t>
            </a:r>
          </a:p>
          <a:p>
            <a:pPr marL="236538" indent="-185738" eaLnBrk="1" hangingPunct="1">
              <a:spcBef>
                <a:spcPct val="0"/>
              </a:spcBef>
              <a:buFont typeface="Arial" pitchFamily="34" charset="0"/>
              <a:buChar char="•"/>
              <a:defRPr/>
            </a:pPr>
            <a:r>
              <a:rPr lang="en-US" kern="1200" dirty="0" smtClean="0">
                <a:cs typeface="Arial" charset="0"/>
              </a:rPr>
              <a:t>This is why the terminator character plays an important role in string handling </a:t>
            </a:r>
          </a:p>
          <a:p>
            <a:pPr eaLnBrk="1" hangingPunct="1">
              <a:buFont typeface="Wingdings" pitchFamily="2" charset="2"/>
              <a:buNone/>
              <a:defRPr/>
            </a:pPr>
            <a:endParaRPr lang="en-US" dirty="0" smtClean="0">
              <a:solidFill>
                <a:srgbClr val="0000FF"/>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77850" y="0"/>
            <a:ext cx="8585200" cy="2600325"/>
            <a:chOff x="0" y="0"/>
            <a:chExt cx="2928" cy="1021"/>
          </a:xfrm>
        </p:grpSpPr>
        <p:sp>
          <p:nvSpPr>
            <p:cNvPr id="62469" name="Rectangle 3"/>
            <p:cNvSpPr>
              <a:spLocks noChangeArrowheads="1"/>
            </p:cNvSpPr>
            <p:nvPr/>
          </p:nvSpPr>
          <p:spPr bwMode="auto">
            <a:xfrm>
              <a:off x="0" y="0"/>
              <a:ext cx="0" cy="0"/>
            </a:xfrm>
            <a:prstGeom prst="rect">
              <a:avLst/>
            </a:prstGeom>
            <a:noFill/>
            <a:ln w="12700">
              <a:noFill/>
              <a:miter lim="800000"/>
              <a:headEnd/>
              <a:tailEnd/>
            </a:ln>
          </p:spPr>
          <p:txBody>
            <a:bodyPr>
              <a:spAutoFit/>
            </a:bodyPr>
            <a:lstStyle/>
            <a:p>
              <a:endParaRPr lang="en-US"/>
            </a:p>
          </p:txBody>
        </p:sp>
        <p:sp>
          <p:nvSpPr>
            <p:cNvPr id="62470" name="Rectangle 4"/>
            <p:cNvSpPr>
              <a:spLocks noChangeArrowheads="1"/>
            </p:cNvSpPr>
            <p:nvPr/>
          </p:nvSpPr>
          <p:spPr bwMode="auto">
            <a:xfrm>
              <a:off x="0" y="769"/>
              <a:ext cx="2928" cy="252"/>
            </a:xfrm>
            <a:prstGeom prst="rect">
              <a:avLst/>
            </a:prstGeom>
            <a:noFill/>
            <a:ln w="12700">
              <a:noFill/>
              <a:miter lim="800000"/>
              <a:headEnd/>
              <a:tailEnd/>
            </a:ln>
          </p:spPr>
          <p:txBody>
            <a:bodyPr anchor="ctr">
              <a:spAutoFit/>
            </a:bodyPr>
            <a:lstStyle/>
            <a:p>
              <a:endParaRPr lang="en-US">
                <a:latin typeface="Courier New" pitchFamily="49" charset="0"/>
              </a:endParaRPr>
            </a:p>
            <a:p>
              <a:endParaRPr lang="en-US"/>
            </a:p>
          </p:txBody>
        </p:sp>
      </p:grpSp>
      <p:sp>
        <p:nvSpPr>
          <p:cNvPr id="62467" name="Rectangle 5"/>
          <p:cNvSpPr>
            <a:spLocks noChangeArrowheads="1"/>
          </p:cNvSpPr>
          <p:nvPr/>
        </p:nvSpPr>
        <p:spPr bwMode="auto">
          <a:xfrm>
            <a:off x="247650" y="228600"/>
            <a:ext cx="9288463" cy="512763"/>
          </a:xfrm>
          <a:prstGeom prst="rect">
            <a:avLst/>
          </a:prstGeom>
          <a:noFill/>
          <a:ln w="12700">
            <a:noFill/>
            <a:miter lim="800000"/>
            <a:headEnd/>
            <a:tailEnd/>
          </a:ln>
        </p:spPr>
        <p:txBody>
          <a:bodyPr lIns="90488" tIns="44450" rIns="90488" bIns="44450" anchor="b"/>
          <a:lstStyle/>
          <a:p>
            <a:r>
              <a:rPr lang="en-US" sz="3200" b="1">
                <a:solidFill>
                  <a:schemeClr val="bg1"/>
                </a:solidFill>
              </a:rPr>
              <a:t>Printing Strings to Console (2 of 2)</a:t>
            </a:r>
          </a:p>
        </p:txBody>
      </p:sp>
      <p:sp>
        <p:nvSpPr>
          <p:cNvPr id="62468" name="Rectangle 6"/>
          <p:cNvSpPr>
            <a:spLocks noGrp="1" noChangeArrowheads="1"/>
          </p:cNvSpPr>
          <p:nvPr>
            <p:ph type="body" idx="1"/>
          </p:nvPr>
        </p:nvSpPr>
        <p:spPr>
          <a:xfrm>
            <a:off x="247650" y="1219200"/>
            <a:ext cx="9328150" cy="4868863"/>
          </a:xfrm>
        </p:spPr>
        <p:txBody>
          <a:bodyPr/>
          <a:lstStyle/>
          <a:p>
            <a:pPr eaLnBrk="1" hangingPunct="1"/>
            <a:r>
              <a:rPr lang="en-US" b="1" smtClean="0"/>
              <a:t>Printing a string as part of a formatted string</a:t>
            </a:r>
          </a:p>
          <a:p>
            <a:pPr eaLnBrk="1" hangingPunct="1">
              <a:buFont typeface="Wingdings" pitchFamily="2" charset="2"/>
              <a:buNone/>
            </a:pPr>
            <a:r>
              <a:rPr lang="en-US" smtClean="0">
                <a:solidFill>
                  <a:srgbClr val="0000FF"/>
                </a:solidFill>
              </a:rPr>
              <a:t>	</a:t>
            </a:r>
            <a:r>
              <a:rPr lang="en-US" smtClean="0">
                <a:latin typeface="Courier New" pitchFamily="49" charset="0"/>
              </a:rPr>
              <a:t>int iCourseId = 27;</a:t>
            </a:r>
          </a:p>
          <a:p>
            <a:pPr eaLnBrk="1" hangingPunct="1">
              <a:buFont typeface="Wingdings" pitchFamily="2" charset="2"/>
              <a:buNone/>
            </a:pPr>
            <a:r>
              <a:rPr lang="en-US" smtClean="0">
                <a:latin typeface="Courier New" pitchFamily="49" charset="0"/>
              </a:rPr>
              <a:t>	char *pcProg = “Programming Fundamentals”;</a:t>
            </a:r>
          </a:p>
          <a:p>
            <a:pPr eaLnBrk="1" hangingPunct="1">
              <a:buFont typeface="Wingdings" pitchFamily="2" charset="2"/>
              <a:buNone/>
            </a:pPr>
            <a:r>
              <a:rPr lang="en-US" smtClean="0">
                <a:solidFill>
                  <a:srgbClr val="0000FF"/>
                </a:solidFill>
                <a:latin typeface="Courier New" pitchFamily="49" charset="0"/>
              </a:rPr>
              <a:t>	</a:t>
            </a:r>
            <a:r>
              <a:rPr lang="en-US" smtClean="0">
                <a:solidFill>
                  <a:srgbClr val="008000"/>
                </a:solidFill>
                <a:latin typeface="Courier New" pitchFamily="49" charset="0"/>
              </a:rPr>
              <a:t>/* print the courseId (Int) and Course name(char*) */</a:t>
            </a:r>
          </a:p>
          <a:p>
            <a:pPr eaLnBrk="1" hangingPunct="1">
              <a:buFont typeface="Wingdings" pitchFamily="2" charset="2"/>
              <a:buNone/>
            </a:pPr>
            <a:r>
              <a:rPr lang="en-US" smtClean="0">
                <a:solidFill>
                  <a:srgbClr val="0000FF"/>
                </a:solidFill>
                <a:latin typeface="Courier New" pitchFamily="49" charset="0"/>
              </a:rPr>
              <a:t>	</a:t>
            </a:r>
            <a:r>
              <a:rPr lang="en-US" smtClean="0">
                <a:latin typeface="Courier New" pitchFamily="49" charset="0"/>
              </a:rPr>
              <a:t>printf(“The Id of this course is %d and this course is %s  </a:t>
            </a:r>
          </a:p>
          <a:p>
            <a:pPr eaLnBrk="1" hangingPunct="1">
              <a:buFont typeface="Wingdings" pitchFamily="2" charset="2"/>
              <a:buNone/>
            </a:pPr>
            <a:r>
              <a:rPr lang="en-US" smtClean="0">
                <a:latin typeface="Courier New" pitchFamily="49" charset="0"/>
              </a:rPr>
              <a:t>                                 \n”,iCourseId, pcProg);</a:t>
            </a:r>
          </a:p>
          <a:p>
            <a:pPr eaLnBrk="1" hangingPunct="1">
              <a:buFont typeface="Wingdings" pitchFamily="2" charset="2"/>
              <a:buNone/>
            </a:pPr>
            <a:endParaRPr lang="en-US" smtClean="0">
              <a:solidFill>
                <a:srgbClr val="0000FF"/>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412750" y="4038600"/>
            <a:ext cx="9080500" cy="914400"/>
          </a:xfrm>
          <a:prstGeom prst="rect">
            <a:avLst/>
          </a:prstGeom>
          <a:noFill/>
          <a:ln w="12700">
            <a:noFill/>
            <a:miter lim="800000"/>
            <a:headEnd/>
            <a:tailEnd/>
          </a:ln>
        </p:spPr>
        <p:txBody>
          <a:bodyPr anchor="ctr"/>
          <a:lstStyle/>
          <a:p>
            <a:endParaRPr lang="en-US">
              <a:latin typeface="Times New Roman" pitchFamily="18" charset="0"/>
            </a:endParaRPr>
          </a:p>
        </p:txBody>
      </p:sp>
      <p:grpSp>
        <p:nvGrpSpPr>
          <p:cNvPr id="2" name="Group 3"/>
          <p:cNvGrpSpPr>
            <a:grpSpLocks/>
          </p:cNvGrpSpPr>
          <p:nvPr/>
        </p:nvGrpSpPr>
        <p:grpSpPr bwMode="auto">
          <a:xfrm>
            <a:off x="577850" y="533400"/>
            <a:ext cx="8915400" cy="4043363"/>
            <a:chOff x="0" y="0"/>
            <a:chExt cx="2510" cy="684"/>
          </a:xfrm>
        </p:grpSpPr>
        <p:sp>
          <p:nvSpPr>
            <p:cNvPr id="63510" name="Rectangle 4"/>
            <p:cNvSpPr>
              <a:spLocks noChangeArrowheads="1"/>
            </p:cNvSpPr>
            <p:nvPr/>
          </p:nvSpPr>
          <p:spPr bwMode="auto">
            <a:xfrm>
              <a:off x="0" y="0"/>
              <a:ext cx="0" cy="0"/>
            </a:xfrm>
            <a:prstGeom prst="rect">
              <a:avLst/>
            </a:prstGeom>
            <a:noFill/>
            <a:ln w="12700">
              <a:noFill/>
              <a:miter lim="800000"/>
              <a:headEnd/>
              <a:tailEnd/>
            </a:ln>
          </p:spPr>
          <p:txBody>
            <a:bodyPr>
              <a:spAutoFit/>
            </a:bodyPr>
            <a:lstStyle/>
            <a:p>
              <a:endParaRPr lang="en-US"/>
            </a:p>
          </p:txBody>
        </p:sp>
        <p:sp>
          <p:nvSpPr>
            <p:cNvPr id="63511" name="Rectangle 5"/>
            <p:cNvSpPr>
              <a:spLocks noChangeArrowheads="1"/>
            </p:cNvSpPr>
            <p:nvPr/>
          </p:nvSpPr>
          <p:spPr bwMode="auto">
            <a:xfrm>
              <a:off x="0" y="389"/>
              <a:ext cx="2510" cy="295"/>
            </a:xfrm>
            <a:prstGeom prst="rect">
              <a:avLst/>
            </a:prstGeom>
            <a:noFill/>
            <a:ln w="12700">
              <a:noFill/>
              <a:miter lim="800000"/>
              <a:headEnd/>
              <a:tailEnd/>
            </a:ln>
          </p:spPr>
          <p:txBody>
            <a:bodyPr anchor="ctr">
              <a:spAutoFit/>
            </a:bodyPr>
            <a:lstStyle/>
            <a:p>
              <a:endParaRPr lang="en-US">
                <a:solidFill>
                  <a:srgbClr val="000000"/>
                </a:solidFill>
                <a:cs typeface="Arial" charset="0"/>
              </a:endParaRPr>
            </a:p>
            <a:p>
              <a:endParaRPr lang="en-US">
                <a:solidFill>
                  <a:srgbClr val="000000"/>
                </a:solidFill>
                <a:cs typeface="Arial" charset="0"/>
              </a:endParaRPr>
            </a:p>
            <a:p>
              <a:endParaRPr lang="en-US">
                <a:solidFill>
                  <a:srgbClr val="000000"/>
                </a:solidFill>
                <a:cs typeface="Arial" charset="0"/>
              </a:endParaRPr>
            </a:p>
            <a:p>
              <a:endParaRPr lang="en-US">
                <a:solidFill>
                  <a:srgbClr val="000000"/>
                </a:solidFill>
                <a:cs typeface="Arial" charset="0"/>
              </a:endParaRPr>
            </a:p>
            <a:p>
              <a:endParaRPr lang="en-US">
                <a:solidFill>
                  <a:srgbClr val="000000"/>
                </a:solidFill>
                <a:cs typeface="Arial" charset="0"/>
              </a:endParaRPr>
            </a:p>
            <a:p>
              <a:endParaRPr lang="en-US">
                <a:latin typeface="Times New Roman" pitchFamily="18" charset="0"/>
              </a:endParaRPr>
            </a:p>
          </p:txBody>
        </p:sp>
      </p:grpSp>
      <p:sp>
        <p:nvSpPr>
          <p:cNvPr id="63492" name="Rectangle 6"/>
          <p:cNvSpPr>
            <a:spLocks noChangeArrowheads="1"/>
          </p:cNvSpPr>
          <p:nvPr/>
        </p:nvSpPr>
        <p:spPr bwMode="auto">
          <a:xfrm>
            <a:off x="247650" y="228600"/>
            <a:ext cx="9288463" cy="512763"/>
          </a:xfrm>
          <a:prstGeom prst="rect">
            <a:avLst/>
          </a:prstGeom>
          <a:noFill/>
          <a:ln w="12700">
            <a:noFill/>
            <a:miter lim="800000"/>
            <a:headEnd/>
            <a:tailEnd/>
          </a:ln>
        </p:spPr>
        <p:txBody>
          <a:bodyPr lIns="90488" tIns="44450" rIns="90488" bIns="44450" anchor="b"/>
          <a:lstStyle/>
          <a:p>
            <a:r>
              <a:rPr lang="en-US" sz="3200" b="1">
                <a:solidFill>
                  <a:schemeClr val="bg1"/>
                </a:solidFill>
              </a:rPr>
              <a:t>Difference between scanf() and gets()</a:t>
            </a:r>
          </a:p>
        </p:txBody>
      </p:sp>
      <p:sp>
        <p:nvSpPr>
          <p:cNvPr id="63493" name="Text Box 7"/>
          <p:cNvSpPr txBox="1">
            <a:spLocks noChangeArrowheads="1"/>
          </p:cNvSpPr>
          <p:nvPr/>
        </p:nvSpPr>
        <p:spPr bwMode="auto">
          <a:xfrm>
            <a:off x="660400" y="990600"/>
            <a:ext cx="5613400" cy="366713"/>
          </a:xfrm>
          <a:prstGeom prst="rect">
            <a:avLst/>
          </a:prstGeom>
          <a:noFill/>
          <a:ln w="12700">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endParaRPr lang="en-US" i="1"/>
          </a:p>
        </p:txBody>
      </p:sp>
      <p:pic>
        <p:nvPicPr>
          <p:cNvPr id="63494" name="Picture 8"/>
          <p:cNvPicPr>
            <a:picLocks noChangeAspect="1" noChangeArrowheads="1"/>
          </p:cNvPicPr>
          <p:nvPr/>
        </p:nvPicPr>
        <p:blipFill>
          <a:blip r:embed="rId3"/>
          <a:srcRect/>
          <a:stretch>
            <a:fillRect/>
          </a:stretch>
        </p:blipFill>
        <p:spPr bwMode="auto">
          <a:xfrm>
            <a:off x="1052513" y="1295400"/>
            <a:ext cx="4278312" cy="4148138"/>
          </a:xfrm>
          <a:prstGeom prst="rect">
            <a:avLst/>
          </a:prstGeom>
          <a:noFill/>
          <a:ln w="12700">
            <a:noFill/>
            <a:miter lim="800000"/>
            <a:headEnd/>
            <a:tailEnd/>
          </a:ln>
        </p:spPr>
      </p:pic>
      <p:sp>
        <p:nvSpPr>
          <p:cNvPr id="437257" name="Text Box 9"/>
          <p:cNvSpPr txBox="1">
            <a:spLocks noChangeArrowheads="1"/>
          </p:cNvSpPr>
          <p:nvPr/>
        </p:nvSpPr>
        <p:spPr bwMode="auto">
          <a:xfrm>
            <a:off x="1568450" y="2286000"/>
            <a:ext cx="2146300" cy="366713"/>
          </a:xfrm>
          <a:prstGeom prst="rect">
            <a:avLst/>
          </a:prstGeom>
          <a:noFill/>
          <a:ln w="12700">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r>
              <a:rPr lang="en-US" i="1"/>
              <a:t>Joe  David</a:t>
            </a:r>
          </a:p>
        </p:txBody>
      </p:sp>
      <p:pic>
        <p:nvPicPr>
          <p:cNvPr id="437258" name="Picture 10"/>
          <p:cNvPicPr>
            <a:picLocks noChangeAspect="1" noChangeArrowheads="1"/>
          </p:cNvPicPr>
          <p:nvPr/>
        </p:nvPicPr>
        <p:blipFill>
          <a:blip r:embed="rId4"/>
          <a:srcRect/>
          <a:stretch>
            <a:fillRect/>
          </a:stretch>
        </p:blipFill>
        <p:spPr bwMode="auto">
          <a:xfrm>
            <a:off x="6356350" y="1143000"/>
            <a:ext cx="3354388" cy="4800600"/>
          </a:xfrm>
          <a:prstGeom prst="rect">
            <a:avLst/>
          </a:prstGeom>
          <a:noFill/>
          <a:ln w="12700">
            <a:noFill/>
            <a:miter lim="800000"/>
            <a:headEnd/>
            <a:tailEnd/>
          </a:ln>
        </p:spPr>
      </p:pic>
      <p:sp>
        <p:nvSpPr>
          <p:cNvPr id="437259" name="Text Box 11"/>
          <p:cNvSpPr txBox="1">
            <a:spLocks noChangeArrowheads="1"/>
          </p:cNvSpPr>
          <p:nvPr/>
        </p:nvSpPr>
        <p:spPr bwMode="auto">
          <a:xfrm>
            <a:off x="908050" y="5486400"/>
            <a:ext cx="4375150" cy="396875"/>
          </a:xfrm>
          <a:prstGeom prst="rect">
            <a:avLst/>
          </a:prstGeom>
          <a:noFill/>
          <a:ln w="12700">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r>
              <a:rPr lang="en-US" sz="2000" b="1">
                <a:latin typeface="Courier New" pitchFamily="49" charset="0"/>
              </a:rPr>
              <a:t>char acStudentName[10];</a:t>
            </a:r>
            <a:r>
              <a:rPr lang="en-US" sz="2000" b="1" i="1"/>
              <a:t> </a:t>
            </a:r>
          </a:p>
        </p:txBody>
      </p:sp>
      <p:sp>
        <p:nvSpPr>
          <p:cNvPr id="437260" name="Text Box 12"/>
          <p:cNvSpPr txBox="1">
            <a:spLocks noChangeArrowheads="1"/>
          </p:cNvSpPr>
          <p:nvPr/>
        </p:nvSpPr>
        <p:spPr bwMode="auto">
          <a:xfrm>
            <a:off x="908050" y="5943600"/>
            <a:ext cx="4622800" cy="396875"/>
          </a:xfrm>
          <a:prstGeom prst="rect">
            <a:avLst/>
          </a:prstGeom>
          <a:noFill/>
          <a:ln w="12700">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r>
              <a:rPr lang="en-US" sz="2000" b="1">
                <a:latin typeface="Courier New" pitchFamily="49" charset="0"/>
              </a:rPr>
              <a:t>scanf(“%s”,acStudentName);</a:t>
            </a:r>
            <a:r>
              <a:rPr lang="en-US" sz="2000" i="1"/>
              <a:t> </a:t>
            </a:r>
          </a:p>
        </p:txBody>
      </p:sp>
      <p:sp>
        <p:nvSpPr>
          <p:cNvPr id="437261" name="Text Box 13"/>
          <p:cNvSpPr txBox="1">
            <a:spLocks noChangeArrowheads="1"/>
          </p:cNvSpPr>
          <p:nvPr/>
        </p:nvSpPr>
        <p:spPr bwMode="auto">
          <a:xfrm>
            <a:off x="5613400" y="5957888"/>
            <a:ext cx="3467100" cy="396875"/>
          </a:xfrm>
          <a:prstGeom prst="rect">
            <a:avLst/>
          </a:prstGeom>
          <a:noFill/>
          <a:ln w="12700">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r>
              <a:rPr lang="en-US" sz="2000" b="1">
                <a:latin typeface="Courier New" pitchFamily="49" charset="0"/>
              </a:rPr>
              <a:t>gets(acStudentName);</a:t>
            </a:r>
            <a:r>
              <a:rPr lang="en-US" sz="2000" i="1">
                <a:latin typeface="Courier New" pitchFamily="49" charset="0"/>
              </a:rPr>
              <a:t> </a:t>
            </a:r>
          </a:p>
        </p:txBody>
      </p:sp>
      <p:sp>
        <p:nvSpPr>
          <p:cNvPr id="437262" name="Text Box 14"/>
          <p:cNvSpPr txBox="1">
            <a:spLocks noChangeArrowheads="1"/>
          </p:cNvSpPr>
          <p:nvPr/>
        </p:nvSpPr>
        <p:spPr bwMode="auto">
          <a:xfrm>
            <a:off x="7181850" y="1828800"/>
            <a:ext cx="412750" cy="366713"/>
          </a:xfrm>
          <a:prstGeom prst="rect">
            <a:avLst/>
          </a:prstGeom>
          <a:noFill/>
          <a:ln w="12700" algn="ctr">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r>
              <a:rPr lang="en-US" b="1"/>
              <a:t>J</a:t>
            </a:r>
          </a:p>
        </p:txBody>
      </p:sp>
      <p:sp>
        <p:nvSpPr>
          <p:cNvPr id="437263" name="Text Box 15"/>
          <p:cNvSpPr txBox="1">
            <a:spLocks noChangeArrowheads="1"/>
          </p:cNvSpPr>
          <p:nvPr/>
        </p:nvSpPr>
        <p:spPr bwMode="auto">
          <a:xfrm>
            <a:off x="7181850" y="2209800"/>
            <a:ext cx="412750" cy="366713"/>
          </a:xfrm>
          <a:prstGeom prst="rect">
            <a:avLst/>
          </a:prstGeom>
          <a:noFill/>
          <a:ln w="12700" algn="ctr">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r>
              <a:rPr lang="en-US" b="1"/>
              <a:t>o</a:t>
            </a:r>
          </a:p>
        </p:txBody>
      </p:sp>
      <p:sp>
        <p:nvSpPr>
          <p:cNvPr id="437264" name="Text Box 16"/>
          <p:cNvSpPr txBox="1">
            <a:spLocks noChangeArrowheads="1"/>
          </p:cNvSpPr>
          <p:nvPr/>
        </p:nvSpPr>
        <p:spPr bwMode="auto">
          <a:xfrm>
            <a:off x="7181850" y="2590800"/>
            <a:ext cx="412750" cy="366713"/>
          </a:xfrm>
          <a:prstGeom prst="rect">
            <a:avLst/>
          </a:prstGeom>
          <a:noFill/>
          <a:ln w="12700" algn="ctr">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r>
              <a:rPr lang="en-US" b="1"/>
              <a:t>e</a:t>
            </a:r>
          </a:p>
        </p:txBody>
      </p:sp>
      <p:sp>
        <p:nvSpPr>
          <p:cNvPr id="437265" name="Text Box 17"/>
          <p:cNvSpPr txBox="1">
            <a:spLocks noChangeArrowheads="1"/>
          </p:cNvSpPr>
          <p:nvPr/>
        </p:nvSpPr>
        <p:spPr bwMode="auto">
          <a:xfrm>
            <a:off x="7181850" y="2971800"/>
            <a:ext cx="412750" cy="366713"/>
          </a:xfrm>
          <a:prstGeom prst="rect">
            <a:avLst/>
          </a:prstGeom>
          <a:noFill/>
          <a:ln w="12700" algn="ctr">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r>
              <a:rPr lang="en-US" b="1"/>
              <a:t>\0</a:t>
            </a:r>
          </a:p>
        </p:txBody>
      </p:sp>
      <p:sp>
        <p:nvSpPr>
          <p:cNvPr id="437266" name="Text Box 18"/>
          <p:cNvSpPr txBox="1">
            <a:spLocks noChangeArrowheads="1"/>
          </p:cNvSpPr>
          <p:nvPr/>
        </p:nvSpPr>
        <p:spPr bwMode="auto">
          <a:xfrm>
            <a:off x="7181850" y="3429000"/>
            <a:ext cx="412750" cy="366713"/>
          </a:xfrm>
          <a:prstGeom prst="rect">
            <a:avLst/>
          </a:prstGeom>
          <a:noFill/>
          <a:ln w="12700" algn="ctr">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r>
              <a:rPr lang="en-US" b="1"/>
              <a:t>D</a:t>
            </a:r>
          </a:p>
        </p:txBody>
      </p:sp>
      <p:sp>
        <p:nvSpPr>
          <p:cNvPr id="437267" name="Text Box 19"/>
          <p:cNvSpPr txBox="1">
            <a:spLocks noChangeArrowheads="1"/>
          </p:cNvSpPr>
          <p:nvPr/>
        </p:nvSpPr>
        <p:spPr bwMode="auto">
          <a:xfrm>
            <a:off x="7181850" y="3810000"/>
            <a:ext cx="412750" cy="366713"/>
          </a:xfrm>
          <a:prstGeom prst="rect">
            <a:avLst/>
          </a:prstGeom>
          <a:noFill/>
          <a:ln w="12700" algn="ctr">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r>
              <a:rPr lang="en-US" b="1"/>
              <a:t>a</a:t>
            </a:r>
          </a:p>
        </p:txBody>
      </p:sp>
      <p:sp>
        <p:nvSpPr>
          <p:cNvPr id="437268" name="Text Box 20"/>
          <p:cNvSpPr txBox="1">
            <a:spLocks noChangeArrowheads="1"/>
          </p:cNvSpPr>
          <p:nvPr/>
        </p:nvSpPr>
        <p:spPr bwMode="auto">
          <a:xfrm>
            <a:off x="7181850" y="4191000"/>
            <a:ext cx="412750" cy="366713"/>
          </a:xfrm>
          <a:prstGeom prst="rect">
            <a:avLst/>
          </a:prstGeom>
          <a:noFill/>
          <a:ln w="12700" algn="ctr">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r>
              <a:rPr lang="en-US" b="1"/>
              <a:t>v</a:t>
            </a:r>
          </a:p>
        </p:txBody>
      </p:sp>
      <p:sp>
        <p:nvSpPr>
          <p:cNvPr id="437269" name="Text Box 21"/>
          <p:cNvSpPr txBox="1">
            <a:spLocks noChangeArrowheads="1"/>
          </p:cNvSpPr>
          <p:nvPr/>
        </p:nvSpPr>
        <p:spPr bwMode="auto">
          <a:xfrm>
            <a:off x="7181850" y="4572000"/>
            <a:ext cx="412750" cy="366713"/>
          </a:xfrm>
          <a:prstGeom prst="rect">
            <a:avLst/>
          </a:prstGeom>
          <a:noFill/>
          <a:ln w="12700" algn="ctr">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r>
              <a:rPr lang="en-US" b="1"/>
              <a:t>i</a:t>
            </a:r>
          </a:p>
        </p:txBody>
      </p:sp>
      <p:sp>
        <p:nvSpPr>
          <p:cNvPr id="437270" name="Text Box 22"/>
          <p:cNvSpPr txBox="1">
            <a:spLocks noChangeArrowheads="1"/>
          </p:cNvSpPr>
          <p:nvPr/>
        </p:nvSpPr>
        <p:spPr bwMode="auto">
          <a:xfrm>
            <a:off x="7181850" y="4953000"/>
            <a:ext cx="412750" cy="366713"/>
          </a:xfrm>
          <a:prstGeom prst="rect">
            <a:avLst/>
          </a:prstGeom>
          <a:noFill/>
          <a:ln w="12700" algn="ctr">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r>
              <a:rPr lang="en-US" b="1"/>
              <a:t>d</a:t>
            </a:r>
          </a:p>
        </p:txBody>
      </p:sp>
      <p:sp>
        <p:nvSpPr>
          <p:cNvPr id="437271" name="Text Box 23"/>
          <p:cNvSpPr txBox="1">
            <a:spLocks noChangeArrowheads="1"/>
          </p:cNvSpPr>
          <p:nvPr/>
        </p:nvSpPr>
        <p:spPr bwMode="auto">
          <a:xfrm>
            <a:off x="7181850" y="5334000"/>
            <a:ext cx="412750" cy="366713"/>
          </a:xfrm>
          <a:prstGeom prst="rect">
            <a:avLst/>
          </a:prstGeom>
          <a:noFill/>
          <a:ln w="12700" algn="ctr">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r>
              <a:rPr lang="en-US" b="1"/>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7259"/>
                                        </p:tgtEl>
                                        <p:attrNameLst>
                                          <p:attrName>style.visibility</p:attrName>
                                        </p:attrNameLst>
                                      </p:cBhvr>
                                      <p:to>
                                        <p:strVal val="visible"/>
                                      </p:to>
                                    </p:set>
                                    <p:animEffect transition="in" filter="box(in)">
                                      <p:cBhvr>
                                        <p:cTn id="7" dur="2000"/>
                                        <p:tgtEl>
                                          <p:spTgt spid="437259"/>
                                        </p:tgtEl>
                                      </p:cBhvr>
                                    </p:animEffect>
                                  </p:childTnLst>
                                </p:cTn>
                              </p:par>
                            </p:childTnLst>
                          </p:cTn>
                        </p:par>
                        <p:par>
                          <p:cTn id="8" fill="hold">
                            <p:stCondLst>
                              <p:cond delay="2000"/>
                            </p:stCondLst>
                            <p:childTnLst>
                              <p:par>
                                <p:cTn id="9" presetID="4" presetClass="entr" presetSubtype="16" fill="hold" nodeType="afterEffect">
                                  <p:stCondLst>
                                    <p:cond delay="0"/>
                                  </p:stCondLst>
                                  <p:childTnLst>
                                    <p:set>
                                      <p:cBhvr>
                                        <p:cTn id="10" dur="1" fill="hold">
                                          <p:stCondLst>
                                            <p:cond delay="0"/>
                                          </p:stCondLst>
                                        </p:cTn>
                                        <p:tgtEl>
                                          <p:spTgt spid="437258"/>
                                        </p:tgtEl>
                                        <p:attrNameLst>
                                          <p:attrName>style.visibility</p:attrName>
                                        </p:attrNameLst>
                                      </p:cBhvr>
                                      <p:to>
                                        <p:strVal val="visible"/>
                                      </p:to>
                                    </p:set>
                                    <p:animEffect transition="in" filter="box(in)">
                                      <p:cBhvr>
                                        <p:cTn id="11" dur="1000"/>
                                        <p:tgtEl>
                                          <p:spTgt spid="437258"/>
                                        </p:tgtEl>
                                      </p:cBhvr>
                                    </p:animEffect>
                                  </p:childTnLst>
                                </p:cTn>
                              </p:par>
                            </p:childTnLst>
                          </p:cTn>
                        </p:par>
                        <p:par>
                          <p:cTn id="12" fill="hold">
                            <p:stCondLst>
                              <p:cond delay="3000"/>
                            </p:stCondLst>
                            <p:childTnLst>
                              <p:par>
                                <p:cTn id="13" presetID="4" presetClass="exit" presetSubtype="16" fill="hold" grpId="1" nodeType="afterEffect">
                                  <p:stCondLst>
                                    <p:cond delay="0"/>
                                  </p:stCondLst>
                                  <p:childTnLst>
                                    <p:animEffect transition="out" filter="box(in)">
                                      <p:cBhvr>
                                        <p:cTn id="14" dur="2000"/>
                                        <p:tgtEl>
                                          <p:spTgt spid="437259"/>
                                        </p:tgtEl>
                                      </p:cBhvr>
                                    </p:animEffect>
                                    <p:set>
                                      <p:cBhvr>
                                        <p:cTn id="15" dur="1" fill="hold">
                                          <p:stCondLst>
                                            <p:cond delay="1999"/>
                                          </p:stCondLst>
                                        </p:cTn>
                                        <p:tgtEl>
                                          <p:spTgt spid="437259"/>
                                        </p:tgtEl>
                                        <p:attrNameLst>
                                          <p:attrName>style.visibility</p:attrName>
                                        </p:attrNameLst>
                                      </p:cBhvr>
                                      <p:to>
                                        <p:strVal val="hidden"/>
                                      </p:to>
                                    </p:set>
                                  </p:childTnLst>
                                </p:cTn>
                              </p:par>
                            </p:childTnLst>
                          </p:cTn>
                        </p:par>
                        <p:par>
                          <p:cTn id="16" fill="hold">
                            <p:stCondLst>
                              <p:cond delay="5000"/>
                            </p:stCondLst>
                            <p:childTnLst>
                              <p:par>
                                <p:cTn id="17" presetID="8" presetClass="entr" presetSubtype="16" fill="hold" grpId="0" nodeType="afterEffect">
                                  <p:stCondLst>
                                    <p:cond delay="0"/>
                                  </p:stCondLst>
                                  <p:childTnLst>
                                    <p:set>
                                      <p:cBhvr>
                                        <p:cTn id="18" dur="1" fill="hold">
                                          <p:stCondLst>
                                            <p:cond delay="0"/>
                                          </p:stCondLst>
                                        </p:cTn>
                                        <p:tgtEl>
                                          <p:spTgt spid="437260"/>
                                        </p:tgtEl>
                                        <p:attrNameLst>
                                          <p:attrName>style.visibility</p:attrName>
                                        </p:attrNameLst>
                                      </p:cBhvr>
                                      <p:to>
                                        <p:strVal val="visible"/>
                                      </p:to>
                                    </p:set>
                                    <p:animEffect transition="in" filter="diamond(in)">
                                      <p:cBhvr>
                                        <p:cTn id="19" dur="1000"/>
                                        <p:tgtEl>
                                          <p:spTgt spid="437260"/>
                                        </p:tgtEl>
                                      </p:cBhvr>
                                    </p:animEffect>
                                  </p:childTnLst>
                                </p:cTn>
                              </p:par>
                            </p:childTnLst>
                          </p:cTn>
                        </p:par>
                        <p:par>
                          <p:cTn id="20" fill="hold">
                            <p:stCondLst>
                              <p:cond delay="6000"/>
                            </p:stCondLst>
                            <p:childTnLst>
                              <p:par>
                                <p:cTn id="21" presetID="27" presetClass="entr" presetSubtype="0" fill="hold" grpId="0" nodeType="afterEffect">
                                  <p:stCondLst>
                                    <p:cond delay="0"/>
                                  </p:stCondLst>
                                  <p:iterate type="lt">
                                    <p:tmPct val="50000"/>
                                  </p:iterate>
                                  <p:childTnLst>
                                    <p:set>
                                      <p:cBhvr>
                                        <p:cTn id="22" dur="1" fill="hold">
                                          <p:stCondLst>
                                            <p:cond delay="0"/>
                                          </p:stCondLst>
                                        </p:cTn>
                                        <p:tgtEl>
                                          <p:spTgt spid="437257"/>
                                        </p:tgtEl>
                                        <p:attrNameLst>
                                          <p:attrName>style.visibility</p:attrName>
                                        </p:attrNameLst>
                                      </p:cBhvr>
                                      <p:to>
                                        <p:strVal val="visible"/>
                                      </p:to>
                                    </p:set>
                                    <p:anim calcmode="discrete" valueType="clr">
                                      <p:cBhvr override="childStyle">
                                        <p:cTn id="23" dur="1000"/>
                                        <p:tgtEl>
                                          <p:spTgt spid="437257"/>
                                        </p:tgtEl>
                                        <p:attrNameLst>
                                          <p:attrName>style.color</p:attrName>
                                        </p:attrNameLst>
                                      </p:cBhvr>
                                      <p:tavLst>
                                        <p:tav tm="0">
                                          <p:val>
                                            <p:clrVal>
                                              <a:schemeClr val="accent2"/>
                                            </p:clrVal>
                                          </p:val>
                                        </p:tav>
                                        <p:tav tm="50000">
                                          <p:val>
                                            <p:clrVal>
                                              <a:schemeClr val="hlink"/>
                                            </p:clrVal>
                                          </p:val>
                                        </p:tav>
                                      </p:tavLst>
                                    </p:anim>
                                    <p:anim calcmode="discrete" valueType="clr">
                                      <p:cBhvr>
                                        <p:cTn id="24" dur="1000"/>
                                        <p:tgtEl>
                                          <p:spTgt spid="437257"/>
                                        </p:tgtEl>
                                        <p:attrNameLst>
                                          <p:attrName>fillcolor</p:attrName>
                                        </p:attrNameLst>
                                      </p:cBhvr>
                                      <p:tavLst>
                                        <p:tav tm="0">
                                          <p:val>
                                            <p:clrVal>
                                              <a:schemeClr val="accent2"/>
                                            </p:clrVal>
                                          </p:val>
                                        </p:tav>
                                        <p:tav tm="50000">
                                          <p:val>
                                            <p:clrVal>
                                              <a:schemeClr val="hlink"/>
                                            </p:clrVal>
                                          </p:val>
                                        </p:tav>
                                      </p:tavLst>
                                    </p:anim>
                                    <p:set>
                                      <p:cBhvr>
                                        <p:cTn id="25" dur="1000"/>
                                        <p:tgtEl>
                                          <p:spTgt spid="437257"/>
                                        </p:tgtEl>
                                        <p:attrNameLst>
                                          <p:attrName>fill.type</p:attrName>
                                        </p:attrNameLst>
                                      </p:cBhvr>
                                      <p:to>
                                        <p:strVal val="solid"/>
                                      </p:to>
                                    </p:set>
                                  </p:childTnLst>
                                </p:cTn>
                              </p:par>
                            </p:childTnLst>
                          </p:cTn>
                        </p:par>
                        <p:par>
                          <p:cTn id="26" fill="hold">
                            <p:stCondLst>
                              <p:cond delay="10500"/>
                            </p:stCondLst>
                            <p:childTnLst>
                              <p:par>
                                <p:cTn id="27" presetID="4" presetClass="entr" presetSubtype="16" fill="hold" grpId="0" nodeType="afterEffect">
                                  <p:stCondLst>
                                    <p:cond delay="0"/>
                                  </p:stCondLst>
                                  <p:childTnLst>
                                    <p:set>
                                      <p:cBhvr>
                                        <p:cTn id="28" dur="1" fill="hold">
                                          <p:stCondLst>
                                            <p:cond delay="0"/>
                                          </p:stCondLst>
                                        </p:cTn>
                                        <p:tgtEl>
                                          <p:spTgt spid="437262"/>
                                        </p:tgtEl>
                                        <p:attrNameLst>
                                          <p:attrName>style.visibility</p:attrName>
                                        </p:attrNameLst>
                                      </p:cBhvr>
                                      <p:to>
                                        <p:strVal val="visible"/>
                                      </p:to>
                                    </p:set>
                                    <p:animEffect transition="in" filter="box(in)">
                                      <p:cBhvr>
                                        <p:cTn id="29" dur="1000"/>
                                        <p:tgtEl>
                                          <p:spTgt spid="437262"/>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437263"/>
                                        </p:tgtEl>
                                        <p:attrNameLst>
                                          <p:attrName>style.visibility</p:attrName>
                                        </p:attrNameLst>
                                      </p:cBhvr>
                                      <p:to>
                                        <p:strVal val="visible"/>
                                      </p:to>
                                    </p:set>
                                    <p:animEffect transition="in" filter="box(in)">
                                      <p:cBhvr>
                                        <p:cTn id="32" dur="1000"/>
                                        <p:tgtEl>
                                          <p:spTgt spid="437263"/>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437264"/>
                                        </p:tgtEl>
                                        <p:attrNameLst>
                                          <p:attrName>style.visibility</p:attrName>
                                        </p:attrNameLst>
                                      </p:cBhvr>
                                      <p:to>
                                        <p:strVal val="visible"/>
                                      </p:to>
                                    </p:set>
                                    <p:animEffect transition="in" filter="box(in)">
                                      <p:cBhvr>
                                        <p:cTn id="35" dur="1000"/>
                                        <p:tgtEl>
                                          <p:spTgt spid="437264"/>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437265"/>
                                        </p:tgtEl>
                                        <p:attrNameLst>
                                          <p:attrName>style.visibility</p:attrName>
                                        </p:attrNameLst>
                                      </p:cBhvr>
                                      <p:to>
                                        <p:strVal val="visible"/>
                                      </p:to>
                                    </p:set>
                                    <p:animEffect transition="in" filter="box(in)">
                                      <p:cBhvr>
                                        <p:cTn id="38" dur="1000"/>
                                        <p:tgtEl>
                                          <p:spTgt spid="437265"/>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xit" presetSubtype="16" fill="hold" grpId="1" nodeType="clickEffect">
                                  <p:stCondLst>
                                    <p:cond delay="0"/>
                                  </p:stCondLst>
                                  <p:iterate type="lt">
                                    <p:tmPct val="0"/>
                                  </p:iterate>
                                  <p:childTnLst>
                                    <p:animEffect transition="out" filter="box(in)">
                                      <p:cBhvr>
                                        <p:cTn id="42" dur="500"/>
                                        <p:tgtEl>
                                          <p:spTgt spid="437257"/>
                                        </p:tgtEl>
                                      </p:cBhvr>
                                    </p:animEffect>
                                    <p:set>
                                      <p:cBhvr>
                                        <p:cTn id="43" dur="1" fill="hold">
                                          <p:stCondLst>
                                            <p:cond delay="499"/>
                                          </p:stCondLst>
                                        </p:cTn>
                                        <p:tgtEl>
                                          <p:spTgt spid="437257"/>
                                        </p:tgtEl>
                                        <p:attrNameLst>
                                          <p:attrName>style.visibility</p:attrName>
                                        </p:attrNameLst>
                                      </p:cBhvr>
                                      <p:to>
                                        <p:strVal val="hidden"/>
                                      </p:to>
                                    </p:set>
                                  </p:childTnLst>
                                </p:cTn>
                              </p:par>
                            </p:childTnLst>
                          </p:cTn>
                        </p:par>
                        <p:par>
                          <p:cTn id="44" fill="hold">
                            <p:stCondLst>
                              <p:cond delay="500"/>
                            </p:stCondLst>
                            <p:childTnLst>
                              <p:par>
                                <p:cTn id="45" presetID="4" presetClass="exit" presetSubtype="16" fill="hold" grpId="1" nodeType="afterEffect">
                                  <p:stCondLst>
                                    <p:cond delay="0"/>
                                  </p:stCondLst>
                                  <p:childTnLst>
                                    <p:animEffect transition="out" filter="box(in)">
                                      <p:cBhvr>
                                        <p:cTn id="46" dur="500"/>
                                        <p:tgtEl>
                                          <p:spTgt spid="437260"/>
                                        </p:tgtEl>
                                      </p:cBhvr>
                                    </p:animEffect>
                                    <p:set>
                                      <p:cBhvr>
                                        <p:cTn id="47" dur="1" fill="hold">
                                          <p:stCondLst>
                                            <p:cond delay="499"/>
                                          </p:stCondLst>
                                        </p:cTn>
                                        <p:tgtEl>
                                          <p:spTgt spid="437260"/>
                                        </p:tgtEl>
                                        <p:attrNameLst>
                                          <p:attrName>style.visibility</p:attrName>
                                        </p:attrNameLst>
                                      </p:cBhvr>
                                      <p:to>
                                        <p:strVal val="hidden"/>
                                      </p:to>
                                    </p:set>
                                  </p:childTnLst>
                                </p:cTn>
                              </p:par>
                            </p:childTnLst>
                          </p:cTn>
                        </p:par>
                        <p:par>
                          <p:cTn id="48" fill="hold">
                            <p:stCondLst>
                              <p:cond delay="1000"/>
                            </p:stCondLst>
                            <p:childTnLst>
                              <p:par>
                                <p:cTn id="49" presetID="3" presetClass="exit" presetSubtype="10" fill="hold" grpId="1" nodeType="afterEffect">
                                  <p:stCondLst>
                                    <p:cond delay="0"/>
                                  </p:stCondLst>
                                  <p:childTnLst>
                                    <p:animEffect transition="out" filter="blinds(horizontal)">
                                      <p:cBhvr>
                                        <p:cTn id="50" dur="500"/>
                                        <p:tgtEl>
                                          <p:spTgt spid="437262"/>
                                        </p:tgtEl>
                                      </p:cBhvr>
                                    </p:animEffect>
                                    <p:set>
                                      <p:cBhvr>
                                        <p:cTn id="51" dur="1" fill="hold">
                                          <p:stCondLst>
                                            <p:cond delay="499"/>
                                          </p:stCondLst>
                                        </p:cTn>
                                        <p:tgtEl>
                                          <p:spTgt spid="437262"/>
                                        </p:tgtEl>
                                        <p:attrNameLst>
                                          <p:attrName>style.visibility</p:attrName>
                                        </p:attrNameLst>
                                      </p:cBhvr>
                                      <p:to>
                                        <p:strVal val="hidden"/>
                                      </p:to>
                                    </p:set>
                                  </p:childTnLst>
                                </p:cTn>
                              </p:par>
                              <p:par>
                                <p:cTn id="52" presetID="3" presetClass="exit" presetSubtype="10" fill="hold" grpId="1" nodeType="withEffect">
                                  <p:stCondLst>
                                    <p:cond delay="0"/>
                                  </p:stCondLst>
                                  <p:childTnLst>
                                    <p:animEffect transition="out" filter="blinds(horizontal)">
                                      <p:cBhvr>
                                        <p:cTn id="53" dur="500"/>
                                        <p:tgtEl>
                                          <p:spTgt spid="437263"/>
                                        </p:tgtEl>
                                      </p:cBhvr>
                                    </p:animEffect>
                                    <p:set>
                                      <p:cBhvr>
                                        <p:cTn id="54" dur="1" fill="hold">
                                          <p:stCondLst>
                                            <p:cond delay="499"/>
                                          </p:stCondLst>
                                        </p:cTn>
                                        <p:tgtEl>
                                          <p:spTgt spid="437263"/>
                                        </p:tgtEl>
                                        <p:attrNameLst>
                                          <p:attrName>style.visibility</p:attrName>
                                        </p:attrNameLst>
                                      </p:cBhvr>
                                      <p:to>
                                        <p:strVal val="hidden"/>
                                      </p:to>
                                    </p:set>
                                  </p:childTnLst>
                                </p:cTn>
                              </p:par>
                              <p:par>
                                <p:cTn id="55" presetID="3" presetClass="exit" presetSubtype="10" fill="hold" grpId="1" nodeType="withEffect">
                                  <p:stCondLst>
                                    <p:cond delay="0"/>
                                  </p:stCondLst>
                                  <p:childTnLst>
                                    <p:animEffect transition="out" filter="blinds(horizontal)">
                                      <p:cBhvr>
                                        <p:cTn id="56" dur="500"/>
                                        <p:tgtEl>
                                          <p:spTgt spid="437264"/>
                                        </p:tgtEl>
                                      </p:cBhvr>
                                    </p:animEffect>
                                    <p:set>
                                      <p:cBhvr>
                                        <p:cTn id="57" dur="1" fill="hold">
                                          <p:stCondLst>
                                            <p:cond delay="499"/>
                                          </p:stCondLst>
                                        </p:cTn>
                                        <p:tgtEl>
                                          <p:spTgt spid="437264"/>
                                        </p:tgtEl>
                                        <p:attrNameLst>
                                          <p:attrName>style.visibility</p:attrName>
                                        </p:attrNameLst>
                                      </p:cBhvr>
                                      <p:to>
                                        <p:strVal val="hidden"/>
                                      </p:to>
                                    </p:set>
                                  </p:childTnLst>
                                </p:cTn>
                              </p:par>
                              <p:par>
                                <p:cTn id="58" presetID="3" presetClass="exit" presetSubtype="10" fill="hold" grpId="1" nodeType="withEffect">
                                  <p:stCondLst>
                                    <p:cond delay="0"/>
                                  </p:stCondLst>
                                  <p:childTnLst>
                                    <p:animEffect transition="out" filter="blinds(horizontal)">
                                      <p:cBhvr>
                                        <p:cTn id="59" dur="500"/>
                                        <p:tgtEl>
                                          <p:spTgt spid="437265"/>
                                        </p:tgtEl>
                                      </p:cBhvr>
                                    </p:animEffect>
                                    <p:set>
                                      <p:cBhvr>
                                        <p:cTn id="60" dur="1" fill="hold">
                                          <p:stCondLst>
                                            <p:cond delay="499"/>
                                          </p:stCondLst>
                                        </p:cTn>
                                        <p:tgtEl>
                                          <p:spTgt spid="437265"/>
                                        </p:tgtEl>
                                        <p:attrNameLst>
                                          <p:attrName>style.visibility</p:attrName>
                                        </p:attrNameLst>
                                      </p:cBhvr>
                                      <p:to>
                                        <p:strVal val="hidden"/>
                                      </p:to>
                                    </p:set>
                                  </p:childTnLst>
                                </p:cTn>
                              </p:par>
                            </p:childTnLst>
                          </p:cTn>
                        </p:par>
                        <p:par>
                          <p:cTn id="61" fill="hold">
                            <p:stCondLst>
                              <p:cond delay="1500"/>
                            </p:stCondLst>
                            <p:childTnLst>
                              <p:par>
                                <p:cTn id="62" presetID="4" presetClass="entr" presetSubtype="16" fill="hold" grpId="0" nodeType="afterEffect">
                                  <p:stCondLst>
                                    <p:cond delay="0"/>
                                  </p:stCondLst>
                                  <p:childTnLst>
                                    <p:set>
                                      <p:cBhvr>
                                        <p:cTn id="63" dur="1" fill="hold">
                                          <p:stCondLst>
                                            <p:cond delay="0"/>
                                          </p:stCondLst>
                                        </p:cTn>
                                        <p:tgtEl>
                                          <p:spTgt spid="437261"/>
                                        </p:tgtEl>
                                        <p:attrNameLst>
                                          <p:attrName>style.visibility</p:attrName>
                                        </p:attrNameLst>
                                      </p:cBhvr>
                                      <p:to>
                                        <p:strVal val="visible"/>
                                      </p:to>
                                    </p:set>
                                    <p:animEffect transition="in" filter="box(in)">
                                      <p:cBhvr>
                                        <p:cTn id="64" dur="2000"/>
                                        <p:tgtEl>
                                          <p:spTgt spid="437261"/>
                                        </p:tgtEl>
                                      </p:cBhvr>
                                    </p:animEffect>
                                  </p:childTnLst>
                                </p:cTn>
                              </p:par>
                            </p:childTnLst>
                          </p:cTn>
                        </p:par>
                        <p:par>
                          <p:cTn id="65" fill="hold">
                            <p:stCondLst>
                              <p:cond delay="3500"/>
                            </p:stCondLst>
                            <p:childTnLst>
                              <p:par>
                                <p:cTn id="66" presetID="27" presetClass="entr" presetSubtype="0" fill="hold" grpId="2" nodeType="afterEffect">
                                  <p:stCondLst>
                                    <p:cond delay="0"/>
                                  </p:stCondLst>
                                  <p:iterate type="lt">
                                    <p:tmPct val="50000"/>
                                  </p:iterate>
                                  <p:childTnLst>
                                    <p:set>
                                      <p:cBhvr>
                                        <p:cTn id="67" dur="1" fill="hold">
                                          <p:stCondLst>
                                            <p:cond delay="0"/>
                                          </p:stCondLst>
                                        </p:cTn>
                                        <p:tgtEl>
                                          <p:spTgt spid="437257"/>
                                        </p:tgtEl>
                                        <p:attrNameLst>
                                          <p:attrName>style.visibility</p:attrName>
                                        </p:attrNameLst>
                                      </p:cBhvr>
                                      <p:to>
                                        <p:strVal val="visible"/>
                                      </p:to>
                                    </p:set>
                                    <p:anim calcmode="discrete" valueType="clr">
                                      <p:cBhvr override="childStyle">
                                        <p:cTn id="68" dur="1000"/>
                                        <p:tgtEl>
                                          <p:spTgt spid="437257"/>
                                        </p:tgtEl>
                                        <p:attrNameLst>
                                          <p:attrName>style.color</p:attrName>
                                        </p:attrNameLst>
                                      </p:cBhvr>
                                      <p:tavLst>
                                        <p:tav tm="0">
                                          <p:val>
                                            <p:clrVal>
                                              <a:schemeClr val="accent2"/>
                                            </p:clrVal>
                                          </p:val>
                                        </p:tav>
                                        <p:tav tm="50000">
                                          <p:val>
                                            <p:clrVal>
                                              <a:schemeClr val="hlink"/>
                                            </p:clrVal>
                                          </p:val>
                                        </p:tav>
                                      </p:tavLst>
                                    </p:anim>
                                    <p:anim calcmode="discrete" valueType="clr">
                                      <p:cBhvr>
                                        <p:cTn id="69" dur="1000"/>
                                        <p:tgtEl>
                                          <p:spTgt spid="437257"/>
                                        </p:tgtEl>
                                        <p:attrNameLst>
                                          <p:attrName>fillcolor</p:attrName>
                                        </p:attrNameLst>
                                      </p:cBhvr>
                                      <p:tavLst>
                                        <p:tav tm="0">
                                          <p:val>
                                            <p:clrVal>
                                              <a:schemeClr val="accent2"/>
                                            </p:clrVal>
                                          </p:val>
                                        </p:tav>
                                        <p:tav tm="50000">
                                          <p:val>
                                            <p:clrVal>
                                              <a:schemeClr val="hlink"/>
                                            </p:clrVal>
                                          </p:val>
                                        </p:tav>
                                      </p:tavLst>
                                    </p:anim>
                                    <p:set>
                                      <p:cBhvr>
                                        <p:cTn id="70" dur="1000"/>
                                        <p:tgtEl>
                                          <p:spTgt spid="437257"/>
                                        </p:tgtEl>
                                        <p:attrNameLst>
                                          <p:attrName>fill.type</p:attrName>
                                        </p:attrNameLst>
                                      </p:cBhvr>
                                      <p:to>
                                        <p:strVal val="solid"/>
                                      </p:to>
                                    </p:set>
                                  </p:childTnLst>
                                </p:cTn>
                              </p:par>
                            </p:childTnLst>
                          </p:cTn>
                        </p:par>
                        <p:par>
                          <p:cTn id="71" fill="hold">
                            <p:stCondLst>
                              <p:cond delay="8000"/>
                            </p:stCondLst>
                            <p:childTnLst>
                              <p:par>
                                <p:cTn id="72" presetID="3" presetClass="entr" presetSubtype="10" fill="hold" grpId="2" nodeType="afterEffect">
                                  <p:stCondLst>
                                    <p:cond delay="0"/>
                                  </p:stCondLst>
                                  <p:childTnLst>
                                    <p:set>
                                      <p:cBhvr>
                                        <p:cTn id="73" dur="1" fill="hold">
                                          <p:stCondLst>
                                            <p:cond delay="0"/>
                                          </p:stCondLst>
                                        </p:cTn>
                                        <p:tgtEl>
                                          <p:spTgt spid="437262"/>
                                        </p:tgtEl>
                                        <p:attrNameLst>
                                          <p:attrName>style.visibility</p:attrName>
                                        </p:attrNameLst>
                                      </p:cBhvr>
                                      <p:to>
                                        <p:strVal val="visible"/>
                                      </p:to>
                                    </p:set>
                                    <p:animEffect transition="in" filter="blinds(horizontal)">
                                      <p:cBhvr>
                                        <p:cTn id="74" dur="1000"/>
                                        <p:tgtEl>
                                          <p:spTgt spid="437262"/>
                                        </p:tgtEl>
                                      </p:cBhvr>
                                    </p:animEffect>
                                  </p:childTnLst>
                                </p:cTn>
                              </p:par>
                              <p:par>
                                <p:cTn id="75" presetID="3" presetClass="entr" presetSubtype="10" fill="hold" grpId="2" nodeType="withEffect">
                                  <p:stCondLst>
                                    <p:cond delay="0"/>
                                  </p:stCondLst>
                                  <p:childTnLst>
                                    <p:set>
                                      <p:cBhvr>
                                        <p:cTn id="76" dur="1" fill="hold">
                                          <p:stCondLst>
                                            <p:cond delay="0"/>
                                          </p:stCondLst>
                                        </p:cTn>
                                        <p:tgtEl>
                                          <p:spTgt spid="437263"/>
                                        </p:tgtEl>
                                        <p:attrNameLst>
                                          <p:attrName>style.visibility</p:attrName>
                                        </p:attrNameLst>
                                      </p:cBhvr>
                                      <p:to>
                                        <p:strVal val="visible"/>
                                      </p:to>
                                    </p:set>
                                    <p:animEffect transition="in" filter="blinds(horizontal)">
                                      <p:cBhvr>
                                        <p:cTn id="77" dur="1000"/>
                                        <p:tgtEl>
                                          <p:spTgt spid="437263"/>
                                        </p:tgtEl>
                                      </p:cBhvr>
                                    </p:animEffect>
                                  </p:childTnLst>
                                </p:cTn>
                              </p:par>
                              <p:par>
                                <p:cTn id="78" presetID="3" presetClass="entr" presetSubtype="10" fill="hold" grpId="2" nodeType="withEffect">
                                  <p:stCondLst>
                                    <p:cond delay="0"/>
                                  </p:stCondLst>
                                  <p:childTnLst>
                                    <p:set>
                                      <p:cBhvr>
                                        <p:cTn id="79" dur="1" fill="hold">
                                          <p:stCondLst>
                                            <p:cond delay="0"/>
                                          </p:stCondLst>
                                        </p:cTn>
                                        <p:tgtEl>
                                          <p:spTgt spid="437264"/>
                                        </p:tgtEl>
                                        <p:attrNameLst>
                                          <p:attrName>style.visibility</p:attrName>
                                        </p:attrNameLst>
                                      </p:cBhvr>
                                      <p:to>
                                        <p:strVal val="visible"/>
                                      </p:to>
                                    </p:set>
                                    <p:animEffect transition="in" filter="blinds(horizontal)">
                                      <p:cBhvr>
                                        <p:cTn id="80" dur="1000"/>
                                        <p:tgtEl>
                                          <p:spTgt spid="437264"/>
                                        </p:tgtEl>
                                      </p:cBhvr>
                                    </p:animEffect>
                                  </p:childTnLst>
                                </p:cTn>
                              </p:par>
                            </p:childTnLst>
                          </p:cTn>
                        </p:par>
                        <p:par>
                          <p:cTn id="81" fill="hold">
                            <p:stCondLst>
                              <p:cond delay="9000"/>
                            </p:stCondLst>
                            <p:childTnLst>
                              <p:par>
                                <p:cTn id="82" presetID="3" presetClass="entr" presetSubtype="10" fill="hold" grpId="0" nodeType="afterEffect">
                                  <p:stCondLst>
                                    <p:cond delay="0"/>
                                  </p:stCondLst>
                                  <p:childTnLst>
                                    <p:set>
                                      <p:cBhvr>
                                        <p:cTn id="83" dur="1" fill="hold">
                                          <p:stCondLst>
                                            <p:cond delay="0"/>
                                          </p:stCondLst>
                                        </p:cTn>
                                        <p:tgtEl>
                                          <p:spTgt spid="437266"/>
                                        </p:tgtEl>
                                        <p:attrNameLst>
                                          <p:attrName>style.visibility</p:attrName>
                                        </p:attrNameLst>
                                      </p:cBhvr>
                                      <p:to>
                                        <p:strVal val="visible"/>
                                      </p:to>
                                    </p:set>
                                    <p:animEffect transition="in" filter="blinds(horizontal)">
                                      <p:cBhvr>
                                        <p:cTn id="84" dur="500"/>
                                        <p:tgtEl>
                                          <p:spTgt spid="437266"/>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437267"/>
                                        </p:tgtEl>
                                        <p:attrNameLst>
                                          <p:attrName>style.visibility</p:attrName>
                                        </p:attrNameLst>
                                      </p:cBhvr>
                                      <p:to>
                                        <p:strVal val="visible"/>
                                      </p:to>
                                    </p:set>
                                    <p:animEffect transition="in" filter="blinds(horizontal)">
                                      <p:cBhvr>
                                        <p:cTn id="87" dur="1000"/>
                                        <p:tgtEl>
                                          <p:spTgt spid="437267"/>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437268"/>
                                        </p:tgtEl>
                                        <p:attrNameLst>
                                          <p:attrName>style.visibility</p:attrName>
                                        </p:attrNameLst>
                                      </p:cBhvr>
                                      <p:to>
                                        <p:strVal val="visible"/>
                                      </p:to>
                                    </p:set>
                                    <p:animEffect transition="in" filter="blinds(horizontal)">
                                      <p:cBhvr>
                                        <p:cTn id="90" dur="1000"/>
                                        <p:tgtEl>
                                          <p:spTgt spid="437268"/>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437269"/>
                                        </p:tgtEl>
                                        <p:attrNameLst>
                                          <p:attrName>style.visibility</p:attrName>
                                        </p:attrNameLst>
                                      </p:cBhvr>
                                      <p:to>
                                        <p:strVal val="visible"/>
                                      </p:to>
                                    </p:set>
                                    <p:animEffect transition="in" filter="blinds(horizontal)">
                                      <p:cBhvr>
                                        <p:cTn id="93" dur="1000"/>
                                        <p:tgtEl>
                                          <p:spTgt spid="437269"/>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437270"/>
                                        </p:tgtEl>
                                        <p:attrNameLst>
                                          <p:attrName>style.visibility</p:attrName>
                                        </p:attrNameLst>
                                      </p:cBhvr>
                                      <p:to>
                                        <p:strVal val="visible"/>
                                      </p:to>
                                    </p:set>
                                    <p:animEffect transition="in" filter="blinds(horizontal)">
                                      <p:cBhvr>
                                        <p:cTn id="96" dur="1000"/>
                                        <p:tgtEl>
                                          <p:spTgt spid="437270"/>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437271"/>
                                        </p:tgtEl>
                                        <p:attrNameLst>
                                          <p:attrName>style.visibility</p:attrName>
                                        </p:attrNameLst>
                                      </p:cBhvr>
                                      <p:to>
                                        <p:strVal val="visible"/>
                                      </p:to>
                                    </p:set>
                                    <p:animEffect transition="in" filter="blinds(horizontal)">
                                      <p:cBhvr>
                                        <p:cTn id="99" dur="500"/>
                                        <p:tgtEl>
                                          <p:spTgt spid="437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7" grpId="0"/>
      <p:bldP spid="437257" grpId="1"/>
      <p:bldP spid="437257" grpId="2"/>
      <p:bldP spid="437259" grpId="0"/>
      <p:bldP spid="437259" grpId="1"/>
      <p:bldP spid="437260" grpId="0"/>
      <p:bldP spid="437260" grpId="1"/>
      <p:bldP spid="437261" grpId="0"/>
      <p:bldP spid="437262" grpId="0"/>
      <p:bldP spid="437262" grpId="1"/>
      <p:bldP spid="437262" grpId="2"/>
      <p:bldP spid="437263" grpId="0"/>
      <p:bldP spid="437263" grpId="1"/>
      <p:bldP spid="437263" grpId="2"/>
      <p:bldP spid="437264" grpId="0"/>
      <p:bldP spid="437264" grpId="1"/>
      <p:bldP spid="437264" grpId="2"/>
      <p:bldP spid="437265" grpId="0"/>
      <p:bldP spid="437265" grpId="1"/>
      <p:bldP spid="437266" grpId="0"/>
      <p:bldP spid="437267" grpId="0"/>
      <p:bldP spid="437268" grpId="0"/>
      <p:bldP spid="437269" grpId="0"/>
      <p:bldP spid="437270" grpId="0"/>
      <p:bldP spid="43727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ChangeArrowheads="1"/>
          </p:cNvSpPr>
          <p:nvPr/>
        </p:nvSpPr>
        <p:spPr bwMode="auto">
          <a:xfrm>
            <a:off x="247650" y="325438"/>
            <a:ext cx="9288463" cy="512762"/>
          </a:xfrm>
          <a:prstGeom prst="rect">
            <a:avLst/>
          </a:prstGeom>
          <a:noFill/>
          <a:ln w="12700">
            <a:noFill/>
            <a:miter lim="800000"/>
            <a:headEnd/>
            <a:tailEnd/>
          </a:ln>
        </p:spPr>
        <p:txBody>
          <a:bodyPr lIns="90488" tIns="44450" rIns="90488" bIns="44450" anchor="b"/>
          <a:lstStyle/>
          <a:p>
            <a:r>
              <a:rPr lang="en-US" sz="3200" b="1">
                <a:solidFill>
                  <a:schemeClr val="bg1"/>
                </a:solidFill>
              </a:rPr>
              <a:t>Reading and Printing Strings - Example</a:t>
            </a:r>
          </a:p>
        </p:txBody>
      </p:sp>
      <p:sp>
        <p:nvSpPr>
          <p:cNvPr id="64515" name="Rectangle 6"/>
          <p:cNvSpPr>
            <a:spLocks noChangeArrowheads="1"/>
          </p:cNvSpPr>
          <p:nvPr/>
        </p:nvSpPr>
        <p:spPr bwMode="auto">
          <a:xfrm>
            <a:off x="495300" y="1676400"/>
            <a:ext cx="8267700" cy="4419600"/>
          </a:xfrm>
          <a:prstGeom prst="rect">
            <a:avLst/>
          </a:prstGeom>
          <a:solidFill>
            <a:srgbClr val="AFAFAF">
              <a:alpha val="20000"/>
            </a:srgbClr>
          </a:solidFill>
          <a:ln w="12700">
            <a:solidFill>
              <a:schemeClr val="tx1"/>
            </a:solidFill>
            <a:miter lim="800000"/>
            <a:headEnd/>
            <a:tailEnd/>
          </a:ln>
        </p:spPr>
        <p:txBody>
          <a:bodyPr lIns="0" tIns="0"/>
          <a:lstStyle/>
          <a:p>
            <a:pPr marL="342900" indent="-342900">
              <a:spcBef>
                <a:spcPct val="20000"/>
              </a:spcBef>
              <a:buClr>
                <a:srgbClr val="003366"/>
              </a:buClr>
              <a:buFont typeface="Wingdings" pitchFamily="2" charset="2"/>
              <a:buNone/>
            </a:pPr>
            <a:r>
              <a:rPr lang="en-US" sz="2000">
                <a:solidFill>
                  <a:srgbClr val="008000"/>
                </a:solidFill>
                <a:latin typeface="Courier New" pitchFamily="49" charset="0"/>
              </a:rPr>
              <a:t>/*Program to accept Item Category and display*/</a:t>
            </a: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int main(int argc, char **argv) {</a:t>
            </a: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char acItemCategory[50];</a:t>
            </a:r>
          </a:p>
          <a:p>
            <a:pPr marL="342900" indent="-342900">
              <a:spcBef>
                <a:spcPct val="20000"/>
              </a:spcBef>
              <a:buClr>
                <a:srgbClr val="003366"/>
              </a:buClr>
              <a:buFont typeface="Wingdings" pitchFamily="2" charset="2"/>
              <a:buNone/>
            </a:pPr>
            <a:endParaRPr lang="en-US" sz="2000">
              <a:solidFill>
                <a:srgbClr val="000000"/>
              </a:solidFill>
              <a:latin typeface="Courier New" pitchFamily="49" charset="0"/>
            </a:endParaRP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printf("Enter the category code ");</a:t>
            </a: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scanf("%s",acItemCategory);</a:t>
            </a:r>
          </a:p>
          <a:p>
            <a:pPr marL="342900" indent="-342900">
              <a:spcBef>
                <a:spcPct val="20000"/>
              </a:spcBef>
              <a:buClr>
                <a:srgbClr val="003366"/>
              </a:buClr>
              <a:buFont typeface="Wingdings" pitchFamily="2" charset="2"/>
              <a:buNone/>
            </a:pPr>
            <a:endParaRPr lang="en-US" sz="2000">
              <a:solidFill>
                <a:srgbClr val="000000"/>
              </a:solidFill>
              <a:latin typeface="Courier New" pitchFamily="49" charset="0"/>
            </a:endParaRP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printf("The given Item Category is %s", 				acItemCategory);</a:t>
            </a:r>
          </a:p>
          <a:p>
            <a:pPr marL="342900" indent="-342900">
              <a:spcBef>
                <a:spcPct val="20000"/>
              </a:spcBef>
              <a:buClr>
                <a:srgbClr val="003366"/>
              </a:buClr>
              <a:buFont typeface="Wingdings" pitchFamily="2" charset="2"/>
              <a:buNone/>
            </a:pPr>
            <a:endParaRPr lang="en-US" sz="2000">
              <a:solidFill>
                <a:srgbClr val="000000"/>
              </a:solidFill>
              <a:latin typeface="Courier New" pitchFamily="49" charset="0"/>
            </a:endParaRP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return 0;</a:t>
            </a: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247650" y="369888"/>
            <a:ext cx="9410700" cy="609600"/>
          </a:xfrm>
        </p:spPr>
        <p:txBody>
          <a:bodyPr/>
          <a:lstStyle/>
          <a:p>
            <a:pPr eaLnBrk="1" hangingPunct="1">
              <a:defRPr/>
            </a:pPr>
            <a:r>
              <a:rPr lang="en-US" smtClean="0"/>
              <a:t>Can you answer these questions?</a:t>
            </a:r>
          </a:p>
        </p:txBody>
      </p:sp>
      <p:sp>
        <p:nvSpPr>
          <p:cNvPr id="602115" name="Rectangle 3"/>
          <p:cNvSpPr>
            <a:spLocks noGrp="1" noChangeArrowheads="1"/>
          </p:cNvSpPr>
          <p:nvPr>
            <p:ph type="body" idx="1"/>
          </p:nvPr>
        </p:nvSpPr>
        <p:spPr>
          <a:xfrm>
            <a:off x="247650" y="1219200"/>
            <a:ext cx="9328150" cy="4868863"/>
          </a:xfrm>
        </p:spPr>
        <p:txBody>
          <a:bodyPr/>
          <a:lstStyle/>
          <a:p>
            <a:pPr marL="381000" indent="-381000" eaLnBrk="1" hangingPunct="1">
              <a:lnSpc>
                <a:spcPct val="80000"/>
              </a:lnSpc>
              <a:buClr>
                <a:schemeClr val="tx1"/>
              </a:buClr>
              <a:buFontTx/>
              <a:buAutoNum type="arabicPeriod"/>
            </a:pPr>
            <a:r>
              <a:rPr lang="en-US" b="1" smtClean="0"/>
              <a:t>Which of the following is a VALID string declaration and initialization?</a:t>
            </a:r>
          </a:p>
          <a:p>
            <a:pPr marL="800100" lvl="1" indent="-342900" eaLnBrk="1" hangingPunct="1">
              <a:lnSpc>
                <a:spcPct val="80000"/>
              </a:lnSpc>
              <a:buClr>
                <a:schemeClr val="tx1"/>
              </a:buClr>
              <a:buFontTx/>
              <a:buAutoNum type="alphaLcParenR"/>
            </a:pPr>
            <a:r>
              <a:rPr lang="en-US" smtClean="0"/>
              <a:t>char acString[ ] = ‘Hi, How are you?’;</a:t>
            </a:r>
          </a:p>
          <a:p>
            <a:pPr marL="800100" lvl="1" indent="-342900" eaLnBrk="1" hangingPunct="1">
              <a:lnSpc>
                <a:spcPct val="80000"/>
              </a:lnSpc>
              <a:buClr>
                <a:schemeClr val="tx1"/>
              </a:buClr>
              <a:buFontTx/>
              <a:buAutoNum type="alphaLcParenR"/>
            </a:pPr>
            <a:r>
              <a:rPr lang="en-US" smtClean="0"/>
              <a:t>char acString[ ] = “Hi, How are you?”;</a:t>
            </a:r>
          </a:p>
          <a:p>
            <a:pPr marL="800100" lvl="1" indent="-342900" eaLnBrk="1" hangingPunct="1">
              <a:lnSpc>
                <a:spcPct val="80000"/>
              </a:lnSpc>
              <a:buClr>
                <a:schemeClr val="tx1"/>
              </a:buClr>
              <a:buFontTx/>
              <a:buAutoNum type="alphaLcParenR"/>
            </a:pPr>
            <a:r>
              <a:rPr lang="en-US" smtClean="0"/>
              <a:t>char acString[ ] = { ‘H’,’I’};</a:t>
            </a:r>
          </a:p>
          <a:p>
            <a:pPr marL="800100" lvl="1" indent="-342900" eaLnBrk="1" hangingPunct="1">
              <a:lnSpc>
                <a:spcPct val="80000"/>
              </a:lnSpc>
              <a:buClr>
                <a:schemeClr val="tx1"/>
              </a:buClr>
              <a:buFontTx/>
              <a:buAutoNum type="alphaLcParenR"/>
            </a:pPr>
            <a:r>
              <a:rPr lang="en-US" smtClean="0"/>
              <a:t>char acString[ ] = { ‘H’,’I’,’\0’};</a:t>
            </a:r>
          </a:p>
          <a:p>
            <a:pPr marL="381000" indent="-381000" eaLnBrk="1" hangingPunct="1">
              <a:lnSpc>
                <a:spcPct val="80000"/>
              </a:lnSpc>
              <a:buFontTx/>
              <a:buNone/>
            </a:pPr>
            <a:endParaRPr lang="en-US" smtClean="0"/>
          </a:p>
          <a:p>
            <a:pPr marL="381000" indent="-381000" eaLnBrk="1" hangingPunct="1">
              <a:lnSpc>
                <a:spcPct val="80000"/>
              </a:lnSpc>
              <a:buFontTx/>
              <a:buNone/>
            </a:pPr>
            <a:r>
              <a:rPr lang="en-US" b="1" smtClean="0"/>
              <a:t>2. What is the result of the following code snippet?</a:t>
            </a:r>
          </a:p>
          <a:p>
            <a:pPr marL="381000" indent="-381000" eaLnBrk="1" hangingPunct="1">
              <a:lnSpc>
                <a:spcPct val="80000"/>
              </a:lnSpc>
              <a:buFontTx/>
              <a:buNone/>
            </a:pPr>
            <a:r>
              <a:rPr lang="en-US" smtClean="0"/>
              <a:t>     char acString[ ] = {‘I’,’n’,’f’,’o’,’\0’,’s’,’y’,’s’,’\0’};    printf(acString);</a:t>
            </a:r>
          </a:p>
          <a:p>
            <a:pPr marL="381000" indent="-381000" eaLnBrk="1" hangingPunct="1">
              <a:lnSpc>
                <a:spcPct val="80000"/>
              </a:lnSpc>
              <a:buFontTx/>
              <a:buNone/>
            </a:pPr>
            <a:endParaRPr lang="en-US" smtClean="0"/>
          </a:p>
          <a:p>
            <a:pPr marL="381000" indent="-381000" eaLnBrk="1" hangingPunct="1">
              <a:lnSpc>
                <a:spcPct val="80000"/>
              </a:lnSpc>
              <a:buFontTx/>
              <a:buNone/>
            </a:pPr>
            <a:r>
              <a:rPr lang="en-US" b="1" smtClean="0"/>
              <a:t>3. What is the output for the following code snippet?</a:t>
            </a:r>
          </a:p>
          <a:p>
            <a:pPr marL="381000" indent="-381000" eaLnBrk="1" hangingPunct="1">
              <a:lnSpc>
                <a:spcPct val="80000"/>
              </a:lnSpc>
              <a:buFontTx/>
              <a:buNone/>
            </a:pPr>
            <a:endParaRPr lang="en-US" b="1" smtClean="0"/>
          </a:p>
          <a:p>
            <a:pPr marL="381000" indent="-381000" eaLnBrk="1" hangingPunct="1">
              <a:lnSpc>
                <a:spcPct val="80000"/>
              </a:lnSpc>
              <a:buFont typeface="Wingdings" pitchFamily="2" charset="2"/>
              <a:buNone/>
            </a:pPr>
            <a:r>
              <a:rPr lang="en-US" smtClean="0"/>
              <a:t>   char acString[ ]="God";   int iIndex;</a:t>
            </a:r>
          </a:p>
          <a:p>
            <a:pPr marL="381000" indent="-381000" eaLnBrk="1" hangingPunct="1">
              <a:lnSpc>
                <a:spcPct val="80000"/>
              </a:lnSpc>
              <a:buFont typeface="Wingdings" pitchFamily="2" charset="2"/>
              <a:buNone/>
            </a:pPr>
            <a:endParaRPr lang="en-US" smtClean="0"/>
          </a:p>
          <a:p>
            <a:pPr marL="381000" indent="-381000" eaLnBrk="1" hangingPunct="1">
              <a:lnSpc>
                <a:spcPct val="80000"/>
              </a:lnSpc>
              <a:buFont typeface="Wingdings" pitchFamily="2" charset="2"/>
              <a:buNone/>
            </a:pPr>
            <a:r>
              <a:rPr lang="en-US" smtClean="0"/>
              <a:t>   for(iIndex=0;acString[iIndex];iIndex++){  </a:t>
            </a:r>
          </a:p>
          <a:p>
            <a:pPr marL="381000" indent="-381000" eaLnBrk="1" hangingPunct="1">
              <a:lnSpc>
                <a:spcPct val="80000"/>
              </a:lnSpc>
              <a:buFont typeface="Wingdings" pitchFamily="2" charset="2"/>
              <a:buNone/>
            </a:pPr>
            <a:r>
              <a:rPr lang="en-US" smtClean="0"/>
              <a:t>   printf("\n%c%c%c",*(acString+iIndex),*(iIndex+acString),iIndex[acString]);</a:t>
            </a:r>
          </a:p>
          <a:p>
            <a:pPr marL="381000" indent="-381000" eaLnBrk="1" hangingPunct="1">
              <a:lnSpc>
                <a:spcPct val="80000"/>
              </a:lnSpc>
              <a:buFont typeface="Wingdings" pitchFamily="2" charset="2"/>
              <a:buNone/>
            </a:pPr>
            <a:r>
              <a:rPr lang="en-US" smtClean="0"/>
              <a:t>  }</a:t>
            </a:r>
          </a:p>
          <a:p>
            <a:pPr marL="381000" indent="-381000" eaLnBrk="1" hangingPunct="1">
              <a:lnSpc>
                <a:spcPct val="80000"/>
              </a:lnSpc>
              <a:buFont typeface="Wingdings" pitchFamily="2" charset="2"/>
              <a:buNone/>
            </a:pPr>
            <a:endParaRPr lang="en-US" smtClean="0"/>
          </a:p>
          <a:p>
            <a:pPr marL="381000" indent="-381000" eaLnBrk="1" hangingPunct="1">
              <a:lnSpc>
                <a:spcPct val="80000"/>
              </a:lnSpc>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2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21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21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21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21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21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211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211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211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0211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0211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0211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ctrTitle"/>
          </p:nvPr>
        </p:nvSpPr>
        <p:spPr>
          <a:xfrm>
            <a:off x="609600" y="990600"/>
            <a:ext cx="8420100" cy="685800"/>
          </a:xfrm>
        </p:spPr>
        <p:txBody>
          <a:bodyPr/>
          <a:lstStyle/>
          <a:p>
            <a:pPr eaLnBrk="1" hangingPunct="1">
              <a:defRPr/>
            </a:pPr>
            <a:r>
              <a:rPr lang="en-US" sz="3200" dirty="0" smtClean="0"/>
              <a:t>String Handling Functions</a:t>
            </a:r>
          </a:p>
        </p:txBody>
      </p:sp>
      <p:sp>
        <p:nvSpPr>
          <p:cNvPr id="4" name="Subtitle 3"/>
          <p:cNvSpPr>
            <a:spLocks noGrp="1"/>
          </p:cNvSpPr>
          <p:nvPr>
            <p:ph type="subTitle" idx="1"/>
          </p:nvPr>
        </p:nvSpPr>
        <p:spPr/>
        <p:txBody>
          <a:bodyPr/>
          <a:lstStyle/>
          <a:p>
            <a:pPr>
              <a:defRPr/>
            </a:pP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47650" y="239713"/>
            <a:ext cx="9288463" cy="512762"/>
          </a:xfrm>
        </p:spPr>
        <p:txBody>
          <a:bodyPr lIns="90488" tIns="44450" rIns="90488" bIns="44450" anchor="b"/>
          <a:lstStyle/>
          <a:p>
            <a:pPr eaLnBrk="1" hangingPunct="1">
              <a:defRPr/>
            </a:pPr>
            <a:r>
              <a:rPr lang="en-US" smtClean="0"/>
              <a:t>String Handling functions</a:t>
            </a:r>
          </a:p>
        </p:txBody>
      </p:sp>
      <p:sp>
        <p:nvSpPr>
          <p:cNvPr id="12291" name="Rectangle 3"/>
          <p:cNvSpPr>
            <a:spLocks noChangeArrowheads="1"/>
          </p:cNvSpPr>
          <p:nvPr/>
        </p:nvSpPr>
        <p:spPr bwMode="auto">
          <a:xfrm>
            <a:off x="330200" y="1219200"/>
            <a:ext cx="9245600" cy="366713"/>
          </a:xfrm>
          <a:prstGeom prst="rect">
            <a:avLst/>
          </a:prstGeom>
          <a:noFill/>
          <a:ln w="12700">
            <a:noFill/>
            <a:miter lim="800000"/>
            <a:headEnd/>
            <a:tailEnd/>
          </a:ln>
        </p:spPr>
        <p:txBody>
          <a:bodyPr>
            <a:spAutoFit/>
          </a:bodyPr>
          <a:lstStyle/>
          <a:p>
            <a:r>
              <a:rPr lang="en-US"/>
              <a:t> </a:t>
            </a:r>
          </a:p>
        </p:txBody>
      </p:sp>
      <p:sp>
        <p:nvSpPr>
          <p:cNvPr id="12292" name="Rectangle 4"/>
          <p:cNvSpPr>
            <a:spLocks noGrp="1" noChangeArrowheads="1"/>
          </p:cNvSpPr>
          <p:nvPr>
            <p:ph type="body" idx="1"/>
          </p:nvPr>
        </p:nvSpPr>
        <p:spPr>
          <a:xfrm>
            <a:off x="304800" y="1066800"/>
            <a:ext cx="9144000" cy="4800600"/>
          </a:xfrm>
          <a:noFill/>
        </p:spPr>
        <p:txBody>
          <a:bodyPr lIns="90488" tIns="44450" rIns="90488" bIns="44450"/>
          <a:lstStyle/>
          <a:p>
            <a:pPr eaLnBrk="1" hangingPunct="1"/>
            <a:r>
              <a:rPr lang="en-US" dirty="0" smtClean="0"/>
              <a:t>String handling is a common requirement in many applications</a:t>
            </a:r>
          </a:p>
          <a:p>
            <a:pPr eaLnBrk="1" hangingPunct="1"/>
            <a:r>
              <a:rPr lang="en-US" dirty="0" smtClean="0"/>
              <a:t>For example:</a:t>
            </a:r>
          </a:p>
          <a:p>
            <a:pPr lvl="1" eaLnBrk="1" hangingPunct="1"/>
            <a:r>
              <a:rPr lang="en-US" dirty="0" smtClean="0"/>
              <a:t>During validations, the length of the string may need to be checked</a:t>
            </a:r>
          </a:p>
          <a:p>
            <a:pPr lvl="1" eaLnBrk="1" hangingPunct="1"/>
            <a:r>
              <a:rPr lang="en-US" dirty="0" smtClean="0"/>
              <a:t>During authentication(as in say </a:t>
            </a:r>
            <a:r>
              <a:rPr lang="en-US" dirty="0" err="1" smtClean="0"/>
              <a:t>gmail</a:t>
            </a:r>
            <a:r>
              <a:rPr lang="en-US" dirty="0" smtClean="0"/>
              <a:t>) the password entered by the user needs to be compared with the stored one</a:t>
            </a:r>
          </a:p>
          <a:p>
            <a:pPr lvl="1" eaLnBrk="1" hangingPunct="1"/>
            <a:r>
              <a:rPr lang="en-US" dirty="0" smtClean="0"/>
              <a:t>If date is chosen as a string, the day , month and year may need to be concatenated in a formatted  manner </a:t>
            </a:r>
          </a:p>
          <a:p>
            <a:pPr eaLnBrk="1" hangingPunct="1"/>
            <a:r>
              <a:rPr lang="en-US" dirty="0" smtClean="0"/>
              <a:t>The following are the string functions that are supported by C</a:t>
            </a:r>
          </a:p>
          <a:p>
            <a:pPr eaLnBrk="1" hangingPunct="1">
              <a:buFont typeface="Wingdings" pitchFamily="2" charset="2"/>
              <a:buNone/>
            </a:pPr>
            <a:r>
              <a:rPr lang="en-US" dirty="0" smtClean="0"/>
              <a:t>	</a:t>
            </a:r>
            <a:r>
              <a:rPr lang="en-US" b="1" dirty="0" err="1" smtClean="0">
                <a:latin typeface="Courier New" pitchFamily="49" charset="0"/>
              </a:rPr>
              <a:t>strlen</a:t>
            </a:r>
            <a:r>
              <a:rPr lang="en-US" b="1" dirty="0" smtClean="0">
                <a:latin typeface="Courier New" pitchFamily="49" charset="0"/>
              </a:rPr>
              <a:t>()		</a:t>
            </a:r>
            <a:r>
              <a:rPr lang="en-US" b="1" dirty="0" err="1" smtClean="0">
                <a:latin typeface="Courier New" pitchFamily="49" charset="0"/>
              </a:rPr>
              <a:t>strcpy</a:t>
            </a:r>
            <a:r>
              <a:rPr lang="en-US" b="1" dirty="0" smtClean="0">
                <a:latin typeface="Courier New" pitchFamily="49" charset="0"/>
              </a:rPr>
              <a:t>()	</a:t>
            </a:r>
            <a:r>
              <a:rPr lang="en-US" b="1" dirty="0" err="1" smtClean="0">
                <a:latin typeface="Courier New" pitchFamily="49" charset="0"/>
              </a:rPr>
              <a:t>strcat</a:t>
            </a:r>
            <a:r>
              <a:rPr lang="en-US" b="1" dirty="0" smtClean="0">
                <a:latin typeface="Courier New" pitchFamily="49" charset="0"/>
              </a:rPr>
              <a:t>() 	</a:t>
            </a:r>
            <a:r>
              <a:rPr lang="en-US" b="1" dirty="0" err="1" smtClean="0">
                <a:latin typeface="Courier New" pitchFamily="49" charset="0"/>
              </a:rPr>
              <a:t>strcmp</a:t>
            </a:r>
            <a:r>
              <a:rPr lang="en-US" b="1" dirty="0" smtClean="0">
                <a:latin typeface="Courier New" pitchFamily="49" charset="0"/>
              </a:rPr>
              <a:t>()</a:t>
            </a:r>
          </a:p>
          <a:p>
            <a:pPr eaLnBrk="1" hangingPunct="1">
              <a:buFont typeface="Wingdings" pitchFamily="2" charset="2"/>
              <a:buNone/>
            </a:pPr>
            <a:r>
              <a:rPr lang="en-US" b="1" dirty="0" smtClean="0">
                <a:latin typeface="Courier New" pitchFamily="49" charset="0"/>
              </a:rPr>
              <a:t>	</a:t>
            </a:r>
            <a:r>
              <a:rPr lang="en-US" b="1" dirty="0" err="1" smtClean="0">
                <a:latin typeface="Courier New" pitchFamily="49" charset="0"/>
              </a:rPr>
              <a:t>strcmpi</a:t>
            </a:r>
            <a:r>
              <a:rPr lang="en-US" b="1" dirty="0" smtClean="0">
                <a:latin typeface="Courier New" pitchFamily="49" charset="0"/>
              </a:rPr>
              <a:t>()		</a:t>
            </a:r>
            <a:r>
              <a:rPr lang="en-US" b="1" dirty="0" err="1" smtClean="0">
                <a:latin typeface="Courier New" pitchFamily="49" charset="0"/>
              </a:rPr>
              <a:t>strncpy</a:t>
            </a:r>
            <a:r>
              <a:rPr lang="en-US" b="1" dirty="0" smtClean="0">
                <a:latin typeface="Courier New" pitchFamily="49" charset="0"/>
              </a:rPr>
              <a:t>()	</a:t>
            </a:r>
            <a:r>
              <a:rPr lang="en-US" b="1" dirty="0" err="1" smtClean="0">
                <a:latin typeface="Courier New" pitchFamily="49" charset="0"/>
              </a:rPr>
              <a:t>strncat</a:t>
            </a:r>
            <a:r>
              <a:rPr lang="en-US" b="1" dirty="0" smtClean="0">
                <a:latin typeface="Courier New" pitchFamily="49" charset="0"/>
              </a:rPr>
              <a:t>()	</a:t>
            </a:r>
            <a:r>
              <a:rPr lang="en-US" b="1" dirty="0" err="1" smtClean="0">
                <a:latin typeface="Courier New" pitchFamily="49" charset="0"/>
              </a:rPr>
              <a:t>strncmp</a:t>
            </a:r>
            <a:r>
              <a:rPr lang="en-US" b="1" dirty="0" smtClean="0">
                <a:latin typeface="Courier New" pitchFamily="49" charset="0"/>
              </a:rPr>
              <a:t>()</a:t>
            </a:r>
          </a:p>
          <a:p>
            <a:pPr eaLnBrk="1" hangingPunct="1">
              <a:buFont typeface="Wingdings" pitchFamily="2" charset="2"/>
              <a:buNone/>
            </a:pPr>
            <a:r>
              <a:rPr lang="en-US" b="1" dirty="0" smtClean="0">
                <a:latin typeface="Courier New" pitchFamily="49" charset="0"/>
              </a:rPr>
              <a:t>  </a:t>
            </a:r>
            <a:r>
              <a:rPr lang="en-US" b="1" dirty="0" err="1" smtClean="0">
                <a:latin typeface="Courier New" pitchFamily="49" charset="0"/>
              </a:rPr>
              <a:t>strnicmp</a:t>
            </a:r>
            <a:r>
              <a:rPr lang="en-US" b="1" dirty="0" smtClean="0">
                <a:latin typeface="Courier New" pitchFamily="49" charset="0"/>
              </a:rPr>
              <a:t>()</a:t>
            </a:r>
          </a:p>
          <a:p>
            <a:pPr eaLnBrk="1" hangingPunct="1"/>
            <a:r>
              <a:rPr lang="en-US" dirty="0" smtClean="0"/>
              <a:t>These functions are defined in</a:t>
            </a:r>
            <a:r>
              <a:rPr lang="en-US" b="1" dirty="0" smtClean="0"/>
              <a:t> </a:t>
            </a:r>
            <a:r>
              <a:rPr lang="en-US" b="1" dirty="0" err="1" smtClean="0">
                <a:latin typeface="Courier New" pitchFamily="49" charset="0"/>
              </a:rPr>
              <a:t>string.h</a:t>
            </a:r>
            <a:r>
              <a:rPr lang="en-US" dirty="0" smtClean="0"/>
              <a:t> header file</a:t>
            </a:r>
          </a:p>
          <a:p>
            <a:pPr eaLnBrk="1" hangingPunct="1"/>
            <a:r>
              <a:rPr lang="en-US" dirty="0" smtClean="0"/>
              <a:t>All these functions make use of the terminator character (‘\0’) present in strings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626" name="Rectangle 2"/>
          <p:cNvSpPr>
            <a:spLocks noGrp="1" noChangeArrowheads="1"/>
          </p:cNvSpPr>
          <p:nvPr>
            <p:ph type="ctrTitle"/>
          </p:nvPr>
        </p:nvSpPr>
        <p:spPr>
          <a:xfrm>
            <a:off x="608806" y="990600"/>
            <a:ext cx="8420100" cy="685800"/>
          </a:xfrm>
        </p:spPr>
        <p:txBody>
          <a:bodyPr/>
          <a:lstStyle/>
          <a:p>
            <a:pPr eaLnBrk="1" hangingPunct="1">
              <a:defRPr/>
            </a:pPr>
            <a:r>
              <a:rPr lang="en-US" dirty="0" smtClean="0"/>
              <a:t>1D - Arrays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247650" y="239713"/>
            <a:ext cx="9288463" cy="512762"/>
          </a:xfrm>
        </p:spPr>
        <p:txBody>
          <a:bodyPr/>
          <a:lstStyle/>
          <a:p>
            <a:pPr eaLnBrk="1" hangingPunct="1">
              <a:defRPr/>
            </a:pPr>
            <a:r>
              <a:rPr lang="en-US" smtClean="0"/>
              <a:t>strlen() Function (1 of 2)</a:t>
            </a:r>
          </a:p>
        </p:txBody>
      </p:sp>
      <p:sp>
        <p:nvSpPr>
          <p:cNvPr id="13315" name="Rectangle 3"/>
          <p:cNvSpPr>
            <a:spLocks noGrp="1" noChangeArrowheads="1"/>
          </p:cNvSpPr>
          <p:nvPr>
            <p:ph type="body" idx="1"/>
          </p:nvPr>
        </p:nvSpPr>
        <p:spPr>
          <a:xfrm>
            <a:off x="247650" y="1219200"/>
            <a:ext cx="9328150" cy="5181600"/>
          </a:xfrm>
        </p:spPr>
        <p:txBody>
          <a:bodyPr/>
          <a:lstStyle/>
          <a:p>
            <a:pPr eaLnBrk="1" hangingPunct="1"/>
            <a:r>
              <a:rPr lang="en-US" dirty="0" err="1" smtClean="0"/>
              <a:t>strlen</a:t>
            </a:r>
            <a:r>
              <a:rPr lang="en-US" dirty="0" smtClean="0"/>
              <a:t>() function is used to count the number of characters in the string</a:t>
            </a:r>
          </a:p>
          <a:p>
            <a:pPr eaLnBrk="1" hangingPunct="1">
              <a:buFont typeface="Wingdings" pitchFamily="2" charset="2"/>
              <a:buNone/>
            </a:pPr>
            <a:endParaRPr lang="en-US" dirty="0" smtClean="0"/>
          </a:p>
          <a:p>
            <a:pPr eaLnBrk="1" hangingPunct="1"/>
            <a:r>
              <a:rPr lang="en-US" dirty="0" smtClean="0"/>
              <a:t>Counts all the characters excluding the null character ‘\0’</a:t>
            </a:r>
          </a:p>
          <a:p>
            <a:pPr eaLnBrk="1" hangingPunct="1"/>
            <a:endParaRPr lang="en-US" dirty="0" smtClean="0"/>
          </a:p>
          <a:p>
            <a:pPr eaLnBrk="1" hangingPunct="1"/>
            <a:r>
              <a:rPr lang="en-US" dirty="0" smtClean="0"/>
              <a:t>Syntax:</a:t>
            </a:r>
          </a:p>
          <a:p>
            <a:pPr eaLnBrk="1" hangingPunct="1">
              <a:buFont typeface="Wingdings" pitchFamily="2" charset="2"/>
              <a:buNone/>
            </a:pPr>
            <a:r>
              <a:rPr lang="en-US" dirty="0" smtClean="0"/>
              <a:t>	 	</a:t>
            </a:r>
            <a:r>
              <a:rPr lang="en-US" dirty="0" smtClean="0">
                <a:latin typeface="Courier New" pitchFamily="49" charset="0"/>
              </a:rPr>
              <a:t>unsigned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strlen</a:t>
            </a:r>
            <a:r>
              <a:rPr lang="en-US" dirty="0" smtClean="0">
                <a:latin typeface="Courier New" pitchFamily="49" charset="0"/>
              </a:rPr>
              <a:t> (char string[]);</a:t>
            </a:r>
          </a:p>
          <a:p>
            <a:pPr eaLnBrk="1" hangingPunct="1">
              <a:buFont typeface="Wingdings" pitchFamily="2" charset="2"/>
              <a:buNone/>
            </a:pPr>
            <a:r>
              <a:rPr lang="en-US" b="1" dirty="0" smtClean="0"/>
              <a:t>    </a:t>
            </a:r>
            <a:r>
              <a:rPr lang="en-US" dirty="0" smtClean="0"/>
              <a:t>Here string[ ] can be a string constant or a character pointer or a character 	</a:t>
            </a:r>
          </a:p>
          <a:p>
            <a:pPr eaLnBrk="1" hangingPunct="1">
              <a:buFont typeface="Wingdings" pitchFamily="2" charset="2"/>
              <a:buNone/>
            </a:pPr>
            <a:r>
              <a:rPr lang="en-US" dirty="0" smtClean="0"/>
              <a:t>    array  and the function returns unsigned </a:t>
            </a:r>
            <a:r>
              <a:rPr lang="en-US" dirty="0" err="1" smtClean="0"/>
              <a:t>int</a:t>
            </a:r>
            <a:endParaRPr lang="en-US" dirty="0" smtClean="0"/>
          </a:p>
          <a:p>
            <a:pPr eaLnBrk="1" hangingPunct="1"/>
            <a:endParaRPr lang="en-US" dirty="0" smtClean="0"/>
          </a:p>
          <a:p>
            <a:pPr eaLnBrk="1" hangingPunct="1"/>
            <a:r>
              <a:rPr lang="en-US" b="1" dirty="0" smtClean="0"/>
              <a:t>Example:</a:t>
            </a:r>
          </a:p>
          <a:p>
            <a:pPr eaLnBrk="1" hangingPunct="1">
              <a:buFont typeface="Wingdings" pitchFamily="2" charset="2"/>
              <a:buNone/>
            </a:pPr>
            <a:r>
              <a:rPr lang="en-US" dirty="0" smtClean="0">
                <a:solidFill>
                  <a:srgbClr val="008000"/>
                </a:solidFill>
              </a:rPr>
              <a:t>		</a:t>
            </a:r>
            <a:r>
              <a:rPr lang="en-US" dirty="0" err="1" smtClean="0">
                <a:latin typeface="Courier New" pitchFamily="49" charset="0"/>
              </a:rPr>
              <a:t>strlen</a:t>
            </a:r>
            <a:r>
              <a:rPr lang="en-US" dirty="0" smtClean="0">
                <a:latin typeface="Courier New" pitchFamily="49" charset="0"/>
              </a:rPr>
              <a:t>(“Programming Fundamentals”);</a:t>
            </a:r>
            <a:r>
              <a:rPr lang="en-US" dirty="0" smtClean="0">
                <a:solidFill>
                  <a:srgbClr val="008000"/>
                </a:solidFill>
                <a:latin typeface="Courier New" pitchFamily="49" charset="0"/>
              </a:rPr>
              <a:t> </a:t>
            </a:r>
            <a:r>
              <a:rPr lang="en-US" dirty="0" smtClean="0"/>
              <a:t>returns 24</a:t>
            </a:r>
          </a:p>
          <a:p>
            <a:pPr eaLnBrk="1" hangingPunct="1">
              <a:buFont typeface="Wingdings" pitchFamily="2" charset="2"/>
              <a:buNone/>
            </a:pPr>
            <a:endParaRPr lang="en-US" dirty="0" smtClean="0">
              <a:solidFill>
                <a:srgbClr val="008000"/>
              </a:solidFill>
            </a:endParaRPr>
          </a:p>
          <a:p>
            <a:pPr eaLnBrk="1" hangingPunct="1">
              <a:buFont typeface="Wingdings" pitchFamily="2" charset="2"/>
              <a:buNone/>
            </a:pPr>
            <a:r>
              <a:rPr lang="en-US" dirty="0" smtClean="0">
                <a:solidFill>
                  <a:srgbClr val="008000"/>
                </a:solidFill>
                <a:latin typeface="Courier New" pitchFamily="49" charset="0"/>
              </a:rPr>
              <a:t>		</a:t>
            </a:r>
            <a:r>
              <a:rPr lang="en-US" dirty="0" err="1" smtClean="0">
                <a:latin typeface="Courier New" pitchFamily="49" charset="0"/>
              </a:rPr>
              <a:t>strlen</a:t>
            </a:r>
            <a:r>
              <a:rPr lang="en-US" dirty="0" smtClean="0">
                <a:latin typeface="Courier New" pitchFamily="49" charset="0"/>
              </a:rPr>
              <a:t>(</a:t>
            </a:r>
            <a:r>
              <a:rPr lang="en-US" dirty="0" err="1" smtClean="0">
                <a:latin typeface="Courier New" pitchFamily="49" charset="0"/>
              </a:rPr>
              <a:t>acItemCategory</a:t>
            </a:r>
            <a:r>
              <a:rPr lang="en-US" dirty="0" smtClean="0">
                <a:latin typeface="Courier New" pitchFamily="49" charset="0"/>
              </a:rPr>
              <a:t>);</a:t>
            </a:r>
            <a:r>
              <a:rPr lang="en-US" b="1" dirty="0" smtClean="0">
                <a:solidFill>
                  <a:srgbClr val="008000"/>
                </a:solidFill>
                <a:latin typeface="Courier New" pitchFamily="49" charset="0"/>
              </a:rPr>
              <a:t> </a:t>
            </a:r>
            <a:r>
              <a:rPr lang="en-US" dirty="0" smtClean="0"/>
              <a:t>returns the number of characters in the   </a:t>
            </a:r>
          </a:p>
          <a:p>
            <a:pPr eaLnBrk="1" hangingPunct="1">
              <a:buFont typeface="Wingdings" pitchFamily="2" charset="2"/>
              <a:buNone/>
            </a:pPr>
            <a:r>
              <a:rPr lang="en-US" dirty="0" smtClean="0"/>
              <a:t>                                                                  array ‘</a:t>
            </a:r>
            <a:r>
              <a:rPr lang="en-US" dirty="0" err="1" smtClean="0"/>
              <a:t>acItemCategory</a:t>
            </a:r>
            <a:r>
              <a:rPr lang="en-US" dirty="0" smtClean="0"/>
              <a:t>’</a:t>
            </a:r>
            <a:r>
              <a:rPr lang="en-US" b="1" dirty="0" smtClean="0">
                <a:latin typeface="Courier New" pitchFamily="49" charset="0"/>
              </a:rPr>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247650" y="239713"/>
            <a:ext cx="9288463" cy="512762"/>
          </a:xfrm>
        </p:spPr>
        <p:txBody>
          <a:bodyPr/>
          <a:lstStyle/>
          <a:p>
            <a:pPr eaLnBrk="1" hangingPunct="1">
              <a:defRPr/>
            </a:pPr>
            <a:r>
              <a:rPr lang="en-US" smtClean="0"/>
              <a:t>strlen() Function (2 of 2)</a:t>
            </a:r>
          </a:p>
        </p:txBody>
      </p:sp>
      <p:sp>
        <p:nvSpPr>
          <p:cNvPr id="14339" name="Rectangle 3"/>
          <p:cNvSpPr>
            <a:spLocks noGrp="1" noChangeArrowheads="1"/>
          </p:cNvSpPr>
          <p:nvPr>
            <p:ph type="body" idx="1"/>
          </p:nvPr>
        </p:nvSpPr>
        <p:spPr>
          <a:xfrm>
            <a:off x="247650" y="1219200"/>
            <a:ext cx="9328150" cy="4868863"/>
          </a:xfrm>
        </p:spPr>
        <p:txBody>
          <a:bodyPr/>
          <a:lstStyle/>
          <a:p>
            <a:pPr eaLnBrk="1" hangingPunct="1"/>
            <a:r>
              <a:rPr lang="en-US" smtClean="0"/>
              <a:t>An array can be of a bigger size than its length</a:t>
            </a:r>
          </a:p>
          <a:p>
            <a:pPr eaLnBrk="1" hangingPunct="1"/>
            <a:r>
              <a:rPr lang="en-US" smtClean="0"/>
              <a:t>The end of string is marked by the </a:t>
            </a:r>
            <a:r>
              <a:rPr lang="en-US" b="1" smtClean="0"/>
              <a:t>null</a:t>
            </a:r>
            <a:r>
              <a:rPr lang="en-US" smtClean="0">
                <a:solidFill>
                  <a:srgbClr val="0000FF"/>
                </a:solidFill>
              </a:rPr>
              <a:t> </a:t>
            </a:r>
            <a:r>
              <a:rPr lang="en-US" smtClean="0"/>
              <a:t>character</a:t>
            </a:r>
          </a:p>
          <a:p>
            <a:pPr eaLnBrk="1" hangingPunct="1"/>
            <a:r>
              <a:rPr lang="en-US" smtClean="0"/>
              <a:t>The memory locations beyond the </a:t>
            </a:r>
            <a:r>
              <a:rPr lang="en-US" b="1" smtClean="0"/>
              <a:t>null</a:t>
            </a:r>
            <a:r>
              <a:rPr lang="en-US" smtClean="0"/>
              <a:t> character are unused and may contain unknown (garbage) values</a:t>
            </a:r>
          </a:p>
          <a:p>
            <a:pPr eaLnBrk="1" hangingPunct="1"/>
            <a:endParaRPr lang="en-US" i="1" smtClean="0"/>
          </a:p>
        </p:txBody>
      </p:sp>
      <p:pic>
        <p:nvPicPr>
          <p:cNvPr id="14340" name="Picture 4"/>
          <p:cNvPicPr>
            <a:picLocks noChangeAspect="1" noChangeArrowheads="1"/>
          </p:cNvPicPr>
          <p:nvPr/>
        </p:nvPicPr>
        <p:blipFill>
          <a:blip r:embed="rId3"/>
          <a:srcRect/>
          <a:stretch>
            <a:fillRect/>
          </a:stretch>
        </p:blipFill>
        <p:spPr bwMode="auto">
          <a:xfrm>
            <a:off x="990600" y="2654300"/>
            <a:ext cx="7677150" cy="3171825"/>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47650" y="239713"/>
            <a:ext cx="9288463" cy="512762"/>
          </a:xfrm>
        </p:spPr>
        <p:txBody>
          <a:bodyPr lIns="90488" tIns="44450" rIns="90488" bIns="44450" anchor="b"/>
          <a:lstStyle/>
          <a:p>
            <a:pPr eaLnBrk="1" hangingPunct="1">
              <a:defRPr/>
            </a:pPr>
            <a:r>
              <a:rPr lang="en-US" smtClean="0"/>
              <a:t>strcpy() Function</a:t>
            </a:r>
          </a:p>
        </p:txBody>
      </p:sp>
      <p:sp>
        <p:nvSpPr>
          <p:cNvPr id="15363" name="Rectangle 3"/>
          <p:cNvSpPr>
            <a:spLocks noGrp="1" noChangeArrowheads="1"/>
          </p:cNvSpPr>
          <p:nvPr>
            <p:ph type="body" idx="1"/>
          </p:nvPr>
        </p:nvSpPr>
        <p:spPr>
          <a:xfrm>
            <a:off x="247650" y="1219200"/>
            <a:ext cx="9328150" cy="4868863"/>
          </a:xfrm>
        </p:spPr>
        <p:txBody>
          <a:bodyPr/>
          <a:lstStyle/>
          <a:p>
            <a:pPr eaLnBrk="1" hangingPunct="1"/>
            <a:r>
              <a:rPr lang="en-US" b="1" smtClean="0"/>
              <a:t>strcpy()</a:t>
            </a:r>
            <a:r>
              <a:rPr lang="en-US" smtClean="0"/>
              <a:t> function is used to copy one string to another</a:t>
            </a:r>
          </a:p>
          <a:p>
            <a:pPr eaLnBrk="1" hangingPunct="1"/>
            <a:endParaRPr lang="en-US" smtClean="0"/>
          </a:p>
          <a:p>
            <a:pPr eaLnBrk="1" hangingPunct="1"/>
            <a:r>
              <a:rPr lang="en-US" b="1" smtClean="0"/>
              <a:t>Syntax:</a:t>
            </a:r>
          </a:p>
          <a:p>
            <a:pPr eaLnBrk="1" hangingPunct="1">
              <a:buFont typeface="Wingdings" pitchFamily="2" charset="2"/>
              <a:buNone/>
            </a:pPr>
            <a:r>
              <a:rPr lang="en-US" smtClean="0"/>
              <a:t>	 </a:t>
            </a:r>
            <a:r>
              <a:rPr lang="en-US" smtClean="0">
                <a:latin typeface="Courier New" pitchFamily="49" charset="0"/>
              </a:rPr>
              <a:t>strcpy(Dest_String , Source_String);</a:t>
            </a:r>
          </a:p>
          <a:p>
            <a:pPr lvl="1" eaLnBrk="1" hangingPunct="1"/>
            <a:r>
              <a:rPr lang="en-US" sz="2000" smtClean="0"/>
              <a:t> Here Dest_string should always be variable</a:t>
            </a:r>
          </a:p>
          <a:p>
            <a:pPr lvl="1" eaLnBrk="1" hangingPunct="1"/>
            <a:r>
              <a:rPr lang="en-US" sz="2000" smtClean="0"/>
              <a:t> Source_String can be a variable or a string constant</a:t>
            </a:r>
          </a:p>
          <a:p>
            <a:pPr lvl="1" eaLnBrk="1" hangingPunct="1"/>
            <a:r>
              <a:rPr lang="en-US" sz="2000" smtClean="0"/>
              <a:t> The previous contents of Dest_String, if  any, will be over written</a:t>
            </a:r>
          </a:p>
          <a:p>
            <a:pPr eaLnBrk="1" hangingPunct="1"/>
            <a:endParaRPr lang="en-US" smtClean="0"/>
          </a:p>
          <a:p>
            <a:pPr eaLnBrk="1" hangingPunct="1"/>
            <a:r>
              <a:rPr lang="en-US" smtClean="0"/>
              <a:t>  </a:t>
            </a:r>
            <a:r>
              <a:rPr lang="en-US" b="1" smtClean="0"/>
              <a:t>Example:</a:t>
            </a:r>
          </a:p>
          <a:p>
            <a:pPr eaLnBrk="1" hangingPunct="1">
              <a:buFont typeface="Wingdings" pitchFamily="2" charset="2"/>
              <a:buNone/>
            </a:pPr>
            <a:r>
              <a:rPr lang="en-US" smtClean="0"/>
              <a:t>  	 </a:t>
            </a:r>
            <a:r>
              <a:rPr lang="en-US" smtClean="0">
                <a:latin typeface="Courier New" pitchFamily="49" charset="0"/>
              </a:rPr>
              <a:t>char acCourseName[40];</a:t>
            </a:r>
          </a:p>
          <a:p>
            <a:pPr eaLnBrk="1" hangingPunct="1">
              <a:buFont typeface="Wingdings" pitchFamily="2" charset="2"/>
              <a:buNone/>
            </a:pPr>
            <a:r>
              <a:rPr lang="en-US" smtClean="0">
                <a:latin typeface="Courier New" pitchFamily="49" charset="0"/>
              </a:rPr>
              <a:t>   strcpy(acCourseName , “C Programming”);</a:t>
            </a:r>
          </a:p>
          <a:p>
            <a:pPr eaLnBrk="1" hangingPunct="1">
              <a:buFont typeface="Wingdings" pitchFamily="2" charset="2"/>
              <a:buNone/>
            </a:pPr>
            <a:endParaRPr lang="en-US" smtClean="0">
              <a:latin typeface="Courier New" pitchFamily="49" charset="0"/>
            </a:endParaRPr>
          </a:p>
          <a:p>
            <a:pPr eaLnBrk="1" hangingPunct="1">
              <a:buFont typeface="Wingdings" pitchFamily="2" charset="2"/>
              <a:buNone/>
            </a:pPr>
            <a:r>
              <a:rPr lang="en-US" smtClean="0"/>
              <a:t>  	 The resultant string in ‘acCourseName’ will be “C Programming”</a:t>
            </a:r>
          </a:p>
          <a:p>
            <a:pPr eaLnBrk="1" hangingPunct="1"/>
            <a:endParaRPr lang="en-US" smtClean="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47650" y="239713"/>
            <a:ext cx="9288463" cy="512762"/>
          </a:xfrm>
        </p:spPr>
        <p:txBody>
          <a:bodyPr lIns="90488" tIns="44450" rIns="90488" bIns="44450" anchor="b"/>
          <a:lstStyle/>
          <a:p>
            <a:pPr eaLnBrk="1" hangingPunct="1">
              <a:defRPr/>
            </a:pPr>
            <a:r>
              <a:rPr lang="en-US" smtClean="0"/>
              <a:t>strcat() Function</a:t>
            </a:r>
          </a:p>
        </p:txBody>
      </p:sp>
      <p:sp>
        <p:nvSpPr>
          <p:cNvPr id="16387" name="Rectangle 3"/>
          <p:cNvSpPr>
            <a:spLocks noGrp="1" noChangeArrowheads="1"/>
          </p:cNvSpPr>
          <p:nvPr>
            <p:ph type="body" idx="1"/>
          </p:nvPr>
        </p:nvSpPr>
        <p:spPr>
          <a:xfrm>
            <a:off x="247650" y="1219200"/>
            <a:ext cx="9328150" cy="4868863"/>
          </a:xfrm>
        </p:spPr>
        <p:txBody>
          <a:bodyPr/>
          <a:lstStyle/>
          <a:p>
            <a:pPr eaLnBrk="1" hangingPunct="1">
              <a:lnSpc>
                <a:spcPct val="90000"/>
              </a:lnSpc>
            </a:pPr>
            <a:r>
              <a:rPr lang="en-US" sz="1800" b="1" smtClean="0"/>
              <a:t>strcat()</a:t>
            </a:r>
            <a:r>
              <a:rPr lang="en-US" sz="1800" smtClean="0"/>
              <a:t> function is used to concatenate (Combine) two strings</a:t>
            </a:r>
          </a:p>
          <a:p>
            <a:pPr eaLnBrk="1" hangingPunct="1">
              <a:lnSpc>
                <a:spcPct val="90000"/>
              </a:lnSpc>
            </a:pPr>
            <a:endParaRPr lang="en-US" sz="1800" smtClean="0"/>
          </a:p>
          <a:p>
            <a:pPr eaLnBrk="1" hangingPunct="1">
              <a:lnSpc>
                <a:spcPct val="90000"/>
              </a:lnSpc>
            </a:pPr>
            <a:r>
              <a:rPr lang="en-US" sz="1800" smtClean="0"/>
              <a:t>Syntax</a:t>
            </a:r>
          </a:p>
          <a:p>
            <a:pPr eaLnBrk="1" hangingPunct="1">
              <a:lnSpc>
                <a:spcPct val="90000"/>
              </a:lnSpc>
              <a:buFont typeface="Wingdings" pitchFamily="2" charset="2"/>
              <a:buNone/>
            </a:pPr>
            <a:r>
              <a:rPr lang="en-US" sz="1800" smtClean="0">
                <a:latin typeface="Courier New" pitchFamily="49" charset="0"/>
              </a:rPr>
              <a:t>	 strcat( Dest_String_Variable , Source_String ) ;</a:t>
            </a:r>
          </a:p>
          <a:p>
            <a:pPr eaLnBrk="1" hangingPunct="1">
              <a:lnSpc>
                <a:spcPct val="90000"/>
              </a:lnSpc>
            </a:pPr>
            <a:r>
              <a:rPr lang="en-US" sz="1800" smtClean="0"/>
              <a:t>In this, the Destination should be a variable and Source_String can either be a string constant or a variable.</a:t>
            </a:r>
          </a:p>
          <a:p>
            <a:pPr eaLnBrk="1" hangingPunct="1">
              <a:lnSpc>
                <a:spcPct val="90000"/>
              </a:lnSpc>
            </a:pPr>
            <a:r>
              <a:rPr lang="en-US" sz="1800" smtClean="0"/>
              <a:t>The contents of Dest_String is concatenated with Source_String contents and the resultant string is stored into Dest_String variable.</a:t>
            </a:r>
          </a:p>
          <a:p>
            <a:pPr eaLnBrk="1" hangingPunct="1">
              <a:lnSpc>
                <a:spcPct val="90000"/>
              </a:lnSpc>
            </a:pPr>
            <a:endParaRPr lang="en-US" sz="1800" smtClean="0"/>
          </a:p>
          <a:p>
            <a:pPr eaLnBrk="1" hangingPunct="1">
              <a:lnSpc>
                <a:spcPct val="90000"/>
              </a:lnSpc>
            </a:pPr>
            <a:r>
              <a:rPr lang="en-US" sz="1800" b="1" smtClean="0"/>
              <a:t>Example:</a:t>
            </a:r>
          </a:p>
          <a:p>
            <a:pPr eaLnBrk="1" hangingPunct="1">
              <a:lnSpc>
                <a:spcPct val="90000"/>
              </a:lnSpc>
              <a:buFont typeface="Wingdings" pitchFamily="2" charset="2"/>
              <a:buNone/>
            </a:pPr>
            <a:r>
              <a:rPr lang="en-US" sz="1800" smtClean="0">
                <a:latin typeface="Courier New" pitchFamily="49" charset="0"/>
              </a:rPr>
              <a:t>	char acTraineeFpCourse [50] = “The course is “;</a:t>
            </a:r>
          </a:p>
          <a:p>
            <a:pPr eaLnBrk="1" hangingPunct="1">
              <a:lnSpc>
                <a:spcPct val="90000"/>
              </a:lnSpc>
              <a:buFont typeface="Wingdings" pitchFamily="2" charset="2"/>
              <a:buNone/>
            </a:pPr>
            <a:r>
              <a:rPr lang="en-US" sz="1800" smtClean="0">
                <a:latin typeface="Courier New" pitchFamily="49" charset="0"/>
              </a:rPr>
              <a:t>	strcat(acTraineeFpCourse,”Oracle 10G”);</a:t>
            </a:r>
          </a:p>
          <a:p>
            <a:pPr eaLnBrk="1" hangingPunct="1">
              <a:lnSpc>
                <a:spcPct val="90000"/>
              </a:lnSpc>
              <a:buFont typeface="Wingdings" pitchFamily="2" charset="2"/>
              <a:buNone/>
            </a:pPr>
            <a:endParaRPr lang="en-US" sz="1800" smtClean="0">
              <a:latin typeface="Courier New" pitchFamily="49" charset="0"/>
            </a:endParaRPr>
          </a:p>
          <a:p>
            <a:pPr eaLnBrk="1" hangingPunct="1">
              <a:lnSpc>
                <a:spcPct val="90000"/>
              </a:lnSpc>
              <a:buFont typeface="Wingdings" pitchFamily="2" charset="2"/>
              <a:buNone/>
            </a:pPr>
            <a:r>
              <a:rPr lang="en-US" sz="1800" smtClean="0"/>
              <a:t>	The resultant string in ‘acTraineeFPCourse’ will  be “The course is Oracle 10G”     </a:t>
            </a:r>
          </a:p>
          <a:p>
            <a:pPr eaLnBrk="1" hangingPunct="1">
              <a:lnSpc>
                <a:spcPct val="90000"/>
              </a:lnSpc>
              <a:buFont typeface="Wingdings" pitchFamily="2" charset="2"/>
              <a:buNone/>
            </a:pPr>
            <a:endParaRPr lang="en-US" sz="1800" smtClean="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xfrm>
            <a:off x="247650" y="239713"/>
            <a:ext cx="9288463" cy="512762"/>
          </a:xfrm>
        </p:spPr>
        <p:txBody>
          <a:bodyPr/>
          <a:lstStyle/>
          <a:p>
            <a:pPr eaLnBrk="1" hangingPunct="1">
              <a:defRPr/>
            </a:pPr>
            <a:r>
              <a:rPr lang="en-US" smtClean="0"/>
              <a:t>strcmp() Function (1 of 2)</a:t>
            </a:r>
          </a:p>
        </p:txBody>
      </p:sp>
      <p:sp>
        <p:nvSpPr>
          <p:cNvPr id="17411" name="Rectangle 3"/>
          <p:cNvSpPr>
            <a:spLocks noGrp="1" noChangeArrowheads="1"/>
          </p:cNvSpPr>
          <p:nvPr>
            <p:ph type="body" idx="1"/>
          </p:nvPr>
        </p:nvSpPr>
        <p:spPr>
          <a:xfrm>
            <a:off x="247650" y="1219200"/>
            <a:ext cx="9328150" cy="4868863"/>
          </a:xfrm>
        </p:spPr>
        <p:txBody>
          <a:bodyPr/>
          <a:lstStyle/>
          <a:p>
            <a:pPr eaLnBrk="1" hangingPunct="1"/>
            <a:r>
              <a:rPr lang="en-US" b="1" smtClean="0"/>
              <a:t>strcmp()</a:t>
            </a:r>
            <a:r>
              <a:rPr lang="en-US" smtClean="0"/>
              <a:t> function is used to compare two strings</a:t>
            </a:r>
          </a:p>
          <a:p>
            <a:pPr eaLnBrk="1" hangingPunct="1">
              <a:buFont typeface="Wingdings" pitchFamily="2" charset="2"/>
              <a:buNone/>
            </a:pPr>
            <a:endParaRPr lang="en-US" smtClean="0"/>
          </a:p>
          <a:p>
            <a:pPr eaLnBrk="1" hangingPunct="1"/>
            <a:r>
              <a:rPr lang="en-US" smtClean="0"/>
              <a:t>strcmp() does a case sensitive (Upper case and lower case alphabets are considered to be different) comparison on strings</a:t>
            </a:r>
          </a:p>
          <a:p>
            <a:pPr eaLnBrk="1" hangingPunct="1"/>
            <a:endParaRPr lang="en-US" smtClean="0"/>
          </a:p>
          <a:p>
            <a:pPr eaLnBrk="1" hangingPunct="1"/>
            <a:r>
              <a:rPr lang="en-US" b="1" smtClean="0"/>
              <a:t>Syntax</a:t>
            </a:r>
            <a:r>
              <a:rPr lang="en-US" smtClean="0"/>
              <a:t>:</a:t>
            </a:r>
          </a:p>
          <a:p>
            <a:pPr eaLnBrk="1" hangingPunct="1">
              <a:buFont typeface="Wingdings" pitchFamily="2" charset="2"/>
              <a:buNone/>
            </a:pPr>
            <a:r>
              <a:rPr lang="en-US" smtClean="0">
                <a:latin typeface="Courier New" pitchFamily="49" charset="0"/>
              </a:rPr>
              <a:t>	 int  strcmp( String1 , String2 );</a:t>
            </a:r>
            <a:r>
              <a:rPr lang="en-US" b="1" i="1" smtClean="0">
                <a:latin typeface="Courier New" pitchFamily="49" charset="0"/>
              </a:rPr>
              <a:t> </a:t>
            </a:r>
          </a:p>
          <a:p>
            <a:pPr lvl="1" eaLnBrk="1" hangingPunct="1"/>
            <a:r>
              <a:rPr lang="en-US" sz="2000" smtClean="0"/>
              <a:t>Here both String1 and String2 can either be a variable or a string constant</a:t>
            </a:r>
          </a:p>
          <a:p>
            <a:pPr eaLnBrk="1" hangingPunct="1"/>
            <a:endParaRPr lang="en-US" b="1" smtClean="0"/>
          </a:p>
          <a:p>
            <a:pPr eaLnBrk="1" hangingPunct="1"/>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247650" y="239713"/>
            <a:ext cx="9288463" cy="512762"/>
          </a:xfrm>
        </p:spPr>
        <p:txBody>
          <a:bodyPr/>
          <a:lstStyle/>
          <a:p>
            <a:pPr eaLnBrk="1" hangingPunct="1">
              <a:defRPr/>
            </a:pPr>
            <a:r>
              <a:rPr lang="en-US" smtClean="0"/>
              <a:t>strcmp() Function (2 of 2)</a:t>
            </a:r>
          </a:p>
        </p:txBody>
      </p:sp>
      <p:sp>
        <p:nvSpPr>
          <p:cNvPr id="18435" name="Rectangle 3"/>
          <p:cNvSpPr>
            <a:spLocks noGrp="1" noChangeArrowheads="1"/>
          </p:cNvSpPr>
          <p:nvPr>
            <p:ph type="body" idx="1"/>
          </p:nvPr>
        </p:nvSpPr>
        <p:spPr>
          <a:xfrm>
            <a:off x="247650" y="1219200"/>
            <a:ext cx="9328150" cy="4868863"/>
          </a:xfrm>
        </p:spPr>
        <p:txBody>
          <a:bodyPr/>
          <a:lstStyle/>
          <a:p>
            <a:pPr eaLnBrk="1" hangingPunct="1"/>
            <a:r>
              <a:rPr lang="en-US" b="1" smtClean="0"/>
              <a:t>strcmp()</a:t>
            </a:r>
            <a:r>
              <a:rPr lang="en-US" smtClean="0"/>
              <a:t> function returns an integer value</a:t>
            </a:r>
          </a:p>
          <a:p>
            <a:pPr eaLnBrk="1" hangingPunct="1">
              <a:buFont typeface="Wingdings" pitchFamily="2" charset="2"/>
              <a:buNone/>
            </a:pPr>
            <a:endParaRPr lang="en-US" smtClean="0"/>
          </a:p>
          <a:p>
            <a:pPr eaLnBrk="1" hangingPunct="1"/>
            <a:r>
              <a:rPr lang="en-US" smtClean="0"/>
              <a:t>If strings are equal, it returns </a:t>
            </a:r>
            <a:r>
              <a:rPr lang="en-US" b="1" smtClean="0"/>
              <a:t>zero</a:t>
            </a:r>
          </a:p>
          <a:p>
            <a:pPr eaLnBrk="1" hangingPunct="1">
              <a:buFont typeface="Wingdings" pitchFamily="2" charset="2"/>
              <a:buNone/>
            </a:pPr>
            <a:endParaRPr lang="en-US" b="1" smtClean="0"/>
          </a:p>
          <a:p>
            <a:pPr eaLnBrk="1" hangingPunct="1"/>
            <a:r>
              <a:rPr lang="en-US" smtClean="0"/>
              <a:t>If the first string is alphabetically greater than the second string then, it returns a </a:t>
            </a:r>
            <a:r>
              <a:rPr lang="en-US" b="1" smtClean="0"/>
              <a:t>positive value</a:t>
            </a:r>
          </a:p>
          <a:p>
            <a:pPr eaLnBrk="1" hangingPunct="1">
              <a:buFont typeface="Wingdings" pitchFamily="2" charset="2"/>
              <a:buNone/>
            </a:pPr>
            <a:endParaRPr lang="en-US" b="1" smtClean="0"/>
          </a:p>
          <a:p>
            <a:pPr eaLnBrk="1" hangingPunct="1"/>
            <a:r>
              <a:rPr lang="en-US" smtClean="0"/>
              <a:t>If the first string is  alphabetically less than the second string then, it returns a </a:t>
            </a:r>
            <a:r>
              <a:rPr lang="en-US" b="1" smtClean="0"/>
              <a:t>negative value</a:t>
            </a:r>
          </a:p>
          <a:p>
            <a:pPr eaLnBrk="1" hangingPunct="1">
              <a:buFont typeface="Wingdings" pitchFamily="2" charset="2"/>
              <a:buNone/>
            </a:pPr>
            <a:endParaRPr lang="en-US" b="1" smtClean="0"/>
          </a:p>
          <a:p>
            <a:pPr eaLnBrk="1" hangingPunct="1"/>
            <a:r>
              <a:rPr lang="en-US" b="1" smtClean="0"/>
              <a:t>Example:</a:t>
            </a:r>
          </a:p>
          <a:p>
            <a:pPr eaLnBrk="1" hangingPunct="1">
              <a:buFont typeface="Wingdings" pitchFamily="2" charset="2"/>
              <a:buNone/>
            </a:pPr>
            <a:r>
              <a:rPr lang="en-US" smtClean="0"/>
              <a:t>	 </a:t>
            </a:r>
            <a:r>
              <a:rPr lang="en-US" smtClean="0">
                <a:latin typeface="Courier New" pitchFamily="49" charset="0"/>
              </a:rPr>
              <a:t>strcmp(“My Work”, “My Job”);</a:t>
            </a:r>
            <a:r>
              <a:rPr lang="en-US" smtClean="0"/>
              <a:t> returns a positive value</a:t>
            </a:r>
          </a:p>
          <a:p>
            <a:pPr eaLnBrk="1" hangingPunct="1"/>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247650" y="369888"/>
            <a:ext cx="9410700" cy="609600"/>
          </a:xfrm>
        </p:spPr>
        <p:txBody>
          <a:bodyPr/>
          <a:lstStyle/>
          <a:p>
            <a:pPr eaLnBrk="1" hangingPunct="1">
              <a:defRPr/>
            </a:pPr>
            <a:r>
              <a:rPr lang="en-US" smtClean="0"/>
              <a:t>strcmpi() Function</a:t>
            </a:r>
          </a:p>
        </p:txBody>
      </p:sp>
      <p:sp>
        <p:nvSpPr>
          <p:cNvPr id="1028" name="Rectangle 3"/>
          <p:cNvSpPr>
            <a:spLocks noGrp="1" noChangeArrowheads="1"/>
          </p:cNvSpPr>
          <p:nvPr>
            <p:ph type="body" sz="half" idx="1"/>
          </p:nvPr>
        </p:nvSpPr>
        <p:spPr>
          <a:xfrm>
            <a:off x="247650" y="1219200"/>
            <a:ext cx="7524750" cy="4868863"/>
          </a:xfrm>
        </p:spPr>
        <p:txBody>
          <a:bodyPr/>
          <a:lstStyle/>
          <a:p>
            <a:pPr eaLnBrk="1" hangingPunct="1"/>
            <a:r>
              <a:rPr lang="en-US" b="1" smtClean="0"/>
              <a:t>strcmpi()</a:t>
            </a:r>
            <a:r>
              <a:rPr lang="en-US" smtClean="0"/>
              <a:t> function is same as strcmp() function but it is case insensitive</a:t>
            </a:r>
          </a:p>
          <a:p>
            <a:pPr eaLnBrk="1" hangingPunct="1"/>
            <a:endParaRPr lang="en-US" smtClean="0"/>
          </a:p>
          <a:p>
            <a:pPr eaLnBrk="1" hangingPunct="1"/>
            <a:r>
              <a:rPr lang="en-US" smtClean="0"/>
              <a:t>Example:</a:t>
            </a:r>
          </a:p>
          <a:p>
            <a:pPr lvl="1" eaLnBrk="1" hangingPunct="1">
              <a:buFont typeface="Wingdings" pitchFamily="2" charset="2"/>
              <a:buNone/>
            </a:pPr>
            <a:r>
              <a:rPr lang="en-US" sz="2000" smtClean="0">
                <a:latin typeface="Courier New" pitchFamily="49" charset="0"/>
              </a:rPr>
              <a:t>strcmpi(“My WoRk” , “MY work”);</a:t>
            </a:r>
            <a:r>
              <a:rPr lang="en-US" sz="2000" smtClean="0"/>
              <a:t> returns</a:t>
            </a:r>
            <a:r>
              <a:rPr lang="en-US" sz="2000" b="1" smtClean="0"/>
              <a:t> zero</a:t>
            </a:r>
          </a:p>
          <a:p>
            <a:pPr eaLnBrk="1" hangingPunct="1"/>
            <a:endParaRPr lang="en-US" b="1" smtClean="0"/>
          </a:p>
          <a:p>
            <a:pPr eaLnBrk="1" hangingPunct="1"/>
            <a:endParaRPr lang="en-US" smtClean="0"/>
          </a:p>
        </p:txBody>
      </p:sp>
      <p:graphicFrame>
        <p:nvGraphicFramePr>
          <p:cNvPr id="1026" name="Object 7">
            <a:hlinkClick r:id="rId4" action="ppaction://hlinkfile"/>
          </p:cNvPr>
          <p:cNvGraphicFramePr>
            <a:graphicFrameLocks noChangeAspect="1"/>
          </p:cNvGraphicFramePr>
          <p:nvPr/>
        </p:nvGraphicFramePr>
        <p:xfrm>
          <a:off x="3886200" y="3276600"/>
          <a:ext cx="914400" cy="714375"/>
        </p:xfrm>
        <a:graphic>
          <a:graphicData uri="http://schemas.openxmlformats.org/presentationml/2006/ole">
            <p:oleObj spid="_x0000_s91138" name="Package" showAsIcon="1" r:id="rId5" imgW="914400" imgH="714240" progId="Package">
              <p:embed/>
            </p:oleObj>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247650" y="239713"/>
            <a:ext cx="9288463" cy="512762"/>
          </a:xfrm>
        </p:spPr>
        <p:txBody>
          <a:bodyPr/>
          <a:lstStyle/>
          <a:p>
            <a:pPr eaLnBrk="1" hangingPunct="1">
              <a:defRPr/>
            </a:pPr>
            <a:r>
              <a:rPr lang="en-US" dirty="0" smtClean="0"/>
              <a:t>Other String Functions(1 of 2)</a:t>
            </a:r>
          </a:p>
        </p:txBody>
      </p:sp>
      <p:sp>
        <p:nvSpPr>
          <p:cNvPr id="19459" name="Rectangle 3"/>
          <p:cNvSpPr>
            <a:spLocks noGrp="1" noChangeArrowheads="1"/>
          </p:cNvSpPr>
          <p:nvPr>
            <p:ph type="body" idx="1"/>
          </p:nvPr>
        </p:nvSpPr>
        <p:spPr>
          <a:xfrm>
            <a:off x="247650" y="1219200"/>
            <a:ext cx="9328150" cy="4868863"/>
          </a:xfrm>
        </p:spPr>
        <p:txBody>
          <a:bodyPr/>
          <a:lstStyle/>
          <a:p>
            <a:pPr eaLnBrk="1" hangingPunct="1">
              <a:buFont typeface="Wingdings" pitchFamily="2" charset="2"/>
              <a:buNone/>
            </a:pPr>
            <a:r>
              <a:rPr lang="en-US" sz="2400" b="1" u="sng" smtClean="0"/>
              <a:t>Other string functions</a:t>
            </a:r>
            <a:r>
              <a:rPr lang="en-US" b="1" u="sng" smtClean="0"/>
              <a:t> </a:t>
            </a:r>
          </a:p>
          <a:p>
            <a:pPr eaLnBrk="1" hangingPunct="1"/>
            <a:r>
              <a:rPr lang="en-US" b="1" smtClean="0"/>
              <a:t>strncpy()</a:t>
            </a:r>
            <a:r>
              <a:rPr lang="en-US" smtClean="0"/>
              <a:t> is used to copy only the left most  n characters from source to </a:t>
            </a:r>
          </a:p>
          <a:p>
            <a:pPr eaLnBrk="1" hangingPunct="1">
              <a:buFont typeface="Wingdings" pitchFamily="2" charset="2"/>
              <a:buNone/>
            </a:pPr>
            <a:r>
              <a:rPr lang="en-US" smtClean="0"/>
              <a:t>	 destination</a:t>
            </a:r>
          </a:p>
          <a:p>
            <a:pPr eaLnBrk="1" hangingPunct="1">
              <a:buFont typeface="Wingdings" pitchFamily="2" charset="2"/>
              <a:buNone/>
            </a:pPr>
            <a:r>
              <a:rPr lang="en-US" smtClean="0"/>
              <a:t>	 </a:t>
            </a:r>
            <a:r>
              <a:rPr lang="en-US" b="1" smtClean="0"/>
              <a:t>Syntax:</a:t>
            </a:r>
          </a:p>
          <a:p>
            <a:pPr eaLnBrk="1" hangingPunct="1">
              <a:buFont typeface="Wingdings" pitchFamily="2" charset="2"/>
              <a:buNone/>
            </a:pPr>
            <a:r>
              <a:rPr lang="en-US" i="1" smtClean="0"/>
              <a:t>	 </a:t>
            </a:r>
            <a:r>
              <a:rPr lang="en-US" smtClean="0">
                <a:latin typeface="Courier New" pitchFamily="49" charset="0"/>
              </a:rPr>
              <a:t>strncpy( Destination_String ,Source_String, int   </a:t>
            </a:r>
          </a:p>
          <a:p>
            <a:pPr eaLnBrk="1" hangingPunct="1">
              <a:buFont typeface="Wingdings" pitchFamily="2" charset="2"/>
              <a:buNone/>
            </a:pPr>
            <a:r>
              <a:rPr lang="en-US" smtClean="0">
                <a:latin typeface="Courier New" pitchFamily="49" charset="0"/>
              </a:rPr>
              <a:t>                                          no_of_characters);</a:t>
            </a:r>
            <a:r>
              <a:rPr lang="en-US" b="1" smtClean="0"/>
              <a:t> </a:t>
            </a:r>
          </a:p>
          <a:p>
            <a:pPr eaLnBrk="1" hangingPunct="1">
              <a:buFont typeface="Wingdings" pitchFamily="2" charset="2"/>
              <a:buNone/>
            </a:pPr>
            <a:r>
              <a:rPr lang="en-US" i="1" smtClean="0"/>
              <a:t>    </a:t>
            </a:r>
            <a:r>
              <a:rPr lang="en-US" smtClean="0"/>
              <a:t>Here only n characters from Source_String is copied to Destination_String</a:t>
            </a:r>
          </a:p>
          <a:p>
            <a:pPr eaLnBrk="1" hangingPunct="1"/>
            <a:endParaRPr lang="en-US" smtClean="0"/>
          </a:p>
          <a:p>
            <a:pPr eaLnBrk="1" hangingPunct="1"/>
            <a:r>
              <a:rPr lang="en-US" smtClean="0"/>
              <a:t> </a:t>
            </a:r>
            <a:r>
              <a:rPr lang="en-US" b="1" smtClean="0"/>
              <a:t>strncat()</a:t>
            </a:r>
            <a:r>
              <a:rPr lang="en-US" smtClean="0"/>
              <a:t> is used to concatenate only left most n-characters from source  </a:t>
            </a:r>
          </a:p>
          <a:p>
            <a:pPr eaLnBrk="1" hangingPunct="1">
              <a:buFont typeface="Wingdings" pitchFamily="2" charset="2"/>
              <a:buNone/>
            </a:pPr>
            <a:r>
              <a:rPr lang="en-US" smtClean="0"/>
              <a:t>    with destination</a:t>
            </a:r>
          </a:p>
          <a:p>
            <a:pPr eaLnBrk="1" hangingPunct="1">
              <a:buFont typeface="Wingdings" pitchFamily="2" charset="2"/>
              <a:buNone/>
            </a:pPr>
            <a:r>
              <a:rPr lang="en-US" smtClean="0"/>
              <a:t>    </a:t>
            </a:r>
            <a:r>
              <a:rPr lang="en-US" b="1" smtClean="0"/>
              <a:t>Syntax:</a:t>
            </a:r>
          </a:p>
          <a:p>
            <a:pPr eaLnBrk="1" hangingPunct="1">
              <a:buFont typeface="Wingdings" pitchFamily="2" charset="2"/>
              <a:buNone/>
            </a:pPr>
            <a:r>
              <a:rPr lang="en-US" smtClean="0"/>
              <a:t>	 	</a:t>
            </a:r>
            <a:r>
              <a:rPr lang="en-US" smtClean="0">
                <a:latin typeface="Courier New" pitchFamily="49" charset="0"/>
              </a:rPr>
              <a:t>strncat( Destination_String, Source_String, int </a:t>
            </a:r>
          </a:p>
          <a:p>
            <a:pPr eaLnBrk="1" hangingPunct="1">
              <a:buFont typeface="Wingdings" pitchFamily="2" charset="2"/>
              <a:buNone/>
            </a:pPr>
            <a:r>
              <a:rPr lang="en-US" smtClean="0">
                <a:latin typeface="Courier New" pitchFamily="49" charset="0"/>
              </a:rPr>
              <a:t>                                         no_of_characters);</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a:xfrm>
            <a:off x="247650" y="369888"/>
            <a:ext cx="9410700" cy="609600"/>
          </a:xfrm>
        </p:spPr>
        <p:txBody>
          <a:bodyPr/>
          <a:lstStyle/>
          <a:p>
            <a:pPr eaLnBrk="1" hangingPunct="1">
              <a:defRPr/>
            </a:pPr>
            <a:r>
              <a:rPr lang="en-US" dirty="0" smtClean="0"/>
              <a:t>Other String Functions( 2 of 2) </a:t>
            </a:r>
          </a:p>
        </p:txBody>
      </p:sp>
      <p:sp>
        <p:nvSpPr>
          <p:cNvPr id="2052" name="Rectangle 3"/>
          <p:cNvSpPr>
            <a:spLocks noGrp="1" noChangeArrowheads="1"/>
          </p:cNvSpPr>
          <p:nvPr>
            <p:ph type="body" sz="half" idx="1"/>
          </p:nvPr>
        </p:nvSpPr>
        <p:spPr>
          <a:xfrm>
            <a:off x="247650" y="1219200"/>
            <a:ext cx="9245600" cy="2362200"/>
          </a:xfrm>
        </p:spPr>
        <p:txBody>
          <a:bodyPr/>
          <a:lstStyle/>
          <a:p>
            <a:pPr eaLnBrk="1" hangingPunct="1">
              <a:buFont typeface="Wingdings" pitchFamily="2" charset="2"/>
              <a:buNone/>
            </a:pPr>
            <a:r>
              <a:rPr lang="en-US" sz="2400" b="1" u="sng" smtClean="0"/>
              <a:t>Other string functions</a:t>
            </a:r>
          </a:p>
          <a:p>
            <a:pPr eaLnBrk="1" hangingPunct="1"/>
            <a:r>
              <a:rPr lang="en-US" b="1" smtClean="0"/>
              <a:t>strncmp()</a:t>
            </a:r>
            <a:r>
              <a:rPr lang="en-US" smtClean="0"/>
              <a:t> is used to compare only left most ‘n’ characters from the strings</a:t>
            </a:r>
          </a:p>
          <a:p>
            <a:pPr eaLnBrk="1" hangingPunct="1">
              <a:buFont typeface="Wingdings" pitchFamily="2" charset="2"/>
              <a:buNone/>
            </a:pPr>
            <a:endParaRPr lang="en-US" smtClean="0"/>
          </a:p>
          <a:p>
            <a:pPr eaLnBrk="1" hangingPunct="1">
              <a:buFont typeface="Wingdings" pitchFamily="2" charset="2"/>
              <a:buNone/>
            </a:pPr>
            <a:r>
              <a:rPr lang="en-US" smtClean="0"/>
              <a:t>   </a:t>
            </a:r>
            <a:r>
              <a:rPr lang="en-US" b="1" smtClean="0"/>
              <a:t>Syntax:</a:t>
            </a:r>
          </a:p>
          <a:p>
            <a:pPr eaLnBrk="1" hangingPunct="1">
              <a:buFont typeface="Wingdings" pitchFamily="2" charset="2"/>
              <a:buNone/>
            </a:pPr>
            <a:r>
              <a:rPr lang="en-US" smtClean="0"/>
              <a:t>	</a:t>
            </a:r>
            <a:r>
              <a:rPr lang="en-US" smtClean="0">
                <a:latin typeface="Courier New" pitchFamily="49" charset="0"/>
              </a:rPr>
              <a:t>strncmp(char string1,char string2,int no_of_characters );</a:t>
            </a:r>
          </a:p>
          <a:p>
            <a:pPr eaLnBrk="1" hangingPunct="1">
              <a:buFont typeface="Wingdings" pitchFamily="2" charset="2"/>
              <a:buNone/>
            </a:pPr>
            <a:r>
              <a:rPr lang="en-US" smtClean="0">
                <a:latin typeface="Courier New" pitchFamily="49" charset="0"/>
              </a:rPr>
              <a:t>                                             </a:t>
            </a:r>
          </a:p>
          <a:p>
            <a:pPr eaLnBrk="1" hangingPunct="1">
              <a:buFont typeface="Wingdings" pitchFamily="2" charset="2"/>
              <a:buNone/>
            </a:pPr>
            <a:endParaRPr lang="en-US" smtClean="0"/>
          </a:p>
        </p:txBody>
      </p:sp>
      <p:graphicFrame>
        <p:nvGraphicFramePr>
          <p:cNvPr id="2050" name="Object 8">
            <a:hlinkClick r:id="rId4" action="ppaction://hlinkfile"/>
          </p:cNvPr>
          <p:cNvGraphicFramePr>
            <a:graphicFrameLocks noChangeAspect="1"/>
          </p:cNvGraphicFramePr>
          <p:nvPr/>
        </p:nvGraphicFramePr>
        <p:xfrm>
          <a:off x="3733800" y="3733800"/>
          <a:ext cx="914400" cy="714375"/>
        </p:xfrm>
        <a:graphic>
          <a:graphicData uri="http://schemas.openxmlformats.org/presentationml/2006/ole">
            <p:oleObj spid="_x0000_s92162" name="Package" showAsIcon="1" r:id="rId5" imgW="914400" imgH="714240" progId="Package">
              <p:embed/>
            </p:oleObj>
          </a:graphicData>
        </a:graphic>
      </p:graphicFrame>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247650" y="239713"/>
            <a:ext cx="9288463" cy="512762"/>
          </a:xfrm>
        </p:spPr>
        <p:txBody>
          <a:bodyPr/>
          <a:lstStyle/>
          <a:p>
            <a:pPr eaLnBrk="1" hangingPunct="1">
              <a:defRPr/>
            </a:pPr>
            <a:r>
              <a:rPr lang="en-US" dirty="0" smtClean="0"/>
              <a:t>Array of strings </a:t>
            </a:r>
          </a:p>
        </p:txBody>
      </p:sp>
      <p:sp>
        <p:nvSpPr>
          <p:cNvPr id="20483" name="Rectangle 3"/>
          <p:cNvSpPr>
            <a:spLocks noGrp="1" noChangeArrowheads="1"/>
          </p:cNvSpPr>
          <p:nvPr>
            <p:ph type="body" idx="1"/>
          </p:nvPr>
        </p:nvSpPr>
        <p:spPr>
          <a:xfrm>
            <a:off x="247650" y="1219200"/>
            <a:ext cx="9328150" cy="4868863"/>
          </a:xfrm>
        </p:spPr>
        <p:txBody>
          <a:bodyPr/>
          <a:lstStyle/>
          <a:p>
            <a:pPr eaLnBrk="1" hangingPunct="1"/>
            <a:r>
              <a:rPr lang="en-US" smtClean="0"/>
              <a:t>To store multiple strings, array of strings (2-D char array) is used </a:t>
            </a:r>
          </a:p>
          <a:p>
            <a:pPr eaLnBrk="1" hangingPunct="1">
              <a:buFont typeface="Wingdings" pitchFamily="2" charset="2"/>
              <a:buNone/>
            </a:pPr>
            <a:endParaRPr lang="en-US" smtClean="0"/>
          </a:p>
          <a:p>
            <a:pPr eaLnBrk="1" hangingPunct="1"/>
            <a:r>
              <a:rPr lang="en-US" smtClean="0"/>
              <a:t> Each row in an array of strings store only one string</a:t>
            </a:r>
          </a:p>
          <a:p>
            <a:pPr eaLnBrk="1" hangingPunct="1">
              <a:buFont typeface="Wingdings" pitchFamily="2" charset="2"/>
              <a:buNone/>
            </a:pPr>
            <a:endParaRPr lang="en-US" smtClean="0"/>
          </a:p>
          <a:p>
            <a:pPr eaLnBrk="1" hangingPunct="1"/>
            <a:r>
              <a:rPr lang="en-US" smtClean="0"/>
              <a:t>To access a string, the row index (starts with zero) should be supplied</a:t>
            </a:r>
          </a:p>
          <a:p>
            <a:pPr eaLnBrk="1" hangingPunct="1">
              <a:buFont typeface="Wingdings" pitchFamily="2" charset="2"/>
              <a:buNone/>
            </a:pPr>
            <a:endParaRPr lang="en-US" smtClean="0"/>
          </a:p>
          <a:p>
            <a:pPr eaLnBrk="1" hangingPunct="1"/>
            <a:r>
              <a:rPr lang="en-US" smtClean="0"/>
              <a:t>To access a single character in an array of strings, the row index (starts with zero) and the column index (starts with zero) should be supplied</a:t>
            </a:r>
          </a:p>
          <a:p>
            <a:pPr eaLnBrk="1" hangingPunct="1"/>
            <a:endParaRPr lang="en-US" smtClean="0"/>
          </a:p>
          <a:p>
            <a:pPr eaLnBrk="1" hangingPunct="1"/>
            <a:endParaRPr lang="en-US" i="1"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47650" y="381000"/>
            <a:ext cx="8420100" cy="533400"/>
          </a:xfrm>
          <a:prstGeom prst="rect">
            <a:avLst/>
          </a:prstGeom>
          <a:noFill/>
          <a:ln w="12700">
            <a:noFill/>
            <a:miter lim="800000"/>
            <a:headEnd/>
            <a:tailEnd/>
          </a:ln>
        </p:spPr>
        <p:txBody>
          <a:bodyPr lIns="90488" tIns="44450" rIns="90488" bIns="44450" anchor="ctr"/>
          <a:lstStyle/>
          <a:p>
            <a:pPr>
              <a:defRPr/>
            </a:pPr>
            <a:r>
              <a:rPr lang="en-US" sz="3200" b="1" dirty="0">
                <a:solidFill>
                  <a:srgbClr val="FFFFFF"/>
                </a:solidFill>
                <a:latin typeface="+mj-lt"/>
                <a:ea typeface="+mj-ea"/>
                <a:cs typeface="+mj-cs"/>
              </a:rPr>
              <a:t>Arrays</a:t>
            </a:r>
          </a:p>
        </p:txBody>
      </p:sp>
      <p:sp>
        <p:nvSpPr>
          <p:cNvPr id="15363" name="Rectangle 3"/>
          <p:cNvSpPr>
            <a:spLocks noChangeArrowheads="1"/>
          </p:cNvSpPr>
          <p:nvPr/>
        </p:nvSpPr>
        <p:spPr bwMode="auto">
          <a:xfrm>
            <a:off x="304404" y="1066800"/>
            <a:ext cx="9245600" cy="4419600"/>
          </a:xfrm>
          <a:prstGeom prst="rect">
            <a:avLst/>
          </a:prstGeom>
          <a:noFill/>
          <a:ln w="12700">
            <a:noFill/>
            <a:miter lim="800000"/>
            <a:headEnd/>
            <a:tailEnd/>
          </a:ln>
        </p:spPr>
        <p:txBody>
          <a:bodyPr lIns="90488" tIns="44450" rIns="90488" bIns="44450"/>
          <a:lstStyle/>
          <a:p>
            <a:pPr marL="342900" indent="-342900" algn="just">
              <a:buClr>
                <a:schemeClr val="tx1"/>
              </a:buClr>
              <a:buSzPct val="120000"/>
              <a:buFontTx/>
              <a:buChar char="•"/>
              <a:defRPr/>
            </a:pPr>
            <a:r>
              <a:rPr lang="en-US" sz="2200" dirty="0">
                <a:solidFill>
                  <a:srgbClr val="000000"/>
                </a:solidFill>
                <a:latin typeface="+mn-lt"/>
              </a:rPr>
              <a:t>An array is a collective name given to a group of similar elements </a:t>
            </a:r>
          </a:p>
          <a:p>
            <a:pPr marL="342900" indent="-342900" algn="just">
              <a:buClr>
                <a:schemeClr val="tx1"/>
              </a:buClr>
              <a:buSzPct val="120000"/>
              <a:buFontTx/>
              <a:buChar char="•"/>
              <a:defRPr/>
            </a:pPr>
            <a:r>
              <a:rPr lang="en-US" sz="2200" dirty="0">
                <a:solidFill>
                  <a:srgbClr val="000000"/>
                </a:solidFill>
                <a:latin typeface="+mn-lt"/>
              </a:rPr>
              <a:t>An array is a series of variables, all being same type and size</a:t>
            </a:r>
          </a:p>
          <a:p>
            <a:pPr marL="342900" indent="-342900" algn="just">
              <a:buClr>
                <a:schemeClr val="tx1"/>
              </a:buClr>
              <a:buSzPct val="120000"/>
              <a:buFontTx/>
              <a:buChar char="•"/>
              <a:defRPr/>
            </a:pPr>
            <a:r>
              <a:rPr lang="en-US" sz="2200" dirty="0">
                <a:solidFill>
                  <a:srgbClr val="000000"/>
                </a:solidFill>
                <a:latin typeface="+mn-lt"/>
              </a:rPr>
              <a:t>Each variable in an array is called an array element</a:t>
            </a:r>
          </a:p>
          <a:p>
            <a:pPr marL="342900" indent="-342900" algn="just">
              <a:buClr>
                <a:schemeClr val="tx1"/>
              </a:buClr>
              <a:buSzPct val="120000"/>
              <a:buFontTx/>
              <a:buChar char="•"/>
              <a:defRPr/>
            </a:pPr>
            <a:r>
              <a:rPr lang="en-US" sz="2200" dirty="0">
                <a:solidFill>
                  <a:srgbClr val="000000"/>
                </a:solidFill>
                <a:latin typeface="+mn-lt"/>
              </a:rPr>
              <a:t>All the elements are of same type, but may contain different values</a:t>
            </a:r>
          </a:p>
          <a:p>
            <a:pPr marL="342900" indent="-342900" algn="just">
              <a:buClr>
                <a:schemeClr val="tx1"/>
              </a:buClr>
              <a:buSzPct val="120000"/>
              <a:buFontTx/>
              <a:buChar char="•"/>
              <a:defRPr/>
            </a:pPr>
            <a:r>
              <a:rPr lang="en-US" sz="2200" dirty="0">
                <a:solidFill>
                  <a:srgbClr val="000000"/>
                </a:solidFill>
                <a:latin typeface="+mn-lt"/>
              </a:rPr>
              <a:t>The entire array is contiguously stored in memory</a:t>
            </a:r>
          </a:p>
          <a:p>
            <a:pPr marL="342900" indent="-342900" algn="just">
              <a:buClr>
                <a:schemeClr val="tx1"/>
              </a:buClr>
              <a:buSzPct val="120000"/>
              <a:buFontTx/>
              <a:buChar char="•"/>
              <a:defRPr/>
            </a:pPr>
            <a:r>
              <a:rPr lang="en-US" sz="2200" dirty="0">
                <a:solidFill>
                  <a:srgbClr val="000000"/>
                </a:solidFill>
                <a:latin typeface="+mn-lt"/>
              </a:rPr>
              <a:t>The position of each array element is known as array index or subscript</a:t>
            </a:r>
          </a:p>
          <a:p>
            <a:pPr marL="342900" indent="-342900" algn="just">
              <a:buClr>
                <a:schemeClr val="tx1"/>
              </a:buClr>
              <a:buSzPct val="120000"/>
              <a:buFontTx/>
              <a:buChar char="•"/>
              <a:defRPr/>
            </a:pPr>
            <a:r>
              <a:rPr lang="en-US" sz="2200" dirty="0">
                <a:solidFill>
                  <a:srgbClr val="000000"/>
                </a:solidFill>
                <a:latin typeface="+mn-lt"/>
              </a:rPr>
              <a:t>An array can either be one dimensional (1-D) or two dimensional (2-D) or Multi-dimensional </a:t>
            </a:r>
          </a:p>
          <a:p>
            <a:pPr marL="342900" indent="-342900" algn="just">
              <a:buClr>
                <a:schemeClr val="tx1"/>
              </a:buClr>
              <a:buSzPct val="120000"/>
              <a:buFontTx/>
              <a:buChar char="•"/>
              <a:defRPr/>
            </a:pPr>
            <a:r>
              <a:rPr lang="en-US" sz="2200" dirty="0">
                <a:solidFill>
                  <a:srgbClr val="000000"/>
                </a:solidFill>
                <a:latin typeface="+mn-lt"/>
              </a:rPr>
              <a:t>An integer 1-D array looks like this:</a:t>
            </a:r>
          </a:p>
          <a:p>
            <a:pPr marL="342900" indent="-342900" algn="just">
              <a:buClr>
                <a:schemeClr val="tx1"/>
              </a:buClr>
              <a:buSzPct val="120000"/>
              <a:defRPr/>
            </a:pPr>
            <a:endParaRPr lang="en-US" sz="2200" dirty="0">
              <a:solidFill>
                <a:srgbClr val="000000"/>
              </a:solidFill>
              <a:latin typeface="+mn-lt"/>
            </a:endParaRPr>
          </a:p>
          <a:p>
            <a:pPr marL="342900" indent="-342900" algn="just">
              <a:defRPr/>
            </a:pPr>
            <a:endParaRPr lang="en-US" sz="2200" dirty="0">
              <a:solidFill>
                <a:srgbClr val="000000"/>
              </a:solidFill>
              <a:latin typeface="+mn-lt"/>
            </a:endParaRPr>
          </a:p>
          <a:p>
            <a:pPr marL="342900" indent="-342900" algn="just">
              <a:defRPr/>
            </a:pPr>
            <a:endParaRPr lang="en-US" sz="2200" dirty="0"/>
          </a:p>
          <a:p>
            <a:pPr marL="342900" indent="-342900" algn="just">
              <a:defRPr/>
            </a:pPr>
            <a:endParaRPr lang="en-US" sz="2200" dirty="0"/>
          </a:p>
          <a:p>
            <a:pPr marL="342900" indent="-342900" algn="just">
              <a:defRPr/>
            </a:pPr>
            <a:endParaRPr lang="en-US" sz="2200" dirty="0"/>
          </a:p>
          <a:p>
            <a:pPr marL="342900" indent="-342900" algn="just">
              <a:defRPr/>
            </a:pPr>
            <a:endParaRPr lang="en-US" sz="2200" dirty="0"/>
          </a:p>
          <a:p>
            <a:pPr marL="342900" indent="-342900" algn="just">
              <a:buClr>
                <a:schemeClr val="tx1"/>
              </a:buClr>
              <a:buSzPct val="120000"/>
              <a:defRPr/>
            </a:pPr>
            <a:endParaRPr lang="en-US" sz="2200" dirty="0"/>
          </a:p>
          <a:p>
            <a:pPr marL="342900" indent="-342900" algn="just">
              <a:defRPr/>
            </a:pPr>
            <a:endParaRPr lang="en-US" sz="2200" dirty="0"/>
          </a:p>
        </p:txBody>
      </p:sp>
      <p:pic>
        <p:nvPicPr>
          <p:cNvPr id="75780" name="Picture 4"/>
          <p:cNvPicPr>
            <a:picLocks noChangeAspect="1" noChangeArrowheads="1"/>
          </p:cNvPicPr>
          <p:nvPr/>
        </p:nvPicPr>
        <p:blipFill>
          <a:blip r:embed="rId3"/>
          <a:srcRect/>
          <a:stretch>
            <a:fillRect/>
          </a:stretch>
        </p:blipFill>
        <p:spPr bwMode="auto">
          <a:xfrm>
            <a:off x="4191133" y="4114800"/>
            <a:ext cx="5028671" cy="2133600"/>
          </a:xfrm>
          <a:prstGeom prst="rect">
            <a:avLst/>
          </a:prstGeom>
          <a:noFill/>
          <a:ln w="12700">
            <a:noFill/>
            <a:miter lim="800000"/>
            <a:headEnd/>
            <a:tailEnd/>
          </a:ln>
        </p:spPr>
      </p:pic>
      <p:sp>
        <p:nvSpPr>
          <p:cNvPr id="5" name="Slide Number Placeholder 4"/>
          <p:cNvSpPr>
            <a:spLocks noGrp="1"/>
          </p:cNvSpPr>
          <p:nvPr>
            <p:ph type="sldNum" sz="quarter" idx="4294967295"/>
          </p:nvPr>
        </p:nvSpPr>
        <p:spPr>
          <a:xfrm>
            <a:off x="4787900" y="6477000"/>
            <a:ext cx="908050" cy="476250"/>
          </a:xfrm>
          <a:prstGeom prst="rect">
            <a:avLst/>
          </a:prstGeom>
        </p:spPr>
        <p:txBody>
          <a:bodyPr/>
          <a:lstStyle/>
          <a:p>
            <a:pPr>
              <a:defRPr/>
            </a:pPr>
            <a:fld id="{79AACF1A-59EF-4398-95FB-80F4F3A34B6C}" type="slidenum">
              <a:rPr lang="en-US" smtClean="0"/>
              <a:pPr>
                <a:defRPr/>
              </a:pPr>
              <a:t>7</a:t>
            </a:fld>
            <a:endParaRPr lang="en-US"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247650" y="239713"/>
            <a:ext cx="9288463" cy="512762"/>
          </a:xfrm>
        </p:spPr>
        <p:txBody>
          <a:bodyPr/>
          <a:lstStyle/>
          <a:p>
            <a:pPr eaLnBrk="1" hangingPunct="1">
              <a:defRPr/>
            </a:pPr>
            <a:r>
              <a:rPr lang="en-US" smtClean="0"/>
              <a:t>Declaration of array of strings</a:t>
            </a:r>
          </a:p>
        </p:txBody>
      </p:sp>
      <p:sp>
        <p:nvSpPr>
          <p:cNvPr id="21507" name="Rectangle 3"/>
          <p:cNvSpPr>
            <a:spLocks noGrp="1" noChangeArrowheads="1"/>
          </p:cNvSpPr>
          <p:nvPr>
            <p:ph type="body" idx="1"/>
          </p:nvPr>
        </p:nvSpPr>
        <p:spPr>
          <a:xfrm>
            <a:off x="247650" y="1295400"/>
            <a:ext cx="9245600" cy="5257800"/>
          </a:xfrm>
        </p:spPr>
        <p:txBody>
          <a:bodyPr/>
          <a:lstStyle/>
          <a:p>
            <a:pPr eaLnBrk="1" hangingPunct="1"/>
            <a:r>
              <a:rPr lang="en-US" smtClean="0"/>
              <a:t>To declare array of strings, the row size and the column size should be supplied</a:t>
            </a:r>
          </a:p>
          <a:p>
            <a:pPr eaLnBrk="1" hangingPunct="1">
              <a:buFont typeface="Wingdings" pitchFamily="2" charset="2"/>
              <a:buNone/>
            </a:pPr>
            <a:endParaRPr lang="en-US" smtClean="0"/>
          </a:p>
          <a:p>
            <a:pPr eaLnBrk="1" hangingPunct="1"/>
            <a:r>
              <a:rPr lang="en-US" smtClean="0"/>
              <a:t>Syntax:</a:t>
            </a:r>
          </a:p>
          <a:p>
            <a:pPr lvl="1" eaLnBrk="1" hangingPunct="1">
              <a:buFont typeface="Wingdings" pitchFamily="2" charset="2"/>
              <a:buNone/>
            </a:pPr>
            <a:r>
              <a:rPr lang="en-US" sz="2000" smtClean="0">
                <a:latin typeface="Courier New" pitchFamily="49" charset="0"/>
              </a:rPr>
              <a:t>char array-name[row size][column size]; </a:t>
            </a:r>
          </a:p>
          <a:p>
            <a:pPr eaLnBrk="1" hangingPunct="1"/>
            <a:endParaRPr lang="en-US" smtClean="0">
              <a:latin typeface="Courier New" pitchFamily="49" charset="0"/>
            </a:endParaRPr>
          </a:p>
          <a:p>
            <a:pPr eaLnBrk="1" hangingPunct="1"/>
            <a:r>
              <a:rPr lang="en-US" smtClean="0"/>
              <a:t>Example:</a:t>
            </a:r>
          </a:p>
          <a:p>
            <a:pPr lvl="1" eaLnBrk="1" hangingPunct="1">
              <a:buFont typeface="Wingdings" pitchFamily="2" charset="2"/>
              <a:buNone/>
            </a:pPr>
            <a:r>
              <a:rPr lang="en-US" sz="2000" smtClean="0"/>
              <a:t>	</a:t>
            </a:r>
            <a:r>
              <a:rPr lang="en-US" sz="2000" smtClean="0">
                <a:latin typeface="Courier New" pitchFamily="49" charset="0"/>
              </a:rPr>
              <a:t>char acEmpNames[10][50];</a:t>
            </a:r>
          </a:p>
          <a:p>
            <a:pPr lvl="1" eaLnBrk="1" hangingPunct="1"/>
            <a:r>
              <a:rPr lang="en-US" sz="2000" smtClean="0"/>
              <a:t>The above declaration declares ‘acEmpNames’ as an array of strings which can store maximum of 10 names and each name can have maximum of 50 characters (including the null (‘\0’) character)</a:t>
            </a:r>
          </a:p>
          <a:p>
            <a:pPr eaLnBrk="1" hangingPunct="1"/>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247650" y="239713"/>
            <a:ext cx="9288463" cy="512762"/>
          </a:xfrm>
        </p:spPr>
        <p:txBody>
          <a:bodyPr/>
          <a:lstStyle/>
          <a:p>
            <a:pPr eaLnBrk="1" hangingPunct="1">
              <a:defRPr/>
            </a:pPr>
            <a:r>
              <a:rPr lang="en-US" smtClean="0"/>
              <a:t>Initialization and referencing array of strings</a:t>
            </a:r>
          </a:p>
        </p:txBody>
      </p:sp>
      <p:sp>
        <p:nvSpPr>
          <p:cNvPr id="22531" name="Rectangle 3"/>
          <p:cNvSpPr>
            <a:spLocks noGrp="1" noChangeArrowheads="1"/>
          </p:cNvSpPr>
          <p:nvPr>
            <p:ph type="body" idx="1"/>
          </p:nvPr>
        </p:nvSpPr>
        <p:spPr>
          <a:xfrm>
            <a:off x="228600" y="1066800"/>
            <a:ext cx="9245600" cy="5257800"/>
          </a:xfrm>
        </p:spPr>
        <p:txBody>
          <a:bodyPr/>
          <a:lstStyle/>
          <a:p>
            <a:pPr marL="381000" indent="-381000" eaLnBrk="1" hangingPunct="1"/>
            <a:r>
              <a:rPr lang="en-US" smtClean="0"/>
              <a:t>The array of strings can be initialized as follows:</a:t>
            </a:r>
          </a:p>
          <a:p>
            <a:pPr marL="800100" lvl="1" indent="-342900" eaLnBrk="1" hangingPunct="1">
              <a:buFont typeface="Wingdings" pitchFamily="2" charset="2"/>
              <a:buNone/>
            </a:pPr>
            <a:r>
              <a:rPr lang="pt-BR" sz="2000" smtClean="0">
                <a:latin typeface="Courier New" pitchFamily="49" charset="0"/>
              </a:rPr>
              <a:t>    char acEmpNames[3][5]={"JACK","RAM","LEO"};</a:t>
            </a:r>
          </a:p>
          <a:p>
            <a:pPr marL="800100" lvl="1" indent="-342900" eaLnBrk="1" hangingPunct="1">
              <a:buFont typeface="Wingdings" pitchFamily="2" charset="2"/>
              <a:buNone/>
            </a:pPr>
            <a:r>
              <a:rPr lang="en-US" sz="2000" smtClean="0"/>
              <a:t>In the above declaration,</a:t>
            </a:r>
          </a:p>
          <a:p>
            <a:pPr marL="1257300" lvl="2" indent="-342900" eaLnBrk="1" hangingPunct="1">
              <a:buFont typeface="Arial" charset="0"/>
              <a:buNone/>
            </a:pPr>
            <a:r>
              <a:rPr lang="en-US" sz="2000" smtClean="0"/>
              <a:t>string “JACK” is stored into acEmpNames[0],</a:t>
            </a:r>
          </a:p>
          <a:p>
            <a:pPr marL="1257300" lvl="2" indent="-342900" eaLnBrk="1" hangingPunct="1">
              <a:buFont typeface="Arial" charset="0"/>
              <a:buNone/>
            </a:pPr>
            <a:r>
              <a:rPr lang="en-US" sz="2000" smtClean="0"/>
              <a:t>string “RAM” is stored into acEmpNames[1] and</a:t>
            </a:r>
          </a:p>
          <a:p>
            <a:pPr marL="1257300" lvl="2" indent="-342900" eaLnBrk="1" hangingPunct="1">
              <a:buFont typeface="Arial" charset="0"/>
              <a:buNone/>
            </a:pPr>
            <a:r>
              <a:rPr lang="en-US" sz="2000" smtClean="0"/>
              <a:t>string “LEO” is stored into acEmpNames[2] </a:t>
            </a:r>
          </a:p>
          <a:p>
            <a:pPr marL="1257300" lvl="2" indent="-342900" eaLnBrk="1" hangingPunct="1">
              <a:buFont typeface="Arial" charset="0"/>
              <a:buNone/>
            </a:pPr>
            <a:endParaRPr lang="en-US" sz="2000" smtClean="0"/>
          </a:p>
          <a:p>
            <a:pPr marL="1257300" lvl="2" indent="-342900" eaLnBrk="1" hangingPunct="1">
              <a:buFont typeface="Arial" charset="0"/>
              <a:buNone/>
            </a:pPr>
            <a:r>
              <a:rPr lang="en-US" sz="2000" smtClean="0"/>
              <a:t>Note: The strings are enclosed in “ “(double quotes)</a:t>
            </a:r>
          </a:p>
          <a:p>
            <a:pPr marL="1257300" lvl="2" indent="-342900" eaLnBrk="1" hangingPunct="1">
              <a:buFont typeface="Arial" charset="0"/>
              <a:buNone/>
            </a:pPr>
            <a:r>
              <a:rPr lang="en-US" sz="2000" smtClean="0"/>
              <a:t>           Only one subscript is needed to access one string as a single    </a:t>
            </a:r>
          </a:p>
          <a:p>
            <a:pPr marL="1257300" lvl="2" indent="-342900" eaLnBrk="1" hangingPunct="1">
              <a:buFont typeface="Arial" charset="0"/>
              <a:buNone/>
            </a:pPr>
            <a:r>
              <a:rPr lang="en-US" sz="2000" smtClean="0"/>
              <a:t>           entity</a:t>
            </a:r>
          </a:p>
          <a:p>
            <a:pPr marL="1257300" lvl="2" indent="-342900" eaLnBrk="1" hangingPunct="1">
              <a:buFont typeface="Arial" charset="0"/>
              <a:buNone/>
            </a:pPr>
            <a:r>
              <a:rPr lang="en-US" sz="2000" smtClean="0"/>
              <a:t>            </a:t>
            </a:r>
          </a:p>
          <a:p>
            <a:pPr marL="1257300" lvl="2" indent="-342900" eaLnBrk="1" hangingPunct="1">
              <a:buFont typeface="Arial" charset="0"/>
              <a:buNone/>
            </a:pPr>
            <a:endParaRPr lang="en-US" sz="200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247650" y="239713"/>
            <a:ext cx="9288463" cy="512762"/>
          </a:xfrm>
        </p:spPr>
        <p:txBody>
          <a:bodyPr/>
          <a:lstStyle/>
          <a:p>
            <a:pPr eaLnBrk="1" hangingPunct="1">
              <a:defRPr/>
            </a:pPr>
            <a:r>
              <a:rPr lang="en-US" dirty="0" smtClean="0"/>
              <a:t>Array of strings( 1 of 2 ) </a:t>
            </a:r>
          </a:p>
        </p:txBody>
      </p:sp>
      <p:sp>
        <p:nvSpPr>
          <p:cNvPr id="23555" name="Rectangle 3"/>
          <p:cNvSpPr>
            <a:spLocks noGrp="1" noChangeArrowheads="1"/>
          </p:cNvSpPr>
          <p:nvPr>
            <p:ph type="body" idx="1"/>
          </p:nvPr>
        </p:nvSpPr>
        <p:spPr>
          <a:xfrm>
            <a:off x="247650" y="1219200"/>
            <a:ext cx="9328150" cy="4868863"/>
          </a:xfrm>
        </p:spPr>
        <p:txBody>
          <a:bodyPr/>
          <a:lstStyle/>
          <a:p>
            <a:pPr eaLnBrk="1" hangingPunct="1"/>
            <a:endParaRPr lang="en-US" smtClean="0"/>
          </a:p>
          <a:p>
            <a:pPr eaLnBrk="1" hangingPunct="1"/>
            <a:endParaRPr lang="en-US" i="1" smtClean="0"/>
          </a:p>
        </p:txBody>
      </p:sp>
      <p:pic>
        <p:nvPicPr>
          <p:cNvPr id="23556" name="Picture 4"/>
          <p:cNvPicPr>
            <a:picLocks noChangeAspect="1" noChangeArrowheads="1"/>
          </p:cNvPicPr>
          <p:nvPr/>
        </p:nvPicPr>
        <p:blipFill>
          <a:blip r:embed="rId3"/>
          <a:srcRect/>
          <a:stretch>
            <a:fillRect/>
          </a:stretch>
        </p:blipFill>
        <p:spPr bwMode="auto">
          <a:xfrm>
            <a:off x="228600" y="1143000"/>
            <a:ext cx="6324600" cy="4495800"/>
          </a:xfrm>
          <a:prstGeom prst="rect">
            <a:avLst/>
          </a:prstGeom>
          <a:noFill/>
          <a:ln w="9525">
            <a:noFill/>
            <a:miter lim="800000"/>
            <a:headEnd/>
            <a:tailEnd/>
          </a:ln>
        </p:spPr>
      </p:pic>
      <p:sp>
        <p:nvSpPr>
          <p:cNvPr id="5" name="TextBox 4"/>
          <p:cNvSpPr txBox="1"/>
          <p:nvPr/>
        </p:nvSpPr>
        <p:spPr>
          <a:xfrm>
            <a:off x="5867400" y="1371600"/>
            <a:ext cx="3505200" cy="3970338"/>
          </a:xfrm>
          <a:prstGeom prst="rect">
            <a:avLst/>
          </a:prstGeom>
          <a:noFill/>
        </p:spPr>
        <p:txBody>
          <a:bodyPr>
            <a:spAutoFit/>
          </a:bodyPr>
          <a:lstStyle/>
          <a:p>
            <a:pPr>
              <a:defRPr/>
            </a:pPr>
            <a:r>
              <a:rPr lang="en-US" b="1" dirty="0"/>
              <a:t>Inferences from figure 3</a:t>
            </a:r>
          </a:p>
          <a:p>
            <a:pPr marL="169863" indent="-169863">
              <a:buFont typeface="Arial" pitchFamily="34" charset="0"/>
              <a:buChar char="•"/>
              <a:defRPr/>
            </a:pPr>
            <a:r>
              <a:rPr lang="en-US" dirty="0"/>
              <a:t>The ‘\0’ is at different positions in different rows </a:t>
            </a:r>
            <a:r>
              <a:rPr lang="en-US" dirty="0" err="1"/>
              <a:t>ie</a:t>
            </a:r>
            <a:r>
              <a:rPr lang="en-US" dirty="0"/>
              <a:t>. It marks the end of a string</a:t>
            </a:r>
          </a:p>
          <a:p>
            <a:pPr marL="169863" indent="-169863">
              <a:buFont typeface="Arial" pitchFamily="34" charset="0"/>
              <a:buChar char="•"/>
              <a:defRPr/>
            </a:pPr>
            <a:r>
              <a:rPr lang="en-US" dirty="0"/>
              <a:t>Each individual character is referenced by using row and column subscripts</a:t>
            </a:r>
          </a:p>
          <a:p>
            <a:pPr marL="169863" indent="-169863">
              <a:buFont typeface="Arial" pitchFamily="34" charset="0"/>
              <a:buChar char="•"/>
              <a:defRPr/>
            </a:pPr>
            <a:r>
              <a:rPr lang="en-US" dirty="0"/>
              <a:t>The unused locations contain garbage values, these are not read by string handling functions</a:t>
            </a:r>
          </a:p>
          <a:p>
            <a:pPr marL="169863" indent="-169863">
              <a:buFont typeface="Arial" pitchFamily="34" charset="0"/>
              <a:buChar char="•"/>
              <a:defRPr/>
            </a:pPr>
            <a:r>
              <a:rPr lang="en-US" dirty="0"/>
              <a:t>The row numbers start from zero</a:t>
            </a:r>
          </a:p>
          <a:p>
            <a:pPr marL="236538" indent="-236538">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Array of Strings (2 of 2)</a:t>
            </a:r>
            <a:endParaRPr lang="en-US" dirty="0"/>
          </a:p>
        </p:txBody>
      </p:sp>
      <p:sp>
        <p:nvSpPr>
          <p:cNvPr id="24579" name="Content Placeholder 2"/>
          <p:cNvSpPr>
            <a:spLocks noGrp="1"/>
          </p:cNvSpPr>
          <p:nvPr>
            <p:ph idx="1"/>
          </p:nvPr>
        </p:nvSpPr>
        <p:spPr>
          <a:xfrm>
            <a:off x="330200" y="1282700"/>
            <a:ext cx="8915400" cy="774700"/>
          </a:xfrm>
        </p:spPr>
        <p:txBody>
          <a:bodyPr/>
          <a:lstStyle/>
          <a:p>
            <a:r>
              <a:rPr lang="en-US" smtClean="0"/>
              <a:t>char acNames[3][10]={ “Asha”,”Smitha”,”Lakshmi” }; </a:t>
            </a:r>
          </a:p>
          <a:p>
            <a:endParaRPr lang="en-US" smtClean="0"/>
          </a:p>
          <a:p>
            <a:endParaRPr lang="en-US" smtClean="0"/>
          </a:p>
        </p:txBody>
      </p:sp>
      <p:pic>
        <p:nvPicPr>
          <p:cNvPr id="24580" name="Picture 3"/>
          <p:cNvPicPr>
            <a:picLocks noChangeAspect="1" noChangeArrowheads="1"/>
          </p:cNvPicPr>
          <p:nvPr/>
        </p:nvPicPr>
        <p:blipFill>
          <a:blip r:embed="rId2"/>
          <a:srcRect/>
          <a:stretch>
            <a:fillRect/>
          </a:stretch>
        </p:blipFill>
        <p:spPr bwMode="auto">
          <a:xfrm>
            <a:off x="161925" y="2209800"/>
            <a:ext cx="9744075" cy="1457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04800" y="-150813"/>
            <a:ext cx="8915400" cy="7011988"/>
            <a:chOff x="-7" y="0"/>
            <a:chExt cx="2510" cy="1068"/>
          </a:xfrm>
        </p:grpSpPr>
        <p:sp>
          <p:nvSpPr>
            <p:cNvPr id="25604" name="Rectangle 3"/>
            <p:cNvSpPr>
              <a:spLocks noChangeArrowheads="1"/>
            </p:cNvSpPr>
            <p:nvPr/>
          </p:nvSpPr>
          <p:spPr bwMode="auto">
            <a:xfrm>
              <a:off x="0" y="0"/>
              <a:ext cx="0" cy="0"/>
            </a:xfrm>
            <a:prstGeom prst="rect">
              <a:avLst/>
            </a:prstGeom>
            <a:noFill/>
            <a:ln w="12700">
              <a:noFill/>
              <a:miter lim="800000"/>
              <a:headEnd/>
              <a:tailEnd/>
            </a:ln>
          </p:spPr>
          <p:txBody>
            <a:bodyPr>
              <a:spAutoFit/>
            </a:bodyPr>
            <a:lstStyle/>
            <a:p>
              <a:endParaRPr lang="en-US"/>
            </a:p>
          </p:txBody>
        </p:sp>
        <p:sp>
          <p:nvSpPr>
            <p:cNvPr id="62469" name="Rectangle 4"/>
            <p:cNvSpPr>
              <a:spLocks noChangeArrowheads="1"/>
            </p:cNvSpPr>
            <p:nvPr/>
          </p:nvSpPr>
          <p:spPr bwMode="auto">
            <a:xfrm>
              <a:off x="-7" y="163"/>
              <a:ext cx="2510" cy="905"/>
            </a:xfrm>
            <a:prstGeom prst="rect">
              <a:avLst/>
            </a:prstGeom>
            <a:noFill/>
            <a:ln w="12700">
              <a:noFill/>
              <a:miter lim="800000"/>
              <a:headEnd/>
              <a:tailEnd/>
            </a:ln>
          </p:spPr>
          <p:txBody>
            <a:bodyPr anchor="ctr">
              <a:spAutoFit/>
            </a:bodyPr>
            <a:lstStyle/>
            <a:p>
              <a:pPr marL="236538" indent="-236538">
                <a:buFontTx/>
                <a:buChar char="•"/>
                <a:defRPr/>
              </a:pPr>
              <a:r>
                <a:rPr lang="en-US" sz="2000" dirty="0"/>
                <a:t>To display an array of string using </a:t>
              </a:r>
              <a:r>
                <a:rPr lang="en-US" sz="2000" dirty="0" err="1"/>
                <a:t>printf</a:t>
              </a:r>
              <a:r>
                <a:rPr lang="en-US" sz="2000" dirty="0"/>
                <a:t>(), only the row index is supplied</a:t>
              </a:r>
            </a:p>
            <a:p>
              <a:pPr>
                <a:defRPr/>
              </a:pPr>
              <a:endParaRPr lang="en-US" sz="2000" dirty="0"/>
            </a:p>
            <a:p>
              <a:pPr lvl="1">
                <a:defRPr/>
              </a:pPr>
              <a:r>
                <a:rPr lang="pt-BR" sz="2000" dirty="0">
                  <a:latin typeface="Courier New" pitchFamily="49" charset="0"/>
                </a:rPr>
                <a:t>char acEmpNames[3][5]={"JACK","RAM","LEO"}; </a:t>
              </a:r>
              <a:endParaRPr lang="en-US" sz="2000" dirty="0">
                <a:latin typeface="Courier New" pitchFamily="49" charset="0"/>
                <a:cs typeface="Arial" charset="0"/>
              </a:endParaRPr>
            </a:p>
            <a:p>
              <a:pPr lvl="1">
                <a:defRPr/>
              </a:pPr>
              <a:r>
                <a:rPr lang="en-US" sz="2000" dirty="0" err="1">
                  <a:latin typeface="Courier New" pitchFamily="49" charset="0"/>
                  <a:cs typeface="Arial" charset="0"/>
                </a:rPr>
                <a:t>printf</a:t>
              </a:r>
              <a:r>
                <a:rPr lang="en-US" sz="2000" dirty="0">
                  <a:latin typeface="Courier New" pitchFamily="49" charset="0"/>
                  <a:cs typeface="Arial" charset="0"/>
                </a:rPr>
                <a:t>(“%s”, </a:t>
              </a:r>
              <a:r>
                <a:rPr lang="en-US" sz="2000" dirty="0" err="1">
                  <a:latin typeface="Courier New" pitchFamily="49" charset="0"/>
                </a:rPr>
                <a:t>acEmpNames</a:t>
              </a:r>
              <a:r>
                <a:rPr lang="en-US" sz="2000" dirty="0">
                  <a:latin typeface="Courier New" pitchFamily="49" charset="0"/>
                </a:rPr>
                <a:t>[0]);</a:t>
              </a:r>
            </a:p>
            <a:p>
              <a:pPr lvl="1">
                <a:defRPr/>
              </a:pPr>
              <a:r>
                <a:rPr lang="en-US" sz="2000" dirty="0" err="1">
                  <a:latin typeface="Courier New" pitchFamily="49" charset="0"/>
                  <a:cs typeface="Arial" charset="0"/>
                </a:rPr>
                <a:t>printf</a:t>
              </a:r>
              <a:r>
                <a:rPr lang="en-US" sz="2000" dirty="0">
                  <a:latin typeface="Courier New" pitchFamily="49" charset="0"/>
                  <a:cs typeface="Arial" charset="0"/>
                </a:rPr>
                <a:t>(“%s”, </a:t>
              </a:r>
              <a:r>
                <a:rPr lang="en-US" sz="2000" dirty="0" err="1">
                  <a:latin typeface="Courier New" pitchFamily="49" charset="0"/>
                </a:rPr>
                <a:t>acEmpNames</a:t>
              </a:r>
              <a:r>
                <a:rPr lang="en-US" sz="2000" dirty="0">
                  <a:latin typeface="Courier New" pitchFamily="49" charset="0"/>
                </a:rPr>
                <a:t>[1]);</a:t>
              </a:r>
            </a:p>
            <a:p>
              <a:pPr lvl="1">
                <a:defRPr/>
              </a:pPr>
              <a:r>
                <a:rPr lang="en-US" sz="2000" dirty="0" err="1">
                  <a:latin typeface="Courier New" pitchFamily="49" charset="0"/>
                  <a:cs typeface="Arial" charset="0"/>
                </a:rPr>
                <a:t>printf</a:t>
              </a:r>
              <a:r>
                <a:rPr lang="en-US" sz="2000" dirty="0">
                  <a:latin typeface="Courier New" pitchFamily="49" charset="0"/>
                  <a:cs typeface="Arial" charset="0"/>
                </a:rPr>
                <a:t>(“%s”, </a:t>
              </a:r>
              <a:r>
                <a:rPr lang="en-US" sz="2000" dirty="0" err="1">
                  <a:latin typeface="Courier New" pitchFamily="49" charset="0"/>
                </a:rPr>
                <a:t>acEmpNames</a:t>
              </a:r>
              <a:r>
                <a:rPr lang="en-US" sz="2000" dirty="0">
                  <a:latin typeface="Courier New" pitchFamily="49" charset="0"/>
                </a:rPr>
                <a:t>[2]);</a:t>
              </a:r>
            </a:p>
            <a:p>
              <a:pPr lvl="1">
                <a:defRPr/>
              </a:pPr>
              <a:endParaRPr lang="en-US" sz="2000" dirty="0">
                <a:latin typeface="Courier New" pitchFamily="49" charset="0"/>
              </a:endParaRPr>
            </a:p>
            <a:p>
              <a:pPr marL="287338" indent="-287338">
                <a:buFontTx/>
                <a:buChar char="•"/>
                <a:defRPr/>
              </a:pPr>
              <a:r>
                <a:rPr lang="en-US" sz="2000" dirty="0">
                  <a:cs typeface="Arial" charset="0"/>
                </a:rPr>
                <a:t>A for loop can also be used instead:</a:t>
              </a:r>
            </a:p>
            <a:p>
              <a:pPr lvl="1">
                <a:defRPr/>
              </a:pPr>
              <a:endParaRPr lang="en-US" sz="2000" dirty="0">
                <a:cs typeface="Arial" charset="0"/>
              </a:endParaRPr>
            </a:p>
            <a:p>
              <a:pPr lvl="1">
                <a:defRPr/>
              </a:pPr>
              <a:r>
                <a:rPr lang="pt-BR" sz="2000" dirty="0">
                  <a:latin typeface="Courier New" pitchFamily="49" charset="0"/>
                </a:rPr>
                <a:t>char acEmpNames[3][5]={"JACK","RAM","LEO"}; </a:t>
              </a:r>
              <a:endParaRPr lang="en-US" sz="2000" dirty="0">
                <a:latin typeface="Courier New" pitchFamily="49" charset="0"/>
                <a:cs typeface="Arial" charset="0"/>
              </a:endParaRPr>
            </a:p>
            <a:p>
              <a:pPr lvl="1">
                <a:defRPr/>
              </a:pP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iCount</a:t>
              </a:r>
              <a:r>
                <a:rPr lang="en-US" sz="2000" dirty="0">
                  <a:latin typeface="Courier New" pitchFamily="49" charset="0"/>
                </a:rPr>
                <a:t>;</a:t>
              </a:r>
            </a:p>
            <a:p>
              <a:pPr lvl="1">
                <a:defRPr/>
              </a:pPr>
              <a:r>
                <a:rPr lang="en-US" sz="2000" dirty="0">
                  <a:latin typeface="Courier New" pitchFamily="49" charset="0"/>
                </a:rPr>
                <a:t>for(</a:t>
              </a:r>
              <a:r>
                <a:rPr lang="en-US" sz="2000" dirty="0" err="1">
                  <a:latin typeface="Courier New" pitchFamily="49" charset="0"/>
                </a:rPr>
                <a:t>iCount</a:t>
              </a:r>
              <a:r>
                <a:rPr lang="en-US" sz="2000" dirty="0">
                  <a:latin typeface="Courier New" pitchFamily="49" charset="0"/>
                </a:rPr>
                <a:t>=0;iCount&lt;3;iCount++){</a:t>
              </a:r>
            </a:p>
            <a:p>
              <a:pPr lvl="1">
                <a:defRPr/>
              </a:pPr>
              <a:r>
                <a:rPr lang="en-US" sz="2000" dirty="0">
                  <a:latin typeface="Courier New" pitchFamily="49" charset="0"/>
                </a:rPr>
                <a:t>       </a:t>
              </a:r>
              <a:r>
                <a:rPr lang="en-US" sz="2000" dirty="0" err="1">
                  <a:latin typeface="Courier New" pitchFamily="49" charset="0"/>
                  <a:cs typeface="Arial" charset="0"/>
                </a:rPr>
                <a:t>printf</a:t>
              </a:r>
              <a:r>
                <a:rPr lang="en-US" sz="2000" dirty="0">
                  <a:latin typeface="Courier New" pitchFamily="49" charset="0"/>
                  <a:cs typeface="Arial" charset="0"/>
                </a:rPr>
                <a:t>(“%s”, </a:t>
              </a:r>
              <a:r>
                <a:rPr lang="en-US" sz="2000" dirty="0" err="1">
                  <a:latin typeface="Courier New" pitchFamily="49" charset="0"/>
                </a:rPr>
                <a:t>acEmpNames</a:t>
              </a:r>
              <a:r>
                <a:rPr lang="en-US" sz="2000" dirty="0">
                  <a:latin typeface="Courier New" pitchFamily="49" charset="0"/>
                </a:rPr>
                <a:t>[</a:t>
              </a:r>
              <a:r>
                <a:rPr lang="en-US" sz="2000" dirty="0" err="1">
                  <a:latin typeface="Courier New" pitchFamily="49" charset="0"/>
                </a:rPr>
                <a:t>iCount</a:t>
              </a:r>
              <a:r>
                <a:rPr lang="en-US" sz="2000" dirty="0">
                  <a:latin typeface="Courier New" pitchFamily="49" charset="0"/>
                </a:rPr>
                <a:t>]);</a:t>
              </a:r>
            </a:p>
            <a:p>
              <a:pPr lvl="1">
                <a:defRPr/>
              </a:pPr>
              <a:r>
                <a:rPr lang="en-US" sz="2000" dirty="0">
                  <a:latin typeface="Courier New" pitchFamily="49" charset="0"/>
                </a:rPr>
                <a:t>}</a:t>
              </a:r>
            </a:p>
            <a:p>
              <a:pPr lvl="1">
                <a:defRPr/>
              </a:pPr>
              <a:r>
                <a:rPr lang="en-US" sz="2000" dirty="0">
                  <a:latin typeface="Courier New" pitchFamily="49" charset="0"/>
                </a:rPr>
                <a:t>Note: In the for loop, only one subscript is used for the string i.e. The row number. </a:t>
              </a:r>
              <a:r>
                <a:rPr lang="en-US" sz="2000" dirty="0" err="1">
                  <a:latin typeface="Courier New" pitchFamily="49" charset="0"/>
                </a:rPr>
                <a:t>printf</a:t>
              </a:r>
              <a:r>
                <a:rPr lang="en-US" sz="2000" dirty="0">
                  <a:latin typeface="Courier New" pitchFamily="49" charset="0"/>
                </a:rPr>
                <a:t>() will display till ‘\0’ in every row </a:t>
              </a:r>
            </a:p>
            <a:p>
              <a:pPr lvl="1">
                <a:defRPr/>
              </a:pPr>
              <a:r>
                <a:rPr lang="en-US" sz="2000" dirty="0">
                  <a:latin typeface="Courier New" pitchFamily="49" charset="0"/>
                </a:rPr>
                <a:t>  </a:t>
              </a:r>
            </a:p>
            <a:p>
              <a:pPr>
                <a:buFontTx/>
                <a:buChar char="•"/>
                <a:defRPr/>
              </a:pPr>
              <a:endParaRPr lang="en-US" sz="2000" dirty="0">
                <a:latin typeface="Courier New" pitchFamily="49" charset="0"/>
                <a:cs typeface="Arial" charset="0"/>
              </a:endParaRPr>
            </a:p>
          </p:txBody>
        </p:sp>
      </p:grpSp>
      <p:sp>
        <p:nvSpPr>
          <p:cNvPr id="25603" name="Rectangle 5"/>
          <p:cNvSpPr>
            <a:spLocks noChangeArrowheads="1"/>
          </p:cNvSpPr>
          <p:nvPr/>
        </p:nvSpPr>
        <p:spPr bwMode="auto">
          <a:xfrm>
            <a:off x="247650" y="325438"/>
            <a:ext cx="9288463" cy="512762"/>
          </a:xfrm>
          <a:prstGeom prst="rect">
            <a:avLst/>
          </a:prstGeom>
          <a:noFill/>
          <a:ln w="12700">
            <a:noFill/>
            <a:miter lim="800000"/>
            <a:headEnd/>
            <a:tailEnd/>
          </a:ln>
        </p:spPr>
        <p:txBody>
          <a:bodyPr lIns="90488" tIns="44450" rIns="90488" bIns="44450" anchor="b"/>
          <a:lstStyle/>
          <a:p>
            <a:r>
              <a:rPr lang="en-US" sz="2800" b="1">
                <a:solidFill>
                  <a:schemeClr val="bg1"/>
                </a:solidFill>
              </a:rPr>
              <a:t>Print array of Strings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30200" y="-150813"/>
            <a:ext cx="8915400" cy="5699126"/>
            <a:chOff x="0" y="0"/>
            <a:chExt cx="2510" cy="868"/>
          </a:xfrm>
        </p:grpSpPr>
        <p:sp>
          <p:nvSpPr>
            <p:cNvPr id="26628" name="Rectangle 3"/>
            <p:cNvSpPr>
              <a:spLocks noChangeArrowheads="1"/>
            </p:cNvSpPr>
            <p:nvPr/>
          </p:nvSpPr>
          <p:spPr bwMode="auto">
            <a:xfrm>
              <a:off x="0" y="0"/>
              <a:ext cx="0" cy="0"/>
            </a:xfrm>
            <a:prstGeom prst="rect">
              <a:avLst/>
            </a:prstGeom>
            <a:noFill/>
            <a:ln w="12700">
              <a:noFill/>
              <a:miter lim="800000"/>
              <a:headEnd/>
              <a:tailEnd/>
            </a:ln>
          </p:spPr>
          <p:txBody>
            <a:bodyPr>
              <a:spAutoFit/>
            </a:bodyPr>
            <a:lstStyle/>
            <a:p>
              <a:endParaRPr lang="en-US"/>
            </a:p>
          </p:txBody>
        </p:sp>
        <p:sp>
          <p:nvSpPr>
            <p:cNvPr id="26629" name="Rectangle 4"/>
            <p:cNvSpPr>
              <a:spLocks noChangeArrowheads="1"/>
            </p:cNvSpPr>
            <p:nvPr/>
          </p:nvSpPr>
          <p:spPr bwMode="auto">
            <a:xfrm>
              <a:off x="0" y="204"/>
              <a:ext cx="2510" cy="664"/>
            </a:xfrm>
            <a:prstGeom prst="rect">
              <a:avLst/>
            </a:prstGeom>
            <a:noFill/>
            <a:ln w="12700">
              <a:noFill/>
              <a:miter lim="800000"/>
              <a:headEnd/>
              <a:tailEnd/>
            </a:ln>
          </p:spPr>
          <p:txBody>
            <a:bodyPr anchor="ctr">
              <a:spAutoFit/>
            </a:bodyPr>
            <a:lstStyle/>
            <a:p>
              <a:pPr>
                <a:buFontTx/>
                <a:buChar char="•"/>
              </a:pPr>
              <a:r>
                <a:rPr lang="en-US" sz="2000"/>
                <a:t>To accept the array of strings the following code can be used </a:t>
              </a:r>
            </a:p>
            <a:p>
              <a:endParaRPr lang="en-US" sz="2000"/>
            </a:p>
            <a:p>
              <a:pPr lvl="1"/>
              <a:r>
                <a:rPr lang="en-US" sz="2000">
                  <a:latin typeface="Courier New" pitchFamily="49" charset="0"/>
                </a:rPr>
                <a:t>char acEmpNames[10][50];</a:t>
              </a:r>
              <a:endParaRPr lang="en-US" sz="2000" b="1">
                <a:solidFill>
                  <a:srgbClr val="0000FF"/>
                </a:solidFill>
                <a:latin typeface="Courier New" pitchFamily="49" charset="0"/>
                <a:cs typeface="Arial" charset="0"/>
              </a:endParaRPr>
            </a:p>
            <a:p>
              <a:pPr lvl="1"/>
              <a:r>
                <a:rPr lang="en-US" sz="2000">
                  <a:latin typeface="Courier New" pitchFamily="49" charset="0"/>
                  <a:cs typeface="Arial" charset="0"/>
                </a:rPr>
                <a:t>scanf(“%s”, </a:t>
              </a:r>
              <a:r>
                <a:rPr lang="en-US" sz="2000">
                  <a:latin typeface="Courier New" pitchFamily="49" charset="0"/>
                </a:rPr>
                <a:t>acEmpNames[0]);</a:t>
              </a:r>
            </a:p>
            <a:p>
              <a:pPr lvl="1"/>
              <a:r>
                <a:rPr lang="en-US" sz="2000">
                  <a:latin typeface="Courier New" pitchFamily="49" charset="0"/>
                </a:rPr>
                <a:t>scanf(“%s”, acEmpNames[1]);</a:t>
              </a:r>
            </a:p>
            <a:p>
              <a:pPr lvl="1"/>
              <a:r>
                <a:rPr lang="en-US" sz="2000">
                  <a:latin typeface="Courier New" pitchFamily="49" charset="0"/>
                </a:rPr>
                <a:t>scanf(“%s”, acEmpNames[2]);</a:t>
              </a:r>
            </a:p>
            <a:p>
              <a:pPr lvl="1"/>
              <a:endParaRPr lang="en-US" sz="2000">
                <a:latin typeface="Courier New" pitchFamily="49" charset="0"/>
              </a:endParaRPr>
            </a:p>
            <a:p>
              <a:pPr>
                <a:buFontTx/>
                <a:buChar char="•"/>
              </a:pPr>
              <a:r>
                <a:rPr lang="en-US" sz="2000">
                  <a:cs typeface="Arial" charset="0"/>
                </a:rPr>
                <a:t>gets() can also be used to read array of strings</a:t>
              </a:r>
            </a:p>
            <a:p>
              <a:pPr lvl="1"/>
              <a:endParaRPr lang="en-US" sz="2000">
                <a:cs typeface="Arial" charset="0"/>
              </a:endParaRPr>
            </a:p>
            <a:p>
              <a:pPr lvl="1"/>
              <a:r>
                <a:rPr lang="en-US" sz="2000">
                  <a:latin typeface="Courier New" pitchFamily="49" charset="0"/>
                </a:rPr>
                <a:t>char acEmpNames[10][50];</a:t>
              </a:r>
              <a:endParaRPr lang="en-US" sz="2000" b="1">
                <a:solidFill>
                  <a:srgbClr val="0000FF"/>
                </a:solidFill>
                <a:latin typeface="Courier New" pitchFamily="49" charset="0"/>
              </a:endParaRPr>
            </a:p>
            <a:p>
              <a:pPr lvl="1"/>
              <a:r>
                <a:rPr lang="en-US" sz="2000">
                  <a:latin typeface="Courier New" pitchFamily="49" charset="0"/>
                </a:rPr>
                <a:t>gets(acEmpNames[0]);</a:t>
              </a:r>
            </a:p>
            <a:p>
              <a:pPr lvl="1"/>
              <a:r>
                <a:rPr lang="en-US" sz="2000">
                  <a:latin typeface="Courier New" pitchFamily="49" charset="0"/>
                </a:rPr>
                <a:t>gets(acEmpNames[1]);</a:t>
              </a:r>
            </a:p>
            <a:p>
              <a:pPr lvl="1"/>
              <a:r>
                <a:rPr lang="en-US" sz="2000">
                  <a:latin typeface="Courier New" pitchFamily="49" charset="0"/>
                </a:rPr>
                <a:t>gets(acEmpNames[2]);</a:t>
              </a:r>
            </a:p>
            <a:p>
              <a:pPr>
                <a:buFontTx/>
                <a:buChar char="•"/>
              </a:pPr>
              <a:endParaRPr lang="en-US" sz="2000">
                <a:latin typeface="Courier New" pitchFamily="49" charset="0"/>
                <a:cs typeface="Arial" charset="0"/>
              </a:endParaRPr>
            </a:p>
          </p:txBody>
        </p:sp>
      </p:grpSp>
      <p:sp>
        <p:nvSpPr>
          <p:cNvPr id="26627" name="Rectangle 5"/>
          <p:cNvSpPr>
            <a:spLocks noChangeArrowheads="1"/>
          </p:cNvSpPr>
          <p:nvPr/>
        </p:nvSpPr>
        <p:spPr bwMode="auto">
          <a:xfrm>
            <a:off x="228600" y="609600"/>
            <a:ext cx="9288463" cy="512763"/>
          </a:xfrm>
          <a:prstGeom prst="rect">
            <a:avLst/>
          </a:prstGeom>
          <a:noFill/>
          <a:ln w="12700">
            <a:noFill/>
            <a:miter lim="800000"/>
            <a:headEnd/>
            <a:tailEnd/>
          </a:ln>
        </p:spPr>
        <p:txBody>
          <a:bodyPr lIns="90488" tIns="44450" rIns="90488" bIns="44450" anchor="b"/>
          <a:lstStyle/>
          <a:p>
            <a:r>
              <a:rPr lang="en-US" sz="2800" b="1">
                <a:solidFill>
                  <a:schemeClr val="bg1"/>
                </a:solidFill>
              </a:rPr>
              <a:t>Input an array of Strings – scanf and gets functions</a:t>
            </a:r>
          </a:p>
          <a:p>
            <a:endParaRPr lang="en-US" sz="2800" b="1">
              <a:solidFill>
                <a:schemeClr val="bg1"/>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330200" y="-150813"/>
            <a:ext cx="0" cy="0"/>
          </a:xfrm>
          <a:prstGeom prst="rect">
            <a:avLst/>
          </a:prstGeom>
          <a:noFill/>
          <a:ln w="12700">
            <a:noFill/>
            <a:miter lim="800000"/>
            <a:headEnd/>
            <a:tailEnd/>
          </a:ln>
        </p:spPr>
        <p:txBody>
          <a:bodyPr>
            <a:spAutoFit/>
          </a:bodyPr>
          <a:lstStyle/>
          <a:p>
            <a:endParaRPr lang="en-US"/>
          </a:p>
        </p:txBody>
      </p:sp>
      <p:sp>
        <p:nvSpPr>
          <p:cNvPr id="27651" name="Rectangle 5"/>
          <p:cNvSpPr>
            <a:spLocks noChangeArrowheads="1"/>
          </p:cNvSpPr>
          <p:nvPr/>
        </p:nvSpPr>
        <p:spPr bwMode="auto">
          <a:xfrm>
            <a:off x="228600" y="609600"/>
            <a:ext cx="9288463" cy="512763"/>
          </a:xfrm>
          <a:prstGeom prst="rect">
            <a:avLst/>
          </a:prstGeom>
          <a:noFill/>
          <a:ln w="12700">
            <a:noFill/>
            <a:miter lim="800000"/>
            <a:headEnd/>
            <a:tailEnd/>
          </a:ln>
        </p:spPr>
        <p:txBody>
          <a:bodyPr lIns="90488" tIns="44450" rIns="90488" bIns="44450" anchor="b"/>
          <a:lstStyle/>
          <a:p>
            <a:r>
              <a:rPr lang="en-US" sz="2800" b="1">
                <a:solidFill>
                  <a:schemeClr val="bg1"/>
                </a:solidFill>
              </a:rPr>
              <a:t>String vs. Integer Arrays </a:t>
            </a:r>
          </a:p>
          <a:p>
            <a:endParaRPr lang="en-US" sz="2800" b="1">
              <a:solidFill>
                <a:schemeClr val="bg1"/>
              </a:solidFill>
            </a:endParaRPr>
          </a:p>
        </p:txBody>
      </p:sp>
      <p:sp>
        <p:nvSpPr>
          <p:cNvPr id="27652" name="TextBox 5"/>
          <p:cNvSpPr txBox="1">
            <a:spLocks noChangeArrowheads="1"/>
          </p:cNvSpPr>
          <p:nvPr/>
        </p:nvSpPr>
        <p:spPr bwMode="auto">
          <a:xfrm>
            <a:off x="533400" y="1219200"/>
            <a:ext cx="8229600" cy="400050"/>
          </a:xfrm>
          <a:prstGeom prst="rect">
            <a:avLst/>
          </a:prstGeom>
          <a:noFill/>
          <a:ln w="9525">
            <a:noFill/>
            <a:miter lim="800000"/>
            <a:headEnd/>
            <a:tailEnd/>
          </a:ln>
        </p:spPr>
        <p:txBody>
          <a:bodyPr>
            <a:spAutoFit/>
          </a:bodyPr>
          <a:lstStyle/>
          <a:p>
            <a:r>
              <a:rPr lang="en-US" sz="2000"/>
              <a:t>Let us compare a 1D array of Integers vs. a string </a:t>
            </a:r>
          </a:p>
        </p:txBody>
      </p:sp>
      <p:graphicFrame>
        <p:nvGraphicFramePr>
          <p:cNvPr id="7" name="Table 6"/>
          <p:cNvGraphicFramePr>
            <a:graphicFrameLocks noGrp="1"/>
          </p:cNvGraphicFramePr>
          <p:nvPr/>
        </p:nvGraphicFramePr>
        <p:xfrm>
          <a:off x="533400" y="1600200"/>
          <a:ext cx="8839200" cy="4556760"/>
        </p:xfrm>
        <a:graphic>
          <a:graphicData uri="http://schemas.openxmlformats.org/drawingml/2006/table">
            <a:tbl>
              <a:tblPr firstRow="1" bandRow="1">
                <a:tableStyleId>{5C22544A-7EE6-4342-B048-85BDC9FD1C3A}</a:tableStyleId>
              </a:tblPr>
              <a:tblGrid>
                <a:gridCol w="4191000"/>
                <a:gridCol w="4648200"/>
              </a:tblGrid>
              <a:tr h="381000">
                <a:tc>
                  <a:txBody>
                    <a:bodyPr/>
                    <a:lstStyle/>
                    <a:p>
                      <a:pPr algn="ctr"/>
                      <a:r>
                        <a:rPr lang="en-US" dirty="0" smtClean="0"/>
                        <a:t>Integer Arrays</a:t>
                      </a:r>
                      <a:endParaRPr lang="en-US" dirty="0"/>
                    </a:p>
                  </a:txBody>
                  <a:tcPr/>
                </a:tc>
                <a:tc>
                  <a:txBody>
                    <a:bodyPr/>
                    <a:lstStyle/>
                    <a:p>
                      <a:pPr algn="ctr"/>
                      <a:r>
                        <a:rPr lang="en-US" dirty="0" smtClean="0"/>
                        <a:t>Strings </a:t>
                      </a:r>
                      <a:endParaRPr lang="en-US" dirty="0"/>
                    </a:p>
                  </a:txBody>
                  <a:tcPr/>
                </a:tc>
              </a:tr>
              <a:tr h="655320">
                <a:tc>
                  <a:txBody>
                    <a:bodyPr/>
                    <a:lstStyle/>
                    <a:p>
                      <a:pPr algn="l"/>
                      <a:r>
                        <a:rPr lang="en-US" sz="1800" dirty="0" smtClean="0"/>
                        <a:t>Declaration of a 1D array is as follows:</a:t>
                      </a:r>
                    </a:p>
                    <a:p>
                      <a:pPr algn="l"/>
                      <a:endParaRPr lang="en-US" sz="1800" dirty="0" smtClean="0"/>
                    </a:p>
                    <a:p>
                      <a:pPr algn="l"/>
                      <a:r>
                        <a:rPr lang="en-US" sz="2000" b="1" dirty="0" err="1" smtClean="0">
                          <a:solidFill>
                            <a:schemeClr val="accent2">
                              <a:lumMod val="75000"/>
                            </a:schemeClr>
                          </a:solidFill>
                        </a:rPr>
                        <a:t>int</a:t>
                      </a:r>
                      <a:r>
                        <a:rPr lang="en-US" sz="2000" b="1" baseline="0" dirty="0" smtClean="0">
                          <a:solidFill>
                            <a:schemeClr val="accent2">
                              <a:lumMod val="75000"/>
                            </a:schemeClr>
                          </a:solidFill>
                        </a:rPr>
                        <a:t> </a:t>
                      </a:r>
                      <a:r>
                        <a:rPr lang="en-US" sz="2000" b="1" baseline="0" dirty="0" err="1" smtClean="0">
                          <a:solidFill>
                            <a:schemeClr val="accent2">
                              <a:lumMod val="75000"/>
                            </a:schemeClr>
                          </a:solidFill>
                        </a:rPr>
                        <a:t>aiArray</a:t>
                      </a:r>
                      <a:r>
                        <a:rPr lang="en-US" sz="2000" b="1" baseline="0" dirty="0" smtClean="0">
                          <a:solidFill>
                            <a:schemeClr val="accent2">
                              <a:lumMod val="75000"/>
                            </a:schemeClr>
                          </a:solidFill>
                        </a:rPr>
                        <a:t>[5]={1,2,3,4,5};</a:t>
                      </a:r>
                    </a:p>
                    <a:p>
                      <a:pPr algn="l"/>
                      <a:endParaRPr lang="en-US" sz="1800" baseline="0" dirty="0" smtClean="0"/>
                    </a:p>
                    <a:p>
                      <a:pPr algn="l"/>
                      <a:r>
                        <a:rPr lang="en-US" sz="1800" baseline="0" dirty="0" smtClean="0"/>
                        <a:t>This can hold 5 elements</a:t>
                      </a:r>
                      <a:endParaRPr lang="en-US" sz="1800" dirty="0"/>
                    </a:p>
                  </a:txBody>
                  <a:tcPr/>
                </a:tc>
                <a:tc>
                  <a:txBody>
                    <a:bodyPr/>
                    <a:lstStyle/>
                    <a:p>
                      <a:pPr algn="l"/>
                      <a:r>
                        <a:rPr lang="en-US" sz="1800" dirty="0" smtClean="0"/>
                        <a:t>Declaration of a string(1D</a:t>
                      </a:r>
                      <a:r>
                        <a:rPr lang="en-US" sz="1800" baseline="0" dirty="0" smtClean="0"/>
                        <a:t> array) is as follows:</a:t>
                      </a:r>
                    </a:p>
                    <a:p>
                      <a:pPr algn="l"/>
                      <a:endParaRPr lang="en-US" sz="1800" baseline="0" dirty="0" smtClean="0"/>
                    </a:p>
                    <a:p>
                      <a:pPr algn="l"/>
                      <a:r>
                        <a:rPr lang="en-US" sz="2000" b="1" kern="1200" baseline="0" dirty="0" smtClean="0">
                          <a:solidFill>
                            <a:schemeClr val="accent2">
                              <a:lumMod val="75000"/>
                            </a:schemeClr>
                          </a:solidFill>
                          <a:latin typeface="+mn-lt"/>
                          <a:ea typeface="+mn-ea"/>
                          <a:cs typeface="+mn-cs"/>
                        </a:rPr>
                        <a:t>char </a:t>
                      </a:r>
                      <a:r>
                        <a:rPr lang="en-US" sz="2000" b="1" kern="1200" baseline="0" dirty="0" err="1" smtClean="0">
                          <a:solidFill>
                            <a:schemeClr val="accent2">
                              <a:lumMod val="75000"/>
                            </a:schemeClr>
                          </a:solidFill>
                          <a:latin typeface="+mn-lt"/>
                          <a:ea typeface="+mn-ea"/>
                          <a:cs typeface="+mn-cs"/>
                        </a:rPr>
                        <a:t>acString</a:t>
                      </a:r>
                      <a:r>
                        <a:rPr lang="en-US" sz="2000" b="1" kern="1200" baseline="0" dirty="0" smtClean="0">
                          <a:solidFill>
                            <a:schemeClr val="accent2">
                              <a:lumMod val="75000"/>
                            </a:schemeClr>
                          </a:solidFill>
                          <a:latin typeface="+mn-lt"/>
                          <a:ea typeface="+mn-ea"/>
                          <a:cs typeface="+mn-cs"/>
                        </a:rPr>
                        <a:t>[15]=“Programming”; </a:t>
                      </a:r>
                    </a:p>
                    <a:p>
                      <a:pPr algn="l"/>
                      <a:r>
                        <a:rPr lang="en-US" sz="1800" baseline="0" dirty="0" smtClean="0"/>
                        <a:t>This can hold a maximum of 14 elements and one terminator character </a:t>
                      </a:r>
                      <a:endParaRPr lang="en-US" sz="1800" dirty="0"/>
                    </a:p>
                  </a:txBody>
                  <a:tcPr/>
                </a:tc>
              </a:tr>
              <a:tr h="655320">
                <a:tc>
                  <a:txBody>
                    <a:bodyPr/>
                    <a:lstStyle/>
                    <a:p>
                      <a:pPr algn="l"/>
                      <a:r>
                        <a:rPr lang="en-US" sz="1800" dirty="0" smtClean="0"/>
                        <a:t>Accepting an integer array:</a:t>
                      </a:r>
                    </a:p>
                    <a:p>
                      <a:pPr algn="l"/>
                      <a:r>
                        <a:rPr lang="en-US" sz="2000" b="1" kern="1200" baseline="0" dirty="0" smtClean="0">
                          <a:solidFill>
                            <a:schemeClr val="accent2">
                              <a:lumMod val="75000"/>
                            </a:schemeClr>
                          </a:solidFill>
                          <a:latin typeface="+mn-lt"/>
                          <a:ea typeface="+mn-ea"/>
                          <a:cs typeface="+mn-cs"/>
                        </a:rPr>
                        <a:t>for(</a:t>
                      </a:r>
                      <a:r>
                        <a:rPr lang="en-US" sz="2000" b="1" kern="1200" baseline="0" dirty="0" err="1" smtClean="0">
                          <a:solidFill>
                            <a:schemeClr val="accent2">
                              <a:lumMod val="75000"/>
                            </a:schemeClr>
                          </a:solidFill>
                          <a:latin typeface="+mn-lt"/>
                          <a:ea typeface="+mn-ea"/>
                          <a:cs typeface="+mn-cs"/>
                        </a:rPr>
                        <a:t>iCount</a:t>
                      </a:r>
                      <a:r>
                        <a:rPr lang="en-US" sz="2000" b="1" kern="1200" baseline="0" dirty="0" smtClean="0">
                          <a:solidFill>
                            <a:schemeClr val="accent2">
                              <a:lumMod val="75000"/>
                            </a:schemeClr>
                          </a:solidFill>
                          <a:latin typeface="+mn-lt"/>
                          <a:ea typeface="+mn-ea"/>
                          <a:cs typeface="+mn-cs"/>
                        </a:rPr>
                        <a:t>=0;iCount&lt;5;iCount++){</a:t>
                      </a:r>
                    </a:p>
                    <a:p>
                      <a:pPr algn="l"/>
                      <a:r>
                        <a:rPr lang="en-US" sz="2000" b="1" kern="1200" baseline="0" dirty="0" smtClean="0">
                          <a:solidFill>
                            <a:schemeClr val="accent2">
                              <a:lumMod val="75000"/>
                            </a:schemeClr>
                          </a:solidFill>
                          <a:latin typeface="+mn-lt"/>
                          <a:ea typeface="+mn-ea"/>
                          <a:cs typeface="+mn-cs"/>
                        </a:rPr>
                        <a:t>  </a:t>
                      </a:r>
                      <a:r>
                        <a:rPr lang="en-US" sz="2000" b="1" kern="1200" baseline="0" dirty="0" err="1" smtClean="0">
                          <a:solidFill>
                            <a:schemeClr val="accent2">
                              <a:lumMod val="75000"/>
                            </a:schemeClr>
                          </a:solidFill>
                          <a:latin typeface="+mn-lt"/>
                          <a:ea typeface="+mn-ea"/>
                          <a:cs typeface="+mn-cs"/>
                        </a:rPr>
                        <a:t>scanf</a:t>
                      </a:r>
                      <a:r>
                        <a:rPr lang="en-US" sz="2000" b="1" kern="1200" baseline="0" dirty="0" smtClean="0">
                          <a:solidFill>
                            <a:schemeClr val="accent2">
                              <a:lumMod val="75000"/>
                            </a:schemeClr>
                          </a:solidFill>
                          <a:latin typeface="+mn-lt"/>
                          <a:ea typeface="+mn-ea"/>
                          <a:cs typeface="+mn-cs"/>
                        </a:rPr>
                        <a:t>(“%</a:t>
                      </a:r>
                      <a:r>
                        <a:rPr lang="en-US" sz="2000" b="1" kern="1200" baseline="0" dirty="0" err="1" smtClean="0">
                          <a:solidFill>
                            <a:schemeClr val="accent2">
                              <a:lumMod val="75000"/>
                            </a:schemeClr>
                          </a:solidFill>
                          <a:latin typeface="+mn-lt"/>
                          <a:ea typeface="+mn-ea"/>
                          <a:cs typeface="+mn-cs"/>
                        </a:rPr>
                        <a:t>d”,aiArray</a:t>
                      </a:r>
                      <a:r>
                        <a:rPr lang="en-US" sz="2000" b="1" kern="1200" baseline="0" dirty="0" smtClean="0">
                          <a:solidFill>
                            <a:schemeClr val="accent2">
                              <a:lumMod val="75000"/>
                            </a:schemeClr>
                          </a:solidFill>
                          <a:latin typeface="+mn-lt"/>
                          <a:ea typeface="+mn-ea"/>
                          <a:cs typeface="+mn-cs"/>
                        </a:rPr>
                        <a:t>[</a:t>
                      </a:r>
                      <a:r>
                        <a:rPr lang="en-US" sz="2000" b="1" kern="1200" baseline="0" dirty="0" err="1" smtClean="0">
                          <a:solidFill>
                            <a:schemeClr val="accent2">
                              <a:lumMod val="75000"/>
                            </a:schemeClr>
                          </a:solidFill>
                          <a:latin typeface="+mn-lt"/>
                          <a:ea typeface="+mn-ea"/>
                          <a:cs typeface="+mn-cs"/>
                        </a:rPr>
                        <a:t>iCount</a:t>
                      </a:r>
                      <a:r>
                        <a:rPr lang="en-US" sz="2000" b="1" kern="1200" baseline="0" dirty="0" smtClean="0">
                          <a:solidFill>
                            <a:schemeClr val="accent2">
                              <a:lumMod val="75000"/>
                            </a:schemeClr>
                          </a:solidFill>
                          <a:latin typeface="+mn-lt"/>
                          <a:ea typeface="+mn-ea"/>
                          <a:cs typeface="+mn-cs"/>
                        </a:rPr>
                        <a:t>]);</a:t>
                      </a:r>
                    </a:p>
                    <a:p>
                      <a:pPr algn="l"/>
                      <a:r>
                        <a:rPr lang="en-US" sz="2000" b="1" kern="1200" baseline="0" dirty="0" smtClean="0">
                          <a:solidFill>
                            <a:schemeClr val="accent2">
                              <a:lumMod val="75000"/>
                            </a:schemeClr>
                          </a:solidFill>
                          <a:latin typeface="+mn-lt"/>
                          <a:ea typeface="+mn-ea"/>
                          <a:cs typeface="+mn-cs"/>
                        </a:rPr>
                        <a:t>}</a:t>
                      </a:r>
                    </a:p>
                    <a:p>
                      <a:pPr algn="l"/>
                      <a:r>
                        <a:rPr lang="en-US" sz="1800" baseline="0" dirty="0" smtClean="0"/>
                        <a:t>The elements have to be individually accepted in a loop</a:t>
                      </a:r>
                    </a:p>
                    <a:p>
                      <a:pPr algn="l"/>
                      <a:r>
                        <a:rPr lang="en-US" sz="1800" baseline="0" dirty="0" smtClean="0"/>
                        <a:t>The same holds true for display as well</a:t>
                      </a:r>
                      <a:endParaRPr lang="en-US" sz="1800" dirty="0"/>
                    </a:p>
                  </a:txBody>
                  <a:tcPr/>
                </a:tc>
                <a:tc>
                  <a:txBody>
                    <a:bodyPr/>
                    <a:lstStyle/>
                    <a:p>
                      <a:pPr algn="l"/>
                      <a:r>
                        <a:rPr lang="en-US" sz="1800" dirty="0" smtClean="0"/>
                        <a:t>Accepting a string</a:t>
                      </a:r>
                      <a:r>
                        <a:rPr lang="en-US" sz="1800" baseline="0" dirty="0" smtClean="0"/>
                        <a:t> </a:t>
                      </a:r>
                    </a:p>
                    <a:p>
                      <a:pPr algn="l"/>
                      <a:r>
                        <a:rPr lang="en-US" sz="2000" b="1" kern="1200" baseline="0" dirty="0" smtClean="0">
                          <a:solidFill>
                            <a:schemeClr val="accent2">
                              <a:lumMod val="75000"/>
                            </a:schemeClr>
                          </a:solidFill>
                          <a:latin typeface="+mn-lt"/>
                          <a:ea typeface="+mn-ea"/>
                          <a:cs typeface="+mn-cs"/>
                        </a:rPr>
                        <a:t>gets(</a:t>
                      </a:r>
                      <a:r>
                        <a:rPr lang="en-US" sz="2000" b="1" kern="1200" baseline="0" dirty="0" err="1" smtClean="0">
                          <a:solidFill>
                            <a:schemeClr val="accent2">
                              <a:lumMod val="75000"/>
                            </a:schemeClr>
                          </a:solidFill>
                          <a:latin typeface="+mn-lt"/>
                          <a:ea typeface="+mn-ea"/>
                          <a:cs typeface="+mn-cs"/>
                        </a:rPr>
                        <a:t>acString</a:t>
                      </a:r>
                      <a:r>
                        <a:rPr lang="en-US" sz="2000" b="1" kern="1200" baseline="0" dirty="0" smtClean="0">
                          <a:solidFill>
                            <a:schemeClr val="accent2">
                              <a:lumMod val="75000"/>
                            </a:schemeClr>
                          </a:solidFill>
                          <a:latin typeface="+mn-lt"/>
                          <a:ea typeface="+mn-ea"/>
                          <a:cs typeface="+mn-cs"/>
                        </a:rPr>
                        <a:t>);</a:t>
                      </a:r>
                    </a:p>
                    <a:p>
                      <a:pPr algn="l"/>
                      <a:r>
                        <a:rPr lang="en-US" sz="1800" baseline="0" dirty="0" smtClean="0"/>
                        <a:t>Or</a:t>
                      </a:r>
                    </a:p>
                    <a:p>
                      <a:pPr marL="0" algn="l" defTabSz="914400" rtl="0" eaLnBrk="1" latinLnBrk="0" hangingPunct="1"/>
                      <a:r>
                        <a:rPr lang="en-US" sz="2000" b="1" kern="1200" baseline="0" dirty="0" err="1" smtClean="0">
                          <a:solidFill>
                            <a:schemeClr val="accent2">
                              <a:lumMod val="75000"/>
                            </a:schemeClr>
                          </a:solidFill>
                          <a:latin typeface="+mn-lt"/>
                          <a:ea typeface="+mn-ea"/>
                          <a:cs typeface="+mn-cs"/>
                        </a:rPr>
                        <a:t>scanf</a:t>
                      </a:r>
                      <a:r>
                        <a:rPr lang="en-US" sz="2000" b="1" kern="1200" baseline="0" dirty="0" smtClean="0">
                          <a:solidFill>
                            <a:schemeClr val="accent2">
                              <a:lumMod val="75000"/>
                            </a:schemeClr>
                          </a:solidFill>
                          <a:latin typeface="+mn-lt"/>
                          <a:ea typeface="+mn-ea"/>
                          <a:cs typeface="+mn-cs"/>
                        </a:rPr>
                        <a:t>(“%</a:t>
                      </a:r>
                      <a:r>
                        <a:rPr lang="en-US" sz="2000" b="1" kern="1200" baseline="0" dirty="0" err="1" smtClean="0">
                          <a:solidFill>
                            <a:schemeClr val="accent2">
                              <a:lumMod val="75000"/>
                            </a:schemeClr>
                          </a:solidFill>
                          <a:latin typeface="+mn-lt"/>
                          <a:ea typeface="+mn-ea"/>
                          <a:cs typeface="+mn-cs"/>
                        </a:rPr>
                        <a:t>s”,acString</a:t>
                      </a:r>
                      <a:r>
                        <a:rPr lang="en-US" sz="2000" b="1" kern="1200" baseline="0" dirty="0" smtClean="0">
                          <a:solidFill>
                            <a:schemeClr val="accent2">
                              <a:lumMod val="75000"/>
                            </a:schemeClr>
                          </a:solidFill>
                          <a:latin typeface="+mn-lt"/>
                          <a:ea typeface="+mn-ea"/>
                          <a:cs typeface="+mn-cs"/>
                        </a:rPr>
                        <a:t>);</a:t>
                      </a:r>
                    </a:p>
                    <a:p>
                      <a:pPr algn="l"/>
                      <a:r>
                        <a:rPr lang="en-US" sz="1800" baseline="0" dirty="0" smtClean="0"/>
                        <a:t>The string can be accepted using a single </a:t>
                      </a:r>
                      <a:r>
                        <a:rPr lang="en-US" sz="1800" baseline="0" dirty="0" err="1" smtClean="0"/>
                        <a:t>scanf</a:t>
                      </a:r>
                      <a:r>
                        <a:rPr lang="en-US" sz="1800" baseline="0" dirty="0" smtClean="0"/>
                        <a:t> () or gets()</a:t>
                      </a:r>
                    </a:p>
                    <a:p>
                      <a:pPr algn="l"/>
                      <a:r>
                        <a:rPr lang="en-US" sz="1800" baseline="0" dirty="0" smtClean="0"/>
                        <a:t>The string can be printed using a single </a:t>
                      </a:r>
                      <a:r>
                        <a:rPr lang="en-US" sz="1800" baseline="0" dirty="0" err="1" smtClean="0"/>
                        <a:t>printf</a:t>
                      </a:r>
                      <a:r>
                        <a:rPr lang="en-US" sz="1800" baseline="0" dirty="0" smtClean="0"/>
                        <a:t> statement </a:t>
                      </a:r>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330200" y="-150813"/>
            <a:ext cx="0" cy="0"/>
          </a:xfrm>
          <a:prstGeom prst="rect">
            <a:avLst/>
          </a:prstGeom>
          <a:noFill/>
          <a:ln w="12700">
            <a:noFill/>
            <a:miter lim="800000"/>
            <a:headEnd/>
            <a:tailEnd/>
          </a:ln>
        </p:spPr>
        <p:txBody>
          <a:bodyPr>
            <a:spAutoFit/>
          </a:bodyPr>
          <a:lstStyle/>
          <a:p>
            <a:endParaRPr lang="en-US"/>
          </a:p>
        </p:txBody>
      </p:sp>
      <p:sp>
        <p:nvSpPr>
          <p:cNvPr id="28675" name="Rectangle 5"/>
          <p:cNvSpPr>
            <a:spLocks noChangeArrowheads="1"/>
          </p:cNvSpPr>
          <p:nvPr/>
        </p:nvSpPr>
        <p:spPr bwMode="auto">
          <a:xfrm>
            <a:off x="228600" y="609600"/>
            <a:ext cx="9288463" cy="512763"/>
          </a:xfrm>
          <a:prstGeom prst="rect">
            <a:avLst/>
          </a:prstGeom>
          <a:noFill/>
          <a:ln w="12700">
            <a:noFill/>
            <a:miter lim="800000"/>
            <a:headEnd/>
            <a:tailEnd/>
          </a:ln>
        </p:spPr>
        <p:txBody>
          <a:bodyPr lIns="90488" tIns="44450" rIns="90488" bIns="44450" anchor="b"/>
          <a:lstStyle/>
          <a:p>
            <a:r>
              <a:rPr lang="en-US" sz="2800" b="1">
                <a:solidFill>
                  <a:schemeClr val="bg1"/>
                </a:solidFill>
              </a:rPr>
              <a:t>String vs. Integer Arrays </a:t>
            </a:r>
          </a:p>
          <a:p>
            <a:endParaRPr lang="en-US" sz="2800" b="1">
              <a:solidFill>
                <a:schemeClr val="bg1"/>
              </a:solidFill>
            </a:endParaRPr>
          </a:p>
        </p:txBody>
      </p:sp>
      <p:graphicFrame>
        <p:nvGraphicFramePr>
          <p:cNvPr id="7" name="Table 6"/>
          <p:cNvGraphicFramePr>
            <a:graphicFrameLocks noGrp="1"/>
          </p:cNvGraphicFramePr>
          <p:nvPr/>
        </p:nvGraphicFramePr>
        <p:xfrm>
          <a:off x="457200" y="990600"/>
          <a:ext cx="9144000" cy="5340628"/>
        </p:xfrm>
        <a:graphic>
          <a:graphicData uri="http://schemas.openxmlformats.org/drawingml/2006/table">
            <a:tbl>
              <a:tblPr firstRow="1" bandRow="1">
                <a:tableStyleId>{5C22544A-7EE6-4342-B048-85BDC9FD1C3A}</a:tableStyleId>
              </a:tblPr>
              <a:tblGrid>
                <a:gridCol w="4689230"/>
                <a:gridCol w="4454770"/>
              </a:tblGrid>
              <a:tr h="359131">
                <a:tc>
                  <a:txBody>
                    <a:bodyPr/>
                    <a:lstStyle/>
                    <a:p>
                      <a:pPr algn="ctr"/>
                      <a:r>
                        <a:rPr lang="en-US" dirty="0" smtClean="0"/>
                        <a:t>Integer Arrays</a:t>
                      </a:r>
                      <a:endParaRPr lang="en-US" dirty="0"/>
                    </a:p>
                  </a:txBody>
                  <a:tcPr/>
                </a:tc>
                <a:tc>
                  <a:txBody>
                    <a:bodyPr/>
                    <a:lstStyle/>
                    <a:p>
                      <a:pPr algn="ctr"/>
                      <a:r>
                        <a:rPr lang="en-US" dirty="0" smtClean="0"/>
                        <a:t>Strings </a:t>
                      </a:r>
                      <a:endParaRPr lang="en-US" dirty="0"/>
                    </a:p>
                  </a:txBody>
                  <a:tcPr/>
                </a:tc>
              </a:tr>
              <a:tr h="2360954">
                <a:tc>
                  <a:txBody>
                    <a:bodyPr/>
                    <a:lstStyle/>
                    <a:p>
                      <a:r>
                        <a:rPr lang="en-US" sz="1600" dirty="0" smtClean="0"/>
                        <a:t>Declaration of a 2D array is as follows:</a:t>
                      </a:r>
                    </a:p>
                    <a:p>
                      <a:endParaRPr lang="en-US" sz="1600" dirty="0" smtClean="0"/>
                    </a:p>
                    <a:p>
                      <a:r>
                        <a:rPr lang="en-US" sz="1600" b="1" kern="1200" baseline="0" dirty="0" err="1" smtClean="0">
                          <a:solidFill>
                            <a:schemeClr val="accent2">
                              <a:lumMod val="75000"/>
                            </a:schemeClr>
                          </a:solidFill>
                          <a:latin typeface="+mn-lt"/>
                          <a:ea typeface="+mn-ea"/>
                          <a:cs typeface="+mn-cs"/>
                        </a:rPr>
                        <a:t>int</a:t>
                      </a:r>
                      <a:r>
                        <a:rPr lang="en-US" sz="1600" b="1" kern="1200" baseline="0" dirty="0" smtClean="0">
                          <a:solidFill>
                            <a:schemeClr val="accent2">
                              <a:lumMod val="75000"/>
                            </a:schemeClr>
                          </a:solidFill>
                          <a:latin typeface="+mn-lt"/>
                          <a:ea typeface="+mn-ea"/>
                          <a:cs typeface="+mn-cs"/>
                        </a:rPr>
                        <a:t> </a:t>
                      </a:r>
                      <a:r>
                        <a:rPr lang="en-US" sz="1600" b="1" kern="1200" baseline="0" dirty="0" err="1" smtClean="0">
                          <a:solidFill>
                            <a:schemeClr val="accent2">
                              <a:lumMod val="75000"/>
                            </a:schemeClr>
                          </a:solidFill>
                          <a:latin typeface="+mn-lt"/>
                          <a:ea typeface="+mn-ea"/>
                          <a:cs typeface="+mn-cs"/>
                        </a:rPr>
                        <a:t>aiArray</a:t>
                      </a:r>
                      <a:r>
                        <a:rPr lang="en-US" sz="1600" b="1" kern="1200" baseline="0" dirty="0" smtClean="0">
                          <a:solidFill>
                            <a:schemeClr val="accent2">
                              <a:lumMod val="75000"/>
                            </a:schemeClr>
                          </a:solidFill>
                          <a:latin typeface="+mn-lt"/>
                          <a:ea typeface="+mn-ea"/>
                          <a:cs typeface="+mn-cs"/>
                        </a:rPr>
                        <a:t>[2][3]={1,2,3,4,5,6};</a:t>
                      </a:r>
                    </a:p>
                    <a:p>
                      <a:endParaRPr lang="en-US" sz="1600" baseline="0" dirty="0" smtClean="0"/>
                    </a:p>
                    <a:p>
                      <a:r>
                        <a:rPr lang="en-US" sz="1600" baseline="0" dirty="0" smtClean="0"/>
                        <a:t>This can hold 6 elements</a:t>
                      </a:r>
                      <a:endParaRPr lang="en-US" sz="1600" dirty="0"/>
                    </a:p>
                  </a:txBody>
                  <a:tcPr/>
                </a:tc>
                <a:tc>
                  <a:txBody>
                    <a:bodyPr/>
                    <a:lstStyle/>
                    <a:p>
                      <a:r>
                        <a:rPr lang="en-US" sz="1600" dirty="0" smtClean="0"/>
                        <a:t>Declaration of a string(1D</a:t>
                      </a:r>
                      <a:r>
                        <a:rPr lang="en-US" sz="1600" baseline="0" dirty="0" smtClean="0"/>
                        <a:t> array) is as follows:</a:t>
                      </a:r>
                    </a:p>
                    <a:p>
                      <a:pPr marL="0" algn="l" defTabSz="914400" rtl="0" eaLnBrk="1" latinLnBrk="0" hangingPunct="1"/>
                      <a:r>
                        <a:rPr lang="en-US" sz="1600" b="1" kern="1200" baseline="0" dirty="0" smtClean="0">
                          <a:solidFill>
                            <a:schemeClr val="accent2">
                              <a:lumMod val="75000"/>
                            </a:schemeClr>
                          </a:solidFill>
                          <a:latin typeface="+mn-lt"/>
                          <a:ea typeface="+mn-ea"/>
                          <a:cs typeface="+mn-cs"/>
                        </a:rPr>
                        <a:t>char </a:t>
                      </a:r>
                      <a:r>
                        <a:rPr lang="en-US" sz="1600" b="1" kern="1200" baseline="0" dirty="0" err="1" smtClean="0">
                          <a:solidFill>
                            <a:schemeClr val="accent2">
                              <a:lumMod val="75000"/>
                            </a:schemeClr>
                          </a:solidFill>
                          <a:latin typeface="+mn-lt"/>
                          <a:ea typeface="+mn-ea"/>
                          <a:cs typeface="+mn-cs"/>
                        </a:rPr>
                        <a:t>acString</a:t>
                      </a:r>
                      <a:r>
                        <a:rPr lang="en-US" sz="1600" b="1" kern="1200" baseline="0" dirty="0" smtClean="0">
                          <a:solidFill>
                            <a:schemeClr val="accent2">
                              <a:lumMod val="75000"/>
                            </a:schemeClr>
                          </a:solidFill>
                          <a:latin typeface="+mn-lt"/>
                          <a:ea typeface="+mn-ea"/>
                          <a:cs typeface="+mn-cs"/>
                        </a:rPr>
                        <a:t>[3][15]={“</a:t>
                      </a:r>
                      <a:r>
                        <a:rPr lang="en-US" sz="1600" b="1" kern="1200" baseline="0" dirty="0" err="1" smtClean="0">
                          <a:solidFill>
                            <a:schemeClr val="accent2">
                              <a:lumMod val="75000"/>
                            </a:schemeClr>
                          </a:solidFill>
                          <a:latin typeface="+mn-lt"/>
                          <a:ea typeface="+mn-ea"/>
                          <a:cs typeface="+mn-cs"/>
                        </a:rPr>
                        <a:t>PB”,”OS”,”Unix</a:t>
                      </a:r>
                      <a:r>
                        <a:rPr lang="en-US" sz="1600" b="1" kern="1200" baseline="0" dirty="0" smtClean="0">
                          <a:solidFill>
                            <a:schemeClr val="accent2">
                              <a:lumMod val="75000"/>
                            </a:schemeClr>
                          </a:solidFill>
                          <a:latin typeface="+mn-lt"/>
                          <a:ea typeface="+mn-ea"/>
                          <a:cs typeface="+mn-cs"/>
                        </a:rPr>
                        <a:t>”};</a:t>
                      </a:r>
                    </a:p>
                    <a:p>
                      <a:endParaRPr lang="en-US" sz="1600" baseline="0" dirty="0" smtClean="0"/>
                    </a:p>
                    <a:p>
                      <a:r>
                        <a:rPr lang="en-US" sz="1600" baseline="0" dirty="0" smtClean="0"/>
                        <a:t>This can hold a maximum of 3 strings with each string containing a maximum of 14 characters and one terminator character </a:t>
                      </a:r>
                      <a:endParaRPr lang="en-US" sz="1600" dirty="0"/>
                    </a:p>
                  </a:txBody>
                  <a:tcPr/>
                </a:tc>
              </a:tr>
              <a:tr h="2613914">
                <a:tc>
                  <a:txBody>
                    <a:bodyPr/>
                    <a:lstStyle/>
                    <a:p>
                      <a:r>
                        <a:rPr lang="en-US" sz="1600" dirty="0" smtClean="0"/>
                        <a:t>Accepting an integer  2Darray:</a:t>
                      </a:r>
                    </a:p>
                    <a:p>
                      <a:r>
                        <a:rPr lang="en-US" sz="1600" b="1" kern="1200" baseline="0" dirty="0" smtClean="0">
                          <a:solidFill>
                            <a:schemeClr val="accent2">
                              <a:lumMod val="75000"/>
                            </a:schemeClr>
                          </a:solidFill>
                          <a:latin typeface="+mn-lt"/>
                          <a:ea typeface="+mn-ea"/>
                          <a:cs typeface="+mn-cs"/>
                        </a:rPr>
                        <a:t>for(</a:t>
                      </a:r>
                      <a:r>
                        <a:rPr lang="en-US" sz="1600" b="1" kern="1200" baseline="0" dirty="0" err="1" smtClean="0">
                          <a:solidFill>
                            <a:schemeClr val="accent2">
                              <a:lumMod val="75000"/>
                            </a:schemeClr>
                          </a:solidFill>
                          <a:latin typeface="+mn-lt"/>
                          <a:ea typeface="+mn-ea"/>
                          <a:cs typeface="+mn-cs"/>
                        </a:rPr>
                        <a:t>iRow</a:t>
                      </a:r>
                      <a:r>
                        <a:rPr lang="en-US" sz="1600" b="1" kern="1200" baseline="0" dirty="0" smtClean="0">
                          <a:solidFill>
                            <a:schemeClr val="accent2">
                              <a:lumMod val="75000"/>
                            </a:schemeClr>
                          </a:solidFill>
                          <a:latin typeface="+mn-lt"/>
                          <a:ea typeface="+mn-ea"/>
                          <a:cs typeface="+mn-cs"/>
                        </a:rPr>
                        <a:t>=0;iRow&lt;2;iRow++){</a:t>
                      </a:r>
                    </a:p>
                    <a:p>
                      <a:r>
                        <a:rPr lang="en-US" sz="1600" b="1" kern="1200" baseline="0" dirty="0" smtClean="0">
                          <a:solidFill>
                            <a:schemeClr val="accent2">
                              <a:lumMod val="75000"/>
                            </a:schemeClr>
                          </a:solidFill>
                          <a:latin typeface="+mn-lt"/>
                          <a:ea typeface="+mn-ea"/>
                          <a:cs typeface="+mn-cs"/>
                        </a:rPr>
                        <a:t>    for(</a:t>
                      </a:r>
                      <a:r>
                        <a:rPr lang="en-US" sz="1600" b="1" kern="1200" baseline="0" dirty="0" err="1" smtClean="0">
                          <a:solidFill>
                            <a:schemeClr val="accent2">
                              <a:lumMod val="75000"/>
                            </a:schemeClr>
                          </a:solidFill>
                          <a:latin typeface="+mn-lt"/>
                          <a:ea typeface="+mn-ea"/>
                          <a:cs typeface="+mn-cs"/>
                        </a:rPr>
                        <a:t>iCol</a:t>
                      </a:r>
                      <a:r>
                        <a:rPr lang="en-US" sz="1600" b="1" kern="1200" baseline="0" dirty="0" smtClean="0">
                          <a:solidFill>
                            <a:schemeClr val="accent2">
                              <a:lumMod val="75000"/>
                            </a:schemeClr>
                          </a:solidFill>
                          <a:latin typeface="+mn-lt"/>
                          <a:ea typeface="+mn-ea"/>
                          <a:cs typeface="+mn-cs"/>
                        </a:rPr>
                        <a:t>=0;iCol&lt;3;iCol++){</a:t>
                      </a:r>
                    </a:p>
                    <a:p>
                      <a:r>
                        <a:rPr lang="en-US" sz="1600" b="1" kern="1200" baseline="0" dirty="0" smtClean="0">
                          <a:solidFill>
                            <a:schemeClr val="accent2">
                              <a:lumMod val="75000"/>
                            </a:schemeClr>
                          </a:solidFill>
                          <a:latin typeface="+mn-lt"/>
                          <a:ea typeface="+mn-ea"/>
                          <a:cs typeface="+mn-cs"/>
                        </a:rPr>
                        <a:t>      scanf(“%</a:t>
                      </a:r>
                      <a:r>
                        <a:rPr lang="en-US" sz="1600" b="1" kern="1200" baseline="0" dirty="0" err="1" smtClean="0">
                          <a:solidFill>
                            <a:schemeClr val="accent2">
                              <a:lumMod val="75000"/>
                            </a:schemeClr>
                          </a:solidFill>
                          <a:latin typeface="+mn-lt"/>
                          <a:ea typeface="+mn-ea"/>
                          <a:cs typeface="+mn-cs"/>
                        </a:rPr>
                        <a:t>d”,aiArray</a:t>
                      </a:r>
                      <a:r>
                        <a:rPr lang="en-US" sz="1600" b="1" kern="1200" baseline="0" dirty="0" smtClean="0">
                          <a:solidFill>
                            <a:schemeClr val="accent2">
                              <a:lumMod val="75000"/>
                            </a:schemeClr>
                          </a:solidFill>
                          <a:latin typeface="+mn-lt"/>
                          <a:ea typeface="+mn-ea"/>
                          <a:cs typeface="+mn-cs"/>
                        </a:rPr>
                        <a:t>[</a:t>
                      </a:r>
                      <a:r>
                        <a:rPr lang="en-US" sz="1600" b="1" kern="1200" baseline="0" dirty="0" err="1" smtClean="0">
                          <a:solidFill>
                            <a:schemeClr val="accent2">
                              <a:lumMod val="75000"/>
                            </a:schemeClr>
                          </a:solidFill>
                          <a:latin typeface="+mn-lt"/>
                          <a:ea typeface="+mn-ea"/>
                          <a:cs typeface="+mn-cs"/>
                        </a:rPr>
                        <a:t>iRow</a:t>
                      </a:r>
                      <a:r>
                        <a:rPr lang="en-US" sz="1600" b="1" kern="1200" baseline="0" dirty="0" smtClean="0">
                          <a:solidFill>
                            <a:schemeClr val="accent2">
                              <a:lumMod val="75000"/>
                            </a:schemeClr>
                          </a:solidFill>
                          <a:latin typeface="+mn-lt"/>
                          <a:ea typeface="+mn-ea"/>
                          <a:cs typeface="+mn-cs"/>
                        </a:rPr>
                        <a:t>][</a:t>
                      </a:r>
                      <a:r>
                        <a:rPr lang="en-US" sz="1600" b="1" kern="1200" baseline="0" dirty="0" err="1" smtClean="0">
                          <a:solidFill>
                            <a:schemeClr val="accent2">
                              <a:lumMod val="75000"/>
                            </a:schemeClr>
                          </a:solidFill>
                          <a:latin typeface="+mn-lt"/>
                          <a:ea typeface="+mn-ea"/>
                          <a:cs typeface="+mn-cs"/>
                        </a:rPr>
                        <a:t>iCol</a:t>
                      </a:r>
                      <a:r>
                        <a:rPr lang="en-US" sz="1600" b="1" kern="1200" baseline="0" dirty="0" smtClean="0">
                          <a:solidFill>
                            <a:schemeClr val="accent2">
                              <a:lumMod val="75000"/>
                            </a:schemeClr>
                          </a:solidFill>
                          <a:latin typeface="+mn-lt"/>
                          <a:ea typeface="+mn-ea"/>
                          <a:cs typeface="+mn-cs"/>
                        </a:rPr>
                        <a:t>]);</a:t>
                      </a:r>
                    </a:p>
                    <a:p>
                      <a:r>
                        <a:rPr lang="en-US" sz="1600" b="1" kern="1200" baseline="0" dirty="0" smtClean="0">
                          <a:solidFill>
                            <a:schemeClr val="accent2">
                              <a:lumMod val="75000"/>
                            </a:schemeClr>
                          </a:solidFill>
                          <a:latin typeface="+mn-lt"/>
                          <a:ea typeface="+mn-ea"/>
                          <a:cs typeface="+mn-cs"/>
                        </a:rPr>
                        <a:t>    }</a:t>
                      </a:r>
                    </a:p>
                    <a:p>
                      <a:r>
                        <a:rPr lang="en-US" sz="1600" b="1" kern="1200" baseline="0" dirty="0" smtClean="0">
                          <a:solidFill>
                            <a:schemeClr val="accent2">
                              <a:lumMod val="75000"/>
                            </a:schemeClr>
                          </a:solidFill>
                          <a:latin typeface="+mn-lt"/>
                          <a:ea typeface="+mn-ea"/>
                          <a:cs typeface="+mn-cs"/>
                        </a:rPr>
                        <a:t>}</a:t>
                      </a:r>
                    </a:p>
                    <a:p>
                      <a:r>
                        <a:rPr lang="en-US" sz="1600" baseline="0" dirty="0" smtClean="0"/>
                        <a:t>The elements have to be individually accepted in a two loops </a:t>
                      </a:r>
                    </a:p>
                    <a:p>
                      <a:r>
                        <a:rPr lang="en-US" sz="1600" baseline="0" dirty="0" smtClean="0"/>
                        <a:t>The same holds true for display as well</a:t>
                      </a:r>
                      <a:endParaRPr lang="en-US" sz="1600" dirty="0"/>
                    </a:p>
                  </a:txBody>
                  <a:tcPr/>
                </a:tc>
                <a:tc>
                  <a:txBody>
                    <a:bodyPr/>
                    <a:lstStyle/>
                    <a:p>
                      <a:r>
                        <a:rPr lang="en-US" sz="1600" dirty="0" smtClean="0"/>
                        <a:t>Accepting an array of string </a:t>
                      </a:r>
                      <a:endParaRPr lang="en-US" sz="1600" baseline="0" dirty="0" smtClean="0"/>
                    </a:p>
                    <a:p>
                      <a:pPr marL="0" algn="l" defTabSz="914400" rtl="0" eaLnBrk="1" latinLnBrk="0" hangingPunct="1"/>
                      <a:r>
                        <a:rPr lang="en-US" sz="1600" b="1" kern="1200" baseline="0" dirty="0" smtClean="0">
                          <a:solidFill>
                            <a:schemeClr val="accent2">
                              <a:lumMod val="75000"/>
                            </a:schemeClr>
                          </a:solidFill>
                          <a:latin typeface="+mn-lt"/>
                          <a:ea typeface="+mn-ea"/>
                          <a:cs typeface="+mn-cs"/>
                        </a:rPr>
                        <a:t>gets(</a:t>
                      </a:r>
                      <a:r>
                        <a:rPr lang="en-US" sz="1600" b="1" kern="1200" baseline="0" dirty="0" err="1" smtClean="0">
                          <a:solidFill>
                            <a:schemeClr val="accent2">
                              <a:lumMod val="75000"/>
                            </a:schemeClr>
                          </a:solidFill>
                          <a:latin typeface="+mn-lt"/>
                          <a:ea typeface="+mn-ea"/>
                          <a:cs typeface="+mn-cs"/>
                        </a:rPr>
                        <a:t>acString</a:t>
                      </a:r>
                      <a:r>
                        <a:rPr lang="en-US" sz="1600" b="1" kern="1200" baseline="0" dirty="0" smtClean="0">
                          <a:solidFill>
                            <a:schemeClr val="accent2">
                              <a:lumMod val="75000"/>
                            </a:schemeClr>
                          </a:solidFill>
                          <a:latin typeface="+mn-lt"/>
                          <a:ea typeface="+mn-ea"/>
                          <a:cs typeface="+mn-cs"/>
                        </a:rPr>
                        <a:t>[</a:t>
                      </a:r>
                      <a:r>
                        <a:rPr lang="en-US" sz="1600" b="1" kern="1200" baseline="0" dirty="0" err="1" smtClean="0">
                          <a:solidFill>
                            <a:schemeClr val="accent2">
                              <a:lumMod val="75000"/>
                            </a:schemeClr>
                          </a:solidFill>
                          <a:latin typeface="+mn-lt"/>
                          <a:ea typeface="+mn-ea"/>
                          <a:cs typeface="+mn-cs"/>
                        </a:rPr>
                        <a:t>iRow</a:t>
                      </a:r>
                      <a:r>
                        <a:rPr lang="en-US" sz="1600" b="1" kern="1200" baseline="0" dirty="0" smtClean="0">
                          <a:solidFill>
                            <a:schemeClr val="accent2">
                              <a:lumMod val="75000"/>
                            </a:schemeClr>
                          </a:solidFill>
                          <a:latin typeface="+mn-lt"/>
                          <a:ea typeface="+mn-ea"/>
                          <a:cs typeface="+mn-cs"/>
                        </a:rPr>
                        <a:t>]);</a:t>
                      </a:r>
                    </a:p>
                    <a:p>
                      <a:r>
                        <a:rPr lang="en-US" sz="1600" baseline="0" dirty="0" smtClean="0"/>
                        <a:t>Or</a:t>
                      </a:r>
                    </a:p>
                    <a:p>
                      <a:pPr marL="0" algn="l" defTabSz="914400" rtl="0" eaLnBrk="1" latinLnBrk="0" hangingPunct="1"/>
                      <a:r>
                        <a:rPr lang="en-US" sz="1600" b="1" kern="1200" baseline="0" dirty="0" smtClean="0">
                          <a:solidFill>
                            <a:schemeClr val="accent2">
                              <a:lumMod val="75000"/>
                            </a:schemeClr>
                          </a:solidFill>
                          <a:latin typeface="+mn-lt"/>
                          <a:ea typeface="+mn-ea"/>
                          <a:cs typeface="+mn-cs"/>
                        </a:rPr>
                        <a:t>scanf(“%</a:t>
                      </a:r>
                      <a:r>
                        <a:rPr lang="en-US" sz="1600" b="1" kern="1200" baseline="0" dirty="0" err="1" smtClean="0">
                          <a:solidFill>
                            <a:schemeClr val="accent2">
                              <a:lumMod val="75000"/>
                            </a:schemeClr>
                          </a:solidFill>
                          <a:latin typeface="+mn-lt"/>
                          <a:ea typeface="+mn-ea"/>
                          <a:cs typeface="+mn-cs"/>
                        </a:rPr>
                        <a:t>s”,acString</a:t>
                      </a:r>
                      <a:r>
                        <a:rPr lang="en-US" sz="1600" b="1" kern="1200" baseline="0" dirty="0" smtClean="0">
                          <a:solidFill>
                            <a:schemeClr val="accent2">
                              <a:lumMod val="75000"/>
                            </a:schemeClr>
                          </a:solidFill>
                          <a:latin typeface="+mn-lt"/>
                          <a:ea typeface="+mn-ea"/>
                          <a:cs typeface="+mn-cs"/>
                        </a:rPr>
                        <a:t>[</a:t>
                      </a:r>
                      <a:r>
                        <a:rPr lang="en-US" sz="1600" b="1" kern="1200" baseline="0" dirty="0" err="1" smtClean="0">
                          <a:solidFill>
                            <a:schemeClr val="accent2">
                              <a:lumMod val="75000"/>
                            </a:schemeClr>
                          </a:solidFill>
                          <a:latin typeface="+mn-lt"/>
                          <a:ea typeface="+mn-ea"/>
                          <a:cs typeface="+mn-cs"/>
                        </a:rPr>
                        <a:t>iRow</a:t>
                      </a:r>
                      <a:r>
                        <a:rPr lang="en-US" sz="1600" b="1" kern="1200" baseline="0" dirty="0" smtClean="0">
                          <a:solidFill>
                            <a:schemeClr val="accent2">
                              <a:lumMod val="75000"/>
                            </a:schemeClr>
                          </a:solidFill>
                          <a:latin typeface="+mn-lt"/>
                          <a:ea typeface="+mn-ea"/>
                          <a:cs typeface="+mn-cs"/>
                        </a:rPr>
                        <a:t>]);</a:t>
                      </a:r>
                    </a:p>
                    <a:p>
                      <a:pPr marL="0" algn="l" defTabSz="914400" rtl="0" eaLnBrk="1" latinLnBrk="0" hangingPunct="1"/>
                      <a:endParaRPr lang="en-US" sz="1600" b="1" kern="1200" baseline="0" dirty="0" smtClean="0">
                        <a:solidFill>
                          <a:schemeClr val="accent2">
                            <a:lumMod val="75000"/>
                          </a:schemeClr>
                        </a:solidFill>
                        <a:latin typeface="+mn-lt"/>
                        <a:ea typeface="+mn-ea"/>
                        <a:cs typeface="+mn-cs"/>
                      </a:endParaRPr>
                    </a:p>
                    <a:p>
                      <a:r>
                        <a:rPr lang="en-US" sz="1600" baseline="0" dirty="0" smtClean="0"/>
                        <a:t>Each  string can be accepted using a single </a:t>
                      </a:r>
                      <a:r>
                        <a:rPr lang="en-US" sz="1600" baseline="0" dirty="0" err="1" smtClean="0"/>
                        <a:t>scanf</a:t>
                      </a:r>
                      <a:r>
                        <a:rPr lang="en-US" sz="1600" baseline="0" dirty="0" smtClean="0"/>
                        <a:t> () or gets() in one for loop . </a:t>
                      </a:r>
                    </a:p>
                    <a:p>
                      <a:r>
                        <a:rPr lang="en-US" sz="1600" baseline="0" dirty="0" smtClean="0"/>
                        <a:t>Each string is accessed using a single subscript, the row number.</a:t>
                      </a:r>
                    </a:p>
                    <a:p>
                      <a:r>
                        <a:rPr lang="en-US" sz="1600" baseline="0" dirty="0" smtClean="0"/>
                        <a:t>Each string can be printed in a similar way</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247650" y="369888"/>
            <a:ext cx="9410700" cy="609600"/>
          </a:xfrm>
        </p:spPr>
        <p:txBody>
          <a:bodyPr/>
          <a:lstStyle/>
          <a:p>
            <a:pPr eaLnBrk="1" hangingPunct="1">
              <a:defRPr/>
            </a:pPr>
            <a:r>
              <a:rPr lang="en-US" smtClean="0"/>
              <a:t>Can you answer these questions?</a:t>
            </a:r>
          </a:p>
        </p:txBody>
      </p:sp>
      <p:sp>
        <p:nvSpPr>
          <p:cNvPr id="557059" name="Rectangle 3"/>
          <p:cNvSpPr>
            <a:spLocks noGrp="1" noChangeArrowheads="1"/>
          </p:cNvSpPr>
          <p:nvPr>
            <p:ph type="body" idx="1"/>
          </p:nvPr>
        </p:nvSpPr>
        <p:spPr>
          <a:xfrm>
            <a:off x="247650" y="1219200"/>
            <a:ext cx="9328150" cy="4868863"/>
          </a:xfrm>
        </p:spPr>
        <p:txBody>
          <a:bodyPr/>
          <a:lstStyle/>
          <a:p>
            <a:pPr eaLnBrk="1" hangingPunct="1">
              <a:buFont typeface="Wingdings" pitchFamily="2" charset="2"/>
              <a:buNone/>
            </a:pPr>
            <a:endParaRPr lang="en-US" smtClean="0"/>
          </a:p>
          <a:p>
            <a:pPr eaLnBrk="1" hangingPunct="1">
              <a:buFont typeface="Wingdings" pitchFamily="2" charset="2"/>
              <a:buNone/>
            </a:pPr>
            <a:endParaRPr lang="en-US" smtClean="0"/>
          </a:p>
        </p:txBody>
      </p:sp>
      <p:sp>
        <p:nvSpPr>
          <p:cNvPr id="32772" name="Rectangle 4"/>
          <p:cNvSpPr>
            <a:spLocks noChangeArrowheads="1"/>
          </p:cNvSpPr>
          <p:nvPr/>
        </p:nvSpPr>
        <p:spPr bwMode="auto">
          <a:xfrm>
            <a:off x="247650" y="1066800"/>
            <a:ext cx="9245600" cy="5029200"/>
          </a:xfrm>
          <a:prstGeom prst="rect">
            <a:avLst/>
          </a:prstGeom>
          <a:noFill/>
          <a:ln w="9525">
            <a:noFill/>
            <a:miter lim="800000"/>
            <a:headEnd/>
            <a:tailEnd/>
          </a:ln>
        </p:spPr>
        <p:txBody>
          <a:bodyPr lIns="0" tIns="0"/>
          <a:lstStyle/>
          <a:p>
            <a:pPr marL="381000" indent="-381000">
              <a:lnSpc>
                <a:spcPct val="90000"/>
              </a:lnSpc>
              <a:spcBef>
                <a:spcPct val="20000"/>
              </a:spcBef>
              <a:buClr>
                <a:srgbClr val="003366"/>
              </a:buClr>
              <a:buFont typeface="Wingdings" pitchFamily="2" charset="2"/>
              <a:buNone/>
            </a:pPr>
            <a:r>
              <a:rPr lang="en-US" sz="2000" b="1">
                <a:solidFill>
                  <a:srgbClr val="000000"/>
                </a:solidFill>
              </a:rPr>
              <a:t>1. Which of the following is VALID with respect to strcpy function considering the below declaration?</a:t>
            </a:r>
          </a:p>
          <a:p>
            <a:pPr marL="381000" indent="-381000">
              <a:lnSpc>
                <a:spcPct val="90000"/>
              </a:lnSpc>
              <a:spcBef>
                <a:spcPct val="20000"/>
              </a:spcBef>
              <a:buClr>
                <a:srgbClr val="003366"/>
              </a:buClr>
              <a:buFont typeface="Wingdings" pitchFamily="2" charset="2"/>
              <a:buNone/>
            </a:pPr>
            <a:r>
              <a:rPr lang="en-US" sz="2000">
                <a:solidFill>
                  <a:srgbClr val="000000"/>
                </a:solidFill>
              </a:rPr>
              <a:t>                char acString[] = “Welcome”;</a:t>
            </a:r>
          </a:p>
          <a:p>
            <a:pPr marL="1504950" lvl="3" indent="-133350">
              <a:lnSpc>
                <a:spcPct val="90000"/>
              </a:lnSpc>
              <a:spcBef>
                <a:spcPct val="20000"/>
              </a:spcBef>
              <a:buClr>
                <a:srgbClr val="003366"/>
              </a:buClr>
              <a:buFont typeface="Arial" charset="0"/>
              <a:buNone/>
            </a:pPr>
            <a:r>
              <a:rPr lang="en-US">
                <a:solidFill>
                  <a:srgbClr val="000000"/>
                </a:solidFill>
              </a:rPr>
              <a:t>(i) strcpy( “Hi”, “Hello”);</a:t>
            </a:r>
          </a:p>
          <a:p>
            <a:pPr marL="1504950" lvl="3" indent="-133350">
              <a:lnSpc>
                <a:spcPct val="90000"/>
              </a:lnSpc>
              <a:spcBef>
                <a:spcPct val="20000"/>
              </a:spcBef>
              <a:buClr>
                <a:srgbClr val="003366"/>
              </a:buClr>
              <a:buFont typeface="Arial" charset="0"/>
              <a:buNone/>
            </a:pPr>
            <a:r>
              <a:rPr lang="en-US">
                <a:solidFill>
                  <a:srgbClr val="000000"/>
                </a:solidFill>
              </a:rPr>
              <a:t>(ii) strcpy(“Good”, acString);</a:t>
            </a:r>
          </a:p>
          <a:p>
            <a:pPr marL="1504950" lvl="3" indent="-133350">
              <a:lnSpc>
                <a:spcPct val="90000"/>
              </a:lnSpc>
              <a:spcBef>
                <a:spcPct val="20000"/>
              </a:spcBef>
              <a:buClr>
                <a:srgbClr val="003366"/>
              </a:buClr>
              <a:buFont typeface="Arial" charset="0"/>
              <a:buNone/>
            </a:pPr>
            <a:r>
              <a:rPr lang="en-US">
                <a:solidFill>
                  <a:srgbClr val="000000"/>
                </a:solidFill>
              </a:rPr>
              <a:t>(iii) strcpy(acString, “Hi”);</a:t>
            </a:r>
          </a:p>
          <a:p>
            <a:pPr marL="381000" indent="-381000">
              <a:lnSpc>
                <a:spcPct val="90000"/>
              </a:lnSpc>
              <a:spcBef>
                <a:spcPct val="20000"/>
              </a:spcBef>
              <a:buClr>
                <a:srgbClr val="003366"/>
              </a:buClr>
              <a:buFont typeface="Wingdings" pitchFamily="2" charset="2"/>
              <a:buNone/>
            </a:pPr>
            <a:r>
              <a:rPr lang="en-US" sz="2000">
                <a:solidFill>
                  <a:srgbClr val="000000"/>
                </a:solidFill>
              </a:rPr>
              <a:t>     </a:t>
            </a:r>
          </a:p>
          <a:p>
            <a:pPr marL="381000" indent="-381000">
              <a:lnSpc>
                <a:spcPct val="90000"/>
              </a:lnSpc>
              <a:spcBef>
                <a:spcPct val="20000"/>
              </a:spcBef>
              <a:buClr>
                <a:srgbClr val="003366"/>
              </a:buClr>
              <a:buFont typeface="Wingdings" pitchFamily="2" charset="2"/>
              <a:buNone/>
            </a:pPr>
            <a:r>
              <a:rPr lang="en-US" sz="2000" b="1">
                <a:solidFill>
                  <a:srgbClr val="000000"/>
                </a:solidFill>
              </a:rPr>
              <a:t>2. Which of the following is VALID with respect to strcat function?</a:t>
            </a:r>
          </a:p>
          <a:p>
            <a:pPr marL="381000" indent="-381000">
              <a:lnSpc>
                <a:spcPct val="90000"/>
              </a:lnSpc>
              <a:spcBef>
                <a:spcPct val="20000"/>
              </a:spcBef>
              <a:buClr>
                <a:srgbClr val="003366"/>
              </a:buClr>
              <a:buFont typeface="Wingdings" pitchFamily="2" charset="2"/>
              <a:buNone/>
            </a:pPr>
            <a:r>
              <a:rPr lang="en-US" sz="2000">
                <a:solidFill>
                  <a:srgbClr val="000000"/>
                </a:solidFill>
              </a:rPr>
              <a:t>   char acString1[50] = “Programming Fundamentals”;</a:t>
            </a:r>
          </a:p>
          <a:p>
            <a:pPr marL="381000" indent="-381000">
              <a:lnSpc>
                <a:spcPct val="90000"/>
              </a:lnSpc>
              <a:spcBef>
                <a:spcPct val="20000"/>
              </a:spcBef>
              <a:buClr>
                <a:srgbClr val="003366"/>
              </a:buClr>
              <a:buFont typeface="Wingdings" pitchFamily="2" charset="2"/>
              <a:buNone/>
            </a:pPr>
            <a:r>
              <a:rPr lang="en-US" sz="2000">
                <a:solidFill>
                  <a:srgbClr val="000000"/>
                </a:solidFill>
              </a:rPr>
              <a:t>   char  acString2[] = “and Testing”;</a:t>
            </a:r>
          </a:p>
          <a:p>
            <a:pPr marL="1162050" lvl="2" indent="-247650">
              <a:lnSpc>
                <a:spcPct val="90000"/>
              </a:lnSpc>
              <a:spcBef>
                <a:spcPct val="20000"/>
              </a:spcBef>
              <a:buClr>
                <a:srgbClr val="003366"/>
              </a:buClr>
              <a:buFont typeface="Arial" charset="0"/>
              <a:buNone/>
            </a:pPr>
            <a:r>
              <a:rPr lang="en-US">
                <a:solidFill>
                  <a:srgbClr val="000000"/>
                </a:solidFill>
              </a:rPr>
              <a:t>   (i) strcat(acString2,acString1);   (ii)strcat(acString1,acString2);</a:t>
            </a:r>
          </a:p>
          <a:p>
            <a:pPr marL="1162050" lvl="2" indent="-247650">
              <a:lnSpc>
                <a:spcPct val="90000"/>
              </a:lnSpc>
              <a:spcBef>
                <a:spcPct val="20000"/>
              </a:spcBef>
              <a:buClr>
                <a:srgbClr val="003366"/>
              </a:buClr>
              <a:buFont typeface="Arial" charset="0"/>
              <a:buNone/>
            </a:pPr>
            <a:r>
              <a:rPr lang="en-US">
                <a:solidFill>
                  <a:srgbClr val="000000"/>
                </a:solidFill>
              </a:rPr>
              <a:t>   (iii) strcat(acString1, “Course”);</a:t>
            </a:r>
          </a:p>
          <a:p>
            <a:pPr marL="381000" indent="-381000">
              <a:lnSpc>
                <a:spcPct val="90000"/>
              </a:lnSpc>
              <a:spcBef>
                <a:spcPct val="20000"/>
              </a:spcBef>
              <a:buClr>
                <a:srgbClr val="003366"/>
              </a:buClr>
              <a:buFont typeface="Wingdings" pitchFamily="2" charset="2"/>
              <a:buNone/>
            </a:pPr>
            <a:endParaRPr lang="en-US" sz="2000">
              <a:solidFill>
                <a:srgbClr val="000000"/>
              </a:solidFill>
            </a:endParaRPr>
          </a:p>
          <a:p>
            <a:pPr marL="381000" indent="-381000">
              <a:lnSpc>
                <a:spcPct val="90000"/>
              </a:lnSpc>
              <a:spcBef>
                <a:spcPct val="20000"/>
              </a:spcBef>
              <a:buClr>
                <a:srgbClr val="003366"/>
              </a:buClr>
              <a:buFont typeface="Wingdings" pitchFamily="2" charset="2"/>
              <a:buNone/>
            </a:pPr>
            <a:r>
              <a:rPr lang="en-US" sz="2000" b="1">
                <a:solidFill>
                  <a:srgbClr val="000000"/>
                </a:solidFill>
              </a:rPr>
              <a:t>3. What is the output of the following statements?</a:t>
            </a:r>
          </a:p>
          <a:p>
            <a:pPr marL="381000" indent="-381000">
              <a:lnSpc>
                <a:spcPct val="90000"/>
              </a:lnSpc>
              <a:spcBef>
                <a:spcPct val="20000"/>
              </a:spcBef>
              <a:buClr>
                <a:srgbClr val="003366"/>
              </a:buClr>
              <a:buFont typeface="Wingdings" pitchFamily="2" charset="2"/>
              <a:buNone/>
            </a:pPr>
            <a:r>
              <a:rPr lang="en-US" sz="2000">
                <a:solidFill>
                  <a:srgbClr val="000000"/>
                </a:solidFill>
              </a:rPr>
              <a:t>     char acString[] = “Hello\0GoodMorning”;</a:t>
            </a:r>
          </a:p>
          <a:p>
            <a:pPr marL="381000" indent="-381000">
              <a:lnSpc>
                <a:spcPct val="90000"/>
              </a:lnSpc>
              <a:spcBef>
                <a:spcPct val="20000"/>
              </a:spcBef>
              <a:buClr>
                <a:srgbClr val="003366"/>
              </a:buClr>
              <a:buFont typeface="Wingdings" pitchFamily="2" charset="2"/>
              <a:buNone/>
            </a:pPr>
            <a:r>
              <a:rPr lang="en-US" sz="2000">
                <a:solidFill>
                  <a:srgbClr val="000000"/>
                </a:solidFill>
              </a:rPr>
              <a:t>     printf(“%d”, strlen(acString));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570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9"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 (1 of 2)</a:t>
            </a:r>
            <a:endParaRPr lang="en-US" dirty="0"/>
          </a:p>
        </p:txBody>
      </p:sp>
      <p:sp>
        <p:nvSpPr>
          <p:cNvPr id="46083" name="Content Placeholder 2"/>
          <p:cNvSpPr>
            <a:spLocks noGrp="1"/>
          </p:cNvSpPr>
          <p:nvPr>
            <p:ph idx="1"/>
          </p:nvPr>
        </p:nvSpPr>
        <p:spPr>
          <a:xfrm>
            <a:off x="228600" y="1066800"/>
            <a:ext cx="8915400" cy="5041900"/>
          </a:xfrm>
        </p:spPr>
        <p:txBody>
          <a:bodyPr/>
          <a:lstStyle/>
          <a:p>
            <a:pPr eaLnBrk="1" hangingPunct="1"/>
            <a:r>
              <a:rPr lang="en-US" dirty="0" smtClean="0"/>
              <a:t>Arrays are collections of similar </a:t>
            </a:r>
            <a:r>
              <a:rPr lang="en-US" dirty="0" err="1" smtClean="0"/>
              <a:t>datatype</a:t>
            </a:r>
            <a:r>
              <a:rPr lang="en-US" dirty="0" smtClean="0"/>
              <a:t> in continuous locations of memory having the same name</a:t>
            </a:r>
          </a:p>
          <a:p>
            <a:pPr eaLnBrk="1" hangingPunct="1"/>
            <a:endParaRPr lang="en-US" dirty="0" smtClean="0"/>
          </a:p>
          <a:p>
            <a:pPr eaLnBrk="1" hangingPunct="1"/>
            <a:r>
              <a:rPr lang="en-US" dirty="0" smtClean="0"/>
              <a:t>Arrays allow random access through the index or subscript numbers. The subscripts starts with zero hence the last element subscript is one less than the size of the array</a:t>
            </a:r>
          </a:p>
          <a:p>
            <a:pPr eaLnBrk="1" hangingPunct="1"/>
            <a:r>
              <a:rPr lang="en-US" dirty="0" smtClean="0"/>
              <a:t>The array name is a constant pointer </a:t>
            </a:r>
          </a:p>
          <a:p>
            <a:pPr eaLnBrk="1" hangingPunct="1"/>
            <a:endParaRPr lang="en-US" dirty="0" smtClean="0"/>
          </a:p>
          <a:p>
            <a:pPr algn="just" eaLnBrk="1" hangingPunct="1"/>
            <a:r>
              <a:rPr lang="en-US" dirty="0" smtClean="0"/>
              <a:t>Before using an array, its type and size must be declared</a:t>
            </a:r>
          </a:p>
          <a:p>
            <a:pPr algn="just" eaLnBrk="1" hangingPunct="1"/>
            <a:endParaRPr lang="en-US" dirty="0" smtClean="0"/>
          </a:p>
          <a:p>
            <a:pPr algn="just" eaLnBrk="1" hangingPunct="1"/>
            <a:r>
              <a:rPr lang="en-US" dirty="0" smtClean="0"/>
              <a:t>In C there is no boundary check happens for array subscript to check whether the specified subscript value for an array exceeds the size of the array. </a:t>
            </a:r>
          </a:p>
          <a:p>
            <a:pPr algn="just" eaLnBrk="1" hangingPunct="1"/>
            <a:endParaRPr lang="en-US" dirty="0" smtClean="0"/>
          </a:p>
          <a:p>
            <a:pPr algn="just" eaLnBrk="1" hangingPunct="1"/>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698" name="Rectangle 2"/>
          <p:cNvSpPr>
            <a:spLocks noGrp="1" noChangeArrowheads="1"/>
          </p:cNvSpPr>
          <p:nvPr>
            <p:ph type="title"/>
          </p:nvPr>
        </p:nvSpPr>
        <p:spPr>
          <a:xfrm>
            <a:off x="247650" y="255588"/>
            <a:ext cx="9410700" cy="609600"/>
          </a:xfrm>
        </p:spPr>
        <p:txBody>
          <a:bodyPr/>
          <a:lstStyle/>
          <a:p>
            <a:pPr eaLnBrk="1" hangingPunct="1">
              <a:defRPr/>
            </a:pPr>
            <a:r>
              <a:rPr lang="en-US" smtClean="0"/>
              <a:t>Declaring a 1-D Array</a:t>
            </a:r>
          </a:p>
        </p:txBody>
      </p:sp>
      <p:sp>
        <p:nvSpPr>
          <p:cNvPr id="76803" name="Rectangle 3"/>
          <p:cNvSpPr>
            <a:spLocks noGrp="1" noChangeArrowheads="1"/>
          </p:cNvSpPr>
          <p:nvPr>
            <p:ph type="body" idx="1"/>
          </p:nvPr>
        </p:nvSpPr>
        <p:spPr>
          <a:xfrm>
            <a:off x="247650" y="1219201"/>
            <a:ext cx="9328150" cy="4868863"/>
          </a:xfrm>
        </p:spPr>
        <p:txBody>
          <a:bodyPr/>
          <a:lstStyle/>
          <a:p>
            <a:pPr eaLnBrk="1" hangingPunct="1"/>
            <a:r>
              <a:rPr lang="en-US" b="1" smtClean="0"/>
              <a:t>Syntax</a:t>
            </a:r>
            <a:r>
              <a:rPr lang="en-US" smtClean="0"/>
              <a:t>: </a:t>
            </a:r>
          </a:p>
          <a:p>
            <a:pPr eaLnBrk="1" hangingPunct="1">
              <a:buFont typeface="Wingdings" pitchFamily="2" charset="2"/>
              <a:buNone/>
            </a:pPr>
            <a:r>
              <a:rPr lang="en-US" smtClean="0"/>
              <a:t>	      </a:t>
            </a:r>
            <a:r>
              <a:rPr lang="en-US" smtClean="0">
                <a:latin typeface="Courier New" pitchFamily="49" charset="0"/>
              </a:rPr>
              <a:t>data-type arrayname[size];</a:t>
            </a:r>
          </a:p>
          <a:p>
            <a:pPr eaLnBrk="1" hangingPunct="1"/>
            <a:r>
              <a:rPr lang="en-US" b="1" smtClean="0"/>
              <a:t>Example</a:t>
            </a:r>
            <a:r>
              <a:rPr lang="en-US" smtClean="0"/>
              <a:t>:</a:t>
            </a:r>
          </a:p>
          <a:p>
            <a:pPr lvl="1" eaLnBrk="1" hangingPunct="1">
              <a:buFont typeface="Wingdings" pitchFamily="2" charset="2"/>
              <a:buNone/>
            </a:pPr>
            <a:r>
              <a:rPr lang="en-US" sz="2000" smtClean="0"/>
              <a:t>	</a:t>
            </a:r>
            <a:r>
              <a:rPr lang="en-US" sz="2000" smtClean="0">
                <a:latin typeface="Courier New" pitchFamily="49" charset="0"/>
              </a:rPr>
              <a:t>int aiEmployeeNumbers[6];</a:t>
            </a:r>
          </a:p>
          <a:p>
            <a:pPr lvl="1" eaLnBrk="1" hangingPunct="1">
              <a:buFont typeface="Wingdings" pitchFamily="2" charset="2"/>
              <a:buNone/>
            </a:pPr>
            <a:r>
              <a:rPr lang="en-US" sz="2000" smtClean="0">
                <a:latin typeface="Courier New" pitchFamily="49" charset="0"/>
              </a:rPr>
              <a:t>	float afSalary[6];</a:t>
            </a:r>
          </a:p>
          <a:p>
            <a:pPr eaLnBrk="1" hangingPunct="1">
              <a:buFont typeface="Wingdings" pitchFamily="2" charset="2"/>
              <a:buNone/>
            </a:pPr>
            <a:endParaRPr lang="en-US" smtClean="0">
              <a:latin typeface="Courier New" pitchFamily="49" charset="0"/>
            </a:endParaRPr>
          </a:p>
          <a:p>
            <a:pPr eaLnBrk="1" hangingPunct="1"/>
            <a:r>
              <a:rPr lang="en-US" smtClean="0"/>
              <a:t>The array index starts with </a:t>
            </a:r>
            <a:r>
              <a:rPr lang="en-US" b="1" smtClean="0"/>
              <a:t>zero</a:t>
            </a:r>
          </a:p>
          <a:p>
            <a:pPr eaLnBrk="1" hangingPunct="1">
              <a:buFont typeface="Wingdings" pitchFamily="2" charset="2"/>
              <a:buNone/>
            </a:pPr>
            <a:endParaRPr lang="en-US" smtClean="0"/>
          </a:p>
          <a:p>
            <a:pPr eaLnBrk="1" hangingPunct="1"/>
            <a:r>
              <a:rPr lang="en-US" smtClean="0"/>
              <a:t>The valid array indexes for the above declared array is 0 to 5 </a:t>
            </a:r>
          </a:p>
          <a:p>
            <a:pPr eaLnBrk="1" hangingPunct="1"/>
            <a:endParaRPr lang="en-US" smtClean="0"/>
          </a:p>
          <a:p>
            <a:pPr eaLnBrk="1" hangingPunct="1"/>
            <a:r>
              <a:rPr lang="en-US" smtClean="0"/>
              <a:t>When an array is declared inside a function without initializing it, the elements have unknown (garbage) values and outside the function the elements have zero/default  values </a:t>
            </a:r>
          </a:p>
          <a:p>
            <a:pPr eaLnBrk="1" hangingPunct="1">
              <a:buFont typeface="Wingdings" pitchFamily="2" charset="2"/>
              <a:buNone/>
            </a:pPr>
            <a:r>
              <a:rPr lang="en-US" smtClean="0"/>
              <a:t>	</a:t>
            </a:r>
          </a:p>
          <a:p>
            <a:pPr eaLnBrk="1" hangingPunct="1">
              <a:buFont typeface="Wingdings" pitchFamily="2" charset="2"/>
              <a:buNone/>
            </a:pPr>
            <a:endParaRPr lang="en-US" smtClean="0"/>
          </a:p>
          <a:p>
            <a:pPr eaLnBrk="1" hangingPunct="1">
              <a:buFont typeface="Wingdings" pitchFamily="2" charset="2"/>
              <a:buNone/>
            </a:pPr>
            <a:r>
              <a:rPr lang="en-US" smtClean="0"/>
              <a:t>	</a:t>
            </a:r>
          </a:p>
        </p:txBody>
      </p:sp>
      <p:sp>
        <p:nvSpPr>
          <p:cNvPr id="4"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B3F19138-68F7-4F9F-B993-D1B39759BAE7}"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 (2 of 2)</a:t>
            </a:r>
            <a:endParaRPr lang="en-US" dirty="0"/>
          </a:p>
        </p:txBody>
      </p:sp>
      <p:sp>
        <p:nvSpPr>
          <p:cNvPr id="47107" name="Content Placeholder 2"/>
          <p:cNvSpPr>
            <a:spLocks noGrp="1"/>
          </p:cNvSpPr>
          <p:nvPr>
            <p:ph idx="1"/>
          </p:nvPr>
        </p:nvSpPr>
        <p:spPr/>
        <p:txBody>
          <a:bodyPr/>
          <a:lstStyle/>
          <a:p>
            <a:pPr>
              <a:lnSpc>
                <a:spcPct val="150000"/>
              </a:lnSpc>
            </a:pPr>
            <a:r>
              <a:rPr lang="en-US" dirty="0" smtClean="0"/>
              <a:t>2D – Arrays</a:t>
            </a:r>
          </a:p>
          <a:p>
            <a:pPr>
              <a:lnSpc>
                <a:spcPct val="150000"/>
              </a:lnSpc>
              <a:buNone/>
            </a:pPr>
            <a:endParaRPr lang="en-US" dirty="0" smtClean="0"/>
          </a:p>
          <a:p>
            <a:pPr marL="381000" indent="-381000" eaLnBrk="1" hangingPunct="1">
              <a:lnSpc>
                <a:spcPct val="90000"/>
              </a:lnSpc>
            </a:pPr>
            <a:r>
              <a:rPr lang="en-US" dirty="0" smtClean="0"/>
              <a:t>Pointers </a:t>
            </a:r>
          </a:p>
          <a:p>
            <a:pPr marL="381000" indent="-381000" eaLnBrk="1" hangingPunct="1">
              <a:lnSpc>
                <a:spcPct val="90000"/>
              </a:lnSpc>
            </a:pPr>
            <a:endParaRPr lang="en-US" dirty="0" smtClean="0"/>
          </a:p>
          <a:p>
            <a:pPr marL="381000" indent="-381000" eaLnBrk="1" hangingPunct="1">
              <a:lnSpc>
                <a:spcPct val="90000"/>
              </a:lnSpc>
            </a:pPr>
            <a:r>
              <a:rPr lang="en-US" dirty="0" smtClean="0"/>
              <a:t>Strings </a:t>
            </a:r>
          </a:p>
          <a:p>
            <a:pPr marL="381000" indent="-381000" eaLnBrk="1" hangingPunct="1">
              <a:lnSpc>
                <a:spcPct val="90000"/>
              </a:lnSpc>
            </a:pPr>
            <a:endParaRPr lang="en-US" dirty="0" smtClean="0"/>
          </a:p>
          <a:p>
            <a:pPr marL="381000" indent="-381000" eaLnBrk="1" hangingPunct="1">
              <a:lnSpc>
                <a:spcPct val="90000"/>
              </a:lnSpc>
            </a:pPr>
            <a:r>
              <a:rPr lang="en-US" dirty="0" smtClean="0"/>
              <a:t>String handling functions: various string handling functions such as </a:t>
            </a:r>
            <a:r>
              <a:rPr lang="en-US" dirty="0" err="1" smtClean="0"/>
              <a:t>strlen</a:t>
            </a:r>
            <a:r>
              <a:rPr lang="en-US" dirty="0" smtClean="0"/>
              <a:t>(), </a:t>
            </a:r>
            <a:r>
              <a:rPr lang="en-US" dirty="0" err="1" smtClean="0"/>
              <a:t>strcat</a:t>
            </a:r>
            <a:r>
              <a:rPr lang="en-US" dirty="0" smtClean="0"/>
              <a:t>(), </a:t>
            </a:r>
            <a:r>
              <a:rPr lang="en-US" dirty="0" err="1" smtClean="0"/>
              <a:t>strcpy</a:t>
            </a:r>
            <a:r>
              <a:rPr lang="en-US" dirty="0" smtClean="0"/>
              <a:t>(), </a:t>
            </a:r>
            <a:r>
              <a:rPr lang="en-US" dirty="0" err="1" smtClean="0"/>
              <a:t>strcmp</a:t>
            </a:r>
            <a:r>
              <a:rPr lang="en-US" dirty="0" smtClean="0"/>
              <a:t>() and </a:t>
            </a:r>
            <a:r>
              <a:rPr lang="en-US" dirty="0" err="1" smtClean="0"/>
              <a:t>strcmpi</a:t>
            </a:r>
            <a:r>
              <a:rPr lang="en-US" dirty="0" smtClean="0"/>
              <a:t>()</a:t>
            </a:r>
          </a:p>
          <a:p>
            <a:pPr marL="381000" indent="-381000" eaLnBrk="1" hangingPunct="1">
              <a:lnSpc>
                <a:spcPct val="90000"/>
              </a:lnSpc>
              <a:buNone/>
            </a:pPr>
            <a:endParaRPr lang="en-US" dirty="0" smtClean="0"/>
          </a:p>
          <a:p>
            <a:pPr marL="381000" indent="-381000" eaLnBrk="1" hangingPunct="1">
              <a:lnSpc>
                <a:spcPct val="90000"/>
              </a:lnSpc>
            </a:pPr>
            <a:r>
              <a:rPr lang="en-US" dirty="0" smtClean="0"/>
              <a:t>2-D array of characters is used to store array of strings</a:t>
            </a:r>
          </a:p>
          <a:p>
            <a:pPr marL="381000" indent="-381000" eaLnBrk="1" hangingPunct="1">
              <a:lnSpc>
                <a:spcPct val="90000"/>
              </a:lnSpc>
              <a:buNone/>
            </a:pPr>
            <a:endParaRPr lang="en-US" dirty="0" smtClean="0"/>
          </a:p>
          <a:p>
            <a:pPr>
              <a:lnSpc>
                <a:spcPct val="150000"/>
              </a:lnSpc>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505200" y="3594100"/>
            <a:ext cx="4184650" cy="457200"/>
          </a:xfrm>
          <a:prstGeom prst="rect">
            <a:avLst/>
          </a:prstGeom>
          <a:noFill/>
          <a:ln w="9525">
            <a:noFill/>
            <a:miter lim="800000"/>
            <a:headEnd/>
            <a:tailEnd/>
          </a:ln>
        </p:spPr>
        <p:txBody>
          <a:bodyPr/>
          <a:lstStyle/>
          <a:p>
            <a:pPr>
              <a:spcBef>
                <a:spcPct val="20000"/>
              </a:spcBef>
              <a:buClr>
                <a:srgbClr val="003366"/>
              </a:buClr>
              <a:buFont typeface="Wingdings" pitchFamily="2" charset="2"/>
              <a:buNone/>
            </a:pPr>
            <a:r>
              <a:rPr lang="en-US" sz="3200">
                <a:solidFill>
                  <a:srgbClr val="777777"/>
                </a:solidFill>
              </a:rPr>
              <a:t>Thank You</a:t>
            </a:r>
          </a:p>
        </p:txBody>
      </p:sp>
      <p:sp>
        <p:nvSpPr>
          <p:cNvPr id="48131" name="Line 3"/>
          <p:cNvSpPr>
            <a:spLocks noChangeShapeType="1"/>
          </p:cNvSpPr>
          <p:nvPr/>
        </p:nvSpPr>
        <p:spPr bwMode="auto">
          <a:xfrm>
            <a:off x="3543300" y="4876800"/>
            <a:ext cx="5200650" cy="0"/>
          </a:xfrm>
          <a:prstGeom prst="line">
            <a:avLst/>
          </a:prstGeom>
          <a:noFill/>
          <a:ln w="9525">
            <a:solidFill>
              <a:srgbClr val="000000"/>
            </a:solidFill>
            <a:round/>
            <a:headEnd/>
            <a:tailEnd/>
          </a:ln>
        </p:spPr>
        <p:txBody>
          <a:bodyPr/>
          <a:lstStyle/>
          <a:p>
            <a:endParaRPr lang="en-US"/>
          </a:p>
        </p:txBody>
      </p:sp>
      <p:sp>
        <p:nvSpPr>
          <p:cNvPr id="48132" name="Rectangle 4"/>
          <p:cNvSpPr>
            <a:spLocks noChangeArrowheads="1"/>
          </p:cNvSpPr>
          <p:nvPr/>
        </p:nvSpPr>
        <p:spPr bwMode="auto">
          <a:xfrm>
            <a:off x="3543300" y="5029200"/>
            <a:ext cx="5200650" cy="1066800"/>
          </a:xfrm>
          <a:prstGeom prst="rect">
            <a:avLst/>
          </a:prstGeom>
          <a:noFill/>
          <a:ln w="9525">
            <a:noFill/>
            <a:miter lim="800000"/>
            <a:headEnd/>
            <a:tailEnd/>
          </a:ln>
        </p:spPr>
        <p:txBody>
          <a:bodyPr lIns="36000" tIns="36000" rIns="36000" bIns="36000"/>
          <a:lstStyle/>
          <a:p>
            <a:r>
              <a:rPr lang="en-GB" sz="800">
                <a:solidFill>
                  <a:srgbClr val="000000"/>
                </a:solidFill>
                <a:cs typeface="Arial" charset="0"/>
              </a:rPr>
              <a:t>“The contents of this document are proprietary and confidential to Infosys Technologies Ltd. and may not be disclosed in whole or in part at any time, to any third party without the prior written consent of </a:t>
            </a:r>
            <a:br>
              <a:rPr lang="en-GB" sz="800">
                <a:solidFill>
                  <a:srgbClr val="000000"/>
                </a:solidFill>
                <a:cs typeface="Arial" charset="0"/>
              </a:rPr>
            </a:br>
            <a:r>
              <a:rPr lang="en-GB" sz="800">
                <a:solidFill>
                  <a:srgbClr val="000000"/>
                </a:solidFill>
                <a:cs typeface="Arial" charset="0"/>
              </a:rPr>
              <a:t>Infosys Technologies Ltd.”</a:t>
            </a:r>
          </a:p>
          <a:p>
            <a:endParaRPr lang="en-US" sz="600">
              <a:solidFill>
                <a:srgbClr val="000000"/>
              </a:solidFill>
              <a:latin typeface="Times New Roman" pitchFamily="18" charset="0"/>
            </a:endParaRPr>
          </a:p>
          <a:p>
            <a:pPr eaLnBrk="0" hangingPunct="0"/>
            <a:r>
              <a:rPr lang="en-GB" sz="800">
                <a:solidFill>
                  <a:srgbClr val="000000"/>
                </a:solidFill>
                <a:cs typeface="Arial" charset="0"/>
              </a:rPr>
              <a:t>“© 2008 Infosys Technologies Ltd. All rights reserved. Copyright in the whole and any part of this document belongs to Infosys Technologies Ltd. This work may not be used, sold, transferred, adapted, abridged, copied or reproduced in whole or in part, in any manner or form, or in any media, without the prior written consent of Infosys Technologies Ltd.” </a:t>
            </a:r>
            <a:endParaRPr lang="en-US" sz="90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746" name="Rectangle 2"/>
          <p:cNvSpPr>
            <a:spLocks noGrp="1" noChangeArrowheads="1"/>
          </p:cNvSpPr>
          <p:nvPr>
            <p:ph type="title"/>
          </p:nvPr>
        </p:nvSpPr>
        <p:spPr>
          <a:xfrm>
            <a:off x="247650" y="184150"/>
            <a:ext cx="9410700" cy="609600"/>
          </a:xfrm>
        </p:spPr>
        <p:txBody>
          <a:bodyPr/>
          <a:lstStyle/>
          <a:p>
            <a:pPr eaLnBrk="1" hangingPunct="1">
              <a:defRPr/>
            </a:pPr>
            <a:r>
              <a:rPr lang="en-US" sz="2800" smtClean="0"/>
              <a:t>Memory Representation of an Integer Array</a:t>
            </a:r>
          </a:p>
        </p:txBody>
      </p:sp>
      <p:pic>
        <p:nvPicPr>
          <p:cNvPr id="77827" name="Picture 3"/>
          <p:cNvPicPr>
            <a:picLocks noChangeAspect="1" noChangeArrowheads="1"/>
          </p:cNvPicPr>
          <p:nvPr/>
        </p:nvPicPr>
        <p:blipFill>
          <a:blip r:embed="rId3"/>
          <a:srcRect/>
          <a:stretch>
            <a:fillRect/>
          </a:stretch>
        </p:blipFill>
        <p:spPr bwMode="auto">
          <a:xfrm>
            <a:off x="1403350" y="1089026"/>
            <a:ext cx="6108700" cy="5159375"/>
          </a:xfrm>
          <a:prstGeom prst="rect">
            <a:avLst/>
          </a:prstGeom>
          <a:noFill/>
          <a:ln w="12700">
            <a:noFill/>
            <a:miter lim="800000"/>
            <a:headEnd/>
            <a:tailEnd/>
          </a:ln>
        </p:spPr>
      </p:pic>
      <p:sp>
        <p:nvSpPr>
          <p:cNvPr id="4"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404284DD-4949-4198-B2D1-79A279BB1892}"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7969</TotalTime>
  <Words>6411</Words>
  <Application>Microsoft Office PowerPoint</Application>
  <PresentationFormat>A4 Paper (210x297 mm)</PresentationFormat>
  <Paragraphs>1169</Paragraphs>
  <Slides>81</Slides>
  <Notes>72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81</vt:i4>
      </vt:variant>
    </vt:vector>
  </HeadingPairs>
  <TitlesOfParts>
    <vt:vector size="84" baseType="lpstr">
      <vt:lpstr>Presentation</vt:lpstr>
      <vt:lpstr>Package</vt:lpstr>
      <vt:lpstr>Visio</vt:lpstr>
      <vt:lpstr>Programming Practices Day 3  </vt:lpstr>
      <vt:lpstr>General Guideline</vt:lpstr>
      <vt:lpstr>Confidential Information</vt:lpstr>
      <vt:lpstr>Recap of day 2</vt:lpstr>
      <vt:lpstr>Session Plan – Day 3</vt:lpstr>
      <vt:lpstr>1D - Arrays</vt:lpstr>
      <vt:lpstr>Slide 7</vt:lpstr>
      <vt:lpstr>Declaring a 1-D Array</vt:lpstr>
      <vt:lpstr>Memory Representation of an Integer Array</vt:lpstr>
      <vt:lpstr>Using Array Elements</vt:lpstr>
      <vt:lpstr>Array Declarations</vt:lpstr>
      <vt:lpstr>Reading Keyboard Input for 1D array– scanf function(Self study)</vt:lpstr>
      <vt:lpstr>Can you answer these questions?</vt:lpstr>
      <vt:lpstr>2D - Arrays</vt:lpstr>
      <vt:lpstr>2-D Arrays(1of 4)</vt:lpstr>
      <vt:lpstr>2-D Arrays(2 of 4)</vt:lpstr>
      <vt:lpstr>2-D Arrays(3 of 4)</vt:lpstr>
      <vt:lpstr>Declaring and using 2-D Arrays</vt:lpstr>
      <vt:lpstr>Initializing 2-D Arrays (1 of 2)</vt:lpstr>
      <vt:lpstr>Initializing 2-D Arrays (2 of 2)</vt:lpstr>
      <vt:lpstr>Accessing 2D-Array Elements</vt:lpstr>
      <vt:lpstr>2 D array declarations</vt:lpstr>
      <vt:lpstr>Reading keyboard Input for 2D array  –  scanf function</vt:lpstr>
      <vt:lpstr>Demo programs for 2D Arrays</vt:lpstr>
      <vt:lpstr>Can you answer this?</vt:lpstr>
      <vt:lpstr>Pointers</vt:lpstr>
      <vt:lpstr>Pointers(1 of 8) </vt:lpstr>
      <vt:lpstr>Pointers(2 of 8) </vt:lpstr>
      <vt:lpstr>Pointers -Address of Operator(3 of 8)</vt:lpstr>
      <vt:lpstr>Pointers -Address of Operator(4 of 8)</vt:lpstr>
      <vt:lpstr>Pointers - Address of Operator(5 of 8)</vt:lpstr>
      <vt:lpstr>Pointers(6 of 8)</vt:lpstr>
      <vt:lpstr>Pointers(7 of 8)</vt:lpstr>
      <vt:lpstr>Pointers(8 of 8)</vt:lpstr>
      <vt:lpstr>Reading Contents of a variable using Pointers</vt:lpstr>
      <vt:lpstr>Reading Keyboard Input – scanf function</vt:lpstr>
      <vt:lpstr>NULL Pointers</vt:lpstr>
      <vt:lpstr>Pointers and Arrays (1 of 3)</vt:lpstr>
      <vt:lpstr>Pointers and Arrays (2 of 3)</vt:lpstr>
      <vt:lpstr>Pointers and Arrays (3 of 3)</vt:lpstr>
      <vt:lpstr>Can you answer these questions?</vt:lpstr>
      <vt:lpstr>Can you answer these questions?</vt:lpstr>
      <vt:lpstr>Can you answer these questions?</vt:lpstr>
      <vt:lpstr>Strings</vt:lpstr>
      <vt:lpstr>Strings (1 of 2)</vt:lpstr>
      <vt:lpstr>Strings (2 of 2)</vt:lpstr>
      <vt:lpstr>Declaration of Strings</vt:lpstr>
      <vt:lpstr>Static initialization of Strings (1 of 2)</vt:lpstr>
      <vt:lpstr>Static initialization of Strings (2 of 2)</vt:lpstr>
      <vt:lpstr>Storage of strings in memory </vt:lpstr>
      <vt:lpstr>Null Terminators in Strings</vt:lpstr>
      <vt:lpstr>Slide 52</vt:lpstr>
      <vt:lpstr>Slide 53</vt:lpstr>
      <vt:lpstr>Slide 54</vt:lpstr>
      <vt:lpstr>Slide 55</vt:lpstr>
      <vt:lpstr>Slide 56</vt:lpstr>
      <vt:lpstr>Can you answer these questions?</vt:lpstr>
      <vt:lpstr>String Handling Functions</vt:lpstr>
      <vt:lpstr>String Handling functions</vt:lpstr>
      <vt:lpstr>strlen() Function (1 of 2)</vt:lpstr>
      <vt:lpstr>strlen() Function (2 of 2)</vt:lpstr>
      <vt:lpstr>strcpy() Function</vt:lpstr>
      <vt:lpstr>strcat() Function</vt:lpstr>
      <vt:lpstr>strcmp() Function (1 of 2)</vt:lpstr>
      <vt:lpstr>strcmp() Function (2 of 2)</vt:lpstr>
      <vt:lpstr>strcmpi() Function</vt:lpstr>
      <vt:lpstr>Other String Functions(1 of 2)</vt:lpstr>
      <vt:lpstr>Other String Functions( 2 of 2) </vt:lpstr>
      <vt:lpstr>Array of strings </vt:lpstr>
      <vt:lpstr>Declaration of array of strings</vt:lpstr>
      <vt:lpstr>Initialization and referencing array of strings</vt:lpstr>
      <vt:lpstr>Array of strings( 1 of 2 ) </vt:lpstr>
      <vt:lpstr>Array of Strings (2 of 2)</vt:lpstr>
      <vt:lpstr>Slide 74</vt:lpstr>
      <vt:lpstr>Slide 75</vt:lpstr>
      <vt:lpstr>Slide 76</vt:lpstr>
      <vt:lpstr>Slide 77</vt:lpstr>
      <vt:lpstr>Can you answer these questions?</vt:lpstr>
      <vt:lpstr>Summary (1 of 2)</vt:lpstr>
      <vt:lpstr>Summary (2 of 2)</vt:lpstr>
      <vt:lpstr>Slide 81</vt:lpstr>
    </vt:vector>
  </TitlesOfParts>
  <Company>Infosys Technologies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Basics Day 4</dc:title>
  <dc:creator>Bhoolakshmi M.; Anooja Mary Jacob</dc:creator>
  <cp:lastModifiedBy>vijaykumar_dani</cp:lastModifiedBy>
  <cp:revision>442</cp:revision>
  <dcterms:created xsi:type="dcterms:W3CDTF">2005-06-27T12:27:07Z</dcterms:created>
  <dcterms:modified xsi:type="dcterms:W3CDTF">2010-07-15T09:13:52Z</dcterms:modified>
</cp:coreProperties>
</file>